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29" r:id="rId4"/>
  </p:sldMasterIdLst>
  <p:notesMasterIdLst>
    <p:notesMasterId r:id="rId21"/>
  </p:notesMasterIdLst>
  <p:sldIdLst>
    <p:sldId id="272" r:id="rId5"/>
    <p:sldId id="353" r:id="rId6"/>
    <p:sldId id="704" r:id="rId7"/>
    <p:sldId id="713" r:id="rId8"/>
    <p:sldId id="706" r:id="rId9"/>
    <p:sldId id="727" r:id="rId10"/>
    <p:sldId id="716" r:id="rId11"/>
    <p:sldId id="725" r:id="rId12"/>
    <p:sldId id="726" r:id="rId13"/>
    <p:sldId id="729" r:id="rId14"/>
    <p:sldId id="709" r:id="rId15"/>
    <p:sldId id="722" r:id="rId16"/>
    <p:sldId id="730" r:id="rId17"/>
    <p:sldId id="721" r:id="rId18"/>
    <p:sldId id="719" r:id="rId19"/>
    <p:sldId id="720" r:id="rId2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1764E389-7FA6-4733-8963-71CEF46A2173}">
          <p14:sldIdLst>
            <p14:sldId id="272"/>
            <p14:sldId id="353"/>
            <p14:sldId id="704"/>
            <p14:sldId id="713"/>
            <p14:sldId id="706"/>
            <p14:sldId id="727"/>
            <p14:sldId id="716"/>
            <p14:sldId id="725"/>
            <p14:sldId id="726"/>
            <p14:sldId id="729"/>
            <p14:sldId id="709"/>
            <p14:sldId id="722"/>
            <p14:sldId id="730"/>
            <p14:sldId id="721"/>
            <p14:sldId id="719"/>
            <p14:sldId id="7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2448">
          <p15:clr>
            <a:srgbClr val="A4A3A4"/>
          </p15:clr>
        </p15:guide>
        <p15:guide id="4" pos="331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3F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showGuides="1">
      <p:cViewPr varScale="1">
        <p:scale>
          <a:sx n="91" d="100"/>
          <a:sy n="91" d="100"/>
        </p:scale>
        <p:origin x="1195" y="77"/>
      </p:cViewPr>
      <p:guideLst>
        <p:guide orient="horz" pos="2160"/>
        <p:guide pos="2880"/>
        <p:guide pos="2448"/>
        <p:guide pos="331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7E87E2A1-8E05-498B-9633-16FD2EEE45F0}" type="datetimeFigureOut">
              <a:rPr lang="en-US" smtClean="0"/>
              <a:t>6/28/2022</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59960764-A970-4CEB-B3C7-756B5E97330F}" type="slidenum">
              <a:rPr lang="en-US" smtClean="0"/>
              <a:t>‹#›</a:t>
            </a:fld>
            <a:endParaRPr lang="en-US" dirty="0"/>
          </a:p>
        </p:txBody>
      </p:sp>
    </p:spTree>
    <p:extLst>
      <p:ext uri="{BB962C8B-B14F-4D97-AF65-F5344CB8AC3E}">
        <p14:creationId xmlns:p14="http://schemas.microsoft.com/office/powerpoint/2010/main" val="68069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only or primary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2073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69245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E98D2-FC99-4CBB-A92E-EB8D4A398384}"/>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37598287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E84FD-621B-4E06-94FF-63119DCAC217}"/>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41971948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s 1">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5BF2A-B434-48B1-B97E-48A2BCB5F94D}"/>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5020776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rgbClr val="8C8C8C"/>
                </a:solidFill>
              </a:rPr>
              <a:pPr/>
              <a:t>‹#›</a:t>
            </a:fld>
            <a:endParaRPr lang="en-US" sz="800" dirty="0">
              <a:solidFill>
                <a:srgbClr val="8C8C8C"/>
              </a:solidFill>
            </a:endParaRPr>
          </a:p>
        </p:txBody>
      </p:sp>
    </p:spTree>
    <p:extLst>
      <p:ext uri="{BB962C8B-B14F-4D97-AF65-F5344CB8AC3E}">
        <p14:creationId xmlns:p14="http://schemas.microsoft.com/office/powerpoint/2010/main" val="67186417"/>
      </p:ext>
    </p:extLst>
  </p:cSld>
  <p:clrMap bg1="lt1" tx1="dk1" bg2="lt2" tx2="dk2" accent1="accent1" accent2="accent2" accent3="accent3" accent4="accent4" accent5="accent5" accent6="accent6" hlink="hlink" folHlink="folHlink"/>
  <p:sldLayoutIdLst>
    <p:sldLayoutId id="2147484030" r:id="rId1"/>
    <p:sldLayoutId id="2147484036" r:id="rId2"/>
    <p:sldLayoutId id="2147484042" r:id="rId3"/>
    <p:sldLayoutId id="2147484044" r:id="rId4"/>
    <p:sldLayoutId id="2147484125" r:id="rId5"/>
  </p:sldLayoutIdLst>
  <p:transition>
    <p:fade/>
  </p:transition>
  <p:hf hdr="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gi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Related image">
            <a:extLst>
              <a:ext uri="{FF2B5EF4-FFF2-40B4-BE49-F238E27FC236}">
                <a16:creationId xmlns:a16="http://schemas.microsoft.com/office/drawing/2014/main" id="{5E202269-7AE2-4409-9A8E-86DD83A2C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5589"/>
            <a:ext cx="9144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459717" y="3659141"/>
            <a:ext cx="8266230" cy="1662363"/>
          </a:xfrm>
          <a:noFill/>
        </p:spPr>
        <p:txBody>
          <a:bodyPr/>
          <a:lstStyle/>
          <a:p>
            <a:r>
              <a:rPr lang="en-US" sz="3500" dirty="0">
                <a:solidFill>
                  <a:srgbClr val="002060"/>
                </a:solidFill>
              </a:rPr>
              <a:t>Case Study Data Science Exercise</a:t>
            </a:r>
            <a:br>
              <a:rPr lang="en-US" dirty="0">
                <a:solidFill>
                  <a:schemeClr val="accent2"/>
                </a:solidFill>
                <a:latin typeface="+mn-lt"/>
                <a:ea typeface="+mn-ea"/>
                <a:cs typeface="+mn-cs"/>
              </a:rPr>
            </a:br>
            <a:r>
              <a:rPr lang="en-US" i="1" dirty="0">
                <a:solidFill>
                  <a:schemeClr val="accent2"/>
                </a:solidFill>
                <a:latin typeface="+mn-lt"/>
                <a:ea typeface="+mn-ea"/>
                <a:cs typeface="+mn-cs"/>
              </a:rPr>
              <a:t>Customer Churn</a:t>
            </a:r>
            <a:br>
              <a:rPr lang="en-US" dirty="0"/>
            </a:br>
            <a:endParaRPr lang="en-US" dirty="0"/>
          </a:p>
        </p:txBody>
      </p:sp>
      <p:sp>
        <p:nvSpPr>
          <p:cNvPr id="5" name="Title 1">
            <a:extLst>
              <a:ext uri="{FF2B5EF4-FFF2-40B4-BE49-F238E27FC236}">
                <a16:creationId xmlns:a16="http://schemas.microsoft.com/office/drawing/2014/main" id="{126C5CE8-DE4C-4B05-94B3-75DAA7E5564B}"/>
              </a:ext>
            </a:extLst>
          </p:cNvPr>
          <p:cNvSpPr txBox="1">
            <a:spLocks/>
          </p:cNvSpPr>
          <p:nvPr/>
        </p:nvSpPr>
        <p:spPr bwMode="gray">
          <a:xfrm>
            <a:off x="459716" y="134224"/>
            <a:ext cx="8266231" cy="512614"/>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dirty="0">
                <a:solidFill>
                  <a:srgbClr val="002060"/>
                </a:solidFill>
              </a:rPr>
              <a:t>Ashit Debdas</a:t>
            </a:r>
          </a:p>
        </p:txBody>
      </p:sp>
      <p:sp>
        <p:nvSpPr>
          <p:cNvPr id="6" name="Title 1">
            <a:extLst>
              <a:ext uri="{FF2B5EF4-FFF2-40B4-BE49-F238E27FC236}">
                <a16:creationId xmlns:a16="http://schemas.microsoft.com/office/drawing/2014/main" id="{A59EDC45-0D40-4229-9DDF-CB9BCF3D8DD9}"/>
              </a:ext>
            </a:extLst>
          </p:cNvPr>
          <p:cNvSpPr txBox="1">
            <a:spLocks/>
          </p:cNvSpPr>
          <p:nvPr/>
        </p:nvSpPr>
        <p:spPr bwMode="gray">
          <a:xfrm>
            <a:off x="227902" y="6164860"/>
            <a:ext cx="8498045" cy="512614"/>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r"/>
            <a:r>
              <a:rPr lang="en-US" sz="1400" dirty="0">
                <a:solidFill>
                  <a:srgbClr val="002060"/>
                </a:solidFill>
              </a:rPr>
              <a:t>[06/27/2022]</a:t>
            </a:r>
          </a:p>
        </p:txBody>
      </p:sp>
    </p:spTree>
    <p:extLst>
      <p:ext uri="{BB962C8B-B14F-4D97-AF65-F5344CB8AC3E}">
        <p14:creationId xmlns:p14="http://schemas.microsoft.com/office/powerpoint/2010/main" val="31331662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Customer Churn</a:t>
            </a:r>
            <a:endParaRPr lang="en-US" sz="2000" dirty="0">
              <a:solidFill>
                <a:srgbClr val="002060"/>
              </a:solidFill>
            </a:endParaRP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6</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81"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7</a:t>
              </a:r>
              <a:endParaRPr lang="en-US" sz="1100" b="1" kern="0" dirty="0">
                <a:solidFill>
                  <a:srgbClr val="000000"/>
                </a:solidFill>
                <a:cs typeface="Arial" charset="0"/>
              </a:endParaRPr>
            </a:p>
          </p:txBody>
        </p:sp>
      </p:grpSp>
      <p:pic>
        <p:nvPicPr>
          <p:cNvPr id="4" name="Picture 3">
            <a:extLst>
              <a:ext uri="{FF2B5EF4-FFF2-40B4-BE49-F238E27FC236}">
                <a16:creationId xmlns:a16="http://schemas.microsoft.com/office/drawing/2014/main" id="{9055D064-AACA-62F9-A30C-7348F0EB7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12" y="1390655"/>
            <a:ext cx="4112775" cy="5010143"/>
          </a:xfrm>
          <a:prstGeom prst="rect">
            <a:avLst/>
          </a:prstGeom>
        </p:spPr>
      </p:pic>
      <p:pic>
        <p:nvPicPr>
          <p:cNvPr id="7" name="Picture 6">
            <a:extLst>
              <a:ext uri="{FF2B5EF4-FFF2-40B4-BE49-F238E27FC236}">
                <a16:creationId xmlns:a16="http://schemas.microsoft.com/office/drawing/2014/main" id="{D3C22083-6FD7-237F-84D0-944A985E2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887" y="1390655"/>
            <a:ext cx="4044315" cy="4516500"/>
          </a:xfrm>
          <a:prstGeom prst="rect">
            <a:avLst/>
          </a:prstGeom>
        </p:spPr>
      </p:pic>
    </p:spTree>
    <p:extLst>
      <p:ext uri="{BB962C8B-B14F-4D97-AF65-F5344CB8AC3E}">
        <p14:creationId xmlns:p14="http://schemas.microsoft.com/office/powerpoint/2010/main" val="17214309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Cleansing &amp; Pre-processing</a:t>
            </a:r>
            <a:br>
              <a:rPr lang="en-US" dirty="0">
                <a:solidFill>
                  <a:srgbClr val="002060"/>
                </a:solidFill>
              </a:rPr>
            </a:br>
            <a:r>
              <a:rPr lang="en-US" sz="2000" i="1" dirty="0"/>
              <a:t>Customer Churn</a:t>
            </a:r>
            <a:endParaRPr lang="en-US" sz="2000" dirty="0">
              <a:solidFill>
                <a:srgbClr val="002060"/>
              </a:solidFill>
            </a:endParaRPr>
          </a:p>
        </p:txBody>
      </p:sp>
      <p:grpSp>
        <p:nvGrpSpPr>
          <p:cNvPr id="13" name="Group 14">
            <a:extLst>
              <a:ext uri="{FF2B5EF4-FFF2-40B4-BE49-F238E27FC236}">
                <a16:creationId xmlns:a16="http://schemas.microsoft.com/office/drawing/2014/main" id="{6829B890-711B-4F3D-A2C8-DD5E5E2508CB}"/>
              </a:ext>
            </a:extLst>
          </p:cNvPr>
          <p:cNvGrpSpPr>
            <a:grpSpLocks/>
          </p:cNvGrpSpPr>
          <p:nvPr/>
        </p:nvGrpSpPr>
        <p:grpSpPr bwMode="auto">
          <a:xfrm>
            <a:off x="360681" y="1116200"/>
            <a:ext cx="3993206" cy="1519238"/>
            <a:chOff x="635" y="1029"/>
            <a:chExt cx="2173" cy="957"/>
          </a:xfrm>
        </p:grpSpPr>
        <p:sp>
          <p:nvSpPr>
            <p:cNvPr id="15" name="Rectangle 15">
              <a:extLst>
                <a:ext uri="{FF2B5EF4-FFF2-40B4-BE49-F238E27FC236}">
                  <a16:creationId xmlns:a16="http://schemas.microsoft.com/office/drawing/2014/main" id="{28425367-EF4C-47FC-AA01-20A7A5A23D25}"/>
                </a:ext>
              </a:extLst>
            </p:cNvPr>
            <p:cNvSpPr>
              <a:spLocks noChangeArrowheads="1"/>
            </p:cNvSpPr>
            <p:nvPr/>
          </p:nvSpPr>
          <p:spPr bwMode="gray">
            <a:xfrm>
              <a:off x="635" y="1117"/>
              <a:ext cx="2173" cy="869"/>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a:t>There are majority of the feature are categorical in nature some of the has two values Example- Yes / No. and few of them has more the two values.</a:t>
              </a:r>
            </a:p>
          </p:txBody>
        </p:sp>
        <p:sp>
          <p:nvSpPr>
            <p:cNvPr id="17" name="Text Box 16">
              <a:extLst>
                <a:ext uri="{FF2B5EF4-FFF2-40B4-BE49-F238E27FC236}">
                  <a16:creationId xmlns:a16="http://schemas.microsoft.com/office/drawing/2014/main" id="{6941B0DE-7659-4678-9EF2-A11276305B07}"/>
                </a:ext>
              </a:extLst>
            </p:cNvPr>
            <p:cNvSpPr txBox="1">
              <a:spLocks noChangeArrowheads="1"/>
            </p:cNvSpPr>
            <p:nvPr/>
          </p:nvSpPr>
          <p:spPr bwMode="gray">
            <a:xfrm>
              <a:off x="703" y="1029"/>
              <a:ext cx="968" cy="17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b="1" kern="0" dirty="0">
                  <a:solidFill>
                    <a:srgbClr val="000000"/>
                  </a:solidFill>
                  <a:cs typeface="Arial" charset="0"/>
                </a:rPr>
                <a:t>Categorical Features</a:t>
              </a:r>
            </a:p>
          </p:txBody>
        </p:sp>
      </p:grpSp>
      <p:grpSp>
        <p:nvGrpSpPr>
          <p:cNvPr id="18" name="Group 20">
            <a:extLst>
              <a:ext uri="{FF2B5EF4-FFF2-40B4-BE49-F238E27FC236}">
                <a16:creationId xmlns:a16="http://schemas.microsoft.com/office/drawing/2014/main" id="{A221B657-1C5B-4940-B629-A4488A47A3A0}"/>
              </a:ext>
            </a:extLst>
          </p:cNvPr>
          <p:cNvGrpSpPr>
            <a:grpSpLocks/>
          </p:cNvGrpSpPr>
          <p:nvPr/>
        </p:nvGrpSpPr>
        <p:grpSpPr bwMode="auto">
          <a:xfrm>
            <a:off x="358775" y="2737653"/>
            <a:ext cx="3993206" cy="1527175"/>
            <a:chOff x="635" y="1024"/>
            <a:chExt cx="2173" cy="962"/>
          </a:xfrm>
        </p:grpSpPr>
        <p:sp>
          <p:nvSpPr>
            <p:cNvPr id="19" name="Rectangle 21">
              <a:extLst>
                <a:ext uri="{FF2B5EF4-FFF2-40B4-BE49-F238E27FC236}">
                  <a16:creationId xmlns:a16="http://schemas.microsoft.com/office/drawing/2014/main" id="{2589FCA2-B8B3-4260-A6E2-D9F57E152D4A}"/>
                </a:ext>
              </a:extLst>
            </p:cNvPr>
            <p:cNvSpPr>
              <a:spLocks noChangeArrowheads="1"/>
            </p:cNvSpPr>
            <p:nvPr/>
          </p:nvSpPr>
          <p:spPr bwMode="gray">
            <a:xfrm>
              <a:off x="635" y="1117"/>
              <a:ext cx="2173" cy="869"/>
            </a:xfrm>
            <a:prstGeom prst="rect">
              <a:avLst/>
            </a:prstGeom>
            <a:noFill/>
            <a:ln w="9525" algn="ctr">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a:t>There are few numeric feature Example – Senior Citizen, tenure and Monthly Charges . </a:t>
              </a:r>
            </a:p>
          </p:txBody>
        </p:sp>
        <p:sp>
          <p:nvSpPr>
            <p:cNvPr id="20" name="Text Box 22">
              <a:extLst>
                <a:ext uri="{FF2B5EF4-FFF2-40B4-BE49-F238E27FC236}">
                  <a16:creationId xmlns:a16="http://schemas.microsoft.com/office/drawing/2014/main" id="{DA84912A-9F6E-4E79-8FC3-415A55F9CC49}"/>
                </a:ext>
              </a:extLst>
            </p:cNvPr>
            <p:cNvSpPr txBox="1">
              <a:spLocks noChangeArrowheads="1"/>
            </p:cNvSpPr>
            <p:nvPr/>
          </p:nvSpPr>
          <p:spPr bwMode="gray">
            <a:xfrm>
              <a:off x="703" y="1024"/>
              <a:ext cx="896" cy="17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marL="177800" marR="0" lvl="0" indent="-177800" defTabSz="914253" eaLnBrk="1" fontAlgn="auto" latinLnBrk="0" hangingPunct="1">
                <a:lnSpc>
                  <a:spcPct val="106000"/>
                </a:lnSpc>
                <a:spcBef>
                  <a:spcPts val="0"/>
                </a:spcBef>
                <a:spcAft>
                  <a:spcPts val="0"/>
                </a:spcAft>
                <a:buClr>
                  <a:srgbClr val="000000"/>
                </a:buClr>
                <a:buSzTx/>
                <a:buFont typeface="Wingdings 2" pitchFamily="18" charset="2"/>
                <a:buNone/>
                <a:tabLst/>
                <a:defRPr/>
              </a:pPr>
              <a:r>
                <a:rPr kumimoji="0" lang="en-GB" sz="1200" b="1" i="0" u="none" strike="noStrike" kern="0" cap="none" spc="0" normalizeH="0" baseline="0" noProof="0" dirty="0">
                  <a:ln>
                    <a:noFill/>
                  </a:ln>
                  <a:solidFill>
                    <a:srgbClr val="000000"/>
                  </a:solidFill>
                  <a:effectLst/>
                  <a:uLnTx/>
                  <a:uFillTx/>
                  <a:latin typeface="Arial" charset="0"/>
                </a:rPr>
                <a:t>Numerical Features</a:t>
              </a:r>
            </a:p>
          </p:txBody>
        </p:sp>
      </p:grpSp>
      <p:grpSp>
        <p:nvGrpSpPr>
          <p:cNvPr id="21" name="Group 11">
            <a:extLst>
              <a:ext uri="{FF2B5EF4-FFF2-40B4-BE49-F238E27FC236}">
                <a16:creationId xmlns:a16="http://schemas.microsoft.com/office/drawing/2014/main" id="{4BD55184-1CD2-49C1-A690-7EE26507884F}"/>
              </a:ext>
            </a:extLst>
          </p:cNvPr>
          <p:cNvGrpSpPr>
            <a:grpSpLocks/>
          </p:cNvGrpSpPr>
          <p:nvPr/>
        </p:nvGrpSpPr>
        <p:grpSpPr bwMode="auto">
          <a:xfrm>
            <a:off x="360680" y="4411975"/>
            <a:ext cx="3991301" cy="1934127"/>
            <a:chOff x="635" y="1027"/>
            <a:chExt cx="2644" cy="1419"/>
          </a:xfrm>
        </p:grpSpPr>
        <p:sp>
          <p:nvSpPr>
            <p:cNvPr id="22" name="Rectangle 12">
              <a:extLst>
                <a:ext uri="{FF2B5EF4-FFF2-40B4-BE49-F238E27FC236}">
                  <a16:creationId xmlns:a16="http://schemas.microsoft.com/office/drawing/2014/main" id="{CE182CE8-D46B-4E48-95B0-FCF6C8B3BBE6}"/>
                </a:ext>
              </a:extLst>
            </p:cNvPr>
            <p:cNvSpPr>
              <a:spLocks noChangeArrowheads="1"/>
            </p:cNvSpPr>
            <p:nvPr/>
          </p:nvSpPr>
          <p:spPr bwMode="gray">
            <a:xfrm>
              <a:off x="635" y="1117"/>
              <a:ext cx="2644" cy="1329"/>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a:t>There are a lot of feature comes under customer service booked. Example: Online Security, Device Protection, Streaming Movies, Tech Support, Streaming TV, Online Backup etc. </a:t>
              </a:r>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r>
                <a:rPr lang="en-US" sz="1100" dirty="0"/>
                <a:t>Build a new </a:t>
              </a:r>
              <a:r>
                <a:rPr lang="en-US" sz="1100"/>
                <a:t>feature called </a:t>
              </a:r>
              <a:r>
                <a:rPr lang="en-US" sz="1100" b="1" dirty="0"/>
                <a:t>Additional Services</a:t>
              </a:r>
              <a:r>
                <a:rPr lang="en-US" sz="1100" dirty="0"/>
                <a:t>, which shows that </a:t>
              </a:r>
              <a:r>
                <a:rPr lang="en-US" sz="1100" kern="0" dirty="0">
                  <a:solidFill>
                    <a:srgbClr val="000000"/>
                  </a:solidFill>
                  <a:latin typeface="Arial"/>
                </a:rPr>
                <a:t>customers with a very high number of additional services do have a low churn rate.</a:t>
              </a:r>
              <a:endParaRPr lang="en-US" sz="1100" dirty="0"/>
            </a:p>
          </p:txBody>
        </p:sp>
        <p:sp>
          <p:nvSpPr>
            <p:cNvPr id="23" name="Text Box 13">
              <a:extLst>
                <a:ext uri="{FF2B5EF4-FFF2-40B4-BE49-F238E27FC236}">
                  <a16:creationId xmlns:a16="http://schemas.microsoft.com/office/drawing/2014/main" id="{B4F19D27-C062-4A54-9E3B-564C30FF67E5}"/>
                </a:ext>
              </a:extLst>
            </p:cNvPr>
            <p:cNvSpPr txBox="1">
              <a:spLocks noChangeArrowheads="1"/>
            </p:cNvSpPr>
            <p:nvPr/>
          </p:nvSpPr>
          <p:spPr bwMode="gray">
            <a:xfrm>
              <a:off x="703" y="1027"/>
              <a:ext cx="1138" cy="201"/>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b="1" kern="0" dirty="0">
                  <a:solidFill>
                    <a:srgbClr val="000000"/>
                  </a:solidFill>
                  <a:cs typeface="Arial" charset="0"/>
                </a:rPr>
                <a:t>Feature Engineering</a:t>
              </a:r>
            </a:p>
          </p:txBody>
        </p:sp>
      </p:grpSp>
      <p:sp>
        <p:nvSpPr>
          <p:cNvPr id="28" name="Isosceles Triangle 27">
            <a:extLst>
              <a:ext uri="{FF2B5EF4-FFF2-40B4-BE49-F238E27FC236}">
                <a16:creationId xmlns:a16="http://schemas.microsoft.com/office/drawing/2014/main" id="{D48A8968-2099-4196-905F-5737AC91EDC5}"/>
              </a:ext>
            </a:extLst>
          </p:cNvPr>
          <p:cNvSpPr/>
          <p:nvPr/>
        </p:nvSpPr>
        <p:spPr bwMode="gray">
          <a:xfrm rot="16200000" flipV="1">
            <a:off x="3882231" y="1815639"/>
            <a:ext cx="1379538"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29" name="Isosceles Triangle 28">
            <a:extLst>
              <a:ext uri="{FF2B5EF4-FFF2-40B4-BE49-F238E27FC236}">
                <a16:creationId xmlns:a16="http://schemas.microsoft.com/office/drawing/2014/main" id="{27A97523-9DDA-4A32-8E9D-7B55B164ADC4}"/>
              </a:ext>
            </a:extLst>
          </p:cNvPr>
          <p:cNvSpPr/>
          <p:nvPr/>
        </p:nvSpPr>
        <p:spPr bwMode="gray">
          <a:xfrm rot="16200000" flipV="1">
            <a:off x="3886426" y="3434711"/>
            <a:ext cx="1379538"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30" name="Isosceles Triangle 29">
            <a:extLst>
              <a:ext uri="{FF2B5EF4-FFF2-40B4-BE49-F238E27FC236}">
                <a16:creationId xmlns:a16="http://schemas.microsoft.com/office/drawing/2014/main" id="{709EAA7D-C098-4E61-AC64-5BF4D79A4B45}"/>
              </a:ext>
            </a:extLst>
          </p:cNvPr>
          <p:cNvSpPr/>
          <p:nvPr/>
        </p:nvSpPr>
        <p:spPr bwMode="gray">
          <a:xfrm rot="16200000" flipV="1">
            <a:off x="3654072" y="5298144"/>
            <a:ext cx="1835856"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pic>
        <p:nvPicPr>
          <p:cNvPr id="4" name="Picture 3">
            <a:extLst>
              <a:ext uri="{FF2B5EF4-FFF2-40B4-BE49-F238E27FC236}">
                <a16:creationId xmlns:a16="http://schemas.microsoft.com/office/drawing/2014/main" id="{61D65295-9805-EB6C-E754-1B1CEB12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728" y="4360084"/>
            <a:ext cx="3694512" cy="2136178"/>
          </a:xfrm>
          <a:prstGeom prst="rect">
            <a:avLst/>
          </a:prstGeom>
        </p:spPr>
      </p:pic>
      <p:pic>
        <p:nvPicPr>
          <p:cNvPr id="8" name="Picture 7">
            <a:extLst>
              <a:ext uri="{FF2B5EF4-FFF2-40B4-BE49-F238E27FC236}">
                <a16:creationId xmlns:a16="http://schemas.microsoft.com/office/drawing/2014/main" id="{42FF98E1-8BB7-420E-770A-C6EF487A8896}"/>
              </a:ext>
            </a:extLst>
          </p:cNvPr>
          <p:cNvPicPr>
            <a:picLocks noChangeAspect="1"/>
          </p:cNvPicPr>
          <p:nvPr/>
        </p:nvPicPr>
        <p:blipFill>
          <a:blip r:embed="rId3"/>
          <a:stretch>
            <a:fillRect/>
          </a:stretch>
        </p:blipFill>
        <p:spPr>
          <a:xfrm>
            <a:off x="5427678" y="1287306"/>
            <a:ext cx="3230681" cy="1065534"/>
          </a:xfrm>
          <a:prstGeom prst="rect">
            <a:avLst/>
          </a:prstGeom>
        </p:spPr>
      </p:pic>
      <p:pic>
        <p:nvPicPr>
          <p:cNvPr id="10" name="Picture 9">
            <a:extLst>
              <a:ext uri="{FF2B5EF4-FFF2-40B4-BE49-F238E27FC236}">
                <a16:creationId xmlns:a16="http://schemas.microsoft.com/office/drawing/2014/main" id="{4921F370-77BB-0136-E570-B17A53D2150E}"/>
              </a:ext>
            </a:extLst>
          </p:cNvPr>
          <p:cNvPicPr>
            <a:picLocks noChangeAspect="1"/>
          </p:cNvPicPr>
          <p:nvPr/>
        </p:nvPicPr>
        <p:blipFill>
          <a:blip r:embed="rId4"/>
          <a:stretch>
            <a:fillRect/>
          </a:stretch>
        </p:blipFill>
        <p:spPr>
          <a:xfrm>
            <a:off x="5427678" y="2772419"/>
            <a:ext cx="3232587" cy="1492410"/>
          </a:xfrm>
          <a:prstGeom prst="rect">
            <a:avLst/>
          </a:prstGeom>
        </p:spPr>
      </p:pic>
    </p:spTree>
    <p:extLst>
      <p:ext uri="{BB962C8B-B14F-4D97-AF65-F5344CB8AC3E}">
        <p14:creationId xmlns:p14="http://schemas.microsoft.com/office/powerpoint/2010/main" val="34043321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Modelling, Tuning &amp; Evaluation</a:t>
            </a:r>
            <a:br>
              <a:rPr lang="en-US" dirty="0">
                <a:solidFill>
                  <a:srgbClr val="002060"/>
                </a:solidFill>
              </a:rPr>
            </a:br>
            <a:r>
              <a:rPr lang="en-US" sz="2000" i="1" dirty="0"/>
              <a:t>Customer Churn</a:t>
            </a:r>
            <a:endParaRPr lang="en-US" sz="2000" dirty="0">
              <a:solidFill>
                <a:srgbClr val="002060"/>
              </a:solidFill>
            </a:endParaRPr>
          </a:p>
        </p:txBody>
      </p:sp>
      <p:sp>
        <p:nvSpPr>
          <p:cNvPr id="24" name="Rectangle 23">
            <a:extLst>
              <a:ext uri="{FF2B5EF4-FFF2-40B4-BE49-F238E27FC236}">
                <a16:creationId xmlns:a16="http://schemas.microsoft.com/office/drawing/2014/main" id="{F505A7D8-9690-4532-9884-2C235A677523}"/>
              </a:ext>
            </a:extLst>
          </p:cNvPr>
          <p:cNvSpPr/>
          <p:nvPr/>
        </p:nvSpPr>
        <p:spPr>
          <a:xfrm>
            <a:off x="365761" y="1347179"/>
            <a:ext cx="4122350" cy="1446550"/>
          </a:xfrm>
          <a:prstGeom prst="rect">
            <a:avLst/>
          </a:prstGeom>
          <a:solidFill>
            <a:schemeClr val="bg1">
              <a:lumMod val="95000"/>
            </a:schemeClr>
          </a:solidFill>
        </p:spPr>
        <p:txBody>
          <a:bodyPr wrap="square">
            <a:spAutoFit/>
          </a:bodyPr>
          <a:lstStyle/>
          <a:p>
            <a:r>
              <a:rPr lang="en-US" sz="1100" dirty="0"/>
              <a:t>I performed Logistic Regression, Decision Tree and Random Forest. Where Logistic Regression accuracy score was 0.80 and F1 score was 0.58.</a:t>
            </a:r>
          </a:p>
          <a:p>
            <a:endParaRPr lang="en-US" sz="1100" dirty="0"/>
          </a:p>
          <a:p>
            <a:pPr marL="171450" indent="-171450">
              <a:buFontTx/>
              <a:buChar char="-"/>
            </a:pPr>
            <a:r>
              <a:rPr lang="en-US" sz="1100" dirty="0"/>
              <a:t>Hyper parameter tuning -  In order to optimize the performance of each mode I used </a:t>
            </a:r>
            <a:r>
              <a:rPr lang="en-US" sz="1100" dirty="0" err="1"/>
              <a:t>GridSearchCV</a:t>
            </a:r>
            <a:r>
              <a:rPr lang="en-US" sz="1100" dirty="0"/>
              <a:t>, RandomizedSearchCV </a:t>
            </a:r>
          </a:p>
          <a:p>
            <a:endParaRPr lang="en-US" sz="1100" dirty="0"/>
          </a:p>
        </p:txBody>
      </p:sp>
      <p:grpSp>
        <p:nvGrpSpPr>
          <p:cNvPr id="25" name="Group 4">
            <a:extLst>
              <a:ext uri="{FF2B5EF4-FFF2-40B4-BE49-F238E27FC236}">
                <a16:creationId xmlns:a16="http://schemas.microsoft.com/office/drawing/2014/main" id="{8F22211E-3C8A-4772-8C3C-8EB55321B5D2}"/>
              </a:ext>
            </a:extLst>
          </p:cNvPr>
          <p:cNvGrpSpPr>
            <a:grpSpLocks/>
          </p:cNvGrpSpPr>
          <p:nvPr/>
        </p:nvGrpSpPr>
        <p:grpSpPr bwMode="auto">
          <a:xfrm>
            <a:off x="424483" y="1082903"/>
            <a:ext cx="4023360" cy="176213"/>
            <a:chOff x="247" y="716"/>
            <a:chExt cx="2528" cy="111"/>
          </a:xfrm>
        </p:grpSpPr>
        <p:sp>
          <p:nvSpPr>
            <p:cNvPr id="26" name="Line 5">
              <a:extLst>
                <a:ext uri="{FF2B5EF4-FFF2-40B4-BE49-F238E27FC236}">
                  <a16:creationId xmlns:a16="http://schemas.microsoft.com/office/drawing/2014/main" id="{20B2C9EC-8FA3-4F8E-A924-AE16E0EAD582}"/>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7" name="Rectangle 6">
              <a:extLst>
                <a:ext uri="{FF2B5EF4-FFF2-40B4-BE49-F238E27FC236}">
                  <a16:creationId xmlns:a16="http://schemas.microsoft.com/office/drawing/2014/main" id="{38FFF4D0-6028-4638-8DE8-1B2B20BB3882}"/>
                </a:ext>
              </a:extLst>
            </p:cNvPr>
            <p:cNvSpPr>
              <a:spLocks noChangeArrowheads="1"/>
            </p:cNvSpPr>
            <p:nvPr/>
          </p:nvSpPr>
          <p:spPr bwMode="gray">
            <a:xfrm>
              <a:off x="1095" y="716"/>
              <a:ext cx="793"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Model Selection</a:t>
              </a:r>
            </a:p>
          </p:txBody>
        </p:sp>
      </p:grpSp>
      <p:sp>
        <p:nvSpPr>
          <p:cNvPr id="34" name="Rectangle 33">
            <a:extLst>
              <a:ext uri="{FF2B5EF4-FFF2-40B4-BE49-F238E27FC236}">
                <a16:creationId xmlns:a16="http://schemas.microsoft.com/office/drawing/2014/main" id="{C9E757E8-E4A1-48AB-B82D-32A152E8E863}"/>
              </a:ext>
            </a:extLst>
          </p:cNvPr>
          <p:cNvSpPr/>
          <p:nvPr/>
        </p:nvSpPr>
        <p:spPr>
          <a:xfrm>
            <a:off x="4729433" y="1347179"/>
            <a:ext cx="4048807" cy="1277273"/>
          </a:xfrm>
          <a:prstGeom prst="rect">
            <a:avLst/>
          </a:prstGeom>
          <a:solidFill>
            <a:schemeClr val="bg1">
              <a:lumMod val="95000"/>
            </a:schemeClr>
          </a:solidFill>
        </p:spPr>
        <p:txBody>
          <a:bodyPr wrap="square">
            <a:spAutoFit/>
          </a:bodyPr>
          <a:lstStyle/>
          <a:p>
            <a:r>
              <a:rPr lang="en-US" sz="1100" dirty="0"/>
              <a:t>After optimized out this three model Random forest has performed well where:</a:t>
            </a:r>
          </a:p>
          <a:p>
            <a:pPr marL="171450" indent="-171450">
              <a:buFontTx/>
              <a:buChar char="-"/>
            </a:pPr>
            <a:r>
              <a:rPr lang="en-US" sz="1100" dirty="0"/>
              <a:t>Accuracy Score Test: 0.79</a:t>
            </a:r>
          </a:p>
          <a:p>
            <a:pPr marL="171450" indent="-171450">
              <a:buFontTx/>
              <a:buChar char="-"/>
            </a:pPr>
            <a:r>
              <a:rPr lang="en-US" sz="1100" dirty="0"/>
              <a:t>Accuracy score Train: 0.87</a:t>
            </a:r>
          </a:p>
          <a:p>
            <a:pPr marL="171450" indent="-171450">
              <a:buFontTx/>
              <a:buChar char="-"/>
            </a:pPr>
            <a:r>
              <a:rPr lang="en-US" sz="1100" dirty="0"/>
              <a:t>AUC Score: 0.84</a:t>
            </a:r>
          </a:p>
          <a:p>
            <a:pPr marL="171450" indent="-171450">
              <a:buFontTx/>
              <a:buChar char="-"/>
            </a:pPr>
            <a:r>
              <a:rPr lang="en-US" sz="1100" dirty="0"/>
              <a:t>F1 Score: 0.55 </a:t>
            </a:r>
          </a:p>
          <a:p>
            <a:endParaRPr lang="en-US" sz="1100" dirty="0"/>
          </a:p>
        </p:txBody>
      </p:sp>
      <p:grpSp>
        <p:nvGrpSpPr>
          <p:cNvPr id="35" name="Group 4">
            <a:extLst>
              <a:ext uri="{FF2B5EF4-FFF2-40B4-BE49-F238E27FC236}">
                <a16:creationId xmlns:a16="http://schemas.microsoft.com/office/drawing/2014/main" id="{0C2B1CC6-69A4-4FC4-B109-403A7181A592}"/>
              </a:ext>
            </a:extLst>
          </p:cNvPr>
          <p:cNvGrpSpPr>
            <a:grpSpLocks/>
          </p:cNvGrpSpPr>
          <p:nvPr/>
        </p:nvGrpSpPr>
        <p:grpSpPr bwMode="auto">
          <a:xfrm>
            <a:off x="4729433" y="1082903"/>
            <a:ext cx="4023360" cy="176213"/>
            <a:chOff x="247" y="716"/>
            <a:chExt cx="2528" cy="111"/>
          </a:xfrm>
        </p:grpSpPr>
        <p:sp>
          <p:nvSpPr>
            <p:cNvPr id="36" name="Line 5">
              <a:extLst>
                <a:ext uri="{FF2B5EF4-FFF2-40B4-BE49-F238E27FC236}">
                  <a16:creationId xmlns:a16="http://schemas.microsoft.com/office/drawing/2014/main" id="{3178F3D6-621D-4E9C-AD0B-A78042DF479B}"/>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37" name="Rectangle 6">
              <a:extLst>
                <a:ext uri="{FF2B5EF4-FFF2-40B4-BE49-F238E27FC236}">
                  <a16:creationId xmlns:a16="http://schemas.microsoft.com/office/drawing/2014/main" id="{4B69C84C-1B2C-4B82-A83C-1ABD556D4C21}"/>
                </a:ext>
              </a:extLst>
            </p:cNvPr>
            <p:cNvSpPr>
              <a:spLocks noChangeArrowheads="1"/>
            </p:cNvSpPr>
            <p:nvPr/>
          </p:nvSpPr>
          <p:spPr bwMode="gray">
            <a:xfrm>
              <a:off x="1067" y="716"/>
              <a:ext cx="849"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Model Evaluation</a:t>
              </a:r>
            </a:p>
          </p:txBody>
        </p:sp>
      </p:grpSp>
      <p:pic>
        <p:nvPicPr>
          <p:cNvPr id="4" name="Picture 3">
            <a:extLst>
              <a:ext uri="{FF2B5EF4-FFF2-40B4-BE49-F238E27FC236}">
                <a16:creationId xmlns:a16="http://schemas.microsoft.com/office/drawing/2014/main" id="{AAC70D7F-E1F4-AFC3-743C-3FECD5710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51" y="2959579"/>
            <a:ext cx="4023360" cy="3449244"/>
          </a:xfrm>
          <a:prstGeom prst="rect">
            <a:avLst/>
          </a:prstGeom>
        </p:spPr>
      </p:pic>
      <p:sp>
        <p:nvSpPr>
          <p:cNvPr id="18" name="Rectangle 17">
            <a:extLst>
              <a:ext uri="{FF2B5EF4-FFF2-40B4-BE49-F238E27FC236}">
                <a16:creationId xmlns:a16="http://schemas.microsoft.com/office/drawing/2014/main" id="{624AC1C3-EC55-AD5D-0867-A06D13718E82}"/>
              </a:ext>
            </a:extLst>
          </p:cNvPr>
          <p:cNvSpPr/>
          <p:nvPr/>
        </p:nvSpPr>
        <p:spPr>
          <a:xfrm>
            <a:off x="4816119" y="4829060"/>
            <a:ext cx="4048807" cy="1107996"/>
          </a:xfrm>
          <a:prstGeom prst="rect">
            <a:avLst/>
          </a:prstGeom>
          <a:solidFill>
            <a:schemeClr val="bg1">
              <a:lumMod val="95000"/>
            </a:schemeClr>
          </a:solidFill>
        </p:spPr>
        <p:txBody>
          <a:bodyPr wrap="square">
            <a:spAutoFit/>
          </a:bodyPr>
          <a:lstStyle/>
          <a:p>
            <a:r>
              <a:rPr lang="en-US" sz="1100" dirty="0"/>
              <a:t>Confusion Matrix Actual Numbers </a:t>
            </a:r>
          </a:p>
          <a:p>
            <a:endParaRPr lang="en-US" sz="1100" dirty="0"/>
          </a:p>
          <a:p>
            <a:r>
              <a:rPr lang="en-US" sz="1100" dirty="0"/>
              <a:t>Churn (TP) – 182</a:t>
            </a:r>
          </a:p>
          <a:p>
            <a:r>
              <a:rPr lang="en-US" sz="1100" dirty="0"/>
              <a:t>No churn (TN) -  932</a:t>
            </a:r>
          </a:p>
          <a:p>
            <a:r>
              <a:rPr lang="en-US" sz="1100" dirty="0"/>
              <a:t>Actually churn but predicated as a no churn (FN) – 175</a:t>
            </a:r>
          </a:p>
          <a:p>
            <a:r>
              <a:rPr lang="en-US" sz="1100" dirty="0"/>
              <a:t>Actually no churn predicated as a churn (FP) – 118</a:t>
            </a:r>
          </a:p>
        </p:txBody>
      </p:sp>
      <p:sp>
        <p:nvSpPr>
          <p:cNvPr id="19" name="Rectangle 18">
            <a:extLst>
              <a:ext uri="{FF2B5EF4-FFF2-40B4-BE49-F238E27FC236}">
                <a16:creationId xmlns:a16="http://schemas.microsoft.com/office/drawing/2014/main" id="{2CDA8A29-7BD0-4ED6-6D7D-B50DA7B38682}"/>
              </a:ext>
            </a:extLst>
          </p:cNvPr>
          <p:cNvSpPr/>
          <p:nvPr/>
        </p:nvSpPr>
        <p:spPr>
          <a:xfrm>
            <a:off x="4816119" y="3071364"/>
            <a:ext cx="4048807" cy="1615827"/>
          </a:xfrm>
          <a:prstGeom prst="rect">
            <a:avLst/>
          </a:prstGeom>
          <a:solidFill>
            <a:schemeClr val="bg1">
              <a:lumMod val="95000"/>
            </a:schemeClr>
          </a:solidFill>
        </p:spPr>
        <p:txBody>
          <a:bodyPr wrap="square">
            <a:spAutoFit/>
          </a:bodyPr>
          <a:lstStyle/>
          <a:p>
            <a:r>
              <a:rPr lang="en-US" sz="1100" dirty="0"/>
              <a:t>Confusion Matrix</a:t>
            </a:r>
          </a:p>
          <a:p>
            <a:endParaRPr lang="en-US" sz="1100" dirty="0"/>
          </a:p>
          <a:p>
            <a:r>
              <a:rPr lang="en-US" sz="1100" dirty="0"/>
              <a:t>Churn (TPR) – 0.51%</a:t>
            </a:r>
          </a:p>
          <a:p>
            <a:r>
              <a:rPr lang="en-US" sz="1100" dirty="0"/>
              <a:t>No churn (TNR) -  0.89%</a:t>
            </a:r>
          </a:p>
          <a:p>
            <a:r>
              <a:rPr lang="en-US" sz="1100" dirty="0"/>
              <a:t>Actually churn but predicated as a no churn (FNR) – 0.49%</a:t>
            </a:r>
          </a:p>
          <a:p>
            <a:r>
              <a:rPr lang="en-US" sz="1100" dirty="0"/>
              <a:t>Actually no churn predicated as a churn (FPR) – 0.11%</a:t>
            </a:r>
          </a:p>
          <a:p>
            <a:endParaRPr lang="en-US" sz="1100" dirty="0"/>
          </a:p>
          <a:p>
            <a:pPr marL="171450" indent="-171450">
              <a:buFont typeface="Arial" panose="020B0604020202020204" pitchFamily="34" charset="0"/>
              <a:buChar char="•"/>
            </a:pPr>
            <a:r>
              <a:rPr lang="en-US" sz="1100" dirty="0"/>
              <a:t>This matrix shows </a:t>
            </a:r>
            <a:r>
              <a:rPr lang="en-US" sz="1100"/>
              <a:t>us no </a:t>
            </a:r>
            <a:r>
              <a:rPr lang="en-US" sz="1100" dirty="0"/>
              <a:t>churn class can classify correctly 89% and churn class only 49% classify correctly.  </a:t>
            </a:r>
          </a:p>
        </p:txBody>
      </p:sp>
    </p:spTree>
    <p:extLst>
      <p:ext uri="{BB962C8B-B14F-4D97-AF65-F5344CB8AC3E}">
        <p14:creationId xmlns:p14="http://schemas.microsoft.com/office/powerpoint/2010/main" val="3999147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2EEE7F8-7D62-47D1-987A-A05C9C8733F8}"/>
              </a:ext>
            </a:extLst>
          </p:cNvPr>
          <p:cNvSpPr/>
          <p:nvPr/>
        </p:nvSpPr>
        <p:spPr>
          <a:xfrm>
            <a:off x="365760" y="969674"/>
            <a:ext cx="8308457" cy="3970318"/>
          </a:xfrm>
          <a:prstGeom prst="rect">
            <a:avLst/>
          </a:prstGeom>
          <a:solidFill>
            <a:schemeClr val="bg1">
              <a:lumMod val="95000"/>
            </a:schemeClr>
          </a:solidFill>
        </p:spPr>
        <p:txBody>
          <a:bodyPr wrap="square">
            <a:spAutoFit/>
          </a:bodyPr>
          <a:lstStyle/>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
        <p:nvSpPr>
          <p:cNvPr id="3" name="Title 2"/>
          <p:cNvSpPr>
            <a:spLocks noGrp="1"/>
          </p:cNvSpPr>
          <p:nvPr>
            <p:ph type="title"/>
          </p:nvPr>
        </p:nvSpPr>
        <p:spPr>
          <a:xfrm>
            <a:off x="365760" y="295683"/>
            <a:ext cx="8412480" cy="469492"/>
          </a:xfrm>
        </p:spPr>
        <p:txBody>
          <a:bodyPr/>
          <a:lstStyle/>
          <a:p>
            <a:r>
              <a:rPr lang="en-US" dirty="0">
                <a:solidFill>
                  <a:srgbClr val="002060"/>
                </a:solidFill>
              </a:rPr>
              <a:t>Key Evaluation</a:t>
            </a:r>
            <a:br>
              <a:rPr lang="en-US" dirty="0">
                <a:solidFill>
                  <a:srgbClr val="002060"/>
                </a:solidFill>
              </a:rPr>
            </a:br>
            <a:endParaRPr lang="en-US" dirty="0">
              <a:solidFill>
                <a:srgbClr val="002060"/>
              </a:solidFill>
            </a:endParaRPr>
          </a:p>
        </p:txBody>
      </p:sp>
      <p:sp>
        <p:nvSpPr>
          <p:cNvPr id="11" name="Rectangle 10">
            <a:extLst>
              <a:ext uri="{FF2B5EF4-FFF2-40B4-BE49-F238E27FC236}">
                <a16:creationId xmlns:a16="http://schemas.microsoft.com/office/drawing/2014/main" id="{7E9FDB8B-18FB-4B57-BE40-21A888398C86}"/>
              </a:ext>
            </a:extLst>
          </p:cNvPr>
          <p:cNvSpPr/>
          <p:nvPr/>
        </p:nvSpPr>
        <p:spPr>
          <a:xfrm>
            <a:off x="375745" y="989903"/>
            <a:ext cx="1459845" cy="3967990"/>
          </a:xfrm>
          <a:prstGeom prst="rect">
            <a:avLst/>
          </a:prstGeom>
          <a:solidFill>
            <a:schemeClr val="accent2"/>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Hypothesis Evaluating </a:t>
            </a:r>
          </a:p>
        </p:txBody>
      </p:sp>
      <p:sp>
        <p:nvSpPr>
          <p:cNvPr id="12" name="Rectangle 11">
            <a:extLst>
              <a:ext uri="{FF2B5EF4-FFF2-40B4-BE49-F238E27FC236}">
                <a16:creationId xmlns:a16="http://schemas.microsoft.com/office/drawing/2014/main" id="{83310176-9199-4146-99D5-3BA58D7776BF}"/>
              </a:ext>
            </a:extLst>
          </p:cNvPr>
          <p:cNvSpPr/>
          <p:nvPr/>
        </p:nvSpPr>
        <p:spPr>
          <a:xfrm>
            <a:off x="1835591" y="989901"/>
            <a:ext cx="6838626" cy="3967992"/>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Looking at the evaluation results, specifically the feature weights from the logistic regression, the hypotheses can be directionally supported or refused:</a:t>
            </a:r>
          </a:p>
          <a:p>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Tenure</a:t>
            </a:r>
            <a:r>
              <a:rPr lang="en-US" sz="1100" dirty="0">
                <a:solidFill>
                  <a:schemeClr val="tx1"/>
                </a:solidFill>
              </a:rPr>
              <a:t>: High tenure ranks as the strongest factor for not churning and the strongest feature overall. This is also supported by the boxplot in the EDA step. → supported.</a:t>
            </a: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Monthly payment</a:t>
            </a:r>
            <a:r>
              <a:rPr lang="en-US" sz="1100" dirty="0">
                <a:solidFill>
                  <a:schemeClr val="tx1"/>
                </a:solidFill>
              </a:rPr>
              <a:t>: Total payments, which is the product of tenure and monthly payment ranks as the strongest factor for churn. Indirectly, high monthly payments lead to churn. However, tenure is the highest driver of not churning → partially supported.</a:t>
            </a: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Contract duration</a:t>
            </a:r>
            <a:r>
              <a:rPr lang="en-US" sz="1100" dirty="0">
                <a:solidFill>
                  <a:schemeClr val="tx1"/>
                </a:solidFill>
              </a:rPr>
              <a:t>: Contract duration month-to-month is driver of churn → supported.</a:t>
            </a:r>
          </a:p>
          <a:p>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Partners and children</a:t>
            </a:r>
            <a:r>
              <a:rPr lang="en-US" sz="1100" dirty="0">
                <a:solidFill>
                  <a:schemeClr val="tx1"/>
                </a:solidFill>
              </a:rPr>
              <a:t>: Having children ranks as the last 3rd feature that drives not churning, but strength is relatively low → refused.</a:t>
            </a: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Number of additional services: </a:t>
            </a:r>
            <a:r>
              <a:rPr lang="en-US" sz="1100" dirty="0">
                <a:solidFill>
                  <a:schemeClr val="tx1"/>
                </a:solidFill>
              </a:rPr>
              <a:t>This feature does rank among the top features → supported.</a:t>
            </a:r>
          </a:p>
          <a:p>
            <a:endParaRPr lang="en-US" sz="1100" dirty="0">
              <a:solidFill>
                <a:schemeClr val="tx1"/>
              </a:solidFill>
            </a:endParaRPr>
          </a:p>
          <a:p>
            <a:endParaRPr lang="en-US" sz="1100" dirty="0">
              <a:solidFill>
                <a:schemeClr val="tx1"/>
              </a:solidFill>
            </a:endParaRPr>
          </a:p>
        </p:txBody>
      </p:sp>
    </p:spTree>
    <p:extLst>
      <p:ext uri="{BB962C8B-B14F-4D97-AF65-F5344CB8AC3E}">
        <p14:creationId xmlns:p14="http://schemas.microsoft.com/office/powerpoint/2010/main" val="37557176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Next Steps &amp; Improvements</a:t>
            </a:r>
            <a:br>
              <a:rPr lang="en-US" dirty="0">
                <a:solidFill>
                  <a:srgbClr val="002060"/>
                </a:solidFill>
              </a:rPr>
            </a:br>
            <a:r>
              <a:rPr lang="en-US" sz="2000" i="1" dirty="0"/>
              <a:t>Customer Churn</a:t>
            </a:r>
            <a:endParaRPr lang="en-US" sz="2000" dirty="0">
              <a:solidFill>
                <a:srgbClr val="002060"/>
              </a:solidFill>
            </a:endParaRPr>
          </a:p>
        </p:txBody>
      </p:sp>
      <p:sp>
        <p:nvSpPr>
          <p:cNvPr id="14" name="Rectangle 13">
            <a:extLst>
              <a:ext uri="{FF2B5EF4-FFF2-40B4-BE49-F238E27FC236}">
                <a16:creationId xmlns:a16="http://schemas.microsoft.com/office/drawing/2014/main" id="{C4886F53-6D62-421E-B99C-2CA9AD0497E1}"/>
              </a:ext>
            </a:extLst>
          </p:cNvPr>
          <p:cNvSpPr/>
          <p:nvPr/>
        </p:nvSpPr>
        <p:spPr>
          <a:xfrm>
            <a:off x="365761" y="1316293"/>
            <a:ext cx="8552814" cy="2377574"/>
          </a:xfrm>
          <a:prstGeom prst="rect">
            <a:avLst/>
          </a:prstGeom>
          <a:solidFill>
            <a:schemeClr val="bg1">
              <a:lumMod val="95000"/>
            </a:schemeClr>
          </a:solidFill>
        </p:spPr>
        <p:txBody>
          <a:bodyPr wrap="square">
            <a:spAutoFit/>
          </a:bodyPr>
          <a:lstStyle/>
          <a:p>
            <a:r>
              <a:rPr lang="en-US" sz="1100" dirty="0"/>
              <a:t>Area of Improvement</a:t>
            </a:r>
          </a:p>
          <a:p>
            <a:endParaRPr lang="en-US" sz="1100" dirty="0"/>
          </a:p>
          <a:p>
            <a:pPr>
              <a:lnSpc>
                <a:spcPct val="150000"/>
              </a:lnSpc>
            </a:pPr>
            <a:r>
              <a:rPr lang="en-US" sz="1100" dirty="0"/>
              <a:t>Since class was imbalance we can used following </a:t>
            </a:r>
          </a:p>
          <a:p>
            <a:pPr marL="171450" indent="-171450">
              <a:lnSpc>
                <a:spcPct val="150000"/>
              </a:lnSpc>
              <a:buFontTx/>
              <a:buChar char="-"/>
            </a:pPr>
            <a:r>
              <a:rPr lang="en-US" sz="1100" dirty="0"/>
              <a:t>Resample ( Up-sampling)</a:t>
            </a:r>
          </a:p>
          <a:p>
            <a:pPr marL="171450" indent="-171450">
              <a:lnSpc>
                <a:spcPct val="150000"/>
              </a:lnSpc>
              <a:buFontTx/>
              <a:buChar char="-"/>
            </a:pPr>
            <a:r>
              <a:rPr lang="en-US" sz="1100" dirty="0"/>
              <a:t>Using Boosting algorithm </a:t>
            </a:r>
          </a:p>
          <a:p>
            <a:pPr marL="171450" indent="-171450">
              <a:lnSpc>
                <a:spcPct val="150000"/>
              </a:lnSpc>
              <a:buFontTx/>
              <a:buChar char="-"/>
            </a:pPr>
            <a:r>
              <a:rPr lang="en-US" sz="1100" dirty="0"/>
              <a:t>Experiment with another data science algorithm Like</a:t>
            </a:r>
          </a:p>
          <a:p>
            <a:pPr>
              <a:lnSpc>
                <a:spcPct val="150000"/>
              </a:lnSpc>
            </a:pPr>
            <a:r>
              <a:rPr lang="en-US" sz="1100" dirty="0"/>
              <a:t>        - Neural Network Algorithms</a:t>
            </a:r>
          </a:p>
          <a:p>
            <a:pPr>
              <a:lnSpc>
                <a:spcPct val="150000"/>
              </a:lnSpc>
            </a:pPr>
            <a:r>
              <a:rPr lang="en-US" sz="1100" dirty="0"/>
              <a:t>        - Xgboost</a:t>
            </a:r>
          </a:p>
          <a:p>
            <a:pPr>
              <a:lnSpc>
                <a:spcPct val="150000"/>
              </a:lnSpc>
            </a:pPr>
            <a:r>
              <a:rPr lang="en-US" sz="1100" dirty="0"/>
              <a:t>        - LightGBM</a:t>
            </a:r>
          </a:p>
          <a:p>
            <a:endParaRPr lang="en-US" sz="1100" dirty="0"/>
          </a:p>
        </p:txBody>
      </p:sp>
    </p:spTree>
    <p:extLst>
      <p:ext uri="{BB962C8B-B14F-4D97-AF65-F5344CB8AC3E}">
        <p14:creationId xmlns:p14="http://schemas.microsoft.com/office/powerpoint/2010/main" val="27101683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Development Environment</a:t>
            </a:r>
          </a:p>
        </p:txBody>
      </p:sp>
      <p:pic>
        <p:nvPicPr>
          <p:cNvPr id="21506" name="Picture 2" descr="Image result for python">
            <a:extLst>
              <a:ext uri="{FF2B5EF4-FFF2-40B4-BE49-F238E27FC236}">
                <a16:creationId xmlns:a16="http://schemas.microsoft.com/office/drawing/2014/main" id="{7089FEC9-9E93-4CEB-8CCA-C6BBC1EC9B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3465" y="1604719"/>
            <a:ext cx="965851" cy="614912"/>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python scikit">
            <a:extLst>
              <a:ext uri="{FF2B5EF4-FFF2-40B4-BE49-F238E27FC236}">
                <a16:creationId xmlns:a16="http://schemas.microsoft.com/office/drawing/2014/main" id="{9FC69593-3DCB-446E-B9C6-01149F12F3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8625" y="1604133"/>
            <a:ext cx="1024855" cy="614913"/>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aconda python">
            <a:extLst>
              <a:ext uri="{FF2B5EF4-FFF2-40B4-BE49-F238E27FC236}">
                <a16:creationId xmlns:a16="http://schemas.microsoft.com/office/drawing/2014/main" id="{5106AAF0-2C76-4E72-9FB5-E5928B48DF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9469" y="2702249"/>
            <a:ext cx="1366562" cy="681753"/>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32">
            <a:extLst>
              <a:ext uri="{FF2B5EF4-FFF2-40B4-BE49-F238E27FC236}">
                <a16:creationId xmlns:a16="http://schemas.microsoft.com/office/drawing/2014/main" id="{F9682182-B359-4E32-BA6C-54801C6B725B}"/>
              </a:ext>
            </a:extLst>
          </p:cNvPr>
          <p:cNvSpPr/>
          <p:nvPr/>
        </p:nvSpPr>
        <p:spPr>
          <a:xfrm>
            <a:off x="365760" y="1415184"/>
            <a:ext cx="4348853"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3" name="Right Arrow 32">
            <a:extLst>
              <a:ext uri="{FF2B5EF4-FFF2-40B4-BE49-F238E27FC236}">
                <a16:creationId xmlns:a16="http://schemas.microsoft.com/office/drawing/2014/main" id="{19B6B736-FAA0-4C16-897B-E0B3CF9BEB30}"/>
              </a:ext>
            </a:extLst>
          </p:cNvPr>
          <p:cNvSpPr/>
          <p:nvPr/>
        </p:nvSpPr>
        <p:spPr>
          <a:xfrm>
            <a:off x="365759" y="2515377"/>
            <a:ext cx="5049685"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4" name="Right Arrow 32">
            <a:extLst>
              <a:ext uri="{FF2B5EF4-FFF2-40B4-BE49-F238E27FC236}">
                <a16:creationId xmlns:a16="http://schemas.microsoft.com/office/drawing/2014/main" id="{B09CF0F5-D337-4ABC-B1F9-E595ABDDDCE1}"/>
              </a:ext>
            </a:extLst>
          </p:cNvPr>
          <p:cNvSpPr/>
          <p:nvPr/>
        </p:nvSpPr>
        <p:spPr>
          <a:xfrm>
            <a:off x="365759" y="3700776"/>
            <a:ext cx="5699481"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5" name="Right Arrow 32">
            <a:extLst>
              <a:ext uri="{FF2B5EF4-FFF2-40B4-BE49-F238E27FC236}">
                <a16:creationId xmlns:a16="http://schemas.microsoft.com/office/drawing/2014/main" id="{E45E95F1-AE6F-49AD-9B04-83866FCD15FE}"/>
              </a:ext>
            </a:extLst>
          </p:cNvPr>
          <p:cNvSpPr/>
          <p:nvPr/>
        </p:nvSpPr>
        <p:spPr>
          <a:xfrm>
            <a:off x="360036" y="4910875"/>
            <a:ext cx="6525995"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6" name="Rectangle 15">
            <a:extLst>
              <a:ext uri="{FF2B5EF4-FFF2-40B4-BE49-F238E27FC236}">
                <a16:creationId xmlns:a16="http://schemas.microsoft.com/office/drawing/2014/main" id="{B008623C-7E43-4DDB-9E6D-25886B0DEE75}"/>
              </a:ext>
            </a:extLst>
          </p:cNvPr>
          <p:cNvSpPr/>
          <p:nvPr/>
        </p:nvSpPr>
        <p:spPr>
          <a:xfrm>
            <a:off x="365762" y="1591861"/>
            <a:ext cx="3795178" cy="769441"/>
          </a:xfrm>
          <a:prstGeom prst="rect">
            <a:avLst/>
          </a:prstGeom>
          <a:noFill/>
        </p:spPr>
        <p:txBody>
          <a:bodyPr wrap="square">
            <a:spAutoFit/>
          </a:bodyPr>
          <a:lstStyle/>
          <a:p>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Python</a:t>
            </a:r>
          </a:p>
          <a:p>
            <a:pPr marL="171450" indent="-171450">
              <a:buFont typeface="Arial" panose="020B0604020202020204" pitchFamily="34" charset="0"/>
              <a:buChar char="•"/>
            </a:pPr>
            <a:r>
              <a:rPr lang="en-US" sz="1100" dirty="0">
                <a:solidFill>
                  <a:schemeClr val="bg1"/>
                </a:solidFill>
              </a:rPr>
              <a:t>Libraries: Scikit-Learn, Pandas, NumPy etc.</a:t>
            </a:r>
          </a:p>
          <a:p>
            <a:pPr marL="171450" indent="-171450">
              <a:buFont typeface="Arial" panose="020B0604020202020204" pitchFamily="34" charset="0"/>
              <a:buChar char="•"/>
            </a:pPr>
            <a:endParaRPr lang="en-US" sz="1100" dirty="0">
              <a:solidFill>
                <a:schemeClr val="bg1"/>
              </a:solidFill>
            </a:endParaRPr>
          </a:p>
        </p:txBody>
      </p:sp>
      <p:sp>
        <p:nvSpPr>
          <p:cNvPr id="17" name="Rectangle 16">
            <a:extLst>
              <a:ext uri="{FF2B5EF4-FFF2-40B4-BE49-F238E27FC236}">
                <a16:creationId xmlns:a16="http://schemas.microsoft.com/office/drawing/2014/main" id="{F91E46A0-18F8-4A51-9D2D-3BD568CB2C5D}"/>
              </a:ext>
            </a:extLst>
          </p:cNvPr>
          <p:cNvSpPr/>
          <p:nvPr/>
        </p:nvSpPr>
        <p:spPr>
          <a:xfrm>
            <a:off x="375827" y="2695492"/>
            <a:ext cx="4489787"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Windows</a:t>
            </a:r>
          </a:p>
          <a:p>
            <a:pPr marL="171450" indent="-171450">
              <a:buFont typeface="Arial" panose="020B0604020202020204" pitchFamily="34" charset="0"/>
              <a:buChar char="•"/>
            </a:pPr>
            <a:r>
              <a:rPr lang="en-US" sz="1100" dirty="0">
                <a:solidFill>
                  <a:schemeClr val="bg1"/>
                </a:solidFill>
              </a:rPr>
              <a:t>Anaconda</a:t>
            </a:r>
          </a:p>
          <a:p>
            <a:pPr marL="171450" indent="-171450">
              <a:buFont typeface="Arial" panose="020B0604020202020204" pitchFamily="34" charset="0"/>
              <a:buChar char="•"/>
            </a:pPr>
            <a:r>
              <a:rPr lang="en-US" sz="1100" dirty="0">
                <a:solidFill>
                  <a:schemeClr val="bg1"/>
                </a:solidFill>
              </a:rPr>
              <a:t>VS Code</a:t>
            </a:r>
          </a:p>
        </p:txBody>
      </p:sp>
      <p:sp>
        <p:nvSpPr>
          <p:cNvPr id="18" name="Rectangle 17">
            <a:extLst>
              <a:ext uri="{FF2B5EF4-FFF2-40B4-BE49-F238E27FC236}">
                <a16:creationId xmlns:a16="http://schemas.microsoft.com/office/drawing/2014/main" id="{BBADDB9C-4D38-4097-8883-3EE480E9109C}"/>
              </a:ext>
            </a:extLst>
          </p:cNvPr>
          <p:cNvSpPr/>
          <p:nvPr/>
        </p:nvSpPr>
        <p:spPr>
          <a:xfrm>
            <a:off x="360036" y="3873307"/>
            <a:ext cx="5394812" cy="430887"/>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Seaborn </a:t>
            </a:r>
          </a:p>
          <a:p>
            <a:pPr marL="171450" indent="-171450">
              <a:buFont typeface="Arial" panose="020B0604020202020204" pitchFamily="34" charset="0"/>
              <a:buChar char="•"/>
            </a:pPr>
            <a:r>
              <a:rPr lang="en-US" sz="1100" dirty="0">
                <a:solidFill>
                  <a:schemeClr val="bg1"/>
                </a:solidFill>
              </a:rPr>
              <a:t>matplotlib</a:t>
            </a:r>
          </a:p>
        </p:txBody>
      </p:sp>
      <p:sp>
        <p:nvSpPr>
          <p:cNvPr id="19" name="Rectangle 18">
            <a:extLst>
              <a:ext uri="{FF2B5EF4-FFF2-40B4-BE49-F238E27FC236}">
                <a16:creationId xmlns:a16="http://schemas.microsoft.com/office/drawing/2014/main" id="{31A6A15F-F39A-481A-AC82-5F9FA22EE9A2}"/>
              </a:ext>
            </a:extLst>
          </p:cNvPr>
          <p:cNvSpPr/>
          <p:nvPr/>
        </p:nvSpPr>
        <p:spPr>
          <a:xfrm>
            <a:off x="375826" y="5096770"/>
            <a:ext cx="6410867" cy="261610"/>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CSV</a:t>
            </a:r>
          </a:p>
        </p:txBody>
      </p:sp>
      <p:sp>
        <p:nvSpPr>
          <p:cNvPr id="2" name="Rectangle 1">
            <a:extLst>
              <a:ext uri="{FF2B5EF4-FFF2-40B4-BE49-F238E27FC236}">
                <a16:creationId xmlns:a16="http://schemas.microsoft.com/office/drawing/2014/main" id="{847B7198-8095-444C-AD80-E1ABB84F412D}"/>
              </a:ext>
            </a:extLst>
          </p:cNvPr>
          <p:cNvSpPr/>
          <p:nvPr/>
        </p:nvSpPr>
        <p:spPr>
          <a:xfrm>
            <a:off x="3623033" y="1775406"/>
            <a:ext cx="761747" cy="369332"/>
          </a:xfrm>
          <a:prstGeom prst="rect">
            <a:avLst/>
          </a:prstGeom>
        </p:spPr>
        <p:txBody>
          <a:bodyPr wrap="none">
            <a:spAutoFit/>
          </a:bodyPr>
          <a:lstStyle/>
          <a:p>
            <a:r>
              <a:rPr lang="en-US" b="1" dirty="0">
                <a:solidFill>
                  <a:schemeClr val="bg1"/>
                </a:solidFill>
              </a:rPr>
              <a:t>Code</a:t>
            </a:r>
            <a:endParaRPr lang="en-US" dirty="0"/>
          </a:p>
        </p:txBody>
      </p:sp>
      <p:sp>
        <p:nvSpPr>
          <p:cNvPr id="23" name="Rectangle 22">
            <a:extLst>
              <a:ext uri="{FF2B5EF4-FFF2-40B4-BE49-F238E27FC236}">
                <a16:creationId xmlns:a16="http://schemas.microsoft.com/office/drawing/2014/main" id="{AEB01391-27CC-4094-8ADA-E4217206E718}"/>
              </a:ext>
            </a:extLst>
          </p:cNvPr>
          <p:cNvSpPr/>
          <p:nvPr/>
        </p:nvSpPr>
        <p:spPr>
          <a:xfrm>
            <a:off x="3238426" y="2893076"/>
            <a:ext cx="1595309" cy="369332"/>
          </a:xfrm>
          <a:prstGeom prst="rect">
            <a:avLst/>
          </a:prstGeom>
        </p:spPr>
        <p:txBody>
          <a:bodyPr wrap="none">
            <a:spAutoFit/>
          </a:bodyPr>
          <a:lstStyle/>
          <a:p>
            <a:r>
              <a:rPr lang="en-US" b="1" dirty="0">
                <a:solidFill>
                  <a:schemeClr val="bg1"/>
                </a:solidFill>
              </a:rPr>
              <a:t>Environment</a:t>
            </a:r>
            <a:endParaRPr lang="en-US" dirty="0"/>
          </a:p>
        </p:txBody>
      </p:sp>
      <p:sp>
        <p:nvSpPr>
          <p:cNvPr id="24" name="Rectangle 23">
            <a:extLst>
              <a:ext uri="{FF2B5EF4-FFF2-40B4-BE49-F238E27FC236}">
                <a16:creationId xmlns:a16="http://schemas.microsoft.com/office/drawing/2014/main" id="{8E24D5F2-6DEF-48EC-AF4E-D93F8B94530E}"/>
              </a:ext>
            </a:extLst>
          </p:cNvPr>
          <p:cNvSpPr/>
          <p:nvPr/>
        </p:nvSpPr>
        <p:spPr>
          <a:xfrm>
            <a:off x="3952210" y="4062916"/>
            <a:ext cx="1591141" cy="369332"/>
          </a:xfrm>
          <a:prstGeom prst="rect">
            <a:avLst/>
          </a:prstGeom>
        </p:spPr>
        <p:txBody>
          <a:bodyPr wrap="none">
            <a:spAutoFit/>
          </a:bodyPr>
          <a:lstStyle/>
          <a:p>
            <a:r>
              <a:rPr lang="en-US" b="1" dirty="0">
                <a:solidFill>
                  <a:schemeClr val="bg1"/>
                </a:solidFill>
              </a:rPr>
              <a:t>Visualization</a:t>
            </a:r>
            <a:endParaRPr lang="en-US" dirty="0"/>
          </a:p>
        </p:txBody>
      </p:sp>
      <p:sp>
        <p:nvSpPr>
          <p:cNvPr id="25" name="Rectangle 24">
            <a:extLst>
              <a:ext uri="{FF2B5EF4-FFF2-40B4-BE49-F238E27FC236}">
                <a16:creationId xmlns:a16="http://schemas.microsoft.com/office/drawing/2014/main" id="{DDDA6A5C-7C03-4179-8923-A122B1F31CC1}"/>
              </a:ext>
            </a:extLst>
          </p:cNvPr>
          <p:cNvSpPr/>
          <p:nvPr/>
        </p:nvSpPr>
        <p:spPr>
          <a:xfrm>
            <a:off x="5611816" y="5293083"/>
            <a:ext cx="684803" cy="369332"/>
          </a:xfrm>
          <a:prstGeom prst="rect">
            <a:avLst/>
          </a:prstGeom>
        </p:spPr>
        <p:txBody>
          <a:bodyPr wrap="none">
            <a:spAutoFit/>
          </a:bodyPr>
          <a:lstStyle/>
          <a:p>
            <a:r>
              <a:rPr lang="en-US" b="1" dirty="0">
                <a:solidFill>
                  <a:schemeClr val="bg1"/>
                </a:solidFill>
              </a:rPr>
              <a:t>Data</a:t>
            </a:r>
            <a:endParaRPr lang="en-US" dirty="0"/>
          </a:p>
        </p:txBody>
      </p:sp>
      <p:pic>
        <p:nvPicPr>
          <p:cNvPr id="1026" name="Picture 2" descr="Citing and logo — seaborn 0.11.2 documentation">
            <a:extLst>
              <a:ext uri="{FF2B5EF4-FFF2-40B4-BE49-F238E27FC236}">
                <a16:creationId xmlns:a16="http://schemas.microsoft.com/office/drawing/2014/main" id="{910F0D94-3980-F9F2-8C1A-56E9EF467A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6619" y="3817807"/>
            <a:ext cx="693483" cy="687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I Reference — Matplotlib 3.5.2 documentation">
            <a:extLst>
              <a:ext uri="{FF2B5EF4-FFF2-40B4-BE49-F238E27FC236}">
                <a16:creationId xmlns:a16="http://schemas.microsoft.com/office/drawing/2014/main" id="{A62667E2-D0B0-1334-3FBC-5C918A128ED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1481" y="3994194"/>
            <a:ext cx="1366562" cy="3274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v file - Free files and folders icons">
            <a:extLst>
              <a:ext uri="{FF2B5EF4-FFF2-40B4-BE49-F238E27FC236}">
                <a16:creationId xmlns:a16="http://schemas.microsoft.com/office/drawing/2014/main" id="{EB7AC1FF-70D6-02F4-5415-1DC8337D20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8423" y="5057018"/>
            <a:ext cx="828226" cy="7313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ndas - Python Data Analysis Library">
            <a:extLst>
              <a:ext uri="{FF2B5EF4-FFF2-40B4-BE49-F238E27FC236}">
                <a16:creationId xmlns:a16="http://schemas.microsoft.com/office/drawing/2014/main" id="{4A55C287-420A-E893-07F9-E9833E4BC31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48499" y="1617948"/>
            <a:ext cx="912525" cy="6459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5767DE8-2D60-3406-DC06-0BDA62C988BD}"/>
              </a:ext>
            </a:extLst>
          </p:cNvPr>
          <p:cNvPicPr>
            <a:picLocks noChangeAspect="1"/>
          </p:cNvPicPr>
          <p:nvPr/>
        </p:nvPicPr>
        <p:blipFill>
          <a:blip r:embed="rId9"/>
          <a:stretch>
            <a:fillRect/>
          </a:stretch>
        </p:blipFill>
        <p:spPr>
          <a:xfrm>
            <a:off x="7287589" y="2702249"/>
            <a:ext cx="839060" cy="681754"/>
          </a:xfrm>
          <a:prstGeom prst="rect">
            <a:avLst/>
          </a:prstGeom>
        </p:spPr>
      </p:pic>
      <p:pic>
        <p:nvPicPr>
          <p:cNvPr id="5" name="Picture 2">
            <a:extLst>
              <a:ext uri="{FF2B5EF4-FFF2-40B4-BE49-F238E27FC236}">
                <a16:creationId xmlns:a16="http://schemas.microsoft.com/office/drawing/2014/main" id="{97EBC27F-D4DD-DBCC-2421-7719C473A90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61024" y="1626607"/>
            <a:ext cx="782976" cy="66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324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43281" y="3031732"/>
            <a:ext cx="8388350" cy="887412"/>
          </a:xfrm>
        </p:spPr>
        <p:txBody>
          <a:bodyPr>
            <a:normAutofit/>
          </a:bodyPr>
          <a:lstStyle/>
          <a:p>
            <a:pPr algn="ctr"/>
            <a:r>
              <a:rPr lang="en-US" sz="4000" dirty="0">
                <a:solidFill>
                  <a:schemeClr val="bg1"/>
                </a:solidFill>
              </a:rPr>
              <a:t>Thank you</a:t>
            </a:r>
          </a:p>
        </p:txBody>
      </p:sp>
      <p:pic>
        <p:nvPicPr>
          <p:cNvPr id="4" name="Picture 4" descr="Related image">
            <a:extLst>
              <a:ext uri="{FF2B5EF4-FFF2-40B4-BE49-F238E27FC236}">
                <a16:creationId xmlns:a16="http://schemas.microsoft.com/office/drawing/2014/main" id="{72F9649E-E68A-4A05-ABAC-02A2B3DA5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62425"/>
            <a:ext cx="9144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505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370113" y="1169405"/>
            <a:ext cx="8388000" cy="4870668"/>
          </a:xfrm>
        </p:spPr>
        <p:txBody>
          <a:bodyPr>
            <a:normAutofit lnSpcReduction="10000"/>
          </a:bodyPr>
          <a:lstStyle/>
          <a:p>
            <a:pPr marL="0" lvl="1" indent="0">
              <a:spcBef>
                <a:spcPts val="1800"/>
              </a:spcBef>
              <a:buNone/>
            </a:pPr>
            <a:r>
              <a:rPr lang="en-US" sz="2100" dirty="0">
                <a:solidFill>
                  <a:srgbClr val="92D050"/>
                </a:solidFill>
              </a:rPr>
              <a:t>Customer Churn</a:t>
            </a:r>
            <a:r>
              <a:rPr lang="en-US" dirty="0"/>
              <a:t>			</a:t>
            </a:r>
          </a:p>
          <a:p>
            <a:pPr marL="0" lvl="1" indent="0">
              <a:spcBef>
                <a:spcPts val="1800"/>
              </a:spcBef>
              <a:buNone/>
            </a:pPr>
            <a:r>
              <a:rPr lang="en-US" dirty="0">
                <a:solidFill>
                  <a:schemeClr val="bg1">
                    <a:lumMod val="95000"/>
                  </a:schemeClr>
                </a:solidFill>
              </a:rPr>
              <a:t>Background / Business Problem					3</a:t>
            </a:r>
          </a:p>
          <a:p>
            <a:pPr marL="0" lvl="1" indent="0">
              <a:spcBef>
                <a:spcPts val="1800"/>
              </a:spcBef>
              <a:buNone/>
            </a:pPr>
            <a:r>
              <a:rPr lang="en-US" dirty="0">
                <a:solidFill>
                  <a:schemeClr val="bg1">
                    <a:lumMod val="95000"/>
                  </a:schemeClr>
                </a:solidFill>
              </a:rPr>
              <a:t>Analysis – Data Set Characteristics					4</a:t>
            </a:r>
          </a:p>
          <a:p>
            <a:pPr marL="0" lvl="1" indent="0">
              <a:spcBef>
                <a:spcPts val="1800"/>
              </a:spcBef>
              <a:buNone/>
            </a:pPr>
            <a:r>
              <a:rPr lang="en-US" dirty="0">
                <a:solidFill>
                  <a:schemeClr val="bg1">
                    <a:lumMod val="95000"/>
                  </a:schemeClr>
                </a:solidFill>
              </a:rPr>
              <a:t>Key Takeaways – Hypothesis Building	                                           5</a:t>
            </a:r>
          </a:p>
          <a:p>
            <a:pPr marL="0" lvl="1" indent="0">
              <a:spcBef>
                <a:spcPts val="1800"/>
              </a:spcBef>
              <a:buNone/>
            </a:pPr>
            <a:r>
              <a:rPr lang="en-US" dirty="0">
                <a:solidFill>
                  <a:schemeClr val="bg1">
                    <a:lumMod val="95000"/>
                  </a:schemeClr>
                </a:solidFill>
              </a:rPr>
              <a:t>Analysis – EDA 							6-10</a:t>
            </a:r>
          </a:p>
          <a:p>
            <a:pPr marL="0" lvl="1" indent="0">
              <a:spcBef>
                <a:spcPts val="1800"/>
              </a:spcBef>
              <a:buNone/>
            </a:pPr>
            <a:r>
              <a:rPr lang="en-US" dirty="0">
                <a:solidFill>
                  <a:schemeClr val="bg1">
                    <a:lumMod val="95000"/>
                  </a:schemeClr>
                </a:solidFill>
              </a:rPr>
              <a:t>Analysis – Cleaning &amp; Pre-processing			              11</a:t>
            </a:r>
          </a:p>
          <a:p>
            <a:pPr marL="0" lvl="1" indent="0">
              <a:spcBef>
                <a:spcPts val="1800"/>
              </a:spcBef>
              <a:buNone/>
            </a:pPr>
            <a:r>
              <a:rPr lang="en-US" dirty="0">
                <a:solidFill>
                  <a:schemeClr val="bg1">
                    <a:lumMod val="95000"/>
                  </a:schemeClr>
                </a:solidFill>
              </a:rPr>
              <a:t>Analysis – Modelling, Tuning &amp; Evaluation				12</a:t>
            </a:r>
          </a:p>
          <a:p>
            <a:pPr marL="0" lvl="1" indent="0">
              <a:spcBef>
                <a:spcPts val="1800"/>
              </a:spcBef>
              <a:buNone/>
            </a:pPr>
            <a:r>
              <a:rPr lang="en-US" dirty="0">
                <a:solidFill>
                  <a:schemeClr val="bg1">
                    <a:lumMod val="95000"/>
                  </a:schemeClr>
                </a:solidFill>
              </a:rPr>
              <a:t>Analysis – Key Evaluation				                             13</a:t>
            </a:r>
          </a:p>
          <a:p>
            <a:pPr marL="0" lvl="1" indent="0">
              <a:spcBef>
                <a:spcPts val="1800"/>
              </a:spcBef>
              <a:buNone/>
            </a:pPr>
            <a:r>
              <a:rPr lang="en-US" dirty="0">
                <a:solidFill>
                  <a:schemeClr val="bg1">
                    <a:lumMod val="95000"/>
                  </a:schemeClr>
                </a:solidFill>
              </a:rPr>
              <a:t>Next Steps &amp; Improvements					14</a:t>
            </a:r>
          </a:p>
          <a:p>
            <a:pPr marL="0" lvl="1" indent="0">
              <a:spcBef>
                <a:spcPts val="1800"/>
              </a:spcBef>
              <a:buNone/>
            </a:pPr>
            <a:r>
              <a:rPr lang="en-US" sz="2100" dirty="0">
                <a:solidFill>
                  <a:srgbClr val="92D050"/>
                </a:solidFill>
              </a:rPr>
              <a:t>Appendix</a:t>
            </a:r>
            <a:r>
              <a:rPr lang="en-US" dirty="0"/>
              <a:t>							</a:t>
            </a:r>
            <a:r>
              <a:rPr lang="en-US" dirty="0">
                <a:solidFill>
                  <a:schemeClr val="bg1"/>
                </a:solidFill>
              </a:rPr>
              <a:t>15</a:t>
            </a:r>
          </a:p>
          <a:p>
            <a:pPr marL="0" lvl="1" indent="0">
              <a:spcBef>
                <a:spcPts val="1800"/>
              </a:spcBef>
              <a:buNone/>
            </a:pPr>
            <a:endParaRPr lang="en-US" dirty="0"/>
          </a:p>
          <a:p>
            <a:pPr marL="0" lvl="1" indent="0">
              <a:spcBef>
                <a:spcPts val="1800"/>
              </a:spcBef>
              <a:buNone/>
            </a:pPr>
            <a:endParaRPr lang="en-US" dirty="0"/>
          </a:p>
          <a:p>
            <a:endParaRPr lang="en-US" dirty="0"/>
          </a:p>
        </p:txBody>
      </p:sp>
      <p:sp>
        <p:nvSpPr>
          <p:cNvPr id="6" name="Title 5"/>
          <p:cNvSpPr>
            <a:spLocks noGrp="1"/>
          </p:cNvSpPr>
          <p:nvPr>
            <p:ph type="title" idx="4294967295"/>
          </p:nvPr>
        </p:nvSpPr>
        <p:spPr>
          <a:xfrm>
            <a:off x="370113" y="179571"/>
            <a:ext cx="8388000" cy="887229"/>
          </a:xfrm>
        </p:spPr>
        <p:txBody>
          <a:bodyPr>
            <a:normAutofit/>
          </a:bodyPr>
          <a:lstStyle/>
          <a:p>
            <a:r>
              <a:rPr lang="en-US" sz="3000" dirty="0">
                <a:solidFill>
                  <a:schemeClr val="bg1"/>
                </a:solidFill>
              </a:rPr>
              <a:t>Agenda  </a:t>
            </a:r>
          </a:p>
        </p:txBody>
      </p:sp>
    </p:spTree>
    <p:extLst>
      <p:ext uri="{BB962C8B-B14F-4D97-AF65-F5344CB8AC3E}">
        <p14:creationId xmlns:p14="http://schemas.microsoft.com/office/powerpoint/2010/main" val="3367634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Background / Business Problem</a:t>
            </a:r>
            <a:br>
              <a:rPr lang="en-US" dirty="0">
                <a:solidFill>
                  <a:srgbClr val="002060"/>
                </a:solidFill>
              </a:rPr>
            </a:br>
            <a:r>
              <a:rPr lang="en-US" sz="1800" i="1" dirty="0"/>
              <a:t>Customer Churn</a:t>
            </a:r>
            <a:endParaRPr lang="en-US" sz="1800" dirty="0">
              <a:solidFill>
                <a:srgbClr val="002060"/>
              </a:solidFill>
            </a:endParaRPr>
          </a:p>
        </p:txBody>
      </p:sp>
      <p:sp>
        <p:nvSpPr>
          <p:cNvPr id="4" name="Rectangle 3">
            <a:extLst>
              <a:ext uri="{FF2B5EF4-FFF2-40B4-BE49-F238E27FC236}">
                <a16:creationId xmlns:a16="http://schemas.microsoft.com/office/drawing/2014/main" id="{17AB4602-59D3-418D-9D15-E8B431BE9124}"/>
              </a:ext>
            </a:extLst>
          </p:cNvPr>
          <p:cNvSpPr/>
          <p:nvPr/>
        </p:nvSpPr>
        <p:spPr>
          <a:xfrm>
            <a:off x="365760" y="1120676"/>
            <a:ext cx="8350401" cy="4185761"/>
          </a:xfrm>
          <a:prstGeom prst="rect">
            <a:avLst/>
          </a:prstGeom>
          <a:solidFill>
            <a:schemeClr val="bg1">
              <a:lumMod val="95000"/>
            </a:schemeClr>
          </a:solidFill>
        </p:spPr>
        <p:txBody>
          <a:bodyPr wrap="square">
            <a:spAutoFit/>
          </a:bodyPr>
          <a:lstStyle/>
          <a:p>
            <a:r>
              <a:rPr lang="en-US" sz="1400" b="0" i="0" dirty="0">
                <a:solidFill>
                  <a:srgbClr val="292929"/>
                </a:solidFill>
                <a:effectLst/>
                <a:latin typeface="charter"/>
              </a:rPr>
              <a:t>Avoid contract terminations (churn) to increase their revenue base and predict behavior to retain customers.</a:t>
            </a:r>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a:p>
            <a:endParaRPr lang="en-US" sz="1400" dirty="0"/>
          </a:p>
        </p:txBody>
      </p:sp>
      <p:sp>
        <p:nvSpPr>
          <p:cNvPr id="10" name="Rectangle 9">
            <a:extLst>
              <a:ext uri="{FF2B5EF4-FFF2-40B4-BE49-F238E27FC236}">
                <a16:creationId xmlns:a16="http://schemas.microsoft.com/office/drawing/2014/main" id="{EE4D7D64-84B9-46EF-834B-D3C93EDF1F3D}"/>
              </a:ext>
            </a:extLst>
          </p:cNvPr>
          <p:cNvSpPr/>
          <p:nvPr/>
        </p:nvSpPr>
        <p:spPr>
          <a:xfrm>
            <a:off x="365762" y="1687222"/>
            <a:ext cx="1466566" cy="1753949"/>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Situation</a:t>
            </a:r>
          </a:p>
        </p:txBody>
      </p:sp>
      <p:sp>
        <p:nvSpPr>
          <p:cNvPr id="11" name="Rectangle 10">
            <a:extLst>
              <a:ext uri="{FF2B5EF4-FFF2-40B4-BE49-F238E27FC236}">
                <a16:creationId xmlns:a16="http://schemas.microsoft.com/office/drawing/2014/main" id="{9BA9E2EA-B2A1-47A4-B9B1-8D8C7BF5E978}"/>
              </a:ext>
            </a:extLst>
          </p:cNvPr>
          <p:cNvSpPr/>
          <p:nvPr/>
        </p:nvSpPr>
        <p:spPr>
          <a:xfrm>
            <a:off x="1845578" y="1687222"/>
            <a:ext cx="6870584" cy="175394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ts val="1200"/>
              </a:spcBef>
              <a:spcAft>
                <a:spcPct val="0"/>
              </a:spcAft>
            </a:pPr>
            <a:endParaRPr lang="en-US" sz="1100" dirty="0">
              <a:solidFill>
                <a:schemeClr val="tx2"/>
              </a:solidFill>
            </a:endParaRPr>
          </a:p>
          <a:p>
            <a:pPr marL="171450" indent="-171450" fontAlgn="base">
              <a:spcBef>
                <a:spcPts val="1200"/>
              </a:spcBef>
              <a:spcAft>
                <a:spcPct val="0"/>
              </a:spcAft>
              <a:buFont typeface="Wingdings" panose="05000000000000000000" pitchFamily="2" charset="2"/>
              <a:buChar char="§"/>
            </a:pPr>
            <a:endParaRPr lang="en-US" sz="1100" dirty="0">
              <a:solidFill>
                <a:schemeClr val="tx2"/>
              </a:solidFill>
            </a:endParaRPr>
          </a:p>
          <a:p>
            <a:pPr marL="171450" indent="-171450" fontAlgn="base">
              <a:spcBef>
                <a:spcPts val="1200"/>
              </a:spcBef>
              <a:spcAft>
                <a:spcPct val="0"/>
              </a:spcAft>
              <a:buFont typeface="Wingdings" panose="05000000000000000000" pitchFamily="2" charset="2"/>
              <a:buChar char="§"/>
            </a:pPr>
            <a:r>
              <a:rPr lang="en-US" sz="1100" dirty="0">
                <a:solidFill>
                  <a:schemeClr val="tx2"/>
                </a:solidFill>
              </a:rPr>
              <a:t>Customers in the telecom industry can choose from a variety of service providers and actively switch from one to the next. The telecommunications business has an annual churn rate of 15-25 percent in this highly competitive market.</a:t>
            </a:r>
          </a:p>
          <a:p>
            <a:pPr marL="171450" indent="-171450" fontAlgn="base">
              <a:spcBef>
                <a:spcPts val="1200"/>
              </a:spcBef>
              <a:spcAft>
                <a:spcPct val="0"/>
              </a:spcAft>
              <a:buFont typeface="Wingdings" panose="05000000000000000000" pitchFamily="2" charset="2"/>
              <a:buChar char="§"/>
            </a:pPr>
            <a:r>
              <a:rPr lang="en-US" sz="1100" dirty="0">
                <a:solidFill>
                  <a:schemeClr val="tx2"/>
                </a:solidFill>
              </a:rPr>
              <a:t>Looking at churn, different reasons trigger customers to terminate their contracts, for example better price offers, more interesting packages, bad service experiences or change of customers personal situations.</a:t>
            </a:r>
          </a:p>
          <a:p>
            <a:pPr marL="171450" indent="-171450" fontAlgn="base">
              <a:spcBef>
                <a:spcPts val="1200"/>
              </a:spcBef>
              <a:spcAft>
                <a:spcPct val="0"/>
              </a:spcAft>
              <a:buFont typeface="Wingdings" panose="05000000000000000000" pitchFamily="2" charset="2"/>
              <a:buChar char="§"/>
            </a:pPr>
            <a:r>
              <a:rPr lang="en-US" sz="1100" dirty="0">
                <a:solidFill>
                  <a:schemeClr val="tx2"/>
                </a:solidFill>
              </a:rPr>
              <a:t>Individualized customer retention is tough because most firms have a large number of customers and can't afford to devote much time to each of them.</a:t>
            </a:r>
          </a:p>
          <a:p>
            <a:pPr fontAlgn="base">
              <a:spcBef>
                <a:spcPts val="1200"/>
              </a:spcBef>
              <a:spcAft>
                <a:spcPct val="0"/>
              </a:spcAft>
            </a:pPr>
            <a:endParaRPr lang="en-US" sz="1100" dirty="0">
              <a:solidFill>
                <a:schemeClr val="tx2"/>
              </a:solidFill>
            </a:endParaRPr>
          </a:p>
          <a:p>
            <a:pPr fontAlgn="base">
              <a:spcBef>
                <a:spcPts val="1200"/>
              </a:spcBef>
              <a:spcAft>
                <a:spcPct val="0"/>
              </a:spcAft>
            </a:pPr>
            <a:endParaRPr lang="en-US" sz="1100" dirty="0">
              <a:solidFill>
                <a:schemeClr val="tx2"/>
              </a:solidFill>
            </a:endParaRPr>
          </a:p>
        </p:txBody>
      </p:sp>
      <p:sp>
        <p:nvSpPr>
          <p:cNvPr id="12" name="Rectangle 11">
            <a:extLst>
              <a:ext uri="{FF2B5EF4-FFF2-40B4-BE49-F238E27FC236}">
                <a16:creationId xmlns:a16="http://schemas.microsoft.com/office/drawing/2014/main" id="{3F253C6B-2898-4A47-B2C5-20AFAB6DD931}"/>
              </a:ext>
            </a:extLst>
          </p:cNvPr>
          <p:cNvSpPr/>
          <p:nvPr/>
        </p:nvSpPr>
        <p:spPr>
          <a:xfrm>
            <a:off x="365763" y="3796672"/>
            <a:ext cx="1466564" cy="1902613"/>
          </a:xfrm>
          <a:prstGeom prst="rect">
            <a:avLst/>
          </a:prstGeom>
          <a:solidFill>
            <a:srgbClr val="0070C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Business Action</a:t>
            </a:r>
          </a:p>
        </p:txBody>
      </p:sp>
      <p:sp>
        <p:nvSpPr>
          <p:cNvPr id="13" name="Rectangle 12">
            <a:extLst>
              <a:ext uri="{FF2B5EF4-FFF2-40B4-BE49-F238E27FC236}">
                <a16:creationId xmlns:a16="http://schemas.microsoft.com/office/drawing/2014/main" id="{BD0377BD-57EA-4630-9E6D-9F1DDB7430F4}"/>
              </a:ext>
            </a:extLst>
          </p:cNvPr>
          <p:cNvSpPr/>
          <p:nvPr/>
        </p:nvSpPr>
        <p:spPr>
          <a:xfrm>
            <a:off x="1845578" y="3796672"/>
            <a:ext cx="6870583" cy="190261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2"/>
              </a:solidFill>
            </a:endParaRPr>
          </a:p>
          <a:p>
            <a:pPr marL="285750" indent="-285750">
              <a:buFont typeface="Wingdings" panose="05000000000000000000" pitchFamily="2" charset="2"/>
              <a:buChar char="§"/>
            </a:pPr>
            <a:r>
              <a:rPr lang="en-US" sz="1100" dirty="0">
                <a:solidFill>
                  <a:schemeClr val="tx2"/>
                </a:solidFill>
              </a:rPr>
              <a:t>This study we will analyst those feature which associate with customer churn. This will help us make the right business decision to build customer loyalty and win new customers as well.</a:t>
            </a:r>
          </a:p>
          <a:p>
            <a:endParaRPr lang="en-US" sz="1100" dirty="0">
              <a:solidFill>
                <a:schemeClr val="tx2"/>
              </a:solidFill>
            </a:endParaRPr>
          </a:p>
          <a:p>
            <a:pPr marL="285750" indent="-285750">
              <a:buFont typeface="Wingdings" panose="05000000000000000000" pitchFamily="2" charset="2"/>
              <a:buChar char="§"/>
            </a:pPr>
            <a:r>
              <a:rPr lang="en-US" sz="1100" dirty="0">
                <a:solidFill>
                  <a:schemeClr val="tx2"/>
                </a:solidFill>
              </a:rPr>
              <a:t>To accomplish the main challenge is to predict whether an individual customer will churn or not we have formed an automatic learning model. It will help companies reduce their costs and their workforce.</a:t>
            </a:r>
          </a:p>
          <a:p>
            <a:pPr marL="285750" indent="-285750">
              <a:buFont typeface="Wingdings" panose="05000000000000000000" pitchFamily="2" charset="2"/>
              <a:buChar char="§"/>
            </a:pPr>
            <a:endParaRPr lang="en-US" sz="1100" dirty="0">
              <a:solidFill>
                <a:schemeClr val="tx2"/>
              </a:solidFill>
            </a:endParaRPr>
          </a:p>
          <a:p>
            <a:pPr marL="285750" indent="-285750">
              <a:buFont typeface="Wingdings" panose="05000000000000000000" pitchFamily="2" charset="2"/>
              <a:buChar char="§"/>
            </a:pPr>
            <a:endParaRPr lang="en-US" sz="1100" dirty="0">
              <a:solidFill>
                <a:schemeClr val="tx2"/>
              </a:solidFill>
            </a:endParaRPr>
          </a:p>
          <a:p>
            <a:endParaRPr lang="en-US" sz="1100" dirty="0">
              <a:solidFill>
                <a:schemeClr val="tx2"/>
              </a:solidFill>
            </a:endParaRPr>
          </a:p>
          <a:p>
            <a:endParaRPr lang="en-US" sz="1100" dirty="0">
              <a:solidFill>
                <a:schemeClr val="tx2"/>
              </a:solidFill>
            </a:endParaRPr>
          </a:p>
        </p:txBody>
      </p:sp>
    </p:spTree>
    <p:extLst>
      <p:ext uri="{BB962C8B-B14F-4D97-AF65-F5344CB8AC3E}">
        <p14:creationId xmlns:p14="http://schemas.microsoft.com/office/powerpoint/2010/main" val="950395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Set Characteristics</a:t>
            </a:r>
            <a:br>
              <a:rPr lang="en-US" dirty="0">
                <a:solidFill>
                  <a:srgbClr val="002060"/>
                </a:solidFill>
              </a:rPr>
            </a:br>
            <a:r>
              <a:rPr lang="en-US" sz="2000" i="1" dirty="0"/>
              <a:t>Telecom Customer Churn</a:t>
            </a:r>
            <a:endParaRPr lang="en-US" sz="2000" dirty="0">
              <a:solidFill>
                <a:srgbClr val="002060"/>
              </a:solidFill>
            </a:endParaRPr>
          </a:p>
        </p:txBody>
      </p:sp>
      <p:sp>
        <p:nvSpPr>
          <p:cNvPr id="15" name="Rectangle 14">
            <a:extLst>
              <a:ext uri="{FF2B5EF4-FFF2-40B4-BE49-F238E27FC236}">
                <a16:creationId xmlns:a16="http://schemas.microsoft.com/office/drawing/2014/main" id="{5ACB155C-1EC1-48D8-9C1D-151695C97D3D}"/>
              </a:ext>
            </a:extLst>
          </p:cNvPr>
          <p:cNvSpPr/>
          <p:nvPr/>
        </p:nvSpPr>
        <p:spPr>
          <a:xfrm>
            <a:off x="365760" y="1338790"/>
            <a:ext cx="4048527" cy="3693319"/>
          </a:xfrm>
          <a:prstGeom prst="rect">
            <a:avLst/>
          </a:prstGeom>
          <a:solidFill>
            <a:schemeClr val="bg1">
              <a:lumMod val="95000"/>
            </a:schemeClr>
          </a:solidFill>
        </p:spPr>
        <p:txBody>
          <a:bodyPr wrap="square">
            <a:spAutoFit/>
          </a:bodyPr>
          <a:lstStyle/>
          <a:p>
            <a:r>
              <a:rPr lang="en-US" sz="1100" dirty="0"/>
              <a:t>Basic characteristic about dataset</a:t>
            </a:r>
          </a:p>
          <a:p>
            <a:endParaRPr lang="en-US" sz="1100" dirty="0"/>
          </a:p>
          <a:p>
            <a:pPr marL="285750" indent="-285750">
              <a:buFontTx/>
              <a:buChar char="-"/>
            </a:pPr>
            <a:r>
              <a:rPr lang="en-US" sz="1100" b="1" dirty="0"/>
              <a:t>Shape</a:t>
            </a:r>
            <a:r>
              <a:rPr lang="en-US" sz="1100" dirty="0"/>
              <a:t> – 21 features with 7043 recodes</a:t>
            </a:r>
          </a:p>
          <a:p>
            <a:pPr marL="285750" indent="-285750">
              <a:buFontTx/>
              <a:buChar char="-"/>
            </a:pPr>
            <a:r>
              <a:rPr lang="en-US" sz="1100" b="1" dirty="0"/>
              <a:t>Features</a:t>
            </a:r>
            <a:r>
              <a:rPr lang="en-US" sz="1100" dirty="0"/>
              <a:t> – we have 21 feature including labels. The features can also be clustered into different categories:</a:t>
            </a:r>
          </a:p>
          <a:p>
            <a:pPr marL="285750" indent="-285750">
              <a:buFontTx/>
              <a:buChar char="-"/>
            </a:pPr>
            <a:r>
              <a:rPr lang="en-US" sz="1100" dirty="0"/>
              <a:t>1. </a:t>
            </a:r>
            <a:r>
              <a:rPr lang="en-US" sz="1100" b="1" dirty="0"/>
              <a:t>Labels</a:t>
            </a:r>
            <a:r>
              <a:rPr lang="en-US" sz="1100" dirty="0"/>
              <a:t> - Churn</a:t>
            </a:r>
          </a:p>
          <a:p>
            <a:pPr marL="285750" indent="-285750">
              <a:buFontTx/>
              <a:buChar char="-"/>
            </a:pPr>
            <a:r>
              <a:rPr lang="en-US" sz="1100" dirty="0"/>
              <a:t>2. </a:t>
            </a:r>
            <a:r>
              <a:rPr lang="en-US" sz="1100" b="1" dirty="0"/>
              <a:t>Customer services booked </a:t>
            </a:r>
            <a:r>
              <a:rPr lang="en-US" sz="1100" dirty="0"/>
              <a:t>- Example (InternetService, OnlineSecurity, StreamingTV, Tech Support, </a:t>
            </a:r>
            <a:r>
              <a:rPr lang="en-IN" sz="1100" b="0" i="0" dirty="0">
                <a:effectLst/>
                <a:latin typeface="-apple-system"/>
              </a:rPr>
              <a:t>Phone Service </a:t>
            </a:r>
            <a:r>
              <a:rPr lang="en-US" sz="1100" dirty="0"/>
              <a:t>)</a:t>
            </a:r>
          </a:p>
          <a:p>
            <a:pPr marL="285750" indent="-285750">
              <a:buFontTx/>
              <a:buChar char="-"/>
            </a:pPr>
            <a:r>
              <a:rPr lang="en-US" sz="1100" dirty="0"/>
              <a:t>3. </a:t>
            </a:r>
            <a:r>
              <a:rPr lang="en-US" sz="1100" b="1" dirty="0"/>
              <a:t>Customer account information </a:t>
            </a:r>
            <a:r>
              <a:rPr lang="en-US" sz="1100" dirty="0"/>
              <a:t>- Example (Tenure, Contract, PaymentMethod)</a:t>
            </a:r>
          </a:p>
          <a:p>
            <a:pPr marL="285750" indent="-285750">
              <a:buFontTx/>
              <a:buChar char="-"/>
            </a:pPr>
            <a:r>
              <a:rPr lang="en-US" sz="1100" dirty="0"/>
              <a:t>4. </a:t>
            </a:r>
            <a:r>
              <a:rPr lang="en-US" sz="1100" b="1" dirty="0"/>
              <a:t>Customers demographic info </a:t>
            </a:r>
            <a:r>
              <a:rPr lang="en-US" sz="1100" dirty="0"/>
              <a:t>– Example (customerID, Gender, </a:t>
            </a:r>
            <a:r>
              <a:rPr lang="en-US" sz="1100" dirty="0" err="1"/>
              <a:t>SeniorCitizen</a:t>
            </a:r>
            <a:r>
              <a:rPr lang="en-US" sz="1100" dirty="0"/>
              <a:t>,</a:t>
            </a:r>
            <a:r>
              <a:rPr lang="en-IN" sz="1100" b="0" i="0" dirty="0">
                <a:effectLst/>
                <a:latin typeface="-apple-system"/>
              </a:rPr>
              <a:t> MonthlyCharges </a:t>
            </a:r>
            <a:r>
              <a:rPr lang="en-US" sz="1100" dirty="0"/>
              <a:t>)</a:t>
            </a:r>
          </a:p>
          <a:p>
            <a:pPr marL="285750" indent="-285750">
              <a:buFontTx/>
              <a:buChar char="-"/>
            </a:pPr>
            <a:r>
              <a:rPr lang="en-US" sz="1100" b="1" dirty="0"/>
              <a:t>Missing values </a:t>
            </a:r>
            <a:r>
              <a:rPr lang="en-US" sz="1100" dirty="0"/>
              <a:t>- TotalCharges feature has 11 missing value which is 0.16%</a:t>
            </a:r>
          </a:p>
          <a:p>
            <a:pPr marL="285750" indent="-285750">
              <a:buFontTx/>
              <a:buChar char="-"/>
            </a:pPr>
            <a:r>
              <a:rPr lang="en-US" sz="1100" b="1" dirty="0"/>
              <a:t>Duplicates</a:t>
            </a:r>
            <a:r>
              <a:rPr lang="en-US" sz="1100" dirty="0"/>
              <a:t> – There is duplicate  records.</a:t>
            </a:r>
          </a:p>
          <a:p>
            <a:pPr marL="285750" indent="-285750">
              <a:buFontTx/>
              <a:buChar char="-"/>
            </a:pPr>
            <a:r>
              <a:rPr lang="en-US" sz="1100" b="1" dirty="0"/>
              <a:t>Observations </a:t>
            </a:r>
            <a:r>
              <a:rPr lang="en-US" sz="1100" dirty="0"/>
              <a:t>–  we observed the class imbalance of the data between churners and non-churners.</a:t>
            </a:r>
          </a:p>
          <a:p>
            <a:pPr marL="285750" indent="-285750">
              <a:buFontTx/>
              <a:buChar char="-"/>
            </a:pPr>
            <a:endParaRPr lang="en-US" sz="1100" dirty="0"/>
          </a:p>
          <a:p>
            <a:endParaRPr lang="en-US" sz="1100" dirty="0"/>
          </a:p>
          <a:p>
            <a:pPr marL="285750" indent="-285750">
              <a:buFont typeface="Wingdings" panose="05000000000000000000" pitchFamily="2" charset="2"/>
              <a:buChar char="§"/>
            </a:pPr>
            <a:endParaRPr lang="en-US" sz="1400" dirty="0"/>
          </a:p>
        </p:txBody>
      </p:sp>
      <p:grpSp>
        <p:nvGrpSpPr>
          <p:cNvPr id="16" name="Group 4">
            <a:extLst>
              <a:ext uri="{FF2B5EF4-FFF2-40B4-BE49-F238E27FC236}">
                <a16:creationId xmlns:a16="http://schemas.microsoft.com/office/drawing/2014/main" id="{2BB897FC-23A7-4ABD-8653-B6CE273BDFE7}"/>
              </a:ext>
            </a:extLst>
          </p:cNvPr>
          <p:cNvGrpSpPr>
            <a:grpSpLocks/>
          </p:cNvGrpSpPr>
          <p:nvPr/>
        </p:nvGrpSpPr>
        <p:grpSpPr bwMode="auto">
          <a:xfrm>
            <a:off x="390927" y="1091292"/>
            <a:ext cx="4023360" cy="176213"/>
            <a:chOff x="247" y="716"/>
            <a:chExt cx="2528" cy="111"/>
          </a:xfrm>
        </p:grpSpPr>
        <p:sp>
          <p:nvSpPr>
            <p:cNvPr id="17" name="Line 5">
              <a:extLst>
                <a:ext uri="{FF2B5EF4-FFF2-40B4-BE49-F238E27FC236}">
                  <a16:creationId xmlns:a16="http://schemas.microsoft.com/office/drawing/2014/main" id="{4DF23932-4D96-498E-B5D1-55ADA74BA51B}"/>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1" name="Rectangle 6">
              <a:extLst>
                <a:ext uri="{FF2B5EF4-FFF2-40B4-BE49-F238E27FC236}">
                  <a16:creationId xmlns:a16="http://schemas.microsoft.com/office/drawing/2014/main" id="{A1E51B72-4A33-4D88-9A7F-F868A96AD5FA}"/>
                </a:ext>
              </a:extLst>
            </p:cNvPr>
            <p:cNvSpPr>
              <a:spLocks noChangeArrowheads="1"/>
            </p:cNvSpPr>
            <p:nvPr/>
          </p:nvSpPr>
          <p:spPr bwMode="gray">
            <a:xfrm>
              <a:off x="1012" y="716"/>
              <a:ext cx="955"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Dataset Information</a:t>
              </a:r>
            </a:p>
          </p:txBody>
        </p:sp>
      </p:grpSp>
      <p:sp>
        <p:nvSpPr>
          <p:cNvPr id="22" name="Rectangle 21">
            <a:extLst>
              <a:ext uri="{FF2B5EF4-FFF2-40B4-BE49-F238E27FC236}">
                <a16:creationId xmlns:a16="http://schemas.microsoft.com/office/drawing/2014/main" id="{169DC3EE-0320-483B-A447-AEF7CEB2F17F}"/>
              </a:ext>
            </a:extLst>
          </p:cNvPr>
          <p:cNvSpPr/>
          <p:nvPr/>
        </p:nvSpPr>
        <p:spPr>
          <a:xfrm>
            <a:off x="4620058" y="1338790"/>
            <a:ext cx="4146438" cy="430887"/>
          </a:xfrm>
          <a:prstGeom prst="rect">
            <a:avLst/>
          </a:prstGeom>
          <a:solidFill>
            <a:schemeClr val="bg1">
              <a:lumMod val="95000"/>
            </a:schemeClr>
          </a:solidFill>
        </p:spPr>
        <p:txBody>
          <a:bodyPr wrap="square">
            <a:spAutoFit/>
          </a:bodyPr>
          <a:lstStyle/>
          <a:p>
            <a:r>
              <a:rPr lang="en-US" sz="1100" dirty="0"/>
              <a:t>Class Imbalance </a:t>
            </a:r>
          </a:p>
          <a:p>
            <a:endParaRPr lang="en-US" sz="1100" dirty="0"/>
          </a:p>
        </p:txBody>
      </p:sp>
      <p:grpSp>
        <p:nvGrpSpPr>
          <p:cNvPr id="27" name="Group 4">
            <a:extLst>
              <a:ext uri="{FF2B5EF4-FFF2-40B4-BE49-F238E27FC236}">
                <a16:creationId xmlns:a16="http://schemas.microsoft.com/office/drawing/2014/main" id="{73F51D66-83BC-4F03-B41F-E05F00E6469B}"/>
              </a:ext>
            </a:extLst>
          </p:cNvPr>
          <p:cNvGrpSpPr>
            <a:grpSpLocks/>
          </p:cNvGrpSpPr>
          <p:nvPr/>
        </p:nvGrpSpPr>
        <p:grpSpPr bwMode="auto">
          <a:xfrm>
            <a:off x="4620056" y="1091292"/>
            <a:ext cx="4114800" cy="176213"/>
            <a:chOff x="247" y="716"/>
            <a:chExt cx="2528" cy="111"/>
          </a:xfrm>
        </p:grpSpPr>
        <p:sp>
          <p:nvSpPr>
            <p:cNvPr id="28" name="Line 5">
              <a:extLst>
                <a:ext uri="{FF2B5EF4-FFF2-40B4-BE49-F238E27FC236}">
                  <a16:creationId xmlns:a16="http://schemas.microsoft.com/office/drawing/2014/main" id="{CB149C3B-D3C9-482B-AB0D-574DBB87F061}"/>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9" name="Rectangle 6">
              <a:extLst>
                <a:ext uri="{FF2B5EF4-FFF2-40B4-BE49-F238E27FC236}">
                  <a16:creationId xmlns:a16="http://schemas.microsoft.com/office/drawing/2014/main" id="{F7E416A5-EF3F-41B0-8CDE-4B0EB72B4604}"/>
                </a:ext>
              </a:extLst>
            </p:cNvPr>
            <p:cNvSpPr>
              <a:spLocks noChangeArrowheads="1"/>
            </p:cNvSpPr>
            <p:nvPr/>
          </p:nvSpPr>
          <p:spPr bwMode="gray">
            <a:xfrm>
              <a:off x="961" y="716"/>
              <a:ext cx="1059"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Dataset Visualizations</a:t>
              </a:r>
            </a:p>
          </p:txBody>
        </p:sp>
      </p:grpSp>
      <p:pic>
        <p:nvPicPr>
          <p:cNvPr id="4" name="Picture 3">
            <a:extLst>
              <a:ext uri="{FF2B5EF4-FFF2-40B4-BE49-F238E27FC236}">
                <a16:creationId xmlns:a16="http://schemas.microsoft.com/office/drawing/2014/main" id="{4F46FB00-35AA-0C07-FE78-DBDA9E8B4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40962"/>
            <a:ext cx="4162856" cy="3007798"/>
          </a:xfrm>
          <a:prstGeom prst="rect">
            <a:avLst/>
          </a:prstGeom>
        </p:spPr>
      </p:pic>
    </p:spTree>
    <p:extLst>
      <p:ext uri="{BB962C8B-B14F-4D97-AF65-F5344CB8AC3E}">
        <p14:creationId xmlns:p14="http://schemas.microsoft.com/office/powerpoint/2010/main" val="23141637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2EEE7F8-7D62-47D1-987A-A05C9C8733F8}"/>
              </a:ext>
            </a:extLst>
          </p:cNvPr>
          <p:cNvSpPr/>
          <p:nvPr/>
        </p:nvSpPr>
        <p:spPr>
          <a:xfrm>
            <a:off x="365760" y="969674"/>
            <a:ext cx="8308457" cy="3970318"/>
          </a:xfrm>
          <a:prstGeom prst="rect">
            <a:avLst/>
          </a:prstGeom>
          <a:solidFill>
            <a:schemeClr val="bg1">
              <a:lumMod val="95000"/>
            </a:schemeClr>
          </a:solidFill>
        </p:spPr>
        <p:txBody>
          <a:bodyPr wrap="square">
            <a:spAutoFit/>
          </a:bodyPr>
          <a:lstStyle/>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
        <p:nvSpPr>
          <p:cNvPr id="3" name="Title 2"/>
          <p:cNvSpPr>
            <a:spLocks noGrp="1"/>
          </p:cNvSpPr>
          <p:nvPr>
            <p:ph type="title"/>
          </p:nvPr>
        </p:nvSpPr>
        <p:spPr>
          <a:xfrm>
            <a:off x="365760" y="295683"/>
            <a:ext cx="8412480" cy="469492"/>
          </a:xfrm>
        </p:spPr>
        <p:txBody>
          <a:bodyPr/>
          <a:lstStyle/>
          <a:p>
            <a:r>
              <a:rPr lang="en-US" dirty="0">
                <a:solidFill>
                  <a:srgbClr val="002060"/>
                </a:solidFill>
              </a:rPr>
              <a:t>Key Takeaways</a:t>
            </a:r>
            <a:br>
              <a:rPr lang="en-US" dirty="0">
                <a:solidFill>
                  <a:srgbClr val="002060"/>
                </a:solidFill>
              </a:rPr>
            </a:br>
            <a:endParaRPr lang="en-US" dirty="0">
              <a:solidFill>
                <a:srgbClr val="002060"/>
              </a:solidFill>
            </a:endParaRPr>
          </a:p>
        </p:txBody>
      </p:sp>
      <p:sp>
        <p:nvSpPr>
          <p:cNvPr id="11" name="Rectangle 10">
            <a:extLst>
              <a:ext uri="{FF2B5EF4-FFF2-40B4-BE49-F238E27FC236}">
                <a16:creationId xmlns:a16="http://schemas.microsoft.com/office/drawing/2014/main" id="{7E9FDB8B-18FB-4B57-BE40-21A888398C86}"/>
              </a:ext>
            </a:extLst>
          </p:cNvPr>
          <p:cNvSpPr/>
          <p:nvPr/>
        </p:nvSpPr>
        <p:spPr>
          <a:xfrm>
            <a:off x="375745" y="989903"/>
            <a:ext cx="1459845" cy="3967990"/>
          </a:xfrm>
          <a:prstGeom prst="rect">
            <a:avLst/>
          </a:prstGeom>
          <a:solidFill>
            <a:schemeClr val="accent2"/>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Hypothesis Building</a:t>
            </a:r>
          </a:p>
        </p:txBody>
      </p:sp>
      <p:sp>
        <p:nvSpPr>
          <p:cNvPr id="12" name="Rectangle 11">
            <a:extLst>
              <a:ext uri="{FF2B5EF4-FFF2-40B4-BE49-F238E27FC236}">
                <a16:creationId xmlns:a16="http://schemas.microsoft.com/office/drawing/2014/main" id="{83310176-9199-4146-99D5-3BA58D7776BF}"/>
              </a:ext>
            </a:extLst>
          </p:cNvPr>
          <p:cNvSpPr/>
          <p:nvPr/>
        </p:nvSpPr>
        <p:spPr>
          <a:xfrm>
            <a:off x="1835591" y="989901"/>
            <a:ext cx="6838626" cy="3967992"/>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Tenure</a:t>
            </a:r>
            <a:r>
              <a:rPr lang="en-US" sz="1100" dirty="0">
                <a:solidFill>
                  <a:schemeClr val="tx1"/>
                </a:solidFill>
              </a:rPr>
              <a:t>, contract duration terms and number of additional services are assumed to be among the most important drivers of churn.</a:t>
            </a:r>
          </a:p>
          <a:p>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Monthly payment - </a:t>
            </a:r>
            <a:r>
              <a:rPr lang="en-US" sz="1100" dirty="0">
                <a:solidFill>
                  <a:schemeClr val="tx1"/>
                </a:solidFill>
              </a:rPr>
              <a:t>More expensive contracts lead to increased churn as the chances to save money by changing providers might be higher.</a:t>
            </a:r>
          </a:p>
          <a:p>
            <a:endParaRPr lang="en-US" sz="1100" b="1" dirty="0">
              <a:solidFill>
                <a:schemeClr val="tx1"/>
              </a:solidFill>
            </a:endParaRPr>
          </a:p>
          <a:p>
            <a:pPr marL="285750" indent="-285750">
              <a:buFont typeface="Wingdings" panose="05000000000000000000" pitchFamily="2" charset="2"/>
              <a:buChar char="§"/>
            </a:pPr>
            <a:r>
              <a:rPr lang="en-US" sz="1100" dirty="0">
                <a:solidFill>
                  <a:schemeClr val="tx1"/>
                </a:solidFill>
              </a:rPr>
              <a:t>The longer the</a:t>
            </a:r>
            <a:r>
              <a:rPr lang="en-US" sz="1100" b="1" dirty="0">
                <a:solidFill>
                  <a:schemeClr val="tx1"/>
                </a:solidFill>
              </a:rPr>
              <a:t> contract duration </a:t>
            </a:r>
            <a:r>
              <a:rPr lang="en-US" sz="1100" dirty="0">
                <a:solidFill>
                  <a:schemeClr val="tx1"/>
                </a:solidFill>
              </a:rPr>
              <a:t>the less likely it is that the customer will churn as he/she is less frequently confronted with the termination decision and potentially values contracts with reduced effort.</a:t>
            </a:r>
          </a:p>
          <a:p>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Dependents - </a:t>
            </a:r>
            <a:r>
              <a:rPr lang="en-US" sz="1100" dirty="0">
                <a:solidFill>
                  <a:schemeClr val="tx1"/>
                </a:solidFill>
              </a:rPr>
              <a:t>customers with spouses and children might churn less to keep the services running for their family.</a:t>
            </a: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b="1" dirty="0">
                <a:solidFill>
                  <a:schemeClr val="tx1"/>
                </a:solidFill>
              </a:rPr>
              <a:t>Customer services booked </a:t>
            </a:r>
            <a:r>
              <a:rPr lang="en-US" sz="1100" dirty="0">
                <a:solidFill>
                  <a:schemeClr val="tx1"/>
                </a:solidFill>
              </a:rPr>
              <a:t>- customers are willing to cancel simple contracts with few associated product components quicker and more often than complexed product bundles — for bundles customers value the reduced administrative complexity.</a:t>
            </a:r>
          </a:p>
        </p:txBody>
      </p:sp>
    </p:spTree>
    <p:extLst>
      <p:ext uri="{BB962C8B-B14F-4D97-AF65-F5344CB8AC3E}">
        <p14:creationId xmlns:p14="http://schemas.microsoft.com/office/powerpoint/2010/main" val="42325917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Customer Churn</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rot="10800000" flipV="1">
            <a:off x="557306" y="5164507"/>
            <a:ext cx="2437564" cy="892343"/>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algn="l"/>
            <a:r>
              <a:rPr lang="en-US" b="0" i="0" dirty="0">
                <a:effectLst/>
                <a:latin typeface="-apple-system"/>
              </a:rPr>
              <a:t>Churning customers have much lower tenure with a median of 10 months compared to a median of non-churners of 38 months.</a:t>
            </a: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055324"/>
            <a:ext cx="8307270" cy="161079"/>
            <a:chOff x="247" y="613"/>
            <a:chExt cx="2528" cy="204"/>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278" y="613"/>
              <a:ext cx="445" cy="204"/>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1</a:t>
              </a:r>
              <a:endParaRPr kumimoji="0" lang="en-US" sz="1100" b="1" i="0" u="none" strike="noStrike" kern="0" cap="none" spc="0" normalizeH="0" baseline="0" noProof="0" dirty="0">
                <a:ln>
                  <a:noFill/>
                </a:ln>
                <a:solidFill>
                  <a:srgbClr val="000000"/>
                </a:solidFill>
                <a:effectLst/>
                <a:uLnTx/>
                <a:uFillTx/>
                <a:cs typeface="Arial" charset="0"/>
              </a:endParaRPr>
            </a:p>
          </p:txBody>
        </p:sp>
      </p:grpSp>
      <p:pic>
        <p:nvPicPr>
          <p:cNvPr id="4" name="Picture 3">
            <a:extLst>
              <a:ext uri="{FF2B5EF4-FFF2-40B4-BE49-F238E27FC236}">
                <a16:creationId xmlns:a16="http://schemas.microsoft.com/office/drawing/2014/main" id="{C05ED741-4B10-788C-398D-3EFC3D3DF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12" y="1279255"/>
            <a:ext cx="8307269" cy="3467186"/>
          </a:xfrm>
          <a:prstGeom prst="rect">
            <a:avLst/>
          </a:prstGeom>
        </p:spPr>
      </p:pic>
      <p:sp>
        <p:nvSpPr>
          <p:cNvPr id="9" name="Text Placeholder 51">
            <a:extLst>
              <a:ext uri="{FF2B5EF4-FFF2-40B4-BE49-F238E27FC236}">
                <a16:creationId xmlns:a16="http://schemas.microsoft.com/office/drawing/2014/main" id="{1BC98AF0-7808-4F10-300A-ABA294825E98}"/>
              </a:ext>
            </a:extLst>
          </p:cNvPr>
          <p:cNvSpPr txBox="1">
            <a:spLocks/>
          </p:cNvSpPr>
          <p:nvPr/>
        </p:nvSpPr>
        <p:spPr bwMode="gray">
          <a:xfrm rot="10800000" flipV="1">
            <a:off x="6044822" y="5132573"/>
            <a:ext cx="2588847" cy="924277"/>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algn="l"/>
            <a:r>
              <a:rPr lang="en-US" b="0" i="0" dirty="0" err="1">
                <a:effectLst/>
                <a:latin typeface="-apple-system"/>
              </a:rPr>
              <a:t>TotalCharges</a:t>
            </a:r>
            <a:r>
              <a:rPr lang="en-US" b="0" i="0" dirty="0">
                <a:effectLst/>
                <a:latin typeface="-apple-system"/>
              </a:rPr>
              <a:t> are the result of tenure and </a:t>
            </a:r>
            <a:r>
              <a:rPr lang="en-US" b="0" i="0" dirty="0" err="1">
                <a:effectLst/>
                <a:latin typeface="-apple-system"/>
              </a:rPr>
              <a:t>MonthlyCharges</a:t>
            </a:r>
            <a:r>
              <a:rPr lang="en-US" b="0" i="0" dirty="0">
                <a:effectLst/>
                <a:latin typeface="-apple-system"/>
              </a:rPr>
              <a:t>, which are more insightful on an individual basis.</a:t>
            </a:r>
          </a:p>
        </p:txBody>
      </p:sp>
      <p:sp>
        <p:nvSpPr>
          <p:cNvPr id="10" name="Text Placeholder 51">
            <a:extLst>
              <a:ext uri="{FF2B5EF4-FFF2-40B4-BE49-F238E27FC236}">
                <a16:creationId xmlns:a16="http://schemas.microsoft.com/office/drawing/2014/main" id="{F4B06894-133A-F46B-1211-0B813AC855E5}"/>
              </a:ext>
            </a:extLst>
          </p:cNvPr>
          <p:cNvSpPr txBox="1">
            <a:spLocks/>
          </p:cNvSpPr>
          <p:nvPr/>
        </p:nvSpPr>
        <p:spPr bwMode="gray">
          <a:xfrm rot="10800000" flipV="1">
            <a:off x="3263316" y="5164507"/>
            <a:ext cx="2513063" cy="892343"/>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algn="l"/>
            <a:r>
              <a:rPr lang="en-US" b="0" i="0" dirty="0">
                <a:effectLst/>
                <a:latin typeface="-apple-system"/>
              </a:rPr>
              <a:t>Churning customers have higher monthly charges with a median of 80 USD and much lower interquartile range compared to that of non-churners median of 65 USD.</a:t>
            </a:r>
          </a:p>
        </p:txBody>
      </p:sp>
    </p:spTree>
    <p:extLst>
      <p:ext uri="{BB962C8B-B14F-4D97-AF65-F5344CB8AC3E}">
        <p14:creationId xmlns:p14="http://schemas.microsoft.com/office/powerpoint/2010/main" val="18886145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Customer Churn</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rot="10800000" flipV="1">
            <a:off x="4856986" y="5283653"/>
            <a:ext cx="3921254" cy="68806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b="1" kern="0" dirty="0">
                <a:solidFill>
                  <a:srgbClr val="000000"/>
                </a:solidFill>
                <a:latin typeface="Arial"/>
              </a:rPr>
              <a:t>Senior citizens </a:t>
            </a:r>
            <a:r>
              <a:rPr lang="en-US" kern="0" dirty="0">
                <a:solidFill>
                  <a:srgbClr val="000000"/>
                </a:solidFill>
                <a:latin typeface="Arial"/>
              </a:rPr>
              <a:t>churn rate is much higher than non-senior churn rate.</a:t>
            </a:r>
          </a:p>
          <a:p>
            <a:pPr lvl="0">
              <a:spcBef>
                <a:spcPct val="80000"/>
              </a:spcBef>
              <a:buClr>
                <a:srgbClr val="000000"/>
              </a:buCl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2</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81"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3</a:t>
              </a:r>
              <a:endParaRPr lang="en-US" sz="1100" b="1" kern="0" dirty="0">
                <a:solidFill>
                  <a:srgbClr val="000000"/>
                </a:solidFill>
                <a:cs typeface="Arial" charset="0"/>
              </a:endParaRPr>
            </a:p>
          </p:txBody>
        </p:sp>
      </p:grpSp>
      <p:pic>
        <p:nvPicPr>
          <p:cNvPr id="8" name="Picture 7">
            <a:extLst>
              <a:ext uri="{FF2B5EF4-FFF2-40B4-BE49-F238E27FC236}">
                <a16:creationId xmlns:a16="http://schemas.microsoft.com/office/drawing/2014/main" id="{4F2FFA1E-DC9D-9288-41D4-7FD99608E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1388811"/>
            <a:ext cx="4097090" cy="3420483"/>
          </a:xfrm>
          <a:prstGeom prst="rect">
            <a:avLst/>
          </a:prstGeom>
        </p:spPr>
      </p:pic>
      <p:pic>
        <p:nvPicPr>
          <p:cNvPr id="10" name="Picture 9">
            <a:extLst>
              <a:ext uri="{FF2B5EF4-FFF2-40B4-BE49-F238E27FC236}">
                <a16:creationId xmlns:a16="http://schemas.microsoft.com/office/drawing/2014/main" id="{0DEDDA95-0220-A27C-117A-A16918C0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23" y="1388810"/>
            <a:ext cx="4097090" cy="3420484"/>
          </a:xfrm>
          <a:prstGeom prst="rect">
            <a:avLst/>
          </a:prstGeom>
        </p:spPr>
      </p:pic>
      <p:sp>
        <p:nvSpPr>
          <p:cNvPr id="28" name="Text Placeholder 51">
            <a:extLst>
              <a:ext uri="{FF2B5EF4-FFF2-40B4-BE49-F238E27FC236}">
                <a16:creationId xmlns:a16="http://schemas.microsoft.com/office/drawing/2014/main" id="{561D6843-EFBC-7B52-AD94-1E73B1458AEA}"/>
              </a:ext>
            </a:extLst>
          </p:cNvPr>
          <p:cNvSpPr txBox="1">
            <a:spLocks/>
          </p:cNvSpPr>
          <p:nvPr/>
        </p:nvSpPr>
        <p:spPr bwMode="gray">
          <a:xfrm rot="10800000" flipV="1">
            <a:off x="459223" y="5283653"/>
            <a:ext cx="4039553" cy="688061"/>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IN" b="1" i="0" dirty="0">
                <a:effectLst/>
                <a:latin typeface="-apple-system"/>
              </a:rPr>
              <a:t>Contract</a:t>
            </a:r>
            <a:r>
              <a:rPr lang="en-IN" b="0" i="0" dirty="0">
                <a:effectLst/>
                <a:latin typeface="-apple-system"/>
              </a:rPr>
              <a:t> - </a:t>
            </a:r>
            <a:r>
              <a:rPr lang="en-US" b="0" i="0" kern="0" dirty="0">
                <a:solidFill>
                  <a:srgbClr val="000000"/>
                </a:solidFill>
                <a:effectLst/>
                <a:latin typeface="Arial"/>
              </a:rPr>
              <a:t>c</a:t>
            </a:r>
            <a:r>
              <a:rPr lang="en-US" kern="0" dirty="0">
                <a:solidFill>
                  <a:srgbClr val="000000"/>
                </a:solidFill>
                <a:latin typeface="Arial"/>
              </a:rPr>
              <a:t>hurn rate for month-to-month contracts much higher that for other contract durations</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577008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Customer Churn</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rot="10800000" flipV="1">
            <a:off x="4614001" y="5192701"/>
            <a:ext cx="4039553" cy="61082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latin typeface="Arial"/>
              </a:rPr>
              <a:t>Payment method electronic check shows much higher churn rate than other payment methods</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4</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81"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5</a:t>
              </a:r>
              <a:endParaRPr lang="en-US" sz="1100" b="1" kern="0" dirty="0">
                <a:solidFill>
                  <a:srgbClr val="000000"/>
                </a:solidFill>
                <a:cs typeface="Arial" charset="0"/>
              </a:endParaRPr>
            </a:p>
          </p:txBody>
        </p:sp>
      </p:grpSp>
      <p:sp>
        <p:nvSpPr>
          <p:cNvPr id="28" name="Text Placeholder 51">
            <a:extLst>
              <a:ext uri="{FF2B5EF4-FFF2-40B4-BE49-F238E27FC236}">
                <a16:creationId xmlns:a16="http://schemas.microsoft.com/office/drawing/2014/main" id="{561D6843-EFBC-7B52-AD94-1E73B1458AEA}"/>
              </a:ext>
            </a:extLst>
          </p:cNvPr>
          <p:cNvSpPr txBox="1">
            <a:spLocks/>
          </p:cNvSpPr>
          <p:nvPr/>
        </p:nvSpPr>
        <p:spPr bwMode="gray">
          <a:xfrm rot="10800000" flipV="1">
            <a:off x="497541" y="5192701"/>
            <a:ext cx="4039553" cy="610821"/>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latin typeface="Arial"/>
              </a:rPr>
              <a:t>Much higher churn rate for customers without children</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pic>
        <p:nvPicPr>
          <p:cNvPr id="4" name="Picture 3">
            <a:extLst>
              <a:ext uri="{FF2B5EF4-FFF2-40B4-BE49-F238E27FC236}">
                <a16:creationId xmlns:a16="http://schemas.microsoft.com/office/drawing/2014/main" id="{BBA9907C-05C1-0D24-23B5-207C92669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32966"/>
            <a:ext cx="4074459" cy="3256479"/>
          </a:xfrm>
          <a:prstGeom prst="rect">
            <a:avLst/>
          </a:prstGeom>
        </p:spPr>
      </p:pic>
      <p:pic>
        <p:nvPicPr>
          <p:cNvPr id="6" name="Picture 5">
            <a:extLst>
              <a:ext uri="{FF2B5EF4-FFF2-40B4-BE49-F238E27FC236}">
                <a16:creationId xmlns:a16="http://schemas.microsoft.com/office/drawing/2014/main" id="{1E43F288-7F24-43E1-9103-9A1E74E57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111" y="1432965"/>
            <a:ext cx="4168889" cy="3197753"/>
          </a:xfrm>
          <a:prstGeom prst="rect">
            <a:avLst/>
          </a:prstGeom>
        </p:spPr>
      </p:pic>
    </p:spTree>
    <p:extLst>
      <p:ext uri="{BB962C8B-B14F-4D97-AF65-F5344CB8AC3E}">
        <p14:creationId xmlns:p14="http://schemas.microsoft.com/office/powerpoint/2010/main" val="4141740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Customer Churn</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rot="10800000" flipV="1">
            <a:off x="467677" y="5164510"/>
            <a:ext cx="3828735" cy="61082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latin typeface="Arial"/>
              </a:rPr>
              <a:t>Customers with InternetService fiber optic as part of their contract have much higher churn rate</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6</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81"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7</a:t>
              </a:r>
              <a:endParaRPr lang="en-US" sz="1100" b="1" kern="0" dirty="0">
                <a:solidFill>
                  <a:srgbClr val="000000"/>
                </a:solidFill>
                <a:cs typeface="Arial" charset="0"/>
              </a:endParaRPr>
            </a:p>
          </p:txBody>
        </p:sp>
      </p:grpSp>
      <p:sp>
        <p:nvSpPr>
          <p:cNvPr id="28" name="Text Placeholder 51">
            <a:extLst>
              <a:ext uri="{FF2B5EF4-FFF2-40B4-BE49-F238E27FC236}">
                <a16:creationId xmlns:a16="http://schemas.microsoft.com/office/drawing/2014/main" id="{561D6843-EFBC-7B52-AD94-1E73B1458AEA}"/>
              </a:ext>
            </a:extLst>
          </p:cNvPr>
          <p:cNvSpPr txBox="1">
            <a:spLocks/>
          </p:cNvSpPr>
          <p:nvPr/>
        </p:nvSpPr>
        <p:spPr bwMode="gray">
          <a:xfrm rot="10800000" flipV="1">
            <a:off x="4817793" y="5233334"/>
            <a:ext cx="3831178" cy="541995"/>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latin typeface="Arial"/>
              </a:rPr>
              <a:t>Moderately higher churn rate for customers without partners</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7E1C12AB-CBCC-25AD-B798-E10CBB6C7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12" y="1367989"/>
            <a:ext cx="4079219" cy="3264702"/>
          </a:xfrm>
          <a:prstGeom prst="rect">
            <a:avLst/>
          </a:prstGeom>
        </p:spPr>
      </p:pic>
      <p:pic>
        <p:nvPicPr>
          <p:cNvPr id="8" name="Picture 7">
            <a:extLst>
              <a:ext uri="{FF2B5EF4-FFF2-40B4-BE49-F238E27FC236}">
                <a16:creationId xmlns:a16="http://schemas.microsoft.com/office/drawing/2014/main" id="{BB678A45-2628-62C0-2756-2980923D8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949" y="1409335"/>
            <a:ext cx="3831176" cy="3223356"/>
          </a:xfrm>
          <a:prstGeom prst="rect">
            <a:avLst/>
          </a:prstGeom>
        </p:spPr>
      </p:pic>
    </p:spTree>
    <p:extLst>
      <p:ext uri="{BB962C8B-B14F-4D97-AF65-F5344CB8AC3E}">
        <p14:creationId xmlns:p14="http://schemas.microsoft.com/office/powerpoint/2010/main" val="290423881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SDJ Layout">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4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US_Timesaver.pptx" id="{328DEE6A-A28F-47B6-B129-B131313CEDB1}" vid="{CCD60F2F-4D9C-4F57-BB97-3B8DF6E2F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Tay, Adrian (US - Los Angeles)</DisplayName>
        <AccountId>15075</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Playbook to help provide an initial point of reference to engage clients in predictive analytics discussions.</Abstract>
    <DescriptionHTML xmlns="http://schemas.microsoft.com/sharepoint/v3" xsi:nil="true"/>
    <Global_x0020_Internal_x0020_ServiceTaxHTField0 xmlns="7AF0C9C1-571A-469E-93FE-640E88AEF1EC">
      <Terms xmlns="http://schemas.microsoft.com/office/infopath/2007/PartnerControls"/>
    </Global_x0020_Internal_x0020_ServiceTaxHTField0>
    <ContentDate xmlns="513ae4d5-443f-4bc1-9f25-8f68dc5aa0c0">2015-03-05T00:00:00+00:00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States:Learning:Job Aids</TermName>
          <TermId xmlns="http://schemas.microsoft.com/office/infopath/2007/PartnerControls">2f1818ad-7233-4bb9-b841-6399f66eb6b4</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used internally or to perform client engagements, and disclosed to third parties on a limited basis (Category C)</TermName>
          <TermId xmlns="http://schemas.microsoft.com/office/infopath/2007/PartnerControls">025f40cd-f55a-4ddf-b652-e7ea1ca486ca</TermId>
        </TermInfo>
      </Terms>
    </IPCO_x0020_DesignationTaxHTField0>
    <BusinessTitle xmlns="513ae4d5-443f-4bc1-9f25-8f68dc5aa0c0">Strategy and Operation Finance Predictive Analytics Playbook</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Marshall, Amy (US - Chicago)</DisplayName>
        <AccountId>52125</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Learning:Job Aids</TermName>
          <TermId xmlns="http://schemas.microsoft.com/office/infopath/2007/PartnerControls">c2546da1-1225-46ca-9aa3-128c3e32f4df</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Integrated Market Offerings:Finance Transformation</TermName>
          <TermId xmlns="http://schemas.microsoft.com/office/infopath/2007/PartnerControls">28fa9067-693f-46d4-a249-69f225132754</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10965</Value>
      <Value>9221</Value>
      <Value>16</Value>
      <Value>10966</Value>
      <Value>477</Value>
      <Value>10964</Value>
      <Value>4447</Value>
      <Value>375</Value>
      <Value>1</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(Region):Americas:United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States:Integrated Market Offerings:Finance Transformation</TermName>
          <TermId xmlns="http://schemas.microsoft.com/office/infopath/2007/PartnerControls">0089e002-b11e-4adc-93f7-bc19e9e66876</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18" ma:contentTypeDescription="Create a new Document" ma:contentTypeScope="" ma:versionID="7079519e334c9a66deda8a1347ef3fc3">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1b407a3848be75540e2099a7d6599f39"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xsd:simpleType>
        <xsd:restriction base="dms:Unknown"/>
      </xsd:simpleType>
    </xsd:element>
    <xsd:element name="Author_selected" ma:index="24"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33" nillable="true" ma:displayName="Client (text)" ma:internalName="Client" ma:readOnly="false">
      <xsd:simpleType>
        <xsd:restriction base="dms:Text">
          <xsd:maxLength value="255"/>
        </xsd:restriction>
      </xsd:simpleType>
    </xsd:element>
    <xsd:element name="Author_entered" ma:index="52" nillable="true" ma:displayName="KAM Author (text)" ma:internalName="Author_entered" ma:readOnly="false">
      <xsd:simpleType>
        <xsd:restriction base="dms:Text">
          <xsd:maxLength value="255"/>
        </xsd:restriction>
      </xsd:simpleType>
    </xsd:element>
    <xsd:element name="Contributor" ma:index="61"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38" nillable="true" ma:displayName="Abstract" ma:internalName="Abstract" ma:readOnly="false">
      <xsd:simpleType>
        <xsd:restriction base="dms:Note">
          <xsd:maxLength value="150"/>
        </xsd:restriction>
      </xsd:simpleType>
    </xsd:element>
    <xsd:element name="BusinessTitle" ma:index="47" ma:displayName="Business Title" ma:indexed="true" ma:internalName="BusinessTitle" ma:readOnly="false">
      <xsd:simpleType>
        <xsd:restriction base="dms:Text"/>
      </xsd:simpleType>
    </xsd:element>
    <xsd:element name="ContentDate" ma:index="68" ma:displayName="Content Date" ma:format="DateOnly" ma:indexed="true" ma:internalName="Content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25"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34"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26"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43" nillable="true" ma:displayName="Client" ma:internalName="ClientLukup" ma:readOnly="false">
      <xsd:simpleType>
        <xsd:restriction base="dms:Text"/>
      </xsd:simpleType>
    </xsd:element>
    <xsd:element name="ClientID" ma:index="44" nillable="true" ma:displayName="ClientID" ma:internalName="ClientID" ma:readOnly="false">
      <xsd:simpleType>
        <xsd:restriction base="dms:Text"/>
      </xsd:simpleType>
    </xsd:element>
    <xsd:element name="i67d27b5dd1e4ed29b03622e76ee750b" ma:index="53" nillable="true" ma:taxonomy="true" ma:internalName="i67d27b5dd1e4ed29b03622e76ee750b" ma:taxonomyFieldName="Badge" ma:displayName="Badge" ma:readOnly="fals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29"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31"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36"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39"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50"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41"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62"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45"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48"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55"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66"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57"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64"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59"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52BB18-1063-46C3-B4AF-67EFB00B9A49}">
  <ds:schemaRefs>
    <ds:schemaRef ds:uri="83DDB362-4C05-4E52-A8D9-EF2F47978B8D"/>
    <ds:schemaRef ds:uri="3A0186DE-B11E-4A29-9C82-428D45BCA71F"/>
    <ds:schemaRef ds:uri="http://schemas.microsoft.com/office/infopath/2007/PartnerControls"/>
    <ds:schemaRef ds:uri="http://purl.org/dc/elements/1.1/"/>
    <ds:schemaRef ds:uri="7D1768DD-F29E-4DC2-9191-F2636B9FA92C"/>
    <ds:schemaRef ds:uri="http://schemas.openxmlformats.org/package/2006/metadata/core-properties"/>
    <ds:schemaRef ds:uri="http://purl.org/dc/terms/"/>
    <ds:schemaRef ds:uri="7AF0C9C1-571A-469E-93FE-640E88AEF1EC"/>
    <ds:schemaRef ds:uri="513ae4d5-443f-4bc1-9f25-8f68dc5aa0c0"/>
    <ds:schemaRef ds:uri="http://www.w3.org/XML/1998/namespace"/>
    <ds:schemaRef ds:uri="39C40E9B-856B-46A7-8793-65A6FC1828D8"/>
    <ds:schemaRef ds:uri="8DD08C88-CC4C-4D35-9129-A70DAA36BE5E"/>
    <ds:schemaRef ds:uri="http://schemas.microsoft.com/office/2006/metadata/properties"/>
    <ds:schemaRef ds:uri="0DBE4740-AD0E-4EAB-9055-8EB1C48284D9"/>
    <ds:schemaRef ds:uri="http://schemas.microsoft.com/sharepoint/v3"/>
    <ds:schemaRef ds:uri="http://purl.org/dc/dcmitype/"/>
    <ds:schemaRef ds:uri="5A51C775-C49C-428B-8C1E-2F89178D00F4"/>
    <ds:schemaRef ds:uri="546D9DE3-080E-4EC6-B7DD-508C11F603C7"/>
    <ds:schemaRef ds:uri="a3273937-55e7-450c-ac1f-0f7de532f690"/>
    <ds:schemaRef ds:uri="994E32D3-2E21-4611-87E1-D68FC0813440"/>
    <ds:schemaRef ds:uri="http://schemas.microsoft.com/office/2006/documentManagement/types"/>
  </ds:schemaRefs>
</ds:datastoreItem>
</file>

<file path=customXml/itemProps2.xml><?xml version="1.0" encoding="utf-8"?>
<ds:datastoreItem xmlns:ds="http://schemas.openxmlformats.org/officeDocument/2006/customXml" ds:itemID="{1ECFE600-C357-48B7-9F7F-BBB2BCE6E760}">
  <ds:schemaRefs>
    <ds:schemaRef ds:uri="http://schemas.microsoft.com/sharepoint/v3/contenttype/forms"/>
  </ds:schemaRefs>
</ds:datastoreItem>
</file>

<file path=customXml/itemProps3.xml><?xml version="1.0" encoding="utf-8"?>
<ds:datastoreItem xmlns:ds="http://schemas.openxmlformats.org/officeDocument/2006/customXml" ds:itemID="{89BE975B-6C8F-46A0-9A37-C89948A70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1321</Words>
  <Application>Microsoft Office PowerPoint</Application>
  <PresentationFormat>On-screen Show (4:3)</PresentationFormat>
  <Paragraphs>201</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-apple-system</vt:lpstr>
      <vt:lpstr>Arial</vt:lpstr>
      <vt:lpstr>Calibri</vt:lpstr>
      <vt:lpstr>charter</vt:lpstr>
      <vt:lpstr>Wingdings</vt:lpstr>
      <vt:lpstr>Wingdings 2</vt:lpstr>
      <vt:lpstr>DSDJ Layout</vt:lpstr>
      <vt:lpstr>think-cell Slide</vt:lpstr>
      <vt:lpstr>Case Study Data Science Exercise Customer Churn </vt:lpstr>
      <vt:lpstr>Agenda  </vt:lpstr>
      <vt:lpstr>Background / Business Problem Customer Churn</vt:lpstr>
      <vt:lpstr>Data Set Characteristics Telecom Customer Churn</vt:lpstr>
      <vt:lpstr>Key Takeaways </vt:lpstr>
      <vt:lpstr>EDA – Exploratory Data Analysis Customer Churn</vt:lpstr>
      <vt:lpstr>EDA – Exploratory Data Analysis Customer Churn</vt:lpstr>
      <vt:lpstr>EDA – Exploratory Data Analysis Customer Churn</vt:lpstr>
      <vt:lpstr>EDA – Exploratory Data Analysis Customer Churn</vt:lpstr>
      <vt:lpstr>EDA – Exploratory Data Analysis Customer Churn</vt:lpstr>
      <vt:lpstr>Data Cleansing &amp; Pre-processing Customer Churn</vt:lpstr>
      <vt:lpstr>Modelling, Tuning &amp; Evaluation Customer Churn</vt:lpstr>
      <vt:lpstr>Key Evaluation </vt:lpstr>
      <vt:lpstr>Next Steps &amp; Improvements Customer Churn</vt:lpstr>
      <vt:lpstr>Development Environment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2015-03-09T07:43:41Z</dcterms:created>
  <dcterms:modified xsi:type="dcterms:W3CDTF">2022-06-28T11:55:19Z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Primary Local Client">
    <vt:lpwstr>4447;#United States:Integrated Market Offerings:Finance Transformation|0089e002-b11e-4adc-93f7-bc19e9e66876</vt:lpwstr>
  </property>
  <property fmtid="{D5CDD505-2E9C-101B-9397-08002B2CF9AE}" pid="4" name="Local Content Type">
    <vt:lpwstr>10965;#United States:Learning:Job Aids|2f1818ad-7233-4bb9-b841-6399f66eb6b4</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10964;#Americas (Region):Americas:United States (MF):United States|8cb0099f-1dbf-4b3c-9b7f-d98051a79fa3</vt:lpwstr>
  </property>
  <property fmtid="{D5CDD505-2E9C-101B-9397-08002B2CF9AE}" pid="10" name="KAM Language">
    <vt:lpwstr>1;#English|b169a262-1aaa-4ccb-9acf-78a36c1d9bab</vt:lpwstr>
  </property>
  <property fmtid="{D5CDD505-2E9C-101B-9397-08002B2CF9AE}" pid="11" name="Primary Global Client">
    <vt:lpwstr>9221;#Integrated Market Offerings:Finance Transformation|28fa9067-693f-46d4-a249-69f225132754</vt:lpwstr>
  </property>
  <property fmtid="{D5CDD505-2E9C-101B-9397-08002B2CF9AE}" pid="12" name="Secondary Global Indu">
    <vt:lpwstr/>
  </property>
  <property fmtid="{D5CDD505-2E9C-101B-9397-08002B2CF9AE}" pid="13" name="Primary Global Indust">
    <vt:lpwstr/>
  </property>
  <property fmtid="{D5CDD505-2E9C-101B-9397-08002B2CF9AE}" pid="14" name="Secondary Global Clie">
    <vt:lpwstr/>
  </property>
  <property fmtid="{D5CDD505-2E9C-101B-9397-08002B2CF9AE}" pid="15" name="Global Content Type">
    <vt:lpwstr>10966;#Learning:Job Aids|c2546da1-1225-46ca-9aa3-128c3e32f4df</vt:lpwstr>
  </property>
  <property fmtid="{D5CDD505-2E9C-101B-9397-08002B2CF9AE}" pid="16" name="Local Internal Service">
    <vt:lpwstr/>
  </property>
  <property fmtid="{D5CDD505-2E9C-101B-9397-08002B2CF9AE}" pid="17" name="Secondary Local Clie">
    <vt:lpwstr/>
  </property>
  <property fmtid="{D5CDD505-2E9C-101B-9397-08002B2CF9AE}" pid="18" name="Global Internal Service">
    <vt:lpwstr/>
  </property>
  <property fmtid="{D5CDD505-2E9C-101B-9397-08002B2CF9AE}" pid="19" name="IPCO Designation">
    <vt:lpwstr>477;#May be edited, used internally or to perform client engagements, and disclosed to third parties on a limited basis (Category C)|025f40cd-f55a-4ddf-b652-e7ea1ca486ca</vt:lpwstr>
  </property>
  <property fmtid="{D5CDD505-2E9C-101B-9397-08002B2CF9AE}" pid="20" name="odf318f5c2004e70867d193ade101e23">
    <vt:lpwstr/>
  </property>
  <property fmtid="{D5CDD505-2E9C-101B-9397-08002B2CF9AE}" pid="21" name="Tax Specialty Area">
    <vt:lpwstr/>
  </property>
  <property fmtid="{D5CDD505-2E9C-101B-9397-08002B2CF9AE}" pid="22" name="Contributor_x0020_Geography">
    <vt:lpwstr/>
  </property>
  <property fmtid="{D5CDD505-2E9C-101B-9397-08002B2CF9AE}" pid="23" name="c9de60e3e90d439b9f2e9ff9e9bb3430">
    <vt:lpwstr/>
  </property>
  <property fmtid="{D5CDD505-2E9C-101B-9397-08002B2CF9AE}" pid="24" name="Tax Entity">
    <vt:lpwstr/>
  </property>
  <property fmtid="{D5CDD505-2E9C-101B-9397-08002B2CF9AE}" pid="25" name="Disclaimer">
    <vt:lpwstr/>
  </property>
  <property fmtid="{D5CDD505-2E9C-101B-9397-08002B2CF9AE}" pid="26" name="Business Issues">
    <vt:lpwstr/>
  </property>
  <property fmtid="{D5CDD505-2E9C-101B-9397-08002B2CF9AE}" pid="27" name="g90a876a54e747069fde5360881b9933">
    <vt:lpwstr/>
  </property>
  <property fmtid="{D5CDD505-2E9C-101B-9397-08002B2CF9AE}" pid="28" name="Tax Jurisdiction">
    <vt:lpwstr/>
  </property>
  <property fmtid="{D5CDD505-2E9C-101B-9397-08002B2CF9AE}" pid="29" name="m553fc83c9f3478f9e79d248cf4f343f">
    <vt:lpwstr/>
  </property>
  <property fmtid="{D5CDD505-2E9C-101B-9397-08002B2CF9AE}" pid="30" name="Targeted Audience">
    <vt:lpwstr/>
  </property>
  <property fmtid="{D5CDD505-2E9C-101B-9397-08002B2CF9AE}" pid="31" name="b0201f3937364d799930ae17e15a01ce">
    <vt:lpwstr/>
  </property>
  <property fmtid="{D5CDD505-2E9C-101B-9397-08002B2CF9AE}" pid="32" name="f728aa9b7f954afcaec8cf5ce49c0187">
    <vt:lpwstr/>
  </property>
  <property fmtid="{D5CDD505-2E9C-101B-9397-08002B2CF9AE}" pid="33" name="n78ca540bead4842bdca414d7557030f">
    <vt:lpwstr/>
  </property>
  <property fmtid="{D5CDD505-2E9C-101B-9397-08002B2CF9AE}" pid="34" name="External_Organization">
    <vt:lpwstr/>
  </property>
  <property fmtid="{D5CDD505-2E9C-101B-9397-08002B2CF9AE}" pid="35" name="Classification">
    <vt:lpwstr/>
  </property>
  <property fmtid="{D5CDD505-2E9C-101B-9397-08002B2CF9AE}" pid="36" name="System SourceTaxHTField0">
    <vt:lpwstr/>
  </property>
  <property fmtid="{D5CDD505-2E9C-101B-9397-08002B2CF9AE}" pid="37" name="General Business Topic">
    <vt:lpwstr/>
  </property>
  <property fmtid="{D5CDD505-2E9C-101B-9397-08002B2CF9AE}" pid="38" name="fd6bbc6c2e4940e0b736c9655d0b1c67">
    <vt:lpwstr/>
  </property>
  <property fmtid="{D5CDD505-2E9C-101B-9397-08002B2CF9AE}" pid="39" name="Method_x0020_Document_x0020_Type">
    <vt:lpwstr/>
  </property>
  <property fmtid="{D5CDD505-2E9C-101B-9397-08002B2CF9AE}" pid="40" name="Publishing Owning Te">
    <vt:lpwstr>16;#Consulting|7434a3af-136e-42a8-bb53-fcc906dbc283</vt:lpwstr>
  </property>
  <property fmtid="{D5CDD505-2E9C-101B-9397-08002B2CF9AE}" pid="41" name="Deloitte Method Task">
    <vt:lpwstr/>
  </property>
  <property fmtid="{D5CDD505-2E9C-101B-9397-08002B2CF9AE}" pid="42" name="Method Discipline">
    <vt:lpwstr/>
  </property>
  <property fmtid="{D5CDD505-2E9C-101B-9397-08002B2CF9AE}" pid="43" name="AllowedSecurityGroupT">
    <vt:lpwstr/>
  </property>
  <property fmtid="{D5CDD505-2E9C-101B-9397-08002B2CF9AE}" pid="44" name="gf661b68b929437daba08b54bbabff36">
    <vt:lpwstr/>
  </property>
  <property fmtid="{D5CDD505-2E9C-101B-9397-08002B2CF9AE}" pid="45" name="c1e1756b05e942aa8382e8ad470dc923">
    <vt:lpwstr/>
  </property>
  <property fmtid="{D5CDD505-2E9C-101B-9397-08002B2CF9AE}" pid="46" name="b205268b00054b168d473f2c9299ca3f">
    <vt:lpwstr/>
  </property>
  <property fmtid="{D5CDD505-2E9C-101B-9397-08002B2CF9AE}" pid="47" name="Business IssuesTaxHTField">
    <vt:lpwstr/>
  </property>
  <property fmtid="{D5CDD505-2E9C-101B-9397-08002B2CF9AE}" pid="48" name="System Source">
    <vt:lpwstr/>
  </property>
  <property fmtid="{D5CDD505-2E9C-101B-9397-08002B2CF9AE}" pid="49" name="Deloitte Tool">
    <vt:lpwstr/>
  </property>
  <property fmtid="{D5CDD505-2E9C-101B-9397-08002B2CF9AE}" pid="50" name="e7ca0883df3147c8a1187500dc55843a">
    <vt:lpwstr/>
  </property>
  <property fmtid="{D5CDD505-2E9C-101B-9397-08002B2CF9AE}" pid="51" name="ClassificationTaxHTField0">
    <vt:lpwstr/>
  </property>
  <property fmtid="{D5CDD505-2E9C-101B-9397-08002B2CF9AE}" pid="52" name="Publishing Owning Te0">
    <vt:lpwstr>Consulting|7434a3af-136e-42a8-bb53-fcc906dbc283</vt:lpwstr>
  </property>
  <property fmtid="{D5CDD505-2E9C-101B-9397-08002B2CF9AE}" pid="53" name="Method_x0020_Document">
    <vt:lpwstr/>
  </property>
  <property fmtid="{D5CDD505-2E9C-101B-9397-08002B2CF9AE}" pid="54" name="oab0afb743884474a6cbf2d3b310bd05">
    <vt:lpwstr/>
  </property>
  <property fmtid="{D5CDD505-2E9C-101B-9397-08002B2CF9AE}" pid="55" name="g72f13cd53d8431d9a1ddb0a8e5a57bc">
    <vt:lpwstr/>
  </property>
  <property fmtid="{D5CDD505-2E9C-101B-9397-08002B2CF9AE}" pid="56" name="_docset_NoMedatataSyncRequired">
    <vt:lpwstr>False</vt:lpwstr>
  </property>
  <property fmtid="{D5CDD505-2E9C-101B-9397-08002B2CF9AE}" pid="57" name="Contributor Geography">
    <vt:lpwstr/>
  </property>
  <property fmtid="{D5CDD505-2E9C-101B-9397-08002B2CF9AE}" pid="58" name="Method Document Type">
    <vt:lpwstr/>
  </property>
  <property fmtid="{D5CDD505-2E9C-101B-9397-08002B2CF9AE}" pid="59" name="Method Document">
    <vt:lpwstr/>
  </property>
  <property fmtid="{D5CDD505-2E9C-101B-9397-08002B2CF9AE}" pid="60" name="TaxCode">
    <vt:lpwstr/>
  </property>
  <property fmtid="{D5CDD505-2E9C-101B-9397-08002B2CF9AE}" pid="61" name="_dlc_policyId">
    <vt:lpwstr/>
  </property>
  <property fmtid="{D5CDD505-2E9C-101B-9397-08002B2CF9AE}" pid="62" name="m_SourceID">
    <vt:lpwstr/>
  </property>
  <property fmtid="{D5CDD505-2E9C-101B-9397-08002B2CF9AE}" pid="63" name="Contacts">
    <vt:lpwstr/>
  </property>
  <property fmtid="{D5CDD505-2E9C-101B-9397-08002B2CF9AE}" pid="64" name="TextKeyword">
    <vt:lpwstr/>
  </property>
  <property fmtid="{D5CDD505-2E9C-101B-9397-08002B2CF9AE}" pid="65" name="DocumentSetDescription">
    <vt:lpwstr/>
  </property>
  <property fmtid="{D5CDD505-2E9C-101B-9397-08002B2CF9AE}" pid="66" name="_dlc_DocId">
    <vt:lpwstr/>
  </property>
  <property fmtid="{D5CDD505-2E9C-101B-9397-08002B2CF9AE}" pid="67" name="_dlc_Exempt">
    <vt:bool>false</vt:bool>
  </property>
  <property fmtid="{D5CDD505-2E9C-101B-9397-08002B2CF9AE}" pid="68" name="ContentManager">
    <vt:lpwstr/>
  </property>
  <property fmtid="{D5CDD505-2E9C-101B-9397-08002B2CF9AE}" pid="69" name="Qualification Text">
    <vt:lpwstr/>
  </property>
  <property fmtid="{D5CDD505-2E9C-101B-9397-08002B2CF9AE}" pid="70" name="RelatedLinksNotes">
    <vt:lpwstr/>
  </property>
  <property fmtid="{D5CDD505-2E9C-101B-9397-08002B2CF9AE}" pid="71" name="RedirectNewWindow">
    <vt:bool>false</vt:bool>
  </property>
  <property fmtid="{D5CDD505-2E9C-101B-9397-08002B2CF9AE}" pid="72" name="WorkingDocumentURL">
    <vt:lpwstr/>
  </property>
  <property fmtid="{D5CDD505-2E9C-101B-9397-08002B2CF9AE}" pid="73" name="m_LastModifiedBy">
    <vt:lpwstr/>
  </property>
  <property fmtid="{D5CDD505-2E9C-101B-9397-08002B2CF9AE}" pid="74" name="KAMThumbnail">
    <vt:lpwstr/>
  </property>
  <property fmtid="{D5CDD505-2E9C-101B-9397-08002B2CF9AE}" pid="75" name="ContactDPNSearchTxt">
    <vt:lpwstr/>
  </property>
  <property fmtid="{D5CDD505-2E9C-101B-9397-08002B2CF9AE}" pid="76" name="IncludeInSearch">
    <vt:bool>false</vt:bool>
  </property>
  <property fmtid="{D5CDD505-2E9C-101B-9397-08002B2CF9AE}" pid="77" name="OriginalDocumentURL">
    <vt:lpwstr/>
  </property>
  <property fmtid="{D5CDD505-2E9C-101B-9397-08002B2CF9AE}" pid="78" name="AuthorDPNSearchTxt">
    <vt:lpwstr/>
  </property>
  <property fmtid="{D5CDD505-2E9C-101B-9397-08002B2CF9AE}" pid="79" name="PublishedDocumentURL">
    <vt:lpwstr/>
  </property>
  <property fmtid="{D5CDD505-2E9C-101B-9397-08002B2CF9AE}" pid="80" name="Qualification">
    <vt:lpwstr/>
  </property>
  <property fmtid="{D5CDD505-2E9C-101B-9397-08002B2CF9AE}" pid="81" name="ArchivalDocumentURL">
    <vt:lpwstr/>
  </property>
  <property fmtid="{D5CDD505-2E9C-101B-9397-08002B2CF9AE}" pid="82" name="ContentApprover">
    <vt:lpwstr/>
  </property>
  <property fmtid="{D5CDD505-2E9C-101B-9397-08002B2CF9AE}" pid="83" name="KAMDisplayFormUrl">
    <vt:lpwstr/>
  </property>
  <property fmtid="{D5CDD505-2E9C-101B-9397-08002B2CF9AE}" pid="84" name="QualID">
    <vt:lpwstr/>
  </property>
  <property fmtid="{D5CDD505-2E9C-101B-9397-08002B2CF9AE}" pid="85" name="ApproverComments">
    <vt:lpwstr/>
  </property>
  <property fmtid="{D5CDD505-2E9C-101B-9397-08002B2CF9AE}" pid="86" name="Status">
    <vt:lpwstr/>
  </property>
  <property fmtid="{D5CDD505-2E9C-101B-9397-08002B2CF9AE}" pid="87" name="TaxCase">
    <vt:lpwstr/>
  </property>
  <property fmtid="{D5CDD505-2E9C-101B-9397-08002B2CF9AE}" pid="88" name="OriginalId">
    <vt:lpwstr/>
  </property>
  <property fmtid="{D5CDD505-2E9C-101B-9397-08002B2CF9AE}" pid="89" name="QAResource">
    <vt:lpwstr/>
  </property>
  <property fmtid="{D5CDD505-2E9C-101B-9397-08002B2CF9AE}" pid="90" name="ItemRetentionFormula">
    <vt:lpwstr/>
  </property>
  <property fmtid="{D5CDD505-2E9C-101B-9397-08002B2CF9AE}" pid="91" name="PublishingNotes">
    <vt:lpwstr/>
  </property>
  <property fmtid="{D5CDD505-2E9C-101B-9397-08002B2CF9AE}" pid="92" name="m_BusinessAreaText">
    <vt:lpwstr/>
  </property>
  <property fmtid="{D5CDD505-2E9C-101B-9397-08002B2CF9AE}" pid="93" name="RedirectAttachment">
    <vt:bool>false</vt:bool>
  </property>
  <property fmtid="{D5CDD505-2E9C-101B-9397-08002B2CF9AE}" pid="94" name="_dlc_DocIdPersistId">
    <vt:bool>false</vt:bool>
  </property>
  <property fmtid="{D5CDD505-2E9C-101B-9397-08002B2CF9AE}" pid="95" name="Redirect URL">
    <vt:lpwstr/>
  </property>
  <property fmtid="{D5CDD505-2E9C-101B-9397-08002B2CF9AE}" pid="96" name="ContentPublisher">
    <vt:lpwstr/>
  </property>
  <property fmtid="{D5CDD505-2E9C-101B-9397-08002B2CF9AE}" pid="97" name="TaxRegulation">
    <vt:lpwstr/>
  </property>
  <property fmtid="{D5CDD505-2E9C-101B-9397-08002B2CF9AE}" pid="98" name="_dlc_DocIdUrl">
    <vt:lpwstr/>
  </property>
  <property fmtid="{D5CDD505-2E9C-101B-9397-08002B2CF9AE}" pid="99" name="ContributorDPNSearchTxt">
    <vt:lpwstr/>
  </property>
  <property fmtid="{D5CDD505-2E9C-101B-9397-08002B2CF9AE}" pid="100" name="Order">
    <vt:r8>52913300</vt:r8>
  </property>
  <property fmtid="{D5CDD505-2E9C-101B-9397-08002B2CF9AE}" pid="101" name="DeloitteCommunity">
    <vt:lpwstr/>
  </property>
</Properties>
</file>