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notesMasterIdLst>
    <p:notesMasterId r:id="rId22"/>
  </p:notesMasterIdLst>
  <p:sldIdLst>
    <p:sldId id="256" r:id="rId2"/>
    <p:sldId id="257" r:id="rId3"/>
    <p:sldId id="258" r:id="rId4"/>
    <p:sldId id="261" r:id="rId5"/>
    <p:sldId id="259" r:id="rId6"/>
    <p:sldId id="260"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4AED8F-F8A2-46A3-8C1A-3740ED7D23CD}" type="datetimeFigureOut">
              <a:rPr lang="en-IN" smtClean="0"/>
              <a:t>29-01-2024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3E187D-7216-4D38-A0C0-FB163FA235E5}" type="slidenum">
              <a:rPr lang="en-IN" smtClean="0"/>
              <a:t>‹#›</a:t>
            </a:fld>
            <a:endParaRPr lang="en-IN"/>
          </a:p>
        </p:txBody>
      </p:sp>
    </p:spTree>
    <p:extLst>
      <p:ext uri="{BB962C8B-B14F-4D97-AF65-F5344CB8AC3E}">
        <p14:creationId xmlns:p14="http://schemas.microsoft.com/office/powerpoint/2010/main" val="4240274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91629-9D71-408B-AC0C-D1E643CF6F0B}"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BE598-6FFF-42FA-8F28-14FC1E89EA4E}" type="slidenum">
              <a:rPr lang="en-IN" smtClean="0"/>
              <a:t>‹#›</a:t>
            </a:fld>
            <a:endParaRPr lang="en-IN"/>
          </a:p>
        </p:txBody>
      </p:sp>
    </p:spTree>
    <p:extLst>
      <p:ext uri="{BB962C8B-B14F-4D97-AF65-F5344CB8AC3E}">
        <p14:creationId xmlns:p14="http://schemas.microsoft.com/office/powerpoint/2010/main" val="186180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291629-9D71-408B-AC0C-D1E643CF6F0B}"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1BE598-6FFF-42FA-8F28-14FC1E89EA4E}" type="slidenum">
              <a:rPr lang="en-IN" smtClean="0"/>
              <a:t>‹#›</a:t>
            </a:fld>
            <a:endParaRPr lang="en-IN"/>
          </a:p>
        </p:txBody>
      </p:sp>
    </p:spTree>
    <p:extLst>
      <p:ext uri="{BB962C8B-B14F-4D97-AF65-F5344CB8AC3E}">
        <p14:creationId xmlns:p14="http://schemas.microsoft.com/office/powerpoint/2010/main" val="3719665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5291629-9D71-408B-AC0C-D1E643CF6F0B}"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BE598-6FFF-42FA-8F28-14FC1E89EA4E}" type="slidenum">
              <a:rPr lang="en-IN" smtClean="0"/>
              <a:t>‹#›</a:t>
            </a:fld>
            <a:endParaRPr lang="en-IN"/>
          </a:p>
        </p:txBody>
      </p:sp>
    </p:spTree>
    <p:extLst>
      <p:ext uri="{BB962C8B-B14F-4D97-AF65-F5344CB8AC3E}">
        <p14:creationId xmlns:p14="http://schemas.microsoft.com/office/powerpoint/2010/main" val="3528817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5291629-9D71-408B-AC0C-D1E643CF6F0B}"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BE598-6FFF-42FA-8F28-14FC1E89EA4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16829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291629-9D71-408B-AC0C-D1E643CF6F0B}"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BE598-6FFF-42FA-8F28-14FC1E89EA4E}" type="slidenum">
              <a:rPr lang="en-IN" smtClean="0"/>
              <a:t>‹#›</a:t>
            </a:fld>
            <a:endParaRPr lang="en-IN"/>
          </a:p>
        </p:txBody>
      </p:sp>
    </p:spTree>
    <p:extLst>
      <p:ext uri="{BB962C8B-B14F-4D97-AF65-F5344CB8AC3E}">
        <p14:creationId xmlns:p14="http://schemas.microsoft.com/office/powerpoint/2010/main" val="3477488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291629-9D71-408B-AC0C-D1E643CF6F0B}" type="datetimeFigureOut">
              <a:rPr lang="en-IN" smtClean="0"/>
              <a:t>29-01-2024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BE598-6FFF-42FA-8F28-14FC1E89EA4E}" type="slidenum">
              <a:rPr lang="en-IN" smtClean="0"/>
              <a:t>‹#›</a:t>
            </a:fld>
            <a:endParaRPr lang="en-IN"/>
          </a:p>
        </p:txBody>
      </p:sp>
    </p:spTree>
    <p:extLst>
      <p:ext uri="{BB962C8B-B14F-4D97-AF65-F5344CB8AC3E}">
        <p14:creationId xmlns:p14="http://schemas.microsoft.com/office/powerpoint/2010/main" val="647181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291629-9D71-408B-AC0C-D1E643CF6F0B}" type="datetimeFigureOut">
              <a:rPr lang="en-IN" smtClean="0"/>
              <a:t>29-01-2024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BE598-6FFF-42FA-8F28-14FC1E89EA4E}" type="slidenum">
              <a:rPr lang="en-IN" smtClean="0"/>
              <a:t>‹#›</a:t>
            </a:fld>
            <a:endParaRPr lang="en-IN"/>
          </a:p>
        </p:txBody>
      </p:sp>
    </p:spTree>
    <p:extLst>
      <p:ext uri="{BB962C8B-B14F-4D97-AF65-F5344CB8AC3E}">
        <p14:creationId xmlns:p14="http://schemas.microsoft.com/office/powerpoint/2010/main" val="1209596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91629-9D71-408B-AC0C-D1E643CF6F0B}"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BE598-6FFF-42FA-8F28-14FC1E89EA4E}" type="slidenum">
              <a:rPr lang="en-IN" smtClean="0"/>
              <a:t>‹#›</a:t>
            </a:fld>
            <a:endParaRPr lang="en-IN"/>
          </a:p>
        </p:txBody>
      </p:sp>
    </p:spTree>
    <p:extLst>
      <p:ext uri="{BB962C8B-B14F-4D97-AF65-F5344CB8AC3E}">
        <p14:creationId xmlns:p14="http://schemas.microsoft.com/office/powerpoint/2010/main" val="1473431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91629-9D71-408B-AC0C-D1E643CF6F0B}"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BE598-6FFF-42FA-8F28-14FC1E89EA4E}" type="slidenum">
              <a:rPr lang="en-IN" smtClean="0"/>
              <a:t>‹#›</a:t>
            </a:fld>
            <a:endParaRPr lang="en-IN"/>
          </a:p>
        </p:txBody>
      </p:sp>
    </p:spTree>
    <p:extLst>
      <p:ext uri="{BB962C8B-B14F-4D97-AF65-F5344CB8AC3E}">
        <p14:creationId xmlns:p14="http://schemas.microsoft.com/office/powerpoint/2010/main" val="3961159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5291629-9D71-408B-AC0C-D1E643CF6F0B}"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BE598-6FFF-42FA-8F28-14FC1E89EA4E}" type="slidenum">
              <a:rPr lang="en-IN" smtClean="0"/>
              <a:t>‹#›</a:t>
            </a:fld>
            <a:endParaRPr lang="en-IN"/>
          </a:p>
        </p:txBody>
      </p:sp>
    </p:spTree>
    <p:extLst>
      <p:ext uri="{BB962C8B-B14F-4D97-AF65-F5344CB8AC3E}">
        <p14:creationId xmlns:p14="http://schemas.microsoft.com/office/powerpoint/2010/main" val="320566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291629-9D71-408B-AC0C-D1E643CF6F0B}"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BE598-6FFF-42FA-8F28-14FC1E89EA4E}" type="slidenum">
              <a:rPr lang="en-IN" smtClean="0"/>
              <a:t>‹#›</a:t>
            </a:fld>
            <a:endParaRPr lang="en-IN"/>
          </a:p>
        </p:txBody>
      </p:sp>
    </p:spTree>
    <p:extLst>
      <p:ext uri="{BB962C8B-B14F-4D97-AF65-F5344CB8AC3E}">
        <p14:creationId xmlns:p14="http://schemas.microsoft.com/office/powerpoint/2010/main" val="361178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91629-9D71-408B-AC0C-D1E643CF6F0B}"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1BE598-6FFF-42FA-8F28-14FC1E89EA4E}" type="slidenum">
              <a:rPr lang="en-IN" smtClean="0"/>
              <a:t>‹#›</a:t>
            </a:fld>
            <a:endParaRPr lang="en-IN"/>
          </a:p>
        </p:txBody>
      </p:sp>
    </p:spTree>
    <p:extLst>
      <p:ext uri="{BB962C8B-B14F-4D97-AF65-F5344CB8AC3E}">
        <p14:creationId xmlns:p14="http://schemas.microsoft.com/office/powerpoint/2010/main" val="302606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91629-9D71-408B-AC0C-D1E643CF6F0B}" type="datetimeFigureOut">
              <a:rPr lang="en-IN" smtClean="0"/>
              <a:t>29-01-2024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1BE598-6FFF-42FA-8F28-14FC1E89EA4E}" type="slidenum">
              <a:rPr lang="en-IN" smtClean="0"/>
              <a:t>‹#›</a:t>
            </a:fld>
            <a:endParaRPr lang="en-IN"/>
          </a:p>
        </p:txBody>
      </p:sp>
    </p:spTree>
    <p:extLst>
      <p:ext uri="{BB962C8B-B14F-4D97-AF65-F5344CB8AC3E}">
        <p14:creationId xmlns:p14="http://schemas.microsoft.com/office/powerpoint/2010/main" val="224576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5291629-9D71-408B-AC0C-D1E643CF6F0B}" type="datetimeFigureOut">
              <a:rPr lang="en-IN" smtClean="0"/>
              <a:t>29-01-2024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C1BE598-6FFF-42FA-8F28-14FC1E89EA4E}" type="slidenum">
              <a:rPr lang="en-IN" smtClean="0"/>
              <a:t>‹#›</a:t>
            </a:fld>
            <a:endParaRPr lang="en-IN"/>
          </a:p>
        </p:txBody>
      </p:sp>
    </p:spTree>
    <p:extLst>
      <p:ext uri="{BB962C8B-B14F-4D97-AF65-F5344CB8AC3E}">
        <p14:creationId xmlns:p14="http://schemas.microsoft.com/office/powerpoint/2010/main" val="2145485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291629-9D71-408B-AC0C-D1E643CF6F0B}" type="datetimeFigureOut">
              <a:rPr lang="en-IN" smtClean="0"/>
              <a:t>29-01-2024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C1BE598-6FFF-42FA-8F28-14FC1E89EA4E}" type="slidenum">
              <a:rPr lang="en-IN" smtClean="0"/>
              <a:t>‹#›</a:t>
            </a:fld>
            <a:endParaRPr lang="en-IN"/>
          </a:p>
        </p:txBody>
      </p:sp>
    </p:spTree>
    <p:extLst>
      <p:ext uri="{BB962C8B-B14F-4D97-AF65-F5344CB8AC3E}">
        <p14:creationId xmlns:p14="http://schemas.microsoft.com/office/powerpoint/2010/main" val="177466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5291629-9D71-408B-AC0C-D1E643CF6F0B}" type="datetimeFigureOut">
              <a:rPr lang="en-IN" smtClean="0"/>
              <a:t>29-01-2024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C1BE598-6FFF-42FA-8F28-14FC1E89EA4E}" type="slidenum">
              <a:rPr lang="en-IN" smtClean="0"/>
              <a:t>‹#›</a:t>
            </a:fld>
            <a:endParaRPr lang="en-IN"/>
          </a:p>
        </p:txBody>
      </p:sp>
    </p:spTree>
    <p:extLst>
      <p:ext uri="{BB962C8B-B14F-4D97-AF65-F5344CB8AC3E}">
        <p14:creationId xmlns:p14="http://schemas.microsoft.com/office/powerpoint/2010/main" val="2321374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291629-9D71-408B-AC0C-D1E643CF6F0B}"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1BE598-6FFF-42FA-8F28-14FC1E89EA4E}" type="slidenum">
              <a:rPr lang="en-IN" smtClean="0"/>
              <a:t>‹#›</a:t>
            </a:fld>
            <a:endParaRPr lang="en-IN"/>
          </a:p>
        </p:txBody>
      </p:sp>
    </p:spTree>
    <p:extLst>
      <p:ext uri="{BB962C8B-B14F-4D97-AF65-F5344CB8AC3E}">
        <p14:creationId xmlns:p14="http://schemas.microsoft.com/office/powerpoint/2010/main" val="2845250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291629-9D71-408B-AC0C-D1E643CF6F0B}" type="datetimeFigureOut">
              <a:rPr lang="en-IN" smtClean="0"/>
              <a:t>29-01-2024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1BE598-6FFF-42FA-8F28-14FC1E89EA4E}" type="slidenum">
              <a:rPr lang="en-IN" smtClean="0"/>
              <a:t>‹#›</a:t>
            </a:fld>
            <a:endParaRPr lang="en-IN"/>
          </a:p>
        </p:txBody>
      </p:sp>
    </p:spTree>
    <p:extLst>
      <p:ext uri="{BB962C8B-B14F-4D97-AF65-F5344CB8AC3E}">
        <p14:creationId xmlns:p14="http://schemas.microsoft.com/office/powerpoint/2010/main" val="1693881711"/>
      </p:ext>
    </p:extLst>
  </p:cSld>
  <p:clrMap bg1="dk1" tx1="lt1" bg2="dk2" tx2="lt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 id="214748399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E41E9F-7544-4D96-89CD-3F497A85F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43A8A5C-345A-46B2-BE5F-1E383107B0F8}"/>
              </a:ext>
            </a:extLst>
          </p:cNvPr>
          <p:cNvSpPr>
            <a:spLocks noGrp="1"/>
          </p:cNvSpPr>
          <p:nvPr>
            <p:ph type="ctrTitle"/>
          </p:nvPr>
        </p:nvSpPr>
        <p:spPr>
          <a:xfrm>
            <a:off x="1005530" y="434702"/>
            <a:ext cx="5461258" cy="659307"/>
          </a:xfrm>
        </p:spPr>
        <p:txBody>
          <a:bodyPr anchor="t"/>
          <a:lstStyle/>
          <a:p>
            <a:r>
              <a:rPr lang="en-US" sz="3600" b="1" dirty="0">
                <a:solidFill>
                  <a:schemeClr val="tx1"/>
                </a:solidFill>
                <a:latin typeface="Algerian" panose="04020705040A02060702" pitchFamily="82" charset="0"/>
              </a:rPr>
              <a:t>ADA On Hotel Booking</a:t>
            </a:r>
            <a:endParaRPr lang="en-IN" sz="3600" b="1" dirty="0">
              <a:solidFill>
                <a:schemeClr val="tx1"/>
              </a:solidFill>
              <a:latin typeface="Algerian" panose="04020705040A02060702" pitchFamily="82" charset="0"/>
            </a:endParaRPr>
          </a:p>
        </p:txBody>
      </p:sp>
      <p:sp>
        <p:nvSpPr>
          <p:cNvPr id="3" name="Subtitle 2">
            <a:extLst>
              <a:ext uri="{FF2B5EF4-FFF2-40B4-BE49-F238E27FC236}">
                <a16:creationId xmlns:a16="http://schemas.microsoft.com/office/drawing/2014/main" id="{C8618260-0CDE-4C5C-B6DC-1664C27E0BC7}"/>
              </a:ext>
            </a:extLst>
          </p:cNvPr>
          <p:cNvSpPr>
            <a:spLocks noGrp="1"/>
          </p:cNvSpPr>
          <p:nvPr>
            <p:ph type="subTitle" idx="1"/>
          </p:nvPr>
        </p:nvSpPr>
        <p:spPr>
          <a:xfrm>
            <a:off x="9093723" y="896046"/>
            <a:ext cx="2350417" cy="3289455"/>
          </a:xfrm>
        </p:spPr>
        <p:txBody>
          <a:bodyPr anchor="ctr">
            <a:normAutofit/>
          </a:bodyPr>
          <a:lstStyle/>
          <a:p>
            <a:pPr algn="l"/>
            <a:r>
              <a:rPr lang="en-US" sz="1800" b="1" dirty="0">
                <a:solidFill>
                  <a:schemeClr val="tx1"/>
                </a:solidFill>
                <a:latin typeface="Arial Black" panose="020B0A04020102020204" pitchFamily="34" charset="0"/>
                <a:cs typeface="Arial" panose="020B0604020202020204" pitchFamily="34" charset="0"/>
              </a:rPr>
              <a:t>Presented by</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Ashit</a:t>
            </a:r>
            <a:r>
              <a:rPr lang="en-US" sz="1800" dirty="0">
                <a:solidFill>
                  <a:schemeClr val="tx1"/>
                </a:solidFill>
                <a:latin typeface="Arial" panose="020B0604020202020204" pitchFamily="34" charset="0"/>
                <a:cs typeface="Arial" panose="020B0604020202020204" pitchFamily="34" charset="0"/>
              </a:rPr>
              <a:t> Chaudhary</a:t>
            </a:r>
          </a:p>
          <a:p>
            <a:pPr algn="l"/>
            <a:endParaRPr lang="en-US" sz="1800" dirty="0">
              <a:solidFill>
                <a:schemeClr val="tx1"/>
              </a:solidFill>
              <a:latin typeface="Arial" panose="020B0604020202020204" pitchFamily="34" charset="0"/>
              <a:cs typeface="Arial" panose="020B0604020202020204" pitchFamily="34" charset="0"/>
            </a:endParaRPr>
          </a:p>
          <a:p>
            <a:pPr algn="l"/>
            <a:r>
              <a:rPr lang="en-US" sz="1800" b="1" dirty="0">
                <a:solidFill>
                  <a:schemeClr val="tx1"/>
                </a:solidFill>
                <a:latin typeface="Arial Black" panose="020B0A04020102020204" pitchFamily="34" charset="0"/>
                <a:cs typeface="Arial" panose="020B0604020202020204" pitchFamily="34" charset="0"/>
              </a:rPr>
              <a:t>Guided by :- </a:t>
            </a:r>
            <a:r>
              <a:rPr lang="en-US" sz="1800" dirty="0">
                <a:solidFill>
                  <a:schemeClr val="tx1"/>
                </a:solidFill>
                <a:latin typeface="Arial" panose="020B0604020202020204" pitchFamily="34" charset="0"/>
                <a:cs typeface="Arial" panose="020B0604020202020204" pitchFamily="34" charset="0"/>
              </a:rPr>
              <a:t>Abhishek </a:t>
            </a:r>
            <a:r>
              <a:rPr lang="en-US" sz="1800" dirty="0" err="1">
                <a:solidFill>
                  <a:schemeClr val="tx1"/>
                </a:solidFill>
                <a:latin typeface="Arial" panose="020B0604020202020204" pitchFamily="34" charset="0"/>
                <a:cs typeface="Arial" panose="020B0604020202020204" pitchFamily="34" charset="0"/>
              </a:rPr>
              <a:t>wavhal</a:t>
            </a:r>
            <a:r>
              <a:rPr lang="en-US" sz="1800" dirty="0">
                <a:solidFill>
                  <a:schemeClr val="tx1"/>
                </a:solidFill>
                <a:latin typeface="Arial" panose="020B0604020202020204" pitchFamily="34" charset="0"/>
                <a:cs typeface="Arial" panose="020B0604020202020204" pitchFamily="34" charset="0"/>
              </a:rPr>
              <a:t>  Professor</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290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1AF223-0AC4-4726-B1DB-5B440C0A6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705" y="1559438"/>
            <a:ext cx="4395375" cy="3417915"/>
          </a:xfrm>
          <a:prstGeom prst="rect">
            <a:avLst/>
          </a:prstGeom>
        </p:spPr>
      </p:pic>
      <p:sp>
        <p:nvSpPr>
          <p:cNvPr id="6" name="Rectangle 5">
            <a:extLst>
              <a:ext uri="{FF2B5EF4-FFF2-40B4-BE49-F238E27FC236}">
                <a16:creationId xmlns:a16="http://schemas.microsoft.com/office/drawing/2014/main" id="{A6B7CB7D-9C17-4387-AA91-956CA48465D7}"/>
              </a:ext>
            </a:extLst>
          </p:cNvPr>
          <p:cNvSpPr/>
          <p:nvPr/>
        </p:nvSpPr>
        <p:spPr>
          <a:xfrm>
            <a:off x="5348140" y="1361929"/>
            <a:ext cx="6096000" cy="3970318"/>
          </a:xfrm>
          <a:prstGeom prst="rect">
            <a:avLst/>
          </a:prstGeom>
        </p:spPr>
        <p:txBody>
          <a:bodyPr>
            <a:spAutoFit/>
          </a:bodyPr>
          <a:lstStyle/>
          <a:p>
            <a:pPr lvl="0"/>
            <a:r>
              <a:rPr lang="en-US" dirty="0">
                <a:latin typeface="Barlow"/>
                <a:sym typeface="Barlow"/>
              </a:rPr>
              <a:t>	I used the pie chart To check and understand the hotel type is resort or city in simple way of visualizing.</a:t>
            </a:r>
          </a:p>
          <a:p>
            <a:pPr marL="457200" lvl="0" indent="-457200">
              <a:buFont typeface="+mj-lt"/>
              <a:buAutoNum type="arabicPeriod"/>
            </a:pPr>
            <a:endParaRPr lang="en-US" dirty="0">
              <a:latin typeface="Barlow"/>
              <a:sym typeface="Barlow"/>
            </a:endParaRPr>
          </a:p>
          <a:p>
            <a:pPr lvl="0"/>
            <a:r>
              <a:rPr lang="en-US" dirty="0">
                <a:latin typeface="Barlow"/>
                <a:sym typeface="Barlow"/>
              </a:rPr>
              <a:t>	Based on the above observations, I found that 61.07% preferred city hotel and 38.93% preferred to book a resort hotel . Which means Resort hotels have less booking</a:t>
            </a:r>
          </a:p>
          <a:p>
            <a:pPr marL="457200" lvl="0" indent="-457200">
              <a:buFont typeface="+mj-lt"/>
              <a:buAutoNum type="arabicPeriod"/>
            </a:pPr>
            <a:endParaRPr lang="en-US" dirty="0">
              <a:latin typeface="Barlow"/>
              <a:sym typeface="Barlow"/>
            </a:endParaRPr>
          </a:p>
          <a:p>
            <a:pPr lvl="0"/>
            <a:r>
              <a:rPr lang="en-US" dirty="0">
                <a:latin typeface="Barlow"/>
                <a:sym typeface="Barlow"/>
              </a:rPr>
              <a:t>	Are there any insights that lead to negative growth? Justify with specific reason . City hotel can find more services to attract more guests to increase more revenue . Resort Hotel can find a solution to attract customers and also find the facilities provided by the city Hotel to attract customers . So Yes, gained insights help creating a positive business impact.</a:t>
            </a:r>
          </a:p>
          <a:p>
            <a:endParaRPr lang="en-US" b="1" dirty="0">
              <a:latin typeface="Barlow"/>
              <a:sym typeface="Barlow"/>
            </a:endParaRPr>
          </a:p>
        </p:txBody>
      </p:sp>
    </p:spTree>
    <p:extLst>
      <p:ext uri="{BB962C8B-B14F-4D97-AF65-F5344CB8AC3E}">
        <p14:creationId xmlns:p14="http://schemas.microsoft.com/office/powerpoint/2010/main" val="2964780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B7CB7D-9C17-4387-AA91-956CA48465D7}"/>
              </a:ext>
            </a:extLst>
          </p:cNvPr>
          <p:cNvSpPr/>
          <p:nvPr/>
        </p:nvSpPr>
        <p:spPr>
          <a:xfrm>
            <a:off x="5348140" y="1361929"/>
            <a:ext cx="6096000" cy="4524315"/>
          </a:xfrm>
          <a:prstGeom prst="rect">
            <a:avLst/>
          </a:prstGeom>
        </p:spPr>
        <p:txBody>
          <a:bodyPr>
            <a:spAutoFit/>
          </a:bodyPr>
          <a:lstStyle/>
          <a:p>
            <a:pPr lvl="0"/>
            <a:r>
              <a:rPr lang="en-US" dirty="0">
                <a:latin typeface="Barlow"/>
                <a:sym typeface="Barlow"/>
              </a:rPr>
              <a:t>	I used the Bar chart To check and understand the hotel type is resort or city in simple way of visualizing.</a:t>
            </a:r>
          </a:p>
          <a:p>
            <a:pPr marL="457200" lvl="0" indent="-457200">
              <a:buFont typeface="+mj-lt"/>
              <a:buAutoNum type="arabicPeriod"/>
            </a:pPr>
            <a:endParaRPr lang="en-US" dirty="0">
              <a:latin typeface="Barlow"/>
              <a:sym typeface="Barlow"/>
            </a:endParaRPr>
          </a:p>
          <a:p>
            <a:pPr lvl="0"/>
            <a:r>
              <a:rPr lang="en-US" dirty="0">
                <a:latin typeface="Barlow"/>
                <a:sym typeface="Barlow"/>
              </a:rPr>
              <a:t>	Based on the above observations, I found that in Portugal Country“14,238” people  preferred Resort hotel and “13,211” preferred to book a City hotel .  And  also fond that most of people prefers Resort hotel Which means City  hotels have less booking</a:t>
            </a:r>
          </a:p>
          <a:p>
            <a:pPr marL="457200" lvl="0" indent="-457200">
              <a:buFont typeface="+mj-lt"/>
              <a:buAutoNum type="arabicPeriod"/>
            </a:pPr>
            <a:endParaRPr lang="en-US" dirty="0">
              <a:latin typeface="Barlow"/>
              <a:sym typeface="Barlow"/>
            </a:endParaRPr>
          </a:p>
          <a:p>
            <a:pPr lvl="0"/>
            <a:r>
              <a:rPr lang="en-US" dirty="0">
                <a:latin typeface="Barlow"/>
                <a:sym typeface="Barlow"/>
              </a:rPr>
              <a:t>	Are there any insights that lead to negative growth? Justify with specific reason . City hotel can find more services to attract more guests to increase more revenue . Resort Hotel can find a solution to attract customers and also find the facilities provided by the city Hotel to attract customers . So Yes, gained insights help creating a positive business impact.</a:t>
            </a:r>
          </a:p>
          <a:p>
            <a:endParaRPr lang="en-US" b="1" dirty="0">
              <a:latin typeface="Barlow"/>
              <a:sym typeface="Barlow"/>
            </a:endParaRPr>
          </a:p>
        </p:txBody>
      </p:sp>
      <p:pic>
        <p:nvPicPr>
          <p:cNvPr id="3" name="Picture 2">
            <a:extLst>
              <a:ext uri="{FF2B5EF4-FFF2-40B4-BE49-F238E27FC236}">
                <a16:creationId xmlns:a16="http://schemas.microsoft.com/office/drawing/2014/main" id="{30DE6769-3322-44D0-B760-0E3DB0272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69" y="1572035"/>
            <a:ext cx="5091230" cy="3301623"/>
          </a:xfrm>
          <a:prstGeom prst="rect">
            <a:avLst/>
          </a:prstGeom>
        </p:spPr>
      </p:pic>
    </p:spTree>
    <p:extLst>
      <p:ext uri="{BB962C8B-B14F-4D97-AF65-F5344CB8AC3E}">
        <p14:creationId xmlns:p14="http://schemas.microsoft.com/office/powerpoint/2010/main" val="3083399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B7CB7D-9C17-4387-AA91-956CA48465D7}"/>
              </a:ext>
            </a:extLst>
          </p:cNvPr>
          <p:cNvSpPr/>
          <p:nvPr/>
        </p:nvSpPr>
        <p:spPr>
          <a:xfrm>
            <a:off x="5348140" y="1361929"/>
            <a:ext cx="6096000" cy="3693319"/>
          </a:xfrm>
          <a:prstGeom prst="rect">
            <a:avLst/>
          </a:prstGeom>
        </p:spPr>
        <p:txBody>
          <a:bodyPr>
            <a:spAutoFit/>
          </a:bodyPr>
          <a:lstStyle/>
          <a:p>
            <a:pPr lvl="0"/>
            <a:r>
              <a:rPr lang="en-US" dirty="0">
                <a:latin typeface="Barlow"/>
                <a:sym typeface="Barlow"/>
              </a:rPr>
              <a:t>	I used the Card (KPI) chart To check and understand the hotel type is resort or city in simple way of visualizing.</a:t>
            </a:r>
          </a:p>
          <a:p>
            <a:pPr marL="457200" lvl="0" indent="-457200">
              <a:buFont typeface="+mj-lt"/>
              <a:buAutoNum type="arabicPeriod"/>
            </a:pPr>
            <a:endParaRPr lang="en-US" dirty="0">
              <a:latin typeface="Barlow"/>
              <a:sym typeface="Barlow"/>
            </a:endParaRPr>
          </a:p>
          <a:p>
            <a:pPr lvl="0"/>
            <a:r>
              <a:rPr lang="en-US" dirty="0">
                <a:latin typeface="Barlow"/>
                <a:sym typeface="Barlow"/>
              </a:rPr>
              <a:t>	Based on the above observations, I found that “87.39k” Bookings Through  Agents </a:t>
            </a:r>
          </a:p>
          <a:p>
            <a:pPr marL="457200" lvl="0" indent="-457200">
              <a:buFont typeface="+mj-lt"/>
              <a:buAutoNum type="arabicPeriod"/>
            </a:pPr>
            <a:endParaRPr lang="en-US" dirty="0">
              <a:latin typeface="Barlow"/>
              <a:sym typeface="Barlow"/>
            </a:endParaRPr>
          </a:p>
          <a:p>
            <a:pPr lvl="0"/>
            <a:r>
              <a:rPr lang="en-US" dirty="0">
                <a:latin typeface="Barlow"/>
                <a:sym typeface="Barlow"/>
              </a:rPr>
              <a:t>	Are there any insights that lead to negative growth? Justify with specific reason . City hotel can find more services to attract more guests to increase more revenue . Resort Hotel can find a solution to attract customers and also find the facilities provided by the city Hotel to attract customers . So Yes, gained insights help creating a positive business impact.</a:t>
            </a:r>
          </a:p>
          <a:p>
            <a:endParaRPr lang="en-US" b="1" dirty="0">
              <a:latin typeface="Barlow"/>
              <a:sym typeface="Barlow"/>
            </a:endParaRPr>
          </a:p>
        </p:txBody>
      </p:sp>
      <p:pic>
        <p:nvPicPr>
          <p:cNvPr id="3" name="Picture 2">
            <a:extLst>
              <a:ext uri="{FF2B5EF4-FFF2-40B4-BE49-F238E27FC236}">
                <a16:creationId xmlns:a16="http://schemas.microsoft.com/office/drawing/2014/main" id="{308290D3-6605-473F-8B0A-9AF3EEBEA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05" y="1898418"/>
            <a:ext cx="4755260" cy="2485046"/>
          </a:xfrm>
          <a:prstGeom prst="rect">
            <a:avLst/>
          </a:prstGeom>
        </p:spPr>
      </p:pic>
    </p:spTree>
    <p:extLst>
      <p:ext uri="{BB962C8B-B14F-4D97-AF65-F5344CB8AC3E}">
        <p14:creationId xmlns:p14="http://schemas.microsoft.com/office/powerpoint/2010/main" val="573897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B7CB7D-9C17-4387-AA91-956CA48465D7}"/>
              </a:ext>
            </a:extLst>
          </p:cNvPr>
          <p:cNvSpPr/>
          <p:nvPr/>
        </p:nvSpPr>
        <p:spPr>
          <a:xfrm>
            <a:off x="5348140" y="1361929"/>
            <a:ext cx="6096000" cy="4247317"/>
          </a:xfrm>
          <a:prstGeom prst="rect">
            <a:avLst/>
          </a:prstGeom>
        </p:spPr>
        <p:txBody>
          <a:bodyPr>
            <a:spAutoFit/>
          </a:bodyPr>
          <a:lstStyle/>
          <a:p>
            <a:pPr lvl="0"/>
            <a:r>
              <a:rPr lang="en-US" dirty="0">
                <a:latin typeface="Barlow"/>
                <a:sym typeface="Barlow"/>
              </a:rPr>
              <a:t>	I used the bar chart To check and understand the hotel type is resort or city in simple way of visualizing.</a:t>
            </a:r>
          </a:p>
          <a:p>
            <a:pPr marL="457200" lvl="0" indent="-457200">
              <a:buFont typeface="+mj-lt"/>
              <a:buAutoNum type="arabicPeriod"/>
            </a:pPr>
            <a:endParaRPr lang="en-US" dirty="0">
              <a:latin typeface="Barlow"/>
              <a:sym typeface="Barlow"/>
            </a:endParaRPr>
          </a:p>
          <a:p>
            <a:pPr lvl="0"/>
            <a:r>
              <a:rPr lang="en-US" dirty="0">
                <a:latin typeface="Barlow"/>
                <a:sym typeface="Barlow"/>
              </a:rPr>
              <a:t>	Based on the above observations, I found that “51528  city hotel  not have parking and 28551 resort hotel also not have parking facility  preferred to book a resort hotel . Which means Resort hotels have less booking</a:t>
            </a:r>
          </a:p>
          <a:p>
            <a:pPr marL="457200" lvl="0" indent="-457200">
              <a:buFont typeface="+mj-lt"/>
              <a:buAutoNum type="arabicPeriod"/>
            </a:pPr>
            <a:endParaRPr lang="en-US" dirty="0">
              <a:latin typeface="Barlow"/>
              <a:sym typeface="Barlow"/>
            </a:endParaRPr>
          </a:p>
          <a:p>
            <a:pPr lvl="0"/>
            <a:r>
              <a:rPr lang="en-US" dirty="0">
                <a:latin typeface="Barlow"/>
                <a:sym typeface="Barlow"/>
              </a:rPr>
              <a:t>	Are there any insights that lead to negative growth? Justify with specific reason . City hotel can find more services to attract more guests to increase more revenue . Resort Hotel can find a solution to attract customers and also find the facilities provided by the city Hotel to attract customers . So Yes, gained insights help creating a positive business impact.</a:t>
            </a:r>
          </a:p>
          <a:p>
            <a:endParaRPr lang="en-US" b="1" dirty="0">
              <a:latin typeface="Barlow"/>
              <a:sym typeface="Barlow"/>
            </a:endParaRPr>
          </a:p>
        </p:txBody>
      </p:sp>
      <p:pic>
        <p:nvPicPr>
          <p:cNvPr id="3" name="Picture 2">
            <a:extLst>
              <a:ext uri="{FF2B5EF4-FFF2-40B4-BE49-F238E27FC236}">
                <a16:creationId xmlns:a16="http://schemas.microsoft.com/office/drawing/2014/main" id="{E91918B4-7763-4A61-8AE6-64A3DD28D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91" y="1449287"/>
            <a:ext cx="5075005" cy="3358383"/>
          </a:xfrm>
          <a:prstGeom prst="rect">
            <a:avLst/>
          </a:prstGeom>
        </p:spPr>
      </p:pic>
    </p:spTree>
    <p:extLst>
      <p:ext uri="{BB962C8B-B14F-4D97-AF65-F5344CB8AC3E}">
        <p14:creationId xmlns:p14="http://schemas.microsoft.com/office/powerpoint/2010/main" val="255778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B7CB7D-9C17-4387-AA91-956CA48465D7}"/>
              </a:ext>
            </a:extLst>
          </p:cNvPr>
          <p:cNvSpPr/>
          <p:nvPr/>
        </p:nvSpPr>
        <p:spPr>
          <a:xfrm>
            <a:off x="5348140" y="1361929"/>
            <a:ext cx="6096000" cy="3970318"/>
          </a:xfrm>
          <a:prstGeom prst="rect">
            <a:avLst/>
          </a:prstGeom>
        </p:spPr>
        <p:txBody>
          <a:bodyPr>
            <a:spAutoFit/>
          </a:bodyPr>
          <a:lstStyle/>
          <a:p>
            <a:pPr lvl="0"/>
            <a:r>
              <a:rPr lang="en-US" dirty="0">
                <a:latin typeface="Barlow"/>
                <a:sym typeface="Barlow"/>
              </a:rPr>
              <a:t>	I used the Column chart To check and understand the hotel type is resort or city in simple way of visualizing.</a:t>
            </a:r>
          </a:p>
          <a:p>
            <a:pPr marL="457200" lvl="0" indent="-457200">
              <a:buFont typeface="+mj-lt"/>
              <a:buAutoNum type="arabicPeriod"/>
            </a:pPr>
            <a:endParaRPr lang="en-US" dirty="0">
              <a:latin typeface="Barlow"/>
              <a:sym typeface="Barlow"/>
            </a:endParaRPr>
          </a:p>
          <a:p>
            <a:pPr lvl="0"/>
            <a:r>
              <a:rPr lang="en-US" dirty="0">
                <a:latin typeface="Barlow"/>
                <a:sym typeface="Barlow"/>
              </a:rPr>
              <a:t>	Based on the above observations, I found that 46313  people preferred A room and L room have a lowest booking in both hotels.</a:t>
            </a:r>
          </a:p>
          <a:p>
            <a:pPr marL="457200" lvl="0" indent="-457200">
              <a:buFont typeface="+mj-lt"/>
              <a:buAutoNum type="arabicPeriod"/>
            </a:pPr>
            <a:endParaRPr lang="en-US" dirty="0">
              <a:latin typeface="Barlow"/>
              <a:sym typeface="Barlow"/>
            </a:endParaRPr>
          </a:p>
          <a:p>
            <a:pPr lvl="0"/>
            <a:r>
              <a:rPr lang="en-US" dirty="0">
                <a:latin typeface="Barlow"/>
                <a:sym typeface="Barlow"/>
              </a:rPr>
              <a:t>	Are there any insights that lead to negative growth? Justify with specific reason . City hotel can find more services to attract more guests to increase more revenue . Resort Hotel can find a solution to attract customers and also find the facilities provided by the city Hotel to attract customers . So Yes, gained insights help creating a positive business impact.</a:t>
            </a:r>
          </a:p>
          <a:p>
            <a:endParaRPr lang="en-US" b="1" dirty="0">
              <a:latin typeface="Barlow"/>
              <a:sym typeface="Barlow"/>
            </a:endParaRPr>
          </a:p>
        </p:txBody>
      </p:sp>
      <p:pic>
        <p:nvPicPr>
          <p:cNvPr id="3" name="Picture 2">
            <a:extLst>
              <a:ext uri="{FF2B5EF4-FFF2-40B4-BE49-F238E27FC236}">
                <a16:creationId xmlns:a16="http://schemas.microsoft.com/office/drawing/2014/main" id="{507BDA2D-C489-4272-AAA6-5C70A663B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48" y="1525753"/>
            <a:ext cx="5133762" cy="3372872"/>
          </a:xfrm>
          <a:prstGeom prst="rect">
            <a:avLst/>
          </a:prstGeom>
        </p:spPr>
      </p:pic>
    </p:spTree>
    <p:extLst>
      <p:ext uri="{BB962C8B-B14F-4D97-AF65-F5344CB8AC3E}">
        <p14:creationId xmlns:p14="http://schemas.microsoft.com/office/powerpoint/2010/main" val="248984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B7CB7D-9C17-4387-AA91-956CA48465D7}"/>
              </a:ext>
            </a:extLst>
          </p:cNvPr>
          <p:cNvSpPr/>
          <p:nvPr/>
        </p:nvSpPr>
        <p:spPr>
          <a:xfrm>
            <a:off x="5348140" y="1361929"/>
            <a:ext cx="6096000" cy="4247317"/>
          </a:xfrm>
          <a:prstGeom prst="rect">
            <a:avLst/>
          </a:prstGeom>
        </p:spPr>
        <p:txBody>
          <a:bodyPr>
            <a:spAutoFit/>
          </a:bodyPr>
          <a:lstStyle/>
          <a:p>
            <a:pPr lvl="0"/>
            <a:r>
              <a:rPr lang="en-US" dirty="0">
                <a:latin typeface="Barlow"/>
                <a:sym typeface="Barlow"/>
              </a:rPr>
              <a:t>	I used the Card To check and understand the hotel type is resort or city in simple way of visualizing.</a:t>
            </a:r>
          </a:p>
          <a:p>
            <a:pPr marL="457200" lvl="0" indent="-457200">
              <a:buFont typeface="+mj-lt"/>
              <a:buAutoNum type="arabicPeriod"/>
            </a:pPr>
            <a:endParaRPr lang="en-US" dirty="0">
              <a:latin typeface="Barlow"/>
              <a:sym typeface="Barlow"/>
            </a:endParaRPr>
          </a:p>
          <a:p>
            <a:pPr lvl="0"/>
            <a:r>
              <a:rPr lang="en-US" dirty="0">
                <a:latin typeface="Barlow"/>
                <a:sym typeface="Barlow"/>
              </a:rPr>
              <a:t>	Based on the above observations, I found that AVRAGE Lead time 79.89 days and min lead time is 0 preferred city hotel. And max ,lead tome is 737 days which is not good for business .</a:t>
            </a:r>
          </a:p>
          <a:p>
            <a:pPr marL="457200" lvl="0" indent="-457200">
              <a:buFont typeface="+mj-lt"/>
              <a:buAutoNum type="arabicPeriod"/>
            </a:pPr>
            <a:endParaRPr lang="en-US" dirty="0">
              <a:latin typeface="Barlow"/>
              <a:sym typeface="Barlow"/>
            </a:endParaRPr>
          </a:p>
          <a:p>
            <a:pPr lvl="0"/>
            <a:r>
              <a:rPr lang="en-US" dirty="0">
                <a:latin typeface="Barlow"/>
                <a:sym typeface="Barlow"/>
              </a:rPr>
              <a:t>	Are there any insights that lead to negative growth? Justify with specific reason . City hotel can find more services to attract more guests to increase more revenue . Resort Hotel can find a solution to attract customers and also find the facilities provided by the city Hotel to attract customers . So Yes, gained insights help creating a positive business impact.</a:t>
            </a:r>
          </a:p>
          <a:p>
            <a:endParaRPr lang="en-US" b="1" dirty="0">
              <a:latin typeface="Barlow"/>
              <a:sym typeface="Barlow"/>
            </a:endParaRPr>
          </a:p>
        </p:txBody>
      </p:sp>
      <p:pic>
        <p:nvPicPr>
          <p:cNvPr id="4" name="Picture 3">
            <a:extLst>
              <a:ext uri="{FF2B5EF4-FFF2-40B4-BE49-F238E27FC236}">
                <a16:creationId xmlns:a16="http://schemas.microsoft.com/office/drawing/2014/main" id="{D0522AF4-ED5C-4896-B5AB-09570CB62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1" y="1287922"/>
            <a:ext cx="5101705" cy="3970318"/>
          </a:xfrm>
          <a:prstGeom prst="rect">
            <a:avLst/>
          </a:prstGeom>
        </p:spPr>
      </p:pic>
    </p:spTree>
    <p:extLst>
      <p:ext uri="{BB962C8B-B14F-4D97-AF65-F5344CB8AC3E}">
        <p14:creationId xmlns:p14="http://schemas.microsoft.com/office/powerpoint/2010/main" val="1753232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B7CB7D-9C17-4387-AA91-956CA48465D7}"/>
              </a:ext>
            </a:extLst>
          </p:cNvPr>
          <p:cNvSpPr/>
          <p:nvPr/>
        </p:nvSpPr>
        <p:spPr>
          <a:xfrm>
            <a:off x="5348140" y="1361929"/>
            <a:ext cx="6096000" cy="3970318"/>
          </a:xfrm>
          <a:prstGeom prst="rect">
            <a:avLst/>
          </a:prstGeom>
        </p:spPr>
        <p:txBody>
          <a:bodyPr>
            <a:spAutoFit/>
          </a:bodyPr>
          <a:lstStyle/>
          <a:p>
            <a:pPr lvl="0"/>
            <a:r>
              <a:rPr lang="en-US" dirty="0">
                <a:latin typeface="Barlow"/>
                <a:sym typeface="Barlow"/>
              </a:rPr>
              <a:t>	I used the Table To check and understand the hotel type is resort or city in simple way of visualizing.</a:t>
            </a:r>
          </a:p>
          <a:p>
            <a:pPr marL="457200" lvl="0" indent="-457200">
              <a:buFont typeface="+mj-lt"/>
              <a:buAutoNum type="arabicPeriod"/>
            </a:pPr>
            <a:endParaRPr lang="en-US" dirty="0">
              <a:latin typeface="Barlow"/>
              <a:sym typeface="Barlow"/>
            </a:endParaRPr>
          </a:p>
          <a:p>
            <a:pPr lvl="0"/>
            <a:r>
              <a:rPr lang="en-US" dirty="0">
                <a:latin typeface="Barlow"/>
                <a:sym typeface="Barlow"/>
              </a:rPr>
              <a:t>	Based on the above observations, I found that In hotels Mostly Adults And Groups Are Preferred To stay in Resorts . Family is Preferred to Stay in City Hotel.</a:t>
            </a:r>
          </a:p>
          <a:p>
            <a:pPr marL="457200" lvl="0" indent="-457200">
              <a:buFont typeface="+mj-lt"/>
              <a:buAutoNum type="arabicPeriod"/>
            </a:pPr>
            <a:endParaRPr lang="en-US" dirty="0">
              <a:latin typeface="Barlow"/>
              <a:sym typeface="Barlow"/>
            </a:endParaRPr>
          </a:p>
          <a:p>
            <a:pPr lvl="0"/>
            <a:r>
              <a:rPr lang="en-US" dirty="0">
                <a:latin typeface="Barlow"/>
                <a:sym typeface="Barlow"/>
              </a:rPr>
              <a:t>	Are there any insights that lead to negative growth? Justify with specific reason . City hotel can find more services to attract more guests to increase more revenue . Resort Hotel can find a solution to attract customers and also find the facilities provided by the city Hotel to attract customers . So Yes, gained insights help creating a positive business impact.</a:t>
            </a:r>
          </a:p>
          <a:p>
            <a:endParaRPr lang="en-US" b="1" dirty="0">
              <a:latin typeface="Barlow"/>
              <a:sym typeface="Barlow"/>
            </a:endParaRPr>
          </a:p>
        </p:txBody>
      </p:sp>
      <p:pic>
        <p:nvPicPr>
          <p:cNvPr id="4" name="Picture 3">
            <a:extLst>
              <a:ext uri="{FF2B5EF4-FFF2-40B4-BE49-F238E27FC236}">
                <a16:creationId xmlns:a16="http://schemas.microsoft.com/office/drawing/2014/main" id="{62C7DE14-CF70-4CE8-AAF8-E66CA68AE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096" y="1824952"/>
            <a:ext cx="5065759" cy="2792662"/>
          </a:xfrm>
          <a:prstGeom prst="rect">
            <a:avLst/>
          </a:prstGeom>
        </p:spPr>
      </p:pic>
    </p:spTree>
    <p:extLst>
      <p:ext uri="{BB962C8B-B14F-4D97-AF65-F5344CB8AC3E}">
        <p14:creationId xmlns:p14="http://schemas.microsoft.com/office/powerpoint/2010/main" val="3791231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B7CB7D-9C17-4387-AA91-956CA48465D7}"/>
              </a:ext>
            </a:extLst>
          </p:cNvPr>
          <p:cNvSpPr/>
          <p:nvPr/>
        </p:nvSpPr>
        <p:spPr>
          <a:xfrm>
            <a:off x="5348140" y="1361929"/>
            <a:ext cx="6096000" cy="3970318"/>
          </a:xfrm>
          <a:prstGeom prst="rect">
            <a:avLst/>
          </a:prstGeom>
        </p:spPr>
        <p:txBody>
          <a:bodyPr>
            <a:spAutoFit/>
          </a:bodyPr>
          <a:lstStyle/>
          <a:p>
            <a:pPr lvl="0"/>
            <a:r>
              <a:rPr lang="en-US" dirty="0">
                <a:latin typeface="Barlow"/>
                <a:sym typeface="Barlow"/>
              </a:rPr>
              <a:t>	I used the card To check and understand the hotel type is resort or city in simple way of visualizing.</a:t>
            </a:r>
          </a:p>
          <a:p>
            <a:pPr marL="457200" lvl="0" indent="-457200">
              <a:buFont typeface="+mj-lt"/>
              <a:buAutoNum type="arabicPeriod"/>
            </a:pPr>
            <a:endParaRPr lang="en-US" dirty="0">
              <a:latin typeface="Barlow"/>
              <a:sym typeface="Barlow"/>
            </a:endParaRPr>
          </a:p>
          <a:p>
            <a:pPr lvl="0"/>
            <a:r>
              <a:rPr lang="en-US" dirty="0">
                <a:latin typeface="Barlow"/>
                <a:sym typeface="Barlow"/>
              </a:rPr>
              <a:t>	Based on the above observations, I found that Total “3,415” Guests Are Repeated to Stay in the hotel in normal Days. </a:t>
            </a:r>
          </a:p>
          <a:p>
            <a:pPr marL="457200" lvl="0" indent="-457200">
              <a:buFont typeface="+mj-lt"/>
              <a:buAutoNum type="arabicPeriod"/>
            </a:pPr>
            <a:endParaRPr lang="en-US" dirty="0">
              <a:latin typeface="Barlow"/>
              <a:sym typeface="Barlow"/>
            </a:endParaRPr>
          </a:p>
          <a:p>
            <a:pPr lvl="0"/>
            <a:r>
              <a:rPr lang="en-US" dirty="0">
                <a:latin typeface="Barlow"/>
                <a:sym typeface="Barlow"/>
              </a:rPr>
              <a:t>	Are there any insights that lead to negative growth? Justify with specific reason . City hotel can find more services to attract more guests to increase more revenue . Resort Hotel can find a solution to attract customers and also find the facilities provided by the city Hotel to attract customers . So Yes, gained insights help creating a positive business impact.</a:t>
            </a:r>
          </a:p>
          <a:p>
            <a:endParaRPr lang="en-US" b="1" dirty="0">
              <a:latin typeface="Barlow"/>
              <a:sym typeface="Barlow"/>
            </a:endParaRPr>
          </a:p>
        </p:txBody>
      </p:sp>
      <p:pic>
        <p:nvPicPr>
          <p:cNvPr id="3" name="Picture 2">
            <a:extLst>
              <a:ext uri="{FF2B5EF4-FFF2-40B4-BE49-F238E27FC236}">
                <a16:creationId xmlns:a16="http://schemas.microsoft.com/office/drawing/2014/main" id="{A6FC7E28-E909-40C4-8F52-DDDCE88F4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89456"/>
            <a:ext cx="5203596" cy="3543795"/>
          </a:xfrm>
          <a:prstGeom prst="rect">
            <a:avLst/>
          </a:prstGeom>
        </p:spPr>
      </p:pic>
    </p:spTree>
    <p:extLst>
      <p:ext uri="{BB962C8B-B14F-4D97-AF65-F5344CB8AC3E}">
        <p14:creationId xmlns:p14="http://schemas.microsoft.com/office/powerpoint/2010/main" val="1512091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B7CB7D-9C17-4387-AA91-956CA48465D7}"/>
              </a:ext>
            </a:extLst>
          </p:cNvPr>
          <p:cNvSpPr/>
          <p:nvPr/>
        </p:nvSpPr>
        <p:spPr>
          <a:xfrm>
            <a:off x="5348140" y="1361929"/>
            <a:ext cx="6096000" cy="3970318"/>
          </a:xfrm>
          <a:prstGeom prst="rect">
            <a:avLst/>
          </a:prstGeom>
        </p:spPr>
        <p:txBody>
          <a:bodyPr>
            <a:spAutoFit/>
          </a:bodyPr>
          <a:lstStyle/>
          <a:p>
            <a:pPr lvl="0"/>
            <a:r>
              <a:rPr lang="en-US" dirty="0">
                <a:latin typeface="Barlow"/>
                <a:sym typeface="Barlow"/>
              </a:rPr>
              <a:t>	I used the Column To check and understand the hotel type is resort or city in simple way of visualizing.</a:t>
            </a:r>
          </a:p>
          <a:p>
            <a:pPr marL="457200" lvl="0" indent="-457200">
              <a:buFont typeface="+mj-lt"/>
              <a:buAutoNum type="arabicPeriod"/>
            </a:pPr>
            <a:endParaRPr lang="en-US" dirty="0">
              <a:latin typeface="Barlow"/>
              <a:sym typeface="Barlow"/>
            </a:endParaRPr>
          </a:p>
          <a:p>
            <a:pPr lvl="0"/>
            <a:r>
              <a:rPr lang="en-US" dirty="0">
                <a:latin typeface="Barlow"/>
                <a:sym typeface="Barlow"/>
              </a:rPr>
              <a:t>	Based on the above observations, I found that 61.07% preferred city hotel and 38.93% preferred to book a resort hotel . Which means Resort hotels have less booking</a:t>
            </a:r>
          </a:p>
          <a:p>
            <a:pPr marL="457200" lvl="0" indent="-457200">
              <a:buFont typeface="+mj-lt"/>
              <a:buAutoNum type="arabicPeriod"/>
            </a:pPr>
            <a:endParaRPr lang="en-US" dirty="0">
              <a:latin typeface="Barlow"/>
              <a:sym typeface="Barlow"/>
            </a:endParaRPr>
          </a:p>
          <a:p>
            <a:pPr lvl="0"/>
            <a:r>
              <a:rPr lang="en-US" dirty="0">
                <a:latin typeface="Barlow"/>
                <a:sym typeface="Barlow"/>
              </a:rPr>
              <a:t>	Are there any insights that lead to negative growth? Justify with specific reason . City hotel can find more services to attract more guests to increase more revenue . Resort Hotel can find a solution to attract customers and also find the facilities provided by the city Hotel to attract customers . So Yes, gained insights help creating a positive business impact.</a:t>
            </a:r>
          </a:p>
          <a:p>
            <a:endParaRPr lang="en-US" b="1" dirty="0">
              <a:latin typeface="Barlow"/>
              <a:sym typeface="Barlow"/>
            </a:endParaRPr>
          </a:p>
        </p:txBody>
      </p:sp>
      <p:pic>
        <p:nvPicPr>
          <p:cNvPr id="3" name="Picture 2">
            <a:extLst>
              <a:ext uri="{FF2B5EF4-FFF2-40B4-BE49-F238E27FC236}">
                <a16:creationId xmlns:a16="http://schemas.microsoft.com/office/drawing/2014/main" id="{D87F694E-5B14-4CE5-8C26-1B459F998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52" y="1008374"/>
            <a:ext cx="5067153" cy="4157515"/>
          </a:xfrm>
          <a:prstGeom prst="rect">
            <a:avLst/>
          </a:prstGeom>
        </p:spPr>
      </p:pic>
    </p:spTree>
    <p:extLst>
      <p:ext uri="{BB962C8B-B14F-4D97-AF65-F5344CB8AC3E}">
        <p14:creationId xmlns:p14="http://schemas.microsoft.com/office/powerpoint/2010/main" val="106565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B7CB7D-9C17-4387-AA91-956CA48465D7}"/>
              </a:ext>
            </a:extLst>
          </p:cNvPr>
          <p:cNvSpPr/>
          <p:nvPr/>
        </p:nvSpPr>
        <p:spPr>
          <a:xfrm>
            <a:off x="5348140" y="1361929"/>
            <a:ext cx="6096000" cy="3970318"/>
          </a:xfrm>
          <a:prstGeom prst="rect">
            <a:avLst/>
          </a:prstGeom>
        </p:spPr>
        <p:txBody>
          <a:bodyPr>
            <a:spAutoFit/>
          </a:bodyPr>
          <a:lstStyle/>
          <a:p>
            <a:pPr lvl="0"/>
            <a:r>
              <a:rPr lang="en-US" dirty="0">
                <a:latin typeface="Barlow"/>
                <a:sym typeface="Barlow"/>
              </a:rPr>
              <a:t>	I used the </a:t>
            </a:r>
            <a:r>
              <a:rPr lang="en-US" dirty="0" err="1">
                <a:latin typeface="Barlow"/>
                <a:sym typeface="Barlow"/>
              </a:rPr>
              <a:t>pai</a:t>
            </a:r>
            <a:r>
              <a:rPr lang="en-US" dirty="0">
                <a:latin typeface="Barlow"/>
                <a:sym typeface="Barlow"/>
              </a:rPr>
              <a:t> chart To check and understand the hotel type is resort or city in simple way of visualizing.</a:t>
            </a:r>
          </a:p>
          <a:p>
            <a:pPr marL="457200" lvl="0" indent="-457200">
              <a:buFont typeface="+mj-lt"/>
              <a:buAutoNum type="arabicPeriod"/>
            </a:pPr>
            <a:endParaRPr lang="en-US" dirty="0">
              <a:latin typeface="Barlow"/>
              <a:sym typeface="Barlow"/>
            </a:endParaRPr>
          </a:p>
          <a:p>
            <a:pPr lvl="0"/>
            <a:r>
              <a:rPr lang="en-US" dirty="0">
                <a:latin typeface="Barlow"/>
                <a:sym typeface="Barlow"/>
              </a:rPr>
              <a:t>	Based on the above observations, I found that Most of Guests like a “77.78 %” Are Preferred A BB Meal. And “10.4%” Guest Preferred A FB meal in hotels.</a:t>
            </a:r>
          </a:p>
          <a:p>
            <a:pPr lvl="0"/>
            <a:endParaRPr lang="en-US" dirty="0">
              <a:latin typeface="Barlow"/>
              <a:sym typeface="Barlow"/>
            </a:endParaRPr>
          </a:p>
          <a:p>
            <a:pPr lvl="0"/>
            <a:r>
              <a:rPr lang="en-US" dirty="0">
                <a:latin typeface="Barlow"/>
                <a:sym typeface="Barlow"/>
              </a:rPr>
              <a:t>	Are there any insights that lead to negative growth? Justify with specific reason . City hotel can find more services to attract more guests to increase more revenue . Resort Hotel can find a solution to attract customers and also find the facilities provided by the city Hotel to attract customers . So Yes, gained insights help creating a positive business impact.</a:t>
            </a:r>
          </a:p>
          <a:p>
            <a:endParaRPr lang="en-US" b="1" dirty="0">
              <a:latin typeface="Barlow"/>
              <a:sym typeface="Barlow"/>
            </a:endParaRPr>
          </a:p>
        </p:txBody>
      </p:sp>
      <p:pic>
        <p:nvPicPr>
          <p:cNvPr id="4" name="Picture 3">
            <a:extLst>
              <a:ext uri="{FF2B5EF4-FFF2-40B4-BE49-F238E27FC236}">
                <a16:creationId xmlns:a16="http://schemas.microsoft.com/office/drawing/2014/main" id="{8375A4D0-F218-4209-ADCA-B20AA07B2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3" y="1416926"/>
            <a:ext cx="5276577" cy="3915321"/>
          </a:xfrm>
          <a:prstGeom prst="rect">
            <a:avLst/>
          </a:prstGeom>
        </p:spPr>
      </p:pic>
    </p:spTree>
    <p:extLst>
      <p:ext uri="{BB962C8B-B14F-4D97-AF65-F5344CB8AC3E}">
        <p14:creationId xmlns:p14="http://schemas.microsoft.com/office/powerpoint/2010/main" val="331456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E3679-A519-4DB4-A0F1-78A9F287187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
        <p:nvSpPr>
          <p:cNvPr id="2" name="TextBox 1">
            <a:extLst>
              <a:ext uri="{FF2B5EF4-FFF2-40B4-BE49-F238E27FC236}">
                <a16:creationId xmlns:a16="http://schemas.microsoft.com/office/drawing/2014/main" id="{6DC39A84-F429-4AC3-A1AD-4FC3C6FD2858}"/>
              </a:ext>
            </a:extLst>
          </p:cNvPr>
          <p:cNvSpPr txBox="1"/>
          <p:nvPr/>
        </p:nvSpPr>
        <p:spPr>
          <a:xfrm>
            <a:off x="2799761" y="235670"/>
            <a:ext cx="6702458" cy="707886"/>
          </a:xfrm>
          <a:prstGeom prst="rect">
            <a:avLst/>
          </a:prstGeom>
          <a:noFill/>
        </p:spPr>
        <p:txBody>
          <a:bodyPr wrap="square" rtlCol="0">
            <a:spAutoFit/>
          </a:bodyPr>
          <a:lstStyle/>
          <a:p>
            <a:r>
              <a:rPr lang="en-IN" sz="4000" dirty="0">
                <a:latin typeface="Algerian" panose="04020705040A02060702" pitchFamily="82" charset="0"/>
              </a:rPr>
              <a:t>Summary of my project</a:t>
            </a:r>
          </a:p>
        </p:txBody>
      </p:sp>
      <p:sp>
        <p:nvSpPr>
          <p:cNvPr id="4" name="Title 1">
            <a:extLst>
              <a:ext uri="{FF2B5EF4-FFF2-40B4-BE49-F238E27FC236}">
                <a16:creationId xmlns:a16="http://schemas.microsoft.com/office/drawing/2014/main" id="{3B86C1C1-3E24-90A1-4FAC-E014A695D84D}"/>
              </a:ext>
            </a:extLst>
          </p:cNvPr>
          <p:cNvSpPr>
            <a:spLocks noGrp="1"/>
          </p:cNvSpPr>
          <p:nvPr/>
        </p:nvSpPr>
        <p:spPr>
          <a:xfrm>
            <a:off x="1186100" y="985423"/>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IN" dirty="0">
              <a:latin typeface="Arno Pro" panose="02020502040506020403" pitchFamily="18" charset="0"/>
            </a:endParaRPr>
          </a:p>
        </p:txBody>
      </p:sp>
      <p:sp>
        <p:nvSpPr>
          <p:cNvPr id="5" name="Content Placeholder 2">
            <a:extLst>
              <a:ext uri="{FF2B5EF4-FFF2-40B4-BE49-F238E27FC236}">
                <a16:creationId xmlns:a16="http://schemas.microsoft.com/office/drawing/2014/main" id="{06C00D5A-E9EF-0B24-EBCA-04FB9ABD5321}"/>
              </a:ext>
            </a:extLst>
          </p:cNvPr>
          <p:cNvSpPr>
            <a:spLocks noGrp="1"/>
          </p:cNvSpPr>
          <p:nvPr/>
        </p:nvSpPr>
        <p:spPr>
          <a:xfrm>
            <a:off x="1186100" y="2196636"/>
            <a:ext cx="9819801" cy="367594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en-US" b="1" i="0" dirty="0">
                <a:effectLst/>
                <a:latin typeface="Arno Pro Display" panose="02020502050506020403" pitchFamily="18" charset="0"/>
              </a:rPr>
              <a:t>This Project was given to us by the Abhishek sir with an intention to understand the Business done by Hotel Group.</a:t>
            </a:r>
          </a:p>
          <a:p>
            <a:pPr algn="l"/>
            <a:r>
              <a:rPr lang="en-US" b="1" i="0" dirty="0">
                <a:effectLst/>
                <a:latin typeface="Arno Pro Display" panose="02020502050506020403" pitchFamily="18" charset="0"/>
              </a:rPr>
              <a:t> This Dataset had two hotels City Hotel and Resort Hotel. </a:t>
            </a:r>
          </a:p>
          <a:p>
            <a:pPr algn="l"/>
            <a:r>
              <a:rPr lang="en-US" b="1" i="0" dirty="0">
                <a:effectLst/>
                <a:latin typeface="Arno Pro Display" panose="02020502050506020403" pitchFamily="18" charset="0"/>
              </a:rPr>
              <a:t>The data provided was for 3 years 2015 , 2016 and 2017.we also have the revenue and booking details with number of days of stay and booking cancellation, total number of guests including children. It also specifies guests wait period for booking , repetition of guests, their food choices among others. The data also gives us an analyzation of countries from which bookings have been done. We also a agent and other channels who also help in business by booking rooms for guests on the resort and city hotel behalf.</a:t>
            </a:r>
          </a:p>
          <a:p>
            <a:pPr algn="l"/>
            <a:r>
              <a:rPr lang="en-US" b="1" i="0" dirty="0">
                <a:effectLst/>
                <a:latin typeface="Arno Pro Display" panose="02020502050506020403" pitchFamily="18" charset="0"/>
              </a:rPr>
              <a:t>The data is divided between city hotel and resort hotel. Hence we can make a fair comparison between both.</a:t>
            </a:r>
          </a:p>
          <a:p>
            <a:pPr algn="l"/>
            <a:r>
              <a:rPr lang="en-US" b="1" i="0" dirty="0">
                <a:effectLst/>
                <a:latin typeface="Arno Pro Display" panose="02020502050506020403" pitchFamily="18" charset="0"/>
              </a:rPr>
              <a:t>Before visualize any data from the data set We will do the data cleaning as to fill any null values and delete any duplicated values and after that we have to do data wrangling.</a:t>
            </a:r>
          </a:p>
          <a:p>
            <a:pPr algn="l"/>
            <a:r>
              <a:rPr lang="en-US" b="1" i="0" dirty="0">
                <a:effectLst/>
                <a:latin typeface="Arno Pro Display" panose="02020502050506020403" pitchFamily="18" charset="0"/>
              </a:rPr>
              <a:t>Also we will do our analysis for both city and resort as individual businesses and in comparison to one another. We will also take help of charts for better analysis.</a:t>
            </a:r>
          </a:p>
          <a:p>
            <a:endParaRPr lang="en-IN" dirty="0"/>
          </a:p>
        </p:txBody>
      </p:sp>
    </p:spTree>
    <p:extLst>
      <p:ext uri="{BB962C8B-B14F-4D97-AF65-F5344CB8AC3E}">
        <p14:creationId xmlns:p14="http://schemas.microsoft.com/office/powerpoint/2010/main" val="3138071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B7D1-9229-40C9-9C97-63BFCF9100CE}"/>
              </a:ext>
            </a:extLst>
          </p:cNvPr>
          <p:cNvSpPr>
            <a:spLocks noGrp="1"/>
          </p:cNvSpPr>
          <p:nvPr>
            <p:ph type="title"/>
          </p:nvPr>
        </p:nvSpPr>
        <p:spPr>
          <a:xfrm>
            <a:off x="677334" y="465667"/>
            <a:ext cx="8596668" cy="1320800"/>
          </a:xfrm>
        </p:spPr>
        <p:txBody>
          <a:bodyPr vert="horz" lIns="91440" tIns="45720" rIns="91440" bIns="45720" rtlCol="0" anchor="t">
            <a:normAutofit fontScale="90000"/>
          </a:bodyPr>
          <a:lstStyle/>
          <a:p>
            <a:r>
              <a:rPr lang="en-US" dirty="0">
                <a:latin typeface="Algerian" panose="04020705040A02060702" pitchFamily="82" charset="0"/>
              </a:rPr>
              <a:t>What did you know about your dataset?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6C4ECE4-A97D-4DCE-8650-4C5292D8715C}"/>
              </a:ext>
            </a:extLst>
          </p:cNvPr>
          <p:cNvSpPr>
            <a:spLocks noGrp="1"/>
          </p:cNvSpPr>
          <p:nvPr>
            <p:ph idx="1"/>
          </p:nvPr>
        </p:nvSpPr>
        <p:spPr/>
        <p:txBody>
          <a:bodyPr/>
          <a:lstStyle/>
          <a:p>
            <a:pPr>
              <a:buFont typeface="Arial" panose="020B0604020202020204" pitchFamily="34" charset="0"/>
              <a:buChar char="•"/>
            </a:pPr>
            <a:r>
              <a:rPr lang="en-US" dirty="0"/>
              <a:t>1.The given dataset is of Hotel Booking and we have to analyze and explore this dataset to discover important factors which affects the Hotel Booking. This dataset has 119390 rows and 32 columns.</a:t>
            </a:r>
          </a:p>
          <a:p>
            <a:pPr>
              <a:buFont typeface="Arial" panose="020B0604020202020204" pitchFamily="34" charset="0"/>
              <a:buChar char="•"/>
            </a:pPr>
            <a:r>
              <a:rPr lang="en-US" dirty="0"/>
              <a:t>2. The duplicate value count is 31994 rows.</a:t>
            </a:r>
          </a:p>
          <a:p>
            <a:pPr>
              <a:buFont typeface="Arial" panose="020B0604020202020204" pitchFamily="34" charset="0"/>
              <a:buChar char="•"/>
            </a:pPr>
            <a:r>
              <a:rPr lang="en-US" dirty="0"/>
              <a:t>3. There are 4 columns in dataset which is having missing values and those columns are company, agent, country and children.</a:t>
            </a:r>
          </a:p>
          <a:p>
            <a:pPr>
              <a:buFont typeface="Arial" panose="020B0604020202020204" pitchFamily="34" charset="0"/>
              <a:buChar char="•"/>
            </a:pPr>
            <a:r>
              <a:rPr lang="en-US" dirty="0"/>
              <a:t>4. There are separate columns called adults, children and babies that show the total number of people who are coming to visit, so instead of different columns will add these three in one called </a:t>
            </a:r>
            <a:r>
              <a:rPr lang="en-US" dirty="0" err="1"/>
              <a:t>total_num_people</a:t>
            </a:r>
            <a:endParaRPr lang="en-IN" dirty="0"/>
          </a:p>
          <a:p>
            <a:pPr>
              <a:buFont typeface="Arial" panose="020B0604020202020204" pitchFamily="34" charset="0"/>
              <a:buChar char="•"/>
            </a:pPr>
            <a:endParaRPr lang="en-IN" dirty="0"/>
          </a:p>
        </p:txBody>
      </p:sp>
      <p:cxnSp>
        <p:nvCxnSpPr>
          <p:cNvPr id="6" name="Straight Connector 5">
            <a:extLst>
              <a:ext uri="{FF2B5EF4-FFF2-40B4-BE49-F238E27FC236}">
                <a16:creationId xmlns:a16="http://schemas.microsoft.com/office/drawing/2014/main" id="{4CF3D3E9-6C27-455B-8F1A-6DAB49F9E4F6}"/>
              </a:ext>
            </a:extLst>
          </p:cNvPr>
          <p:cNvCxnSpPr/>
          <p:nvPr/>
        </p:nvCxnSpPr>
        <p:spPr>
          <a:xfrm>
            <a:off x="6985000" y="270933"/>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899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E72B01F-3397-DD48-B5BD-AB71719DA276}"/>
              </a:ext>
            </a:extLst>
          </p:cNvPr>
          <p:cNvSpPr>
            <a:spLocks noGrp="1"/>
          </p:cNvSpPr>
          <p:nvPr/>
        </p:nvSpPr>
        <p:spPr>
          <a:xfrm>
            <a:off x="2271860" y="697584"/>
            <a:ext cx="8600453" cy="140775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4000" i="0" dirty="0">
                <a:effectLst/>
                <a:latin typeface="Algerian" panose="04020705040A02060702" pitchFamily="82" charset="0"/>
              </a:rPr>
              <a:t>Problem Statement</a:t>
            </a:r>
            <a:br>
              <a:rPr lang="en-IN" sz="4000" i="0" dirty="0">
                <a:effectLst/>
                <a:latin typeface="Algerian" panose="04020705040A02060702" pitchFamily="82" charset="0"/>
              </a:rPr>
            </a:br>
            <a:endParaRPr lang="en-IN" sz="4000" dirty="0">
              <a:latin typeface="Algerian" panose="04020705040A02060702" pitchFamily="82" charset="0"/>
            </a:endParaRPr>
          </a:p>
        </p:txBody>
      </p:sp>
      <p:sp>
        <p:nvSpPr>
          <p:cNvPr id="4" name="Content Placeholder 2">
            <a:extLst>
              <a:ext uri="{FF2B5EF4-FFF2-40B4-BE49-F238E27FC236}">
                <a16:creationId xmlns:a16="http://schemas.microsoft.com/office/drawing/2014/main" id="{35CB5B57-85C3-3A38-F01C-26AE1CBDBA57}"/>
              </a:ext>
            </a:extLst>
          </p:cNvPr>
          <p:cNvSpPr>
            <a:spLocks noGrp="1"/>
          </p:cNvSpPr>
          <p:nvPr/>
        </p:nvSpPr>
        <p:spPr>
          <a:xfrm>
            <a:off x="1319688" y="2351288"/>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en-US" b="1" i="0" dirty="0">
                <a:effectLst/>
                <a:latin typeface="Arno Pro Display" panose="02020502050506020403" pitchFamily="18" charset="0"/>
              </a:rPr>
              <a:t>This data set contains booking information for a city hotel and a resort hotel, and includes information such as when the booking was made, the number of adults, children, and/or babies, and the number of available parking spaces, which agent made the booking, among other things.</a:t>
            </a:r>
            <a:endParaRPr lang="en-US" b="0" i="0" dirty="0">
              <a:effectLst/>
              <a:latin typeface="Arno Pro Display" panose="02020502050506020403" pitchFamily="18" charset="0"/>
            </a:endParaRPr>
          </a:p>
          <a:p>
            <a:pPr algn="l"/>
            <a:r>
              <a:rPr lang="en-US" b="1" i="0" dirty="0">
                <a:effectLst/>
                <a:latin typeface="Arno Pro Display" panose="02020502050506020403" pitchFamily="18" charset="0"/>
              </a:rPr>
              <a:t>The objective of this project is Explore and analyze the data to discover important factors that govern the bookings.</a:t>
            </a:r>
          </a:p>
          <a:p>
            <a:endParaRPr lang="en-IN" dirty="0"/>
          </a:p>
        </p:txBody>
      </p:sp>
    </p:spTree>
    <p:extLst>
      <p:ext uri="{BB962C8B-B14F-4D97-AF65-F5344CB8AC3E}">
        <p14:creationId xmlns:p14="http://schemas.microsoft.com/office/powerpoint/2010/main" val="79803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0903-8052-4942-8840-3AEAE19BF77C}"/>
              </a:ext>
            </a:extLst>
          </p:cNvPr>
          <p:cNvSpPr>
            <a:spLocks noGrp="1"/>
          </p:cNvSpPr>
          <p:nvPr>
            <p:ph type="title"/>
          </p:nvPr>
        </p:nvSpPr>
        <p:spPr/>
        <p:txBody>
          <a:bodyPr/>
          <a:lstStyle/>
          <a:p>
            <a:r>
              <a:rPr lang="en-GB" b="1" u="sng" dirty="0">
                <a:latin typeface="Algerian" panose="04020705040A02060702" pitchFamily="82" charset="0"/>
              </a:rPr>
              <a:t>Define Business Objective </a:t>
            </a:r>
            <a:r>
              <a:rPr lang="en-GB" sz="2000" b="1" u="sng" dirty="0">
                <a:latin typeface="Algerian" panose="04020705040A02060702" pitchFamily="82" charset="0"/>
              </a:rPr>
              <a:t>?</a:t>
            </a:r>
            <a:br>
              <a:rPr lang="en-GB" sz="2000" b="1" u="sng" dirty="0">
                <a:latin typeface="Algerian" panose="04020705040A02060702" pitchFamily="82" charset="0"/>
              </a:rPr>
            </a:b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75920392-7727-40C1-A520-A6948A2CCFE4}"/>
              </a:ext>
            </a:extLst>
          </p:cNvPr>
          <p:cNvSpPr>
            <a:spLocks noGrp="1"/>
          </p:cNvSpPr>
          <p:nvPr>
            <p:ph idx="1"/>
          </p:nvPr>
        </p:nvSpPr>
        <p:spPr>
          <a:xfrm>
            <a:off x="1049866" y="2160590"/>
            <a:ext cx="7611533" cy="2767012"/>
          </a:xfrm>
        </p:spPr>
        <p:txBody>
          <a:bodyPr/>
          <a:lstStyle/>
          <a:p>
            <a:pPr marL="285750" indent="-285750">
              <a:buClr>
                <a:schemeClr val="dk1"/>
              </a:buClr>
              <a:buSzPts val="1200"/>
              <a:buFont typeface="Wingdings" panose="05000000000000000000" pitchFamily="2" charset="2"/>
              <a:buChar char="§"/>
            </a:pPr>
            <a:r>
              <a:rPr lang="en-US" b="1" dirty="0">
                <a:latin typeface="Barlow"/>
                <a:sym typeface="Barlow"/>
              </a:rPr>
              <a:t>Analyse and visualize the data on bookings of  City Hotel and Resort Hotel to gain insights on the different factors that affect the booking and ADR.</a:t>
            </a:r>
          </a:p>
          <a:p>
            <a:pPr marL="285750" indent="-285750">
              <a:buClr>
                <a:schemeClr val="dk1"/>
              </a:buClr>
              <a:buSzPts val="1200"/>
              <a:buFont typeface="Wingdings" panose="05000000000000000000" pitchFamily="2" charset="2"/>
              <a:buChar char="§"/>
            </a:pPr>
            <a:endParaRPr lang="en-US" dirty="0">
              <a:latin typeface="Barlow"/>
              <a:sym typeface="Barlow"/>
            </a:endParaRPr>
          </a:p>
          <a:p>
            <a:pPr marL="285750" indent="-285750">
              <a:buClr>
                <a:schemeClr val="dk1"/>
              </a:buClr>
              <a:buSzPts val="1200"/>
              <a:buFont typeface="Wingdings" panose="05000000000000000000" pitchFamily="2" charset="2"/>
              <a:buChar char="§"/>
            </a:pPr>
            <a:r>
              <a:rPr lang="en-US" b="1" dirty="0">
                <a:latin typeface="Barlow"/>
                <a:sym typeface="Barlow"/>
              </a:rPr>
              <a:t>ADR: Average Daily Rate</a:t>
            </a:r>
            <a:endParaRPr lang="en-IN" dirty="0"/>
          </a:p>
        </p:txBody>
      </p:sp>
    </p:spTree>
    <p:extLst>
      <p:ext uri="{BB962C8B-B14F-4D97-AF65-F5344CB8AC3E}">
        <p14:creationId xmlns:p14="http://schemas.microsoft.com/office/powerpoint/2010/main" val="44939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F51C-804F-43CB-AF7F-879DA5C70310}"/>
              </a:ext>
            </a:extLst>
          </p:cNvPr>
          <p:cNvSpPr>
            <a:spLocks noGrp="1"/>
          </p:cNvSpPr>
          <p:nvPr>
            <p:ph type="title"/>
          </p:nvPr>
        </p:nvSpPr>
        <p:spPr>
          <a:xfrm>
            <a:off x="821266" y="411638"/>
            <a:ext cx="8283053" cy="443495"/>
          </a:xfrm>
        </p:spPr>
        <p:txBody>
          <a:bodyPr>
            <a:normAutofit/>
          </a:bodyPr>
          <a:lstStyle/>
          <a:p>
            <a:r>
              <a:rPr lang="en-GB" sz="2000" b="1" u="sng" dirty="0">
                <a:solidFill>
                  <a:schemeClr val="tx1"/>
                </a:solidFill>
                <a:latin typeface="Algerian" panose="04020705040A02060702" pitchFamily="82" charset="0"/>
                <a:cs typeface="Poppins Black"/>
                <a:sym typeface="Barlow"/>
              </a:rPr>
              <a:t>Information  About  The Data (Column  </a:t>
            </a:r>
            <a:r>
              <a:rPr lang="en-GB" sz="2000" b="1" u="sng" dirty="0" err="1">
                <a:solidFill>
                  <a:schemeClr val="tx1"/>
                </a:solidFill>
                <a:latin typeface="Algerian" panose="04020705040A02060702" pitchFamily="82" charset="0"/>
                <a:cs typeface="Poppins Black"/>
                <a:sym typeface="Barlow"/>
              </a:rPr>
              <a:t>Discription</a:t>
            </a:r>
            <a:endParaRPr lang="en-IN" sz="2000"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8A3BC383-E4B7-4A1D-8A4B-8310C380F03B}"/>
              </a:ext>
            </a:extLst>
          </p:cNvPr>
          <p:cNvSpPr>
            <a:spLocks noGrp="1"/>
          </p:cNvSpPr>
          <p:nvPr>
            <p:ph idx="1"/>
          </p:nvPr>
        </p:nvSpPr>
        <p:spPr>
          <a:xfrm>
            <a:off x="127001" y="855133"/>
            <a:ext cx="11373700" cy="6130129"/>
          </a:xfrm>
        </p:spPr>
        <p:txBody>
          <a:bodyPr>
            <a:normAutofit fontScale="85000" lnSpcReduction="10000"/>
          </a:bodyPr>
          <a:lstStyle/>
          <a:p>
            <a:r>
              <a:rPr lang="en-US" b="1" dirty="0"/>
              <a:t>Hotel</a:t>
            </a:r>
            <a:r>
              <a:rPr lang="en-US" dirty="0"/>
              <a:t> - Type of hotel(Resort or City).</a:t>
            </a:r>
          </a:p>
          <a:p>
            <a:r>
              <a:rPr lang="en-US" b="1" dirty="0"/>
              <a:t>is_canceld</a:t>
            </a:r>
            <a:r>
              <a:rPr lang="en-US" dirty="0"/>
              <a:t> - If there was booking cancel(0) or not(1).lead time - The number of days between time books their room to arrive hotel.</a:t>
            </a:r>
          </a:p>
          <a:p>
            <a:r>
              <a:rPr lang="en-US" b="1" dirty="0"/>
              <a:t>arrival_date_year</a:t>
            </a:r>
            <a:r>
              <a:rPr lang="en-US" dirty="0"/>
              <a:t> - Year of arrival date.</a:t>
            </a:r>
          </a:p>
          <a:p>
            <a:r>
              <a:rPr lang="en-US" b="1" dirty="0"/>
              <a:t>arrival_date_month</a:t>
            </a:r>
            <a:r>
              <a:rPr lang="en-US" dirty="0"/>
              <a:t> - Month of arrival date.</a:t>
            </a:r>
          </a:p>
          <a:p>
            <a:r>
              <a:rPr lang="en-US" b="1" dirty="0"/>
              <a:t>arrival_date_week_number</a:t>
            </a:r>
            <a:r>
              <a:rPr lang="en-US" dirty="0"/>
              <a:t> - Week no. of year for arrival date.</a:t>
            </a:r>
          </a:p>
          <a:p>
            <a:r>
              <a:rPr lang="en-US" b="1" dirty="0"/>
              <a:t>stays_in_weekend_nights</a:t>
            </a:r>
            <a:r>
              <a:rPr lang="en-US" dirty="0"/>
              <a:t> - No. of weekend nights(Saturday or </a:t>
            </a:r>
            <a:r>
              <a:rPr lang="en-US" dirty="0" err="1"/>
              <a:t>sunday</a:t>
            </a:r>
            <a:r>
              <a:rPr lang="en-US" dirty="0"/>
              <a:t>) spend by guest at </a:t>
            </a:r>
            <a:r>
              <a:rPr lang="en-US" b="1" dirty="0"/>
              <a:t>hotel.</a:t>
            </a:r>
          </a:p>
          <a:p>
            <a:r>
              <a:rPr lang="en-US" b="1" dirty="0"/>
              <a:t>stays_in_week_nights</a:t>
            </a:r>
            <a:r>
              <a:rPr lang="en-US" dirty="0"/>
              <a:t> -No. of weeknight( Mon to Fri) spend by guest at hotel.</a:t>
            </a:r>
          </a:p>
          <a:p>
            <a:r>
              <a:rPr lang="en-US" b="1" dirty="0"/>
              <a:t>adults</a:t>
            </a:r>
            <a:r>
              <a:rPr lang="en-US" dirty="0"/>
              <a:t> - No. of adults among guest.</a:t>
            </a:r>
          </a:p>
          <a:p>
            <a:r>
              <a:rPr lang="en-US" b="1" dirty="0"/>
              <a:t>children </a:t>
            </a:r>
            <a:r>
              <a:rPr lang="en-US" dirty="0"/>
              <a:t>- No. of children among guest.</a:t>
            </a:r>
          </a:p>
          <a:p>
            <a:r>
              <a:rPr lang="en-US" b="1" dirty="0"/>
              <a:t>babies</a:t>
            </a:r>
            <a:r>
              <a:rPr lang="en-US" dirty="0"/>
              <a:t> - No. of babies among </a:t>
            </a:r>
            <a:r>
              <a:rPr lang="en-US" dirty="0" err="1"/>
              <a:t>guest.meal</a:t>
            </a:r>
            <a:r>
              <a:rPr lang="en-US" dirty="0"/>
              <a:t> - Type of meal booked by guest.</a:t>
            </a:r>
          </a:p>
          <a:p>
            <a:r>
              <a:rPr lang="en-US" b="1" dirty="0"/>
              <a:t>country</a:t>
            </a:r>
            <a:r>
              <a:rPr lang="en-US" dirty="0"/>
              <a:t> - Country of guest.</a:t>
            </a:r>
          </a:p>
          <a:p>
            <a:r>
              <a:rPr lang="en-US" b="1" dirty="0"/>
              <a:t>market_segment</a:t>
            </a:r>
            <a:r>
              <a:rPr lang="en-US" dirty="0"/>
              <a:t> - grouping into categories based on their booking patterns and travel habits.</a:t>
            </a:r>
          </a:p>
          <a:p>
            <a:r>
              <a:rPr lang="en-US" b="1" dirty="0"/>
              <a:t>distribution_channel </a:t>
            </a:r>
            <a:r>
              <a:rPr lang="en-US" dirty="0"/>
              <a:t>- Name of booking distribution channel.</a:t>
            </a:r>
          </a:p>
          <a:p>
            <a:r>
              <a:rPr lang="en-US" b="1" dirty="0"/>
              <a:t>is_repeated_guest </a:t>
            </a:r>
            <a:r>
              <a:rPr lang="en-US" dirty="0"/>
              <a:t>- If the booking was from repeated by guest(1) or not(0).</a:t>
            </a:r>
          </a:p>
          <a:p>
            <a:r>
              <a:rPr lang="en-US" b="1" dirty="0" err="1"/>
              <a:t>previous_cancelletions</a:t>
            </a:r>
            <a:r>
              <a:rPr lang="en-US" b="1" dirty="0"/>
              <a:t> </a:t>
            </a:r>
            <a:r>
              <a:rPr lang="en-US" dirty="0"/>
              <a:t>- No. of previous booking that were cancelled by the customer prior to the customer </a:t>
            </a:r>
            <a:r>
              <a:rPr lang="en-US" b="1" dirty="0"/>
              <a:t>booking.</a:t>
            </a:r>
          </a:p>
          <a:p>
            <a:endParaRPr lang="en-IN" dirty="0"/>
          </a:p>
        </p:txBody>
      </p:sp>
    </p:spTree>
    <p:extLst>
      <p:ext uri="{BB962C8B-B14F-4D97-AF65-F5344CB8AC3E}">
        <p14:creationId xmlns:p14="http://schemas.microsoft.com/office/powerpoint/2010/main" val="50747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9964D8-CA53-484C-8028-7AE0D60C29C2}"/>
              </a:ext>
            </a:extLst>
          </p:cNvPr>
          <p:cNvSpPr txBox="1"/>
          <p:nvPr/>
        </p:nvSpPr>
        <p:spPr>
          <a:xfrm>
            <a:off x="237067" y="550333"/>
            <a:ext cx="10244665" cy="5355312"/>
          </a:xfrm>
          <a:prstGeom prst="rect">
            <a:avLst/>
          </a:prstGeom>
          <a:noFill/>
        </p:spPr>
        <p:txBody>
          <a:bodyPr wrap="square" rtlCol="0">
            <a:spAutoFit/>
          </a:bodyPr>
          <a:lstStyle/>
          <a:p>
            <a:r>
              <a:rPr lang="en-US" b="1" dirty="0"/>
              <a:t>previous_cancelletions </a:t>
            </a:r>
            <a:r>
              <a:rPr lang="en-US" dirty="0"/>
              <a:t>- No. of previous booking that were cancelled by the customer prior to the customer </a:t>
            </a:r>
            <a:r>
              <a:rPr lang="en-US" b="1" dirty="0"/>
              <a:t>booking.</a:t>
            </a:r>
          </a:p>
          <a:p>
            <a:r>
              <a:rPr lang="en-US" b="1" dirty="0"/>
              <a:t>previous_booking_not_canceled </a:t>
            </a:r>
            <a:r>
              <a:rPr lang="en-US" dirty="0"/>
              <a:t>- No. of previous booking that were not cancelled by the customer prior to the customer booking.</a:t>
            </a:r>
          </a:p>
          <a:p>
            <a:r>
              <a:rPr lang="en-US" b="1" dirty="0"/>
              <a:t>reserved_room_type </a:t>
            </a:r>
            <a:r>
              <a:rPr lang="en-US" dirty="0"/>
              <a:t>- Code of room type reserved.</a:t>
            </a:r>
          </a:p>
          <a:p>
            <a:r>
              <a:rPr lang="en-US" b="1" dirty="0"/>
              <a:t>assigned_room_type </a:t>
            </a:r>
            <a:r>
              <a:rPr lang="en-US" dirty="0"/>
              <a:t>- code of room type reserved.</a:t>
            </a:r>
          </a:p>
          <a:p>
            <a:r>
              <a:rPr lang="en-US" b="1" dirty="0"/>
              <a:t>booking_changes</a:t>
            </a:r>
            <a:r>
              <a:rPr lang="en-US" dirty="0"/>
              <a:t> - No. of changes made to the booking.</a:t>
            </a:r>
          </a:p>
          <a:p>
            <a:r>
              <a:rPr lang="en-US" b="1" dirty="0"/>
              <a:t>deposit_type </a:t>
            </a:r>
            <a:r>
              <a:rPr lang="en-US" dirty="0"/>
              <a:t>- Type of the deposit made by the guest.</a:t>
            </a:r>
          </a:p>
          <a:p>
            <a:r>
              <a:rPr lang="en-US" b="1" dirty="0"/>
              <a:t>agent</a:t>
            </a:r>
            <a:r>
              <a:rPr lang="en-US" dirty="0"/>
              <a:t> - Id of the agent who made the booking.</a:t>
            </a:r>
          </a:p>
          <a:p>
            <a:r>
              <a:rPr lang="en-US" b="1" dirty="0"/>
              <a:t>company</a:t>
            </a:r>
            <a:r>
              <a:rPr lang="en-US" dirty="0"/>
              <a:t> - Id of the company that made the booking.</a:t>
            </a:r>
          </a:p>
          <a:p>
            <a:r>
              <a:rPr lang="en-US" b="1" dirty="0"/>
              <a:t>days_in_waiting_list </a:t>
            </a:r>
            <a:r>
              <a:rPr lang="en-US" dirty="0"/>
              <a:t>- No. of days the booking on the waiting list.</a:t>
            </a:r>
          </a:p>
          <a:p>
            <a:r>
              <a:rPr lang="en-US" b="1" dirty="0"/>
              <a:t>customer_type </a:t>
            </a:r>
            <a:r>
              <a:rPr lang="en-US" dirty="0"/>
              <a:t>- Type of customer, assuming one of four categories.</a:t>
            </a:r>
          </a:p>
          <a:p>
            <a:r>
              <a:rPr lang="en-US" b="1" dirty="0"/>
              <a:t>adr</a:t>
            </a:r>
            <a:r>
              <a:rPr lang="en-US" dirty="0"/>
              <a:t> - (Average Daily Rate) dividing the sum of lodgging transaction by the total number of staying night.</a:t>
            </a:r>
          </a:p>
          <a:p>
            <a:r>
              <a:rPr lang="en-US" b="1" dirty="0"/>
              <a:t>required_car_parking_spaces</a:t>
            </a:r>
            <a:r>
              <a:rPr lang="en-US" dirty="0"/>
              <a:t> - No. of car parking spaces required by the customer.</a:t>
            </a:r>
          </a:p>
          <a:p>
            <a:r>
              <a:rPr lang="en-US" b="1" dirty="0"/>
              <a:t>total_of_special_request </a:t>
            </a:r>
            <a:r>
              <a:rPr lang="en-US" dirty="0"/>
              <a:t>- No. of special request made by the customer.</a:t>
            </a:r>
          </a:p>
          <a:p>
            <a:r>
              <a:rPr lang="en-US" b="1" dirty="0"/>
              <a:t>reservation_request </a:t>
            </a:r>
            <a:r>
              <a:rPr lang="en-US" dirty="0"/>
              <a:t>- Reservation status</a:t>
            </a:r>
          </a:p>
          <a:p>
            <a:r>
              <a:rPr lang="en-US" b="1" dirty="0"/>
              <a:t>reservation_request_date </a:t>
            </a:r>
            <a:r>
              <a:rPr lang="en-US" dirty="0"/>
              <a:t>- Date of last reservation status updated.</a:t>
            </a:r>
          </a:p>
          <a:p>
            <a:endParaRPr lang="en-IN" dirty="0"/>
          </a:p>
        </p:txBody>
      </p:sp>
    </p:spTree>
    <p:extLst>
      <p:ext uri="{BB962C8B-B14F-4D97-AF65-F5344CB8AC3E}">
        <p14:creationId xmlns:p14="http://schemas.microsoft.com/office/powerpoint/2010/main" val="251230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48C4-76E0-49E8-8717-3418ECF436A9}"/>
              </a:ext>
            </a:extLst>
          </p:cNvPr>
          <p:cNvSpPr>
            <a:spLocks noGrp="1"/>
          </p:cNvSpPr>
          <p:nvPr>
            <p:ph type="title"/>
          </p:nvPr>
        </p:nvSpPr>
        <p:spPr>
          <a:xfrm>
            <a:off x="1176868" y="626534"/>
            <a:ext cx="6273798" cy="1089151"/>
          </a:xfrm>
        </p:spPr>
        <p:txBody>
          <a:bodyPr>
            <a:normAutofit fontScale="90000"/>
          </a:bodyPr>
          <a:lstStyle/>
          <a:p>
            <a:r>
              <a:rPr lang="en-GB" b="1" u="sng" dirty="0">
                <a:latin typeface="Algerian" panose="04020705040A02060702" pitchFamily="82" charset="0"/>
              </a:rPr>
              <a:t>TABLE OF CONTENTS</a:t>
            </a:r>
            <a:br>
              <a:rPr lang="en-GB" b="1" u="sng" dirty="0">
                <a:latin typeface="Algerian" panose="04020705040A02060702" pitchFamily="82" charset="0"/>
              </a:rPr>
            </a:b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FD16C845-7D4F-490E-B570-3C1B3BA8F8FB}"/>
              </a:ext>
            </a:extLst>
          </p:cNvPr>
          <p:cNvSpPr>
            <a:spLocks noGrp="1"/>
          </p:cNvSpPr>
          <p:nvPr>
            <p:ph type="body" idx="1"/>
          </p:nvPr>
        </p:nvSpPr>
        <p:spPr>
          <a:xfrm>
            <a:off x="1439333" y="1896533"/>
            <a:ext cx="7834670" cy="2709334"/>
          </a:xfrm>
        </p:spPr>
        <p:txBody>
          <a:bodyPr>
            <a:normAutofit fontScale="85000" lnSpcReduction="20000"/>
          </a:bodyPr>
          <a:lstStyle/>
          <a:p>
            <a:endParaRPr lang="en-US" dirty="0"/>
          </a:p>
          <a:p>
            <a:r>
              <a:rPr lang="en-US" dirty="0"/>
              <a:t> </a:t>
            </a:r>
            <a:r>
              <a:rPr lang="en-IN" dirty="0"/>
              <a:t>  </a:t>
            </a:r>
            <a:r>
              <a:rPr lang="en-IN" b="1" dirty="0">
                <a:effectLst>
                  <a:outerShdw blurRad="38100" dist="38100" dir="2700000" algn="tl">
                    <a:srgbClr val="000000">
                      <a:alpha val="43137"/>
                    </a:srgbClr>
                  </a:outerShdw>
                </a:effectLst>
              </a:rPr>
              <a:t> 1 – Extract                         4-Cleaning </a:t>
            </a:r>
          </a:p>
          <a:p>
            <a:r>
              <a:rPr lang="en-US" b="1" dirty="0">
                <a:effectLst>
                  <a:outerShdw blurRad="38100" dist="38100" dir="2700000" algn="tl">
                    <a:srgbClr val="000000">
                      <a:alpha val="43137"/>
                    </a:srgbClr>
                  </a:outerShdw>
                </a:effectLst>
              </a:rPr>
              <a:t> </a:t>
            </a:r>
            <a:r>
              <a:rPr lang="en-IN" b="1" dirty="0">
                <a:effectLst>
                  <a:outerShdw blurRad="38100" dist="38100" dir="2700000" algn="tl">
                    <a:srgbClr val="000000">
                      <a:alpha val="43137"/>
                    </a:srgbClr>
                  </a:outerShdw>
                </a:effectLst>
              </a:rPr>
              <a:t>  </a:t>
            </a:r>
          </a:p>
          <a:p>
            <a:r>
              <a:rPr lang="en-US" b="1" dirty="0">
                <a:effectLst>
                  <a:outerShdw blurRad="38100" dist="38100" dir="2700000" algn="tl">
                    <a:srgbClr val="000000">
                      <a:alpha val="43137"/>
                    </a:srgbClr>
                  </a:outerShdw>
                </a:effectLst>
              </a:rPr>
              <a:t>    2-Transform                       5-chart </a:t>
            </a:r>
          </a:p>
          <a:p>
            <a:r>
              <a:rPr lang="en-US" b="1" dirty="0">
                <a:effectLst>
                  <a:outerShdw blurRad="38100" dist="38100" dir="2700000" algn="tl">
                    <a:srgbClr val="000000">
                      <a:alpha val="43137"/>
                    </a:srgbClr>
                  </a:outerShdw>
                </a:effectLst>
              </a:rPr>
              <a:t>                               </a:t>
            </a:r>
          </a:p>
          <a:p>
            <a:r>
              <a:rPr lang="en-US" b="1" dirty="0">
                <a:effectLst>
                  <a:outerShdw blurRad="38100" dist="38100" dir="2700000" algn="tl">
                    <a:srgbClr val="000000">
                      <a:alpha val="43137"/>
                    </a:srgbClr>
                  </a:outerShdw>
                </a:effectLst>
              </a:rPr>
              <a:t>     3-load                              6-Result </a:t>
            </a:r>
          </a:p>
          <a:p>
            <a:endParaRPr lang="en-US" dirty="0"/>
          </a:p>
          <a:p>
            <a:r>
              <a:rPr lang="en-US" dirty="0"/>
              <a:t>                                                                </a:t>
            </a:r>
            <a:endParaRPr lang="en-IN" dirty="0"/>
          </a:p>
        </p:txBody>
      </p:sp>
    </p:spTree>
    <p:extLst>
      <p:ext uri="{BB962C8B-B14F-4D97-AF65-F5344CB8AC3E}">
        <p14:creationId xmlns:p14="http://schemas.microsoft.com/office/powerpoint/2010/main" val="316572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365F16-D4B9-4882-AF17-32A51AB80AA7}"/>
              </a:ext>
            </a:extLst>
          </p:cNvPr>
          <p:cNvSpPr txBox="1"/>
          <p:nvPr/>
        </p:nvSpPr>
        <p:spPr>
          <a:xfrm>
            <a:off x="827975" y="1261533"/>
            <a:ext cx="6832600" cy="5355312"/>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
        <p:nvSpPr>
          <p:cNvPr id="3" name="Google Shape;947;p41">
            <a:extLst>
              <a:ext uri="{FF2B5EF4-FFF2-40B4-BE49-F238E27FC236}">
                <a16:creationId xmlns:a16="http://schemas.microsoft.com/office/drawing/2014/main" id="{972FF276-FBCE-41B0-9193-8A7FD725CE85}"/>
              </a:ext>
            </a:extLst>
          </p:cNvPr>
          <p:cNvSpPr txBox="1">
            <a:spLocks noGrp="1"/>
          </p:cNvSpPr>
          <p:nvPr/>
        </p:nvSpPr>
        <p:spPr>
          <a:xfrm>
            <a:off x="1640452" y="1016000"/>
            <a:ext cx="3028800" cy="10145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Poppins Black"/>
              <a:buNone/>
              <a:defRPr sz="26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9pPr>
          </a:lstStyle>
          <a:p>
            <a:pPr marL="0" marR="0" lvl="0" indent="0" rtl="0">
              <a:lnSpc>
                <a:spcPct val="100000"/>
              </a:lnSpc>
              <a:spcBef>
                <a:spcPts val="0"/>
              </a:spcBef>
              <a:spcAft>
                <a:spcPts val="0"/>
              </a:spcAft>
              <a:buNone/>
            </a:pPr>
            <a:r>
              <a:rPr lang="en-GB" b="1" dirty="0">
                <a:solidFill>
                  <a:schemeClr val="tx1"/>
                </a:solidFill>
              </a:rPr>
              <a:t>1.Data Extract:</a:t>
            </a:r>
            <a:endParaRPr sz="2600" b="1" dirty="0">
              <a:solidFill>
                <a:schemeClr val="tx1"/>
              </a:solidFill>
              <a:sym typeface="Poppins Black"/>
            </a:endParaRPr>
          </a:p>
        </p:txBody>
      </p:sp>
      <p:sp>
        <p:nvSpPr>
          <p:cNvPr id="4" name="Google Shape;948;p41">
            <a:extLst>
              <a:ext uri="{FF2B5EF4-FFF2-40B4-BE49-F238E27FC236}">
                <a16:creationId xmlns:a16="http://schemas.microsoft.com/office/drawing/2014/main" id="{D7BD68A7-1A93-4D91-B7EE-206D9C20F8C8}"/>
              </a:ext>
            </a:extLst>
          </p:cNvPr>
          <p:cNvSpPr txBox="1"/>
          <p:nvPr/>
        </p:nvSpPr>
        <p:spPr>
          <a:xfrm>
            <a:off x="1524000" y="1625599"/>
            <a:ext cx="7171267" cy="2107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lvl="0" indent="-342900" rtl="0">
              <a:spcBef>
                <a:spcPts val="0"/>
              </a:spcBef>
              <a:spcAft>
                <a:spcPts val="0"/>
              </a:spcAft>
              <a:buFont typeface="Arial" panose="020B0604020202020204" pitchFamily="34" charset="0"/>
              <a:buChar char="•"/>
            </a:pPr>
            <a:r>
              <a:rPr lang="en-US" sz="2000" b="1" dirty="0">
                <a:solidFill>
                  <a:schemeClr val="tx1"/>
                </a:solidFill>
                <a:latin typeface="Barlow"/>
              </a:rPr>
              <a:t>First I checked that the data is in which form like, Excel,Csv,Sql…</a:t>
            </a:r>
          </a:p>
          <a:p>
            <a:pPr marL="342900" lvl="0" indent="-342900" rtl="0">
              <a:spcBef>
                <a:spcPts val="0"/>
              </a:spcBef>
              <a:spcAft>
                <a:spcPts val="0"/>
              </a:spcAft>
              <a:buFont typeface="Arial" panose="020B0604020202020204" pitchFamily="34" charset="0"/>
              <a:buChar char="•"/>
            </a:pPr>
            <a:r>
              <a:rPr lang="en-US" sz="2000" b="1" dirty="0">
                <a:solidFill>
                  <a:schemeClr val="tx1"/>
                </a:solidFill>
                <a:latin typeface="Barlow"/>
              </a:rPr>
              <a:t>Then i find the data is in Csv file.</a:t>
            </a:r>
          </a:p>
          <a:p>
            <a:pPr lvl="0" rtl="0">
              <a:spcBef>
                <a:spcPts val="0"/>
              </a:spcBef>
              <a:spcAft>
                <a:spcPts val="0"/>
              </a:spcAft>
            </a:pPr>
            <a:endParaRPr lang="en-US" sz="2000" b="1" dirty="0">
              <a:solidFill>
                <a:schemeClr val="tx1"/>
              </a:solidFill>
              <a:latin typeface="Barlow"/>
            </a:endParaRPr>
          </a:p>
          <a:p>
            <a:pPr marL="342900" lvl="0" indent="-342900" rtl="0">
              <a:spcBef>
                <a:spcPts val="0"/>
              </a:spcBef>
              <a:spcAft>
                <a:spcPts val="0"/>
              </a:spcAft>
              <a:buFont typeface="Arial" panose="020B0604020202020204" pitchFamily="34" charset="0"/>
              <a:buChar char="•"/>
            </a:pPr>
            <a:r>
              <a:rPr lang="en-US" sz="2000" b="1" dirty="0">
                <a:solidFill>
                  <a:schemeClr val="tx1"/>
                </a:solidFill>
                <a:latin typeface="Barlow"/>
              </a:rPr>
              <a:t>Data from csv file taken in Power BI.</a:t>
            </a:r>
          </a:p>
          <a:p>
            <a:pPr marL="285750" lvl="0" indent="-285750" rtl="0">
              <a:spcBef>
                <a:spcPts val="0"/>
              </a:spcBef>
              <a:spcAft>
                <a:spcPts val="0"/>
              </a:spcAft>
              <a:buFont typeface="Arial" panose="020B0604020202020204" pitchFamily="34" charset="0"/>
              <a:buChar char="•"/>
            </a:pPr>
            <a:endParaRPr lang="en-US" sz="1600" b="1" dirty="0">
              <a:solidFill>
                <a:schemeClr val="tx1"/>
              </a:solidFill>
              <a:highlight>
                <a:srgbClr val="F8F9FA"/>
              </a:highlight>
            </a:endParaRPr>
          </a:p>
          <a:p>
            <a:pPr marL="285750" lvl="0" indent="-285750" rtl="0">
              <a:spcBef>
                <a:spcPts val="0"/>
              </a:spcBef>
              <a:spcAft>
                <a:spcPts val="0"/>
              </a:spcAft>
              <a:buFont typeface="Arial" panose="020B0604020202020204" pitchFamily="34" charset="0"/>
              <a:buChar char="•"/>
            </a:pPr>
            <a:endParaRPr sz="1500" dirty="0">
              <a:solidFill>
                <a:schemeClr val="tx1"/>
              </a:solidFill>
              <a:latin typeface="Barlow"/>
              <a:ea typeface="Barlow"/>
              <a:cs typeface="Barlow"/>
              <a:sym typeface="Barlow"/>
            </a:endParaRPr>
          </a:p>
        </p:txBody>
      </p:sp>
      <p:sp>
        <p:nvSpPr>
          <p:cNvPr id="5" name="Google Shape;949;p41">
            <a:extLst>
              <a:ext uri="{FF2B5EF4-FFF2-40B4-BE49-F238E27FC236}">
                <a16:creationId xmlns:a16="http://schemas.microsoft.com/office/drawing/2014/main" id="{A874D03F-83C6-4933-BFCB-0C68ABC8309E}"/>
              </a:ext>
            </a:extLst>
          </p:cNvPr>
          <p:cNvSpPr txBox="1"/>
          <p:nvPr/>
        </p:nvSpPr>
        <p:spPr>
          <a:xfrm>
            <a:off x="1706111" y="3449374"/>
            <a:ext cx="4000385" cy="7535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Clr>
                <a:schemeClr val="dk1"/>
              </a:buClr>
              <a:buSzPts val="2600"/>
            </a:pPr>
            <a:r>
              <a:rPr lang="en-GB" sz="2600" b="1" dirty="0">
                <a:solidFill>
                  <a:schemeClr val="tx1"/>
                </a:solidFill>
                <a:latin typeface="Poppins Black"/>
                <a:cs typeface="Poppins Black"/>
                <a:sym typeface="Barlow"/>
              </a:rPr>
              <a:t>2. Transform:</a:t>
            </a:r>
            <a:endParaRPr sz="2600" b="1" dirty="0">
              <a:solidFill>
                <a:schemeClr val="tx1"/>
              </a:solidFill>
              <a:latin typeface="Poppins Black"/>
              <a:cs typeface="Poppins Black"/>
              <a:sym typeface="Barlow"/>
            </a:endParaRPr>
          </a:p>
          <a:p>
            <a:pPr marL="0" lvl="0" indent="0" rtl="0">
              <a:spcBef>
                <a:spcPts val="0"/>
              </a:spcBef>
              <a:spcAft>
                <a:spcPts val="0"/>
              </a:spcAft>
              <a:buNone/>
            </a:pPr>
            <a:endParaRPr sz="2600" b="1" dirty="0">
              <a:solidFill>
                <a:schemeClr val="tx1"/>
              </a:solidFill>
              <a:latin typeface="Barlow"/>
              <a:ea typeface="Barlow"/>
              <a:cs typeface="Barlow"/>
              <a:sym typeface="Barlow"/>
            </a:endParaRPr>
          </a:p>
        </p:txBody>
      </p:sp>
      <p:sp>
        <p:nvSpPr>
          <p:cNvPr id="6" name="Google Shape;950;p41">
            <a:extLst>
              <a:ext uri="{FF2B5EF4-FFF2-40B4-BE49-F238E27FC236}">
                <a16:creationId xmlns:a16="http://schemas.microsoft.com/office/drawing/2014/main" id="{B448FFED-CF27-4193-8A98-E2BA387E88A0}"/>
              </a:ext>
            </a:extLst>
          </p:cNvPr>
          <p:cNvSpPr txBox="1"/>
          <p:nvPr/>
        </p:nvSpPr>
        <p:spPr>
          <a:xfrm flipH="1">
            <a:off x="1585702" y="4202906"/>
            <a:ext cx="6167100" cy="10145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lvl="0" indent="-342900" rtl="0">
              <a:spcBef>
                <a:spcPts val="0"/>
              </a:spcBef>
              <a:spcAft>
                <a:spcPts val="0"/>
              </a:spcAft>
              <a:buFont typeface="Arial" panose="020B0604020202020204" pitchFamily="34" charset="0"/>
              <a:buChar char="•"/>
            </a:pPr>
            <a:r>
              <a:rPr lang="en-GB" sz="2000" b="1" dirty="0">
                <a:solidFill>
                  <a:schemeClr val="tx1"/>
                </a:solidFill>
                <a:latin typeface="Barlow"/>
                <a:ea typeface="Barlow"/>
                <a:cs typeface="Barlow"/>
                <a:sym typeface="Barlow"/>
              </a:rPr>
              <a:t>Transform the collected data in to the Power Bi.</a:t>
            </a:r>
            <a:endParaRPr sz="2000" b="1" dirty="0">
              <a:solidFill>
                <a:schemeClr val="tx1"/>
              </a:solidFill>
              <a:latin typeface="Barlow"/>
              <a:ea typeface="Barlow"/>
              <a:cs typeface="Barlow"/>
              <a:sym typeface="Barlow"/>
            </a:endParaRPr>
          </a:p>
        </p:txBody>
      </p:sp>
    </p:spTree>
    <p:extLst>
      <p:ext uri="{BB962C8B-B14F-4D97-AF65-F5344CB8AC3E}">
        <p14:creationId xmlns:p14="http://schemas.microsoft.com/office/powerpoint/2010/main" val="168537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F07F62-0063-4F39-B787-CE498DD68220}"/>
              </a:ext>
            </a:extLst>
          </p:cNvPr>
          <p:cNvSpPr txBox="1"/>
          <p:nvPr/>
        </p:nvSpPr>
        <p:spPr>
          <a:xfrm>
            <a:off x="1329267" y="882974"/>
            <a:ext cx="8356600" cy="7848302"/>
          </a:xfrm>
          <a:prstGeom prst="rect">
            <a:avLst/>
          </a:prstGeom>
          <a:noFill/>
        </p:spPr>
        <p:txBody>
          <a:bodyPr wrap="square" rtlCol="0">
            <a:spAutoFit/>
          </a:bodyPr>
          <a:lstStyle/>
          <a:p>
            <a:r>
              <a:rPr lang="en-GB" b="1" dirty="0">
                <a:latin typeface="Poppins Black"/>
                <a:cs typeface="Poppins Black"/>
                <a:sym typeface="Barlow"/>
              </a:rPr>
              <a:t>3.Cleaning:</a:t>
            </a:r>
          </a:p>
          <a:p>
            <a:endParaRPr lang="en-US" b="1" dirty="0"/>
          </a:p>
          <a:p>
            <a:pPr marL="342900" indent="-342900">
              <a:buFont typeface="Arial" panose="020B0604020202020204" pitchFamily="34" charset="0"/>
              <a:buChar char="•"/>
            </a:pPr>
            <a:r>
              <a:rPr lang="en-US" b="1" dirty="0">
                <a:latin typeface="Barlow"/>
                <a:sym typeface="Barlow"/>
              </a:rPr>
              <a:t>After transform the data in Power Bi , i have done first process is change the data types where i need.</a:t>
            </a:r>
          </a:p>
          <a:p>
            <a:pPr marL="342900" indent="-342900">
              <a:buFont typeface="Arial" panose="020B0604020202020204" pitchFamily="34" charset="0"/>
              <a:buChar char="•"/>
            </a:pPr>
            <a:r>
              <a:rPr lang="en-US" b="1" dirty="0">
                <a:latin typeface="Barlow"/>
                <a:sym typeface="Barlow"/>
              </a:rPr>
              <a:t>Second step which i follow is merged the date column using custom column  and convert it to the date format.</a:t>
            </a:r>
          </a:p>
          <a:p>
            <a:pPr marL="342900" indent="-342900">
              <a:buFont typeface="Arial" panose="020B0604020202020204" pitchFamily="34" charset="0"/>
              <a:buChar char="•"/>
            </a:pPr>
            <a:r>
              <a:rPr lang="en-US" b="1" dirty="0">
                <a:latin typeface="Barlow"/>
                <a:sym typeface="Barlow"/>
              </a:rPr>
              <a:t>Then remove null values and error in the hotel data.</a:t>
            </a:r>
          </a:p>
          <a:p>
            <a:pPr marL="342900" indent="-342900">
              <a:buFont typeface="Arial" panose="020B0604020202020204" pitchFamily="34" charset="0"/>
              <a:buChar char="•"/>
            </a:pPr>
            <a:r>
              <a:rPr lang="en-US" b="1" dirty="0">
                <a:latin typeface="Barlow"/>
                <a:sym typeface="Barlow"/>
              </a:rPr>
              <a:t>Set A primary key as a guest Id in the Hotel data.</a:t>
            </a:r>
          </a:p>
          <a:p>
            <a:endParaRPr lang="en-US" b="1" dirty="0"/>
          </a:p>
          <a:p>
            <a:endParaRPr lang="en-US" b="1" dirty="0"/>
          </a:p>
          <a:p>
            <a:endParaRPr lang="en-US" b="1" dirty="0"/>
          </a:p>
          <a:p>
            <a:r>
              <a:rPr lang="en-US" b="1" dirty="0"/>
              <a:t>4.Load </a:t>
            </a:r>
          </a:p>
          <a:p>
            <a:r>
              <a:rPr lang="en-US" b="1" dirty="0"/>
              <a:t>    </a:t>
            </a:r>
          </a:p>
          <a:p>
            <a:r>
              <a:rPr lang="en-US" b="1" dirty="0"/>
              <a:t>     </a:t>
            </a:r>
            <a:r>
              <a:rPr lang="en-US" b="1" dirty="0">
                <a:latin typeface="Barlow"/>
                <a:sym typeface="Barlow"/>
              </a:rPr>
              <a:t>After completing all the processes of the cleaning, I loaded the data using close and Apply.</a:t>
            </a:r>
          </a:p>
          <a:p>
            <a:endParaRPr lang="en-US"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300971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209</TotalTime>
  <Words>2337</Words>
  <Application>Microsoft Office PowerPoint</Application>
  <PresentationFormat>Widescreen</PresentationFormat>
  <Paragraphs>166</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Algerian</vt:lpstr>
      <vt:lpstr>Arial</vt:lpstr>
      <vt:lpstr>Arial Black</vt:lpstr>
      <vt:lpstr>Arno Pro</vt:lpstr>
      <vt:lpstr>Arno Pro Display</vt:lpstr>
      <vt:lpstr>Barlow</vt:lpstr>
      <vt:lpstr>Calibri</vt:lpstr>
      <vt:lpstr>Century Gothic</vt:lpstr>
      <vt:lpstr>Poppins Black</vt:lpstr>
      <vt:lpstr>Wingdings</vt:lpstr>
      <vt:lpstr>Wingdings 3</vt:lpstr>
      <vt:lpstr>Ion</vt:lpstr>
      <vt:lpstr>ADA On Hotel Booking</vt:lpstr>
      <vt:lpstr>PowerPoint Presentation</vt:lpstr>
      <vt:lpstr>PowerPoint Presentation</vt:lpstr>
      <vt:lpstr>Define Business Objective ? </vt:lpstr>
      <vt:lpstr>Information  About  The Data (Column  Discription</vt:lpstr>
      <vt:lpstr>PowerPoint Presentation</vt:lpstr>
      <vt:lpstr>TABLE OF 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did you know about your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50</cp:revision>
  <dcterms:created xsi:type="dcterms:W3CDTF">2024-01-02T09:33:23Z</dcterms:created>
  <dcterms:modified xsi:type="dcterms:W3CDTF">2024-01-29T09:11:30Z</dcterms:modified>
</cp:coreProperties>
</file>