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87"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8" d="100"/>
          <a:sy n="88" d="100"/>
        </p:scale>
        <p:origin x="-128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2CDF0A-3E35-44BA-A96A-D9C856AC129D}" type="slidenum">
              <a:rPr lang="en-IN" smtClean="0"/>
              <a:t>‹#›</a:t>
            </a:fld>
            <a:endParaRPr lang="en-IN"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2CDF0A-3E35-44BA-A96A-D9C856AC129D}"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2CDF0A-3E35-44BA-A96A-D9C856AC129D}" type="slidenum">
              <a:rPr lang="en-IN" smtClean="0"/>
              <a:t>‹#›</a:t>
            </a:fld>
            <a:endParaRPr lang="en-IN"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A2CDF0A-3E35-44BA-A96A-D9C856AC129D}"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2CDF0A-3E35-44BA-A96A-D9C856AC129D}" type="slidenum">
              <a:rPr lang="en-IN" smtClean="0"/>
              <a:t>‹#›</a:t>
            </a:fld>
            <a:endParaRPr lang="en-IN"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95910-721C-4E1C-862F-3AAFDD3246F8}" type="datetimeFigureOut">
              <a:rPr lang="en-IN" smtClean="0"/>
              <a:t>14-06-2021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A2CDF0A-3E35-44BA-A96A-D9C856AC129D}" type="slidenum">
              <a:rPr lang="en-IN" smtClean="0"/>
              <a:t>‹#›</a:t>
            </a:fld>
            <a:endParaRPr lang="en-IN"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C995910-721C-4E1C-862F-3AAFDD3246F8}" type="datetimeFigureOut">
              <a:rPr lang="en-IN" smtClean="0"/>
              <a:t>14-06-2021</a:t>
            </a:fld>
            <a:endParaRPr lang="en-IN"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A2CDF0A-3E35-44BA-A96A-D9C856AC129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82880" indent="0" algn="ctr">
              <a:buNone/>
            </a:pPr>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Welcome</a:t>
            </a:r>
            <a:endParaRPr lang="en-IN"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endParaRPr>
          </a:p>
        </p:txBody>
      </p:sp>
    </p:spTree>
    <p:extLst>
      <p:ext uri="{BB962C8B-B14F-4D97-AF65-F5344CB8AC3E}">
        <p14:creationId xmlns:p14="http://schemas.microsoft.com/office/powerpoint/2010/main" val="23798030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07504" y="188640"/>
            <a:ext cx="7175351" cy="1152128"/>
          </a:xfrm>
        </p:spPr>
        <p:txBody>
          <a:bodyPr/>
          <a:lstStyle/>
          <a:p>
            <a:pPr marL="182880" indent="0">
              <a:buNone/>
            </a:pPr>
            <a:r>
              <a:rPr lang="en-IN" sz="2800" dirty="0">
                <a:solidFill>
                  <a:schemeClr val="bg2">
                    <a:lumMod val="10000"/>
                  </a:schemeClr>
                </a:solidFill>
                <a:effectLst/>
                <a:latin typeface="Times New Roman" pitchFamily="18" charset="0"/>
                <a:cs typeface="Times New Roman" pitchFamily="18" charset="0"/>
              </a:rPr>
              <a:t>Context Level Diagram(CLD): </a:t>
            </a:r>
            <a:endParaRPr lang="en-IN" sz="2800" dirty="0">
              <a:solidFill>
                <a:schemeClr val="bg2">
                  <a:lumMod val="10000"/>
                </a:schemeClr>
              </a:solidFill>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980728"/>
            <a:ext cx="6260926"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p:nvCxnSpPr>
        <p:spPr>
          <a:xfrm>
            <a:off x="3491880" y="2060848"/>
            <a:ext cx="201622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72154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6512511" cy="1143000"/>
          </a:xfrm>
        </p:spPr>
        <p:txBody>
          <a:bodyPr/>
          <a:lstStyle/>
          <a:p>
            <a:pPr marL="0" indent="0" algn="l">
              <a:buNone/>
            </a:pPr>
            <a:r>
              <a:rPr lang="en-IN" sz="2800" dirty="0">
                <a:solidFill>
                  <a:schemeClr val="bg2">
                    <a:lumMod val="10000"/>
                  </a:schemeClr>
                </a:solidFill>
                <a:effectLst/>
                <a:latin typeface="Times New Roman" pitchFamily="18" charset="0"/>
                <a:cs typeface="Times New Roman" pitchFamily="18" charset="0"/>
              </a:rPr>
              <a:t>First Level DFD: </a:t>
            </a:r>
            <a:endParaRPr lang="en-IN" sz="2800" dirty="0">
              <a:solidFill>
                <a:schemeClr val="bg2">
                  <a:lumMod val="10000"/>
                </a:schemeClr>
              </a:solidFill>
              <a:latin typeface="Times New Roman" pitchFamily="18" charset="0"/>
              <a:cs typeface="Times New Roman" pitchFamily="18" charset="0"/>
            </a:endParaRPr>
          </a:p>
        </p:txBody>
      </p:sp>
      <p:pic>
        <p:nvPicPr>
          <p:cNvPr id="3074"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980728"/>
            <a:ext cx="396044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273312"/>
            <a:ext cx="4261080" cy="6252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979712" y="4221088"/>
            <a:ext cx="720080" cy="0"/>
          </a:xfrm>
          <a:prstGeom prst="line">
            <a:avLst/>
          </a:prstGeom>
        </p:spPr>
        <p:style>
          <a:lnRef idx="1">
            <a:schemeClr val="dk1"/>
          </a:lnRef>
          <a:fillRef idx="0">
            <a:schemeClr val="dk1"/>
          </a:fillRef>
          <a:effectRef idx="0">
            <a:schemeClr val="dk1"/>
          </a:effectRef>
          <a:fontRef idx="minor">
            <a:schemeClr val="tx1"/>
          </a:fontRef>
        </p:style>
      </p:cxnSp>
      <p:sp>
        <p:nvSpPr>
          <p:cNvPr id="10" name="Rectangle 9"/>
          <p:cNvSpPr/>
          <p:nvPr/>
        </p:nvSpPr>
        <p:spPr>
          <a:xfrm>
            <a:off x="2053806" y="4308853"/>
            <a:ext cx="533400" cy="189865"/>
          </a:xfrm>
          <a:prstGeom prst="rect">
            <a:avLst/>
          </a:prstGeom>
          <a:ln>
            <a:noFill/>
          </a:ln>
        </p:spPr>
        <p:txBody>
          <a:bodyPr vert="horz" lIns="0" tIns="0" rIns="0" bIns="0" rtlCol="0">
            <a:noAutofit/>
          </a:bodyPr>
          <a:lstStyle/>
          <a:p>
            <a:pPr marL="6350" marR="121920" indent="-6350">
              <a:lnSpc>
                <a:spcPct val="107000"/>
              </a:lnSpc>
              <a:spcAft>
                <a:spcPts val="800"/>
              </a:spcAft>
            </a:pPr>
            <a:r>
              <a:rPr lang="en-US" sz="1100" dirty="0" smtClean="0">
                <a:solidFill>
                  <a:srgbClr val="000000"/>
                </a:solidFill>
                <a:latin typeface="Calibri"/>
                <a:ea typeface="Times New Roman"/>
              </a:rPr>
              <a:t>    Item</a:t>
            </a:r>
            <a:endParaRPr lang="en-IN" sz="1400" dirty="0">
              <a:solidFill>
                <a:srgbClr val="000000"/>
              </a:solidFill>
              <a:effectLst/>
              <a:latin typeface="Times New Roman"/>
              <a:ea typeface="Times New Roman"/>
            </a:endParaRPr>
          </a:p>
        </p:txBody>
      </p:sp>
    </p:spTree>
    <p:extLst>
      <p:ext uri="{BB962C8B-B14F-4D97-AF65-F5344CB8AC3E}">
        <p14:creationId xmlns:p14="http://schemas.microsoft.com/office/powerpoint/2010/main" val="17043757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731838"/>
            <a:ext cx="6120680" cy="5217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146351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5" y="216135"/>
            <a:ext cx="6512511" cy="1143000"/>
          </a:xfrm>
        </p:spPr>
        <p:txBody>
          <a:bodyPr/>
          <a:lstStyle/>
          <a:p>
            <a:pPr marL="0" indent="0" algn="l">
              <a:buNone/>
            </a:pPr>
            <a:r>
              <a:rPr lang="en-IN" sz="2800" dirty="0">
                <a:solidFill>
                  <a:schemeClr val="tx1">
                    <a:lumMod val="95000"/>
                    <a:lumOff val="5000"/>
                  </a:schemeClr>
                </a:solidFill>
                <a:effectLst/>
                <a:latin typeface="Times New Roman" pitchFamily="18" charset="0"/>
                <a:cs typeface="Times New Roman" pitchFamily="18" charset="0"/>
              </a:rPr>
              <a:t>Database Design (File Design): </a:t>
            </a:r>
            <a:endParaRPr lang="en-IN" sz="2800" dirty="0">
              <a:solidFill>
                <a:schemeClr val="tx1">
                  <a:lumMod val="95000"/>
                  <a:lumOff val="5000"/>
                </a:schemeClr>
              </a:solidFill>
              <a:latin typeface="Times New Roman" pitchFamily="18" charset="0"/>
              <a:cs typeface="Times New Roman"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27350454"/>
              </p:ext>
            </p:extLst>
          </p:nvPr>
        </p:nvGraphicFramePr>
        <p:xfrm>
          <a:off x="1907704" y="1988840"/>
          <a:ext cx="5976664" cy="1118735"/>
        </p:xfrm>
        <a:graphic>
          <a:graphicData uri="http://schemas.openxmlformats.org/drawingml/2006/table">
            <a:tbl>
              <a:tblPr firstRow="1" firstCol="1" bandRow="1">
                <a:tableStyleId>{5C22544A-7EE6-4342-B048-85BDC9FD1C3A}</a:tableStyleId>
              </a:tblPr>
              <a:tblGrid>
                <a:gridCol w="590509"/>
                <a:gridCol w="1722956"/>
                <a:gridCol w="1721039"/>
                <a:gridCol w="543217"/>
                <a:gridCol w="1398943"/>
              </a:tblGrid>
              <a:tr h="370703">
                <a:tc>
                  <a:txBody>
                    <a:bodyPr/>
                    <a:lstStyle/>
                    <a:p>
                      <a:pPr marL="6350" marR="121920" indent="-6350">
                        <a:lnSpc>
                          <a:spcPct val="107000"/>
                        </a:lnSpc>
                        <a:spcAft>
                          <a:spcPts val="0"/>
                        </a:spcAft>
                      </a:pPr>
                      <a:r>
                        <a:rPr lang="en-IN" sz="1100" dirty="0">
                          <a:effectLst/>
                        </a:rPr>
                        <a:t>Sr. No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1270" marR="121920" indent="-6350" algn="ctr">
                        <a:lnSpc>
                          <a:spcPct val="107000"/>
                        </a:lnSpc>
                        <a:spcAft>
                          <a:spcPts val="0"/>
                        </a:spcAft>
                      </a:pPr>
                      <a:r>
                        <a:rPr lang="en-IN" sz="1100" dirty="0">
                          <a:effectLst/>
                        </a:rPr>
                        <a:t>Data Field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2540" marR="121920" indent="-6350" algn="ctr">
                        <a:lnSpc>
                          <a:spcPct val="107000"/>
                        </a:lnSpc>
                        <a:spcAft>
                          <a:spcPts val="0"/>
                        </a:spcAft>
                      </a:pPr>
                      <a:r>
                        <a:rPr lang="en-IN" sz="1100" dirty="0">
                          <a:effectLst/>
                        </a:rPr>
                        <a:t>Data Type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5715" marR="121920" indent="-6350" algn="ctr">
                        <a:lnSpc>
                          <a:spcPct val="107000"/>
                        </a:lnSpc>
                        <a:spcAft>
                          <a:spcPts val="0"/>
                        </a:spcAft>
                      </a:pPr>
                      <a:r>
                        <a:rPr lang="en-IN" sz="1100" dirty="0">
                          <a:effectLst/>
                        </a:rPr>
                        <a:t>Size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4445" marR="121920" indent="-6350" algn="ctr">
                        <a:lnSpc>
                          <a:spcPct val="107000"/>
                        </a:lnSpc>
                        <a:spcAft>
                          <a:spcPts val="0"/>
                        </a:spcAft>
                      </a:pPr>
                      <a:r>
                        <a:rPr lang="en-IN" sz="1100" dirty="0">
                          <a:effectLst/>
                        </a:rPr>
                        <a:t>Contraints </a:t>
                      </a:r>
                      <a:endParaRPr lang="en-IN" sz="1400" dirty="0">
                        <a:solidFill>
                          <a:srgbClr val="000000"/>
                        </a:solidFill>
                        <a:effectLst/>
                        <a:latin typeface="Times New Roman"/>
                        <a:ea typeface="Times New Roman"/>
                        <a:cs typeface="Mangal"/>
                      </a:endParaRPr>
                    </a:p>
                  </a:txBody>
                  <a:tcPr marL="68580" marR="73025" marT="7620" marB="0"/>
                </a:tc>
              </a:tr>
              <a:tr h="178435">
                <a:tc>
                  <a:txBody>
                    <a:bodyPr/>
                    <a:lstStyle/>
                    <a:p>
                      <a:pPr marL="3810" marR="121920" indent="-6350" algn="ctr">
                        <a:lnSpc>
                          <a:spcPct val="107000"/>
                        </a:lnSpc>
                        <a:spcAft>
                          <a:spcPts val="0"/>
                        </a:spcAft>
                      </a:pPr>
                      <a:r>
                        <a:rPr lang="en-IN" sz="1100" dirty="0">
                          <a:effectLst/>
                        </a:rPr>
                        <a:t>1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1905" marR="121920" indent="-6350" algn="ctr">
                        <a:lnSpc>
                          <a:spcPct val="107000"/>
                        </a:lnSpc>
                        <a:spcAft>
                          <a:spcPts val="0"/>
                        </a:spcAft>
                      </a:pPr>
                      <a:r>
                        <a:rPr lang="en-IN" sz="1100" dirty="0">
                          <a:effectLst/>
                        </a:rPr>
                        <a:t>Item No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2540" marR="12192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3810" marR="12192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5715" marR="121920" indent="-6350" algn="ctr">
                        <a:lnSpc>
                          <a:spcPct val="107000"/>
                        </a:lnSpc>
                        <a:spcAft>
                          <a:spcPts val="0"/>
                        </a:spcAft>
                      </a:pPr>
                      <a:r>
                        <a:rPr lang="en-IN" sz="1100" dirty="0">
                          <a:effectLst/>
                        </a:rPr>
                        <a:t>Primary key </a:t>
                      </a:r>
                      <a:endParaRPr lang="en-IN" sz="1400" dirty="0">
                        <a:solidFill>
                          <a:srgbClr val="000000"/>
                        </a:solidFill>
                        <a:effectLst/>
                        <a:latin typeface="Times New Roman"/>
                        <a:ea typeface="Times New Roman"/>
                        <a:cs typeface="Mangal"/>
                      </a:endParaRPr>
                    </a:p>
                  </a:txBody>
                  <a:tcPr marL="68580" marR="73025" marT="7620" marB="0"/>
                </a:tc>
              </a:tr>
              <a:tr h="176530">
                <a:tc>
                  <a:txBody>
                    <a:bodyPr/>
                    <a:lstStyle/>
                    <a:p>
                      <a:pPr marL="3810" marR="121920" indent="-6350" algn="ctr">
                        <a:lnSpc>
                          <a:spcPct val="107000"/>
                        </a:lnSpc>
                        <a:spcAft>
                          <a:spcPts val="0"/>
                        </a:spcAft>
                      </a:pPr>
                      <a:r>
                        <a:rPr lang="en-IN" sz="1100" dirty="0">
                          <a:effectLst/>
                        </a:rPr>
                        <a:t>2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3810" marR="121920" indent="-6350" algn="ctr">
                        <a:lnSpc>
                          <a:spcPct val="107000"/>
                        </a:lnSpc>
                        <a:spcAft>
                          <a:spcPts val="0"/>
                        </a:spcAft>
                      </a:pPr>
                      <a:r>
                        <a:rPr lang="en-IN" sz="1100" dirty="0">
                          <a:effectLst/>
                        </a:rPr>
                        <a:t>Category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1270" marR="12192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3810" marR="121920" indent="-6350" algn="ctr">
                        <a:lnSpc>
                          <a:spcPct val="107000"/>
                        </a:lnSpc>
                        <a:spcAft>
                          <a:spcPts val="0"/>
                        </a:spcAft>
                      </a:pPr>
                      <a:r>
                        <a:rPr lang="en-IN" sz="1100" dirty="0">
                          <a:effectLst/>
                        </a:rPr>
                        <a:t>20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6350" marR="1219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73025" marT="7620" marB="0"/>
                </a:tc>
              </a:tr>
              <a:tr h="176530">
                <a:tc>
                  <a:txBody>
                    <a:bodyPr/>
                    <a:lstStyle/>
                    <a:p>
                      <a:pPr marL="3810" marR="121920" indent="-6350" algn="ctr">
                        <a:lnSpc>
                          <a:spcPct val="107000"/>
                        </a:lnSpc>
                        <a:spcAft>
                          <a:spcPts val="0"/>
                        </a:spcAft>
                      </a:pPr>
                      <a:r>
                        <a:rPr lang="en-IN" sz="1100" dirty="0">
                          <a:effectLst/>
                        </a:rPr>
                        <a:t>3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2540" marR="121920" indent="-6350" algn="ctr">
                        <a:lnSpc>
                          <a:spcPct val="107000"/>
                        </a:lnSpc>
                        <a:spcAft>
                          <a:spcPts val="0"/>
                        </a:spcAft>
                      </a:pPr>
                      <a:r>
                        <a:rPr lang="en-IN" sz="1100" dirty="0">
                          <a:effectLst/>
                        </a:rPr>
                        <a:t>Flavour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1270" marR="12192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3810" marR="121920" indent="-6350" algn="ctr">
                        <a:lnSpc>
                          <a:spcPct val="107000"/>
                        </a:lnSpc>
                        <a:spcAft>
                          <a:spcPts val="0"/>
                        </a:spcAft>
                      </a:pPr>
                      <a:r>
                        <a:rPr lang="en-IN" sz="1100" dirty="0">
                          <a:effectLst/>
                        </a:rPr>
                        <a:t>30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6350" marR="1219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73025" marT="7620" marB="0"/>
                </a:tc>
              </a:tr>
              <a:tr h="178435">
                <a:tc>
                  <a:txBody>
                    <a:bodyPr/>
                    <a:lstStyle/>
                    <a:p>
                      <a:pPr marL="3810" marR="121920" indent="-6350" algn="ctr">
                        <a:lnSpc>
                          <a:spcPct val="107000"/>
                        </a:lnSpc>
                        <a:spcAft>
                          <a:spcPts val="0"/>
                        </a:spcAft>
                      </a:pPr>
                      <a:r>
                        <a:rPr lang="en-IN" sz="1100" dirty="0">
                          <a:effectLst/>
                        </a:rPr>
                        <a:t>4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2540" marR="121920" indent="-6350" algn="ctr">
                        <a:lnSpc>
                          <a:spcPct val="107000"/>
                        </a:lnSpc>
                        <a:spcAft>
                          <a:spcPts val="0"/>
                        </a:spcAft>
                      </a:pPr>
                      <a:r>
                        <a:rPr lang="en-IN" sz="1100" dirty="0">
                          <a:effectLst/>
                        </a:rPr>
                        <a:t>Price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2540" marR="12192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3810" marR="12192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73025" marT="7620" marB="0"/>
                </a:tc>
                <a:tc>
                  <a:txBody>
                    <a:bodyPr/>
                    <a:lstStyle/>
                    <a:p>
                      <a:pPr marL="6350" marR="1219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73025" marT="7620" marB="0"/>
                </a:tc>
              </a:tr>
            </a:tbl>
          </a:graphicData>
        </a:graphic>
      </p:graphicFrame>
      <p:sp>
        <p:nvSpPr>
          <p:cNvPr id="9" name="Rectangle 2"/>
          <p:cNvSpPr>
            <a:spLocks noChangeArrowheads="1"/>
          </p:cNvSpPr>
          <p:nvPr/>
        </p:nvSpPr>
        <p:spPr bwMode="auto">
          <a:xfrm>
            <a:off x="539552" y="1211685"/>
            <a:ext cx="8280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Cake Details</a:t>
            </a:r>
            <a:r>
              <a:rPr kumimoji="0" lang="en-US" sz="2000" b="1" i="0"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a:t>
            </a:r>
            <a:endParaRPr kumimoji="0" lang="en-US" sz="2000"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2">
                    <a:lumMod val="50000"/>
                  </a:schemeClr>
                </a:solidFill>
                <a:effectLst/>
                <a:latin typeface="Times New Roman" pitchFamily="18" charset="0"/>
                <a:ea typeface="Times New Roman" pitchFamily="18" charset="0"/>
                <a:cs typeface="Times New Roman" pitchFamily="18" charset="0"/>
              </a:rPr>
              <a:t> </a:t>
            </a:r>
            <a:endParaRPr kumimoji="0" lang="en-US" sz="2000" b="1" i="0" u="none" strike="noStrike" cap="none" normalizeH="0" baseline="0" dirty="0" smtClean="0">
              <a:ln>
                <a:noFill/>
              </a:ln>
              <a:solidFill>
                <a:schemeClr val="tx2">
                  <a:lumMod val="50000"/>
                </a:schemeClr>
              </a:solidFill>
              <a:effectLst/>
              <a:latin typeface="Times New Roman" pitchFamily="18" charset="0"/>
              <a:cs typeface="Times New Roman"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41723985"/>
              </p:ext>
            </p:extLst>
          </p:nvPr>
        </p:nvGraphicFramePr>
        <p:xfrm>
          <a:off x="1907704" y="4581128"/>
          <a:ext cx="5976663" cy="1007604"/>
        </p:xfrm>
        <a:graphic>
          <a:graphicData uri="http://schemas.openxmlformats.org/drawingml/2006/table">
            <a:tbl>
              <a:tblPr firstRow="1" firstCol="1" bandRow="1">
                <a:tableStyleId>{5C22544A-7EE6-4342-B048-85BDC9FD1C3A}</a:tableStyleId>
              </a:tblPr>
              <a:tblGrid>
                <a:gridCol w="527581"/>
                <a:gridCol w="1743086"/>
                <a:gridCol w="1741146"/>
                <a:gridCol w="549563"/>
                <a:gridCol w="1415287"/>
              </a:tblGrid>
              <a:tr h="299002">
                <a:tc>
                  <a:txBody>
                    <a:bodyPr/>
                    <a:lstStyle/>
                    <a:p>
                      <a:pPr marL="6350" marR="121920" indent="-6350">
                        <a:lnSpc>
                          <a:spcPct val="107000"/>
                        </a:lnSpc>
                        <a:spcAft>
                          <a:spcPts val="0"/>
                        </a:spcAft>
                      </a:pPr>
                      <a:r>
                        <a:rPr lang="en-IN" sz="1100" dirty="0">
                          <a:effectLst/>
                        </a:rPr>
                        <a:t>Sr. No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Data Filed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4290" indent="-6350" algn="ctr">
                        <a:lnSpc>
                          <a:spcPct val="107000"/>
                        </a:lnSpc>
                        <a:spcAft>
                          <a:spcPts val="0"/>
                        </a:spcAft>
                      </a:pPr>
                      <a:r>
                        <a:rPr lang="en-IN" sz="1100" dirty="0">
                          <a:effectLst/>
                        </a:rPr>
                        <a:t>Data Type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3655" indent="-6350" algn="ctr">
                        <a:lnSpc>
                          <a:spcPct val="107000"/>
                        </a:lnSpc>
                        <a:spcAft>
                          <a:spcPts val="0"/>
                        </a:spcAft>
                      </a:pPr>
                      <a:r>
                        <a:rPr lang="en-IN" sz="1100" dirty="0">
                          <a:effectLst/>
                        </a:rPr>
                        <a:t>Size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Contraints</a:t>
                      </a:r>
                      <a:endParaRPr lang="en-IN" sz="1400" dirty="0">
                        <a:solidFill>
                          <a:srgbClr val="000000"/>
                        </a:solidFill>
                        <a:effectLst/>
                        <a:latin typeface="Times New Roman"/>
                        <a:ea typeface="Times New Roman"/>
                        <a:cs typeface="Mangal"/>
                      </a:endParaRPr>
                    </a:p>
                  </a:txBody>
                  <a:tcPr marL="68580" marR="33655" marT="7620" marB="0"/>
                </a:tc>
              </a:tr>
              <a:tr h="176530">
                <a:tc>
                  <a:txBody>
                    <a:bodyPr/>
                    <a:lstStyle/>
                    <a:p>
                      <a:pPr marL="6350" marR="121920" indent="-6350">
                        <a:lnSpc>
                          <a:spcPct val="107000"/>
                        </a:lnSpc>
                        <a:spcAft>
                          <a:spcPts val="0"/>
                        </a:spcAft>
                      </a:pPr>
                      <a:r>
                        <a:rPr lang="en-IN" sz="1100" dirty="0">
                          <a:effectLst/>
                        </a:rPr>
                        <a:t>     1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6195" indent="-6350" algn="ctr">
                        <a:lnSpc>
                          <a:spcPct val="107000"/>
                        </a:lnSpc>
                        <a:spcAft>
                          <a:spcPts val="0"/>
                        </a:spcAft>
                      </a:pPr>
                      <a:r>
                        <a:rPr lang="en-IN" sz="1100" dirty="0">
                          <a:effectLst/>
                        </a:rPr>
                        <a:t>C-No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3655" indent="-6350" algn="ctr">
                        <a:lnSpc>
                          <a:spcPct val="107000"/>
                        </a:lnSpc>
                        <a:spcAft>
                          <a:spcPts val="0"/>
                        </a:spcAft>
                      </a:pPr>
                      <a:r>
                        <a:rPr lang="en-IN" sz="1100" dirty="0">
                          <a:effectLst/>
                        </a:rPr>
                        <a:t>Primary Key </a:t>
                      </a:r>
                      <a:endParaRPr lang="en-IN" sz="1400" dirty="0">
                        <a:solidFill>
                          <a:srgbClr val="000000"/>
                        </a:solidFill>
                        <a:effectLst/>
                        <a:latin typeface="Times New Roman"/>
                        <a:ea typeface="Times New Roman"/>
                        <a:cs typeface="Mangal"/>
                      </a:endParaRPr>
                    </a:p>
                  </a:txBody>
                  <a:tcPr marL="68580" marR="33655" marT="7620" marB="0"/>
                </a:tc>
              </a:tr>
              <a:tr h="176530">
                <a:tc>
                  <a:txBody>
                    <a:bodyPr/>
                    <a:lstStyle/>
                    <a:p>
                      <a:pPr marL="6350" marR="34290" indent="-6350" algn="ctr">
                        <a:lnSpc>
                          <a:spcPct val="107000"/>
                        </a:lnSpc>
                        <a:spcAft>
                          <a:spcPts val="0"/>
                        </a:spcAft>
                      </a:pPr>
                      <a:r>
                        <a:rPr lang="en-IN" sz="1100" dirty="0">
                          <a:effectLst/>
                        </a:rPr>
                        <a:t>2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Candle Name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30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7620" marB="0"/>
                </a:tc>
              </a:tr>
              <a:tr h="267193">
                <a:tc>
                  <a:txBody>
                    <a:bodyPr/>
                    <a:lstStyle/>
                    <a:p>
                      <a:pPr marL="6350" marR="34290" indent="-6350" algn="ctr">
                        <a:lnSpc>
                          <a:spcPct val="107000"/>
                        </a:lnSpc>
                        <a:spcAft>
                          <a:spcPts val="0"/>
                        </a:spcAft>
                      </a:pPr>
                      <a:r>
                        <a:rPr lang="en-IN" sz="1100" dirty="0">
                          <a:effectLst/>
                        </a:rPr>
                        <a:t>3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6830" indent="-6350" algn="ctr">
                        <a:lnSpc>
                          <a:spcPct val="107000"/>
                        </a:lnSpc>
                        <a:spcAft>
                          <a:spcPts val="0"/>
                        </a:spcAft>
                      </a:pPr>
                      <a:r>
                        <a:rPr lang="en-IN" sz="1100" dirty="0">
                          <a:effectLst/>
                        </a:rPr>
                        <a:t>Price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762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7620" marB="0"/>
                </a:tc>
              </a:tr>
            </a:tbl>
          </a:graphicData>
        </a:graphic>
      </p:graphicFrame>
      <p:sp>
        <p:nvSpPr>
          <p:cNvPr id="11" name="Rectangle 3"/>
          <p:cNvSpPr>
            <a:spLocks noChangeArrowheads="1"/>
          </p:cNvSpPr>
          <p:nvPr/>
        </p:nvSpPr>
        <p:spPr bwMode="auto">
          <a:xfrm>
            <a:off x="264641" y="3861048"/>
            <a:ext cx="86409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Candle Details</a:t>
            </a:r>
            <a:r>
              <a:rPr kumimoji="0" lang="en-US" sz="20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3744807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2806712"/>
              </p:ext>
            </p:extLst>
          </p:nvPr>
        </p:nvGraphicFramePr>
        <p:xfrm>
          <a:off x="1340801" y="1988840"/>
          <a:ext cx="6427035" cy="3816418"/>
        </p:xfrm>
        <a:graphic>
          <a:graphicData uri="http://schemas.openxmlformats.org/drawingml/2006/table">
            <a:tbl>
              <a:tblPr firstRow="1" firstCol="1" bandRow="1">
                <a:tableStyleId>{5C22544A-7EE6-4342-B048-85BDC9FD1C3A}</a:tableStyleId>
              </a:tblPr>
              <a:tblGrid>
                <a:gridCol w="567337"/>
                <a:gridCol w="1874436"/>
                <a:gridCol w="1872350"/>
                <a:gridCol w="590976"/>
                <a:gridCol w="1521936"/>
              </a:tblGrid>
              <a:tr h="542450">
                <a:tc>
                  <a:txBody>
                    <a:bodyPr/>
                    <a:lstStyle/>
                    <a:p>
                      <a:pPr marL="6350" marR="121920" indent="-6350">
                        <a:lnSpc>
                          <a:spcPct val="107000"/>
                        </a:lnSpc>
                        <a:spcAft>
                          <a:spcPts val="0"/>
                        </a:spcAft>
                      </a:pPr>
                      <a:r>
                        <a:rPr lang="en-IN" sz="1100" dirty="0">
                          <a:effectLst/>
                        </a:rPr>
                        <a:t>Sr. No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Data Field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Data Type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size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Contraints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1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8100" indent="-6350" algn="ctr">
                        <a:lnSpc>
                          <a:spcPct val="107000"/>
                        </a:lnSpc>
                        <a:spcAft>
                          <a:spcPts val="0"/>
                        </a:spcAft>
                      </a:pPr>
                      <a:r>
                        <a:rPr lang="en-IN" sz="1100" dirty="0">
                          <a:effectLst/>
                        </a:rPr>
                        <a:t>Order No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925" indent="-6350" algn="ctr">
                        <a:lnSpc>
                          <a:spcPct val="107000"/>
                        </a:lnSpc>
                        <a:spcAft>
                          <a:spcPts val="0"/>
                        </a:spcAft>
                      </a:pPr>
                      <a:r>
                        <a:rPr lang="en-IN" sz="1100" dirty="0">
                          <a:effectLst/>
                        </a:rPr>
                        <a:t>Primary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2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830" indent="-6350">
                        <a:lnSpc>
                          <a:spcPct val="107000"/>
                        </a:lnSpc>
                        <a:spcAft>
                          <a:spcPts val="0"/>
                        </a:spcAft>
                        <a:tabLst>
                          <a:tab pos="786130" algn="ctr"/>
                          <a:tab pos="1572895" algn="r"/>
                        </a:tabLst>
                      </a:pPr>
                      <a:r>
                        <a:rPr lang="en-IN" sz="1100" dirty="0">
                          <a:effectLst/>
                        </a:rPr>
                        <a:t>	Data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Data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4031">
                <a:tc>
                  <a:txBody>
                    <a:bodyPr/>
                    <a:lstStyle/>
                    <a:p>
                      <a:pPr marL="6350" marR="34290" indent="-6350" algn="ctr">
                        <a:lnSpc>
                          <a:spcPct val="107000"/>
                        </a:lnSpc>
                        <a:spcAft>
                          <a:spcPts val="0"/>
                        </a:spcAft>
                      </a:pPr>
                      <a:r>
                        <a:rPr lang="en-IN" sz="1100" dirty="0">
                          <a:effectLst/>
                        </a:rPr>
                        <a:t>3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195" indent="-6350" algn="ctr">
                        <a:lnSpc>
                          <a:spcPct val="107000"/>
                        </a:lnSpc>
                        <a:spcAft>
                          <a:spcPts val="0"/>
                        </a:spcAft>
                      </a:pPr>
                      <a:r>
                        <a:rPr lang="en-IN" sz="1100" dirty="0">
                          <a:effectLst/>
                        </a:rPr>
                        <a:t>First Name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20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4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195" indent="-6350" algn="ctr">
                        <a:lnSpc>
                          <a:spcPct val="107000"/>
                        </a:lnSpc>
                        <a:spcAft>
                          <a:spcPts val="0"/>
                        </a:spcAft>
                      </a:pPr>
                      <a:r>
                        <a:rPr lang="en-IN" sz="1100" dirty="0">
                          <a:effectLst/>
                        </a:rPr>
                        <a:t>Last Name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20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5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8735" indent="-6350" algn="ctr">
                        <a:lnSpc>
                          <a:spcPct val="107000"/>
                        </a:lnSpc>
                        <a:spcAft>
                          <a:spcPts val="0"/>
                        </a:spcAft>
                      </a:pPr>
                      <a:r>
                        <a:rPr lang="en-IN" sz="1100" dirty="0">
                          <a:effectLst/>
                        </a:rPr>
                        <a:t>Address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35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6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195" indent="-6350" algn="ctr">
                        <a:lnSpc>
                          <a:spcPct val="107000"/>
                        </a:lnSpc>
                        <a:spcAft>
                          <a:spcPts val="0"/>
                        </a:spcAft>
                      </a:pPr>
                      <a:r>
                        <a:rPr lang="en-IN" sz="1100" dirty="0">
                          <a:effectLst/>
                        </a:rPr>
                        <a:t>Mob Number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7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195" indent="-6350" algn="ctr">
                        <a:lnSpc>
                          <a:spcPct val="107000"/>
                        </a:lnSpc>
                        <a:spcAft>
                          <a:spcPts val="0"/>
                        </a:spcAft>
                      </a:pPr>
                      <a:r>
                        <a:rPr lang="en-IN" sz="1100" dirty="0">
                          <a:effectLst/>
                        </a:rPr>
                        <a:t>Category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20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8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830" indent="-6350" algn="ctr">
                        <a:lnSpc>
                          <a:spcPct val="107000"/>
                        </a:lnSpc>
                        <a:spcAft>
                          <a:spcPts val="0"/>
                        </a:spcAft>
                      </a:pPr>
                      <a:r>
                        <a:rPr lang="en-IN" sz="1100" dirty="0">
                          <a:effectLst/>
                        </a:rPr>
                        <a:t>Flavours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30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4290" indent="-6350" algn="ctr">
                        <a:lnSpc>
                          <a:spcPct val="107000"/>
                        </a:lnSpc>
                        <a:spcAft>
                          <a:spcPts val="0"/>
                        </a:spcAft>
                      </a:pPr>
                      <a:r>
                        <a:rPr lang="en-IN" sz="1100" dirty="0">
                          <a:effectLst/>
                        </a:rPr>
                        <a:t>9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830" indent="-6350" algn="ctr">
                        <a:lnSpc>
                          <a:spcPct val="107000"/>
                        </a:lnSpc>
                        <a:spcAft>
                          <a:spcPts val="0"/>
                        </a:spcAft>
                      </a:pPr>
                      <a:r>
                        <a:rPr lang="en-IN" sz="1100" dirty="0">
                          <a:effectLst/>
                        </a:rPr>
                        <a:t>Candle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Text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30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Cake Value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5560" indent="-6350" algn="ctr">
                        <a:lnSpc>
                          <a:spcPct val="107000"/>
                        </a:lnSpc>
                        <a:spcAft>
                          <a:spcPts val="0"/>
                        </a:spcAft>
                      </a:pPr>
                      <a:r>
                        <a:rPr lang="en-IN" sz="1100" dirty="0">
                          <a:effectLst/>
                        </a:rPr>
                        <a:t>11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830" indent="-6350" algn="ctr">
                        <a:lnSpc>
                          <a:spcPct val="107000"/>
                        </a:lnSpc>
                        <a:spcAft>
                          <a:spcPts val="0"/>
                        </a:spcAft>
                      </a:pPr>
                      <a:r>
                        <a:rPr lang="en-IN" sz="1100" dirty="0">
                          <a:effectLst/>
                        </a:rPr>
                        <a:t>Candle Value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5560" indent="-6350" algn="ctr">
                        <a:lnSpc>
                          <a:spcPct val="107000"/>
                        </a:lnSpc>
                        <a:spcAft>
                          <a:spcPts val="0"/>
                        </a:spcAft>
                      </a:pPr>
                      <a:r>
                        <a:rPr lang="en-IN" sz="1100" dirty="0">
                          <a:effectLst/>
                        </a:rPr>
                        <a:t>12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7465" indent="-6350" algn="ctr">
                        <a:lnSpc>
                          <a:spcPct val="107000"/>
                        </a:lnSpc>
                        <a:spcAft>
                          <a:spcPts val="0"/>
                        </a:spcAft>
                      </a:pPr>
                      <a:r>
                        <a:rPr lang="en-IN" sz="1100" dirty="0">
                          <a:effectLst/>
                        </a:rPr>
                        <a:t>Other Value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223311">
                <a:tc>
                  <a:txBody>
                    <a:bodyPr/>
                    <a:lstStyle/>
                    <a:p>
                      <a:pPr marL="6350" marR="35560" indent="-6350" algn="ctr">
                        <a:lnSpc>
                          <a:spcPct val="107000"/>
                        </a:lnSpc>
                        <a:spcAft>
                          <a:spcPts val="0"/>
                        </a:spcAft>
                      </a:pPr>
                      <a:r>
                        <a:rPr lang="en-IN" sz="1100" dirty="0">
                          <a:effectLst/>
                        </a:rPr>
                        <a:t>13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7465" indent="-6350" algn="ctr">
                        <a:lnSpc>
                          <a:spcPct val="107000"/>
                        </a:lnSpc>
                        <a:spcAft>
                          <a:spcPts val="0"/>
                        </a:spcAft>
                      </a:pPr>
                      <a:r>
                        <a:rPr lang="en-IN" sz="1100" dirty="0">
                          <a:effectLst/>
                        </a:rPr>
                        <a:t>Delivery Charges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r h="370205">
                <a:tc>
                  <a:txBody>
                    <a:bodyPr/>
                    <a:lstStyle/>
                    <a:p>
                      <a:pPr marL="6350" marR="35560" indent="-6350" algn="ctr">
                        <a:lnSpc>
                          <a:spcPct val="107000"/>
                        </a:lnSpc>
                        <a:spcAft>
                          <a:spcPts val="0"/>
                        </a:spcAft>
                      </a:pPr>
                      <a:r>
                        <a:rPr lang="en-IN" sz="1100" dirty="0">
                          <a:effectLst/>
                        </a:rPr>
                        <a:t>14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6830" indent="-6350" algn="ctr">
                        <a:lnSpc>
                          <a:spcPct val="107000"/>
                        </a:lnSpc>
                        <a:spcAft>
                          <a:spcPts val="0"/>
                        </a:spcAft>
                      </a:pPr>
                      <a:r>
                        <a:rPr lang="en-IN" sz="1100" dirty="0">
                          <a:effectLst/>
                        </a:rPr>
                        <a:t>Total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4290" indent="-6350" algn="ctr">
                        <a:lnSpc>
                          <a:spcPct val="107000"/>
                        </a:lnSpc>
                        <a:spcAft>
                          <a:spcPts val="0"/>
                        </a:spcAft>
                      </a:pPr>
                      <a:r>
                        <a:rPr lang="en-IN" sz="1100" dirty="0">
                          <a:effectLst/>
                        </a:rPr>
                        <a:t>Integer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5560" indent="-6350" algn="ctr">
                        <a:lnSpc>
                          <a:spcPct val="107000"/>
                        </a:lnSpc>
                        <a:spcAft>
                          <a:spcPts val="0"/>
                        </a:spcAft>
                      </a:pPr>
                      <a:r>
                        <a:rPr lang="en-IN" sz="1100" dirty="0">
                          <a:effectLst/>
                        </a:rPr>
                        <a:t>10 </a:t>
                      </a:r>
                      <a:endParaRPr lang="en-IN" sz="1400" dirty="0">
                        <a:solidFill>
                          <a:srgbClr val="000000"/>
                        </a:solidFill>
                        <a:effectLst/>
                        <a:latin typeface="Times New Roman"/>
                        <a:ea typeface="Times New Roman"/>
                        <a:cs typeface="Mangal"/>
                      </a:endParaRPr>
                    </a:p>
                  </a:txBody>
                  <a:tcPr marL="68580" marR="33655" marT="8890" marB="0"/>
                </a:tc>
                <a:tc>
                  <a:txBody>
                    <a:bodyPr/>
                    <a:lstStyle/>
                    <a:p>
                      <a:pPr marL="6350" marR="33020" indent="-6350" algn="ctr">
                        <a:lnSpc>
                          <a:spcPct val="107000"/>
                        </a:lnSpc>
                        <a:spcAft>
                          <a:spcPts val="0"/>
                        </a:spcAft>
                      </a:pPr>
                      <a:r>
                        <a:rPr lang="en-IN" sz="1100" dirty="0">
                          <a:effectLst/>
                        </a:rPr>
                        <a:t>Not Null </a:t>
                      </a:r>
                      <a:endParaRPr lang="en-IN" sz="1400" dirty="0">
                        <a:solidFill>
                          <a:srgbClr val="000000"/>
                        </a:solidFill>
                        <a:effectLst/>
                        <a:latin typeface="Times New Roman"/>
                        <a:ea typeface="Times New Roman"/>
                        <a:cs typeface="Mangal"/>
                      </a:endParaRPr>
                    </a:p>
                  </a:txBody>
                  <a:tcPr marL="68580" marR="33655" marT="8890" marB="0"/>
                </a:tc>
              </a:tr>
            </a:tbl>
          </a:graphicData>
        </a:graphic>
      </p:graphicFrame>
      <p:sp>
        <p:nvSpPr>
          <p:cNvPr id="5" name="Rectangle 1"/>
          <p:cNvSpPr>
            <a:spLocks noChangeArrowheads="1"/>
          </p:cNvSpPr>
          <p:nvPr/>
        </p:nvSpPr>
        <p:spPr bwMode="auto">
          <a:xfrm>
            <a:off x="683568" y="980728"/>
            <a:ext cx="7776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785813" algn="ctr"/>
                <a:tab pos="1573213" algn="r"/>
              </a:tabLst>
            </a:pPr>
            <a:r>
              <a:rPr kumimoji="0" lang="en-US" sz="2400" b="1" i="0" u="sng" strike="noStrike" cap="none" normalizeH="0" baseline="0" dirty="0" smtClean="0">
                <a:ln>
                  <a:noFill/>
                </a:ln>
                <a:solidFill>
                  <a:schemeClr val="tx1">
                    <a:lumMod val="95000"/>
                    <a:lumOff val="5000"/>
                  </a:schemeClr>
                </a:solidFill>
                <a:effectLst/>
                <a:latin typeface="Times New Roman" pitchFamily="18" charset="0"/>
                <a:ea typeface="Times New Roman" pitchFamily="18" charset="0"/>
                <a:cs typeface="Times New Roman" pitchFamily="18" charset="0"/>
              </a:rPr>
              <a:t>Order Details</a:t>
            </a:r>
            <a:endParaRPr kumimoji="0" lang="en-US" sz="2400" b="0"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785813" algn="ctr"/>
                <a:tab pos="1573213" algn="r"/>
              </a:tabLst>
            </a:pPr>
            <a:r>
              <a:rPr kumimoji="0" lang="en-US" sz="2400" b="1" i="0" u="none" strike="noStrike" cap="none" normalizeH="0" baseline="0" dirty="0" smtClean="0">
                <a:ln>
                  <a:noFill/>
                </a:ln>
                <a:solidFill>
                  <a:schemeClr val="tx1">
                    <a:lumMod val="95000"/>
                    <a:lumOff val="5000"/>
                  </a:schemeClr>
                </a:solidFill>
                <a:effectLst/>
                <a:latin typeface="Times New Roman" pitchFamily="18" charset="0"/>
                <a:ea typeface="Times New Roman" pitchFamily="18" charset="0"/>
                <a:cs typeface="Times New Roman" pitchFamily="18" charset="0"/>
              </a:rPr>
              <a:t> </a:t>
            </a:r>
            <a:endParaRPr kumimoji="0" lang="en-US" sz="2400" b="0" i="0" u="none" strike="noStrike" cap="none" normalizeH="0" baseline="0" dirty="0" smtClean="0">
              <a:ln>
                <a:noFill/>
              </a:ln>
              <a:solidFill>
                <a:schemeClr val="tx1">
                  <a:lumMod val="95000"/>
                  <a:lumOff val="5000"/>
                </a:schemeClr>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76046655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88640"/>
            <a:ext cx="6512511" cy="1143000"/>
          </a:xfrm>
        </p:spPr>
        <p:txBody>
          <a:bodyPr/>
          <a:lstStyle/>
          <a:p>
            <a:pPr marL="0" indent="0" algn="l">
              <a:buNone/>
            </a:pPr>
            <a:r>
              <a:rPr lang="en-IN" sz="2800" dirty="0">
                <a:solidFill>
                  <a:schemeClr val="bg2">
                    <a:lumMod val="10000"/>
                  </a:schemeClr>
                </a:solidFill>
                <a:effectLst/>
                <a:latin typeface="Times New Roman" pitchFamily="18" charset="0"/>
                <a:cs typeface="Times New Roman" pitchFamily="18" charset="0"/>
              </a:rPr>
              <a:t>Data Dictionary: </a:t>
            </a:r>
            <a:endParaRPr lang="en-IN" sz="2800" dirty="0">
              <a:solidFill>
                <a:schemeClr val="bg2">
                  <a:lumMod val="10000"/>
                </a:schemeClr>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33791338"/>
              </p:ext>
            </p:extLst>
          </p:nvPr>
        </p:nvGraphicFramePr>
        <p:xfrm>
          <a:off x="683567" y="908721"/>
          <a:ext cx="7920880" cy="5478228"/>
        </p:xfrm>
        <a:graphic>
          <a:graphicData uri="http://schemas.openxmlformats.org/drawingml/2006/table">
            <a:tbl>
              <a:tblPr firstRow="1" firstCol="1" bandRow="1">
                <a:tableStyleId>{5C22544A-7EE6-4342-B048-85BDC9FD1C3A}</a:tableStyleId>
              </a:tblPr>
              <a:tblGrid>
                <a:gridCol w="1584008"/>
                <a:gridCol w="1584008"/>
                <a:gridCol w="1582325"/>
                <a:gridCol w="1586531"/>
                <a:gridCol w="1584008"/>
              </a:tblGrid>
              <a:tr h="360039">
                <a:tc>
                  <a:txBody>
                    <a:bodyPr/>
                    <a:lstStyle/>
                    <a:p>
                      <a:pPr marL="6350" marR="31750" indent="-6350" algn="ctr">
                        <a:lnSpc>
                          <a:spcPct val="107000"/>
                        </a:lnSpc>
                        <a:spcAft>
                          <a:spcPts val="0"/>
                        </a:spcAft>
                      </a:pPr>
                      <a:r>
                        <a:rPr lang="en-IN" sz="600" dirty="0">
                          <a:effectLst/>
                        </a:rPr>
                        <a:t>Sr. No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Data Field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4290" indent="-6350" algn="ctr">
                        <a:lnSpc>
                          <a:spcPct val="107000"/>
                        </a:lnSpc>
                        <a:spcAft>
                          <a:spcPts val="0"/>
                        </a:spcAft>
                      </a:pPr>
                      <a:r>
                        <a:rPr lang="en-IN" sz="600" dirty="0">
                          <a:effectLst/>
                        </a:rPr>
                        <a:t>Data type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Size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8575" indent="-6350" algn="ctr">
                        <a:lnSpc>
                          <a:spcPct val="107000"/>
                        </a:lnSpc>
                        <a:spcAft>
                          <a:spcPts val="0"/>
                        </a:spcAft>
                      </a:pPr>
                      <a:r>
                        <a:rPr lang="en-IN" sz="600" dirty="0">
                          <a:effectLst/>
                        </a:rPr>
                        <a:t>Description </a:t>
                      </a:r>
                      <a:endParaRPr lang="en-IN" sz="800" dirty="0">
                        <a:solidFill>
                          <a:srgbClr val="000000"/>
                        </a:solidFill>
                        <a:effectLst/>
                        <a:latin typeface="Times New Roman"/>
                        <a:ea typeface="Times New Roman"/>
                        <a:cs typeface="Mangal"/>
                      </a:endParaRPr>
                    </a:p>
                  </a:txBody>
                  <a:tcPr marL="36784" marR="19754" marT="4768" marB="0"/>
                </a:tc>
              </a:tr>
              <a:tr h="224069">
                <a:tc>
                  <a:txBody>
                    <a:bodyPr/>
                    <a:lstStyle/>
                    <a:p>
                      <a:pPr marL="6350" marR="30480" indent="-6350" algn="ctr">
                        <a:lnSpc>
                          <a:spcPct val="107000"/>
                        </a:lnSpc>
                        <a:spcAft>
                          <a:spcPts val="0"/>
                        </a:spcAft>
                      </a:pPr>
                      <a:r>
                        <a:rPr lang="en-IN" sz="600" dirty="0">
                          <a:effectLst/>
                        </a:rPr>
                        <a:t>1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750" indent="-6350" algn="ctr">
                        <a:lnSpc>
                          <a:spcPct val="107000"/>
                        </a:lnSpc>
                        <a:spcAft>
                          <a:spcPts val="0"/>
                        </a:spcAft>
                      </a:pPr>
                      <a:r>
                        <a:rPr lang="en-IN" sz="600" dirty="0">
                          <a:effectLst/>
                        </a:rPr>
                        <a:t>Item No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210" indent="-6350" algn="ctr">
                        <a:lnSpc>
                          <a:spcPct val="107000"/>
                        </a:lnSpc>
                        <a:spcAft>
                          <a:spcPts val="0"/>
                        </a:spcAft>
                      </a:pPr>
                      <a:r>
                        <a:rPr lang="en-IN" sz="600" dirty="0">
                          <a:effectLst/>
                        </a:rPr>
                        <a:t>Item No </a:t>
                      </a:r>
                      <a:endParaRPr lang="en-IN" sz="800" dirty="0">
                        <a:solidFill>
                          <a:srgbClr val="000000"/>
                        </a:solidFill>
                        <a:effectLst/>
                        <a:latin typeface="Times New Roman"/>
                        <a:ea typeface="Times New Roman"/>
                        <a:cs typeface="Mangal"/>
                      </a:endParaRPr>
                    </a:p>
                  </a:txBody>
                  <a:tcPr marL="36784" marR="19754" marT="4768" marB="0"/>
                </a:tc>
              </a:tr>
              <a:tr h="228200">
                <a:tc>
                  <a:txBody>
                    <a:bodyPr/>
                    <a:lstStyle/>
                    <a:p>
                      <a:pPr marL="6350" marR="30480" indent="-6350" algn="ctr">
                        <a:lnSpc>
                          <a:spcPct val="107000"/>
                        </a:lnSpc>
                        <a:spcAft>
                          <a:spcPts val="0"/>
                        </a:spcAft>
                      </a:pPr>
                      <a:r>
                        <a:rPr lang="en-IN" sz="600" dirty="0">
                          <a:effectLst/>
                        </a:rPr>
                        <a:t>2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Category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20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Category </a:t>
                      </a:r>
                      <a:endParaRPr lang="en-IN" sz="800" dirty="0">
                        <a:solidFill>
                          <a:srgbClr val="000000"/>
                        </a:solidFill>
                        <a:effectLst/>
                        <a:latin typeface="Times New Roman"/>
                        <a:ea typeface="Times New Roman"/>
                        <a:cs typeface="Mangal"/>
                      </a:endParaRPr>
                    </a:p>
                  </a:txBody>
                  <a:tcPr marL="36784" marR="19754" marT="4768" marB="0"/>
                </a:tc>
              </a:tr>
              <a:tr h="224069">
                <a:tc>
                  <a:txBody>
                    <a:bodyPr/>
                    <a:lstStyle/>
                    <a:p>
                      <a:pPr marL="6350" marR="30480" indent="-6350" algn="ctr">
                        <a:lnSpc>
                          <a:spcPct val="107000"/>
                        </a:lnSpc>
                        <a:spcAft>
                          <a:spcPts val="0"/>
                        </a:spcAft>
                      </a:pPr>
                      <a:r>
                        <a:rPr lang="en-IN" sz="600" dirty="0">
                          <a:effectLst/>
                        </a:rPr>
                        <a:t>3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Flavour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30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Cake Flavour </a:t>
                      </a:r>
                      <a:endParaRPr lang="en-IN" sz="800" dirty="0">
                        <a:solidFill>
                          <a:srgbClr val="000000"/>
                        </a:solidFill>
                        <a:effectLst/>
                        <a:latin typeface="Times New Roman"/>
                        <a:ea typeface="Times New Roman"/>
                        <a:cs typeface="Mangal"/>
                      </a:endParaRPr>
                    </a:p>
                  </a:txBody>
                  <a:tcPr marL="36784" marR="19754" marT="4768" marB="0"/>
                </a:tc>
              </a:tr>
              <a:tr h="219423">
                <a:tc>
                  <a:txBody>
                    <a:bodyPr/>
                    <a:lstStyle/>
                    <a:p>
                      <a:pPr marL="6350" marR="30480" indent="-6350" algn="ctr">
                        <a:lnSpc>
                          <a:spcPct val="107000"/>
                        </a:lnSpc>
                        <a:spcAft>
                          <a:spcPts val="0"/>
                        </a:spcAft>
                      </a:pPr>
                      <a:r>
                        <a:rPr lang="en-IN" sz="600" dirty="0">
                          <a:effectLst/>
                        </a:rPr>
                        <a:t>4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Price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Cake price </a:t>
                      </a:r>
                      <a:endParaRPr lang="en-IN" sz="800" dirty="0">
                        <a:solidFill>
                          <a:srgbClr val="000000"/>
                        </a:solidFill>
                        <a:effectLst/>
                        <a:latin typeface="Times New Roman"/>
                        <a:ea typeface="Times New Roman"/>
                        <a:cs typeface="Mangal"/>
                      </a:endParaRPr>
                    </a:p>
                  </a:txBody>
                  <a:tcPr marL="36784" marR="19754" marT="4768" marB="0"/>
                </a:tc>
              </a:tr>
              <a:tr h="230781">
                <a:tc>
                  <a:txBody>
                    <a:bodyPr/>
                    <a:lstStyle/>
                    <a:p>
                      <a:pPr marL="6350" marR="30480" indent="-6350" algn="ctr">
                        <a:lnSpc>
                          <a:spcPct val="107000"/>
                        </a:lnSpc>
                        <a:spcAft>
                          <a:spcPts val="0"/>
                        </a:spcAft>
                      </a:pPr>
                      <a:r>
                        <a:rPr lang="en-IN" sz="600" dirty="0">
                          <a:effectLst/>
                        </a:rPr>
                        <a:t>5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C-No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Candle No </a:t>
                      </a:r>
                      <a:endParaRPr lang="en-IN" sz="800" dirty="0">
                        <a:solidFill>
                          <a:srgbClr val="000000"/>
                        </a:solidFill>
                        <a:effectLst/>
                        <a:latin typeface="Times New Roman"/>
                        <a:ea typeface="Times New Roman"/>
                        <a:cs typeface="Mangal"/>
                      </a:endParaRPr>
                    </a:p>
                  </a:txBody>
                  <a:tcPr marL="36784" marR="19754" marT="4768" marB="0"/>
                </a:tc>
              </a:tr>
              <a:tr h="225618">
                <a:tc>
                  <a:txBody>
                    <a:bodyPr/>
                    <a:lstStyle/>
                    <a:p>
                      <a:pPr marL="6350" marR="30480" indent="-6350" algn="ctr">
                        <a:lnSpc>
                          <a:spcPct val="107000"/>
                        </a:lnSpc>
                        <a:spcAft>
                          <a:spcPts val="0"/>
                        </a:spcAft>
                      </a:pPr>
                      <a:r>
                        <a:rPr lang="en-IN" sz="600" dirty="0">
                          <a:effectLst/>
                        </a:rPr>
                        <a:t>6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Candle Name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30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Candle Name </a:t>
                      </a:r>
                      <a:endParaRPr lang="en-IN" sz="800" dirty="0">
                        <a:solidFill>
                          <a:srgbClr val="000000"/>
                        </a:solidFill>
                        <a:effectLst/>
                        <a:latin typeface="Times New Roman"/>
                        <a:ea typeface="Times New Roman"/>
                        <a:cs typeface="Mangal"/>
                      </a:endParaRPr>
                    </a:p>
                  </a:txBody>
                  <a:tcPr marL="36784" marR="19754" marT="4768" marB="0"/>
                </a:tc>
              </a:tr>
              <a:tr h="222005">
                <a:tc>
                  <a:txBody>
                    <a:bodyPr/>
                    <a:lstStyle/>
                    <a:p>
                      <a:pPr marL="6350" marR="30480" indent="-6350" algn="ctr">
                        <a:lnSpc>
                          <a:spcPct val="107000"/>
                        </a:lnSpc>
                        <a:spcAft>
                          <a:spcPts val="0"/>
                        </a:spcAft>
                      </a:pPr>
                      <a:r>
                        <a:rPr lang="en-IN" sz="600" dirty="0">
                          <a:effectLst/>
                        </a:rPr>
                        <a:t>7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Price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210" indent="-6350" algn="ctr">
                        <a:lnSpc>
                          <a:spcPct val="107000"/>
                        </a:lnSpc>
                        <a:spcAft>
                          <a:spcPts val="0"/>
                        </a:spcAft>
                      </a:pPr>
                      <a:r>
                        <a:rPr lang="en-IN" sz="600" dirty="0">
                          <a:effectLst/>
                        </a:rPr>
                        <a:t>Candle Price </a:t>
                      </a:r>
                      <a:endParaRPr lang="en-IN" sz="800" dirty="0">
                        <a:solidFill>
                          <a:srgbClr val="000000"/>
                        </a:solidFill>
                        <a:effectLst/>
                        <a:latin typeface="Times New Roman"/>
                        <a:ea typeface="Times New Roman"/>
                        <a:cs typeface="Mangal"/>
                      </a:endParaRPr>
                    </a:p>
                  </a:txBody>
                  <a:tcPr marL="36784" marR="19754" marT="4768" marB="0"/>
                </a:tc>
              </a:tr>
              <a:tr h="225618">
                <a:tc>
                  <a:txBody>
                    <a:bodyPr/>
                    <a:lstStyle/>
                    <a:p>
                      <a:pPr marL="6350" marR="30480" indent="-6350" algn="ctr">
                        <a:lnSpc>
                          <a:spcPct val="107000"/>
                        </a:lnSpc>
                        <a:spcAft>
                          <a:spcPts val="0"/>
                        </a:spcAft>
                      </a:pPr>
                      <a:r>
                        <a:rPr lang="en-IN" sz="600" dirty="0">
                          <a:effectLst/>
                        </a:rPr>
                        <a:t>8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Order No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845" indent="-6350" algn="ctr">
                        <a:lnSpc>
                          <a:spcPct val="107000"/>
                        </a:lnSpc>
                        <a:spcAft>
                          <a:spcPts val="0"/>
                        </a:spcAft>
                      </a:pPr>
                      <a:r>
                        <a:rPr lang="en-IN" sz="600" dirty="0">
                          <a:effectLst/>
                        </a:rPr>
                        <a:t>Order No </a:t>
                      </a:r>
                      <a:endParaRPr lang="en-IN" sz="800" dirty="0">
                        <a:solidFill>
                          <a:srgbClr val="000000"/>
                        </a:solidFill>
                        <a:effectLst/>
                        <a:latin typeface="Times New Roman"/>
                        <a:ea typeface="Times New Roman"/>
                        <a:cs typeface="Mangal"/>
                      </a:endParaRPr>
                    </a:p>
                  </a:txBody>
                  <a:tcPr marL="36784" marR="19754" marT="4768" marB="0"/>
                </a:tc>
              </a:tr>
              <a:tr h="228200">
                <a:tc>
                  <a:txBody>
                    <a:bodyPr/>
                    <a:lstStyle/>
                    <a:p>
                      <a:pPr marL="6350" marR="30480" indent="-6350" algn="ctr">
                        <a:lnSpc>
                          <a:spcPct val="107000"/>
                        </a:lnSpc>
                        <a:spcAft>
                          <a:spcPts val="0"/>
                        </a:spcAft>
                      </a:pPr>
                      <a:r>
                        <a:rPr lang="en-IN" sz="600" dirty="0">
                          <a:effectLst/>
                        </a:rPr>
                        <a:t>9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750" indent="-6350" algn="ctr">
                        <a:lnSpc>
                          <a:spcPct val="107000"/>
                        </a:lnSpc>
                        <a:spcAft>
                          <a:spcPts val="0"/>
                        </a:spcAft>
                      </a:pPr>
                      <a:r>
                        <a:rPr lang="en-IN" sz="600" dirty="0">
                          <a:effectLst/>
                        </a:rPr>
                        <a:t>Date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4290" indent="-6350" algn="ctr">
                        <a:lnSpc>
                          <a:spcPct val="107000"/>
                        </a:lnSpc>
                        <a:spcAft>
                          <a:spcPts val="0"/>
                        </a:spcAft>
                      </a:pPr>
                      <a:r>
                        <a:rPr lang="en-IN" sz="600" dirty="0">
                          <a:effectLst/>
                        </a:rPr>
                        <a:t>Date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Dates </a:t>
                      </a:r>
                      <a:endParaRPr lang="en-IN" sz="800" dirty="0">
                        <a:solidFill>
                          <a:srgbClr val="000000"/>
                        </a:solidFill>
                        <a:effectLst/>
                        <a:latin typeface="Times New Roman"/>
                        <a:ea typeface="Times New Roman"/>
                        <a:cs typeface="Mangal"/>
                      </a:endParaRPr>
                    </a:p>
                  </a:txBody>
                  <a:tcPr marL="36784" marR="19754" marT="4768" marB="0"/>
                </a:tc>
              </a:tr>
              <a:tr h="298929">
                <a:tc>
                  <a:txBody>
                    <a:bodyPr/>
                    <a:lstStyle/>
                    <a:p>
                      <a:pPr marL="6350" marR="3238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First Name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20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121920" indent="-6350" algn="ctr">
                        <a:lnSpc>
                          <a:spcPct val="107000"/>
                        </a:lnSpc>
                        <a:spcAft>
                          <a:spcPts val="0"/>
                        </a:spcAft>
                      </a:pPr>
                      <a:r>
                        <a:rPr lang="en-IN" sz="600" dirty="0">
                          <a:effectLst/>
                        </a:rPr>
                        <a:t>Customer First Name </a:t>
                      </a:r>
                      <a:endParaRPr lang="en-IN" sz="800" dirty="0">
                        <a:solidFill>
                          <a:srgbClr val="000000"/>
                        </a:solidFill>
                        <a:effectLst/>
                        <a:latin typeface="Times New Roman"/>
                        <a:ea typeface="Times New Roman"/>
                        <a:cs typeface="Mangal"/>
                      </a:endParaRPr>
                    </a:p>
                  </a:txBody>
                  <a:tcPr marL="36784" marR="19754" marT="4768" marB="0"/>
                </a:tc>
              </a:tr>
              <a:tr h="298929">
                <a:tc>
                  <a:txBody>
                    <a:bodyPr/>
                    <a:lstStyle/>
                    <a:p>
                      <a:pPr marL="6350" marR="32385" indent="-6350" algn="ctr">
                        <a:lnSpc>
                          <a:spcPct val="107000"/>
                        </a:lnSpc>
                        <a:spcAft>
                          <a:spcPts val="0"/>
                        </a:spcAft>
                      </a:pPr>
                      <a:r>
                        <a:rPr lang="en-IN" sz="600" dirty="0">
                          <a:effectLst/>
                        </a:rPr>
                        <a:t>11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Last Name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35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121920" indent="-6350" algn="ctr">
                        <a:lnSpc>
                          <a:spcPct val="107000"/>
                        </a:lnSpc>
                        <a:spcAft>
                          <a:spcPts val="0"/>
                        </a:spcAft>
                      </a:pPr>
                      <a:r>
                        <a:rPr lang="en-IN" sz="600" dirty="0">
                          <a:effectLst/>
                        </a:rPr>
                        <a:t>Customer Last Name </a:t>
                      </a:r>
                      <a:endParaRPr lang="en-IN" sz="800" dirty="0">
                        <a:solidFill>
                          <a:srgbClr val="000000"/>
                        </a:solidFill>
                        <a:effectLst/>
                        <a:latin typeface="Times New Roman"/>
                        <a:ea typeface="Times New Roman"/>
                        <a:cs typeface="Mangal"/>
                      </a:endParaRPr>
                    </a:p>
                  </a:txBody>
                  <a:tcPr marL="36784" marR="19754" marT="4768" marB="0"/>
                </a:tc>
              </a:tr>
              <a:tr h="298929">
                <a:tc>
                  <a:txBody>
                    <a:bodyPr/>
                    <a:lstStyle/>
                    <a:p>
                      <a:pPr marL="6350" marR="32385" indent="-6350" algn="ctr">
                        <a:lnSpc>
                          <a:spcPct val="107000"/>
                        </a:lnSpc>
                        <a:spcAft>
                          <a:spcPts val="0"/>
                        </a:spcAft>
                      </a:pPr>
                      <a:r>
                        <a:rPr lang="en-IN" sz="600" dirty="0">
                          <a:effectLst/>
                        </a:rPr>
                        <a:t>12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020" indent="-6350" algn="ctr">
                        <a:lnSpc>
                          <a:spcPct val="107000"/>
                        </a:lnSpc>
                        <a:spcAft>
                          <a:spcPts val="0"/>
                        </a:spcAft>
                      </a:pPr>
                      <a:r>
                        <a:rPr lang="en-IN" sz="600" dirty="0">
                          <a:effectLst/>
                        </a:rPr>
                        <a:t>Address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8890" marR="121920" indent="-6350">
                        <a:lnSpc>
                          <a:spcPct val="107000"/>
                        </a:lnSpc>
                        <a:spcAft>
                          <a:spcPts val="0"/>
                        </a:spcAft>
                      </a:pPr>
                      <a:r>
                        <a:rPr lang="en-IN" sz="600" dirty="0" smtClean="0">
                          <a:effectLst/>
                        </a:rPr>
                        <a:t>                   Customer </a:t>
                      </a:r>
                      <a:r>
                        <a:rPr lang="en-IN" sz="600" dirty="0">
                          <a:effectLst/>
                        </a:rPr>
                        <a:t>Address </a:t>
                      </a:r>
                      <a:endParaRPr lang="en-IN" sz="800" dirty="0">
                        <a:solidFill>
                          <a:srgbClr val="000000"/>
                        </a:solidFill>
                        <a:effectLst/>
                        <a:latin typeface="Times New Roman"/>
                        <a:ea typeface="Times New Roman"/>
                        <a:cs typeface="Mangal"/>
                      </a:endParaRPr>
                    </a:p>
                  </a:txBody>
                  <a:tcPr marL="36784" marR="19754" marT="4768" marB="0"/>
                </a:tc>
              </a:tr>
              <a:tr h="298929">
                <a:tc>
                  <a:txBody>
                    <a:bodyPr/>
                    <a:lstStyle/>
                    <a:p>
                      <a:pPr marL="6350" marR="32385" indent="-6350" algn="ctr">
                        <a:lnSpc>
                          <a:spcPct val="107000"/>
                        </a:lnSpc>
                        <a:spcAft>
                          <a:spcPts val="0"/>
                        </a:spcAft>
                      </a:pPr>
                      <a:r>
                        <a:rPr lang="en-IN" sz="600" dirty="0">
                          <a:effectLst/>
                        </a:rPr>
                        <a:t>13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Mob Number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20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121920" indent="-6350">
                        <a:lnSpc>
                          <a:spcPct val="107000"/>
                        </a:lnSpc>
                        <a:spcAft>
                          <a:spcPts val="0"/>
                        </a:spcAft>
                      </a:pPr>
                      <a:r>
                        <a:rPr lang="en-IN" sz="600" dirty="0" smtClean="0">
                          <a:effectLst/>
                        </a:rPr>
                        <a:t>                    Customer </a:t>
                      </a:r>
                      <a:r>
                        <a:rPr lang="en-IN" sz="600" dirty="0">
                          <a:effectLst/>
                        </a:rPr>
                        <a:t>Mob-No </a:t>
                      </a:r>
                      <a:endParaRPr lang="en-IN" sz="800" dirty="0">
                        <a:solidFill>
                          <a:srgbClr val="000000"/>
                        </a:solidFill>
                        <a:effectLst/>
                        <a:latin typeface="Times New Roman"/>
                        <a:ea typeface="Times New Roman"/>
                        <a:cs typeface="Mangal"/>
                      </a:endParaRPr>
                    </a:p>
                  </a:txBody>
                  <a:tcPr marL="36784" marR="19754" marT="4768" marB="0"/>
                </a:tc>
              </a:tr>
              <a:tr h="186895">
                <a:tc>
                  <a:txBody>
                    <a:bodyPr/>
                    <a:lstStyle/>
                    <a:p>
                      <a:pPr marL="6350" marR="32385" indent="-6350" algn="ctr">
                        <a:lnSpc>
                          <a:spcPct val="107000"/>
                        </a:lnSpc>
                        <a:spcAft>
                          <a:spcPts val="0"/>
                        </a:spcAft>
                      </a:pPr>
                      <a:r>
                        <a:rPr lang="en-IN" sz="600" dirty="0">
                          <a:effectLst/>
                        </a:rPr>
                        <a:t>14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Category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30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Category-Cake </a:t>
                      </a:r>
                      <a:endParaRPr lang="en-IN" sz="800" dirty="0">
                        <a:solidFill>
                          <a:srgbClr val="000000"/>
                        </a:solidFill>
                        <a:effectLst/>
                        <a:latin typeface="Times New Roman"/>
                        <a:ea typeface="Times New Roman"/>
                        <a:cs typeface="Mangal"/>
                      </a:endParaRPr>
                    </a:p>
                  </a:txBody>
                  <a:tcPr marL="36784" marR="19754" marT="4768" marB="0"/>
                </a:tc>
              </a:tr>
              <a:tr h="228200">
                <a:tc>
                  <a:txBody>
                    <a:bodyPr/>
                    <a:lstStyle/>
                    <a:p>
                      <a:pPr marL="6350" marR="32385" indent="-6350" algn="ctr">
                        <a:lnSpc>
                          <a:spcPct val="107000"/>
                        </a:lnSpc>
                        <a:spcAft>
                          <a:spcPts val="0"/>
                        </a:spcAft>
                      </a:pPr>
                      <a:r>
                        <a:rPr lang="en-IN" sz="600" dirty="0">
                          <a:effectLst/>
                        </a:rPr>
                        <a:t>15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Flavour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30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Cake Flavour </a:t>
                      </a:r>
                      <a:endParaRPr lang="en-IN" sz="800" dirty="0">
                        <a:solidFill>
                          <a:srgbClr val="000000"/>
                        </a:solidFill>
                        <a:effectLst/>
                        <a:latin typeface="Times New Roman"/>
                        <a:ea typeface="Times New Roman"/>
                        <a:cs typeface="Mangal"/>
                      </a:endParaRPr>
                    </a:p>
                  </a:txBody>
                  <a:tcPr marL="36784" marR="19754" marT="4768" marB="0"/>
                </a:tc>
              </a:tr>
              <a:tr h="224069">
                <a:tc>
                  <a:txBody>
                    <a:bodyPr/>
                    <a:lstStyle/>
                    <a:p>
                      <a:pPr marL="6350" marR="32385" indent="-6350" algn="ctr">
                        <a:lnSpc>
                          <a:spcPct val="107000"/>
                        </a:lnSpc>
                        <a:spcAft>
                          <a:spcPts val="0"/>
                        </a:spcAft>
                      </a:pPr>
                      <a:r>
                        <a:rPr lang="en-IN" sz="600" dirty="0">
                          <a:effectLst/>
                        </a:rPr>
                        <a:t>16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Candle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3655" indent="-6350" algn="ctr">
                        <a:lnSpc>
                          <a:spcPct val="107000"/>
                        </a:lnSpc>
                        <a:spcAft>
                          <a:spcPts val="0"/>
                        </a:spcAft>
                      </a:pPr>
                      <a:r>
                        <a:rPr lang="en-IN" sz="600" dirty="0">
                          <a:effectLst/>
                        </a:rPr>
                        <a:t>Text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Candle Name </a:t>
                      </a:r>
                      <a:endParaRPr lang="en-IN" sz="800" dirty="0">
                        <a:solidFill>
                          <a:srgbClr val="000000"/>
                        </a:solidFill>
                        <a:effectLst/>
                        <a:latin typeface="Times New Roman"/>
                        <a:ea typeface="Times New Roman"/>
                        <a:cs typeface="Mangal"/>
                      </a:endParaRPr>
                    </a:p>
                  </a:txBody>
                  <a:tcPr marL="36784" marR="19754" marT="4768" marB="0"/>
                </a:tc>
              </a:tr>
              <a:tr h="219423">
                <a:tc>
                  <a:txBody>
                    <a:bodyPr/>
                    <a:lstStyle/>
                    <a:p>
                      <a:pPr marL="6350" marR="32385" indent="-6350" algn="ctr">
                        <a:lnSpc>
                          <a:spcPct val="107000"/>
                        </a:lnSpc>
                        <a:spcAft>
                          <a:spcPts val="0"/>
                        </a:spcAft>
                      </a:pPr>
                      <a:r>
                        <a:rPr lang="en-IN" sz="600" dirty="0">
                          <a:effectLst/>
                        </a:rPr>
                        <a:t>17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Cake Value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0480" indent="-6350" algn="ctr">
                        <a:lnSpc>
                          <a:spcPct val="107000"/>
                        </a:lnSpc>
                        <a:spcAft>
                          <a:spcPts val="0"/>
                        </a:spcAft>
                      </a:pPr>
                      <a:r>
                        <a:rPr lang="en-IN" sz="600" dirty="0">
                          <a:effectLst/>
                        </a:rPr>
                        <a:t>Cake Price </a:t>
                      </a:r>
                      <a:endParaRPr lang="en-IN" sz="800" dirty="0">
                        <a:solidFill>
                          <a:srgbClr val="000000"/>
                        </a:solidFill>
                        <a:effectLst/>
                        <a:latin typeface="Times New Roman"/>
                        <a:ea typeface="Times New Roman"/>
                        <a:cs typeface="Mangal"/>
                      </a:endParaRPr>
                    </a:p>
                  </a:txBody>
                  <a:tcPr marL="36784" marR="19754" marT="4768" marB="0"/>
                </a:tc>
              </a:tr>
              <a:tr h="230265">
                <a:tc>
                  <a:txBody>
                    <a:bodyPr/>
                    <a:lstStyle/>
                    <a:p>
                      <a:pPr marL="6350" marR="32385" indent="-6350" algn="ctr">
                        <a:lnSpc>
                          <a:spcPct val="107000"/>
                        </a:lnSpc>
                        <a:spcAft>
                          <a:spcPts val="0"/>
                        </a:spcAft>
                      </a:pPr>
                      <a:r>
                        <a:rPr lang="en-IN" sz="600" dirty="0">
                          <a:effectLst/>
                        </a:rPr>
                        <a:t>18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Candle Value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210" indent="-6350" algn="ctr">
                        <a:lnSpc>
                          <a:spcPct val="107000"/>
                        </a:lnSpc>
                        <a:spcAft>
                          <a:spcPts val="0"/>
                        </a:spcAft>
                      </a:pPr>
                      <a:r>
                        <a:rPr lang="en-IN" sz="600" dirty="0">
                          <a:effectLst/>
                        </a:rPr>
                        <a:t>Candle Price </a:t>
                      </a:r>
                      <a:endParaRPr lang="en-IN" sz="800" dirty="0">
                        <a:solidFill>
                          <a:srgbClr val="000000"/>
                        </a:solidFill>
                        <a:effectLst/>
                        <a:latin typeface="Times New Roman"/>
                        <a:ea typeface="Times New Roman"/>
                        <a:cs typeface="Mangal"/>
                      </a:endParaRPr>
                    </a:p>
                  </a:txBody>
                  <a:tcPr marL="36784" marR="19754" marT="4768" marB="0"/>
                </a:tc>
              </a:tr>
              <a:tr h="293882">
                <a:tc>
                  <a:txBody>
                    <a:bodyPr/>
                    <a:lstStyle/>
                    <a:p>
                      <a:pPr marL="6350" marR="32385" indent="-6350" algn="ctr">
                        <a:lnSpc>
                          <a:spcPct val="107000"/>
                        </a:lnSpc>
                        <a:spcAft>
                          <a:spcPts val="0"/>
                        </a:spcAft>
                      </a:pPr>
                      <a:r>
                        <a:rPr lang="en-IN" sz="600" dirty="0">
                          <a:effectLst/>
                        </a:rPr>
                        <a:t>19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Other Value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Other Item Price </a:t>
                      </a:r>
                      <a:endParaRPr lang="en-IN" sz="800" dirty="0">
                        <a:solidFill>
                          <a:srgbClr val="000000"/>
                        </a:solidFill>
                        <a:effectLst/>
                        <a:latin typeface="Times New Roman"/>
                        <a:ea typeface="Times New Roman"/>
                        <a:cs typeface="Mangal"/>
                      </a:endParaRPr>
                    </a:p>
                  </a:txBody>
                  <a:tcPr marL="36784" marR="19754" marT="4768" marB="0"/>
                </a:tc>
              </a:tr>
              <a:tr h="293882">
                <a:tc>
                  <a:txBody>
                    <a:bodyPr/>
                    <a:lstStyle/>
                    <a:p>
                      <a:pPr marL="6350" marR="32385" indent="-6350" algn="ctr">
                        <a:lnSpc>
                          <a:spcPct val="107000"/>
                        </a:lnSpc>
                        <a:spcAft>
                          <a:spcPts val="0"/>
                        </a:spcAft>
                      </a:pPr>
                      <a:r>
                        <a:rPr lang="en-IN" sz="600" dirty="0">
                          <a:effectLst/>
                        </a:rPr>
                        <a:t>20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Delivery Charge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210" indent="-6350" algn="ctr">
                        <a:lnSpc>
                          <a:spcPct val="107000"/>
                        </a:lnSpc>
                        <a:spcAft>
                          <a:spcPts val="0"/>
                        </a:spcAft>
                      </a:pPr>
                      <a:r>
                        <a:rPr lang="en-IN" sz="600" dirty="0">
                          <a:effectLst/>
                        </a:rPr>
                        <a:t>Delivery Charges </a:t>
                      </a:r>
                      <a:endParaRPr lang="en-IN" sz="800" dirty="0">
                        <a:solidFill>
                          <a:srgbClr val="000000"/>
                        </a:solidFill>
                        <a:effectLst/>
                        <a:latin typeface="Times New Roman"/>
                        <a:ea typeface="Times New Roman"/>
                        <a:cs typeface="Mangal"/>
                      </a:endParaRPr>
                    </a:p>
                  </a:txBody>
                  <a:tcPr marL="36784" marR="19754" marT="4768" marB="0"/>
                </a:tc>
              </a:tr>
              <a:tr h="217874">
                <a:tc>
                  <a:txBody>
                    <a:bodyPr/>
                    <a:lstStyle/>
                    <a:p>
                      <a:pPr marL="6350" marR="32385" indent="-6350" algn="ctr">
                        <a:lnSpc>
                          <a:spcPct val="107000"/>
                        </a:lnSpc>
                        <a:spcAft>
                          <a:spcPts val="0"/>
                        </a:spcAft>
                      </a:pPr>
                      <a:r>
                        <a:rPr lang="en-IN" sz="600" dirty="0">
                          <a:effectLst/>
                        </a:rPr>
                        <a:t>21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Total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2385" indent="-6350" algn="ctr">
                        <a:lnSpc>
                          <a:spcPct val="107000"/>
                        </a:lnSpc>
                        <a:spcAft>
                          <a:spcPts val="0"/>
                        </a:spcAft>
                      </a:pPr>
                      <a:r>
                        <a:rPr lang="en-IN" sz="600" dirty="0">
                          <a:effectLst/>
                        </a:rPr>
                        <a:t>Integer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31115" indent="-6350" algn="ctr">
                        <a:lnSpc>
                          <a:spcPct val="107000"/>
                        </a:lnSpc>
                        <a:spcAft>
                          <a:spcPts val="0"/>
                        </a:spcAft>
                      </a:pPr>
                      <a:r>
                        <a:rPr lang="en-IN" sz="600" dirty="0">
                          <a:effectLst/>
                        </a:rPr>
                        <a:t>10 </a:t>
                      </a:r>
                      <a:endParaRPr lang="en-IN" sz="800" dirty="0">
                        <a:solidFill>
                          <a:srgbClr val="000000"/>
                        </a:solidFill>
                        <a:effectLst/>
                        <a:latin typeface="Times New Roman"/>
                        <a:ea typeface="Times New Roman"/>
                        <a:cs typeface="Mangal"/>
                      </a:endParaRPr>
                    </a:p>
                  </a:txBody>
                  <a:tcPr marL="36784" marR="19754" marT="4768" marB="0"/>
                </a:tc>
                <a:tc>
                  <a:txBody>
                    <a:bodyPr/>
                    <a:lstStyle/>
                    <a:p>
                      <a:pPr marL="6350" marR="29210" indent="-6350" algn="ctr">
                        <a:lnSpc>
                          <a:spcPct val="107000"/>
                        </a:lnSpc>
                        <a:spcAft>
                          <a:spcPts val="0"/>
                        </a:spcAft>
                      </a:pPr>
                      <a:r>
                        <a:rPr lang="en-IN" sz="600" dirty="0">
                          <a:effectLst/>
                        </a:rPr>
                        <a:t>Total Amount </a:t>
                      </a:r>
                      <a:endParaRPr lang="en-IN" sz="800" dirty="0">
                        <a:solidFill>
                          <a:srgbClr val="000000"/>
                        </a:solidFill>
                        <a:effectLst/>
                        <a:latin typeface="Times New Roman"/>
                        <a:ea typeface="Times New Roman"/>
                        <a:cs typeface="Mangal"/>
                      </a:endParaRPr>
                    </a:p>
                  </a:txBody>
                  <a:tcPr marL="36784" marR="19754" marT="4768" marB="0"/>
                </a:tc>
              </a:tr>
            </a:tbl>
          </a:graphicData>
        </a:graphic>
      </p:graphicFrame>
    </p:spTree>
    <p:extLst>
      <p:ext uri="{BB962C8B-B14F-4D97-AF65-F5344CB8AC3E}">
        <p14:creationId xmlns:p14="http://schemas.microsoft.com/office/powerpoint/2010/main" val="3581930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5616" y="188640"/>
            <a:ext cx="6512511" cy="11430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36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UML DIAGRAM </a:t>
            </a:r>
          </a:p>
        </p:txBody>
      </p:sp>
      <p:sp>
        <p:nvSpPr>
          <p:cNvPr id="5" name="Rectangle 4"/>
          <p:cNvSpPr/>
          <p:nvPr/>
        </p:nvSpPr>
        <p:spPr>
          <a:xfrm>
            <a:off x="107504" y="1340768"/>
            <a:ext cx="2850206" cy="523220"/>
          </a:xfrm>
          <a:prstGeom prst="rect">
            <a:avLst/>
          </a:prstGeom>
        </p:spPr>
        <p:txBody>
          <a:bodyPr wrap="square">
            <a:spAutoFit/>
          </a:bodyPr>
          <a:lstStyle/>
          <a:p>
            <a:r>
              <a:rPr lang="en-IN" sz="2800" b="1" dirty="0">
                <a:solidFill>
                  <a:schemeClr val="tx2">
                    <a:lumMod val="50000"/>
                  </a:schemeClr>
                </a:solidFill>
                <a:latin typeface="Times New Roman" pitchFamily="18" charset="0"/>
                <a:cs typeface="Times New Roman" pitchFamily="18" charset="0"/>
              </a:rPr>
              <a:t>Class Diagram: </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916832"/>
            <a:ext cx="4824536"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p:cNvCxnSpPr/>
          <p:nvPr/>
        </p:nvCxnSpPr>
        <p:spPr>
          <a:xfrm>
            <a:off x="6588224" y="3444936"/>
            <a:ext cx="360040" cy="1440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6656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1743400" y="1412776"/>
            <a:ext cx="5780927"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545" y="503094"/>
            <a:ext cx="2877711" cy="523220"/>
          </a:xfrm>
          <a:prstGeom prst="rect">
            <a:avLst/>
          </a:prstGeom>
        </p:spPr>
        <p:txBody>
          <a:bodyPr wrap="none">
            <a:spAutoFit/>
          </a:bodyPr>
          <a:lstStyle/>
          <a:p>
            <a:r>
              <a:rPr lang="en-IN" sz="2800" b="1" dirty="0">
                <a:solidFill>
                  <a:schemeClr val="tx2">
                    <a:lumMod val="50000"/>
                  </a:schemeClr>
                </a:solidFill>
                <a:latin typeface="Times New Roman" pitchFamily="18" charset="0"/>
                <a:cs typeface="Times New Roman" pitchFamily="18" charset="0"/>
              </a:rPr>
              <a:t>Object Diagram: </a:t>
            </a:r>
            <a:endParaRPr lang="en-IN" sz="28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5634195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803008"/>
            <a:ext cx="6696743"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07504" y="260648"/>
            <a:ext cx="3225563" cy="523220"/>
          </a:xfrm>
          <a:prstGeom prst="rect">
            <a:avLst/>
          </a:prstGeom>
        </p:spPr>
        <p:txBody>
          <a:bodyPr wrap="none">
            <a:spAutoFit/>
          </a:bodyPr>
          <a:lstStyle/>
          <a:p>
            <a:r>
              <a:rPr lang="en-IN" sz="2800" b="1" dirty="0">
                <a:solidFill>
                  <a:schemeClr val="tx2">
                    <a:lumMod val="50000"/>
                  </a:schemeClr>
                </a:solidFill>
                <a:latin typeface="Times New Roman" pitchFamily="18" charset="0"/>
                <a:cs typeface="Times New Roman" pitchFamily="18" charset="0"/>
              </a:rPr>
              <a:t>Use Case Diagram: </a:t>
            </a:r>
            <a:endParaRPr lang="en-IN" sz="28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717815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7704" y="848891"/>
            <a:ext cx="5459489" cy="586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7504" y="296933"/>
            <a:ext cx="3201263" cy="523220"/>
          </a:xfrm>
          <a:prstGeom prst="rect">
            <a:avLst/>
          </a:prstGeom>
        </p:spPr>
        <p:txBody>
          <a:bodyPr wrap="square">
            <a:spAutoFit/>
          </a:bodyPr>
          <a:lstStyle/>
          <a:p>
            <a:r>
              <a:rPr lang="en-IN" sz="2800" b="1" dirty="0">
                <a:solidFill>
                  <a:schemeClr val="tx2">
                    <a:lumMod val="50000"/>
                  </a:schemeClr>
                </a:solidFill>
                <a:latin typeface="Times New Roman" pitchFamily="18" charset="0"/>
                <a:cs typeface="Times New Roman" pitchFamily="18" charset="0"/>
              </a:rPr>
              <a:t>Activity Diagram: </a:t>
            </a:r>
            <a:endParaRPr lang="en-IN" sz="28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4760991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95536" y="692696"/>
            <a:ext cx="8064896" cy="3513544"/>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45720" indent="0" algn="ctr">
              <a:buNone/>
            </a:pPr>
            <a:r>
              <a:rPr lang="en-IN" sz="3600" b="1" cap="all" dirty="0" smtClean="0">
                <a:ln w="0"/>
                <a:solidFill>
                  <a:srgbClr val="002060"/>
                </a:solidFill>
                <a:effectLst>
                  <a:reflection blurRad="12700" stA="50000" endPos="50000" dist="5000" dir="5400000" sy="-100000" rotWithShape="0"/>
                </a:effectLst>
                <a:latin typeface="Times New Roman" pitchFamily="18" charset="0"/>
                <a:cs typeface="Times New Roman" pitchFamily="18" charset="0"/>
              </a:rPr>
              <a:t>Cake </a:t>
            </a:r>
            <a:r>
              <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Shop Billing </a:t>
            </a:r>
            <a:r>
              <a:rPr lang="en-IN" sz="3600" b="1" cap="all" dirty="0" smtClean="0">
                <a:ln w="0"/>
                <a:solidFill>
                  <a:srgbClr val="002060"/>
                </a:solidFill>
                <a:effectLst>
                  <a:reflection blurRad="12700" stA="50000" endPos="50000" dist="5000" dir="5400000" sy="-100000" rotWithShape="0"/>
                </a:effectLst>
                <a:latin typeface="Times New Roman" pitchFamily="18" charset="0"/>
                <a:cs typeface="Times New Roman" pitchFamily="18" charset="0"/>
              </a:rPr>
              <a:t>System</a:t>
            </a:r>
            <a:endPar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6" name="Content Placeholder 1"/>
          <p:cNvSpPr txBox="1">
            <a:spLocks/>
          </p:cNvSpPr>
          <p:nvPr/>
        </p:nvSpPr>
        <p:spPr>
          <a:xfrm>
            <a:off x="1295400" y="2348880"/>
            <a:ext cx="6400800" cy="3600400"/>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endParaRPr lang="en-IN" sz="2000" b="1" dirty="0" smtClean="0">
              <a:solidFill>
                <a:schemeClr val="tx1">
                  <a:lumMod val="95000"/>
                  <a:lumOff val="5000"/>
                </a:schemeClr>
              </a:solidFill>
              <a:latin typeface="Times New Roman" pitchFamily="18" charset="0"/>
              <a:cs typeface="Times New Roman" pitchFamily="18" charset="0"/>
            </a:endParaRPr>
          </a:p>
          <a:p>
            <a:pPr marL="45720" indent="0">
              <a:buNone/>
            </a:pPr>
            <a:r>
              <a:rPr lang="en-IN" sz="2000" b="1" dirty="0" smtClean="0">
                <a:solidFill>
                  <a:schemeClr val="tx1">
                    <a:lumMod val="95000"/>
                    <a:lumOff val="5000"/>
                  </a:schemeClr>
                </a:solidFill>
                <a:latin typeface="Times New Roman" pitchFamily="18" charset="0"/>
                <a:cs typeface="Times New Roman" pitchFamily="18" charset="0"/>
              </a:rPr>
              <a:t>SUBMITTED BY:</a:t>
            </a:r>
            <a:endParaRPr lang="en-IN" sz="2000" b="1" dirty="0">
              <a:solidFill>
                <a:schemeClr val="tx1">
                  <a:lumMod val="95000"/>
                  <a:lumOff val="5000"/>
                </a:schemeClr>
              </a:solidFill>
              <a:latin typeface="Times New Roman" pitchFamily="18" charset="0"/>
              <a:cs typeface="Times New Roman" pitchFamily="18" charset="0"/>
            </a:endParaRPr>
          </a:p>
          <a:p>
            <a:pPr marL="45720" indent="0" algn="ctr">
              <a:buNone/>
            </a:pPr>
            <a:r>
              <a:rPr lang="en-IN" sz="1800" b="1" dirty="0">
                <a:solidFill>
                  <a:schemeClr val="tx1">
                    <a:lumMod val="95000"/>
                    <a:lumOff val="5000"/>
                  </a:schemeClr>
                </a:solidFill>
                <a:latin typeface="Times New Roman" pitchFamily="18" charset="0"/>
                <a:cs typeface="Times New Roman" pitchFamily="18" charset="0"/>
              </a:rPr>
              <a:t> </a:t>
            </a:r>
            <a:r>
              <a:rPr lang="en-IN" sz="1800" b="1" dirty="0" smtClean="0">
                <a:solidFill>
                  <a:schemeClr val="tx1">
                    <a:lumMod val="95000"/>
                    <a:lumOff val="5000"/>
                  </a:schemeClr>
                </a:solidFill>
                <a:latin typeface="Times New Roman" pitchFamily="18" charset="0"/>
                <a:cs typeface="Times New Roman" pitchFamily="18" charset="0"/>
              </a:rPr>
              <a:t>               MR</a:t>
            </a:r>
            <a:r>
              <a:rPr lang="en-IN" sz="1800" b="1" dirty="0">
                <a:solidFill>
                  <a:schemeClr val="tx1">
                    <a:lumMod val="95000"/>
                    <a:lumOff val="5000"/>
                  </a:schemeClr>
                </a:solidFill>
                <a:latin typeface="Times New Roman" pitchFamily="18" charset="0"/>
                <a:cs typeface="Times New Roman" pitchFamily="18" charset="0"/>
              </a:rPr>
              <a:t>. Dighe Ashit Jijabhau</a:t>
            </a:r>
            <a:endParaRPr lang="en-IN" sz="1800" dirty="0">
              <a:solidFill>
                <a:schemeClr val="tx1">
                  <a:lumMod val="95000"/>
                  <a:lumOff val="5000"/>
                </a:schemeClr>
              </a:solidFill>
              <a:latin typeface="Times New Roman" pitchFamily="18" charset="0"/>
              <a:cs typeface="Times New Roman" pitchFamily="18" charset="0"/>
            </a:endParaRPr>
          </a:p>
          <a:p>
            <a:pPr marL="45720" indent="0" algn="ctr">
              <a:buNone/>
            </a:pPr>
            <a:r>
              <a:rPr lang="en-IN" sz="1800" b="1" dirty="0" smtClean="0">
                <a:solidFill>
                  <a:schemeClr val="tx1">
                    <a:lumMod val="95000"/>
                    <a:lumOff val="5000"/>
                  </a:schemeClr>
                </a:solidFill>
                <a:latin typeface="Times New Roman" pitchFamily="18" charset="0"/>
                <a:cs typeface="Times New Roman" pitchFamily="18" charset="0"/>
              </a:rPr>
              <a:t>                           MISS</a:t>
            </a:r>
            <a:r>
              <a:rPr lang="en-IN" sz="1800" b="1" dirty="0">
                <a:solidFill>
                  <a:schemeClr val="tx1">
                    <a:lumMod val="95000"/>
                    <a:lumOff val="5000"/>
                  </a:schemeClr>
                </a:solidFill>
                <a:latin typeface="Times New Roman" pitchFamily="18" charset="0"/>
                <a:cs typeface="Times New Roman" pitchFamily="18" charset="0"/>
              </a:rPr>
              <a:t>. Pansare Vrushali </a:t>
            </a:r>
            <a:r>
              <a:rPr lang="en-IN" sz="1800" b="1" dirty="0" smtClean="0">
                <a:solidFill>
                  <a:schemeClr val="tx1">
                    <a:lumMod val="95000"/>
                    <a:lumOff val="5000"/>
                  </a:schemeClr>
                </a:solidFill>
                <a:latin typeface="Times New Roman" pitchFamily="18" charset="0"/>
                <a:cs typeface="Times New Roman" pitchFamily="18" charset="0"/>
              </a:rPr>
              <a:t>Keshav</a:t>
            </a:r>
          </a:p>
          <a:p>
            <a:pPr marL="45720" indent="0" algn="ctr">
              <a:buNone/>
            </a:pPr>
            <a:endParaRPr lang="en-US" sz="1800" b="1" dirty="0">
              <a:solidFill>
                <a:schemeClr val="tx1">
                  <a:lumMod val="95000"/>
                  <a:lumOff val="5000"/>
                </a:schemeClr>
              </a:solidFill>
              <a:latin typeface="Times New Roman" pitchFamily="18" charset="0"/>
              <a:cs typeface="Times New Roman" pitchFamily="18" charset="0"/>
            </a:endParaRPr>
          </a:p>
          <a:p>
            <a:pPr marL="45720" indent="0">
              <a:buNone/>
            </a:pPr>
            <a:endParaRPr lang="en-US" sz="1800" b="1" dirty="0" smtClean="0">
              <a:solidFill>
                <a:schemeClr val="tx1">
                  <a:lumMod val="95000"/>
                  <a:lumOff val="5000"/>
                </a:schemeClr>
              </a:solidFill>
              <a:latin typeface="Times New Roman" pitchFamily="18" charset="0"/>
              <a:cs typeface="Times New Roman" pitchFamily="18" charset="0"/>
            </a:endParaRPr>
          </a:p>
          <a:p>
            <a:pPr marL="45720" indent="0">
              <a:buNone/>
            </a:pPr>
            <a:r>
              <a:rPr lang="en-US" sz="2000" b="1" dirty="0" smtClean="0">
                <a:solidFill>
                  <a:schemeClr val="tx1">
                    <a:lumMod val="95000"/>
                    <a:lumOff val="5000"/>
                  </a:schemeClr>
                </a:solidFill>
                <a:latin typeface="Times New Roman" pitchFamily="18" charset="0"/>
                <a:cs typeface="Times New Roman" pitchFamily="18" charset="0"/>
              </a:rPr>
              <a:t>PROJECT GUIDE:</a:t>
            </a:r>
          </a:p>
          <a:p>
            <a:pPr marL="45720" indent="0" algn="ctr">
              <a:buNone/>
            </a:pPr>
            <a:r>
              <a:rPr lang="en-US" sz="1800" b="1" dirty="0">
                <a:solidFill>
                  <a:srgbClr val="002060"/>
                </a:solidFill>
                <a:latin typeface="Times New Roman" pitchFamily="18" charset="0"/>
                <a:cs typeface="Times New Roman" pitchFamily="18" charset="0"/>
              </a:rPr>
              <a:t> </a:t>
            </a:r>
            <a:r>
              <a:rPr lang="en-IN" sz="1800" b="1" dirty="0">
                <a:solidFill>
                  <a:schemeClr val="bg2">
                    <a:lumMod val="10000"/>
                  </a:schemeClr>
                </a:solidFill>
                <a:latin typeface="Times New Roman" pitchFamily="18" charset="0"/>
                <a:cs typeface="Times New Roman" pitchFamily="18" charset="0"/>
              </a:rPr>
              <a:t>PROF- Parad S.R</a:t>
            </a:r>
            <a:endParaRPr lang="en-IN" sz="1800" b="1" dirty="0" smtClean="0">
              <a:solidFill>
                <a:schemeClr val="bg2">
                  <a:lumMod val="10000"/>
                </a:schemeClr>
              </a:solidFill>
              <a:latin typeface="Times New Roman" pitchFamily="18" charset="0"/>
              <a:cs typeface="Times New Roman" pitchFamily="18" charset="0"/>
            </a:endParaRPr>
          </a:p>
          <a:p>
            <a:pPr marL="45720" indent="0">
              <a:buNone/>
            </a:pPr>
            <a:endParaRPr lang="en-US" sz="1800" b="1" dirty="0">
              <a:solidFill>
                <a:schemeClr val="tx1">
                  <a:lumMod val="95000"/>
                  <a:lumOff val="5000"/>
                </a:schemeClr>
              </a:solidFill>
              <a:latin typeface="Times New Roman" pitchFamily="18" charset="0"/>
              <a:cs typeface="Times New Roman" pitchFamily="18" charset="0"/>
            </a:endParaRPr>
          </a:p>
          <a:p>
            <a:pPr marL="45720" indent="0" algn="ctr">
              <a:buNone/>
            </a:pPr>
            <a:endParaRPr lang="en-US" sz="1800" b="1" dirty="0" smtClean="0">
              <a:solidFill>
                <a:schemeClr val="tx1">
                  <a:lumMod val="95000"/>
                  <a:lumOff val="5000"/>
                </a:schemeClr>
              </a:solidFill>
              <a:latin typeface="Times New Roman" pitchFamily="18" charset="0"/>
              <a:cs typeface="Times New Roman" pitchFamily="18" charset="0"/>
            </a:endParaRPr>
          </a:p>
          <a:p>
            <a:pPr marL="45720" indent="0" algn="ctr">
              <a:buNone/>
            </a:pPr>
            <a:endParaRPr lang="en-US" sz="1800" b="1" dirty="0">
              <a:solidFill>
                <a:schemeClr val="tx1">
                  <a:lumMod val="95000"/>
                  <a:lumOff val="5000"/>
                </a:schemeClr>
              </a:solidFill>
              <a:latin typeface="Times New Roman" pitchFamily="18" charset="0"/>
              <a:cs typeface="Times New Roman" pitchFamily="18" charset="0"/>
            </a:endParaRPr>
          </a:p>
          <a:p>
            <a:pPr marL="45720" indent="0" algn="ctr">
              <a:buNone/>
            </a:pPr>
            <a:endParaRPr lang="en-IN" sz="1800" dirty="0">
              <a:solidFill>
                <a:schemeClr val="tx1">
                  <a:lumMod val="95000"/>
                  <a:lumOff val="5000"/>
                </a:schemeClr>
              </a:solidFill>
              <a:latin typeface="Times New Roman" pitchFamily="18" charset="0"/>
              <a:cs typeface="Times New Roman" pitchFamily="18" charset="0"/>
            </a:endParaRPr>
          </a:p>
          <a:p>
            <a:pPr marL="45720" indent="0">
              <a:buFont typeface="Georgia" pitchFamily="18" charset="0"/>
              <a:buNone/>
            </a:pPr>
            <a:endParaRPr lang="en-IN" sz="36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826208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733346"/>
            <a:ext cx="6336704" cy="6008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3528" y="188640"/>
            <a:ext cx="5121559" cy="523220"/>
          </a:xfrm>
          <a:prstGeom prst="rect">
            <a:avLst/>
          </a:prstGeom>
        </p:spPr>
        <p:txBody>
          <a:bodyPr wrap="square">
            <a:spAutoFit/>
          </a:bodyPr>
          <a:lstStyle/>
          <a:p>
            <a:r>
              <a:rPr lang="en-IN" sz="2800" b="1" dirty="0">
                <a:solidFill>
                  <a:schemeClr val="tx2">
                    <a:lumMod val="50000"/>
                  </a:schemeClr>
                </a:solidFill>
                <a:latin typeface="Times New Roman" pitchFamily="18" charset="0"/>
                <a:cs typeface="Times New Roman" pitchFamily="18" charset="0"/>
              </a:rPr>
              <a:t>Sequence Diagram: </a:t>
            </a:r>
            <a:endParaRPr lang="en-IN" sz="2800" dirty="0">
              <a:solidFill>
                <a:schemeClr val="tx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197530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632" y="476672"/>
            <a:ext cx="6512511" cy="11430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36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FORM DESIGN</a:t>
            </a:r>
          </a:p>
        </p:txBody>
      </p:sp>
      <p:sp>
        <p:nvSpPr>
          <p:cNvPr id="4" name="Rectangle 3"/>
          <p:cNvSpPr/>
          <p:nvPr/>
        </p:nvSpPr>
        <p:spPr>
          <a:xfrm>
            <a:off x="467544" y="1844824"/>
            <a:ext cx="2291781" cy="523220"/>
          </a:xfrm>
          <a:prstGeom prst="rect">
            <a:avLst/>
          </a:prstGeom>
        </p:spPr>
        <p:txBody>
          <a:bodyPr wrap="none">
            <a:spAutoFit/>
          </a:bodyPr>
          <a:lstStyle/>
          <a:p>
            <a:pPr lvl="0" fontAlgn="base"/>
            <a:r>
              <a:rPr lang="en-IN" sz="2800" b="1" dirty="0">
                <a:solidFill>
                  <a:schemeClr val="bg2">
                    <a:lumMod val="10000"/>
                  </a:schemeClr>
                </a:solidFill>
                <a:latin typeface="Times New Roman" pitchFamily="18" charset="0"/>
                <a:cs typeface="Times New Roman" pitchFamily="18" charset="0"/>
              </a:rPr>
              <a:t>Login Form: </a:t>
            </a:r>
            <a:endParaRPr lang="en-IN" sz="2800" dirty="0">
              <a:solidFill>
                <a:schemeClr val="bg2">
                  <a:lumMod val="10000"/>
                </a:schemeClr>
              </a:solidFill>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F2938D52-D3FF-48A8-BE9A-781618AB2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1" y="2492896"/>
            <a:ext cx="6048672" cy="3867570"/>
          </a:xfrm>
          <a:prstGeom prst="rect">
            <a:avLst/>
          </a:prstGeom>
        </p:spPr>
      </p:pic>
    </p:spTree>
    <p:extLst>
      <p:ext uri="{BB962C8B-B14F-4D97-AF65-F5344CB8AC3E}">
        <p14:creationId xmlns:p14="http://schemas.microsoft.com/office/powerpoint/2010/main" val="2870814408"/>
      </p:ext>
    </p:extLst>
  </p:cSld>
  <p:clrMapOvr>
    <a:masterClrMapping/>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1093548"/>
            <a:ext cx="2133084" cy="523220"/>
          </a:xfrm>
          <a:prstGeom prst="rect">
            <a:avLst/>
          </a:prstGeom>
        </p:spPr>
        <p:txBody>
          <a:bodyPr wrap="none">
            <a:spAutoFit/>
          </a:bodyPr>
          <a:lstStyle/>
          <a:p>
            <a:pPr lvl="0" fontAlgn="base"/>
            <a:r>
              <a:rPr lang="en-IN" sz="2800" b="1" dirty="0">
                <a:solidFill>
                  <a:schemeClr val="bg2">
                    <a:lumMod val="10000"/>
                  </a:schemeClr>
                </a:solidFill>
                <a:latin typeface="Times New Roman" pitchFamily="18" charset="0"/>
                <a:cs typeface="Times New Roman" pitchFamily="18" charset="0"/>
              </a:rPr>
              <a:t>Main Form:</a:t>
            </a:r>
            <a:r>
              <a:rPr lang="en-IN" sz="2800" b="1" baseline="-25000" dirty="0">
                <a:solidFill>
                  <a:schemeClr val="bg2">
                    <a:lumMod val="10000"/>
                  </a:schemeClr>
                </a:solidFill>
                <a:latin typeface="Times New Roman" pitchFamily="18" charset="0"/>
                <a:cs typeface="Times New Roman" pitchFamily="18" charset="0"/>
              </a:rPr>
              <a:t> </a:t>
            </a:r>
            <a:endParaRPr lang="en-IN" sz="2800" b="1" dirty="0">
              <a:solidFill>
                <a:schemeClr val="bg2">
                  <a:lumMod val="10000"/>
                </a:schemeClr>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11951E09-FECB-4462-BBF1-F4283CB18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757" y="1772816"/>
            <a:ext cx="7074264" cy="4302455"/>
          </a:xfrm>
          <a:prstGeom prst="rect">
            <a:avLst/>
          </a:prstGeom>
        </p:spPr>
      </p:pic>
    </p:spTree>
    <p:extLst>
      <p:ext uri="{BB962C8B-B14F-4D97-AF65-F5344CB8AC3E}">
        <p14:creationId xmlns:p14="http://schemas.microsoft.com/office/powerpoint/2010/main" val="2956985670"/>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9892" y="744404"/>
            <a:ext cx="4572000" cy="954107"/>
          </a:xfrm>
          <a:prstGeom prst="rect">
            <a:avLst/>
          </a:prstGeom>
        </p:spPr>
        <p:txBody>
          <a:bodyPr>
            <a:spAutoFit/>
          </a:bodyPr>
          <a:lstStyle/>
          <a:p>
            <a:pPr lvl="0" fontAlgn="base"/>
            <a:r>
              <a:rPr lang="en-IN" sz="2800" b="1" dirty="0">
                <a:latin typeface="Times New Roman" pitchFamily="18" charset="0"/>
                <a:cs typeface="Times New Roman" pitchFamily="18" charset="0"/>
              </a:rPr>
              <a:t>Cake Details Form: </a:t>
            </a:r>
          </a:p>
          <a:p>
            <a:r>
              <a:rPr lang="en-IN" sz="2800" b="1" dirty="0">
                <a:latin typeface="Times New Roman" pitchFamily="18" charset="0"/>
                <a:cs typeface="Times New Roman" pitchFamily="18" charset="0"/>
              </a:rPr>
              <a:t> </a:t>
            </a:r>
          </a:p>
        </p:txBody>
      </p:sp>
      <p:pic>
        <p:nvPicPr>
          <p:cNvPr id="5" name="Picture 4">
            <a:extLst>
              <a:ext uri="{FF2B5EF4-FFF2-40B4-BE49-F238E27FC236}">
                <a16:creationId xmlns="" xmlns:a16="http://schemas.microsoft.com/office/drawing/2014/main" id="{465F666B-1EF0-4BFF-9736-38487DD13B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801" y="1412775"/>
            <a:ext cx="6750397" cy="4775667"/>
          </a:xfrm>
          <a:prstGeom prst="rect">
            <a:avLst/>
          </a:prstGeom>
        </p:spPr>
      </p:pic>
    </p:spTree>
    <p:extLst>
      <p:ext uri="{BB962C8B-B14F-4D97-AF65-F5344CB8AC3E}">
        <p14:creationId xmlns:p14="http://schemas.microsoft.com/office/powerpoint/2010/main" val="4073361008"/>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3525" y="692696"/>
            <a:ext cx="4572000" cy="954107"/>
          </a:xfrm>
          <a:prstGeom prst="rect">
            <a:avLst/>
          </a:prstGeom>
        </p:spPr>
        <p:txBody>
          <a:bodyPr>
            <a:spAutoFit/>
          </a:bodyPr>
          <a:lstStyle/>
          <a:p>
            <a:r>
              <a:rPr lang="en-IN" sz="2800" b="1" dirty="0">
                <a:latin typeface="Times New Roman" pitchFamily="18" charset="0"/>
                <a:cs typeface="Times New Roman" pitchFamily="18" charset="0"/>
              </a:rPr>
              <a:t>Candle Details Form: </a:t>
            </a:r>
          </a:p>
          <a:p>
            <a:r>
              <a:rPr lang="en-IN" sz="2800" b="1" dirty="0">
                <a:latin typeface="Times New Roman" pitchFamily="18" charset="0"/>
                <a:cs typeface="Times New Roman" pitchFamily="18" charset="0"/>
              </a:rPr>
              <a:t> 	</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5"/>
            <a:ext cx="684076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034378"/>
      </p:ext>
    </p:extLst>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8074" y="712532"/>
            <a:ext cx="2367123" cy="523220"/>
          </a:xfrm>
          <a:prstGeom prst="rect">
            <a:avLst/>
          </a:prstGeom>
        </p:spPr>
        <p:txBody>
          <a:bodyPr wrap="none">
            <a:spAutoFit/>
          </a:bodyPr>
          <a:lstStyle/>
          <a:p>
            <a:pPr lvl="0" fontAlgn="base"/>
            <a:r>
              <a:rPr lang="en-IN" sz="2800" b="1" dirty="0">
                <a:solidFill>
                  <a:schemeClr val="bg2">
                    <a:lumMod val="10000"/>
                  </a:schemeClr>
                </a:solidFill>
                <a:latin typeface="Times New Roman" pitchFamily="18" charset="0"/>
                <a:cs typeface="Times New Roman" pitchFamily="18" charset="0"/>
              </a:rPr>
              <a:t>Order Form: </a:t>
            </a:r>
            <a:endParaRPr lang="en-IN" sz="2800" dirty="0">
              <a:solidFill>
                <a:schemeClr val="bg2">
                  <a:lumMod val="10000"/>
                </a:schemeClr>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267168" y="1340768"/>
            <a:ext cx="6624735" cy="4471888"/>
          </a:xfrm>
          <a:prstGeom prst="rect">
            <a:avLst/>
          </a:prstGeom>
        </p:spPr>
      </p:pic>
    </p:spTree>
    <p:extLst>
      <p:ext uri="{BB962C8B-B14F-4D97-AF65-F5344CB8AC3E}">
        <p14:creationId xmlns:p14="http://schemas.microsoft.com/office/powerpoint/2010/main" val="996313896"/>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764704"/>
            <a:ext cx="3437095" cy="523220"/>
          </a:xfrm>
          <a:prstGeom prst="rect">
            <a:avLst/>
          </a:prstGeom>
        </p:spPr>
        <p:txBody>
          <a:bodyPr wrap="none">
            <a:spAutoFit/>
          </a:bodyPr>
          <a:lstStyle/>
          <a:p>
            <a:pPr lvl="0" fontAlgn="base"/>
            <a:r>
              <a:rPr lang="en-IN" sz="2800" b="1" dirty="0">
                <a:latin typeface="Times New Roman" pitchFamily="18" charset="0"/>
                <a:cs typeface="Times New Roman" pitchFamily="18" charset="0"/>
              </a:rPr>
              <a:t>Order Details Form: </a:t>
            </a:r>
            <a:endParaRPr lang="en-IN" sz="2800" dirty="0">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403647" y="1484784"/>
            <a:ext cx="6696743" cy="4248472"/>
          </a:xfrm>
          <a:prstGeom prst="rect">
            <a:avLst/>
          </a:prstGeom>
        </p:spPr>
      </p:pic>
    </p:spTree>
    <p:extLst>
      <p:ext uri="{BB962C8B-B14F-4D97-AF65-F5344CB8AC3E}">
        <p14:creationId xmlns:p14="http://schemas.microsoft.com/office/powerpoint/2010/main" val="2659480597"/>
      </p:ext>
    </p:extLst>
  </p:cSld>
  <p:clrMapOvr>
    <a:masterClrMapping/>
  </p:clrMapOvr>
  <p:transition spd="slow">
    <p:randomBa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7864" y="548680"/>
            <a:ext cx="2348528" cy="64633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600" b="1" cap="all" dirty="0" smtClean="0">
                <a:ln w="0"/>
                <a:solidFill>
                  <a:srgbClr val="002060"/>
                </a:solidFill>
                <a:effectLst>
                  <a:reflection blurRad="12700" stA="50000" endPos="50000" dist="5000" dir="5400000" sy="-100000" rotWithShape="0"/>
                </a:effectLst>
                <a:latin typeface="Times New Roman" pitchFamily="18" charset="0"/>
                <a:cs typeface="Times New Roman" pitchFamily="18" charset="0"/>
              </a:rPr>
              <a:t>REPORTs</a:t>
            </a:r>
            <a:endPar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5" name="Rectangle 4"/>
          <p:cNvSpPr/>
          <p:nvPr/>
        </p:nvSpPr>
        <p:spPr>
          <a:xfrm>
            <a:off x="323528" y="1484784"/>
            <a:ext cx="3416320" cy="523220"/>
          </a:xfrm>
          <a:prstGeom prst="rect">
            <a:avLst/>
          </a:prstGeom>
        </p:spPr>
        <p:txBody>
          <a:bodyPr wrap="none">
            <a:spAutoFit/>
          </a:bodyPr>
          <a:lstStyle/>
          <a:p>
            <a:r>
              <a:rPr lang="en-IN" sz="2800" b="1" dirty="0">
                <a:solidFill>
                  <a:schemeClr val="tx1">
                    <a:lumMod val="95000"/>
                    <a:lumOff val="5000"/>
                  </a:schemeClr>
                </a:solidFill>
                <a:latin typeface="Times New Roman" pitchFamily="18" charset="0"/>
                <a:cs typeface="Times New Roman" pitchFamily="18" charset="0"/>
              </a:rPr>
              <a:t>Cake Details Report:</a:t>
            </a:r>
            <a:endParaRPr lang="en-IN" sz="2800" dirty="0">
              <a:solidFill>
                <a:schemeClr val="tx1">
                  <a:lumMod val="95000"/>
                  <a:lumOff val="5000"/>
                </a:schemeClr>
              </a:solidFill>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D2AAF81E-EAC7-43E1-A24A-8750197A3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204864"/>
            <a:ext cx="7776864" cy="4215316"/>
          </a:xfrm>
          <a:prstGeom prst="rect">
            <a:avLst/>
          </a:prstGeom>
        </p:spPr>
      </p:pic>
    </p:spTree>
    <p:extLst>
      <p:ext uri="{BB962C8B-B14F-4D97-AF65-F5344CB8AC3E}">
        <p14:creationId xmlns:p14="http://schemas.microsoft.com/office/powerpoint/2010/main" val="20617294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575102"/>
            <a:ext cx="3805850" cy="523220"/>
          </a:xfrm>
          <a:prstGeom prst="rect">
            <a:avLst/>
          </a:prstGeom>
        </p:spPr>
        <p:txBody>
          <a:bodyPr wrap="none">
            <a:spAutoFit/>
          </a:bodyPr>
          <a:lstStyle/>
          <a:p>
            <a:pPr lvl="0" fontAlgn="base"/>
            <a:r>
              <a:rPr lang="en-IN" sz="2800" b="1" dirty="0">
                <a:solidFill>
                  <a:schemeClr val="bg2">
                    <a:lumMod val="10000"/>
                  </a:schemeClr>
                </a:solidFill>
                <a:latin typeface="Times New Roman" pitchFamily="18" charset="0"/>
                <a:cs typeface="Times New Roman" pitchFamily="18" charset="0"/>
              </a:rPr>
              <a:t>Candle Details Report: </a:t>
            </a:r>
            <a:endParaRPr lang="en-IN" sz="2800" dirty="0">
              <a:solidFill>
                <a:schemeClr val="bg2">
                  <a:lumMod val="10000"/>
                </a:schemeClr>
              </a:solidFill>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D7885C0F-06D0-409F-AE44-64ADF6D8BD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40768"/>
            <a:ext cx="8424936" cy="4968552"/>
          </a:xfrm>
          <a:prstGeom prst="rect">
            <a:avLst/>
          </a:prstGeom>
        </p:spPr>
      </p:pic>
    </p:spTree>
    <p:extLst>
      <p:ext uri="{BB962C8B-B14F-4D97-AF65-F5344CB8AC3E}">
        <p14:creationId xmlns:p14="http://schemas.microsoft.com/office/powerpoint/2010/main" val="16869342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423497"/>
            <a:ext cx="2098651" cy="523220"/>
          </a:xfrm>
          <a:prstGeom prst="rect">
            <a:avLst/>
          </a:prstGeom>
        </p:spPr>
        <p:txBody>
          <a:bodyPr wrap="none">
            <a:spAutoFit/>
          </a:bodyPr>
          <a:lstStyle/>
          <a:p>
            <a:pPr lvl="0" fontAlgn="base"/>
            <a:r>
              <a:rPr lang="en-IN" sz="2800" b="1" dirty="0">
                <a:solidFill>
                  <a:schemeClr val="bg2">
                    <a:lumMod val="10000"/>
                  </a:schemeClr>
                </a:solidFill>
                <a:latin typeface="Times New Roman" pitchFamily="18" charset="0"/>
                <a:cs typeface="Times New Roman" pitchFamily="18" charset="0"/>
              </a:rPr>
              <a:t>Bill Report: </a:t>
            </a:r>
            <a:endParaRPr lang="en-IN" sz="2800" dirty="0">
              <a:solidFill>
                <a:schemeClr val="bg2">
                  <a:lumMod val="10000"/>
                </a:schemeClr>
              </a:solidFill>
              <a:latin typeface="Times New Roman" pitchFamily="18" charset="0"/>
              <a:cs typeface="Times New Roman" pitchFamily="18" charset="0"/>
            </a:endParaRPr>
          </a:p>
        </p:txBody>
      </p:sp>
      <p:pic>
        <p:nvPicPr>
          <p:cNvPr id="5" name="Picture 4">
            <a:extLst>
              <a:ext uri="{FF2B5EF4-FFF2-40B4-BE49-F238E27FC236}">
                <a16:creationId xmlns="" xmlns:a16="http://schemas.microsoft.com/office/drawing/2014/main" id="{5E239D1D-FD2D-4B2A-88BD-894745BAA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24744"/>
            <a:ext cx="8352928" cy="5112568"/>
          </a:xfrm>
          <a:prstGeom prst="rect">
            <a:avLst/>
          </a:prstGeom>
        </p:spPr>
      </p:pic>
    </p:spTree>
    <p:extLst>
      <p:ext uri="{BB962C8B-B14F-4D97-AF65-F5344CB8AC3E}">
        <p14:creationId xmlns:p14="http://schemas.microsoft.com/office/powerpoint/2010/main" val="14681191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755576" y="1556792"/>
            <a:ext cx="7560840" cy="4536504"/>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lgn="just">
              <a:buNone/>
            </a:pPr>
            <a:endParaRPr lang="en-IN" sz="1600" dirty="0" smtClean="0">
              <a:solidFill>
                <a:schemeClr val="tx1">
                  <a:lumMod val="95000"/>
                  <a:lumOff val="5000"/>
                </a:schemeClr>
              </a:solidFill>
              <a:latin typeface="Times New Roman" pitchFamily="18" charset="0"/>
              <a:cs typeface="Times New Roman" pitchFamily="18" charset="0"/>
            </a:endParaRPr>
          </a:p>
          <a:p>
            <a:pPr marL="45720" indent="0" algn="just">
              <a:buNone/>
            </a:pPr>
            <a:r>
              <a:rPr lang="en-IN" sz="1600"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                      The </a:t>
            </a:r>
            <a:r>
              <a:rPr lang="en-IN" sz="1600" b="1" dirty="0">
                <a:latin typeface="Times New Roman" pitchFamily="18" charset="0"/>
                <a:cs typeface="Times New Roman" pitchFamily="18" charset="0"/>
              </a:rPr>
              <a:t>Cake Shop Billing System </a:t>
            </a:r>
            <a:r>
              <a:rPr lang="en-IN" sz="1600" dirty="0">
                <a:latin typeface="Times New Roman" pitchFamily="18" charset="0"/>
                <a:cs typeface="Times New Roman" pitchFamily="18" charset="0"/>
              </a:rPr>
              <a:t>is a standalone application which is based on ordering and selling the cake and other items and generating bill. The main principle behind the need of Cake Shop Billing System is easy supervision of shop. It has user friendly and modular approach. The modular approach of the software increases the flexibility of the software</a:t>
            </a:r>
            <a:r>
              <a:rPr lang="en-IN" sz="1600" dirty="0" smtClean="0">
                <a:latin typeface="Times New Roman" pitchFamily="18" charset="0"/>
                <a:cs typeface="Times New Roman" pitchFamily="18" charset="0"/>
              </a:rPr>
              <a:t>.</a:t>
            </a:r>
          </a:p>
          <a:p>
            <a:pPr marL="45720" indent="0" algn="just">
              <a:buNone/>
            </a:pPr>
            <a:endParaRPr lang="en-IN" sz="1600" dirty="0">
              <a:latin typeface="Times New Roman" pitchFamily="18" charset="0"/>
              <a:cs typeface="Times New Roman" pitchFamily="18" charset="0"/>
            </a:endParaRPr>
          </a:p>
          <a:p>
            <a:pPr marL="45720" indent="0" algn="just">
              <a:buNone/>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Data storing is easier. It will be able to check any report at any time. Paper work and manual work is reduced. The system is user friendly and easy to use. The record of each customer is stored that is customer’s name and contact details are added for reference. Next the item is selected , flavours , pounds and quantity is also added</a:t>
            </a:r>
            <a:r>
              <a:rPr lang="en-IN" sz="1600" dirty="0" smtClean="0">
                <a:latin typeface="Times New Roman" pitchFamily="18" charset="0"/>
                <a:cs typeface="Times New Roman" pitchFamily="18" charset="0"/>
              </a:rPr>
              <a:t>.</a:t>
            </a:r>
          </a:p>
          <a:p>
            <a:pPr marL="45720" indent="0" algn="just">
              <a:buNone/>
            </a:pPr>
            <a:endParaRPr lang="en-IN" sz="1600" dirty="0">
              <a:latin typeface="Times New Roman" pitchFamily="18" charset="0"/>
              <a:cs typeface="Times New Roman" pitchFamily="18" charset="0"/>
            </a:endParaRPr>
          </a:p>
          <a:p>
            <a:pPr marL="45720" indent="0" algn="just">
              <a:buNone/>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At the end of the day, report is generated to calculate the payment for each user in each day.</a:t>
            </a:r>
            <a:endParaRPr lang="en-US" sz="1600" dirty="0">
              <a:solidFill>
                <a:schemeClr val="tx1">
                  <a:lumMod val="95000"/>
                  <a:lumOff val="5000"/>
                </a:schemeClr>
              </a:solidFill>
              <a:latin typeface="Times New Roman" pitchFamily="18" charset="0"/>
              <a:cs typeface="Times New Roman" pitchFamily="18" charset="0"/>
            </a:endParaRPr>
          </a:p>
          <a:p>
            <a:pPr marL="45720" indent="0" algn="just">
              <a:buNone/>
            </a:pPr>
            <a:endParaRPr lang="en-US" sz="1600" dirty="0" smtClean="0">
              <a:solidFill>
                <a:schemeClr val="tx1">
                  <a:lumMod val="95000"/>
                  <a:lumOff val="5000"/>
                </a:schemeClr>
              </a:solidFill>
              <a:latin typeface="Times New Roman" pitchFamily="18" charset="0"/>
              <a:cs typeface="Times New Roman" pitchFamily="18" charset="0"/>
            </a:endParaRPr>
          </a:p>
          <a:p>
            <a:pPr marL="45720" indent="0" algn="just">
              <a:buNone/>
            </a:pPr>
            <a:endParaRPr lang="en-US" sz="1600" dirty="0">
              <a:solidFill>
                <a:schemeClr val="tx1">
                  <a:lumMod val="95000"/>
                  <a:lumOff val="5000"/>
                </a:schemeClr>
              </a:solidFill>
              <a:latin typeface="Times New Roman" pitchFamily="18" charset="0"/>
              <a:cs typeface="Times New Roman" pitchFamily="18" charset="0"/>
            </a:endParaRPr>
          </a:p>
          <a:p>
            <a:pPr marL="45720" indent="0" algn="just">
              <a:buNone/>
            </a:pPr>
            <a:endParaRPr lang="en-IN" sz="1600" dirty="0">
              <a:solidFill>
                <a:schemeClr val="tx1">
                  <a:lumMod val="95000"/>
                  <a:lumOff val="5000"/>
                </a:schemeClr>
              </a:solidFill>
              <a:latin typeface="Times New Roman" pitchFamily="18" charset="0"/>
              <a:cs typeface="Times New Roman" pitchFamily="18" charset="0"/>
            </a:endParaRPr>
          </a:p>
          <a:p>
            <a:pPr marL="45720" indent="0" algn="just">
              <a:buFont typeface="Georgia" pitchFamily="18" charset="0"/>
              <a:buNone/>
            </a:pPr>
            <a:endParaRPr lang="en-IN" sz="1600" dirty="0">
              <a:solidFill>
                <a:schemeClr val="tx1">
                  <a:lumMod val="95000"/>
                  <a:lumOff val="5000"/>
                </a:schemeClr>
              </a:solidFill>
              <a:latin typeface="Times New Roman" pitchFamily="18" charset="0"/>
              <a:cs typeface="Times New Roman" pitchFamily="18" charset="0"/>
            </a:endParaRPr>
          </a:p>
        </p:txBody>
      </p:sp>
      <p:sp>
        <p:nvSpPr>
          <p:cNvPr id="3" name="Title 2"/>
          <p:cNvSpPr>
            <a:spLocks noGrp="1"/>
          </p:cNvSpPr>
          <p:nvPr>
            <p:ph type="title"/>
          </p:nvPr>
        </p:nvSpPr>
        <p:spPr>
          <a:xfrm>
            <a:off x="1331640" y="548680"/>
            <a:ext cx="6512511" cy="1008112"/>
          </a:xfrm>
        </p:spPr>
        <p:txBody>
          <a:bodyPr/>
          <a:lstStyle/>
          <a:p>
            <a:pPr marL="0" indent="0" algn="ctr">
              <a:buNone/>
            </a:pPr>
            <a:r>
              <a:rPr lang="en-IN" sz="4000"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INTRODUCTION</a:t>
            </a:r>
            <a:endParaRPr lang="en-IN" sz="4000" dirty="0"/>
          </a:p>
        </p:txBody>
      </p:sp>
    </p:spTree>
    <p:extLst>
      <p:ext uri="{BB962C8B-B14F-4D97-AF65-F5344CB8AC3E}">
        <p14:creationId xmlns:p14="http://schemas.microsoft.com/office/powerpoint/2010/main" val="3694486583"/>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1800" y="692696"/>
            <a:ext cx="3296543" cy="64633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LIMITATIONS</a:t>
            </a:r>
          </a:p>
        </p:txBody>
      </p:sp>
      <p:sp>
        <p:nvSpPr>
          <p:cNvPr id="5" name="Rectangle 4"/>
          <p:cNvSpPr/>
          <p:nvPr/>
        </p:nvSpPr>
        <p:spPr>
          <a:xfrm>
            <a:off x="1331640" y="2420888"/>
            <a:ext cx="6408712" cy="2062103"/>
          </a:xfrm>
          <a:prstGeom prst="rect">
            <a:avLst/>
          </a:prstGeom>
        </p:spPr>
        <p:txBody>
          <a:bodyPr wrap="square">
            <a:spAutoFit/>
          </a:bodyPr>
          <a:lstStyle/>
          <a:p>
            <a:pPr marL="285750" lvl="0" indent="-285750" algn="just" fontAlgn="base">
              <a:buFont typeface="Wingdings" pitchFamily="2" charset="2"/>
              <a:buChar char="Ø"/>
            </a:pPr>
            <a:r>
              <a:rPr lang="en-IN" sz="1600" dirty="0">
                <a:latin typeface="Times New Roman" pitchFamily="18" charset="0"/>
                <a:cs typeface="Times New Roman" pitchFamily="18" charset="0"/>
              </a:rPr>
              <a:t>The System is single user system. </a:t>
            </a:r>
          </a:p>
          <a:p>
            <a:pPr algn="just"/>
            <a:r>
              <a:rPr lang="en-IN" sz="1600" dirty="0">
                <a:latin typeface="Times New Roman" pitchFamily="18" charset="0"/>
                <a:cs typeface="Times New Roman" pitchFamily="18" charset="0"/>
              </a:rPr>
              <a:t> 	</a:t>
            </a:r>
          </a:p>
          <a:p>
            <a:pPr marL="285750" lvl="0" indent="-285750" algn="just" fontAlgn="base">
              <a:buFont typeface="Wingdings" pitchFamily="2" charset="2"/>
              <a:buChar char="Ø"/>
            </a:pPr>
            <a:r>
              <a:rPr lang="en-IN" sz="1600" dirty="0">
                <a:latin typeface="Times New Roman" pitchFamily="18" charset="0"/>
                <a:cs typeface="Times New Roman" pitchFamily="18" charset="0"/>
              </a:rPr>
              <a:t>The user has to tack care of the proper flow of system. </a:t>
            </a:r>
            <a:r>
              <a:rPr lang="en-IN"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 </a:t>
            </a:r>
          </a:p>
          <a:p>
            <a:pPr marL="285750" lvl="0" indent="-285750" algn="just" fontAlgn="base">
              <a:buFont typeface="Wingdings" pitchFamily="2" charset="2"/>
              <a:buChar char="Ø"/>
            </a:pPr>
            <a:r>
              <a:rPr lang="en-IN" sz="1600" dirty="0">
                <a:latin typeface="Times New Roman" pitchFamily="18" charset="0"/>
                <a:cs typeface="Times New Roman" pitchFamily="18" charset="0"/>
              </a:rPr>
              <a:t>There is no full proof security to the system. </a:t>
            </a:r>
          </a:p>
          <a:p>
            <a:pPr algn="just"/>
            <a:endParaRPr lang="en-IN" sz="1600" dirty="0">
              <a:latin typeface="Times New Roman" pitchFamily="18" charset="0"/>
              <a:cs typeface="Times New Roman" pitchFamily="18" charset="0"/>
            </a:endParaRPr>
          </a:p>
          <a:p>
            <a:pPr marL="285750" lvl="0" indent="-285750" algn="just" fontAlgn="base">
              <a:buFont typeface="Wingdings" pitchFamily="2" charset="2"/>
              <a:buChar char="Ø"/>
            </a:pPr>
            <a:r>
              <a:rPr lang="en-IN" sz="1600" dirty="0">
                <a:latin typeface="Times New Roman" pitchFamily="18" charset="0"/>
                <a:cs typeface="Times New Roman" pitchFamily="18" charset="0"/>
              </a:rPr>
              <a:t>System is offline. </a:t>
            </a:r>
          </a:p>
          <a:p>
            <a:pPr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4336358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664" y="548679"/>
            <a:ext cx="5998437" cy="64633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FUTURE ENHANCEMENT </a:t>
            </a:r>
          </a:p>
        </p:txBody>
      </p:sp>
      <p:sp>
        <p:nvSpPr>
          <p:cNvPr id="3" name="Rectangle 2"/>
          <p:cNvSpPr/>
          <p:nvPr/>
        </p:nvSpPr>
        <p:spPr>
          <a:xfrm>
            <a:off x="539552" y="2132856"/>
            <a:ext cx="8136904" cy="3046988"/>
          </a:xfrm>
          <a:prstGeom prst="rect">
            <a:avLst/>
          </a:prstGeom>
        </p:spPr>
        <p:txBody>
          <a:bodyPr wrap="square">
            <a:spAutoFit/>
          </a:bodyPr>
          <a:lstStyle/>
          <a:p>
            <a:pPr marL="285750" lvl="0" indent="-285750" fontAlgn="base">
              <a:buFont typeface="Wingdings" pitchFamily="2" charset="2"/>
              <a:buChar char="Ø"/>
            </a:pPr>
            <a:r>
              <a:rPr lang="en-IN" sz="1600" dirty="0">
                <a:latin typeface="Times New Roman" pitchFamily="18" charset="0"/>
                <a:cs typeface="Times New Roman" pitchFamily="18" charset="0"/>
              </a:rPr>
              <a:t>Reduction of paper work. </a:t>
            </a:r>
            <a:endParaRPr lang="en-IN" sz="1600" dirty="0" smtClean="0">
              <a:latin typeface="Times New Roman" pitchFamily="18" charset="0"/>
              <a:cs typeface="Times New Roman" pitchFamily="18" charset="0"/>
            </a:endParaRPr>
          </a:p>
          <a:p>
            <a:pPr lvl="0" fontAlgn="base"/>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285750" lvl="0" indent="-285750" fontAlgn="base">
              <a:buFont typeface="Wingdings" pitchFamily="2" charset="2"/>
              <a:buChar char="Ø"/>
            </a:pPr>
            <a:r>
              <a:rPr lang="en-IN" sz="1600" dirty="0">
                <a:latin typeface="Times New Roman" pitchFamily="18" charset="0"/>
                <a:cs typeface="Times New Roman" pitchFamily="18" charset="0"/>
              </a:rPr>
              <a:t>Human effort or Manual Labor can be reduced drastically. </a:t>
            </a:r>
            <a:endParaRPr lang="en-IN" sz="1600" dirty="0" smtClean="0">
              <a:latin typeface="Times New Roman" pitchFamily="18" charset="0"/>
              <a:cs typeface="Times New Roman" pitchFamily="18" charset="0"/>
            </a:endParaRPr>
          </a:p>
          <a:p>
            <a:pPr lvl="0" fontAlgn="base"/>
            <a:r>
              <a:rPr lang="en-IN" sz="1600" dirty="0" smtClean="0">
                <a:latin typeface="Times New Roman" pitchFamily="18" charset="0"/>
                <a:cs typeface="Times New Roman" pitchFamily="18" charset="0"/>
              </a:rPr>
              <a:t> </a:t>
            </a:r>
            <a:endParaRPr lang="en-IN" sz="1600" dirty="0">
              <a:latin typeface="Times New Roman" pitchFamily="18" charset="0"/>
              <a:cs typeface="Times New Roman" pitchFamily="18" charset="0"/>
            </a:endParaRPr>
          </a:p>
          <a:p>
            <a:endParaRPr lang="en-IN" sz="1600" dirty="0">
              <a:latin typeface="Times New Roman" pitchFamily="18" charset="0"/>
              <a:cs typeface="Times New Roman" pitchFamily="18" charset="0"/>
            </a:endParaRPr>
          </a:p>
          <a:p>
            <a:pPr marL="285750" lvl="0" indent="-285750" fontAlgn="base">
              <a:buFont typeface="Wingdings" pitchFamily="2" charset="2"/>
              <a:buChar char="Ø"/>
            </a:pPr>
            <a:r>
              <a:rPr lang="en-IN" sz="1600" dirty="0">
                <a:latin typeface="Times New Roman" pitchFamily="18" charset="0"/>
                <a:cs typeface="Times New Roman" pitchFamily="18" charset="0"/>
              </a:rPr>
              <a:t>Major operation that are done manually can be done within a matter of seconds. </a:t>
            </a:r>
            <a:endParaRPr lang="en-IN" sz="1600" dirty="0" smtClean="0">
              <a:latin typeface="Times New Roman" pitchFamily="18" charset="0"/>
              <a:cs typeface="Times New Roman" pitchFamily="18" charset="0"/>
            </a:endParaRPr>
          </a:p>
          <a:p>
            <a:pPr lvl="0" fontAlgn="base"/>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p>
          <a:p>
            <a:pPr marL="285750" lvl="0" indent="-285750" fontAlgn="base">
              <a:buFont typeface="Wingdings" pitchFamily="2" charset="2"/>
              <a:buChar char="Ø"/>
            </a:pPr>
            <a:r>
              <a:rPr lang="en-IN" sz="1600" dirty="0">
                <a:latin typeface="Times New Roman" pitchFamily="18" charset="0"/>
                <a:cs typeface="Times New Roman" pitchFamily="18" charset="0"/>
              </a:rPr>
              <a:t>This project enables the owner of shop to maintain database of customer visited and purchase item from shop. </a:t>
            </a:r>
          </a:p>
          <a:p>
            <a:r>
              <a:rPr lang="en-I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38028064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1415" y="764704"/>
            <a:ext cx="3313728" cy="646331"/>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36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CONCLUSION</a:t>
            </a:r>
          </a:p>
        </p:txBody>
      </p:sp>
      <p:sp>
        <p:nvSpPr>
          <p:cNvPr id="5" name="Rectangle 4"/>
          <p:cNvSpPr/>
          <p:nvPr/>
        </p:nvSpPr>
        <p:spPr>
          <a:xfrm>
            <a:off x="830897" y="1916832"/>
            <a:ext cx="7344816" cy="3785652"/>
          </a:xfrm>
          <a:prstGeom prst="rect">
            <a:avLst/>
          </a:prstGeom>
        </p:spPr>
        <p:txBody>
          <a:bodyPr wrap="square">
            <a:spAutoFit/>
          </a:bodyPr>
          <a:lstStyle/>
          <a:p>
            <a:pPr marL="285750" indent="-285750" algn="just">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The </a:t>
            </a:r>
            <a:r>
              <a:rPr lang="en-IN" sz="1600" b="1" dirty="0">
                <a:latin typeface="Times New Roman" pitchFamily="18" charset="0"/>
                <a:cs typeface="Times New Roman" pitchFamily="18" charset="0"/>
              </a:rPr>
              <a:t>Cake Shop Billing System</a:t>
            </a:r>
            <a:r>
              <a:rPr lang="en-IN" sz="1600" dirty="0">
                <a:latin typeface="Times New Roman" pitchFamily="18" charset="0"/>
                <a:cs typeface="Times New Roman" pitchFamily="18" charset="0"/>
              </a:rPr>
              <a:t> is designed to generate bills when customer orders an item. </a:t>
            </a:r>
            <a:endParaRPr lang="en-IN" sz="1600" dirty="0" smtClean="0">
              <a:latin typeface="Times New Roman" pitchFamily="18" charset="0"/>
              <a:cs typeface="Times New Roman" pitchFamily="18" charset="0"/>
            </a:endParaRPr>
          </a:p>
          <a:p>
            <a:pPr marL="285750" indent="-285750" algn="just">
              <a:buFont typeface="Wingdings" pitchFamily="2" charset="2"/>
              <a:buChar char="Ø"/>
            </a:pPr>
            <a:endParaRPr lang="en-IN" sz="1600" dirty="0">
              <a:latin typeface="Times New Roman" pitchFamily="18" charset="0"/>
              <a:cs typeface="Times New Roman" pitchFamily="18" charset="0"/>
            </a:endParaRPr>
          </a:p>
          <a:p>
            <a:pPr marL="285750" indent="-285750" algn="just">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It has the facility to generate bills and only the authorized user can login in system and view details of customer and items. </a:t>
            </a:r>
          </a:p>
          <a:p>
            <a:pPr algn="just"/>
            <a:r>
              <a:rPr lang="en-IN" sz="1600" dirty="0">
                <a:latin typeface="Times New Roman" pitchFamily="18" charset="0"/>
                <a:cs typeface="Times New Roman" pitchFamily="18" charset="0"/>
              </a:rPr>
              <a:t>	</a:t>
            </a:r>
          </a:p>
          <a:p>
            <a:pPr marL="285750" indent="-285750" algn="just">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This application provides facility for adding customer details (for reference), adding </a:t>
            </a:r>
            <a:r>
              <a:rPr lang="en-IN" sz="1600" dirty="0" smtClean="0">
                <a:latin typeface="Times New Roman" pitchFamily="18" charset="0"/>
                <a:cs typeface="Times New Roman" pitchFamily="18" charset="0"/>
              </a:rPr>
              <a:t>    item </a:t>
            </a:r>
            <a:r>
              <a:rPr lang="en-IN" sz="1600" dirty="0">
                <a:latin typeface="Times New Roman" pitchFamily="18" charset="0"/>
                <a:cs typeface="Times New Roman" pitchFamily="18" charset="0"/>
              </a:rPr>
              <a:t>details and it automatically calculates amount and generate bill. </a:t>
            </a:r>
            <a:endParaRPr lang="en-IN" sz="1600" dirty="0" smtClean="0">
              <a:latin typeface="Times New Roman" pitchFamily="18" charset="0"/>
              <a:cs typeface="Times New Roman" pitchFamily="18" charset="0"/>
            </a:endParaRPr>
          </a:p>
          <a:p>
            <a:pPr marL="285750" indent="-285750" algn="just">
              <a:buFont typeface="Wingdings" pitchFamily="2" charset="2"/>
              <a:buChar char="Ø"/>
            </a:pPr>
            <a:endParaRPr lang="en-IN" sz="1600" dirty="0">
              <a:latin typeface="Times New Roman" pitchFamily="18" charset="0"/>
              <a:cs typeface="Times New Roman" pitchFamily="18" charset="0"/>
            </a:endParaRPr>
          </a:p>
          <a:p>
            <a:pPr marL="285750" indent="-285750" algn="just">
              <a:buFont typeface="Wingdings" pitchFamily="2" charset="2"/>
              <a:buChar char="Ø"/>
            </a:pPr>
            <a:r>
              <a:rPr lang="en-IN" sz="1600" dirty="0" smtClean="0">
                <a:latin typeface="Times New Roman" pitchFamily="18" charset="0"/>
                <a:cs typeface="Times New Roman" pitchFamily="18" charset="0"/>
              </a:rPr>
              <a:t> </a:t>
            </a:r>
            <a:r>
              <a:rPr lang="en-IN" sz="1600" dirty="0">
                <a:latin typeface="Times New Roman" pitchFamily="18" charset="0"/>
                <a:cs typeface="Times New Roman" pitchFamily="18" charset="0"/>
              </a:rPr>
              <a:t>It also provides Automation of the entire system improves the efficiency, it provides a friendly graphical user interface which proves to be better when compared to the existing system, updating of information becomes so easier. </a:t>
            </a:r>
            <a:endParaRPr lang="en-IN" sz="1600" dirty="0" smtClean="0">
              <a:latin typeface="Times New Roman" pitchFamily="18" charset="0"/>
              <a:cs typeface="Times New Roman" pitchFamily="18" charset="0"/>
            </a:endParaRPr>
          </a:p>
          <a:p>
            <a:pPr marL="285750" indent="-285750" algn="just">
              <a:buFont typeface="Wingdings" pitchFamily="2" charset="2"/>
              <a:buChar char="Ø"/>
            </a:pPr>
            <a:endParaRPr lang="en-IN" sz="1600" dirty="0">
              <a:latin typeface="Times New Roman" pitchFamily="18" charset="0"/>
              <a:cs typeface="Times New Roman" pitchFamily="18" charset="0"/>
            </a:endParaRPr>
          </a:p>
          <a:p>
            <a:pPr marL="285750" indent="-285750" algn="just">
              <a:buFont typeface="Wingdings" pitchFamily="2" charset="2"/>
              <a:buChar char="Ø"/>
            </a:pPr>
            <a:r>
              <a:rPr lang="en-IN" sz="1600" dirty="0" smtClean="0">
                <a:latin typeface="Times New Roman" pitchFamily="18" charset="0"/>
                <a:cs typeface="Times New Roman" pitchFamily="18" charset="0"/>
              </a:rPr>
              <a:t>The </a:t>
            </a:r>
            <a:r>
              <a:rPr lang="en-IN" sz="1600" dirty="0">
                <a:latin typeface="Times New Roman" pitchFamily="18" charset="0"/>
                <a:cs typeface="Times New Roman" pitchFamily="18" charset="0"/>
              </a:rPr>
              <a:t>system has adequate scope for modification in future if it necessary. </a:t>
            </a:r>
          </a:p>
          <a:p>
            <a:pPr algn="just"/>
            <a:r>
              <a:rPr lang="en-IN" sz="1600" dirty="0">
                <a:latin typeface="Times New Roman" pitchFamily="18" charset="0"/>
                <a:cs typeface="Times New Roman" pitchFamily="18" charset="0"/>
              </a:rPr>
              <a:t> </a:t>
            </a:r>
          </a:p>
        </p:txBody>
      </p:sp>
    </p:spTree>
    <p:extLst>
      <p:ext uri="{BB962C8B-B14F-4D97-AF65-F5344CB8AC3E}">
        <p14:creationId xmlns:p14="http://schemas.microsoft.com/office/powerpoint/2010/main" val="20962413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182880" indent="0" algn="ctr">
              <a:buNone/>
            </a:pPr>
            <a:r>
              <a:rPr lang="en-US"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cs typeface="Times New Roman" pitchFamily="18" charset="0"/>
              </a:rPr>
              <a:t>THANK YOU</a:t>
            </a:r>
            <a:endParaRPr lang="en-IN"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cs typeface="Times New Roman" pitchFamily="18" charset="0"/>
            </a:endParaRPr>
          </a:p>
        </p:txBody>
      </p:sp>
    </p:spTree>
    <p:extLst>
      <p:ext uri="{BB962C8B-B14F-4D97-AF65-F5344CB8AC3E}">
        <p14:creationId xmlns:p14="http://schemas.microsoft.com/office/powerpoint/2010/main" val="602690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5736" y="476672"/>
            <a:ext cx="5210657" cy="707886"/>
          </a:xfrm>
          <a:prstGeom prst="rect">
            <a:avLst/>
          </a:prstGeom>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IN" sz="40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Company profile</a:t>
            </a:r>
            <a:endParaRPr lang="en-IN" sz="40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5" name="Rectangle 4"/>
          <p:cNvSpPr/>
          <p:nvPr/>
        </p:nvSpPr>
        <p:spPr>
          <a:xfrm>
            <a:off x="1331640" y="2492896"/>
            <a:ext cx="7128792" cy="2492990"/>
          </a:xfrm>
          <a:prstGeom prst="rect">
            <a:avLst/>
          </a:prstGeom>
        </p:spPr>
        <p:txBody>
          <a:bodyPr wrap="square">
            <a:spAutoFit/>
          </a:bodyPr>
          <a:lstStyle/>
          <a:p>
            <a:pPr algn="just"/>
            <a:r>
              <a:rPr lang="en-IN" b="1" dirty="0" smtClean="0">
                <a:latin typeface="Times New Roman" pitchFamily="18" charset="0"/>
                <a:cs typeface="Times New Roman" pitchFamily="18" charset="0"/>
              </a:rPr>
              <a:t>        </a:t>
            </a:r>
            <a:r>
              <a:rPr lang="en-IN" b="1" dirty="0">
                <a:latin typeface="Times New Roman" pitchFamily="18" charset="0"/>
                <a:cs typeface="Times New Roman" pitchFamily="18" charset="0"/>
              </a:rPr>
              <a:t>»  Project Name</a:t>
            </a:r>
            <a:r>
              <a:rPr lang="en-IN" dirty="0">
                <a:latin typeface="Times New Roman" pitchFamily="18" charset="0"/>
                <a:cs typeface="Times New Roman" pitchFamily="18" charset="0"/>
              </a:rPr>
              <a:t>: </a:t>
            </a:r>
            <a:r>
              <a:rPr lang="en-IN" sz="1600" dirty="0">
                <a:latin typeface="Times New Roman" pitchFamily="18" charset="0"/>
                <a:cs typeface="Times New Roman" pitchFamily="18" charset="0"/>
              </a:rPr>
              <a:t>Cake Shop Billing System</a:t>
            </a:r>
            <a:r>
              <a:rPr lang="en-IN" sz="1600" dirty="0" smtClean="0">
                <a:latin typeface="Times New Roman" pitchFamily="18" charset="0"/>
                <a:cs typeface="Times New Roman" pitchFamily="18" charset="0"/>
              </a:rPr>
              <a:t>.</a:t>
            </a:r>
          </a:p>
          <a:p>
            <a:pPr algn="just"/>
            <a:endParaRPr lang="en-IN" sz="1600"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  Name of The Shop</a:t>
            </a:r>
            <a:r>
              <a:rPr lang="en-IN" dirty="0">
                <a:latin typeface="Times New Roman" pitchFamily="18" charset="0"/>
                <a:cs typeface="Times New Roman" pitchFamily="18" charset="0"/>
              </a:rPr>
              <a:t>: </a:t>
            </a:r>
            <a:r>
              <a:rPr lang="en-IN" sz="1600" dirty="0">
                <a:latin typeface="Times New Roman" pitchFamily="18" charset="0"/>
                <a:cs typeface="Times New Roman" pitchFamily="18" charset="0"/>
              </a:rPr>
              <a:t>Sai</a:t>
            </a:r>
            <a:r>
              <a:rPr lang="en-IN" sz="1600" dirty="0">
                <a:latin typeface="Times New Roman" pitchFamily="18" charset="0"/>
                <a:cs typeface="Times New Roman" pitchFamily="18" charset="0"/>
              </a:rPr>
              <a:t> </a:t>
            </a:r>
            <a:r>
              <a:rPr lang="en-IN" sz="1600" dirty="0">
                <a:latin typeface="Times New Roman" pitchFamily="18" charset="0"/>
                <a:cs typeface="Times New Roman" pitchFamily="18" charset="0"/>
              </a:rPr>
              <a:t>Seva</a:t>
            </a:r>
            <a:r>
              <a:rPr lang="en-IN" sz="1600" dirty="0">
                <a:latin typeface="Times New Roman" pitchFamily="18" charset="0"/>
                <a:cs typeface="Times New Roman" pitchFamily="18" charset="0"/>
              </a:rPr>
              <a:t> Cake Shop </a:t>
            </a:r>
            <a:r>
              <a:rPr lang="en-IN" sz="1600" dirty="0" smtClean="0">
                <a:latin typeface="Times New Roman" pitchFamily="18" charset="0"/>
                <a:cs typeface="Times New Roman" pitchFamily="18" charset="0"/>
              </a:rPr>
              <a:t>.</a:t>
            </a:r>
          </a:p>
          <a:p>
            <a:pPr algn="just"/>
            <a:endParaRPr lang="en-IN" sz="1600"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        »  Phone no</a:t>
            </a:r>
            <a:r>
              <a:rPr lang="en-IN" dirty="0">
                <a:latin typeface="Times New Roman" pitchFamily="18" charset="0"/>
                <a:cs typeface="Times New Roman" pitchFamily="18" charset="0"/>
              </a:rPr>
              <a:t>: </a:t>
            </a:r>
            <a:r>
              <a:rPr lang="en-IN" sz="1600" dirty="0" smtClean="0">
                <a:latin typeface="Times New Roman" pitchFamily="18" charset="0"/>
                <a:cs typeface="Times New Roman" pitchFamily="18" charset="0"/>
              </a:rPr>
              <a:t>8806578051</a:t>
            </a:r>
          </a:p>
          <a:p>
            <a:pPr algn="just"/>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        »  Address </a:t>
            </a:r>
            <a:r>
              <a:rPr lang="en-IN" dirty="0" smtClean="0">
                <a:latin typeface="Times New Roman" pitchFamily="18" charset="0"/>
                <a:cs typeface="Times New Roman" pitchFamily="18" charset="0"/>
              </a:rPr>
              <a:t>:</a:t>
            </a:r>
            <a:r>
              <a:rPr lang="en-IN" sz="1600" dirty="0">
                <a:latin typeface="Times New Roman" pitchFamily="18" charset="0"/>
                <a:cs typeface="Times New Roman" pitchFamily="18" charset="0"/>
              </a:rPr>
              <a:t>A/p </a:t>
            </a:r>
            <a:r>
              <a:rPr lang="en-IN" sz="1600" dirty="0">
                <a:latin typeface="Times New Roman" pitchFamily="18" charset="0"/>
                <a:cs typeface="Times New Roman" pitchFamily="18" charset="0"/>
              </a:rPr>
              <a:t>Jorve</a:t>
            </a:r>
            <a:r>
              <a:rPr lang="en-IN" sz="1600" dirty="0">
                <a:latin typeface="Times New Roman" pitchFamily="18" charset="0"/>
                <a:cs typeface="Times New Roman" pitchFamily="18" charset="0"/>
              </a:rPr>
              <a:t> ,Tal. </a:t>
            </a:r>
            <a:r>
              <a:rPr lang="en-IN" sz="1600" dirty="0">
                <a:latin typeface="Times New Roman" pitchFamily="18" charset="0"/>
                <a:cs typeface="Times New Roman" pitchFamily="18" charset="0"/>
              </a:rPr>
              <a:t>Sangamner</a:t>
            </a:r>
            <a:r>
              <a:rPr lang="en-IN" sz="1600" dirty="0">
                <a:latin typeface="Times New Roman" pitchFamily="18" charset="0"/>
                <a:cs typeface="Times New Roman" pitchFamily="18" charset="0"/>
              </a:rPr>
              <a:t>, Dist. </a:t>
            </a:r>
            <a:r>
              <a:rPr lang="en-IN" sz="1600" dirty="0">
                <a:latin typeface="Times New Roman" pitchFamily="18" charset="0"/>
                <a:cs typeface="Times New Roman" pitchFamily="18" charset="0"/>
              </a:rPr>
              <a:t>Ahmednager</a:t>
            </a:r>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4320949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404664"/>
            <a:ext cx="6512511" cy="11430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4000"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Proposed </a:t>
            </a:r>
            <a:r>
              <a:rPr lang="en-IN" sz="4000" cap="all" dirty="0" smtClean="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System</a:t>
            </a:r>
            <a:r>
              <a:rPr lang="en-IN" sz="4000"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t/>
            </a:r>
            <a:br>
              <a:rPr lang="en-IN" sz="4000"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rPr>
            </a:br>
            <a:endParaRPr lang="en-IN" sz="4000" cap="all" dirty="0">
              <a:ln w="0"/>
              <a:solidFill>
                <a:schemeClr val="bg2">
                  <a:lumMod val="25000"/>
                </a:schemeClr>
              </a:solidFill>
              <a:effectLst>
                <a:reflection blurRad="12700" stA="50000" endPos="50000" dist="5000" dir="5400000" sy="-100000" rotWithShape="0"/>
              </a:effectLst>
              <a:latin typeface="Times New Roman" pitchFamily="18" charset="0"/>
              <a:cs typeface="Times New Roman" pitchFamily="18" charset="0"/>
            </a:endParaRPr>
          </a:p>
        </p:txBody>
      </p:sp>
      <p:sp>
        <p:nvSpPr>
          <p:cNvPr id="3" name="Content Placeholder 2"/>
          <p:cNvSpPr>
            <a:spLocks noGrp="1"/>
          </p:cNvSpPr>
          <p:nvPr>
            <p:ph sz="quarter" idx="13"/>
          </p:nvPr>
        </p:nvSpPr>
        <p:spPr>
          <a:xfrm>
            <a:off x="323528" y="1628800"/>
            <a:ext cx="8568952" cy="4680520"/>
          </a:xfrm>
        </p:spPr>
        <p:txBody>
          <a:bodyPr>
            <a:normAutofit fontScale="77500" lnSpcReduction="20000"/>
          </a:bodyPr>
          <a:lstStyle/>
          <a:p>
            <a:pPr marL="45720" indent="0" algn="just">
              <a:buNone/>
            </a:pPr>
            <a:r>
              <a:rPr lang="en-IN" sz="1600" dirty="0" smtClean="0">
                <a:latin typeface="Times New Roman" pitchFamily="18" charset="0"/>
                <a:cs typeface="Times New Roman" pitchFamily="18" charset="0"/>
              </a:rPr>
              <a:t>                                               </a:t>
            </a:r>
          </a:p>
          <a:p>
            <a:pPr marL="45720" indent="0" algn="just">
              <a:buNone/>
            </a:pPr>
            <a:endParaRPr lang="en-IN" sz="1900" dirty="0" smtClean="0">
              <a:latin typeface="Times New Roman" pitchFamily="18" charset="0"/>
              <a:cs typeface="Times New Roman" pitchFamily="18" charset="0"/>
            </a:endParaRPr>
          </a:p>
          <a:p>
            <a:pPr marL="45720" indent="0" algn="just">
              <a:buNone/>
            </a:pPr>
            <a:r>
              <a:rPr lang="en-IN" sz="1900" dirty="0" smtClean="0">
                <a:latin typeface="Times New Roman" pitchFamily="18" charset="0"/>
                <a:cs typeface="Times New Roman" pitchFamily="18" charset="0"/>
              </a:rPr>
              <a:t>In </a:t>
            </a:r>
            <a:r>
              <a:rPr lang="en-IN" sz="1900" dirty="0">
                <a:latin typeface="Times New Roman" pitchFamily="18" charset="0"/>
                <a:cs typeface="Times New Roman" pitchFamily="18" charset="0"/>
              </a:rPr>
              <a:t>our proposed system we have the provision for generating bill. Another advantage of the system is that it is very easy to calculate the total amount. Here is no facility of internet connection, email facility is also not provided. Online ordering is not possible</a:t>
            </a:r>
            <a:r>
              <a:rPr lang="en-IN" sz="1900" dirty="0" smtClean="0">
                <a:latin typeface="Times New Roman" pitchFamily="18" charset="0"/>
                <a:cs typeface="Times New Roman" pitchFamily="18" charset="0"/>
              </a:rPr>
              <a:t>.</a:t>
            </a:r>
          </a:p>
          <a:p>
            <a:pPr marL="45720" indent="0" algn="just">
              <a:buNone/>
            </a:pPr>
            <a:endParaRPr lang="en-IN" sz="1900" dirty="0">
              <a:latin typeface="Times New Roman" pitchFamily="18" charset="0"/>
              <a:cs typeface="Times New Roman" pitchFamily="18" charset="0"/>
            </a:endParaRPr>
          </a:p>
          <a:p>
            <a:pPr marL="45720" indent="0">
              <a:buNone/>
            </a:pPr>
            <a:r>
              <a:rPr lang="en-IN" sz="2100" b="1" dirty="0">
                <a:latin typeface="Times New Roman" pitchFamily="18" charset="0"/>
                <a:cs typeface="Times New Roman" pitchFamily="18" charset="0"/>
              </a:rPr>
              <a:t>Characteristics of the proposed </a:t>
            </a:r>
            <a:r>
              <a:rPr lang="en-IN" sz="2100" b="1" dirty="0" smtClean="0">
                <a:latin typeface="Times New Roman" pitchFamily="18" charset="0"/>
                <a:cs typeface="Times New Roman" pitchFamily="18" charset="0"/>
              </a:rPr>
              <a:t>system:</a:t>
            </a:r>
            <a:endParaRPr lang="en-IN" sz="2100" dirty="0">
              <a:latin typeface="Times New Roman" pitchFamily="18" charset="0"/>
              <a:cs typeface="Times New Roman" pitchFamily="18" charset="0"/>
            </a:endParaRPr>
          </a:p>
          <a:p>
            <a:pPr marL="45720" indent="0" algn="ctr">
              <a:buNone/>
            </a:pPr>
            <a:r>
              <a:rPr lang="en-IN" sz="1600" dirty="0" smtClean="0"/>
              <a:t>                          </a:t>
            </a:r>
            <a:r>
              <a:rPr lang="en-IN" sz="1900" dirty="0" smtClean="0">
                <a:latin typeface="Times New Roman" pitchFamily="18" charset="0"/>
                <a:cs typeface="Times New Roman" pitchFamily="18" charset="0"/>
              </a:rPr>
              <a:t>By </a:t>
            </a:r>
            <a:r>
              <a:rPr lang="en-IN" sz="1900" dirty="0">
                <a:latin typeface="Times New Roman" pitchFamily="18" charset="0"/>
                <a:cs typeface="Times New Roman" pitchFamily="18" charset="0"/>
              </a:rPr>
              <a:t>developing the system, we can attain the following </a:t>
            </a:r>
            <a:r>
              <a:rPr lang="en-IN" sz="1900" dirty="0" smtClean="0">
                <a:latin typeface="Times New Roman" pitchFamily="18" charset="0"/>
                <a:cs typeface="Times New Roman" pitchFamily="18" charset="0"/>
              </a:rPr>
              <a:t>facilities:</a:t>
            </a:r>
          </a:p>
          <a:p>
            <a:pPr marL="388620" indent="-342900" algn="ctr">
              <a:buFont typeface="+mj-lt"/>
              <a:buAutoNum type="arabicPeriod"/>
            </a:pPr>
            <a:endParaRPr lang="en-IN" sz="1900" dirty="0">
              <a:latin typeface="Times New Roman" pitchFamily="18" charset="0"/>
              <a:cs typeface="Times New Roman" pitchFamily="18" charset="0"/>
            </a:endParaRPr>
          </a:p>
          <a:p>
            <a:pPr marL="388620" indent="-342900">
              <a:buFont typeface="+mj-lt"/>
              <a:buAutoNum type="arabicPeriod"/>
            </a:pPr>
            <a:r>
              <a:rPr lang="en-IN" sz="1900" b="1" dirty="0" smtClean="0">
                <a:solidFill>
                  <a:schemeClr val="tx1"/>
                </a:solidFill>
                <a:latin typeface="Times New Roman" pitchFamily="18" charset="0"/>
                <a:cs typeface="Times New Roman" pitchFamily="18" charset="0"/>
              </a:rPr>
              <a:t> </a:t>
            </a:r>
            <a:r>
              <a:rPr lang="en-IN" sz="1900" b="1" dirty="0" smtClean="0">
                <a:latin typeface="Times New Roman" pitchFamily="18" charset="0"/>
                <a:cs typeface="Times New Roman" pitchFamily="18" charset="0"/>
              </a:rPr>
              <a:t>User friendly </a:t>
            </a:r>
          </a:p>
          <a:p>
            <a:pPr marL="388620" indent="-342900">
              <a:buFont typeface="+mj-lt"/>
              <a:buAutoNum type="arabicPeriod"/>
            </a:pPr>
            <a:endParaRPr lang="en-IN" sz="1900" dirty="0" smtClean="0">
              <a:latin typeface="Times New Roman" pitchFamily="18" charset="0"/>
              <a:cs typeface="Times New Roman" pitchFamily="18" charset="0"/>
            </a:endParaRPr>
          </a:p>
          <a:p>
            <a:pPr marL="388620" indent="-342900">
              <a:buFont typeface="+mj-lt"/>
              <a:buAutoNum type="arabicPeriod"/>
            </a:pPr>
            <a:r>
              <a:rPr lang="en-IN" sz="1900" b="1" dirty="0" smtClean="0">
                <a:latin typeface="Times New Roman" pitchFamily="18" charset="0"/>
                <a:cs typeface="Times New Roman" pitchFamily="18" charset="0"/>
              </a:rPr>
              <a:t> Reports are easily generated</a:t>
            </a:r>
          </a:p>
          <a:p>
            <a:pPr marL="388620" indent="-342900">
              <a:buFont typeface="+mj-lt"/>
              <a:buAutoNum type="arabicPeriod"/>
            </a:pPr>
            <a:endParaRPr lang="en-IN" sz="1900" dirty="0" smtClean="0">
              <a:latin typeface="Times New Roman" pitchFamily="18" charset="0"/>
              <a:cs typeface="Times New Roman" pitchFamily="18" charset="0"/>
            </a:endParaRPr>
          </a:p>
          <a:p>
            <a:pPr marL="388620" indent="-342900">
              <a:buFont typeface="+mj-lt"/>
              <a:buAutoNum type="arabicPeriod"/>
            </a:pPr>
            <a:r>
              <a:rPr lang="en-IN" sz="1900" b="1" dirty="0" smtClean="0">
                <a:latin typeface="Times New Roman" pitchFamily="18" charset="0"/>
                <a:cs typeface="Times New Roman" pitchFamily="18" charset="0"/>
              </a:rPr>
              <a:t> No or very few paper work</a:t>
            </a:r>
          </a:p>
          <a:p>
            <a:pPr marL="388620" indent="-342900">
              <a:buFont typeface="+mj-lt"/>
              <a:buAutoNum type="arabicPeriod"/>
            </a:pPr>
            <a:endParaRPr lang="en-IN" sz="1900" dirty="0" smtClean="0">
              <a:latin typeface="Times New Roman" pitchFamily="18" charset="0"/>
              <a:cs typeface="Times New Roman" pitchFamily="18" charset="0"/>
            </a:endParaRPr>
          </a:p>
          <a:p>
            <a:pPr marL="388620" indent="-342900">
              <a:buFont typeface="+mj-lt"/>
              <a:buAutoNum type="arabicPeriod"/>
            </a:pPr>
            <a:r>
              <a:rPr lang="en-IN" sz="1900" b="1" dirty="0" smtClean="0">
                <a:latin typeface="Times New Roman" pitchFamily="18" charset="0"/>
                <a:cs typeface="Times New Roman" pitchFamily="18" charset="0"/>
              </a:rPr>
              <a:t> Computer operator control</a:t>
            </a:r>
            <a:endParaRPr lang="en-IN" sz="1900" dirty="0" smtClean="0">
              <a:latin typeface="Times New Roman" pitchFamily="18" charset="0"/>
              <a:cs typeface="Times New Roman" pitchFamily="18" charset="0"/>
            </a:endParaRPr>
          </a:p>
          <a:p>
            <a:pPr marL="388620" indent="-342900" algn="ctr">
              <a:buFont typeface="+mj-lt"/>
              <a:buAutoNum type="arabicPeriod"/>
            </a:pPr>
            <a:endParaRPr lang="en-IN" sz="1600" dirty="0" smtClean="0">
              <a:latin typeface="Times New Roman" pitchFamily="18" charset="0"/>
              <a:cs typeface="Times New Roman" pitchFamily="18" charset="0"/>
            </a:endParaRPr>
          </a:p>
          <a:p>
            <a:pPr marL="45720" indent="0">
              <a:buNone/>
            </a:pPr>
            <a:r>
              <a:rPr lang="en-IN" sz="1600" b="1"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a:p>
            <a:pPr marL="45720" indent="0">
              <a:buNone/>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9922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620688"/>
            <a:ext cx="6512511" cy="11430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40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Need Of System</a:t>
            </a:r>
          </a:p>
        </p:txBody>
      </p:sp>
      <p:sp>
        <p:nvSpPr>
          <p:cNvPr id="3" name="Content Placeholder 2"/>
          <p:cNvSpPr>
            <a:spLocks noGrp="1"/>
          </p:cNvSpPr>
          <p:nvPr>
            <p:ph sz="quarter" idx="13"/>
          </p:nvPr>
        </p:nvSpPr>
        <p:spPr>
          <a:xfrm>
            <a:off x="1143000" y="2276872"/>
            <a:ext cx="6957392" cy="3744416"/>
          </a:xfrm>
        </p:spPr>
        <p:txBody>
          <a:bodyPr>
            <a:normAutofit/>
          </a:bodyPr>
          <a:lstStyle/>
          <a:p>
            <a:pPr lvl="0">
              <a:buFont typeface="Wingdings" pitchFamily="2" charset="2"/>
              <a:buChar char="Ø"/>
            </a:pPr>
            <a:r>
              <a:rPr lang="en-IN" sz="1600" dirty="0">
                <a:solidFill>
                  <a:schemeClr val="tx1">
                    <a:lumMod val="85000"/>
                    <a:lumOff val="15000"/>
                  </a:schemeClr>
                </a:solidFill>
                <a:latin typeface="Times New Roman" pitchFamily="18" charset="0"/>
                <a:cs typeface="Times New Roman" pitchFamily="18" charset="0"/>
              </a:rPr>
              <a:t>This software is needed because of the data.</a:t>
            </a:r>
          </a:p>
          <a:p>
            <a:pPr>
              <a:buFont typeface="Wingdings" pitchFamily="2" charset="2"/>
              <a:buChar char="Ø"/>
            </a:pPr>
            <a:endParaRPr lang="en-IN" sz="1600" dirty="0">
              <a:solidFill>
                <a:schemeClr val="tx1">
                  <a:lumMod val="85000"/>
                  <a:lumOff val="15000"/>
                </a:schemeClr>
              </a:solidFill>
              <a:latin typeface="Times New Roman" pitchFamily="18" charset="0"/>
              <a:cs typeface="Times New Roman" pitchFamily="18" charset="0"/>
            </a:endParaRPr>
          </a:p>
          <a:p>
            <a:pPr lvl="0">
              <a:buFont typeface="Wingdings" pitchFamily="2" charset="2"/>
              <a:buChar char="Ø"/>
            </a:pPr>
            <a:r>
              <a:rPr lang="en-IN" sz="1600" dirty="0">
                <a:solidFill>
                  <a:schemeClr val="tx1">
                    <a:lumMod val="85000"/>
                    <a:lumOff val="15000"/>
                  </a:schemeClr>
                </a:solidFill>
                <a:latin typeface="Times New Roman" pitchFamily="18" charset="0"/>
                <a:cs typeface="Times New Roman" pitchFamily="18" charset="0"/>
              </a:rPr>
              <a:t>Data is becoming too much that it can’t be handled with the file system approach.</a:t>
            </a:r>
          </a:p>
          <a:p>
            <a:pPr>
              <a:buFont typeface="Wingdings" pitchFamily="2" charset="2"/>
              <a:buChar char="Ø"/>
            </a:pPr>
            <a:endParaRPr lang="en-IN" sz="1600" dirty="0">
              <a:solidFill>
                <a:schemeClr val="tx1">
                  <a:lumMod val="85000"/>
                  <a:lumOff val="15000"/>
                </a:schemeClr>
              </a:solidFill>
              <a:latin typeface="Times New Roman" pitchFamily="18" charset="0"/>
              <a:cs typeface="Times New Roman" pitchFamily="18" charset="0"/>
            </a:endParaRPr>
          </a:p>
          <a:p>
            <a:pPr lvl="0">
              <a:buFont typeface="Wingdings" pitchFamily="2" charset="2"/>
              <a:buChar char="Ø"/>
            </a:pPr>
            <a:r>
              <a:rPr lang="en-IN" sz="1600" dirty="0">
                <a:solidFill>
                  <a:schemeClr val="tx1">
                    <a:lumMod val="85000"/>
                    <a:lumOff val="15000"/>
                  </a:schemeClr>
                </a:solidFill>
                <a:latin typeface="Times New Roman" pitchFamily="18" charset="0"/>
                <a:cs typeface="Times New Roman" pitchFamily="18" charset="0"/>
              </a:rPr>
              <a:t>Because this software is able to handled a very large amount of data.</a:t>
            </a:r>
          </a:p>
          <a:p>
            <a:pPr>
              <a:buFont typeface="Wingdings" pitchFamily="2" charset="2"/>
              <a:buChar char="Ø"/>
            </a:pPr>
            <a:endParaRPr lang="en-IN" sz="1600" dirty="0">
              <a:solidFill>
                <a:schemeClr val="tx1">
                  <a:lumMod val="85000"/>
                  <a:lumOff val="15000"/>
                </a:schemeClr>
              </a:solidFill>
              <a:latin typeface="Times New Roman" pitchFamily="18" charset="0"/>
              <a:cs typeface="Times New Roman" pitchFamily="18" charset="0"/>
            </a:endParaRPr>
          </a:p>
          <a:p>
            <a:pPr lvl="0">
              <a:buFont typeface="Wingdings" pitchFamily="2" charset="2"/>
              <a:buChar char="Ø"/>
            </a:pPr>
            <a:r>
              <a:rPr lang="en-IN" sz="1600" dirty="0">
                <a:solidFill>
                  <a:schemeClr val="tx1">
                    <a:lumMod val="85000"/>
                    <a:lumOff val="15000"/>
                  </a:schemeClr>
                </a:solidFill>
                <a:latin typeface="Times New Roman" pitchFamily="18" charset="0"/>
                <a:cs typeface="Times New Roman" pitchFamily="18" charset="0"/>
              </a:rPr>
              <a:t>So one should not worry about the data because it is stored in a data base.</a:t>
            </a:r>
          </a:p>
          <a:p>
            <a:pPr>
              <a:buFont typeface="Wingdings" pitchFamily="2" charset="2"/>
              <a:buChar char="Ø"/>
            </a:pPr>
            <a:endParaRPr lang="en-IN" sz="1600" dirty="0">
              <a:solidFill>
                <a:schemeClr val="tx1">
                  <a:lumMod val="85000"/>
                  <a:lumOff val="15000"/>
                </a:schemeClr>
              </a:solidFill>
              <a:latin typeface="Times New Roman" pitchFamily="18" charset="0"/>
              <a:cs typeface="Times New Roman" pitchFamily="18" charset="0"/>
            </a:endParaRPr>
          </a:p>
          <a:p>
            <a:pPr marL="45720" indent="0">
              <a:buNone/>
            </a:pPr>
            <a:endParaRPr lang="en-IN" dirty="0"/>
          </a:p>
        </p:txBody>
      </p:sp>
    </p:spTree>
    <p:extLst>
      <p:ext uri="{BB962C8B-B14F-4D97-AF65-F5344CB8AC3E}">
        <p14:creationId xmlns:p14="http://schemas.microsoft.com/office/powerpoint/2010/main" val="61132562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 </a:t>
            </a:r>
            <a:endParaRPr lang="en-IN" dirty="0"/>
          </a:p>
        </p:txBody>
      </p:sp>
      <p:sp>
        <p:nvSpPr>
          <p:cNvPr id="4" name="Subtitle 3"/>
          <p:cNvSpPr>
            <a:spLocks noGrp="1"/>
          </p:cNvSpPr>
          <p:nvPr>
            <p:ph type="body" idx="1"/>
          </p:nvPr>
        </p:nvSpPr>
        <p:spPr>
          <a:xfrm>
            <a:off x="1547664" y="692696"/>
            <a:ext cx="5970494" cy="835460"/>
          </a:xfrm>
        </p:spPr>
        <p:txBody>
          <a:bodyPr>
            <a:normAutofit fontScale="925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000" b="1"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Objective Of System</a:t>
            </a:r>
          </a:p>
        </p:txBody>
      </p:sp>
      <p:sp>
        <p:nvSpPr>
          <p:cNvPr id="5" name="Content Placeholder 2"/>
          <p:cNvSpPr txBox="1">
            <a:spLocks/>
          </p:cNvSpPr>
          <p:nvPr/>
        </p:nvSpPr>
        <p:spPr>
          <a:xfrm>
            <a:off x="755576" y="1844824"/>
            <a:ext cx="7632848" cy="4320480"/>
          </a:xfrm>
          <a:prstGeom prst="rect">
            <a:avLst/>
          </a:prstGeom>
        </p:spPr>
        <p:txBody>
          <a:bodyPr>
            <a:normAutofit fontScale="77500" lnSpcReduction="200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None/>
            </a:pPr>
            <a:r>
              <a:rPr lang="en-IN" sz="2100" dirty="0">
                <a:latin typeface="Times New Roman" pitchFamily="18" charset="0"/>
                <a:cs typeface="Times New Roman" pitchFamily="18" charset="0"/>
              </a:rPr>
              <a:t>In This System Main Objectives Are </a:t>
            </a:r>
            <a:r>
              <a:rPr lang="en-IN" sz="2100" dirty="0" smtClean="0">
                <a:latin typeface="Times New Roman" pitchFamily="18" charset="0"/>
                <a:cs typeface="Times New Roman" pitchFamily="18" charset="0"/>
              </a:rPr>
              <a:t>Following</a:t>
            </a:r>
            <a:r>
              <a:rPr lang="en-IN" sz="2100" dirty="0">
                <a:latin typeface="Times New Roman" pitchFamily="18" charset="0"/>
                <a:cs typeface="Times New Roman" pitchFamily="18" charset="0"/>
              </a:rPr>
              <a:t> </a:t>
            </a:r>
            <a:r>
              <a:rPr lang="en-IN" sz="2100" dirty="0" smtClean="0">
                <a:latin typeface="Times New Roman" pitchFamily="18" charset="0"/>
                <a:cs typeface="Times New Roman" pitchFamily="18" charset="0"/>
              </a:rPr>
              <a:t>:</a:t>
            </a:r>
          </a:p>
          <a:p>
            <a:pPr marL="45720" indent="0">
              <a:buNone/>
            </a:pPr>
            <a:endParaRPr lang="en-IN" sz="2300" dirty="0">
              <a:latin typeface="Times New Roman" pitchFamily="18" charset="0"/>
              <a:cs typeface="Times New Roman" pitchFamily="18" charset="0"/>
            </a:endParaRPr>
          </a:p>
          <a:p>
            <a:pPr marL="45720" indent="0">
              <a:buNone/>
            </a:pPr>
            <a:r>
              <a:rPr lang="en-IN" sz="2300" dirty="0">
                <a:latin typeface="Times New Roman" pitchFamily="18" charset="0"/>
                <a:cs typeface="Times New Roman" pitchFamily="18" charset="0"/>
              </a:rPr>
              <a:t> </a:t>
            </a:r>
            <a:r>
              <a:rPr lang="en-IN" sz="2300" b="1" dirty="0">
                <a:latin typeface="Times New Roman" pitchFamily="18" charset="0"/>
                <a:cs typeface="Times New Roman" pitchFamily="18" charset="0"/>
              </a:rPr>
              <a:t>1.Editing Accounts </a:t>
            </a:r>
            <a:r>
              <a:rPr lang="en-IN" sz="2300" b="1" dirty="0" smtClean="0">
                <a:latin typeface="Times New Roman" pitchFamily="18" charset="0"/>
                <a:cs typeface="Times New Roman" pitchFamily="18" charset="0"/>
              </a:rPr>
              <a:t>:</a:t>
            </a:r>
            <a:endParaRPr lang="en-IN" sz="2300" dirty="0">
              <a:latin typeface="Times New Roman" pitchFamily="18" charset="0"/>
              <a:cs typeface="Times New Roman" pitchFamily="18" charset="0"/>
            </a:endParaRPr>
          </a:p>
          <a:p>
            <a:pPr marL="45720" indent="0" algn="ctr">
              <a:buNone/>
            </a:pPr>
            <a:r>
              <a:rPr lang="en-IN" sz="2100" dirty="0">
                <a:latin typeface="Times New Roman" pitchFamily="18" charset="0"/>
                <a:cs typeface="Times New Roman" pitchFamily="18" charset="0"/>
              </a:rPr>
              <a:t>User Can Open the Old Account and Edit the Information In case Of Changes.</a:t>
            </a:r>
          </a:p>
          <a:p>
            <a:pPr marL="45720" indent="0" algn="ctr">
              <a:buNone/>
            </a:pPr>
            <a:r>
              <a:rPr lang="en-IN" sz="2300" dirty="0">
                <a:latin typeface="Times New Roman" pitchFamily="18" charset="0"/>
                <a:cs typeface="Times New Roman" pitchFamily="18" charset="0"/>
              </a:rPr>
              <a:t> </a:t>
            </a:r>
          </a:p>
          <a:p>
            <a:pPr marL="45720" indent="0">
              <a:buNone/>
            </a:pPr>
            <a:r>
              <a:rPr lang="en-IN" sz="2300" b="1" dirty="0">
                <a:latin typeface="Times New Roman" pitchFamily="18" charset="0"/>
                <a:cs typeface="Times New Roman" pitchFamily="18" charset="0"/>
              </a:rPr>
              <a:t>2. No Paper Work </a:t>
            </a:r>
            <a:r>
              <a:rPr lang="en-IN" sz="2300" b="1" dirty="0" smtClean="0">
                <a:latin typeface="Times New Roman" pitchFamily="18" charset="0"/>
                <a:cs typeface="Times New Roman" pitchFamily="18" charset="0"/>
              </a:rPr>
              <a:t>:</a:t>
            </a:r>
            <a:endParaRPr lang="en-IN" sz="2300" dirty="0">
              <a:latin typeface="Times New Roman" pitchFamily="18" charset="0"/>
              <a:cs typeface="Times New Roman" pitchFamily="18" charset="0"/>
            </a:endParaRPr>
          </a:p>
          <a:p>
            <a:pPr marL="45720" indent="0" algn="ctr">
              <a:buNone/>
            </a:pPr>
            <a:r>
              <a:rPr lang="en-IN" sz="2100" dirty="0">
                <a:latin typeface="Times New Roman" pitchFamily="18" charset="0"/>
                <a:cs typeface="Times New Roman" pitchFamily="18" charset="0"/>
              </a:rPr>
              <a:t>No Need Of Paper Work Because All the Work Done Through the Computer.</a:t>
            </a:r>
          </a:p>
          <a:p>
            <a:pPr marL="45720" indent="0">
              <a:buNone/>
            </a:pPr>
            <a:r>
              <a:rPr lang="en-IN" sz="2300" dirty="0">
                <a:latin typeface="Times New Roman" pitchFamily="18" charset="0"/>
                <a:cs typeface="Times New Roman" pitchFamily="18" charset="0"/>
              </a:rPr>
              <a:t> </a:t>
            </a:r>
          </a:p>
          <a:p>
            <a:pPr marL="45720" indent="0">
              <a:buNone/>
            </a:pPr>
            <a:r>
              <a:rPr lang="en-IN" sz="2300" dirty="0">
                <a:latin typeface="Times New Roman" pitchFamily="18" charset="0"/>
                <a:cs typeface="Times New Roman" pitchFamily="18" charset="0"/>
              </a:rPr>
              <a:t> </a:t>
            </a:r>
            <a:r>
              <a:rPr lang="en-IN" sz="2300" b="1" dirty="0">
                <a:latin typeface="Times New Roman" pitchFamily="18" charset="0"/>
                <a:cs typeface="Times New Roman" pitchFamily="18" charset="0"/>
              </a:rPr>
              <a:t>3. Fast Results </a:t>
            </a:r>
            <a:endParaRPr lang="en-IN" sz="2300" dirty="0">
              <a:latin typeface="Times New Roman" pitchFamily="18" charset="0"/>
              <a:cs typeface="Times New Roman" pitchFamily="18" charset="0"/>
            </a:endParaRPr>
          </a:p>
          <a:p>
            <a:pPr marL="45720" indent="0" algn="just">
              <a:buNone/>
            </a:pPr>
            <a:r>
              <a:rPr lang="en-IN" sz="2100" dirty="0" smtClean="0">
                <a:latin typeface="Times New Roman" pitchFamily="18" charset="0"/>
                <a:cs typeface="Times New Roman" pitchFamily="18" charset="0"/>
              </a:rPr>
              <a:t>          Since </a:t>
            </a:r>
            <a:r>
              <a:rPr lang="en-IN" sz="2100" dirty="0">
                <a:latin typeface="Times New Roman" pitchFamily="18" charset="0"/>
                <a:cs typeface="Times New Roman" pitchFamily="18" charset="0"/>
              </a:rPr>
              <a:t>All the Information Can Be Access on The Click of The Mouse So Work </a:t>
            </a:r>
            <a:r>
              <a:rPr lang="en-IN" sz="2100" dirty="0" smtClean="0">
                <a:latin typeface="Times New Roman" pitchFamily="18" charset="0"/>
                <a:cs typeface="Times New Roman" pitchFamily="18" charset="0"/>
              </a:rPr>
              <a:t>Will                           Be </a:t>
            </a:r>
            <a:r>
              <a:rPr lang="en-IN" sz="2100" dirty="0">
                <a:latin typeface="Times New Roman" pitchFamily="18" charset="0"/>
                <a:cs typeface="Times New Roman" pitchFamily="18" charset="0"/>
              </a:rPr>
              <a:t>Fast. Any Record Can Easily Find</a:t>
            </a:r>
            <a:r>
              <a:rPr lang="en-IN" dirty="0">
                <a:latin typeface="Times New Roman" pitchFamily="18" charset="0"/>
                <a:cs typeface="Times New Roman" pitchFamily="18" charset="0"/>
              </a:rPr>
              <a:t>.</a:t>
            </a:r>
          </a:p>
          <a:p>
            <a:pPr marL="45720" indent="0">
              <a:buNone/>
            </a:pPr>
            <a:r>
              <a:rPr lang="en-IN" dirty="0">
                <a:latin typeface="Times New Roman" pitchFamily="18" charset="0"/>
                <a:cs typeface="Times New Roman" pitchFamily="18" charset="0"/>
              </a:rPr>
              <a:t> </a:t>
            </a:r>
          </a:p>
          <a:p>
            <a:pPr marL="45720" indent="0">
              <a:buNone/>
            </a:pPr>
            <a:r>
              <a:rPr lang="en-IN" sz="2300" b="1" dirty="0">
                <a:latin typeface="Times New Roman" pitchFamily="18" charset="0"/>
                <a:cs typeface="Times New Roman" pitchFamily="18" charset="0"/>
              </a:rPr>
              <a:t>4. Save Time</a:t>
            </a:r>
            <a:endParaRPr lang="en-IN" sz="2300" dirty="0">
              <a:latin typeface="Times New Roman" pitchFamily="18" charset="0"/>
              <a:cs typeface="Times New Roman" pitchFamily="18" charset="0"/>
            </a:endParaRPr>
          </a:p>
          <a:p>
            <a:pPr marL="4572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sz="2100" dirty="0">
                <a:latin typeface="Times New Roman" pitchFamily="18" charset="0"/>
                <a:cs typeface="Times New Roman" pitchFamily="18" charset="0"/>
              </a:rPr>
              <a:t>With the Help of This Project Most Time Is Save.</a:t>
            </a:r>
          </a:p>
          <a:p>
            <a:pPr marL="45720" indent="0">
              <a:buFont typeface="Georgia" pitchFamily="18" charse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171311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8640959" cy="1793136"/>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indent="0" algn="ctr">
              <a:buNone/>
            </a:pPr>
            <a:r>
              <a:rPr lang="en-IN" sz="28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Hardware </a:t>
            </a:r>
            <a:r>
              <a:rPr lang="en-IN" sz="2800" cap="all" dirty="0" smtClean="0">
                <a:ln w="0"/>
                <a:solidFill>
                  <a:srgbClr val="002060"/>
                </a:solidFill>
                <a:effectLst>
                  <a:reflection blurRad="12700" stA="50000" endPos="50000" dist="5000" dir="5400000" sy="-100000" rotWithShape="0"/>
                </a:effectLst>
                <a:latin typeface="Times New Roman" pitchFamily="18" charset="0"/>
                <a:cs typeface="Times New Roman" pitchFamily="18" charset="0"/>
              </a:rPr>
              <a:t>&amp; </a:t>
            </a:r>
            <a:r>
              <a:rPr lang="en-IN" sz="28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rPr>
              <a:t>Software Requirement</a:t>
            </a:r>
          </a:p>
        </p:txBody>
      </p:sp>
      <p:sp>
        <p:nvSpPr>
          <p:cNvPr id="3" name="Content Placeholder 2"/>
          <p:cNvSpPr>
            <a:spLocks noGrp="1"/>
          </p:cNvSpPr>
          <p:nvPr>
            <p:ph sz="quarter" idx="13"/>
          </p:nvPr>
        </p:nvSpPr>
        <p:spPr>
          <a:xfrm>
            <a:off x="1331640" y="1412776"/>
            <a:ext cx="6400800" cy="4752528"/>
          </a:xfrm>
        </p:spPr>
        <p:txBody>
          <a:bodyPr>
            <a:normAutofit/>
          </a:bodyPr>
          <a:lstStyle/>
          <a:p>
            <a:pPr marL="45720" lvl="0" indent="0">
              <a:buNone/>
            </a:pPr>
            <a:r>
              <a:rPr lang="en-IN" b="1" dirty="0" smtClean="0">
                <a:latin typeface="Times New Roman" pitchFamily="18" charset="0"/>
                <a:cs typeface="Times New Roman" pitchFamily="18" charset="0"/>
              </a:rPr>
              <a:t>Hardware </a:t>
            </a:r>
            <a:r>
              <a:rPr lang="en-IN" b="1" dirty="0">
                <a:latin typeface="Times New Roman" pitchFamily="18" charset="0"/>
                <a:cs typeface="Times New Roman" pitchFamily="18" charset="0"/>
              </a:rPr>
              <a:t>Requirement</a:t>
            </a:r>
            <a:r>
              <a:rPr lang="en-IN" b="1" dirty="0" smtClean="0">
                <a:latin typeface="Times New Roman" pitchFamily="18" charset="0"/>
                <a:cs typeface="Times New Roman" pitchFamily="18" charset="0"/>
              </a:rPr>
              <a:t>:</a:t>
            </a:r>
          </a:p>
          <a:p>
            <a:pPr marL="45720" lvl="0" indent="0">
              <a:buNone/>
            </a:pPr>
            <a:endParaRPr lang="en-IN" sz="1600" dirty="0">
              <a:solidFill>
                <a:schemeClr val="tx1">
                  <a:lumMod val="65000"/>
                  <a:lumOff val="35000"/>
                </a:schemeClr>
              </a:solidFill>
              <a:latin typeface="Times New Roman" pitchFamily="18" charset="0"/>
              <a:cs typeface="Times New Roman" pitchFamily="18" charset="0"/>
            </a:endParaRPr>
          </a:p>
          <a:p>
            <a:pPr marL="45720" indent="0">
              <a:buNone/>
            </a:pPr>
            <a:r>
              <a:rPr lang="en-IN" sz="1600" b="1" dirty="0">
                <a:solidFill>
                  <a:schemeClr val="tx1">
                    <a:lumMod val="65000"/>
                    <a:lumOff val="35000"/>
                  </a:schemeClr>
                </a:solidFill>
                <a:latin typeface="Times New Roman" pitchFamily="18" charset="0"/>
                <a:cs typeface="Times New Roman" pitchFamily="18" charset="0"/>
              </a:rPr>
              <a:t>         » Processor : Intel i3 </a:t>
            </a:r>
            <a:endParaRPr lang="en-IN" sz="1600" dirty="0">
              <a:solidFill>
                <a:schemeClr val="tx1">
                  <a:lumMod val="65000"/>
                  <a:lumOff val="35000"/>
                </a:schemeClr>
              </a:solidFill>
              <a:latin typeface="Times New Roman" pitchFamily="18" charset="0"/>
              <a:cs typeface="Times New Roman" pitchFamily="18" charset="0"/>
            </a:endParaRPr>
          </a:p>
          <a:p>
            <a:pPr marL="45720" indent="0">
              <a:buNone/>
            </a:pPr>
            <a:r>
              <a:rPr lang="en-IN" sz="1600" b="1" dirty="0" smtClean="0">
                <a:solidFill>
                  <a:schemeClr val="tx1">
                    <a:lumMod val="65000"/>
                    <a:lumOff val="35000"/>
                  </a:schemeClr>
                </a:solidFill>
                <a:latin typeface="Times New Roman" pitchFamily="18" charset="0"/>
                <a:cs typeface="Times New Roman" pitchFamily="18" charset="0"/>
              </a:rPr>
              <a:t>         » </a:t>
            </a:r>
            <a:r>
              <a:rPr lang="en-IN" sz="1600" b="1" dirty="0">
                <a:solidFill>
                  <a:schemeClr val="tx1">
                    <a:lumMod val="65000"/>
                    <a:lumOff val="35000"/>
                  </a:schemeClr>
                </a:solidFill>
                <a:latin typeface="Times New Roman" pitchFamily="18" charset="0"/>
                <a:cs typeface="Times New Roman" pitchFamily="18" charset="0"/>
              </a:rPr>
              <a:t>RAM: 4 GB</a:t>
            </a:r>
            <a:endParaRPr lang="en-IN" sz="1600" dirty="0">
              <a:solidFill>
                <a:schemeClr val="tx1">
                  <a:lumMod val="65000"/>
                  <a:lumOff val="35000"/>
                </a:schemeClr>
              </a:solidFill>
              <a:latin typeface="Times New Roman" pitchFamily="18" charset="0"/>
              <a:cs typeface="Times New Roman" pitchFamily="18" charset="0"/>
            </a:endParaRPr>
          </a:p>
          <a:p>
            <a:pPr marL="45720" indent="0">
              <a:buNone/>
            </a:pPr>
            <a:r>
              <a:rPr lang="en-IN" sz="1600" b="1" dirty="0">
                <a:solidFill>
                  <a:schemeClr val="tx1">
                    <a:lumMod val="65000"/>
                    <a:lumOff val="35000"/>
                  </a:schemeClr>
                </a:solidFill>
                <a:latin typeface="Times New Roman" pitchFamily="18" charset="0"/>
                <a:cs typeface="Times New Roman" pitchFamily="18" charset="0"/>
              </a:rPr>
              <a:t>         </a:t>
            </a:r>
            <a:r>
              <a:rPr lang="en-IN" sz="1600" b="1" dirty="0" smtClean="0">
                <a:solidFill>
                  <a:schemeClr val="tx1">
                    <a:lumMod val="65000"/>
                    <a:lumOff val="35000"/>
                  </a:schemeClr>
                </a:solidFill>
                <a:latin typeface="Times New Roman" pitchFamily="18" charset="0"/>
                <a:cs typeface="Times New Roman" pitchFamily="18" charset="0"/>
              </a:rPr>
              <a:t>» </a:t>
            </a:r>
            <a:r>
              <a:rPr lang="en-IN" sz="1600" b="1" dirty="0">
                <a:solidFill>
                  <a:schemeClr val="tx1">
                    <a:lumMod val="65000"/>
                    <a:lumOff val="35000"/>
                  </a:schemeClr>
                </a:solidFill>
                <a:latin typeface="Times New Roman" pitchFamily="18" charset="0"/>
                <a:cs typeface="Times New Roman" pitchFamily="18" charset="0"/>
              </a:rPr>
              <a:t>Hard disk: 500GB </a:t>
            </a:r>
            <a:endParaRPr lang="en-IN" sz="1600" b="1" dirty="0" smtClean="0">
              <a:solidFill>
                <a:schemeClr val="tx1">
                  <a:lumMod val="65000"/>
                  <a:lumOff val="35000"/>
                </a:schemeClr>
              </a:solidFill>
              <a:latin typeface="Times New Roman" pitchFamily="18" charset="0"/>
              <a:cs typeface="Times New Roman" pitchFamily="18" charset="0"/>
            </a:endParaRPr>
          </a:p>
          <a:p>
            <a:pPr marL="45720" indent="0">
              <a:buNone/>
            </a:pPr>
            <a:endParaRPr lang="en-IN" sz="1600" dirty="0">
              <a:solidFill>
                <a:schemeClr val="tx1">
                  <a:lumMod val="65000"/>
                  <a:lumOff val="35000"/>
                </a:schemeClr>
              </a:solidFill>
              <a:latin typeface="Times New Roman" pitchFamily="18" charset="0"/>
              <a:cs typeface="Times New Roman" pitchFamily="18" charset="0"/>
            </a:endParaRPr>
          </a:p>
          <a:p>
            <a:pPr marL="45720" indent="0">
              <a:buNone/>
            </a:pPr>
            <a:r>
              <a:rPr lang="en-IN" b="1" dirty="0" smtClean="0">
                <a:latin typeface="Times New Roman" pitchFamily="18" charset="0"/>
                <a:cs typeface="Times New Roman" pitchFamily="18" charset="0"/>
              </a:rPr>
              <a:t>Software </a:t>
            </a:r>
            <a:r>
              <a:rPr lang="en-IN" b="1" dirty="0">
                <a:latin typeface="Times New Roman" pitchFamily="18" charset="0"/>
                <a:cs typeface="Times New Roman" pitchFamily="18" charset="0"/>
              </a:rPr>
              <a:t>Requirement:</a:t>
            </a:r>
            <a:endParaRPr lang="en-IN" dirty="0">
              <a:latin typeface="Times New Roman" pitchFamily="18" charset="0"/>
              <a:cs typeface="Times New Roman" pitchFamily="18" charset="0"/>
            </a:endParaRPr>
          </a:p>
          <a:p>
            <a:pPr marL="45720" indent="0" algn="ctr">
              <a:buNone/>
            </a:pPr>
            <a:r>
              <a:rPr lang="en-IN" b="1" dirty="0">
                <a:latin typeface="Times New Roman" pitchFamily="18" charset="0"/>
                <a:cs typeface="Times New Roman" pitchFamily="18" charset="0"/>
              </a:rPr>
              <a:t> </a:t>
            </a:r>
            <a:endParaRPr lang="en-IN" dirty="0">
              <a:latin typeface="Times New Roman" pitchFamily="18" charset="0"/>
              <a:cs typeface="Times New Roman" pitchFamily="18" charset="0"/>
            </a:endParaRPr>
          </a:p>
          <a:p>
            <a:pPr marL="45720" indent="0">
              <a:buNone/>
            </a:pPr>
            <a:r>
              <a:rPr lang="en-IN" sz="1700" b="1" dirty="0">
                <a:solidFill>
                  <a:schemeClr val="tx1">
                    <a:lumMod val="65000"/>
                    <a:lumOff val="35000"/>
                  </a:schemeClr>
                </a:solidFill>
                <a:latin typeface="Times New Roman" pitchFamily="18" charset="0"/>
                <a:cs typeface="Times New Roman" pitchFamily="18" charset="0"/>
              </a:rPr>
              <a:t>   </a:t>
            </a:r>
            <a:r>
              <a:rPr lang="en-IN" sz="1700" b="1" dirty="0" smtClean="0">
                <a:solidFill>
                  <a:schemeClr val="tx1">
                    <a:lumMod val="65000"/>
                    <a:lumOff val="35000"/>
                  </a:schemeClr>
                </a:solidFill>
                <a:latin typeface="Times New Roman" pitchFamily="18" charset="0"/>
                <a:cs typeface="Times New Roman" pitchFamily="18" charset="0"/>
              </a:rPr>
              <a:t>      </a:t>
            </a:r>
            <a:r>
              <a:rPr lang="en-IN" sz="1700" b="1" dirty="0">
                <a:solidFill>
                  <a:schemeClr val="tx1">
                    <a:lumMod val="65000"/>
                    <a:lumOff val="35000"/>
                  </a:schemeClr>
                </a:solidFill>
                <a:latin typeface="Times New Roman" pitchFamily="18" charset="0"/>
                <a:cs typeface="Times New Roman" pitchFamily="18" charset="0"/>
              </a:rPr>
              <a:t>» Operating System : Windows </a:t>
            </a:r>
            <a:r>
              <a:rPr lang="en-IN" sz="1700" b="1" dirty="0" smtClean="0">
                <a:solidFill>
                  <a:schemeClr val="tx1">
                    <a:lumMod val="65000"/>
                    <a:lumOff val="35000"/>
                  </a:schemeClr>
                </a:solidFill>
                <a:latin typeface="Times New Roman" pitchFamily="18" charset="0"/>
                <a:cs typeface="Times New Roman" pitchFamily="18" charset="0"/>
              </a:rPr>
              <a:t>10</a:t>
            </a:r>
          </a:p>
          <a:p>
            <a:pPr marL="45720" indent="0">
              <a:buNone/>
            </a:pPr>
            <a:r>
              <a:rPr lang="en-IN" sz="1700" b="1" dirty="0" smtClean="0">
                <a:solidFill>
                  <a:schemeClr val="tx1">
                    <a:lumMod val="65000"/>
                    <a:lumOff val="35000"/>
                  </a:schemeClr>
                </a:solidFill>
                <a:latin typeface="Times New Roman" pitchFamily="18" charset="0"/>
                <a:cs typeface="Times New Roman" pitchFamily="18" charset="0"/>
              </a:rPr>
              <a:t>         »  </a:t>
            </a:r>
            <a:r>
              <a:rPr lang="en-IN" sz="1700" b="1" dirty="0">
                <a:solidFill>
                  <a:schemeClr val="tx1">
                    <a:lumMod val="65000"/>
                    <a:lumOff val="35000"/>
                  </a:schemeClr>
                </a:solidFill>
                <a:latin typeface="Times New Roman" pitchFamily="18" charset="0"/>
                <a:cs typeface="Times New Roman" pitchFamily="18" charset="0"/>
              </a:rPr>
              <a:t>Front End : VB.Net</a:t>
            </a:r>
            <a:endParaRPr lang="en-IN" sz="1700" dirty="0">
              <a:solidFill>
                <a:schemeClr val="tx1">
                  <a:lumMod val="65000"/>
                  <a:lumOff val="35000"/>
                </a:schemeClr>
              </a:solidFill>
              <a:latin typeface="Times New Roman" pitchFamily="18" charset="0"/>
              <a:cs typeface="Times New Roman" pitchFamily="18" charset="0"/>
            </a:endParaRPr>
          </a:p>
          <a:p>
            <a:pPr marL="45720" indent="0">
              <a:buNone/>
            </a:pPr>
            <a:r>
              <a:rPr lang="en-IN" sz="1700" b="1" dirty="0">
                <a:solidFill>
                  <a:schemeClr val="tx1">
                    <a:lumMod val="65000"/>
                    <a:lumOff val="35000"/>
                  </a:schemeClr>
                </a:solidFill>
                <a:latin typeface="Times New Roman" pitchFamily="18" charset="0"/>
                <a:cs typeface="Times New Roman" pitchFamily="18" charset="0"/>
              </a:rPr>
              <a:t> </a:t>
            </a:r>
            <a:r>
              <a:rPr lang="en-IN" sz="1700" dirty="0">
                <a:solidFill>
                  <a:schemeClr val="tx1">
                    <a:lumMod val="65000"/>
                    <a:lumOff val="35000"/>
                  </a:schemeClr>
                </a:solidFill>
                <a:latin typeface="Times New Roman" pitchFamily="18" charset="0"/>
                <a:cs typeface="Times New Roman" pitchFamily="18" charset="0"/>
              </a:rPr>
              <a:t> </a:t>
            </a:r>
            <a:r>
              <a:rPr lang="en-IN" sz="1700" dirty="0" smtClean="0">
                <a:solidFill>
                  <a:schemeClr val="tx1">
                    <a:lumMod val="65000"/>
                    <a:lumOff val="35000"/>
                  </a:schemeClr>
                </a:solidFill>
                <a:latin typeface="Times New Roman" pitchFamily="18" charset="0"/>
                <a:cs typeface="Times New Roman" pitchFamily="18" charset="0"/>
              </a:rPr>
              <a:t> </a:t>
            </a:r>
            <a:r>
              <a:rPr lang="en-IN" sz="1700" b="1" dirty="0" smtClean="0">
                <a:solidFill>
                  <a:schemeClr val="tx1">
                    <a:lumMod val="65000"/>
                    <a:lumOff val="35000"/>
                  </a:schemeClr>
                </a:solidFill>
                <a:latin typeface="Times New Roman" pitchFamily="18" charset="0"/>
                <a:cs typeface="Times New Roman" pitchFamily="18" charset="0"/>
              </a:rPr>
              <a:t>      »  </a:t>
            </a:r>
            <a:r>
              <a:rPr lang="en-IN" sz="1700" b="1" dirty="0">
                <a:solidFill>
                  <a:schemeClr val="tx1">
                    <a:lumMod val="65000"/>
                    <a:lumOff val="35000"/>
                  </a:schemeClr>
                </a:solidFill>
                <a:latin typeface="Times New Roman" pitchFamily="18" charset="0"/>
                <a:cs typeface="Times New Roman" pitchFamily="18" charset="0"/>
              </a:rPr>
              <a:t>Back End : SQL Server</a:t>
            </a:r>
            <a:endParaRPr lang="en-IN" sz="1700" dirty="0">
              <a:solidFill>
                <a:schemeClr val="tx1">
                  <a:lumMod val="65000"/>
                  <a:lumOff val="3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3113014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a:xfrm>
            <a:off x="1473794" y="1844824"/>
            <a:ext cx="6770613" cy="4608511"/>
          </a:xfrm>
        </p:spPr>
        <p:txBody>
          <a:bodyPr>
            <a:normAutofit fontScale="77500" lnSpcReduction="20000"/>
          </a:bodyPr>
          <a:lstStyle/>
          <a:p>
            <a:r>
              <a:rPr lang="en-IN" b="1" dirty="0"/>
              <a:t> </a:t>
            </a:r>
            <a:endParaRPr lang="en-IN" dirty="0"/>
          </a:p>
          <a:p>
            <a:r>
              <a:rPr lang="en-IN" b="1" dirty="0"/>
              <a:t> </a:t>
            </a:r>
            <a:endParaRPr lang="en-IN" dirty="0"/>
          </a:p>
          <a:p>
            <a:r>
              <a:rPr lang="en-IN" b="1" dirty="0"/>
              <a:t> </a:t>
            </a:r>
            <a:endParaRPr lang="en-IN" dirty="0"/>
          </a:p>
          <a:p>
            <a:r>
              <a:rPr lang="en-IN" b="1" dirty="0"/>
              <a:t> </a:t>
            </a:r>
            <a:endParaRPr lang="en-IN" dirty="0"/>
          </a:p>
          <a:p>
            <a:r>
              <a:rPr lang="en-IN" b="1" dirty="0"/>
              <a:t> </a:t>
            </a:r>
            <a:endParaRPr lang="en-IN" dirty="0"/>
          </a:p>
          <a:p>
            <a:r>
              <a:rPr lang="en-IN" dirty="0"/>
              <a:t> </a:t>
            </a:r>
          </a:p>
          <a:p>
            <a:r>
              <a:rPr lang="en-IN" b="1" dirty="0"/>
              <a:t> </a:t>
            </a:r>
            <a:endParaRPr lang="en-IN" dirty="0"/>
          </a:p>
          <a:p>
            <a:r>
              <a:rPr lang="en-IN" dirty="0"/>
              <a:t> </a:t>
            </a:r>
          </a:p>
          <a:p>
            <a:r>
              <a:rPr lang="en-IN" b="1" dirty="0"/>
              <a:t> </a:t>
            </a:r>
            <a:endParaRPr lang="en-IN" dirty="0"/>
          </a:p>
          <a:p>
            <a:r>
              <a:rPr lang="en-IN" b="1" dirty="0"/>
              <a:t> </a:t>
            </a:r>
            <a:endParaRPr lang="en-IN" dirty="0"/>
          </a:p>
          <a:p>
            <a:r>
              <a:rPr lang="en-IN" dirty="0"/>
              <a:t> </a:t>
            </a:r>
          </a:p>
          <a:p>
            <a:r>
              <a:rPr lang="en-IN" dirty="0"/>
              <a:t> </a:t>
            </a:r>
          </a:p>
          <a:p>
            <a:r>
              <a:rPr lang="en-IN" dirty="0" smtClean="0"/>
              <a:t> </a:t>
            </a:r>
            <a:endParaRPr lang="en-IN" dirty="0"/>
          </a:p>
          <a:p>
            <a:r>
              <a:rPr lang="en-IN" dirty="0"/>
              <a:t>  </a:t>
            </a:r>
          </a:p>
          <a:p>
            <a:endParaRPr lang="en-IN" dirty="0"/>
          </a:p>
        </p:txBody>
      </p:sp>
      <p:sp>
        <p:nvSpPr>
          <p:cNvPr id="2" name="Title 1"/>
          <p:cNvSpPr>
            <a:spLocks noGrp="1"/>
          </p:cNvSpPr>
          <p:nvPr>
            <p:ph type="ctrTitle"/>
          </p:nvPr>
        </p:nvSpPr>
        <p:spPr>
          <a:xfrm>
            <a:off x="899592" y="0"/>
            <a:ext cx="7175351" cy="1793167"/>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lvl="0" indent="0" algn="ctr">
              <a:buNone/>
            </a:pPr>
            <a:r>
              <a:rPr lang="en-IN" sz="3600" cap="all" dirty="0" smtClean="0">
                <a:ln w="0"/>
                <a:solidFill>
                  <a:srgbClr val="002060"/>
                </a:solidFill>
                <a:effectLst>
                  <a:reflection blurRad="12700" stA="50000" endPos="50000" dist="5000" dir="5400000" sy="-100000" rotWithShape="0"/>
                </a:effectLst>
                <a:latin typeface="Times New Roman" pitchFamily="18" charset="0"/>
                <a:cs typeface="Times New Roman" pitchFamily="18" charset="0"/>
              </a:rPr>
              <a:t>Diagrams</a:t>
            </a:r>
            <a:endParaRPr lang="en-IN" sz="3600" cap="all" dirty="0">
              <a:ln w="0"/>
              <a:solidFill>
                <a:srgbClr val="002060"/>
              </a:solidFill>
              <a:effectLst>
                <a:reflection blurRad="12700" stA="50000" endPos="50000" dist="5000" dir="5400000" sy="-100000" rotWithShape="0"/>
              </a:effectLst>
              <a:latin typeface="Times New Roman" pitchFamily="18" charset="0"/>
              <a:cs typeface="Times New Roman" pitchFamily="18" charset="0"/>
            </a:endParaRPr>
          </a:p>
        </p:txBody>
      </p:sp>
      <p:sp>
        <p:nvSpPr>
          <p:cNvPr id="4" name="Title 1"/>
          <p:cNvSpPr txBox="1">
            <a:spLocks/>
          </p:cNvSpPr>
          <p:nvPr/>
        </p:nvSpPr>
        <p:spPr>
          <a:xfrm>
            <a:off x="498441" y="922860"/>
            <a:ext cx="2808312" cy="572244"/>
          </a:xfrm>
          <a:prstGeom prst="rect">
            <a:avLst/>
          </a:prstGeom>
          <a:effectLst/>
        </p:spPr>
        <p:txBody>
          <a:bodyPr vert="horz" lIns="91440" tIns="45720" rIns="91440" bIns="45720" rtlCol="0" anchor="t"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IN" sz="2800" dirty="0">
                <a:solidFill>
                  <a:schemeClr val="tx2">
                    <a:lumMod val="50000"/>
                  </a:schemeClr>
                </a:solidFill>
                <a:effectLst/>
                <a:latin typeface="Times New Roman" pitchFamily="18" charset="0"/>
                <a:cs typeface="Times New Roman" pitchFamily="18" charset="0"/>
              </a:rPr>
              <a:t>E-R </a:t>
            </a:r>
            <a:r>
              <a:rPr lang="en-IN" sz="2800" dirty="0" smtClean="0">
                <a:solidFill>
                  <a:schemeClr val="tx2">
                    <a:lumMod val="50000"/>
                  </a:schemeClr>
                </a:solidFill>
                <a:effectLst/>
                <a:latin typeface="Times New Roman" pitchFamily="18" charset="0"/>
                <a:cs typeface="Times New Roman" pitchFamily="18" charset="0"/>
              </a:rPr>
              <a:t>Diagram:</a:t>
            </a:r>
            <a:endParaRPr lang="en-IN" sz="2800" cap="all" dirty="0">
              <a:ln w="0"/>
              <a:solidFill>
                <a:schemeClr val="tx2">
                  <a:lumMod val="50000"/>
                </a:schemeClr>
              </a:solidFill>
              <a:effectLst>
                <a:reflection blurRad="12700" stA="50000" endPos="50000" dist="5000" dir="5400000" sy="-100000" rotWithShape="0"/>
              </a:effectLst>
              <a:latin typeface="Times New Roman" pitchFamily="18" charset="0"/>
              <a:cs typeface="Times New Roman" pitchFamily="18" charset="0"/>
            </a:endParaRPr>
          </a:p>
        </p:txBody>
      </p:sp>
      <p:sp>
        <p:nvSpPr>
          <p:cNvPr id="5" name="Content Placeholder 2"/>
          <p:cNvSpPr txBox="1">
            <a:spLocks/>
          </p:cNvSpPr>
          <p:nvPr/>
        </p:nvSpPr>
        <p:spPr>
          <a:xfrm>
            <a:off x="1331640" y="1484784"/>
            <a:ext cx="6400800" cy="468052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endParaRPr lang="en-IN" sz="1700" dirty="0">
              <a:solidFill>
                <a:schemeClr val="tx1">
                  <a:lumMod val="65000"/>
                  <a:lumOff val="35000"/>
                </a:schemeClr>
              </a:solidFill>
              <a:latin typeface="Times New Roman" pitchFamily="18" charset="0"/>
              <a:cs typeface="Times New Roman" pitchFamily="18" charset="0"/>
            </a:endParaRPr>
          </a:p>
        </p:txBody>
      </p:sp>
      <p:sp>
        <p:nvSpPr>
          <p:cNvPr id="6" name="Content Placeholder 2"/>
          <p:cNvSpPr txBox="1">
            <a:spLocks/>
          </p:cNvSpPr>
          <p:nvPr/>
        </p:nvSpPr>
        <p:spPr>
          <a:xfrm>
            <a:off x="1331640" y="1624980"/>
            <a:ext cx="6400800" cy="4828356"/>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45720" indent="0">
              <a:buFont typeface="Georgia" pitchFamily="18" charset="0"/>
              <a:buNone/>
            </a:pPr>
            <a:endParaRPr lang="en-IN" sz="1700" dirty="0">
              <a:solidFill>
                <a:schemeClr val="tx1">
                  <a:lumMod val="65000"/>
                  <a:lumOff val="35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066" y="1628412"/>
            <a:ext cx="5760310" cy="482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32087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451</TotalTime>
  <Words>954</Words>
  <Application>Microsoft Office PowerPoint</Application>
  <PresentationFormat>On-screen Show (4:3)</PresentationFormat>
  <Paragraphs>390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Slipstream</vt:lpstr>
      <vt:lpstr>Welcome</vt:lpstr>
      <vt:lpstr>PowerPoint Presentation</vt:lpstr>
      <vt:lpstr>INTRODUCTION</vt:lpstr>
      <vt:lpstr>PowerPoint Presentation</vt:lpstr>
      <vt:lpstr>Proposed System </vt:lpstr>
      <vt:lpstr>Need Of System</vt:lpstr>
      <vt:lpstr> </vt:lpstr>
      <vt:lpstr>Hardware &amp; Software Requirement</vt:lpstr>
      <vt:lpstr>Diagrams</vt:lpstr>
      <vt:lpstr>Context Level Diagram(CLD): </vt:lpstr>
      <vt:lpstr>First Level DFD: </vt:lpstr>
      <vt:lpstr>PowerPoint Presentation</vt:lpstr>
      <vt:lpstr>Database Design (File Design): </vt:lpstr>
      <vt:lpstr>PowerPoint Presentation</vt:lpstr>
      <vt:lpstr>Data Dictionary: </vt:lpstr>
      <vt:lpstr>UML DIAGRAM </vt:lpstr>
      <vt:lpstr>PowerPoint Presentation</vt:lpstr>
      <vt:lpstr>PowerPoint Presentation</vt:lpstr>
      <vt:lpstr>PowerPoint Presentation</vt:lpstr>
      <vt:lpstr>PowerPoint Presentation</vt:lpstr>
      <vt:lpstr>FORM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45</cp:revision>
  <dcterms:created xsi:type="dcterms:W3CDTF">2021-06-11T16:05:53Z</dcterms:created>
  <dcterms:modified xsi:type="dcterms:W3CDTF">2021-06-14T05:32:34Z</dcterms:modified>
</cp:coreProperties>
</file>