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1" autoAdjust="0"/>
    <p:restoredTop sz="94679" autoAdjust="0"/>
  </p:normalViewPr>
  <p:slideViewPr>
    <p:cSldViewPr>
      <p:cViewPr varScale="1">
        <p:scale>
          <a:sx n="19" d="100"/>
          <a:sy n="19" d="100"/>
        </p:scale>
        <p:origin x="-1260" y="-13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1835539" y="0"/>
            <a:ext cx="47675194" cy="329184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21893961" y="-103253"/>
            <a:ext cx="17659757" cy="3010483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315661" y="-103250"/>
            <a:ext cx="16824960" cy="11101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0154" y="13000685"/>
            <a:ext cx="15904104" cy="8170368"/>
          </a:xfrm>
        </p:spPr>
        <p:txBody>
          <a:bodyPr>
            <a:normAutofit/>
          </a:bodyPr>
          <a:lstStyle>
            <a:lvl1pPr>
              <a:defRPr sz="17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20155" y="21221187"/>
            <a:ext cx="15887054" cy="6051019"/>
          </a:xfrm>
        </p:spPr>
        <p:txBody>
          <a:bodyPr>
            <a:normAutofit/>
          </a:bodyPr>
          <a:lstStyle>
            <a:lvl1pPr marL="0" indent="0" algn="l">
              <a:buNone/>
              <a:defRPr sz="8600">
                <a:solidFill>
                  <a:srgbClr val="42424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745971" y="7280777"/>
            <a:ext cx="10241280" cy="3604709"/>
          </a:xfrm>
        </p:spPr>
        <p:txBody>
          <a:bodyPr anchor="b"/>
          <a:lstStyle>
            <a:lvl1pPr algn="l">
              <a:defRPr sz="11500"/>
            </a:lvl1pPr>
          </a:lstStyle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2324267" y="29223763"/>
            <a:ext cx="16824960" cy="39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56896" y="27455839"/>
            <a:ext cx="13591642" cy="1752600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315661" y="27455839"/>
            <a:ext cx="3089597" cy="17526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2324267" y="29223763"/>
            <a:ext cx="16824960" cy="39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3" y="4944706"/>
            <a:ext cx="7125374" cy="229456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55821" y="4944706"/>
            <a:ext cx="26033779" cy="22945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496" y="13923982"/>
            <a:ext cx="31859846" cy="6537960"/>
          </a:xfrm>
        </p:spPr>
        <p:txBody>
          <a:bodyPr anchor="b"/>
          <a:lstStyle>
            <a:lvl1pPr algn="l">
              <a:defRPr sz="19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1498" y="20482563"/>
            <a:ext cx="31859842" cy="7297982"/>
          </a:xfrm>
        </p:spPr>
        <p:txBody>
          <a:bodyPr anchor="t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003597" y="11104474"/>
            <a:ext cx="16415309" cy="16766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2296729" y="11104469"/>
            <a:ext cx="16415309" cy="16766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8133" y="11116843"/>
            <a:ext cx="14674310" cy="3070858"/>
          </a:xfrm>
        </p:spPr>
        <p:txBody>
          <a:bodyPr anchor="b"/>
          <a:lstStyle>
            <a:lvl1pPr marL="0" indent="0">
              <a:buNone/>
              <a:defRPr sz="11500" b="1">
                <a:solidFill>
                  <a:schemeClr val="accent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261" y="14278533"/>
            <a:ext cx="16415309" cy="13611826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56820" y="11116848"/>
            <a:ext cx="14667442" cy="3070858"/>
          </a:xfrm>
        </p:spPr>
        <p:txBody>
          <a:bodyPr anchor="b"/>
          <a:lstStyle>
            <a:lvl1pPr marL="0" indent="0">
              <a:buNone/>
              <a:defRPr sz="11500" b="1">
                <a:solidFill>
                  <a:schemeClr val="accent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729" y="14278533"/>
            <a:ext cx="16415309" cy="13611826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1835539" y="0"/>
            <a:ext cx="47675194" cy="329184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21893961" y="-103253"/>
            <a:ext cx="17659757" cy="3010483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315661" y="-103248"/>
            <a:ext cx="16824960" cy="2994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346743" y="2889041"/>
            <a:ext cx="17098834" cy="271125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291" y="4111330"/>
            <a:ext cx="14834112" cy="24723523"/>
          </a:xfrm>
        </p:spPr>
        <p:txBody>
          <a:bodyPr/>
          <a:lstStyle>
            <a:lvl1pPr>
              <a:defRPr sz="11500"/>
            </a:lvl1pPr>
            <a:lvl2pPr>
              <a:defRPr sz="10600"/>
            </a:lvl2pPr>
            <a:lvl3pPr>
              <a:defRPr sz="9600"/>
            </a:lvl3pPr>
            <a:lvl4pPr>
              <a:defRPr sz="8600"/>
            </a:lvl4pPr>
            <a:lvl5pPr>
              <a:defRPr sz="77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2324267" y="29223763"/>
            <a:ext cx="16824960" cy="39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278951" y="27479210"/>
            <a:ext cx="16769587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1198" y="12755686"/>
            <a:ext cx="15861946" cy="7023134"/>
          </a:xfrm>
        </p:spPr>
        <p:txBody>
          <a:bodyPr anchor="b">
            <a:normAutofit/>
          </a:bodyPr>
          <a:lstStyle>
            <a:lvl1pPr algn="l">
              <a:defRPr sz="13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35642" y="19857571"/>
            <a:ext cx="15834163" cy="7285939"/>
          </a:xfrm>
        </p:spPr>
        <p:txBody>
          <a:bodyPr>
            <a:normAutofit/>
          </a:bodyPr>
          <a:lstStyle>
            <a:lvl1pPr marL="0" indent="0">
              <a:buNone/>
              <a:defRPr sz="7700">
                <a:solidFill>
                  <a:srgbClr val="424242"/>
                </a:solidFill>
              </a:defRPr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1835539" y="0"/>
            <a:ext cx="47675194" cy="329184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1893961" y="-103253"/>
            <a:ext cx="17659757" cy="3010483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2315661" y="-103248"/>
            <a:ext cx="16824960" cy="2994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346743" y="2889041"/>
            <a:ext cx="17098834" cy="2711253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324267" y="29223763"/>
            <a:ext cx="16824960" cy="39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5235" y="12772339"/>
            <a:ext cx="15844723" cy="7022592"/>
          </a:xfrm>
        </p:spPr>
        <p:txBody>
          <a:bodyPr anchor="b">
            <a:normAutofit/>
          </a:bodyPr>
          <a:lstStyle>
            <a:lvl1pPr algn="l">
              <a:defRPr sz="13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5001" y="3330216"/>
            <a:ext cx="16126190" cy="26246938"/>
          </a:xfrm>
        </p:spPr>
        <p:txBody>
          <a:bodyPr/>
          <a:lstStyle>
            <a:lvl1pPr marL="0" indent="0">
              <a:buNone/>
              <a:defRPr sz="15400">
                <a:solidFill>
                  <a:schemeClr val="accent1"/>
                </a:solidFill>
              </a:defRPr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26227" y="19838825"/>
            <a:ext cx="15842750" cy="7293893"/>
          </a:xfrm>
        </p:spPr>
        <p:txBody>
          <a:bodyPr>
            <a:normAutofit/>
          </a:bodyPr>
          <a:lstStyle>
            <a:lvl1pPr marL="0" indent="0">
              <a:buNone/>
              <a:defRPr sz="7700">
                <a:solidFill>
                  <a:srgbClr val="424242"/>
                </a:solidFill>
              </a:defRPr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278951" y="27479210"/>
            <a:ext cx="16769587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1463040" y="0"/>
            <a:ext cx="47675194" cy="329184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194560" y="1600740"/>
            <a:ext cx="39502080" cy="296911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893961" y="-103253"/>
            <a:ext cx="17659757" cy="3356371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315661" y="-103248"/>
            <a:ext cx="16824960" cy="2994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8752" y="4932787"/>
            <a:ext cx="33718771" cy="5486400"/>
          </a:xfrm>
          <a:prstGeom prst="rect">
            <a:avLst/>
          </a:prstGeom>
        </p:spPr>
        <p:txBody>
          <a:bodyPr vert="horz" lIns="438912" tIns="219456" rIns="438912" bIns="219456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8764" y="11153532"/>
            <a:ext cx="32531122" cy="16843090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787462" y="1077564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rgbClr val="FEFEFE"/>
                </a:solidFill>
              </a:defRPr>
            </a:lvl1pPr>
          </a:lstStyle>
          <a:p>
            <a:fld id="{50BDBA28-14DA-4E17-87F6-AADD0B0D75F9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78950" y="28090370"/>
            <a:ext cx="1681033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15661" y="1077559"/>
            <a:ext cx="6394349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rgbClr val="FEFEFE"/>
                </a:solidFill>
              </a:defRPr>
            </a:lvl1pPr>
          </a:lstStyle>
          <a:p>
            <a:fld id="{A26C7267-DCBD-415A-97D1-E28AF9CABE5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spcBef>
          <a:spcPct val="0"/>
        </a:spcBef>
        <a:buNone/>
        <a:defRPr sz="19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316736" algn="l" defTabSz="438912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1500" kern="1200">
          <a:solidFill>
            <a:schemeClr val="tx2"/>
          </a:solidFill>
          <a:latin typeface="+mn-lt"/>
          <a:ea typeface="+mn-ea"/>
          <a:cs typeface="+mn-cs"/>
        </a:defRPr>
      </a:lvl1pPr>
      <a:lvl2pPr marL="3072384" indent="-1316736" algn="l" defTabSz="438912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600" kern="1200">
          <a:solidFill>
            <a:schemeClr val="tx2"/>
          </a:solidFill>
          <a:latin typeface="+mn-lt"/>
          <a:ea typeface="+mn-ea"/>
          <a:cs typeface="+mn-cs"/>
        </a:defRPr>
      </a:lvl2pPr>
      <a:lvl3pPr marL="4389120" indent="-1097280" algn="l" defTabSz="438912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9600" kern="1200">
          <a:solidFill>
            <a:schemeClr val="tx2"/>
          </a:solidFill>
          <a:latin typeface="+mn-lt"/>
          <a:ea typeface="+mn-ea"/>
          <a:cs typeface="+mn-cs"/>
        </a:defRPr>
      </a:lvl3pPr>
      <a:lvl4pPr marL="5398618" indent="-1097280" algn="l" defTabSz="438912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8600" kern="1200">
          <a:solidFill>
            <a:schemeClr val="tx2"/>
          </a:solidFill>
          <a:latin typeface="+mn-lt"/>
          <a:ea typeface="+mn-ea"/>
          <a:cs typeface="+mn-cs"/>
        </a:defRPr>
      </a:lvl4pPr>
      <a:lvl5pPr marL="6364224" indent="-1097280" algn="l" defTabSz="438912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77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285939" indent="-1097280" algn="l" defTabSz="438912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6700" kern="1200">
          <a:solidFill>
            <a:schemeClr val="tx2"/>
          </a:solidFill>
          <a:latin typeface="+mn-lt"/>
          <a:ea typeface="+mn-ea"/>
          <a:cs typeface="+mn-cs"/>
        </a:defRPr>
      </a:lvl6pPr>
      <a:lvl7pPr marL="8251546" indent="-1097280" algn="l" defTabSz="438912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6700" kern="1200">
          <a:solidFill>
            <a:schemeClr val="tx2"/>
          </a:solidFill>
          <a:latin typeface="+mn-lt"/>
          <a:ea typeface="+mn-ea"/>
          <a:cs typeface="+mn-cs"/>
        </a:defRPr>
      </a:lvl7pPr>
      <a:lvl8pPr marL="9217152" indent="-1097280" algn="l" defTabSz="438912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6700" kern="1200">
          <a:solidFill>
            <a:schemeClr val="tx2"/>
          </a:solidFill>
          <a:latin typeface="+mn-lt"/>
          <a:ea typeface="+mn-ea"/>
          <a:cs typeface="+mn-cs"/>
        </a:defRPr>
      </a:lvl8pPr>
      <a:lvl9pPr marL="10182758" indent="-1097280" algn="l" defTabSz="438912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67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6000">
              <a:schemeClr val="bg2">
                <a:tint val="92000"/>
                <a:shade val="66000"/>
                <a:satMod val="110000"/>
                <a:lumMod val="80000"/>
              </a:schemeClr>
            </a:gs>
            <a:gs pos="31000">
              <a:schemeClr val="bg2">
                <a:tint val="89000"/>
                <a:shade val="62000"/>
                <a:satMod val="110000"/>
                <a:lumMod val="72000"/>
                <a:alpha val="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38100"/>
            <a:ext cx="42291000" cy="1024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430000" y="1825446"/>
            <a:ext cx="20183396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10541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</a:t>
            </a:r>
            <a:r>
              <a:rPr lang="en-US" sz="34400" b="1" dirty="0" smtClean="0">
                <a:ln w="10541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9900" b="1" dirty="0" smtClean="0">
                <a:ln w="10541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HOME</a:t>
            </a:r>
            <a:endParaRPr lang="en-US" sz="34400" b="1" dirty="0">
              <a:ln w="10541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727658" y="8965296"/>
            <a:ext cx="887606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u="sng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      OUTLET</a:t>
            </a:r>
            <a:endParaRPr lang="en-US" sz="8800" b="1" u="sng" dirty="0">
              <a:ln w="10541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057" y="7187764"/>
            <a:ext cx="152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700" y="11353482"/>
            <a:ext cx="24955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7411700" y="10862667"/>
            <a:ext cx="92963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u="sng" cap="none" spc="0" dirty="0" smtClean="0">
                <a:ln w="10541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WEB</a:t>
            </a:r>
          </a:p>
          <a:p>
            <a:pPr algn="ctr"/>
            <a:r>
              <a:rPr lang="en-US" sz="8800" u="sng" dirty="0" smtClean="0">
                <a:ln w="10541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WIFI</a:t>
            </a:r>
            <a:endParaRPr lang="en-US" sz="8800" u="sng" dirty="0" smtClean="0">
              <a:ln w="10541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</a:endParaRPr>
          </a:p>
          <a:p>
            <a:pPr algn="ctr"/>
            <a:r>
              <a:rPr lang="en-US" sz="8800" b="1" u="sng" cap="none" spc="0" dirty="0" smtClean="0">
                <a:ln w="10541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SERVER</a:t>
            </a:r>
            <a:endParaRPr lang="en-US" sz="7200" b="1" u="sng" cap="none" spc="0" dirty="0">
              <a:ln w="10541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17434" y="21729331"/>
            <a:ext cx="1312483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u="sng" cap="none" spc="0" dirty="0" smtClean="0">
                <a:ln w="10541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            SPRINKLER</a:t>
            </a:r>
            <a:endParaRPr lang="en-US" sz="8800" b="1" u="sng" cap="none" spc="0" dirty="0">
              <a:ln w="10541" cmpd="sng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242" y="20183906"/>
            <a:ext cx="4540840" cy="30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49" y="8382000"/>
            <a:ext cx="1800225" cy="195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516649" y="8717736"/>
            <a:ext cx="693568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u="sng" cap="none" spc="0" dirty="0" smtClean="0">
                <a:ln w="11430"/>
                <a:solidFill>
                  <a:srgbClr val="7E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</a:t>
            </a:r>
            <a:r>
              <a:rPr lang="en-US" sz="11500" b="1" u="sng" dirty="0" smtClean="0">
                <a:ln w="10541" cmpd="sng">
                  <a:solidFill>
                    <a:srgbClr val="7E0000"/>
                  </a:solidFill>
                  <a:prstDash val="solid"/>
                </a:ln>
                <a:solidFill>
                  <a:srgbClr val="7E0000"/>
                </a:solidFill>
              </a:rPr>
              <a:t>Heating</a:t>
            </a:r>
            <a:endParaRPr lang="en-US" sz="5400" b="1" u="sng" cap="none" spc="0" dirty="0">
              <a:ln w="10541" cmpd="sng">
                <a:solidFill>
                  <a:srgbClr val="7E0000"/>
                </a:solidFill>
                <a:prstDash val="solid"/>
              </a:ln>
              <a:solidFill>
                <a:srgbClr val="7E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22108907"/>
            <a:ext cx="9601200" cy="1569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u="sng" dirty="0" smtClean="0">
                <a:ln w="10541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            Occupancy</a:t>
            </a:r>
            <a:endParaRPr lang="en-US" sz="5400" b="1" u="sng" dirty="0">
              <a:ln w="10541" cmpd="sng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27" y="18938483"/>
            <a:ext cx="3658131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411699" y="15017651"/>
            <a:ext cx="9296399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2060"/>
                </a:solidFill>
              </a:rPr>
              <a:t>Smart Home is controlled by PC or Smartphone via the web. 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2060"/>
                </a:solidFill>
              </a:rPr>
              <a:t>Persistent server communicates between each home system and provides webpage.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2060"/>
                </a:solidFill>
              </a:rPr>
              <a:t>802.11 wireless communication between outlet box and server for portability.</a:t>
            </a:r>
          </a:p>
          <a:p>
            <a:pPr marL="857250" indent="-857250">
              <a:buFont typeface="Arial" pitchFamily="34" charset="0"/>
              <a:buChar char="•"/>
            </a:pPr>
            <a:endParaRPr lang="en-US" sz="6000" dirty="0" smtClean="0"/>
          </a:p>
          <a:p>
            <a:endParaRPr lang="en-US" sz="6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2311600" y="10782628"/>
            <a:ext cx="92963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/>
              <a:t>Switch power on/off for each socket.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/>
              <a:t>Each socket provides real time power statistics.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/>
              <a:t>Relay controlled sockets.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/>
              <a:t>Hall effect senses power.</a:t>
            </a:r>
          </a:p>
          <a:p>
            <a:endParaRPr lang="en-US" sz="6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407762" y="23591379"/>
            <a:ext cx="1127605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Automated sprinkler system.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Daylight and moisture monitoring provide sprinkler cycles.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Soil conductivity sensors measure moisture.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Photo resistors measure light. </a:t>
            </a:r>
          </a:p>
          <a:p>
            <a:endParaRPr lang="en-US" sz="6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55285" y="23696265"/>
            <a:ext cx="929639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accent3">
                    <a:lumMod val="50000"/>
                  </a:schemeClr>
                </a:solidFill>
              </a:rPr>
              <a:t>Room occupancy detector tracks persons in room.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accent3">
                    <a:lumMod val="50000"/>
                  </a:schemeClr>
                </a:solidFill>
              </a:rPr>
              <a:t>Provides occupancy data.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accent3">
                    <a:lumMod val="50000"/>
                  </a:schemeClr>
                </a:solidFill>
              </a:rPr>
              <a:t>Controls room lighting.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accent3">
                    <a:lumMod val="50000"/>
                  </a:schemeClr>
                </a:solidFill>
              </a:rPr>
              <a:t>Visual infrared motion sensors and laser trip wire for accuracy.</a:t>
            </a:r>
          </a:p>
          <a:p>
            <a:pPr marL="857250" indent="-857250">
              <a:buFont typeface="Arial" pitchFamily="34" charset="0"/>
              <a:buChar char="•"/>
            </a:pPr>
            <a:endParaRPr 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23908" y="10526103"/>
            <a:ext cx="92963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7E0000"/>
                </a:solidFill>
              </a:rPr>
              <a:t>Monitors temperature.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7E0000"/>
                </a:solidFill>
              </a:rPr>
              <a:t>Equalizes room to room temperatures.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7E0000"/>
                </a:solidFill>
              </a:rPr>
              <a:t>Stepper motors control dampers.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7E0000"/>
                </a:solidFill>
              </a:rPr>
              <a:t>Variable PWM fans to move air as needed.</a:t>
            </a:r>
            <a:endParaRPr lang="en-US" sz="6000" dirty="0">
              <a:solidFill>
                <a:srgbClr val="7E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16200" y="6019800"/>
            <a:ext cx="12801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Christopher Johnson</a:t>
            </a:r>
          </a:p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Dario </a:t>
            </a:r>
            <a:r>
              <a:rPr lang="en-US" sz="4400" dirty="0" err="1" smtClean="0">
                <a:solidFill>
                  <a:schemeClr val="accent1"/>
                </a:solidFill>
              </a:rPr>
              <a:t>Bosnjak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Levi Balling</a:t>
            </a:r>
          </a:p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Todd Rogers</a:t>
            </a:r>
          </a:p>
        </p:txBody>
      </p:sp>
    </p:spTree>
    <p:extLst>
      <p:ext uri="{BB962C8B-B14F-4D97-AF65-F5344CB8AC3E}">
        <p14:creationId xmlns:p14="http://schemas.microsoft.com/office/powerpoint/2010/main" val="12962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236</TotalTime>
  <Words>152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Austin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Rogers</dc:creator>
  <cp:lastModifiedBy>Todd Rogers</cp:lastModifiedBy>
  <cp:revision>24</cp:revision>
  <dcterms:created xsi:type="dcterms:W3CDTF">2012-12-03T23:51:15Z</dcterms:created>
  <dcterms:modified xsi:type="dcterms:W3CDTF">2012-12-04T05:36:04Z</dcterms:modified>
</cp:coreProperties>
</file>