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6" r:id="rId2"/>
    <p:sldId id="256" r:id="rId3"/>
    <p:sldId id="257" r:id="rId4"/>
    <p:sldId id="258" r:id="rId5"/>
    <p:sldId id="259" r:id="rId6"/>
    <p:sldId id="260" r:id="rId7"/>
    <p:sldId id="262" r:id="rId8"/>
    <p:sldId id="261"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03E4D58-9A22-4DCB-8B55-5669DB1C44D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57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7F78-C82A-4869-BDFB-5A5E265558F6}"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E4D58-9A22-4DCB-8B55-5669DB1C44D5}" type="slidenum">
              <a:rPr lang="en-IN" smtClean="0"/>
              <a:t>‹#›</a:t>
            </a:fld>
            <a:endParaRPr lang="en-IN"/>
          </a:p>
        </p:txBody>
      </p:sp>
    </p:spTree>
    <p:extLst>
      <p:ext uri="{BB962C8B-B14F-4D97-AF65-F5344CB8AC3E}">
        <p14:creationId xmlns:p14="http://schemas.microsoft.com/office/powerpoint/2010/main" val="409526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915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84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spTree>
    <p:extLst>
      <p:ext uri="{BB962C8B-B14F-4D97-AF65-F5344CB8AC3E}">
        <p14:creationId xmlns:p14="http://schemas.microsoft.com/office/powerpoint/2010/main" val="3083145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870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302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409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713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spTree>
    <p:extLst>
      <p:ext uri="{BB962C8B-B14F-4D97-AF65-F5344CB8AC3E}">
        <p14:creationId xmlns:p14="http://schemas.microsoft.com/office/powerpoint/2010/main" val="288470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7F78-C82A-4869-BDFB-5A5E265558F6}"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E4D58-9A22-4DCB-8B55-5669DB1C44D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65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E7F78-C82A-4869-BDFB-5A5E265558F6}"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E4D58-9A22-4DCB-8B55-5669DB1C44D5}" type="slidenum">
              <a:rPr lang="en-IN" smtClean="0"/>
              <a:t>‹#›</a:t>
            </a:fld>
            <a:endParaRPr lang="en-IN"/>
          </a:p>
        </p:txBody>
      </p:sp>
    </p:spTree>
    <p:extLst>
      <p:ext uri="{BB962C8B-B14F-4D97-AF65-F5344CB8AC3E}">
        <p14:creationId xmlns:p14="http://schemas.microsoft.com/office/powerpoint/2010/main" val="77892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5E7F78-C82A-4869-BDFB-5A5E265558F6}"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3E4D58-9A22-4DCB-8B55-5669DB1C44D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92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5E7F78-C82A-4869-BDFB-5A5E265558F6}"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3E4D58-9A22-4DCB-8B55-5669DB1C44D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24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E7F78-C82A-4869-BDFB-5A5E265558F6}"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3E4D58-9A22-4DCB-8B55-5669DB1C44D5}" type="slidenum">
              <a:rPr lang="en-IN" smtClean="0"/>
              <a:t>‹#›</a:t>
            </a:fld>
            <a:endParaRPr lang="en-IN"/>
          </a:p>
        </p:txBody>
      </p:sp>
    </p:spTree>
    <p:extLst>
      <p:ext uri="{BB962C8B-B14F-4D97-AF65-F5344CB8AC3E}">
        <p14:creationId xmlns:p14="http://schemas.microsoft.com/office/powerpoint/2010/main" val="336939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7F78-C82A-4869-BDFB-5A5E265558F6}"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E4D58-9A22-4DCB-8B55-5669DB1C44D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61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7F78-C82A-4869-BDFB-5A5E265558F6}"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E4D58-9A22-4DCB-8B55-5669DB1C44D5}" type="slidenum">
              <a:rPr lang="en-IN" smtClean="0"/>
              <a:t>‹#›</a:t>
            </a:fld>
            <a:endParaRPr lang="en-IN"/>
          </a:p>
        </p:txBody>
      </p:sp>
    </p:spTree>
    <p:extLst>
      <p:ext uri="{BB962C8B-B14F-4D97-AF65-F5344CB8AC3E}">
        <p14:creationId xmlns:p14="http://schemas.microsoft.com/office/powerpoint/2010/main" val="102269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5E7F78-C82A-4869-BDFB-5A5E265558F6}" type="datetimeFigureOut">
              <a:rPr lang="en-IN" smtClean="0"/>
              <a:t>30-03-2024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3E4D58-9A22-4DCB-8B55-5669DB1C44D5}" type="slidenum">
              <a:rPr lang="en-IN" smtClean="0"/>
              <a:t>‹#›</a:t>
            </a:fld>
            <a:endParaRPr lang="en-IN"/>
          </a:p>
        </p:txBody>
      </p:sp>
    </p:spTree>
    <p:extLst>
      <p:ext uri="{BB962C8B-B14F-4D97-AF65-F5344CB8AC3E}">
        <p14:creationId xmlns:p14="http://schemas.microsoft.com/office/powerpoint/2010/main" val="21133704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JYZ_AeIxjrg" TargetMode="External"/><Relationship Id="rId2" Type="http://schemas.openxmlformats.org/officeDocument/2006/relationships/hyperlink" Target="https://www.linkedin.com/posts/ashitha-uppala-573898226_cloud-activity-7179621822290620416-ROdS?utm_source=share&amp;utm_medium=member_deskto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D212-57F1-45DB-9A5F-A0785EFBD253}"/>
              </a:ext>
            </a:extLst>
          </p:cNvPr>
          <p:cNvSpPr>
            <a:spLocks noGrp="1"/>
          </p:cNvSpPr>
          <p:nvPr>
            <p:ph type="title"/>
          </p:nvPr>
        </p:nvSpPr>
        <p:spPr/>
        <p:txBody>
          <a:bodyPr/>
          <a:lstStyle/>
          <a:p>
            <a:r>
              <a:rPr lang="en-IN" dirty="0"/>
              <a:t>Cloud &amp; Serverless Computing</a:t>
            </a:r>
          </a:p>
        </p:txBody>
      </p:sp>
      <p:sp>
        <p:nvSpPr>
          <p:cNvPr id="3" name="Content Placeholder 2">
            <a:extLst>
              <a:ext uri="{FF2B5EF4-FFF2-40B4-BE49-F238E27FC236}">
                <a16:creationId xmlns:a16="http://schemas.microsoft.com/office/drawing/2014/main" id="{4CB27E5F-DE51-4297-ABA4-737A650B53EF}"/>
              </a:ext>
            </a:extLst>
          </p:cNvPr>
          <p:cNvSpPr>
            <a:spLocks noGrp="1"/>
          </p:cNvSpPr>
          <p:nvPr>
            <p:ph idx="1"/>
          </p:nvPr>
        </p:nvSpPr>
        <p:spPr>
          <a:xfrm>
            <a:off x="1534601" y="2556932"/>
            <a:ext cx="9361995" cy="3318936"/>
          </a:xfrm>
        </p:spPr>
        <p:txBody>
          <a:bodyPr>
            <a:normAutofit/>
          </a:bodyPr>
          <a:lstStyle/>
          <a:p>
            <a:pPr marL="0" indent="0">
              <a:buNone/>
            </a:pPr>
            <a:r>
              <a:rPr lang="en-IN" sz="2400" b="1" dirty="0"/>
              <a:t> </a:t>
            </a:r>
          </a:p>
          <a:p>
            <a:pPr marL="0" indent="0">
              <a:buNone/>
            </a:pPr>
            <a:endParaRPr lang="en-IN" sz="2400" b="1" dirty="0"/>
          </a:p>
          <a:p>
            <a:pPr marL="0" indent="0">
              <a:buNone/>
            </a:pPr>
            <a:r>
              <a:rPr lang="en-IN" sz="3600" b="1" dirty="0"/>
              <a:t>               Home Assignment-4</a:t>
            </a:r>
          </a:p>
          <a:p>
            <a:pPr marL="0" indent="0">
              <a:buNone/>
            </a:pPr>
            <a:endParaRPr lang="en-IN" sz="2400" b="1" dirty="0"/>
          </a:p>
          <a:p>
            <a:pPr marL="0" indent="0">
              <a:buNone/>
            </a:pPr>
            <a:r>
              <a:rPr lang="en-IN" sz="2400" b="1" dirty="0"/>
              <a:t>                                                                                                   2100032467</a:t>
            </a:r>
          </a:p>
          <a:p>
            <a:pPr marL="0" indent="0">
              <a:buNone/>
            </a:pPr>
            <a:r>
              <a:rPr lang="en-IN" sz="2400" b="1" dirty="0"/>
              <a:t>                                                                                                U. ASHITHA</a:t>
            </a:r>
            <a:endParaRPr lang="en-IN" dirty="0"/>
          </a:p>
        </p:txBody>
      </p:sp>
    </p:spTree>
    <p:extLst>
      <p:ext uri="{BB962C8B-B14F-4D97-AF65-F5344CB8AC3E}">
        <p14:creationId xmlns:p14="http://schemas.microsoft.com/office/powerpoint/2010/main" val="145126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B750-F769-4C93-8E03-4ECE5538C7F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440330F-3A70-42FB-9FD7-8C97ED3A33DD}"/>
              </a:ext>
            </a:extLst>
          </p:cNvPr>
          <p:cNvSpPr>
            <a:spLocks noGrp="1"/>
          </p:cNvSpPr>
          <p:nvPr>
            <p:ph idx="1"/>
          </p:nvPr>
        </p:nvSpPr>
        <p:spPr/>
        <p:txBody>
          <a:bodyPr/>
          <a:lstStyle/>
          <a:p>
            <a:r>
              <a:rPr lang="en-US" dirty="0"/>
              <a:t>AWS Transcribe empowers organizations to unlock the value of their audio data by providing accurate and scalable speech-to-text conversion capabilities. Whether it's improving accessibility, enhancing productivity, or gaining deeper insights from audio content, Transcribe offers a versatile solution that meets the needs of modern businesses. By harnessing the power of AWS Transcribe, organizations can transform the way they interact with speech data and drive innovation across their operations.</a:t>
            </a:r>
            <a:endParaRPr lang="en-IN" dirty="0"/>
          </a:p>
        </p:txBody>
      </p:sp>
    </p:spTree>
    <p:extLst>
      <p:ext uri="{BB962C8B-B14F-4D97-AF65-F5344CB8AC3E}">
        <p14:creationId xmlns:p14="http://schemas.microsoft.com/office/powerpoint/2010/main" val="148261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532F-7BE0-456D-A6B4-5BE989A38851}"/>
              </a:ext>
            </a:extLst>
          </p:cNvPr>
          <p:cNvSpPr>
            <a:spLocks noGrp="1"/>
          </p:cNvSpPr>
          <p:nvPr>
            <p:ph type="title"/>
          </p:nvPr>
        </p:nvSpPr>
        <p:spPr/>
        <p:txBody>
          <a:bodyPr>
            <a:normAutofit/>
          </a:bodyPr>
          <a:lstStyle/>
          <a:p>
            <a:r>
              <a:rPr lang="en-US" sz="2800" dirty="0"/>
              <a:t>Links to the LinkedIn Article, YouTube Video, GitHub repo. </a:t>
            </a:r>
            <a:endParaRPr lang="en-IN" sz="2800" dirty="0"/>
          </a:p>
        </p:txBody>
      </p:sp>
      <p:sp>
        <p:nvSpPr>
          <p:cNvPr id="3" name="Content Placeholder 2">
            <a:extLst>
              <a:ext uri="{FF2B5EF4-FFF2-40B4-BE49-F238E27FC236}">
                <a16:creationId xmlns:a16="http://schemas.microsoft.com/office/drawing/2014/main" id="{FFBA34D5-38E5-4508-9083-D774AECE7F55}"/>
              </a:ext>
            </a:extLst>
          </p:cNvPr>
          <p:cNvSpPr>
            <a:spLocks noGrp="1"/>
          </p:cNvSpPr>
          <p:nvPr>
            <p:ph idx="1"/>
          </p:nvPr>
        </p:nvSpPr>
        <p:spPr/>
        <p:txBody>
          <a:bodyPr/>
          <a:lstStyle/>
          <a:p>
            <a:endParaRPr lang="en-IN" dirty="0"/>
          </a:p>
          <a:p>
            <a:r>
              <a:rPr lang="en-IN" dirty="0"/>
              <a:t>LinkedIn Article- </a:t>
            </a:r>
            <a:r>
              <a:rPr lang="en-IN" sz="2000" dirty="0">
                <a:hlinkClick r:id="rId2"/>
              </a:rPr>
              <a:t>https://www.linkedin.com/posts/ashitha-uppala-573898226_cloud-activity-7179621822290620416-ROdS?utm_source=share&amp;utm_medium=member_desktop</a:t>
            </a:r>
            <a:endParaRPr lang="en-IN" sz="2000" dirty="0"/>
          </a:p>
          <a:p>
            <a:endParaRPr lang="en-IN" sz="1600" dirty="0"/>
          </a:p>
          <a:p>
            <a:r>
              <a:rPr lang="en-IN" dirty="0"/>
              <a:t>You Tube Video- </a:t>
            </a:r>
            <a:r>
              <a:rPr lang="en-IN" sz="2000" b="0" i="0" u="sng" dirty="0">
                <a:effectLst/>
                <a:latin typeface="+mj-lt"/>
                <a:hlinkClick r:id="rId3"/>
              </a:rPr>
              <a:t>https://youtu.be/JYZ_AeIxjrg</a:t>
            </a:r>
            <a:endParaRPr lang="en-IN" sz="2000" b="0" i="0" u="sng" dirty="0">
              <a:effectLst/>
              <a:latin typeface="+mj-lt"/>
            </a:endParaRPr>
          </a:p>
          <a:p>
            <a:endParaRPr lang="en-IN" sz="1600" u="sng" dirty="0">
              <a:latin typeface="Roboto" panose="02000000000000000000" pitchFamily="2" charset="0"/>
            </a:endParaRPr>
          </a:p>
        </p:txBody>
      </p:sp>
    </p:spTree>
    <p:extLst>
      <p:ext uri="{BB962C8B-B14F-4D97-AF65-F5344CB8AC3E}">
        <p14:creationId xmlns:p14="http://schemas.microsoft.com/office/powerpoint/2010/main" val="206962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3C98-8275-4941-B9E5-7BAA758836EA}"/>
              </a:ext>
            </a:extLst>
          </p:cNvPr>
          <p:cNvSpPr>
            <a:spLocks noGrp="1"/>
          </p:cNvSpPr>
          <p:nvPr>
            <p:ph type="ctrTitle"/>
          </p:nvPr>
        </p:nvSpPr>
        <p:spPr/>
        <p:txBody>
          <a:bodyPr/>
          <a:lstStyle/>
          <a:p>
            <a:r>
              <a:rPr lang="en-IN" sz="4800" dirty="0"/>
              <a:t>Converting Speech to text</a:t>
            </a:r>
          </a:p>
        </p:txBody>
      </p:sp>
      <p:sp>
        <p:nvSpPr>
          <p:cNvPr id="3" name="Subtitle 2">
            <a:extLst>
              <a:ext uri="{FF2B5EF4-FFF2-40B4-BE49-F238E27FC236}">
                <a16:creationId xmlns:a16="http://schemas.microsoft.com/office/drawing/2014/main" id="{79DE08BE-7E8D-411A-B8FF-EC9076C5DDF2}"/>
              </a:ext>
            </a:extLst>
          </p:cNvPr>
          <p:cNvSpPr>
            <a:spLocks noGrp="1"/>
          </p:cNvSpPr>
          <p:nvPr>
            <p:ph type="subTitle" idx="1"/>
          </p:nvPr>
        </p:nvSpPr>
        <p:spPr/>
        <p:txBody>
          <a:bodyPr/>
          <a:lstStyle/>
          <a:p>
            <a:r>
              <a:rPr lang="en-IN" dirty="0"/>
              <a:t>Using AWS Serverless Services Amazon Transcribe &amp; S3 </a:t>
            </a:r>
          </a:p>
        </p:txBody>
      </p:sp>
    </p:spTree>
    <p:extLst>
      <p:ext uri="{BB962C8B-B14F-4D97-AF65-F5344CB8AC3E}">
        <p14:creationId xmlns:p14="http://schemas.microsoft.com/office/powerpoint/2010/main" val="397110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A0A7-1D18-4EC9-844F-BA5DA5FEE9F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5004CBE-5222-4FA7-8F3E-3E56F99FA3CE}"/>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Converting speech to text of audio file using Amazon Transcribe With integration of S3</a:t>
            </a:r>
          </a:p>
        </p:txBody>
      </p:sp>
    </p:spTree>
    <p:extLst>
      <p:ext uri="{BB962C8B-B14F-4D97-AF65-F5344CB8AC3E}">
        <p14:creationId xmlns:p14="http://schemas.microsoft.com/office/powerpoint/2010/main" val="202014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EB67-2B4C-41FC-841F-8BE0BF5680D7}"/>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8976862C-E7A4-4896-A681-9851996D51DE}"/>
              </a:ext>
            </a:extLst>
          </p:cNvPr>
          <p:cNvSpPr>
            <a:spLocks noGrp="1"/>
          </p:cNvSpPr>
          <p:nvPr>
            <p:ph idx="1"/>
          </p:nvPr>
        </p:nvSpPr>
        <p:spPr/>
        <p:txBody>
          <a:bodyPr>
            <a:normAutofit fontScale="92500" lnSpcReduction="10000"/>
          </a:bodyPr>
          <a:lstStyle/>
          <a:p>
            <a:r>
              <a:rPr lang="en-US" dirty="0"/>
              <a:t>In this presentation, we delve into the transformative capabilities of AWS Transcribe, Amazon's powerful speech-to-text service. Join us as we explore how businesses can leverage AWS Transcribe to effortlessly convert spoken language into written text, unlocking valuable insights from audio data. We'll cover the features, benefits, and practical applications of AWS Transcribe, showcasing its role in streamlining data management and analysis workflows. Whether you're a technology enthusiast, business professional, or data scientist, this presentation offers valuable insights into the potential of AWS Transcribe to drive innovation and efficiency in your organization. Don't miss out on this opportunity to discover the power of AWS Transcribe and stay ahead in the rapidly evolving world of cloud computing.</a:t>
            </a:r>
            <a:endParaRPr lang="en-IN" dirty="0"/>
          </a:p>
        </p:txBody>
      </p:sp>
    </p:spTree>
    <p:extLst>
      <p:ext uri="{BB962C8B-B14F-4D97-AF65-F5344CB8AC3E}">
        <p14:creationId xmlns:p14="http://schemas.microsoft.com/office/powerpoint/2010/main" val="244330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5E5E-89B0-4E48-8FFB-4549EE29AA0F}"/>
              </a:ext>
            </a:extLst>
          </p:cNvPr>
          <p:cNvSpPr>
            <a:spLocks noGrp="1"/>
          </p:cNvSpPr>
          <p:nvPr>
            <p:ph type="title"/>
          </p:nvPr>
        </p:nvSpPr>
        <p:spPr/>
        <p:txBody>
          <a:bodyPr/>
          <a:lstStyle/>
          <a:p>
            <a:r>
              <a:rPr lang="en-IN" dirty="0"/>
              <a:t>Custom Architecture Design</a:t>
            </a:r>
          </a:p>
        </p:txBody>
      </p:sp>
      <p:pic>
        <p:nvPicPr>
          <p:cNvPr id="5" name="Content Placeholder 4">
            <a:extLst>
              <a:ext uri="{FF2B5EF4-FFF2-40B4-BE49-F238E27FC236}">
                <a16:creationId xmlns:a16="http://schemas.microsoft.com/office/drawing/2014/main" id="{8CCECCA3-2067-462A-8BF0-249AF5BB9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1774" y="2557463"/>
            <a:ext cx="4828452" cy="3317875"/>
          </a:xfrm>
        </p:spPr>
      </p:pic>
    </p:spTree>
    <p:extLst>
      <p:ext uri="{BB962C8B-B14F-4D97-AF65-F5344CB8AC3E}">
        <p14:creationId xmlns:p14="http://schemas.microsoft.com/office/powerpoint/2010/main" val="13003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A37E-3A3E-4D09-AFF2-2231CC3FCD53}"/>
              </a:ext>
            </a:extLst>
          </p:cNvPr>
          <p:cNvSpPr>
            <a:spLocks noGrp="1"/>
          </p:cNvSpPr>
          <p:nvPr>
            <p:ph type="title"/>
          </p:nvPr>
        </p:nvSpPr>
        <p:spPr/>
        <p:txBody>
          <a:bodyPr/>
          <a:lstStyle/>
          <a:p>
            <a:r>
              <a:rPr lang="en-US" dirty="0"/>
              <a:t>List of serverless services utilized</a:t>
            </a:r>
            <a:endParaRPr lang="en-IN" dirty="0"/>
          </a:p>
        </p:txBody>
      </p:sp>
      <p:sp>
        <p:nvSpPr>
          <p:cNvPr id="3" name="Content Placeholder 2">
            <a:extLst>
              <a:ext uri="{FF2B5EF4-FFF2-40B4-BE49-F238E27FC236}">
                <a16:creationId xmlns:a16="http://schemas.microsoft.com/office/drawing/2014/main" id="{164AF2F6-34E3-4910-B6FD-D842572DFFAB}"/>
              </a:ext>
            </a:extLst>
          </p:cNvPr>
          <p:cNvSpPr>
            <a:spLocks noGrp="1"/>
          </p:cNvSpPr>
          <p:nvPr>
            <p:ph idx="1"/>
          </p:nvPr>
        </p:nvSpPr>
        <p:spPr/>
        <p:txBody>
          <a:bodyPr/>
          <a:lstStyle/>
          <a:p>
            <a:pPr marL="0" indent="0">
              <a:buNone/>
            </a:pPr>
            <a:endParaRPr lang="en-IN" dirty="0"/>
          </a:p>
          <a:p>
            <a:r>
              <a:rPr lang="en-IN" sz="3600" dirty="0"/>
              <a:t>Amazon Transcribe</a:t>
            </a:r>
          </a:p>
          <a:p>
            <a:r>
              <a:rPr lang="en-IN" sz="3600" dirty="0"/>
              <a:t>Simple Storage Service</a:t>
            </a:r>
          </a:p>
        </p:txBody>
      </p:sp>
    </p:spTree>
    <p:extLst>
      <p:ext uri="{BB962C8B-B14F-4D97-AF65-F5344CB8AC3E}">
        <p14:creationId xmlns:p14="http://schemas.microsoft.com/office/powerpoint/2010/main" val="345380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C58F-1933-43C0-A0BE-F367E54F250A}"/>
              </a:ext>
            </a:extLst>
          </p:cNvPr>
          <p:cNvSpPr>
            <a:spLocks noGrp="1"/>
          </p:cNvSpPr>
          <p:nvPr>
            <p:ph type="title"/>
          </p:nvPr>
        </p:nvSpPr>
        <p:spPr>
          <a:xfrm>
            <a:off x="1144326" y="1236574"/>
            <a:ext cx="9601196" cy="1303867"/>
          </a:xfrm>
        </p:spPr>
        <p:txBody>
          <a:bodyPr/>
          <a:lstStyle/>
          <a:p>
            <a:r>
              <a:rPr lang="en-IN" dirty="0"/>
              <a:t>Detailed procedural steps</a:t>
            </a:r>
          </a:p>
        </p:txBody>
      </p:sp>
      <p:sp>
        <p:nvSpPr>
          <p:cNvPr id="3" name="Content Placeholder 2">
            <a:extLst>
              <a:ext uri="{FF2B5EF4-FFF2-40B4-BE49-F238E27FC236}">
                <a16:creationId xmlns:a16="http://schemas.microsoft.com/office/drawing/2014/main" id="{FA2CA700-DE37-4512-9978-B6AB25922C2B}"/>
              </a:ext>
            </a:extLst>
          </p:cNvPr>
          <p:cNvSpPr>
            <a:spLocks noGrp="1"/>
          </p:cNvSpPr>
          <p:nvPr>
            <p:ph idx="1"/>
          </p:nvPr>
        </p:nvSpPr>
        <p:spPr>
          <a:xfrm>
            <a:off x="1478942" y="2647784"/>
            <a:ext cx="9417655" cy="3331451"/>
          </a:xfrm>
        </p:spPr>
        <p:txBody>
          <a:bodyPr>
            <a:normAutofit fontScale="70000" lnSpcReduction="20000"/>
          </a:bodyPr>
          <a:lstStyle/>
          <a:p>
            <a:r>
              <a:rPr lang="en-US" sz="2400" b="1" dirty="0"/>
              <a:t>Upload Audio File to S3 Bucket: </a:t>
            </a:r>
            <a:r>
              <a:rPr lang="en-US" sz="2400" dirty="0"/>
              <a:t>Begin by uploading the audio file that you want to transcribe to an Amazon S3 bucket. You can use the AWS Management Console, AWS CLI (Command Line Interface), or AWS SDKs (Software Development Kits) to upload the file.</a:t>
            </a:r>
          </a:p>
          <a:p>
            <a:endParaRPr lang="en-US" sz="2400" dirty="0"/>
          </a:p>
          <a:p>
            <a:r>
              <a:rPr lang="en-US" sz="2400" b="1" dirty="0"/>
              <a:t>Configure S3 Bucket Permissions: </a:t>
            </a:r>
            <a:r>
              <a:rPr lang="en-US" sz="2400" dirty="0"/>
              <a:t>Ensure that the S3 bucket has the necessary permissions to allow AWS Transcribe to access the audio file for transcription. You may need to set up IAM roles and policies to grant Transcribe the required permissions.</a:t>
            </a:r>
          </a:p>
          <a:p>
            <a:endParaRPr lang="en-US" sz="2400" dirty="0"/>
          </a:p>
          <a:p>
            <a:r>
              <a:rPr lang="en-US" sz="2400" b="1" dirty="0"/>
              <a:t>Create a Transcription Job:</a:t>
            </a:r>
            <a:r>
              <a:rPr lang="en-US" sz="2400" dirty="0"/>
              <a:t> Navigate to the AWS Transcribe service in the AWS Management Console. Select "Create transcription job" and provide details such as the name of the job, the language of the audio content, the location of the audio file in the S3 bucket, and any additional settings like vocabulary customization or speaker identification.</a:t>
            </a:r>
          </a:p>
          <a:p>
            <a:endParaRPr lang="en-IN" dirty="0"/>
          </a:p>
        </p:txBody>
      </p:sp>
    </p:spTree>
    <p:extLst>
      <p:ext uri="{BB962C8B-B14F-4D97-AF65-F5344CB8AC3E}">
        <p14:creationId xmlns:p14="http://schemas.microsoft.com/office/powerpoint/2010/main" val="96185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112E7-D051-4D32-8C86-711DD16478D3}"/>
              </a:ext>
            </a:extLst>
          </p:cNvPr>
          <p:cNvSpPr>
            <a:spLocks noGrp="1"/>
          </p:cNvSpPr>
          <p:nvPr>
            <p:ph idx="4294967295"/>
          </p:nvPr>
        </p:nvSpPr>
        <p:spPr>
          <a:xfrm>
            <a:off x="1192695" y="604298"/>
            <a:ext cx="9601200" cy="5565914"/>
          </a:xfrm>
        </p:spPr>
        <p:txBody>
          <a:bodyPr>
            <a:noAutofit/>
          </a:bodyPr>
          <a:lstStyle/>
          <a:p>
            <a:r>
              <a:rPr lang="en-US" sz="1600" b="1" dirty="0"/>
              <a:t>Monitor Transcription Job: </a:t>
            </a:r>
            <a:r>
              <a:rPr lang="en-US" sz="1600" dirty="0"/>
              <a:t>Once the transcription job is created, you can monitor its progress in the Transcribe console. Transcribe will automatically process the audio file and generate the corresponding text transcription.</a:t>
            </a:r>
          </a:p>
          <a:p>
            <a:endParaRPr lang="en-US" sz="1600" dirty="0"/>
          </a:p>
          <a:p>
            <a:r>
              <a:rPr lang="en-US" sz="1600" b="1" dirty="0"/>
              <a:t>Retrieve Transcription Results: </a:t>
            </a:r>
            <a:r>
              <a:rPr lang="en-US" sz="1600" dirty="0"/>
              <a:t>After the transcription job is complete, you can retrieve the transcribed text from the output generated by AWS Transcribe. This text can be downloaded from the Transcribe console or accessed programmatically using AWS SDKs or APIs.</a:t>
            </a:r>
          </a:p>
          <a:p>
            <a:endParaRPr lang="en-US" sz="1600" dirty="0"/>
          </a:p>
          <a:p>
            <a:r>
              <a:rPr lang="en-US" sz="1600" b="1" dirty="0"/>
              <a:t>Optional: Configure Output Settings:</a:t>
            </a:r>
            <a:r>
              <a:rPr lang="en-US" sz="1600" dirty="0"/>
              <a:t> AWS Transcribe allows you to configure various output settings, such as specifying the format of the transcribed text (e.g., JSON, plain text), enabling timestamps, and selecting the location to store the transcription output. You can customize these settings based on your requirements.</a:t>
            </a:r>
          </a:p>
          <a:p>
            <a:endParaRPr lang="en-US" sz="1600" dirty="0"/>
          </a:p>
          <a:p>
            <a:r>
              <a:rPr lang="en-US" sz="1600" b="1" dirty="0"/>
              <a:t>Review and Refine Transcription:</a:t>
            </a:r>
            <a:r>
              <a:rPr lang="en-US" sz="1600" dirty="0"/>
              <a:t> Once you have the transcribed text, review it for accuracy and make any necessary edits or refinements. While AWS Transcribe is highly accurate, it may occasionally misinterpret certain words or phrases, especially in noisy or complex audio environments.</a:t>
            </a:r>
          </a:p>
          <a:p>
            <a:endParaRPr lang="en-US" sz="1600" dirty="0"/>
          </a:p>
          <a:p>
            <a:r>
              <a:rPr lang="en-US" sz="1600" b="1" dirty="0"/>
              <a:t>Integrate Transcription Output: </a:t>
            </a:r>
            <a:r>
              <a:rPr lang="en-US" sz="1600" dirty="0"/>
              <a:t>Finally, integrate the transcribed text into your desired applications or workflows. You can use the text for various purposes, such as generating subtitles for videos, indexing audio content for search, or extracting insights from spoken data for analytics.</a:t>
            </a:r>
          </a:p>
        </p:txBody>
      </p:sp>
    </p:spTree>
    <p:extLst>
      <p:ext uri="{BB962C8B-B14F-4D97-AF65-F5344CB8AC3E}">
        <p14:creationId xmlns:p14="http://schemas.microsoft.com/office/powerpoint/2010/main" val="398778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91CC-6023-4576-AC5D-500E44FB8D26}"/>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1363B356-3C2A-45D4-A690-2A7A100178ED}"/>
              </a:ext>
            </a:extLst>
          </p:cNvPr>
          <p:cNvPicPr>
            <a:picLocks noGrp="1"/>
          </p:cNvPicPr>
          <p:nvPr>
            <p:ph idx="1"/>
          </p:nvPr>
        </p:nvPicPr>
        <p:blipFill>
          <a:blip r:embed="rId2"/>
          <a:stretch>
            <a:fillRect/>
          </a:stretch>
        </p:blipFill>
        <p:spPr>
          <a:xfrm>
            <a:off x="3204376" y="2557993"/>
            <a:ext cx="5944213" cy="3612219"/>
          </a:xfrm>
          <a:prstGeom prst="rect">
            <a:avLst/>
          </a:prstGeom>
        </p:spPr>
      </p:pic>
    </p:spTree>
    <p:extLst>
      <p:ext uri="{BB962C8B-B14F-4D97-AF65-F5344CB8AC3E}">
        <p14:creationId xmlns:p14="http://schemas.microsoft.com/office/powerpoint/2010/main" val="33790238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43</TotalTime>
  <Words>707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Roboto</vt:lpstr>
      <vt:lpstr>Organic</vt:lpstr>
      <vt:lpstr>Cloud &amp; Serverless Computing</vt:lpstr>
      <vt:lpstr>Converting Speech to text</vt:lpstr>
      <vt:lpstr>Objective</vt:lpstr>
      <vt:lpstr>Description</vt:lpstr>
      <vt:lpstr>Custom Architecture Design</vt:lpstr>
      <vt:lpstr>List of serverless services utilized</vt:lpstr>
      <vt:lpstr>Detailed procedural steps</vt:lpstr>
      <vt:lpstr>PowerPoint Presentation</vt:lpstr>
      <vt:lpstr>Output</vt:lpstr>
      <vt:lpstr>Conclusion</vt:lpstr>
      <vt:lpstr>Links to the LinkedIn Article, YouTube Video, GitHub repo.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&amp; Serverless Computing</dc:title>
  <dc:creator>UPPALA ASHITHA ASHITHA</dc:creator>
  <cp:lastModifiedBy>UPPALA ASHITHA ASHITHA</cp:lastModifiedBy>
  <cp:revision>2</cp:revision>
  <dcterms:created xsi:type="dcterms:W3CDTF">2024-03-30T13:29:16Z</dcterms:created>
  <dcterms:modified xsi:type="dcterms:W3CDTF">2024-03-30T17:04:20Z</dcterms:modified>
</cp:coreProperties>
</file>