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3BE7E34-A946-4994-A85D-91DFEE80A6EB}" type="datetimeFigureOut">
              <a:rPr lang="en-IN" smtClean="0"/>
              <a:t>02-02-2023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205716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126763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357507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68E7298-0116-420A-8533-8FD6EA98E04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3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2303196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E7E34-A946-4994-A85D-91DFEE80A6EB}"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2471956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E7E34-A946-4994-A85D-91DFEE80A6EB}"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957672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E7E34-A946-4994-A85D-91DFEE80A6E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2436466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3BE7E34-A946-4994-A85D-91DFEE80A6EB}" type="datetimeFigureOut">
              <a:rPr lang="en-IN" smtClean="0"/>
              <a:t>02-02-2023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221282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E7E34-A946-4994-A85D-91DFEE80A6E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395557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3BE7E34-A946-4994-A85D-91DFEE80A6EB}" type="datetimeFigureOut">
              <a:rPr lang="en-IN" smtClean="0"/>
              <a:t>02-02-2023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208462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406041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BE7E34-A946-4994-A85D-91DFEE80A6EB}"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47318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BE7E34-A946-4994-A85D-91DFEE80A6EB}"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185060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E7E34-A946-4994-A85D-91DFEE80A6EB}"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48245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370939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E7E34-A946-4994-A85D-91DFEE80A6E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8E7298-0116-420A-8533-8FD6EA98E044}" type="slidenum">
              <a:rPr lang="en-IN" smtClean="0"/>
              <a:t>‹#›</a:t>
            </a:fld>
            <a:endParaRPr lang="en-IN"/>
          </a:p>
        </p:txBody>
      </p:sp>
    </p:spTree>
    <p:extLst>
      <p:ext uri="{BB962C8B-B14F-4D97-AF65-F5344CB8AC3E}">
        <p14:creationId xmlns:p14="http://schemas.microsoft.com/office/powerpoint/2010/main" val="15642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BE7E34-A946-4994-A85D-91DFEE80A6EB}" type="datetimeFigureOut">
              <a:rPr lang="en-IN" smtClean="0"/>
              <a:t>02-02-2023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8E7298-0116-420A-8533-8FD6EA98E044}" type="slidenum">
              <a:rPr lang="en-IN" smtClean="0"/>
              <a:t>‹#›</a:t>
            </a:fld>
            <a:endParaRPr lang="en-IN"/>
          </a:p>
        </p:txBody>
      </p:sp>
    </p:spTree>
    <p:extLst>
      <p:ext uri="{BB962C8B-B14F-4D97-AF65-F5344CB8AC3E}">
        <p14:creationId xmlns:p14="http://schemas.microsoft.com/office/powerpoint/2010/main" val="10005538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DA88-5AD9-18AE-17CD-7B5BC29192A7}"/>
              </a:ext>
            </a:extLst>
          </p:cNvPr>
          <p:cNvSpPr>
            <a:spLocks noGrp="1"/>
          </p:cNvSpPr>
          <p:nvPr>
            <p:ph type="ctrTitle"/>
          </p:nvPr>
        </p:nvSpPr>
        <p:spPr>
          <a:xfrm>
            <a:off x="1371600" y="1400703"/>
            <a:ext cx="9448800" cy="1825096"/>
          </a:xfrm>
        </p:spPr>
        <p:txBody>
          <a:bodyPr>
            <a:normAutofit/>
          </a:bodyPr>
          <a:lstStyle/>
          <a:p>
            <a:pPr algn="ctr"/>
            <a:r>
              <a:rPr lang="en-US" sz="3600" dirty="0">
                <a:latin typeface="Times New Roman" panose="02020603050405020304" pitchFamily="18" charset="0"/>
                <a:ea typeface="Cambria Math" panose="02040503050406030204" pitchFamily="18" charset="0"/>
                <a:cs typeface="Times New Roman" panose="02020603050405020304" pitchFamily="18" charset="0"/>
              </a:rPr>
              <a:t>Amazon sales Analysis</a:t>
            </a:r>
            <a:endParaRPr lang="en-IN"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56F37A3-7E87-5039-EE69-4E691213C853}"/>
              </a:ext>
            </a:extLst>
          </p:cNvPr>
          <p:cNvSpPr>
            <a:spLocks noGrp="1"/>
          </p:cNvSpPr>
          <p:nvPr>
            <p:ph type="subTitle" idx="1"/>
          </p:nvPr>
        </p:nvSpPr>
        <p:spPr/>
        <p:txBody>
          <a:bodyPr/>
          <a:lstStyle/>
          <a:p>
            <a:pPr algn="ctr"/>
            <a:r>
              <a:rPr lang="en-US" dirty="0">
                <a:latin typeface="Times New Roman" panose="02020603050405020304" pitchFamily="18" charset="0"/>
                <a:cs typeface="Times New Roman" panose="02020603050405020304" pitchFamily="18" charset="0"/>
              </a:rPr>
              <a:t>Presented By :- Ashitosh Anil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03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C1E0-2F62-7A92-08E6-C46B25303F09}"/>
              </a:ext>
            </a:extLst>
          </p:cNvPr>
          <p:cNvSpPr>
            <a:spLocks noGrp="1"/>
          </p:cNvSpPr>
          <p:nvPr>
            <p:ph type="title"/>
          </p:nvPr>
        </p:nvSpPr>
        <p:spPr>
          <a:xfrm>
            <a:off x="1790700" y="513809"/>
            <a:ext cx="8610600" cy="1293028"/>
          </a:xfrm>
        </p:spPr>
        <p:txBody>
          <a:bodyPr>
            <a:normAutofit/>
          </a:bodyPr>
          <a:lstStyle/>
          <a:p>
            <a:pPr algn="ctr"/>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BF0862-3B49-DC19-1362-D67C485C924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Amazon Sales data refers to sales, high perform sellers and several other data points. There are millions of Amazon sellers around the world. Nearly half of them are self employed and live of there E-commerce/retail businesses (47%) and (22%)  earn income from Amazon Businesses alone.</a:t>
            </a:r>
          </a:p>
          <a:p>
            <a:r>
              <a:rPr lang="en-US" dirty="0">
                <a:latin typeface="Times New Roman" panose="02020603050405020304" pitchFamily="18" charset="0"/>
                <a:cs typeface="Times New Roman" panose="02020603050405020304" pitchFamily="18" charset="0"/>
              </a:rPr>
              <a:t>Amazon sales data analysis focuses on the process of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consumer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sales and several other attributes in order to make improved, data driven decisions.</a:t>
            </a:r>
          </a:p>
          <a:p>
            <a:r>
              <a:rPr lang="en-US" dirty="0">
                <a:latin typeface="Times New Roman" panose="02020603050405020304" pitchFamily="18" charset="0"/>
                <a:cs typeface="Times New Roman" panose="02020603050405020304" pitchFamily="18" charset="0"/>
              </a:rPr>
              <a:t>It’s a key to successfully sustaining their businesses and earning profits and for their purpose, they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different metrics.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10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A40D-6376-03EC-100C-275B9D25C74B}"/>
              </a:ext>
            </a:extLst>
          </p:cNvPr>
          <p:cNvSpPr>
            <a:spLocks noGrp="1"/>
          </p:cNvSpPr>
          <p:nvPr>
            <p:ph type="title"/>
          </p:nvPr>
        </p:nvSpPr>
        <p:spPr>
          <a:xfrm>
            <a:off x="3993776" y="970823"/>
            <a:ext cx="8610600" cy="696873"/>
          </a:xfrm>
        </p:spPr>
        <p:txBody>
          <a:bodyPr>
            <a:normAutofit/>
          </a:bodyPr>
          <a:lstStyle/>
          <a:p>
            <a:pPr algn="l"/>
            <a:r>
              <a:rPr lang="en-US" sz="3600" dirty="0">
                <a:latin typeface="Times New Roman" panose="02020603050405020304" pitchFamily="18" charset="0"/>
                <a:cs typeface="Times New Roman" panose="02020603050405020304" pitchFamily="18" charset="0"/>
              </a:rPr>
              <a:t>Objective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E2FAF-DB12-4008-88ED-67DB200DEC3E}"/>
              </a:ext>
            </a:extLst>
          </p:cNvPr>
          <p:cNvSpPr>
            <a:spLocks noGrp="1"/>
          </p:cNvSpPr>
          <p:nvPr>
            <p:ph idx="1"/>
          </p:nvPr>
        </p:nvSpPr>
        <p:spPr>
          <a:xfrm>
            <a:off x="676835" y="2247920"/>
            <a:ext cx="10820400" cy="781723"/>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Sales management has gained importance to meet increasing competition and the need for improved methods of distribution to reduce cost and to increase profits.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690AC1-DDF9-A95E-FA20-0B2E4552A0BA}"/>
              </a:ext>
            </a:extLst>
          </p:cNvPr>
          <p:cNvSpPr txBox="1"/>
          <p:nvPr/>
        </p:nvSpPr>
        <p:spPr>
          <a:xfrm>
            <a:off x="4352364" y="3505192"/>
            <a:ext cx="3818964"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BENEFITS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C73042-9BDD-E029-DDDB-048B0392D444}"/>
              </a:ext>
            </a:extLst>
          </p:cNvPr>
          <p:cNvSpPr txBox="1"/>
          <p:nvPr/>
        </p:nvSpPr>
        <p:spPr>
          <a:xfrm>
            <a:off x="1030941" y="4627072"/>
            <a:ext cx="7521388"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Determine sales trend, monthly and yearly.</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KPI (key performance index) like Profit, Profit %, Customer retention rate, Discount, Sales quantity and Sales amount.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55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D77F-D762-C166-E9CE-3BD2AD6AB643}"/>
              </a:ext>
            </a:extLst>
          </p:cNvPr>
          <p:cNvSpPr>
            <a:spLocks noGrp="1"/>
          </p:cNvSpPr>
          <p:nvPr>
            <p:ph type="title"/>
          </p:nvPr>
        </p:nvSpPr>
        <p:spPr>
          <a:xfrm>
            <a:off x="2980764" y="639315"/>
            <a:ext cx="8610600" cy="1293028"/>
          </a:xfrm>
        </p:spPr>
        <p:txBody>
          <a:bodyPr>
            <a:normAutofit/>
          </a:bodyPr>
          <a:lstStyle/>
          <a:p>
            <a:pPr algn="l"/>
            <a:r>
              <a:rPr lang="en-US" sz="3600" dirty="0">
                <a:latin typeface="Times New Roman" panose="02020603050405020304" pitchFamily="18" charset="0"/>
                <a:cs typeface="Times New Roman" panose="02020603050405020304" pitchFamily="18" charset="0"/>
              </a:rPr>
              <a:t>Problem statement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A97B63-C35D-7A57-B344-5DC4A4B6502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Sales management has gained importance to meet increasing competition and </a:t>
            </a:r>
            <a:r>
              <a:rPr lang="en-US" dirty="0" err="1">
                <a:latin typeface="Times New Roman" panose="02020603050405020304" pitchFamily="18" charset="0"/>
                <a:cs typeface="Times New Roman" panose="02020603050405020304" pitchFamily="18" charset="0"/>
              </a:rPr>
              <a:t>theneed</a:t>
            </a:r>
            <a:r>
              <a:rPr lang="en-US" dirty="0">
                <a:latin typeface="Times New Roman" panose="02020603050405020304" pitchFamily="18" charset="0"/>
                <a:cs typeface="Times New Roman" panose="02020603050405020304" pitchFamily="18" charset="0"/>
              </a:rPr>
              <a:t> for improved methods of distribution to reduce cost and to increase profits. Sales management today is the most important function in a commercial and business enterprise.</a:t>
            </a:r>
          </a:p>
          <a:p>
            <a:pPr marL="0" indent="0">
              <a:buNone/>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 ETL: Extract-Transform-Load some Amazon dataset and find for me Sales-trend -&gt; month-wise, year-wise, </a:t>
            </a:r>
            <a:r>
              <a:rPr lang="en-US" dirty="0" err="1">
                <a:latin typeface="Times New Roman" panose="02020603050405020304" pitchFamily="18" charset="0"/>
                <a:cs typeface="Times New Roman" panose="02020603050405020304" pitchFamily="18" charset="0"/>
              </a:rPr>
              <a:t>yearly_month</a:t>
            </a:r>
            <a:r>
              <a:rPr lang="en-US" dirty="0">
                <a:latin typeface="Times New Roman" panose="02020603050405020304" pitchFamily="18" charset="0"/>
                <a:cs typeface="Times New Roman" panose="02020603050405020304" pitchFamily="18" charset="0"/>
              </a:rPr>
              <a:t>-wise.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 key metrics and factors and show the meaningful relationships between attributes.</a:t>
            </a:r>
          </a:p>
          <a:p>
            <a:pPr marL="0" indent="0">
              <a:buNone/>
            </a:pPr>
            <a:r>
              <a:rPr lang="en-US" dirty="0">
                <a:latin typeface="+mj-lt"/>
              </a:rPr>
              <a:t>   </a:t>
            </a:r>
          </a:p>
        </p:txBody>
      </p:sp>
    </p:spTree>
    <p:extLst>
      <p:ext uri="{BB962C8B-B14F-4D97-AF65-F5344CB8AC3E}">
        <p14:creationId xmlns:p14="http://schemas.microsoft.com/office/powerpoint/2010/main" val="153404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1553-CD4E-2B50-DC52-7F1983BDBAA0}"/>
              </a:ext>
            </a:extLst>
          </p:cNvPr>
          <p:cNvSpPr>
            <a:spLocks noGrp="1"/>
          </p:cNvSpPr>
          <p:nvPr>
            <p:ph type="title"/>
          </p:nvPr>
        </p:nvSpPr>
        <p:spPr>
          <a:xfrm>
            <a:off x="1896035" y="764373"/>
            <a:ext cx="8610600" cy="1293028"/>
          </a:xfrm>
        </p:spPr>
        <p:txBody>
          <a:bodyPr>
            <a:normAutofit/>
          </a:bodyPr>
          <a:lstStyle/>
          <a:p>
            <a:pPr algn="l"/>
            <a:r>
              <a:rPr lang="en-US" sz="3600" dirty="0">
                <a:latin typeface="Times New Roman" panose="02020603050405020304" pitchFamily="18" charset="0"/>
                <a:cs typeface="Times New Roman" panose="02020603050405020304" pitchFamily="18" charset="0"/>
              </a:rPr>
              <a:t>BI Tool used : power bi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BC6B0E-9DBC-3AFC-07BB-14F6C50959D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Loaded the Amazon Sales Data in Power Bi.</a:t>
            </a:r>
          </a:p>
          <a:p>
            <a:r>
              <a:rPr lang="en-US" dirty="0">
                <a:latin typeface="Times New Roman" panose="02020603050405020304" pitchFamily="18" charset="0"/>
                <a:cs typeface="Times New Roman" panose="02020603050405020304" pitchFamily="18" charset="0"/>
              </a:rPr>
              <a:t>Slicers used are Year.</a:t>
            </a:r>
          </a:p>
          <a:p>
            <a:r>
              <a:rPr lang="en-IN" dirty="0">
                <a:latin typeface="Times New Roman" panose="02020603050405020304" pitchFamily="18" charset="0"/>
                <a:cs typeface="Times New Roman" panose="02020603050405020304" pitchFamily="18" charset="0"/>
              </a:rPr>
              <a:t>Prepared Dashboard to showcase KPI’s such as Profit amount, Profit %, Sales Amount, Sales Quantity, Total Sales, Top Product based on Sales Amount.</a:t>
            </a:r>
          </a:p>
          <a:p>
            <a:r>
              <a:rPr lang="en-IN" dirty="0">
                <a:latin typeface="Times New Roman" panose="02020603050405020304" pitchFamily="18" charset="0"/>
                <a:cs typeface="Times New Roman" panose="02020603050405020304" pitchFamily="18" charset="0"/>
              </a:rPr>
              <a:t>Included Bar chart for Units </a:t>
            </a:r>
            <a:r>
              <a:rPr lang="en-IN" dirty="0" err="1">
                <a:latin typeface="Times New Roman" panose="02020603050405020304" pitchFamily="18" charset="0"/>
                <a:cs typeface="Times New Roman" panose="02020603050405020304" pitchFamily="18" charset="0"/>
              </a:rPr>
              <a:t>solds</a:t>
            </a:r>
            <a:r>
              <a:rPr lang="en-IN" dirty="0">
                <a:latin typeface="Times New Roman" panose="02020603050405020304" pitchFamily="18" charset="0"/>
                <a:cs typeface="Times New Roman" panose="02020603050405020304" pitchFamily="18" charset="0"/>
              </a:rPr>
              <a:t> according to order priority and Total profit by Item type.</a:t>
            </a:r>
          </a:p>
          <a:p>
            <a:r>
              <a:rPr lang="en-IN" dirty="0">
                <a:latin typeface="Times New Roman" panose="02020603050405020304" pitchFamily="18" charset="0"/>
                <a:cs typeface="Times New Roman" panose="02020603050405020304" pitchFamily="18" charset="0"/>
              </a:rPr>
              <a:t>Included Line chart for Monthly sales trend.</a:t>
            </a:r>
          </a:p>
          <a:p>
            <a:r>
              <a:rPr lang="en-IN" dirty="0">
                <a:latin typeface="Times New Roman" panose="02020603050405020304" pitchFamily="18" charset="0"/>
                <a:cs typeface="Times New Roman" panose="02020603050405020304" pitchFamily="18" charset="0"/>
              </a:rPr>
              <a:t>Included Pie chart for Total profit by Region.</a:t>
            </a:r>
          </a:p>
          <a:p>
            <a:r>
              <a:rPr lang="en-IN" dirty="0">
                <a:latin typeface="Times New Roman" panose="02020603050405020304" pitchFamily="18" charset="0"/>
                <a:cs typeface="Times New Roman" panose="02020603050405020304" pitchFamily="18" charset="0"/>
              </a:rPr>
              <a:t>Included Donut chart for Total cost and Total profit by Quarter.</a:t>
            </a:r>
          </a:p>
        </p:txBody>
      </p:sp>
    </p:spTree>
    <p:extLst>
      <p:ext uri="{BB962C8B-B14F-4D97-AF65-F5344CB8AC3E}">
        <p14:creationId xmlns:p14="http://schemas.microsoft.com/office/powerpoint/2010/main" val="48611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28C5-DD9C-CF73-245E-D9350FF9D5B0}"/>
              </a:ext>
            </a:extLst>
          </p:cNvPr>
          <p:cNvSpPr>
            <a:spLocks noGrp="1"/>
          </p:cNvSpPr>
          <p:nvPr>
            <p:ph type="title"/>
          </p:nvPr>
        </p:nvSpPr>
        <p:spPr>
          <a:xfrm>
            <a:off x="1790700" y="719550"/>
            <a:ext cx="8610600" cy="1293028"/>
          </a:xfrm>
        </p:spPr>
        <p:txBody>
          <a:bodyPr>
            <a:normAutofit/>
          </a:bodyPr>
          <a:lstStyle/>
          <a:p>
            <a:pPr algn="ctr"/>
            <a:r>
              <a:rPr lang="en-US" sz="3600" dirty="0">
                <a:latin typeface="Times New Roman" panose="02020603050405020304" pitchFamily="18" charset="0"/>
                <a:cs typeface="Times New Roman" panose="02020603050405020304" pitchFamily="18" charset="0"/>
              </a:rPr>
              <a:t>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F2A77B-4F5A-FDC4-22CA-D22BE06BDF25}"/>
              </a:ext>
            </a:extLst>
          </p:cNvPr>
          <p:cNvSpPr>
            <a:spLocks noGrp="1"/>
          </p:cNvSpPr>
          <p:nvPr>
            <p:ph idx="1"/>
          </p:nvPr>
        </p:nvSpPr>
        <p:spPr>
          <a:xfrm>
            <a:off x="685800" y="2597971"/>
            <a:ext cx="10820400" cy="129302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As per the Problem statement, we have defined the several used cases to perform the analysis on which helps in not only understanding the meaningful relationships between attributes, but it also allows us to do our own research and come up with our findings.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14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5C684-4093-EAF5-64E3-23CDB1408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290" y="1523820"/>
            <a:ext cx="9155420" cy="5141120"/>
          </a:xfrm>
          <a:prstGeom prst="rect">
            <a:avLst/>
          </a:prstGeom>
          <a:effectLst>
            <a:outerShdw blurRad="50800" dist="50800" dir="5400000" algn="ctr" rotWithShape="0">
              <a:srgbClr val="000000"/>
            </a:outerShdw>
            <a:softEdge rad="50800"/>
          </a:effectLst>
        </p:spPr>
      </p:pic>
      <p:sp>
        <p:nvSpPr>
          <p:cNvPr id="4" name="TextBox 3">
            <a:extLst>
              <a:ext uri="{FF2B5EF4-FFF2-40B4-BE49-F238E27FC236}">
                <a16:creationId xmlns:a16="http://schemas.microsoft.com/office/drawing/2014/main" id="{51E5F99B-861C-BBA2-3CEE-5C5502DE9C1B}"/>
              </a:ext>
            </a:extLst>
          </p:cNvPr>
          <p:cNvSpPr txBox="1"/>
          <p:nvPr/>
        </p:nvSpPr>
        <p:spPr>
          <a:xfrm>
            <a:off x="4810125" y="505509"/>
            <a:ext cx="340042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Dashboard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34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00BC-2B97-9342-E099-1074BC1C1755}"/>
              </a:ext>
            </a:extLst>
          </p:cNvPr>
          <p:cNvSpPr>
            <a:spLocks noGrp="1"/>
          </p:cNvSpPr>
          <p:nvPr>
            <p:ph type="title"/>
          </p:nvPr>
        </p:nvSpPr>
        <p:spPr>
          <a:xfrm>
            <a:off x="1790700" y="773337"/>
            <a:ext cx="8610600" cy="1293028"/>
          </a:xfrm>
        </p:spPr>
        <p:txBody>
          <a:bodyPr/>
          <a:lstStyle/>
          <a:p>
            <a:pPr algn="ctr"/>
            <a:r>
              <a:rPr lang="en-US" dirty="0">
                <a:latin typeface="Times New Roman" panose="02020603050405020304" pitchFamily="18"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9E6137-A13C-81F1-A5C3-60560B3C77EF}"/>
              </a:ext>
            </a:extLst>
          </p:cNvPr>
          <p:cNvSpPr>
            <a:spLocks noGrp="1"/>
          </p:cNvSpPr>
          <p:nvPr>
            <p:ph idx="1"/>
          </p:nvPr>
        </p:nvSpPr>
        <p:spPr>
          <a:xfrm>
            <a:off x="1071283" y="2423514"/>
            <a:ext cx="10820400" cy="3145267"/>
          </a:xfrm>
        </p:spPr>
        <p:txBody>
          <a:bodyPr/>
          <a:lstStyle/>
          <a:p>
            <a:r>
              <a:rPr lang="en-US" dirty="0">
                <a:latin typeface="Times New Roman" panose="02020603050405020304" pitchFamily="18" charset="0"/>
                <a:cs typeface="Times New Roman" panose="02020603050405020304" pitchFamily="18" charset="0"/>
              </a:rPr>
              <a:t>Top Sold Product :- Office Supplies is around 24M.</a:t>
            </a:r>
          </a:p>
          <a:p>
            <a:r>
              <a:rPr lang="en-US" dirty="0">
                <a:latin typeface="Times New Roman" panose="02020603050405020304" pitchFamily="18" charset="0"/>
                <a:cs typeface="Times New Roman" panose="02020603050405020304" pitchFamily="18" charset="0"/>
              </a:rPr>
              <a:t>Least Sold Product :- Fruits is around 345.99K.</a:t>
            </a:r>
          </a:p>
          <a:p>
            <a:r>
              <a:rPr lang="en-US" dirty="0">
                <a:latin typeface="Times New Roman" panose="02020603050405020304" pitchFamily="18" charset="0"/>
                <a:cs typeface="Times New Roman" panose="02020603050405020304" pitchFamily="18" charset="0"/>
              </a:rPr>
              <a:t>Top Profitable Product :- Cosmetics around 15M.</a:t>
            </a:r>
          </a:p>
          <a:p>
            <a:r>
              <a:rPr lang="en-US" dirty="0">
                <a:latin typeface="Times New Roman" panose="02020603050405020304" pitchFamily="18" charset="0"/>
                <a:cs typeface="Times New Roman" panose="02020603050405020304" pitchFamily="18" charset="0"/>
              </a:rPr>
              <a:t>Least Profitable Product :-  Fruits around 120.50K.</a:t>
            </a:r>
          </a:p>
          <a:p>
            <a:r>
              <a:rPr lang="en-US" dirty="0">
                <a:latin typeface="Times New Roman" panose="02020603050405020304" pitchFamily="18" charset="0"/>
                <a:cs typeface="Times New Roman" panose="02020603050405020304" pitchFamily="18" charset="0"/>
              </a:rPr>
              <a:t>Most Profitable Year :- 2012 profit is around 9M.</a:t>
            </a:r>
          </a:p>
          <a:p>
            <a:r>
              <a:rPr lang="en-US" dirty="0">
                <a:latin typeface="Times New Roman" panose="02020603050405020304" pitchFamily="18" charset="0"/>
                <a:cs typeface="Times New Roman" panose="02020603050405020304" pitchFamily="18" charset="0"/>
              </a:rPr>
              <a:t>Highest Sales Year :- 2012 sales is around 23M.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43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BDA5C-1FC7-CDC6-0A03-660A65D10EE9}"/>
              </a:ext>
            </a:extLst>
          </p:cNvPr>
          <p:cNvSpPr>
            <a:spLocks noGrp="1"/>
          </p:cNvSpPr>
          <p:nvPr>
            <p:ph type="title"/>
          </p:nvPr>
        </p:nvSpPr>
        <p:spPr>
          <a:xfrm>
            <a:off x="1790700" y="3113126"/>
            <a:ext cx="8610600" cy="1293028"/>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7608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217</TotalTime>
  <Words>450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Times New Roman</vt:lpstr>
      <vt:lpstr>Vapor Trail</vt:lpstr>
      <vt:lpstr>Amazon sales Analysis</vt:lpstr>
      <vt:lpstr>Introduction</vt:lpstr>
      <vt:lpstr>Objective</vt:lpstr>
      <vt:lpstr>Problem statement </vt:lpstr>
      <vt:lpstr>BI Tool used : power bi </vt:lpstr>
      <vt:lpstr>Analysis</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Ashitosh More</dc:creator>
  <cp:lastModifiedBy>Ashitosh More</cp:lastModifiedBy>
  <cp:revision>5</cp:revision>
  <dcterms:created xsi:type="dcterms:W3CDTF">2023-01-30T06:05:28Z</dcterms:created>
  <dcterms:modified xsi:type="dcterms:W3CDTF">2023-02-02T06:39:53Z</dcterms:modified>
</cp:coreProperties>
</file>