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3"/>
  </p:notesMasterIdLst>
  <p:sldIdLst>
    <p:sldId id="256" r:id="rId2"/>
    <p:sldId id="259" r:id="rId3"/>
    <p:sldId id="257"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DEC"/>
    <a:srgbClr val="FF5DC5"/>
    <a:srgbClr val="D979FF"/>
    <a:srgbClr val="CE284C"/>
    <a:srgbClr val="C10B32"/>
    <a:srgbClr val="FE9202"/>
    <a:srgbClr val="FF0000"/>
    <a:srgbClr val="007033"/>
    <a:srgbClr val="00E6F2"/>
    <a:srgbClr val="FF015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256" autoAdjust="0"/>
  </p:normalViewPr>
  <p:slideViewPr>
    <p:cSldViewPr>
      <p:cViewPr varScale="1">
        <p:scale>
          <a:sx n="109" d="100"/>
          <a:sy n="109" d="100"/>
        </p:scale>
        <p:origin x="706" y="-82"/>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8/16/2021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1670" y="891995"/>
            <a:ext cx="7771484" cy="1661046"/>
          </a:xfrm>
          <a:noFill/>
          <a:effectLst>
            <a:outerShdw blurRad="50800" dist="38100" dir="2700000" algn="tl" rotWithShape="0">
              <a:prstClr val="black">
                <a:alpha val="40000"/>
              </a:prstClr>
            </a:outerShdw>
          </a:effectLst>
        </p:spPr>
        <p:txBody>
          <a:bodyPr>
            <a:normAutofit/>
          </a:bodyPr>
          <a:lstStyle>
            <a:lvl1pPr algn="r">
              <a:defRPr sz="3600">
                <a:solidFill>
                  <a:srgbClr val="00206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601670" y="3322795"/>
            <a:ext cx="7771484" cy="744815"/>
          </a:xfrm>
        </p:spPr>
        <p:txBody>
          <a:bodyPr>
            <a:normAutofit/>
          </a:bodyPr>
          <a:lstStyle>
            <a:lvl1pPr marL="0" indent="0" algn="r">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8/16/2021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8/16/2021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76239"/>
            <a:ext cx="8246070" cy="763524"/>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5" y="1350110"/>
            <a:ext cx="8246070" cy="3417151"/>
          </a:xfrm>
        </p:spPr>
        <p:txBody>
          <a:bodyPr/>
          <a:lstStyle>
            <a:lvl1pPr algn="l">
              <a:defRPr sz="2800">
                <a:solidFill>
                  <a:srgbClr val="002060"/>
                </a:solidFill>
              </a:defRPr>
            </a:lvl1pPr>
            <a:lvl2pPr algn="l">
              <a:defRPr>
                <a:solidFill>
                  <a:srgbClr val="002060"/>
                </a:solidFill>
              </a:defRPr>
            </a:lvl2pPr>
            <a:lvl3pPr algn="l">
              <a:defRPr>
                <a:solidFill>
                  <a:srgbClr val="002060"/>
                </a:solidFill>
              </a:defRPr>
            </a:lvl3pPr>
            <a:lvl4pPr algn="l">
              <a:defRPr>
                <a:solidFill>
                  <a:srgbClr val="002060"/>
                </a:solidFill>
              </a:defRPr>
            </a:lvl4pPr>
            <a:lvl5pPr algn="l">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90799" y="376237"/>
            <a:ext cx="6091911" cy="763525"/>
          </a:xfrm>
        </p:spPr>
        <p:txBody>
          <a:bodyPr>
            <a:normAutofit/>
          </a:bodyPr>
          <a:lstStyle>
            <a:lvl1pPr algn="l">
              <a:defRPr sz="360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590800" y="1197405"/>
            <a:ext cx="6091911" cy="3576168"/>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8/16/2021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8/16/2021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8/16/2021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552" y="277487"/>
            <a:ext cx="8076896" cy="763525"/>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41238"/>
            <a:ext cx="4040188"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13635"/>
            <a:ext cx="4040188" cy="2276294"/>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41238"/>
            <a:ext cx="4041775"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13635"/>
            <a:ext cx="4041775" cy="2276294"/>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8/16/2021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8/16/2021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8/16/2021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8/16/2021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8/16/2021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fa-IR" dirty="0"/>
              <a:t>تحلیل و پیش بینی بیت کوین</a:t>
            </a:r>
            <a:endParaRPr lang="en-US" dirty="0"/>
          </a:p>
        </p:txBody>
      </p:sp>
      <p:sp>
        <p:nvSpPr>
          <p:cNvPr id="3" name="Subtitle 2"/>
          <p:cNvSpPr>
            <a:spLocks noGrp="1"/>
          </p:cNvSpPr>
          <p:nvPr>
            <p:ph type="subTitle" idx="1"/>
          </p:nvPr>
        </p:nvSpPr>
        <p:spPr/>
        <p:txBody>
          <a:bodyPr>
            <a:normAutofit/>
          </a:bodyPr>
          <a:lstStyle/>
          <a:p>
            <a:r>
              <a:rPr lang="fa-IR" sz="2000" dirty="0"/>
              <a:t>بررسی روند قیمتی بیت کوین روی داده ی یک ساعته</a:t>
            </a:r>
            <a:endParaRPr lang="en-US" sz="2000" dirty="0"/>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7B74B-0DCD-4D25-8130-A5898B603227}"/>
              </a:ext>
            </a:extLst>
          </p:cNvPr>
          <p:cNvSpPr>
            <a:spLocks noGrp="1"/>
          </p:cNvSpPr>
          <p:nvPr>
            <p:ph type="title"/>
          </p:nvPr>
        </p:nvSpPr>
        <p:spPr/>
        <p:txBody>
          <a:bodyPr/>
          <a:lstStyle/>
          <a:p>
            <a:r>
              <a:rPr lang="fa-IR" dirty="0"/>
              <a:t>جدول های فراوانی</a:t>
            </a:r>
            <a:endParaRPr lang="en-US" dirty="0"/>
          </a:p>
        </p:txBody>
      </p:sp>
      <p:sp>
        <p:nvSpPr>
          <p:cNvPr id="3" name="Content Placeholder 2">
            <a:extLst>
              <a:ext uri="{FF2B5EF4-FFF2-40B4-BE49-F238E27FC236}">
                <a16:creationId xmlns:a16="http://schemas.microsoft.com/office/drawing/2014/main" id="{4AF1EC62-6DBC-401C-AC40-2689B9BEBA42}"/>
              </a:ext>
            </a:extLst>
          </p:cNvPr>
          <p:cNvSpPr>
            <a:spLocks noGrp="1"/>
          </p:cNvSpPr>
          <p:nvPr>
            <p:ph idx="1"/>
          </p:nvPr>
        </p:nvSpPr>
        <p:spPr/>
        <p:txBody>
          <a:bodyPr>
            <a:normAutofit/>
          </a:bodyPr>
          <a:lstStyle/>
          <a:p>
            <a:pPr algn="r" rtl="1"/>
            <a:r>
              <a:rPr lang="fa-IR" sz="1800" dirty="0"/>
              <a:t>جداول فراوانی با طول طبقات 5 ،10 ،15 و 20 برای ھر یک از قیمت ھا و میانگین ھا رسم شد و نکات زیر مورد نظر واقع شد :</a:t>
            </a:r>
            <a:br>
              <a:rPr lang="fa-IR" sz="1800" dirty="0"/>
            </a:br>
            <a:endParaRPr lang="fa-IR" sz="1800" dirty="0"/>
          </a:p>
          <a:p>
            <a:pPr algn="r" rtl="1"/>
            <a:r>
              <a:rPr lang="fa-IR" sz="1800" dirty="0"/>
              <a:t>با توجه به فراوانی بالای دو دسته ی (12000-6000)و (18000-12000 ) به این نکته دست می یابیم که روند حرکتی بیت کوین از قیمت 6000 تا 18000 به صورت صعودی اما با نوسانی ملایم بوده  چون در این دو بازه قیمت ھای نزدیک به ھم را ثبت کرده است .</a:t>
            </a:r>
          </a:p>
          <a:p>
            <a:pPr algn="r" rtl="1"/>
            <a:endParaRPr lang="fa-IR" sz="1800" dirty="0"/>
          </a:p>
          <a:p>
            <a:pPr algn="r" rtl="1"/>
            <a:r>
              <a:rPr lang="fa-IR" sz="1800" dirty="0"/>
              <a:t>در بازه ھای قیمتی 18000 تا 60000 روند نوسانی به مراتب بیشتری را طی کرده اما به دست آوردن الگوی این نوسان نمی تواند کار دشواری باشد؛ چون از قیمت 18000 تا 60000 در بازه ھای پشت سر ھم 3000 تایی، دسته ھای جدول فراوانی ما دارای فراوانی ھای نزدیک به ھم ھستند.</a:t>
            </a:r>
            <a:endParaRPr lang="en-US" sz="1800" dirty="0"/>
          </a:p>
        </p:txBody>
      </p:sp>
    </p:spTree>
    <p:extLst>
      <p:ext uri="{BB962C8B-B14F-4D97-AF65-F5344CB8AC3E}">
        <p14:creationId xmlns:p14="http://schemas.microsoft.com/office/powerpoint/2010/main" val="1541339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4A319-8FE8-41EC-A625-1A4E341EFF9E}"/>
              </a:ext>
            </a:extLst>
          </p:cNvPr>
          <p:cNvSpPr>
            <a:spLocks noGrp="1"/>
          </p:cNvSpPr>
          <p:nvPr>
            <p:ph type="title"/>
          </p:nvPr>
        </p:nvSpPr>
        <p:spPr/>
        <p:txBody>
          <a:bodyPr/>
          <a:lstStyle/>
          <a:p>
            <a:pPr algn="r" rtl="1"/>
            <a:r>
              <a:rPr lang="fa-IR" dirty="0"/>
              <a:t>تقاطع یا </a:t>
            </a:r>
            <a:r>
              <a:rPr lang="en-US" dirty="0"/>
              <a:t>Crossover</a:t>
            </a:r>
          </a:p>
        </p:txBody>
      </p:sp>
      <p:sp>
        <p:nvSpPr>
          <p:cNvPr id="3" name="Content Placeholder 2">
            <a:extLst>
              <a:ext uri="{FF2B5EF4-FFF2-40B4-BE49-F238E27FC236}">
                <a16:creationId xmlns:a16="http://schemas.microsoft.com/office/drawing/2014/main" id="{01E30A88-225D-4AD0-98B7-94814476E8D4}"/>
              </a:ext>
            </a:extLst>
          </p:cNvPr>
          <p:cNvSpPr>
            <a:spLocks noGrp="1"/>
          </p:cNvSpPr>
          <p:nvPr>
            <p:ph idx="1"/>
          </p:nvPr>
        </p:nvSpPr>
        <p:spPr/>
        <p:txBody>
          <a:bodyPr>
            <a:normAutofit fontScale="92500" lnSpcReduction="10000"/>
          </a:bodyPr>
          <a:lstStyle/>
          <a:p>
            <a:pPr algn="r" rtl="1"/>
            <a:r>
              <a:rPr lang="fa-IR" sz="1800" dirty="0"/>
              <a:t>کراس اوور نقطه ای از نمودار معاملاتی است که در آن قیمت یک اوراق بھادار و یک خط نشانگر فنی ( اندیکاتور) با یکدیگر تلاقی می کنند ، یا زمانی که دو شاخص خود با یکدیگر برخورد می کنند. از کراس اوورھا برای تخمین عملکرد یک ابزار مالی و پیش بینی تغییرات در روند مانند </a:t>
            </a:r>
            <a:r>
              <a:rPr lang="en-US" sz="1800" dirty="0"/>
              <a:t>reversals </a:t>
            </a:r>
            <a:r>
              <a:rPr lang="fa-IR" sz="1800" dirty="0"/>
              <a:t>یا </a:t>
            </a:r>
            <a:r>
              <a:rPr lang="en-US" sz="1800" dirty="0"/>
              <a:t>breakouts </a:t>
            </a:r>
            <a:r>
              <a:rPr lang="fa-IR" sz="1800" dirty="0"/>
              <a:t>استفاده می شود</a:t>
            </a:r>
            <a:br>
              <a:rPr lang="fa-IR" sz="1800" dirty="0"/>
            </a:br>
            <a:endParaRPr lang="fa-IR" sz="1800" dirty="0"/>
          </a:p>
          <a:p>
            <a:pPr algn="r" rtl="1"/>
            <a:r>
              <a:rPr lang="fa-IR" sz="1800" dirty="0"/>
              <a:t>تقاطع میانگین 5 دوره ای از سمت پایین به سمت بالا با میانگین 15 دوره ای نشان دھنده یک </a:t>
            </a:r>
            <a:r>
              <a:rPr lang="en-US" sz="1800" dirty="0"/>
              <a:t>breakout </a:t>
            </a:r>
            <a:r>
              <a:rPr lang="fa-IR" sz="1800" dirty="0"/>
              <a:t>است. این امر ھمچنین نشان دھنده روند صعودی است که از پستی و بلندی ھای بالاتری ساخته می شود. مشاھده میانگین متحرک پنج دوره ای که از 15 دوره به سمت پایین متقاطع میشود، یک شکست یا </a:t>
            </a:r>
            <a:r>
              <a:rPr lang="en-US" sz="1800" dirty="0"/>
              <a:t>breakdown </a:t>
            </a:r>
            <a:r>
              <a:rPr lang="fa-IR" sz="1800" dirty="0"/>
              <a:t>را نشان میدھد. این نیز نشان دھنده روند نزولی است که متشکل از بالا و پایین ھای پایین تری است.( کف ھا نسبت بھ کف قبلی خود پایین تر ھستند.)</a:t>
            </a:r>
          </a:p>
          <a:p>
            <a:pPr algn="r" rtl="1"/>
            <a:endParaRPr lang="fa-IR" sz="1800" dirty="0"/>
          </a:p>
          <a:p>
            <a:pPr algn="r" rtl="1"/>
            <a:r>
              <a:rPr lang="fa-IR" sz="1800" dirty="0"/>
              <a:t>جای میانگین 5 دوره ای و میانگین 15 دوره ای، به ترتیب هر میانگین کوتاه مدت و بلند مدت ( میان مدت به جای بلند مدت) دیگری هم می توان استفاده کرد.</a:t>
            </a:r>
            <a:endParaRPr lang="en-US" sz="1800" dirty="0"/>
          </a:p>
        </p:txBody>
      </p:sp>
    </p:spTree>
    <p:extLst>
      <p:ext uri="{BB962C8B-B14F-4D97-AF65-F5344CB8AC3E}">
        <p14:creationId xmlns:p14="http://schemas.microsoft.com/office/powerpoint/2010/main" val="3971107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6D3FBFB6-106F-443F-B4FA-449E18BC6623}"/>
              </a:ext>
            </a:extLst>
          </p:cNvPr>
          <p:cNvSpPr>
            <a:spLocks noGrp="1"/>
          </p:cNvSpPr>
          <p:nvPr>
            <p:ph type="pic" idx="1"/>
          </p:nvPr>
        </p:nvSpPr>
        <p:spPr>
          <a:xfrm>
            <a:off x="1792288" y="1197405"/>
            <a:ext cx="5486400" cy="3206805"/>
          </a:xfrm>
        </p:spPr>
      </p:sp>
      <p:sp>
        <p:nvSpPr>
          <p:cNvPr id="4" name="Text Placeholder 3">
            <a:extLst>
              <a:ext uri="{FF2B5EF4-FFF2-40B4-BE49-F238E27FC236}">
                <a16:creationId xmlns:a16="http://schemas.microsoft.com/office/drawing/2014/main" id="{ADE686B4-7FD8-488B-AF5C-DFA2A5B1534E}"/>
              </a:ext>
            </a:extLst>
          </p:cNvPr>
          <p:cNvSpPr>
            <a:spLocks noGrp="1"/>
          </p:cNvSpPr>
          <p:nvPr>
            <p:ph type="body" sz="half" idx="2"/>
          </p:nvPr>
        </p:nvSpPr>
        <p:spPr>
          <a:xfrm>
            <a:off x="1792288" y="4404210"/>
            <a:ext cx="5486400" cy="610820"/>
          </a:xfrm>
        </p:spPr>
        <p:txBody>
          <a:bodyPr/>
          <a:lstStyle/>
          <a:p>
            <a:pPr algn="ctr" rtl="1"/>
            <a:endParaRPr lang="fa-IR" dirty="0"/>
          </a:p>
          <a:p>
            <a:pPr algn="ctr" rtl="1"/>
            <a:r>
              <a:rPr lang="fa-IR" dirty="0"/>
              <a:t>مثالی از میانگین متحرک ها و تقاطع ها در فایل اکسل</a:t>
            </a:r>
            <a:endParaRPr lang="en-US" dirty="0"/>
          </a:p>
        </p:txBody>
      </p:sp>
      <p:pic>
        <p:nvPicPr>
          <p:cNvPr id="6" name="Picture 5">
            <a:extLst>
              <a:ext uri="{FF2B5EF4-FFF2-40B4-BE49-F238E27FC236}">
                <a16:creationId xmlns:a16="http://schemas.microsoft.com/office/drawing/2014/main" id="{3ED68937-8FA8-4262-8A80-A00F70520388}"/>
              </a:ext>
            </a:extLst>
          </p:cNvPr>
          <p:cNvPicPr/>
          <p:nvPr/>
        </p:nvPicPr>
        <p:blipFill>
          <a:blip r:embed="rId2">
            <a:extLst>
              <a:ext uri="{28A0092B-C50C-407E-A947-70E740481C1C}">
                <a14:useLocalDpi xmlns:a14="http://schemas.microsoft.com/office/drawing/2010/main" val="0"/>
              </a:ext>
            </a:extLst>
          </a:blip>
          <a:stretch>
            <a:fillRect/>
          </a:stretch>
        </p:blipFill>
        <p:spPr>
          <a:xfrm>
            <a:off x="1792288" y="1197405"/>
            <a:ext cx="5486400" cy="3206805"/>
          </a:xfrm>
          <a:prstGeom prst="rect">
            <a:avLst/>
          </a:prstGeom>
        </p:spPr>
      </p:pic>
    </p:spTree>
    <p:extLst>
      <p:ext uri="{BB962C8B-B14F-4D97-AF65-F5344CB8AC3E}">
        <p14:creationId xmlns:p14="http://schemas.microsoft.com/office/powerpoint/2010/main" val="22205091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EBFDF-E55F-41AE-85DC-0F956B5A7ED0}"/>
              </a:ext>
            </a:extLst>
          </p:cNvPr>
          <p:cNvSpPr>
            <a:spLocks noGrp="1"/>
          </p:cNvSpPr>
          <p:nvPr>
            <p:ph type="title"/>
          </p:nvPr>
        </p:nvSpPr>
        <p:spPr/>
        <p:txBody>
          <a:bodyPr>
            <a:normAutofit fontScale="90000"/>
          </a:bodyPr>
          <a:lstStyle/>
          <a:p>
            <a:pPr rtl="1"/>
            <a:r>
              <a:rPr lang="ar-SA" sz="1800" dirty="0">
                <a:solidFill>
                  <a:schemeClr val="bg1">
                    <a:lumMod val="95000"/>
                  </a:schemeClr>
                </a:solidFill>
                <a:effectLst/>
                <a:latin typeface="Arial" panose="020B0604020202020204" pitchFamily="34" charset="0"/>
                <a:ea typeface="Times New Roman" panose="02020603050405020304" pitchFamily="18" charset="0"/>
                <a:cs typeface="Times New Roman" panose="02020603050405020304" pitchFamily="18" charset="0"/>
              </a:rPr>
              <a:t>تحلیل و پیش بینی قیمت بیت کوین براساس روش های مختلف یادگیری ماشین</a:t>
            </a:r>
            <a:br>
              <a:rPr lang="en-US" sz="1800" dirty="0">
                <a:solidFill>
                  <a:schemeClr val="bg1">
                    <a:lumMod val="95000"/>
                  </a:schemeClr>
                </a:solidFill>
                <a:effectLst/>
                <a:latin typeface="Arial" panose="020B0604020202020204" pitchFamily="34" charset="0"/>
                <a:ea typeface="Arial" panose="020B0604020202020204" pitchFamily="34" charset="0"/>
              </a:rPr>
            </a:br>
            <a:endParaRPr lang="en-US" dirty="0">
              <a:solidFill>
                <a:schemeClr val="bg1">
                  <a:lumMod val="95000"/>
                </a:schemeClr>
              </a:solidFill>
            </a:endParaRPr>
          </a:p>
        </p:txBody>
      </p:sp>
      <p:sp>
        <p:nvSpPr>
          <p:cNvPr id="3" name="Content Placeholder 2">
            <a:extLst>
              <a:ext uri="{FF2B5EF4-FFF2-40B4-BE49-F238E27FC236}">
                <a16:creationId xmlns:a16="http://schemas.microsoft.com/office/drawing/2014/main" id="{E8235803-D094-4386-95D1-E73D58203D57}"/>
              </a:ext>
            </a:extLst>
          </p:cNvPr>
          <p:cNvSpPr>
            <a:spLocks noGrp="1"/>
          </p:cNvSpPr>
          <p:nvPr>
            <p:ph idx="1"/>
          </p:nvPr>
        </p:nvSpPr>
        <p:spPr>
          <a:xfrm>
            <a:off x="448965" y="1350110"/>
            <a:ext cx="8246070" cy="3664920"/>
          </a:xfrm>
        </p:spPr>
        <p:txBody>
          <a:bodyPr>
            <a:normAutofit/>
          </a:bodyPr>
          <a:lstStyle/>
          <a:p>
            <a:pPr algn="r" rtl="1"/>
            <a:r>
              <a:rPr lang="fa-IR" sz="1800" dirty="0"/>
              <a:t>از معروف ترین این تکنیک ھا، رگرسیون نام دارد؛ که با بکارگیری آن می توان چگونگی رفتار یک متغیر ( متغیر ِ وابسته) ، نسبت به یک یا چند متغیر دیگر ( متغیر یا متغیر ھای مستقل ) را بدست آورد</a:t>
            </a:r>
            <a:endParaRPr lang="fa-IR" sz="1200" dirty="0"/>
          </a:p>
          <a:p>
            <a:pPr algn="r" rtl="1"/>
            <a:endParaRPr lang="fa-IR" sz="1200" dirty="0"/>
          </a:p>
          <a:p>
            <a:pPr algn="r" rtl="1"/>
            <a:r>
              <a:rPr lang="fa-IR" sz="1800" dirty="0"/>
              <a:t>رگرسیون برای بررسی رفتار یک متغیر وابسته مورد استفاده قرار می گیرد؛ اما این تعریف بسیار کلی است. منظور از بررسی چگونگی رفتار یعنی نسبت دادن ( فیت کردن ) یک تابع ریاضی با عبارت مشخص به متغیر وابسته به گونه ای که اختلاف تک تک نقاط داده با این عبارت ریاضی ، بسیار کم باشد</a:t>
            </a:r>
          </a:p>
          <a:p>
            <a:pPr algn="r" rtl="1"/>
            <a:endParaRPr lang="fa-IR" sz="1800" dirty="0"/>
          </a:p>
          <a:p>
            <a:pPr algn="r" rtl="1"/>
            <a:r>
              <a:rPr lang="fa-IR" sz="1800" dirty="0"/>
              <a:t>در این کار، متغیر مستقل ، زمان و متغیر وابسته ، میانگین قیمت های </a:t>
            </a:r>
            <a:r>
              <a:rPr lang="en-US" sz="1800" dirty="0"/>
              <a:t>OHLC</a:t>
            </a:r>
            <a:r>
              <a:rPr lang="fa-IR" sz="1800" dirty="0"/>
              <a:t> داده ی بیت کوین است.</a:t>
            </a:r>
          </a:p>
          <a:p>
            <a:pPr marL="0" indent="0" algn="r" rtl="1">
              <a:buNone/>
            </a:pPr>
            <a:endParaRPr lang="fa-IR" sz="1800" dirty="0"/>
          </a:p>
          <a:p>
            <a:pPr algn="r" rtl="1"/>
            <a:r>
              <a:rPr lang="fa-IR" sz="1800" dirty="0"/>
              <a:t>واژه ی </a:t>
            </a:r>
            <a:r>
              <a:rPr lang="en-US" sz="1800" dirty="0"/>
              <a:t>OHLC </a:t>
            </a:r>
            <a:r>
              <a:rPr lang="fa-IR" sz="1800" dirty="0"/>
              <a:t>مخفف چھار کلمه ی </a:t>
            </a:r>
            <a:r>
              <a:rPr lang="en-US" sz="1800" dirty="0"/>
              <a:t>Open ،High، Low </a:t>
            </a:r>
            <a:r>
              <a:rPr lang="fa-IR" sz="1800" dirty="0"/>
              <a:t>و </a:t>
            </a:r>
            <a:r>
              <a:rPr lang="en-US" sz="1800" dirty="0"/>
              <a:t>Close </a:t>
            </a:r>
            <a:r>
              <a:rPr lang="fa-IR" sz="1800" dirty="0"/>
              <a:t>است که به ترتیب به قیمت ھای یک کندل بیت کوین در ھنگام باز شدن ، بیشترین قیمت آن کندل ، کمترین قیمت ھمان کندل و در آخر قیمت بسته شدن کندل مورد نظر اشاره دارد. </a:t>
            </a:r>
          </a:p>
          <a:p>
            <a:pPr algn="r" rtl="1"/>
            <a:endParaRPr lang="fa-IR" sz="1800" dirty="0"/>
          </a:p>
          <a:p>
            <a:pPr algn="r" rtl="1"/>
            <a:endParaRPr lang="en-US" sz="1800" dirty="0"/>
          </a:p>
        </p:txBody>
      </p:sp>
    </p:spTree>
    <p:extLst>
      <p:ext uri="{BB962C8B-B14F-4D97-AF65-F5344CB8AC3E}">
        <p14:creationId xmlns:p14="http://schemas.microsoft.com/office/powerpoint/2010/main" val="808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897B4-D773-43A9-9EE7-AB8B0E80DC7C}"/>
              </a:ext>
            </a:extLst>
          </p:cNvPr>
          <p:cNvSpPr>
            <a:spLocks noGrp="1"/>
          </p:cNvSpPr>
          <p:nvPr>
            <p:ph type="title"/>
          </p:nvPr>
        </p:nvSpPr>
        <p:spPr/>
        <p:txBody>
          <a:bodyPr/>
          <a:lstStyle/>
          <a:p>
            <a:r>
              <a:rPr lang="fa-IR" dirty="0"/>
              <a:t>رگرسیون خطی </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7F66A99-2221-46E0-BAA3-A0BA504C2E9B}"/>
                  </a:ext>
                </a:extLst>
              </p:cNvPr>
              <p:cNvSpPr>
                <a:spLocks noGrp="1"/>
              </p:cNvSpPr>
              <p:nvPr>
                <p:ph idx="1"/>
              </p:nvPr>
            </p:nvSpPr>
            <p:spPr>
              <a:xfrm>
                <a:off x="448965" y="1350110"/>
                <a:ext cx="8246070" cy="3793390"/>
              </a:xfrm>
            </p:spPr>
            <p:txBody>
              <a:bodyPr>
                <a:normAutofit fontScale="92500" lnSpcReduction="10000"/>
              </a:bodyPr>
              <a:lstStyle/>
              <a:p>
                <a:pPr algn="r" rtl="1"/>
                <a:r>
                  <a:rPr lang="fa-IR" sz="1800" dirty="0"/>
                  <a:t>در این نوع از رگرسیون ، یک تابع خطی به فرم </a:t>
                </a:r>
                <a:r>
                  <a:rPr lang="en-US" sz="1800" dirty="0"/>
                  <a:t> y = </a:t>
                </a:r>
                <a:r>
                  <a:rPr lang="en-US" sz="1800" dirty="0" err="1"/>
                  <a:t>wx</a:t>
                </a:r>
                <a:r>
                  <a:rPr lang="en-US" sz="1800" dirty="0"/>
                  <a:t> + b</a:t>
                </a:r>
                <a:r>
                  <a:rPr lang="fa-IR" sz="1800" dirty="0"/>
                  <a:t>را بھ نقاط داده خود نسبت می دھیم</a:t>
                </a:r>
                <a:endParaRPr lang="en-US" sz="1800" dirty="0"/>
              </a:p>
              <a:p>
                <a:pPr algn="r" rtl="1"/>
                <a:endParaRPr lang="en-US" sz="1800" dirty="0"/>
              </a:p>
              <a:p>
                <a:pPr algn="r" rtl="1"/>
                <a:r>
                  <a:rPr lang="fa-IR" sz="1800" dirty="0"/>
                  <a:t>ھدف از نسبت دادن خط یا ھر نوع تابع دیگری به مجموعھ نقاط این است که فاصله آن تابع نسبت به تک تک نقاط حداقل ممکن باشد. برای اندازه گیری این فاصله از مفھومی به نام </a:t>
                </a:r>
                <a:r>
                  <a:rPr lang="fa-IR" sz="1800" b="1" dirty="0"/>
                  <a:t>تابع ھزینه</a:t>
                </a:r>
                <a:r>
                  <a:rPr lang="fa-IR" sz="1800" dirty="0"/>
                  <a:t> استفاده می کنیم.</a:t>
                </a:r>
              </a:p>
              <a:p>
                <a:pPr algn="r" rtl="1"/>
                <a:endParaRPr lang="fa-IR" sz="1800" dirty="0"/>
              </a:p>
              <a:p>
                <a:pPr algn="r" rtl="1"/>
                <a:r>
                  <a:rPr lang="fa-IR" sz="1800" dirty="0"/>
                  <a:t>تابع هزینه مورد استفاده در این مساله ، تابع </a:t>
                </a:r>
                <a:r>
                  <a:rPr lang="en-US" sz="1800" dirty="0"/>
                  <a:t>SSE</a:t>
                </a:r>
                <a:r>
                  <a:rPr lang="fa-IR" sz="1800" dirty="0"/>
                  <a:t> یا </a:t>
                </a:r>
                <a:r>
                  <a:rPr lang="en-US" sz="1800" dirty="0"/>
                  <a:t>Sum Square Error</a:t>
                </a:r>
                <a:r>
                  <a:rPr lang="fa-IR" sz="1800" dirty="0"/>
                  <a:t> است که به معنی مجموع مربعات خطا است و فرمولی به شکل زیر دارد :</a:t>
                </a:r>
              </a:p>
              <a:p>
                <a:pPr algn="r" rtl="1"/>
                <a:endParaRPr lang="fa-IR" sz="1800" dirty="0"/>
              </a:p>
              <a:p>
                <a:pPr algn="r" rtl="1"/>
                <a:endParaRPr lang="fa-IR" sz="1800" dirty="0"/>
              </a:p>
              <a:p>
                <a:pPr algn="r" rtl="1"/>
                <a:endParaRPr lang="fa-IR" sz="1800" dirty="0"/>
              </a:p>
              <a:p>
                <a:pPr algn="r" rtl="1"/>
                <a:r>
                  <a:rPr lang="ar-SA" sz="1800" dirty="0">
                    <a:effectLst/>
                    <a:latin typeface="Arial" panose="020B0604020202020204" pitchFamily="34" charset="0"/>
                    <a:ea typeface="Arial" panose="020B0604020202020204" pitchFamily="34" charset="0"/>
                  </a:rPr>
                  <a:t>که در آن </a:t>
                </a:r>
                <a14:m>
                  <m:oMath xmlns:m="http://schemas.openxmlformats.org/officeDocument/2006/math">
                    <m:sSub>
                      <m:sSubPr>
                        <m:ctrlPr>
                          <a:rPr lang="en-US" sz="18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1800" i="1">
                            <a:effectLst/>
                            <a:latin typeface="Cambria Math" panose="02040503050406030204" pitchFamily="18" charset="0"/>
                            <a:ea typeface="Cambria Math" panose="02040503050406030204" pitchFamily="18" charset="0"/>
                            <a:cs typeface="Cambria Math" panose="02040503050406030204" pitchFamily="18" charset="0"/>
                          </a:rPr>
                          <m:t>𝑦</m:t>
                        </m:r>
                      </m:e>
                      <m:sub>
                        <m:r>
                          <a:rPr lang="en-US" sz="1800" i="1">
                            <a:effectLst/>
                            <a:latin typeface="Cambria Math" panose="02040503050406030204" pitchFamily="18" charset="0"/>
                            <a:ea typeface="Cambria Math" panose="02040503050406030204" pitchFamily="18" charset="0"/>
                            <a:cs typeface="Cambria Math" panose="02040503050406030204" pitchFamily="18" charset="0"/>
                          </a:rPr>
                          <m:t>𝑖</m:t>
                        </m:r>
                      </m:sub>
                    </m:sSub>
                  </m:oMath>
                </a14:m>
                <a:r>
                  <a:rPr lang="ar-SA" sz="1800" dirty="0">
                    <a:effectLst/>
                    <a:latin typeface="Arial" panose="020B0604020202020204" pitchFamily="34" charset="0"/>
                    <a:ea typeface="Arial" panose="020B0604020202020204" pitchFamily="34" charset="0"/>
                  </a:rPr>
                  <a:t> مقدار واقعی و </a:t>
                </a:r>
                <a14:m>
                  <m:oMath xmlns:m="http://schemas.openxmlformats.org/officeDocument/2006/math">
                    <m:acc>
                      <m:accPr>
                        <m:chr m:val="̂"/>
                        <m:ctrlPr>
                          <a:rPr lang="en-US" sz="1800" i="1">
                            <a:effectLst/>
                            <a:latin typeface="Cambria Math" panose="02040503050406030204" pitchFamily="18" charset="0"/>
                            <a:ea typeface="Cambria Math" panose="02040503050406030204" pitchFamily="18" charset="0"/>
                            <a:cs typeface="Cambria Math" panose="02040503050406030204" pitchFamily="18" charset="0"/>
                          </a:rPr>
                        </m:ctrlPr>
                      </m:accPr>
                      <m:e>
                        <m:r>
                          <a:rPr lang="en-US" sz="1800" i="1">
                            <a:effectLst/>
                            <a:latin typeface="Cambria Math" panose="02040503050406030204" pitchFamily="18" charset="0"/>
                            <a:ea typeface="Cambria Math" panose="02040503050406030204" pitchFamily="18" charset="0"/>
                            <a:cs typeface="Cambria Math" panose="02040503050406030204" pitchFamily="18" charset="0"/>
                          </a:rPr>
                          <m:t>𝑦</m:t>
                        </m:r>
                        <m:sSup>
                          <m:sSupPr>
                            <m:ctrlPr>
                              <a:rPr lang="en-US" sz="1800" i="1" smtClean="0">
                                <a:effectLst/>
                                <a:latin typeface="Cambria Math" panose="02040503050406030204" pitchFamily="18" charset="0"/>
                                <a:ea typeface="Cambria Math" panose="02040503050406030204" pitchFamily="18" charset="0"/>
                                <a:cs typeface="Cambria Math" panose="02040503050406030204" pitchFamily="18" charset="0"/>
                              </a:rPr>
                            </m:ctrlPr>
                          </m:sSupPr>
                          <m:e>
                            <m:r>
                              <a:rPr lang="en-US" sz="1800" i="1">
                                <a:effectLst/>
                                <a:latin typeface="Cambria Math" panose="02040503050406030204" pitchFamily="18" charset="0"/>
                                <a:ea typeface="Cambria Math" panose="02040503050406030204" pitchFamily="18" charset="0"/>
                                <a:cs typeface="Cambria Math" panose="02040503050406030204" pitchFamily="18" charset="0"/>
                              </a:rPr>
                              <m:t>𝑖</m:t>
                            </m:r>
                          </m:e>
                          <m:sup/>
                        </m:sSup>
                      </m:e>
                    </m:acc>
                  </m:oMath>
                </a14:m>
                <a:r>
                  <a:rPr lang="ar-SA" sz="1800" dirty="0">
                    <a:effectLst/>
                    <a:latin typeface="Arial" panose="020B0604020202020204" pitchFamily="34" charset="0"/>
                    <a:ea typeface="Arial" panose="020B0604020202020204" pitchFamily="34" charset="0"/>
                  </a:rPr>
                  <a:t> مقدار تولید شده توسط تابع فیت شده ی ماست؛ که چون از رگرسیون خطی صحبت می کنیم مقدار </a:t>
                </a:r>
                <a14:m>
                  <m:oMath xmlns:m="http://schemas.openxmlformats.org/officeDocument/2006/math">
                    <m:acc>
                      <m:accPr>
                        <m:chr m:val="̂"/>
                        <m:ctrlPr>
                          <a:rPr lang="en-US" sz="1800" i="1">
                            <a:effectLst/>
                            <a:latin typeface="Cambria Math" panose="02040503050406030204" pitchFamily="18" charset="0"/>
                            <a:ea typeface="Cambria Math" panose="02040503050406030204" pitchFamily="18" charset="0"/>
                            <a:cs typeface="Cambria Math" panose="02040503050406030204" pitchFamily="18" charset="0"/>
                          </a:rPr>
                        </m:ctrlPr>
                      </m:accPr>
                      <m:e>
                        <m:r>
                          <a:rPr lang="en-US" sz="1800" i="1">
                            <a:effectLst/>
                            <a:latin typeface="Cambria Math" panose="02040503050406030204" pitchFamily="18" charset="0"/>
                            <a:ea typeface="Cambria Math" panose="02040503050406030204" pitchFamily="18" charset="0"/>
                            <a:cs typeface="Cambria Math" panose="02040503050406030204" pitchFamily="18" charset="0"/>
                          </a:rPr>
                          <m:t>𝑦</m:t>
                        </m:r>
                        <m:sSup>
                          <m:sSupPr>
                            <m:ctrlPr>
                              <a:rPr lang="en-US" sz="1800" i="1">
                                <a:effectLst/>
                                <a:latin typeface="Cambria Math" panose="02040503050406030204" pitchFamily="18" charset="0"/>
                                <a:ea typeface="Cambria Math" panose="02040503050406030204" pitchFamily="18" charset="0"/>
                                <a:cs typeface="Cambria Math" panose="02040503050406030204" pitchFamily="18" charset="0"/>
                              </a:rPr>
                            </m:ctrlPr>
                          </m:sSupPr>
                          <m:e>
                            <m:r>
                              <a:rPr lang="en-US" sz="1800" i="1">
                                <a:effectLst/>
                                <a:latin typeface="Cambria Math" panose="02040503050406030204" pitchFamily="18" charset="0"/>
                                <a:ea typeface="Cambria Math" panose="02040503050406030204" pitchFamily="18" charset="0"/>
                                <a:cs typeface="Cambria Math" panose="02040503050406030204" pitchFamily="18" charset="0"/>
                              </a:rPr>
                              <m:t>𝑖</m:t>
                            </m:r>
                          </m:e>
                          <m:sup/>
                        </m:sSup>
                      </m:e>
                    </m:acc>
                  </m:oMath>
                </a14:m>
                <a:r>
                  <a:rPr lang="ar-SA" sz="1800" dirty="0">
                    <a:effectLst/>
                    <a:latin typeface="Arial" panose="020B0604020202020204" pitchFamily="34" charset="0"/>
                    <a:ea typeface="Arial" panose="020B0604020202020204" pitchFamily="34" charset="0"/>
                  </a:rPr>
                  <a:t> برابر با </a:t>
                </a:r>
                <a14:m>
                  <m:oMath xmlns:m="http://schemas.openxmlformats.org/officeDocument/2006/math">
                    <m:sSub>
                      <m:sSubPr>
                        <m:ctrlPr>
                          <a:rPr lang="en-US" sz="1900" i="1"/>
                        </m:ctrlPr>
                      </m:sSubPr>
                      <m:e>
                        <m:r>
                          <a:rPr lang="en-US" sz="1900" i="1"/>
                          <m:t>𝑤</m:t>
                        </m:r>
                      </m:e>
                      <m:sub>
                        <m:r>
                          <a:rPr lang="en-US" sz="1900" i="1"/>
                          <m:t>𝑗</m:t>
                        </m:r>
                      </m:sub>
                    </m:sSub>
                    <m:r>
                      <a:rPr lang="en-US" sz="1900" i="1"/>
                      <m:t>×</m:t>
                    </m:r>
                    <m:sSub>
                      <m:sSubPr>
                        <m:ctrlPr>
                          <a:rPr lang="en-US" sz="1900" i="1"/>
                        </m:ctrlPr>
                      </m:sSubPr>
                      <m:e>
                        <m:r>
                          <a:rPr lang="en-US" sz="1900" i="1"/>
                          <m:t>𝑥</m:t>
                        </m:r>
                      </m:e>
                      <m:sub>
                        <m:r>
                          <a:rPr lang="en-US" sz="1900" i="1"/>
                          <m:t>𝑖𝑗</m:t>
                        </m:r>
                      </m:sub>
                    </m:sSub>
                  </m:oMath>
                </a14:m>
                <a:r>
                  <a:rPr lang="ar-SA" sz="1900" dirty="0"/>
                  <a:t> خواهد بود. </a:t>
                </a:r>
                <a:br>
                  <a:rPr lang="ar-SA" sz="1800" dirty="0">
                    <a:effectLst/>
                    <a:latin typeface="Arial" panose="020B0604020202020204" pitchFamily="34" charset="0"/>
                    <a:ea typeface="Arial" panose="020B0604020202020204" pitchFamily="34" charset="0"/>
                  </a:rPr>
                </a:br>
                <a:endParaRPr lang="en-US" sz="1800" dirty="0"/>
              </a:p>
            </p:txBody>
          </p:sp>
        </mc:Choice>
        <mc:Fallback>
          <p:sp>
            <p:nvSpPr>
              <p:cNvPr id="3" name="Content Placeholder 2">
                <a:extLst>
                  <a:ext uri="{FF2B5EF4-FFF2-40B4-BE49-F238E27FC236}">
                    <a16:creationId xmlns:a16="http://schemas.microsoft.com/office/drawing/2014/main" id="{A7F66A99-2221-46E0-BAA3-A0BA504C2E9B}"/>
                  </a:ext>
                </a:extLst>
              </p:cNvPr>
              <p:cNvSpPr>
                <a:spLocks noGrp="1" noRot="1" noChangeAspect="1" noMove="1" noResize="1" noEditPoints="1" noAdjustHandles="1" noChangeArrowheads="1" noChangeShapeType="1" noTextEdit="1"/>
              </p:cNvSpPr>
              <p:nvPr>
                <p:ph idx="1"/>
              </p:nvPr>
            </p:nvSpPr>
            <p:spPr>
              <a:xfrm>
                <a:off x="448965" y="1350110"/>
                <a:ext cx="8246070" cy="3793390"/>
              </a:xfrm>
              <a:blipFill>
                <a:blip r:embed="rId2"/>
                <a:stretch>
                  <a:fillRect t="-1284" r="-444"/>
                </a:stretch>
              </a:blipFill>
            </p:spPr>
            <p:txBody>
              <a:bodyPr/>
              <a:lstStyle/>
              <a:p>
                <a:r>
                  <a:rPr lang="en-US">
                    <a:noFill/>
                  </a:rPr>
                  <a:t> </a:t>
                </a:r>
              </a:p>
            </p:txBody>
          </p:sp>
        </mc:Fallback>
      </mc:AlternateContent>
      <p:pic>
        <p:nvPicPr>
          <p:cNvPr id="4" name="image4.png">
            <a:extLst>
              <a:ext uri="{FF2B5EF4-FFF2-40B4-BE49-F238E27FC236}">
                <a16:creationId xmlns:a16="http://schemas.microsoft.com/office/drawing/2014/main" id="{B3CB7493-0C36-45EC-87BA-4F9F032E3B4C}"/>
              </a:ext>
            </a:extLst>
          </p:cNvPr>
          <p:cNvPicPr/>
          <p:nvPr/>
        </p:nvPicPr>
        <p:blipFill>
          <a:blip r:embed="rId3"/>
          <a:srcRect/>
          <a:stretch>
            <a:fillRect/>
          </a:stretch>
        </p:blipFill>
        <p:spPr>
          <a:xfrm>
            <a:off x="296260" y="3246805"/>
            <a:ext cx="5205095" cy="838200"/>
          </a:xfrm>
          <a:prstGeom prst="rect">
            <a:avLst/>
          </a:prstGeom>
          <a:ln/>
        </p:spPr>
      </p:pic>
    </p:spTree>
    <p:extLst>
      <p:ext uri="{BB962C8B-B14F-4D97-AF65-F5344CB8AC3E}">
        <p14:creationId xmlns:p14="http://schemas.microsoft.com/office/powerpoint/2010/main" val="363378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04D73-04C3-48DB-9774-ECBC9DA20283}"/>
              </a:ext>
            </a:extLst>
          </p:cNvPr>
          <p:cNvSpPr>
            <a:spLocks noGrp="1"/>
          </p:cNvSpPr>
          <p:nvPr>
            <p:ph type="title"/>
          </p:nvPr>
        </p:nvSpPr>
        <p:spPr/>
        <p:txBody>
          <a:bodyPr>
            <a:normAutofit/>
          </a:bodyPr>
          <a:lstStyle/>
          <a:p>
            <a:pPr algn="r" rtl="1"/>
            <a:r>
              <a:rPr lang="fa-IR" sz="3600" dirty="0">
                <a:solidFill>
                  <a:schemeClr val="bg1">
                    <a:lumMod val="95000"/>
                  </a:schemeClr>
                </a:solidFill>
              </a:rPr>
              <a:t>توضیح کد رگرسیون خطی</a:t>
            </a:r>
            <a:endParaRPr lang="en-US" sz="3600" dirty="0">
              <a:solidFill>
                <a:schemeClr val="bg1">
                  <a:lumMod val="95000"/>
                </a:schemeClr>
              </a:solidFill>
            </a:endParaRPr>
          </a:p>
        </p:txBody>
      </p:sp>
      <p:pic>
        <p:nvPicPr>
          <p:cNvPr id="6" name="Content Placeholder 5" descr="Text&#10;&#10;Description automatically generated">
            <a:extLst>
              <a:ext uri="{FF2B5EF4-FFF2-40B4-BE49-F238E27FC236}">
                <a16:creationId xmlns:a16="http://schemas.microsoft.com/office/drawing/2014/main" id="{A301BF7D-93AF-4732-BF8A-9F6113054E6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3555" y="1960931"/>
            <a:ext cx="4352245" cy="1985164"/>
          </a:xfrm>
        </p:spPr>
      </p:pic>
      <p:sp>
        <p:nvSpPr>
          <p:cNvPr id="4" name="Content Placeholder 3">
            <a:extLst>
              <a:ext uri="{FF2B5EF4-FFF2-40B4-BE49-F238E27FC236}">
                <a16:creationId xmlns:a16="http://schemas.microsoft.com/office/drawing/2014/main" id="{5AFC8B44-8FC6-4998-99FA-2BAD8DA3E63B}"/>
              </a:ext>
            </a:extLst>
          </p:cNvPr>
          <p:cNvSpPr>
            <a:spLocks noGrp="1"/>
          </p:cNvSpPr>
          <p:nvPr>
            <p:ph sz="half" idx="2"/>
          </p:nvPr>
        </p:nvSpPr>
        <p:spPr>
          <a:xfrm>
            <a:off x="4648200" y="1200150"/>
            <a:ext cx="4038600" cy="3814879"/>
          </a:xfrm>
        </p:spPr>
        <p:txBody>
          <a:bodyPr>
            <a:normAutofit/>
          </a:bodyPr>
          <a:lstStyle/>
          <a:p>
            <a:pPr algn="r" rtl="1"/>
            <a:r>
              <a:rPr lang="fa-IR" sz="1600" dirty="0"/>
              <a:t>کتابخانه های </a:t>
            </a:r>
            <a:r>
              <a:rPr lang="en-US" sz="1600" dirty="0" err="1"/>
              <a:t>numpy</a:t>
            </a:r>
            <a:r>
              <a:rPr lang="en-US" sz="1600" dirty="0"/>
              <a:t> </a:t>
            </a:r>
            <a:r>
              <a:rPr lang="fa-IR" sz="1600" dirty="0"/>
              <a:t> و </a:t>
            </a:r>
            <a:r>
              <a:rPr lang="en-US" sz="1600" dirty="0"/>
              <a:t>pandas</a:t>
            </a:r>
            <a:r>
              <a:rPr lang="fa-IR" sz="1600" dirty="0"/>
              <a:t> برای دستکاری راحت داده ها</a:t>
            </a:r>
          </a:p>
          <a:p>
            <a:pPr algn="r" rtl="1"/>
            <a:r>
              <a:rPr lang="en-US" sz="1600" dirty="0"/>
              <a:t>Matplotlib</a:t>
            </a:r>
            <a:r>
              <a:rPr lang="fa-IR" sz="1600" dirty="0"/>
              <a:t> برای تصویر سازی توابع و داده ها </a:t>
            </a:r>
          </a:p>
          <a:p>
            <a:pPr algn="r" rtl="1"/>
            <a:endParaRPr lang="fa-IR" sz="1600" dirty="0"/>
          </a:p>
          <a:p>
            <a:pPr algn="r" rtl="1"/>
            <a:r>
              <a:rPr lang="en-US" sz="1600" dirty="0" err="1"/>
              <a:t>Scipy</a:t>
            </a:r>
            <a:r>
              <a:rPr lang="fa-IR" sz="1600" dirty="0"/>
              <a:t> برای محاسبه ی معیار همبستگی پیرسون و حساب کردن مقدار </a:t>
            </a:r>
            <a:r>
              <a:rPr lang="en-US" sz="1600" dirty="0"/>
              <a:t>PPF</a:t>
            </a:r>
            <a:r>
              <a:rPr lang="fa-IR" sz="1600" dirty="0"/>
              <a:t> که در واقع معکوس تابع چگالی احتمال است و مشخص می کند به ازای چه مقداری ، مقدار احتمال در داده ای با توزیع نرمال ، مقدار مشخص شده به عنوان ورودی این تابع است</a:t>
            </a:r>
          </a:p>
          <a:p>
            <a:pPr algn="r" rtl="1"/>
            <a:r>
              <a:rPr lang="fa-IR" sz="1600" dirty="0"/>
              <a:t>کتابخانه ی </a:t>
            </a:r>
            <a:r>
              <a:rPr lang="en-US" sz="1600" dirty="0" err="1"/>
              <a:t>google.colab</a:t>
            </a:r>
            <a:r>
              <a:rPr lang="fa-IR" sz="1600" dirty="0"/>
              <a:t> و در کل دو خط آخر برای خواندن فایل داده ها از گوگل درایو است</a:t>
            </a:r>
          </a:p>
          <a:p>
            <a:pPr algn="r" rtl="1"/>
            <a:r>
              <a:rPr lang="fa-IR" sz="1600" dirty="0"/>
              <a:t>خط اول هم همانطور که از ظاهرش مشخص است به جهت استفاده از مدل رگرسیون خطی نوشته شده است.</a:t>
            </a:r>
            <a:endParaRPr lang="en-US" sz="1600" dirty="0"/>
          </a:p>
        </p:txBody>
      </p:sp>
    </p:spTree>
    <p:extLst>
      <p:ext uri="{BB962C8B-B14F-4D97-AF65-F5344CB8AC3E}">
        <p14:creationId xmlns:p14="http://schemas.microsoft.com/office/powerpoint/2010/main" val="2853946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162C4-7908-42BE-B673-75E2233935E7}"/>
              </a:ext>
            </a:extLst>
          </p:cNvPr>
          <p:cNvSpPr>
            <a:spLocks noGrp="1"/>
          </p:cNvSpPr>
          <p:nvPr>
            <p:ph type="title"/>
          </p:nvPr>
        </p:nvSpPr>
        <p:spPr/>
        <p:txBody>
          <a:bodyPr>
            <a:normAutofit/>
          </a:bodyPr>
          <a:lstStyle/>
          <a:p>
            <a:pPr algn="r" rtl="1"/>
            <a:r>
              <a:rPr lang="fa-IR" sz="3600" dirty="0">
                <a:solidFill>
                  <a:schemeClr val="bg1">
                    <a:lumMod val="95000"/>
                  </a:schemeClr>
                </a:solidFill>
              </a:rPr>
              <a:t>توضیح کد رگرسیون خطی</a:t>
            </a:r>
            <a:endParaRPr lang="en-US" sz="3600" dirty="0"/>
          </a:p>
        </p:txBody>
      </p:sp>
      <p:pic>
        <p:nvPicPr>
          <p:cNvPr id="10" name="Content Placeholder 9">
            <a:extLst>
              <a:ext uri="{FF2B5EF4-FFF2-40B4-BE49-F238E27FC236}">
                <a16:creationId xmlns:a16="http://schemas.microsoft.com/office/drawing/2014/main" id="{C9D31C6E-3710-464C-AC88-E5640CB78E7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648200" y="2113635"/>
            <a:ext cx="4038600" cy="2238057"/>
          </a:xfrm>
        </p:spPr>
      </p:pic>
      <p:sp>
        <p:nvSpPr>
          <p:cNvPr id="4" name="Content Placeholder 3">
            <a:extLst>
              <a:ext uri="{FF2B5EF4-FFF2-40B4-BE49-F238E27FC236}">
                <a16:creationId xmlns:a16="http://schemas.microsoft.com/office/drawing/2014/main" id="{26A5FDCA-6B7D-4653-A2A4-E369CF613B8B}"/>
              </a:ext>
            </a:extLst>
          </p:cNvPr>
          <p:cNvSpPr>
            <a:spLocks noGrp="1"/>
          </p:cNvSpPr>
          <p:nvPr>
            <p:ph sz="half" idx="2"/>
          </p:nvPr>
        </p:nvSpPr>
        <p:spPr/>
        <p:txBody>
          <a:bodyPr>
            <a:normAutofit/>
          </a:bodyPr>
          <a:lstStyle/>
          <a:p>
            <a:pPr algn="r" rtl="1"/>
            <a:r>
              <a:rPr lang="fa-IR" sz="1600" dirty="0"/>
              <a:t>این بخش مربوط به خواندن تمام فایل اکسل یا همان </a:t>
            </a:r>
            <a:br>
              <a:rPr lang="fa-IR" sz="1600" dirty="0"/>
            </a:br>
            <a:r>
              <a:rPr lang="en-US" sz="1600" dirty="0" err="1"/>
              <a:t>my_pandas_file</a:t>
            </a:r>
            <a:r>
              <a:rPr lang="fa-IR" sz="1600" dirty="0"/>
              <a:t> و همینطور ستون </a:t>
            </a:r>
            <a:r>
              <a:rPr lang="en-US" sz="1600" dirty="0" err="1"/>
              <a:t>y_data</a:t>
            </a:r>
            <a:r>
              <a:rPr lang="fa-IR" sz="1600" dirty="0"/>
              <a:t> به عنوان متغیر وابسته است : </a:t>
            </a:r>
            <a:endParaRPr lang="en-US" sz="1600" dirty="0"/>
          </a:p>
          <a:p>
            <a:pPr algn="r" rtl="1"/>
            <a:endParaRPr lang="en-US" sz="1600" dirty="0"/>
          </a:p>
        </p:txBody>
      </p:sp>
      <p:sp>
        <p:nvSpPr>
          <p:cNvPr id="12" name="TextBox 11">
            <a:extLst>
              <a:ext uri="{FF2B5EF4-FFF2-40B4-BE49-F238E27FC236}">
                <a16:creationId xmlns:a16="http://schemas.microsoft.com/office/drawing/2014/main" id="{EF4B737D-5826-4B80-86C9-EB09CB8FA0A8}"/>
              </a:ext>
            </a:extLst>
          </p:cNvPr>
          <p:cNvSpPr txBox="1"/>
          <p:nvPr/>
        </p:nvSpPr>
        <p:spPr>
          <a:xfrm>
            <a:off x="143555" y="1350110"/>
            <a:ext cx="3970330" cy="1323439"/>
          </a:xfrm>
          <a:prstGeom prst="rect">
            <a:avLst/>
          </a:prstGeom>
          <a:noFill/>
        </p:spPr>
        <p:txBody>
          <a:bodyPr wrap="square" rtlCol="0">
            <a:spAutoFit/>
          </a:bodyPr>
          <a:lstStyle/>
          <a:p>
            <a:pPr algn="r" rtl="1"/>
            <a:r>
              <a:rPr lang="fa-IR" sz="1600" dirty="0"/>
              <a:t>بخش بعدی برای ساختن متغیر مستقل است .در این جا متغیر مستقل ، ساعت است که با شماره به آن اشاره خواھیم کرد .پس ما نیاز داریم به تعداد داده ھای متغیر وابسته ، ساعت یا متغیر مستقل داشته باشیم .به ھمین دلیل به شکل زیر عمل می کنیم: </a:t>
            </a:r>
            <a:endParaRPr lang="en-US" sz="1600" dirty="0"/>
          </a:p>
        </p:txBody>
      </p:sp>
      <p:pic>
        <p:nvPicPr>
          <p:cNvPr id="14" name="Picture 13" descr="Text&#10;&#10;Description automatically generated with medium confidence">
            <a:extLst>
              <a:ext uri="{FF2B5EF4-FFF2-40B4-BE49-F238E27FC236}">
                <a16:creationId xmlns:a16="http://schemas.microsoft.com/office/drawing/2014/main" id="{D8733D1A-F87E-4DA3-B7E3-F61E691BC3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555" y="2744785"/>
            <a:ext cx="4182059" cy="724001"/>
          </a:xfrm>
          <a:prstGeom prst="rect">
            <a:avLst/>
          </a:prstGeom>
        </p:spPr>
      </p:pic>
      <p:sp>
        <p:nvSpPr>
          <p:cNvPr id="15" name="TextBox 14">
            <a:extLst>
              <a:ext uri="{FF2B5EF4-FFF2-40B4-BE49-F238E27FC236}">
                <a16:creationId xmlns:a16="http://schemas.microsoft.com/office/drawing/2014/main" id="{94099471-448B-4BE6-8BE2-1C44D4FF2514}"/>
              </a:ext>
            </a:extLst>
          </p:cNvPr>
          <p:cNvSpPr txBox="1"/>
          <p:nvPr/>
        </p:nvSpPr>
        <p:spPr>
          <a:xfrm>
            <a:off x="296260" y="3640685"/>
            <a:ext cx="3512215" cy="830997"/>
          </a:xfrm>
          <a:prstGeom prst="rect">
            <a:avLst/>
          </a:prstGeom>
          <a:noFill/>
        </p:spPr>
        <p:txBody>
          <a:bodyPr wrap="square" rtlCol="0">
            <a:spAutoFit/>
          </a:bodyPr>
          <a:lstStyle/>
          <a:p>
            <a:pPr algn="r" rtl="1"/>
            <a:r>
              <a:rPr lang="fa-IR" sz="1600" dirty="0"/>
              <a:t>خط دوم صرفا برای تغییر بعد در متغیر مستقل است .به این صورت که متغیر مستقل را به صورت یک بردار ستونی به برنامه بشناسانیم.</a:t>
            </a:r>
            <a:endParaRPr lang="en-US" sz="1600" dirty="0"/>
          </a:p>
        </p:txBody>
      </p:sp>
    </p:spTree>
    <p:extLst>
      <p:ext uri="{BB962C8B-B14F-4D97-AF65-F5344CB8AC3E}">
        <p14:creationId xmlns:p14="http://schemas.microsoft.com/office/powerpoint/2010/main" val="26401077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BDE33-D166-4C3A-9F7B-D2F5C44B178B}"/>
              </a:ext>
            </a:extLst>
          </p:cNvPr>
          <p:cNvSpPr>
            <a:spLocks noGrp="1"/>
          </p:cNvSpPr>
          <p:nvPr>
            <p:ph type="title"/>
          </p:nvPr>
        </p:nvSpPr>
        <p:spPr/>
        <p:txBody>
          <a:bodyPr/>
          <a:lstStyle/>
          <a:p>
            <a:pPr algn="r" rtl="1"/>
            <a:r>
              <a:rPr lang="fa-IR" sz="4400" dirty="0">
                <a:solidFill>
                  <a:schemeClr val="bg1">
                    <a:lumMod val="95000"/>
                  </a:schemeClr>
                </a:solidFill>
              </a:rPr>
              <a:t>توضیح کد رگرسیون خطی</a:t>
            </a:r>
            <a:endParaRPr lang="en-US" dirty="0"/>
          </a:p>
        </p:txBody>
      </p:sp>
      <p:pic>
        <p:nvPicPr>
          <p:cNvPr id="6" name="Content Placeholder 5" descr="Graphical user interface, text, chat or text message, website&#10;&#10;Description automatically generated">
            <a:extLst>
              <a:ext uri="{FF2B5EF4-FFF2-40B4-BE49-F238E27FC236}">
                <a16:creationId xmlns:a16="http://schemas.microsoft.com/office/drawing/2014/main" id="{32C9F625-8C2D-48E5-97CF-DB6C81C9242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96260" y="1501484"/>
            <a:ext cx="4038600" cy="1319841"/>
          </a:xfrm>
        </p:spPr>
      </p:pic>
      <p:sp>
        <p:nvSpPr>
          <p:cNvPr id="4" name="Content Placeholder 3">
            <a:extLst>
              <a:ext uri="{FF2B5EF4-FFF2-40B4-BE49-F238E27FC236}">
                <a16:creationId xmlns:a16="http://schemas.microsoft.com/office/drawing/2014/main" id="{C7C0808C-E70D-43D0-8AAC-CB507F7D545D}"/>
              </a:ext>
            </a:extLst>
          </p:cNvPr>
          <p:cNvSpPr>
            <a:spLocks noGrp="1"/>
          </p:cNvSpPr>
          <p:nvPr>
            <p:ph sz="half" idx="2"/>
          </p:nvPr>
        </p:nvSpPr>
        <p:spPr/>
        <p:txBody>
          <a:bodyPr>
            <a:normAutofit/>
          </a:bodyPr>
          <a:lstStyle/>
          <a:p>
            <a:pPr algn="r" rtl="1"/>
            <a:r>
              <a:rPr lang="fa-IR" sz="1600" dirty="0"/>
              <a:t>پس از این بخش، حساب کردن نوع و قوت رابطه ی بین متغیر مستقل و وابسته را در پیش داریم که طبق گفته ھای بالا از معیار پیرسون برای حساب کردن این ھمبستگی استفاده می کنیم .دلیل این کار نیز این است که تکنیک رگرسیون برای متغیرھای مستقل و وابسته ای که دارای روابط معکوس یا مستقیم به نسبت قوی( قدر مطلق عدد بدست آمده از رابطه پیرسون از یک عدد مشخصی بزرگتر باشد ) ھستند به خوبی جواب می دھد و برای متغیرھایی که عدد پیرسون آن ھا نزدیک به صفر در می آید؛ یعنی متغیرھایی که به یکدیگر مرتبط نیستند؛ جوابگو نخواھد بود . کد این بخش نیز به صورت روبه رو خواھد بود:</a:t>
            </a:r>
            <a:endParaRPr lang="en-US" sz="1600" dirty="0"/>
          </a:p>
        </p:txBody>
      </p:sp>
      <p:sp>
        <p:nvSpPr>
          <p:cNvPr id="7" name="TextBox 6">
            <a:extLst>
              <a:ext uri="{FF2B5EF4-FFF2-40B4-BE49-F238E27FC236}">
                <a16:creationId xmlns:a16="http://schemas.microsoft.com/office/drawing/2014/main" id="{D13356E7-732E-49C4-9819-322B57EC400F}"/>
              </a:ext>
            </a:extLst>
          </p:cNvPr>
          <p:cNvSpPr txBox="1"/>
          <p:nvPr/>
        </p:nvSpPr>
        <p:spPr>
          <a:xfrm>
            <a:off x="296260" y="3182570"/>
            <a:ext cx="3970330" cy="584775"/>
          </a:xfrm>
          <a:prstGeom prst="rect">
            <a:avLst/>
          </a:prstGeom>
          <a:noFill/>
        </p:spPr>
        <p:txBody>
          <a:bodyPr wrap="square" rtlCol="0">
            <a:spAutoFit/>
          </a:bodyPr>
          <a:lstStyle/>
          <a:p>
            <a:pPr algn="r" rtl="1"/>
            <a:r>
              <a:rPr lang="fa-IR" sz="1600" dirty="0"/>
              <a:t>که نتیجه میگیریم متغیرهای مساله با یکدیگر رابطه مستقیم قوی دارند.</a:t>
            </a:r>
            <a:endParaRPr lang="en-US" sz="1600" dirty="0"/>
          </a:p>
        </p:txBody>
      </p:sp>
    </p:spTree>
    <p:extLst>
      <p:ext uri="{BB962C8B-B14F-4D97-AF65-F5344CB8AC3E}">
        <p14:creationId xmlns:p14="http://schemas.microsoft.com/office/powerpoint/2010/main" val="42492637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1FA32-4C6F-4697-9A23-B2D8CCCEE71D}"/>
              </a:ext>
            </a:extLst>
          </p:cNvPr>
          <p:cNvSpPr>
            <a:spLocks noGrp="1"/>
          </p:cNvSpPr>
          <p:nvPr>
            <p:ph type="title"/>
          </p:nvPr>
        </p:nvSpPr>
        <p:spPr/>
        <p:txBody>
          <a:bodyPr>
            <a:normAutofit/>
          </a:bodyPr>
          <a:lstStyle/>
          <a:p>
            <a:pPr algn="r" rtl="1"/>
            <a:r>
              <a:rPr lang="fa-IR" sz="3600" dirty="0">
                <a:solidFill>
                  <a:schemeClr val="bg1">
                    <a:lumMod val="95000"/>
                  </a:schemeClr>
                </a:solidFill>
              </a:rPr>
              <a:t>توضیح کد رگرسیون خطی</a:t>
            </a:r>
            <a:endParaRPr lang="en-US" sz="3600" dirty="0"/>
          </a:p>
        </p:txBody>
      </p:sp>
      <p:pic>
        <p:nvPicPr>
          <p:cNvPr id="6" name="Content Placeholder 5" descr="Graphical user interface, text, application&#10;&#10;Description automatically generated">
            <a:extLst>
              <a:ext uri="{FF2B5EF4-FFF2-40B4-BE49-F238E27FC236}">
                <a16:creationId xmlns:a16="http://schemas.microsoft.com/office/drawing/2014/main" id="{A0BF4AE7-094B-40EF-946C-3075D982D5A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96260" y="1197405"/>
            <a:ext cx="4038600" cy="654430"/>
          </a:xfrm>
        </p:spPr>
      </p:pic>
      <p:sp>
        <p:nvSpPr>
          <p:cNvPr id="4" name="Content Placeholder 3">
            <a:extLst>
              <a:ext uri="{FF2B5EF4-FFF2-40B4-BE49-F238E27FC236}">
                <a16:creationId xmlns:a16="http://schemas.microsoft.com/office/drawing/2014/main" id="{057E6720-2846-4796-81AA-3B7F85BDC7DD}"/>
              </a:ext>
            </a:extLst>
          </p:cNvPr>
          <p:cNvSpPr>
            <a:spLocks noGrp="1"/>
          </p:cNvSpPr>
          <p:nvPr>
            <p:ph sz="half" idx="2"/>
          </p:nvPr>
        </p:nvSpPr>
        <p:spPr/>
        <p:txBody>
          <a:bodyPr>
            <a:normAutofit/>
          </a:bodyPr>
          <a:lstStyle/>
          <a:p>
            <a:pPr algn="r" rtl="1"/>
            <a:r>
              <a:rPr lang="fa-IR" sz="1400" dirty="0"/>
              <a:t>عکس اول از بالا در مورد فیت کردن مدل رگرسیون خطی روی متغیر های مستقل و وابسته است. در خط اول یک رگرسیون خطی با قرار دادن </a:t>
            </a:r>
            <a:r>
              <a:rPr lang="en-US" sz="1400" dirty="0"/>
              <a:t> </a:t>
            </a:r>
            <a:r>
              <a:rPr lang="en-US" sz="1400" dirty="0" err="1"/>
              <a:t>X_data_composed</a:t>
            </a:r>
            <a:r>
              <a:rPr lang="fa-IR" sz="1400" dirty="0"/>
              <a:t>به جای متغیر مستقل و</a:t>
            </a:r>
            <a:r>
              <a:rPr lang="en-US" sz="1400" dirty="0" err="1"/>
              <a:t>y_data</a:t>
            </a:r>
            <a:r>
              <a:rPr lang="fa-IR" sz="1400" dirty="0"/>
              <a:t> در نقش متغیر وابسته می سازیم و آن را متناسب با متغیرھای خود آموزش می دھیم(</a:t>
            </a:r>
            <a:r>
              <a:rPr lang="en-US" sz="1400" dirty="0"/>
              <a:t>. (train </a:t>
            </a:r>
            <a:r>
              <a:rPr lang="fa-IR" sz="1400" dirty="0"/>
              <a:t>در خط دوم نیز بار دیگر متغیر مستقل خود را بھ مدل رگرسیونی آموزش دیده شده می دھیم تا بھ ازای ھر مقدار متغیر مستقل ، یک مقدار برای متغیرھای وابسته تخمین بزند.</a:t>
            </a:r>
            <a:br>
              <a:rPr lang="fa-IR" sz="1400" dirty="0"/>
            </a:br>
            <a:endParaRPr lang="fa-IR" sz="1400" dirty="0"/>
          </a:p>
          <a:p>
            <a:pPr algn="r" rtl="1"/>
            <a:r>
              <a:rPr lang="fa-IR" sz="1400" dirty="0"/>
              <a:t>در ادامه به تصویر سازی داده و رگرسیون خطی فیت شده روی آن میرسیم ( عکس دوم )</a:t>
            </a:r>
          </a:p>
          <a:p>
            <a:pPr marL="0" indent="0" algn="r" rtl="1">
              <a:buNone/>
            </a:pPr>
            <a:endParaRPr lang="fa-IR" sz="1400" dirty="0"/>
          </a:p>
          <a:p>
            <a:pPr algn="r" rtl="1"/>
            <a:r>
              <a:rPr lang="fa-IR" sz="1400" dirty="0"/>
              <a:t>خروجی کد تصویر سازی در عکس سوم به خوبی قابل مشاهده است.</a:t>
            </a:r>
            <a:endParaRPr lang="en-US" sz="1400" dirty="0"/>
          </a:p>
        </p:txBody>
      </p:sp>
      <p:pic>
        <p:nvPicPr>
          <p:cNvPr id="8" name="Picture 7" descr="Text, letter&#10;&#10;Description automatically generated">
            <a:extLst>
              <a:ext uri="{FF2B5EF4-FFF2-40B4-BE49-F238E27FC236}">
                <a16:creationId xmlns:a16="http://schemas.microsoft.com/office/drawing/2014/main" id="{2DBD3F9D-339D-47B6-8418-4B8F37868B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063" y="1885948"/>
            <a:ext cx="3515216" cy="1609950"/>
          </a:xfrm>
          <a:prstGeom prst="rect">
            <a:avLst/>
          </a:prstGeom>
        </p:spPr>
      </p:pic>
      <p:pic>
        <p:nvPicPr>
          <p:cNvPr id="10" name="Picture 9" descr="Chart, line chart&#10;&#10;Description automatically generated">
            <a:extLst>
              <a:ext uri="{FF2B5EF4-FFF2-40B4-BE49-F238E27FC236}">
                <a16:creationId xmlns:a16="http://schemas.microsoft.com/office/drawing/2014/main" id="{491AC886-CE35-4E8C-B568-75D7DAC1C3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5901" y="3623853"/>
            <a:ext cx="3257163" cy="1529066"/>
          </a:xfrm>
          <a:prstGeom prst="rect">
            <a:avLst/>
          </a:prstGeom>
        </p:spPr>
      </p:pic>
    </p:spTree>
    <p:extLst>
      <p:ext uri="{BB962C8B-B14F-4D97-AF65-F5344CB8AC3E}">
        <p14:creationId xmlns:p14="http://schemas.microsoft.com/office/powerpoint/2010/main" val="25718953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DEC06-5EBE-4115-B367-A1D6C8798094}"/>
              </a:ext>
            </a:extLst>
          </p:cNvPr>
          <p:cNvSpPr>
            <a:spLocks noGrp="1"/>
          </p:cNvSpPr>
          <p:nvPr>
            <p:ph type="title"/>
          </p:nvPr>
        </p:nvSpPr>
        <p:spPr/>
        <p:txBody>
          <a:bodyPr/>
          <a:lstStyle/>
          <a:p>
            <a:pPr algn="r" rtl="1"/>
            <a:r>
              <a:rPr lang="fa-IR" sz="4400" dirty="0">
                <a:solidFill>
                  <a:schemeClr val="bg1">
                    <a:lumMod val="95000"/>
                  </a:schemeClr>
                </a:solidFill>
              </a:rPr>
              <a:t>توضیح کد رگرسیون خطی</a:t>
            </a:r>
            <a:endParaRPr lang="en-US" dirty="0"/>
          </a:p>
        </p:txBody>
      </p:sp>
      <p:pic>
        <p:nvPicPr>
          <p:cNvPr id="6" name="Content Placeholder 5" descr="Text&#10;&#10;Description automatically generated">
            <a:extLst>
              <a:ext uri="{FF2B5EF4-FFF2-40B4-BE49-F238E27FC236}">
                <a16:creationId xmlns:a16="http://schemas.microsoft.com/office/drawing/2014/main" id="{086D9BBE-05CB-4291-A5DF-95B3EC262FA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57200" y="1372771"/>
            <a:ext cx="4038600" cy="2573324"/>
          </a:xfrm>
        </p:spPr>
      </p:pic>
      <p:sp>
        <p:nvSpPr>
          <p:cNvPr id="4" name="Content Placeholder 3">
            <a:extLst>
              <a:ext uri="{FF2B5EF4-FFF2-40B4-BE49-F238E27FC236}">
                <a16:creationId xmlns:a16="http://schemas.microsoft.com/office/drawing/2014/main" id="{F9E2B41B-58BC-4680-B2FC-D9D0242E76C6}"/>
              </a:ext>
            </a:extLst>
          </p:cNvPr>
          <p:cNvSpPr>
            <a:spLocks noGrp="1"/>
          </p:cNvSpPr>
          <p:nvPr>
            <p:ph sz="half" idx="2"/>
          </p:nvPr>
        </p:nvSpPr>
        <p:spPr>
          <a:xfrm>
            <a:off x="4648200" y="1200151"/>
            <a:ext cx="4038600" cy="3874528"/>
          </a:xfrm>
        </p:spPr>
        <p:txBody>
          <a:bodyPr>
            <a:normAutofit lnSpcReduction="10000"/>
          </a:bodyPr>
          <a:lstStyle/>
          <a:p>
            <a:pPr algn="r" rtl="1"/>
            <a:endParaRPr lang="en-US" sz="1600" dirty="0"/>
          </a:p>
          <a:p>
            <a:pPr algn="r" rtl="1"/>
            <a:endParaRPr lang="en-US" sz="1600" dirty="0"/>
          </a:p>
          <a:p>
            <a:pPr algn="r" rtl="1"/>
            <a:r>
              <a:rPr lang="fa-IR" sz="1600" dirty="0"/>
              <a:t>برای کشیدن کانال رگرسیون از روش معروف </a:t>
            </a:r>
            <a:r>
              <a:rPr lang="fa-IR" sz="1600" b="1" dirty="0"/>
              <a:t>ضرب </a:t>
            </a:r>
            <a:br>
              <a:rPr lang="fa-IR" sz="1600" b="1" dirty="0"/>
            </a:br>
            <a:r>
              <a:rPr lang="fa-IR" sz="1600" b="1" dirty="0"/>
              <a:t>انحراف استاندارد در مقدار تابع </a:t>
            </a:r>
            <a:r>
              <a:rPr lang="en-US" sz="1600" b="1" dirty="0" err="1"/>
              <a:t>ppf</a:t>
            </a:r>
            <a:r>
              <a:rPr lang="fa-IR" sz="1600" b="1" dirty="0"/>
              <a:t> </a:t>
            </a:r>
            <a:r>
              <a:rPr lang="fa-IR" sz="1600" dirty="0"/>
              <a:t>استفاده میکنیم.</a:t>
            </a:r>
            <a:br>
              <a:rPr lang="fa-IR" sz="1600" dirty="0"/>
            </a:br>
            <a:r>
              <a:rPr lang="fa-IR" sz="1600" dirty="0"/>
              <a:t>کد این بخش، دو آرایه ی مقدار واقعی و مقادیر تخمین زده شده و همینطور یک نقطه ی تخمین زده شده ی خاص و در آخر مقداردرصد پوشش کانال ( </a:t>
            </a:r>
            <a:r>
              <a:rPr lang="en-US" sz="1600" dirty="0"/>
              <a:t>pi</a:t>
            </a:r>
            <a:r>
              <a:rPr lang="fa-IR" sz="1600" dirty="0"/>
              <a:t> ) را می گیرد و با حساب کردن انحراف استاندارد مقادیر تخمین زده شده نسبت به مقادیر واقعی و همینطور محاسبه عددی که باعث می شود تا 95 درصد از داده های توزیع نرمال با محوریت فاصله از میانگین، پوشش داده شوند، و در آخر ضرب این دو مقدار، دامنه ی کانال را تعیین می کند. در آخر این مقدار مشخص را یک بار با نقطه ی تخمین زده شده خاص جمع و یکبار از آن کم می کنیم تا بالا و پایین کانال مشخص شود. </a:t>
            </a:r>
            <a:endParaRPr lang="en-US" sz="1600" dirty="0"/>
          </a:p>
        </p:txBody>
      </p:sp>
      <p:pic>
        <p:nvPicPr>
          <p:cNvPr id="8" name="Picture 7" descr="Graphical user interface, text&#10;&#10;Description automatically generated">
            <a:extLst>
              <a:ext uri="{FF2B5EF4-FFF2-40B4-BE49-F238E27FC236}">
                <a16:creationId xmlns:a16="http://schemas.microsoft.com/office/drawing/2014/main" id="{70845AE5-0442-4F60-B0DC-5F655E236B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199" y="4005743"/>
            <a:ext cx="4038599" cy="1068936"/>
          </a:xfrm>
          <a:prstGeom prst="rect">
            <a:avLst/>
          </a:prstGeom>
        </p:spPr>
      </p:pic>
    </p:spTree>
    <p:extLst>
      <p:ext uri="{BB962C8B-B14F-4D97-AF65-F5344CB8AC3E}">
        <p14:creationId xmlns:p14="http://schemas.microsoft.com/office/powerpoint/2010/main" val="4193297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r" rtl="1"/>
            <a:r>
              <a:rPr lang="fa-IR" dirty="0"/>
              <a:t>موضوعات بخش تحلیل قیمتی</a:t>
            </a:r>
            <a:endParaRPr lang="en-US" dirty="0"/>
          </a:p>
        </p:txBody>
      </p:sp>
      <p:sp>
        <p:nvSpPr>
          <p:cNvPr id="5" name="Content Placeholder 4"/>
          <p:cNvSpPr>
            <a:spLocks noGrp="1"/>
          </p:cNvSpPr>
          <p:nvPr>
            <p:ph idx="1"/>
          </p:nvPr>
        </p:nvSpPr>
        <p:spPr/>
        <p:txBody>
          <a:bodyPr/>
          <a:lstStyle/>
          <a:p>
            <a:pPr algn="r" rtl="1"/>
            <a:r>
              <a:rPr lang="fa-IR" dirty="0"/>
              <a:t>میانگین متحرک و انواع آن</a:t>
            </a:r>
            <a:endParaRPr lang="en-US" dirty="0"/>
          </a:p>
          <a:p>
            <a:pPr algn="r" rtl="1"/>
            <a:r>
              <a:rPr lang="fa-IR" dirty="0"/>
              <a:t>ستون مد</a:t>
            </a:r>
            <a:endParaRPr lang="en-US" dirty="0"/>
          </a:p>
          <a:p>
            <a:pPr algn="r" rtl="1"/>
            <a:r>
              <a:rPr lang="fa-IR" dirty="0"/>
              <a:t>نقاطع یا کراس اوور</a:t>
            </a:r>
            <a:endParaRPr lang="en-US" dirty="0"/>
          </a:p>
          <a:p>
            <a:pPr algn="r" rtl="1"/>
            <a:r>
              <a:rPr lang="fa-IR" dirty="0"/>
              <a:t>رگرسیون و انواع آن</a:t>
            </a:r>
          </a:p>
          <a:p>
            <a:pPr algn="r" rtl="1"/>
            <a:r>
              <a:rPr lang="fa-IR" dirty="0"/>
              <a:t>بررسی روش </a:t>
            </a:r>
            <a:r>
              <a:rPr lang="en-US" dirty="0"/>
              <a:t>SVR</a:t>
            </a:r>
            <a:r>
              <a:rPr lang="fa-IR" dirty="0"/>
              <a:t> و هسته های متفاوت</a:t>
            </a:r>
            <a:endParaRPr lang="en-US" dirty="0"/>
          </a:p>
        </p:txBody>
      </p:sp>
    </p:spTree>
    <p:extLst>
      <p:ext uri="{BB962C8B-B14F-4D97-AF65-F5344CB8AC3E}">
        <p14:creationId xmlns:p14="http://schemas.microsoft.com/office/powerpoint/2010/main" val="11016338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1DF7-C444-4EB4-B50A-687649D51C53}"/>
              </a:ext>
            </a:extLst>
          </p:cNvPr>
          <p:cNvSpPr>
            <a:spLocks noGrp="1"/>
          </p:cNvSpPr>
          <p:nvPr>
            <p:ph type="title"/>
          </p:nvPr>
        </p:nvSpPr>
        <p:spPr/>
        <p:txBody>
          <a:bodyPr/>
          <a:lstStyle/>
          <a:p>
            <a:pPr algn="r" rtl="1"/>
            <a:r>
              <a:rPr lang="fa-IR" sz="4400" dirty="0">
                <a:solidFill>
                  <a:schemeClr val="bg1">
                    <a:lumMod val="95000"/>
                  </a:schemeClr>
                </a:solidFill>
              </a:rPr>
              <a:t>توضیح کد رگرسیون خطی</a:t>
            </a:r>
            <a:endParaRPr lang="en-US" dirty="0"/>
          </a:p>
        </p:txBody>
      </p:sp>
      <p:pic>
        <p:nvPicPr>
          <p:cNvPr id="6" name="Content Placeholder 5" descr="Graphical user interface, text, application, email&#10;&#10;Description automatically generated">
            <a:extLst>
              <a:ext uri="{FF2B5EF4-FFF2-40B4-BE49-F238E27FC236}">
                <a16:creationId xmlns:a16="http://schemas.microsoft.com/office/drawing/2014/main" id="{CDA4DEB9-20AF-4B3E-B4BD-B02AE8DDC98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57200" y="1502815"/>
            <a:ext cx="4038600" cy="3091807"/>
          </a:xfrm>
        </p:spPr>
      </p:pic>
      <p:sp>
        <p:nvSpPr>
          <p:cNvPr id="4" name="Content Placeholder 3">
            <a:extLst>
              <a:ext uri="{FF2B5EF4-FFF2-40B4-BE49-F238E27FC236}">
                <a16:creationId xmlns:a16="http://schemas.microsoft.com/office/drawing/2014/main" id="{ED828760-6A2C-448E-BEBF-C0581CB413D2}"/>
              </a:ext>
            </a:extLst>
          </p:cNvPr>
          <p:cNvSpPr>
            <a:spLocks noGrp="1"/>
          </p:cNvSpPr>
          <p:nvPr>
            <p:ph sz="half" idx="2"/>
          </p:nvPr>
        </p:nvSpPr>
        <p:spPr/>
        <p:txBody>
          <a:bodyPr>
            <a:noAutofit/>
          </a:bodyPr>
          <a:lstStyle/>
          <a:p>
            <a:pPr algn="r" rtl="1"/>
            <a:endParaRPr lang="en-US" sz="1600" dirty="0"/>
          </a:p>
          <a:p>
            <a:pPr algn="r" rtl="1"/>
            <a:endParaRPr lang="en-US" sz="1600" dirty="0"/>
          </a:p>
          <a:p>
            <a:pPr algn="r" rtl="1"/>
            <a:r>
              <a:rPr lang="fa-IR" sz="1600" dirty="0"/>
              <a:t>در نھایت بھ بخش ترسیم داده و مدل رگرسیونی ، این بار به ھمراه کانال رگرسیونی محاسبه شده براساس تک تک نقاط ، میرسیم . در این بخش نیز به ازای تک تک نقاط ، حدود پایین و بالای بازه ی کفایت را حساب می کنیم و ھر کدام را در آرایه ھای در نظر گرفته برای ھر کدام از این مقادیر ، به ترتیب نقاط ، ذخیره می کنیم. سپس با استفاده از امکانات کتابخانه  </a:t>
            </a:r>
            <a:r>
              <a:rPr lang="en-US" sz="1600" dirty="0"/>
              <a:t>matplotlib </a:t>
            </a:r>
            <a:r>
              <a:rPr lang="fa-IR" sz="1600" dirty="0"/>
              <a:t>به ترسیم موارد مورد نظر می پردازیم. کد این قسمت و در ادامه خروجی کار در حالتی که رگرسیون ما خطی است قابل مشاھده خواھد بود: </a:t>
            </a:r>
            <a:endParaRPr lang="en-US" sz="1600" dirty="0"/>
          </a:p>
        </p:txBody>
      </p:sp>
    </p:spTree>
    <p:extLst>
      <p:ext uri="{BB962C8B-B14F-4D97-AF65-F5344CB8AC3E}">
        <p14:creationId xmlns:p14="http://schemas.microsoft.com/office/powerpoint/2010/main" val="42567968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98696-CF84-4916-B356-D4B51409A2CC}"/>
              </a:ext>
            </a:extLst>
          </p:cNvPr>
          <p:cNvSpPr>
            <a:spLocks noGrp="1"/>
          </p:cNvSpPr>
          <p:nvPr>
            <p:ph type="title"/>
          </p:nvPr>
        </p:nvSpPr>
        <p:spPr/>
        <p:txBody>
          <a:bodyPr/>
          <a:lstStyle/>
          <a:p>
            <a:pPr algn="r" rtl="1"/>
            <a:r>
              <a:rPr lang="fa-IR" sz="4400" dirty="0">
                <a:solidFill>
                  <a:schemeClr val="bg1">
                    <a:lumMod val="95000"/>
                  </a:schemeClr>
                </a:solidFill>
              </a:rPr>
              <a:t>توضیح کد رگرسیون خطی</a:t>
            </a:r>
            <a:endParaRPr lang="en-US" dirty="0"/>
          </a:p>
        </p:txBody>
      </p:sp>
      <p:sp>
        <p:nvSpPr>
          <p:cNvPr id="4" name="Content Placeholder 3">
            <a:extLst>
              <a:ext uri="{FF2B5EF4-FFF2-40B4-BE49-F238E27FC236}">
                <a16:creationId xmlns:a16="http://schemas.microsoft.com/office/drawing/2014/main" id="{29495B72-4AF3-4B34-91D1-2FAEEA0CE020}"/>
              </a:ext>
            </a:extLst>
          </p:cNvPr>
          <p:cNvSpPr>
            <a:spLocks noGrp="1"/>
          </p:cNvSpPr>
          <p:nvPr>
            <p:ph sz="half" idx="2"/>
          </p:nvPr>
        </p:nvSpPr>
        <p:spPr/>
        <p:txBody>
          <a:bodyPr>
            <a:normAutofit/>
          </a:bodyPr>
          <a:lstStyle/>
          <a:p>
            <a:pPr algn="r" rtl="1"/>
            <a:r>
              <a:rPr lang="fa-IR" sz="1800" dirty="0"/>
              <a:t>خروجی تصویر سازی رگرسیون و کانال بدست آمده به شکل روبه رو است.</a:t>
            </a:r>
          </a:p>
          <a:p>
            <a:pPr algn="r" rtl="1"/>
            <a:endParaRPr lang="fa-IR" sz="1800" dirty="0"/>
          </a:p>
          <a:p>
            <a:pPr algn="r" rtl="1"/>
            <a:r>
              <a:rPr lang="fa-IR" sz="1800" dirty="0"/>
              <a:t>مشاھده می کنیم که داده ی مورد نظرمان ھم به خوبی با رگرسیون خطی تخمین زده شده و ھم بازه ی کفایت به خوبی نمودار داده را با حداقل طول مورد نیاز در خود جای داده است. پس برای مساله ی ما ، رگرسیون خطی جواب می دھد. </a:t>
            </a:r>
            <a:endParaRPr lang="en-US" sz="1800" dirty="0"/>
          </a:p>
        </p:txBody>
      </p:sp>
      <p:pic>
        <p:nvPicPr>
          <p:cNvPr id="5" name="image3.png">
            <a:extLst>
              <a:ext uri="{FF2B5EF4-FFF2-40B4-BE49-F238E27FC236}">
                <a16:creationId xmlns:a16="http://schemas.microsoft.com/office/drawing/2014/main" id="{795588AB-CC85-45CA-B04F-63452EBDF885}"/>
              </a:ext>
            </a:extLst>
          </p:cNvPr>
          <p:cNvPicPr>
            <a:picLocks noGrp="1"/>
          </p:cNvPicPr>
          <p:nvPr>
            <p:ph sz="half" idx="1"/>
          </p:nvPr>
        </p:nvPicPr>
        <p:blipFill>
          <a:blip r:embed="rId2"/>
          <a:srcRect/>
          <a:stretch>
            <a:fillRect/>
          </a:stretch>
        </p:blipFill>
        <p:spPr>
          <a:xfrm>
            <a:off x="566737" y="1573212"/>
            <a:ext cx="3819525" cy="2647950"/>
          </a:xfrm>
          <a:prstGeom prst="rect">
            <a:avLst/>
          </a:prstGeom>
          <a:ln/>
        </p:spPr>
      </p:pic>
    </p:spTree>
    <p:extLst>
      <p:ext uri="{BB962C8B-B14F-4D97-AF65-F5344CB8AC3E}">
        <p14:creationId xmlns:p14="http://schemas.microsoft.com/office/powerpoint/2010/main" val="27831690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D1C77-E825-4B75-B284-CF2E8AB88B78}"/>
              </a:ext>
            </a:extLst>
          </p:cNvPr>
          <p:cNvSpPr>
            <a:spLocks noGrp="1"/>
          </p:cNvSpPr>
          <p:nvPr>
            <p:ph type="title"/>
          </p:nvPr>
        </p:nvSpPr>
        <p:spPr/>
        <p:txBody>
          <a:bodyPr/>
          <a:lstStyle/>
          <a:p>
            <a:pPr rtl="1"/>
            <a:r>
              <a:rPr lang="fa-IR" dirty="0"/>
              <a:t>رگرسیون ریج </a:t>
            </a:r>
            <a:r>
              <a:rPr lang="en-US" dirty="0"/>
              <a:t>(Ridge)</a:t>
            </a:r>
          </a:p>
        </p:txBody>
      </p:sp>
      <p:sp>
        <p:nvSpPr>
          <p:cNvPr id="3" name="Content Placeholder 2">
            <a:extLst>
              <a:ext uri="{FF2B5EF4-FFF2-40B4-BE49-F238E27FC236}">
                <a16:creationId xmlns:a16="http://schemas.microsoft.com/office/drawing/2014/main" id="{D2971EED-D2A0-453E-88C1-F92161344E7B}"/>
              </a:ext>
            </a:extLst>
          </p:cNvPr>
          <p:cNvSpPr>
            <a:spLocks noGrp="1"/>
          </p:cNvSpPr>
          <p:nvPr>
            <p:ph idx="1"/>
          </p:nvPr>
        </p:nvSpPr>
        <p:spPr>
          <a:xfrm>
            <a:off x="143555" y="1350110"/>
            <a:ext cx="8551480" cy="3793390"/>
          </a:xfrm>
        </p:spPr>
        <p:txBody>
          <a:bodyPr>
            <a:normAutofit fontScale="92500"/>
          </a:bodyPr>
          <a:lstStyle/>
          <a:p>
            <a:pPr algn="r" rtl="1"/>
            <a:r>
              <a:rPr lang="fa-IR" sz="1700" dirty="0"/>
              <a:t>در رگرسیون</a:t>
            </a:r>
            <a:r>
              <a:rPr lang="en-US" sz="1700" dirty="0"/>
              <a:t>Ridge ، </a:t>
            </a:r>
            <a:r>
              <a:rPr lang="fa-IR" sz="1700" dirty="0"/>
              <a:t>عبارتی به اسم عبارت جریمه به تابع ھزینه اضافه می شود که برابر با مربع اندازه  بردار وزن (</a:t>
            </a:r>
            <a:r>
              <a:rPr lang="en-US" sz="1700" dirty="0"/>
              <a:t>(w </a:t>
            </a:r>
            <a:r>
              <a:rPr lang="fa-IR" sz="1700" dirty="0"/>
              <a:t>است. </a:t>
            </a:r>
          </a:p>
          <a:p>
            <a:pPr algn="r" rtl="1"/>
            <a:endParaRPr lang="fa-IR" sz="1800" dirty="0"/>
          </a:p>
          <a:p>
            <a:pPr algn="r" rtl="1"/>
            <a:endParaRPr lang="fa-IR" sz="1800" dirty="0"/>
          </a:p>
          <a:p>
            <a:pPr algn="r" rtl="1"/>
            <a:endParaRPr lang="fa-IR" sz="1200" dirty="0"/>
          </a:p>
          <a:p>
            <a:pPr algn="r" rtl="1"/>
            <a:r>
              <a:rPr lang="fa-IR" sz="1700" dirty="0"/>
              <a:t>ھدف ما ھمواره کمینه کردن مقدار تابع ھزینه است، به ھمین دلیل عبارت بالا در واقع معادله ی لاگرانژین نوشته شده برای مسئله کمینه کردن </a:t>
            </a:r>
            <a:r>
              <a:rPr lang="fa-IR" sz="1400" dirty="0"/>
              <a:t>مقدار</a:t>
            </a:r>
            <a:r>
              <a:rPr lang="fa-IR" sz="1700" dirty="0"/>
              <a:t> تابع ھدف (در این جا، ھزینه) تحت قید زیر است:</a:t>
            </a:r>
          </a:p>
          <a:p>
            <a:pPr algn="r" rtl="1"/>
            <a:endParaRPr lang="fa-IR" sz="1800" dirty="0"/>
          </a:p>
          <a:p>
            <a:pPr algn="r" rtl="1"/>
            <a:endParaRPr lang="fa-IR" sz="1800" dirty="0"/>
          </a:p>
          <a:p>
            <a:pPr marL="0" indent="0" algn="r" rtl="1">
              <a:buNone/>
            </a:pPr>
            <a:endParaRPr lang="fa-IR" sz="1800" dirty="0"/>
          </a:p>
          <a:p>
            <a:pPr algn="r" rtl="1"/>
            <a:endParaRPr lang="fa-IR" sz="1400" dirty="0"/>
          </a:p>
          <a:p>
            <a:pPr algn="r" rtl="1"/>
            <a:r>
              <a:rPr lang="fa-IR" sz="1500" dirty="0"/>
              <a:t>تابع ھزینه بدست آمده به این معناست که باید ھمواره حواسمان به بزرگی مقادیر </a:t>
            </a:r>
            <a:r>
              <a:rPr lang="en-US" sz="1500" dirty="0"/>
              <a:t>w </a:t>
            </a:r>
            <a:r>
              <a:rPr lang="fa-IR" sz="1500" dirty="0"/>
              <a:t>باشد .در واقع عبارت جریمه مقادیر وزن را منظم سازی می کند به گونه ای که اگر مقادیر بردار وزن بیش از حد بزرگ باشد تابع ھزینه جریمه خواھد شد. به عبارت دیگر؛ رگرسیون ریج ، مقادیر وزن را کوچک می کند تا از پیچیدگی مدل بکاھد. به این نوع منظم سازی ( منظم سازی با استفاده از نرم 2 )منظم سازی نرم 2 می گویند.</a:t>
            </a:r>
          </a:p>
        </p:txBody>
      </p:sp>
      <p:pic>
        <p:nvPicPr>
          <p:cNvPr id="4" name="image5.png">
            <a:extLst>
              <a:ext uri="{FF2B5EF4-FFF2-40B4-BE49-F238E27FC236}">
                <a16:creationId xmlns:a16="http://schemas.microsoft.com/office/drawing/2014/main" id="{0723ACC5-0049-46A2-9033-554CB4606C74}"/>
              </a:ext>
            </a:extLst>
          </p:cNvPr>
          <p:cNvPicPr/>
          <p:nvPr/>
        </p:nvPicPr>
        <p:blipFill>
          <a:blip r:embed="rId2"/>
          <a:srcRect/>
          <a:stretch>
            <a:fillRect/>
          </a:stretch>
        </p:blipFill>
        <p:spPr>
          <a:xfrm>
            <a:off x="143555" y="1808225"/>
            <a:ext cx="5730875" cy="914400"/>
          </a:xfrm>
          <a:prstGeom prst="rect">
            <a:avLst/>
          </a:prstGeom>
          <a:ln/>
        </p:spPr>
      </p:pic>
      <p:pic>
        <p:nvPicPr>
          <p:cNvPr id="5" name="image8.png">
            <a:extLst>
              <a:ext uri="{FF2B5EF4-FFF2-40B4-BE49-F238E27FC236}">
                <a16:creationId xmlns:a16="http://schemas.microsoft.com/office/drawing/2014/main" id="{0113889A-46F6-44D9-A706-8D90607924B0}"/>
              </a:ext>
            </a:extLst>
          </p:cNvPr>
          <p:cNvPicPr/>
          <p:nvPr/>
        </p:nvPicPr>
        <p:blipFill>
          <a:blip r:embed="rId3"/>
          <a:srcRect/>
          <a:stretch>
            <a:fillRect/>
          </a:stretch>
        </p:blipFill>
        <p:spPr>
          <a:xfrm>
            <a:off x="143555" y="3640685"/>
            <a:ext cx="5730875" cy="610820"/>
          </a:xfrm>
          <a:prstGeom prst="rect">
            <a:avLst/>
          </a:prstGeom>
          <a:ln/>
        </p:spPr>
      </p:pic>
    </p:spTree>
    <p:extLst>
      <p:ext uri="{BB962C8B-B14F-4D97-AF65-F5344CB8AC3E}">
        <p14:creationId xmlns:p14="http://schemas.microsoft.com/office/powerpoint/2010/main" val="35432791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506C4-13C5-4C03-A2C8-7A41F4539CD7}"/>
              </a:ext>
            </a:extLst>
          </p:cNvPr>
          <p:cNvSpPr>
            <a:spLocks noGrp="1"/>
          </p:cNvSpPr>
          <p:nvPr>
            <p:ph type="title"/>
          </p:nvPr>
        </p:nvSpPr>
        <p:spPr/>
        <p:txBody>
          <a:bodyPr/>
          <a:lstStyle/>
          <a:p>
            <a:pPr algn="r" rtl="1"/>
            <a:r>
              <a:rPr lang="fa-IR" dirty="0">
                <a:solidFill>
                  <a:schemeClr val="bg1">
                    <a:lumMod val="95000"/>
                  </a:schemeClr>
                </a:solidFill>
              </a:rPr>
              <a:t>کد رگرسیون ریج </a:t>
            </a:r>
            <a:r>
              <a:rPr lang="en-US" dirty="0">
                <a:solidFill>
                  <a:schemeClr val="bg1">
                    <a:lumMod val="95000"/>
                  </a:schemeClr>
                </a:solidFill>
              </a:rPr>
              <a:t>(Ridge)</a:t>
            </a:r>
          </a:p>
        </p:txBody>
      </p:sp>
      <p:sp>
        <p:nvSpPr>
          <p:cNvPr id="4" name="Content Placeholder 3">
            <a:extLst>
              <a:ext uri="{FF2B5EF4-FFF2-40B4-BE49-F238E27FC236}">
                <a16:creationId xmlns:a16="http://schemas.microsoft.com/office/drawing/2014/main" id="{4E20D09A-F25B-4B9B-B1CF-4D1227CF35D5}"/>
              </a:ext>
            </a:extLst>
          </p:cNvPr>
          <p:cNvSpPr>
            <a:spLocks noGrp="1"/>
          </p:cNvSpPr>
          <p:nvPr>
            <p:ph sz="half" idx="2"/>
          </p:nvPr>
        </p:nvSpPr>
        <p:spPr/>
        <p:txBody>
          <a:bodyPr>
            <a:normAutofit/>
          </a:bodyPr>
          <a:lstStyle/>
          <a:p>
            <a:pPr algn="r" rtl="1"/>
            <a:r>
              <a:rPr lang="fa-IR" sz="1400" dirty="0"/>
              <a:t>کد نسبت به قبل دچار دو تغییر خواھد شد .تغییر اول در استفاده از کتابخانه ی مخصوص </a:t>
            </a:r>
            <a:r>
              <a:rPr lang="en-US" sz="1400" dirty="0"/>
              <a:t>Ridge </a:t>
            </a:r>
            <a:r>
              <a:rPr lang="fa-IR" sz="1400" dirty="0"/>
              <a:t>به جای کتابخانه ی </a:t>
            </a:r>
            <a:r>
              <a:rPr lang="en-US" sz="1400" dirty="0" err="1"/>
              <a:t>LinearRegression</a:t>
            </a:r>
            <a:r>
              <a:rPr lang="en-US" sz="1400" dirty="0"/>
              <a:t> </a:t>
            </a:r>
            <a:r>
              <a:rPr lang="fa-IR" sz="1400" dirty="0"/>
              <a:t>وتغییر دوم به ھنگام فیت کردن مدل رگرسیون ریج روی داده ھا که به جای ساختن یک شی از کلاس کتابخانه </a:t>
            </a:r>
            <a:r>
              <a:rPr lang="en-US" sz="1400" dirty="0"/>
              <a:t>Regression Linear ، </a:t>
            </a:r>
            <a:r>
              <a:rPr lang="fa-IR" sz="1400" dirty="0"/>
              <a:t>باید یک شی از کلاس </a:t>
            </a:r>
            <a:r>
              <a:rPr lang="en-US" sz="1400" dirty="0"/>
              <a:t>Ridge </a:t>
            </a:r>
            <a:r>
              <a:rPr lang="fa-IR" sz="1400" dirty="0"/>
              <a:t>بسازیم. </a:t>
            </a:r>
          </a:p>
          <a:p>
            <a:pPr algn="r" rtl="1"/>
            <a:r>
              <a:rPr lang="fa-IR" sz="1400" dirty="0"/>
              <a:t>بخش اول :</a:t>
            </a:r>
          </a:p>
          <a:p>
            <a:pPr marL="0" indent="0" algn="l">
              <a:buNone/>
            </a:pPr>
            <a:r>
              <a:rPr lang="en-US" sz="1200" dirty="0">
                <a:latin typeface="Courier New" panose="02070309020205020404" pitchFamily="49" charset="0"/>
                <a:cs typeface="Courier New" panose="02070309020205020404" pitchFamily="49" charset="0"/>
              </a:rPr>
              <a:t>from </a:t>
            </a:r>
            <a:r>
              <a:rPr lang="en-US" sz="1200" dirty="0" err="1">
                <a:latin typeface="Courier New" panose="02070309020205020404" pitchFamily="49" charset="0"/>
                <a:cs typeface="Courier New" panose="02070309020205020404" pitchFamily="49" charset="0"/>
              </a:rPr>
              <a:t>slkearn.linear_model</a:t>
            </a:r>
            <a:r>
              <a:rPr lang="en-US" sz="1200" dirty="0">
                <a:latin typeface="Courier New" panose="02070309020205020404" pitchFamily="49" charset="0"/>
                <a:cs typeface="Courier New" panose="02070309020205020404" pitchFamily="49" charset="0"/>
              </a:rPr>
              <a:t> import Ridge</a:t>
            </a:r>
            <a:br>
              <a:rPr lang="fa-IR" sz="1400" dirty="0"/>
            </a:br>
            <a:endParaRPr lang="fa-IR" sz="1400" dirty="0"/>
          </a:p>
          <a:p>
            <a:pPr algn="r" rtl="1"/>
            <a:r>
              <a:rPr lang="fa-IR" sz="1400" dirty="0"/>
              <a:t>بخش دوم :</a:t>
            </a:r>
          </a:p>
          <a:p>
            <a:pPr marL="0" indent="0" algn="l">
              <a:buNone/>
            </a:pPr>
            <a:r>
              <a:rPr lang="en-US" sz="1100" dirty="0">
                <a:latin typeface="Courier New" panose="02070309020205020404" pitchFamily="49" charset="0"/>
                <a:cs typeface="Courier New" panose="02070309020205020404" pitchFamily="49" charset="0"/>
              </a:rPr>
              <a:t>ridge = Ridge().fit(</a:t>
            </a:r>
            <a:r>
              <a:rPr lang="en-US" sz="1100" dirty="0" err="1">
                <a:latin typeface="Courier New" panose="02070309020205020404" pitchFamily="49" charset="0"/>
                <a:cs typeface="Courier New" panose="02070309020205020404" pitchFamily="49" charset="0"/>
              </a:rPr>
              <a:t>x_data_composed</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y_data</a:t>
            </a:r>
            <a:r>
              <a:rPr lang="en-US" sz="1100" dirty="0">
                <a:latin typeface="Courier New" panose="02070309020205020404" pitchFamily="49" charset="0"/>
                <a:cs typeface="Courier New" panose="02070309020205020404" pitchFamily="49" charset="0"/>
              </a:rPr>
              <a:t>)</a:t>
            </a:r>
            <a:br>
              <a:rPr lang="fa-IR" sz="1100" dirty="0">
                <a:latin typeface="Courier New" panose="02070309020205020404" pitchFamily="49" charset="0"/>
                <a:cs typeface="Courier New" panose="02070309020205020404" pitchFamily="49" charset="0"/>
              </a:rPr>
            </a:br>
            <a:r>
              <a:rPr lang="en-US" sz="1100" dirty="0" err="1">
                <a:latin typeface="Courier New" panose="02070309020205020404" pitchFamily="49" charset="0"/>
                <a:cs typeface="Courier New" panose="02070309020205020404" pitchFamily="49" charset="0"/>
              </a:rPr>
              <a:t>model_line</a:t>
            </a:r>
            <a:r>
              <a:rPr lang="en-US" sz="1100" dirty="0">
                <a:latin typeface="Courier New" panose="02070309020205020404" pitchFamily="49" charset="0"/>
                <a:cs typeface="Courier New" panose="02070309020205020404" pitchFamily="49" charset="0"/>
              </a:rPr>
              <a:t> = </a:t>
            </a:r>
            <a:r>
              <a:rPr lang="en-US" sz="1100" dirty="0" err="1">
                <a:latin typeface="Courier New" panose="02070309020205020404" pitchFamily="49" charset="0"/>
                <a:cs typeface="Courier New" panose="02070309020205020404" pitchFamily="49" charset="0"/>
              </a:rPr>
              <a:t>ridge.predict</a:t>
            </a:r>
            <a:r>
              <a:rPr lang="en-US" sz="1100" dirty="0">
                <a:latin typeface="Courier New" panose="02070309020205020404" pitchFamily="49" charset="0"/>
                <a:cs typeface="Courier New" panose="02070309020205020404" pitchFamily="49" charset="0"/>
              </a:rPr>
              <a:t>(</a:t>
            </a:r>
            <a:r>
              <a:rPr lang="en-US" sz="1100" dirty="0" err="1">
                <a:latin typeface="Courier New" panose="02070309020205020404" pitchFamily="49" charset="0"/>
                <a:cs typeface="Courier New" panose="02070309020205020404" pitchFamily="49" charset="0"/>
              </a:rPr>
              <a:t>x_data_composed</a:t>
            </a:r>
            <a:r>
              <a:rPr lang="en-US" sz="1100" dirty="0">
                <a:latin typeface="Courier New" panose="02070309020205020404" pitchFamily="49" charset="0"/>
                <a:cs typeface="Courier New" panose="02070309020205020404" pitchFamily="49" charset="0"/>
              </a:rPr>
              <a:t>)</a:t>
            </a:r>
            <a:endParaRPr lang="fa-IR" sz="1100" dirty="0">
              <a:latin typeface="Courier New" panose="02070309020205020404" pitchFamily="49" charset="0"/>
              <a:cs typeface="Courier New" panose="02070309020205020404" pitchFamily="49" charset="0"/>
            </a:endParaRPr>
          </a:p>
          <a:p>
            <a:pPr algn="r" rtl="1"/>
            <a:r>
              <a:rPr lang="fa-IR" sz="1400" dirty="0"/>
              <a:t>در نهایت خروجی ها به شکل رو به رو در خواهند آمد :</a:t>
            </a:r>
            <a:endParaRPr lang="en-US" sz="1400" dirty="0"/>
          </a:p>
        </p:txBody>
      </p:sp>
      <p:pic>
        <p:nvPicPr>
          <p:cNvPr id="5" name="image6.png">
            <a:extLst>
              <a:ext uri="{FF2B5EF4-FFF2-40B4-BE49-F238E27FC236}">
                <a16:creationId xmlns:a16="http://schemas.microsoft.com/office/drawing/2014/main" id="{63775693-B98E-4849-85E8-5F4B1B3390CE}"/>
              </a:ext>
            </a:extLst>
          </p:cNvPr>
          <p:cNvPicPr>
            <a:picLocks noGrp="1"/>
          </p:cNvPicPr>
          <p:nvPr>
            <p:ph sz="half" idx="1"/>
          </p:nvPr>
        </p:nvPicPr>
        <p:blipFill>
          <a:blip r:embed="rId2"/>
          <a:srcRect/>
          <a:stretch>
            <a:fillRect/>
          </a:stretch>
        </p:blipFill>
        <p:spPr>
          <a:xfrm>
            <a:off x="601670" y="1236893"/>
            <a:ext cx="2936328" cy="1832460"/>
          </a:xfrm>
          <a:prstGeom prst="rect">
            <a:avLst/>
          </a:prstGeom>
          <a:ln/>
        </p:spPr>
      </p:pic>
      <p:pic>
        <p:nvPicPr>
          <p:cNvPr id="6" name="image2.png">
            <a:extLst>
              <a:ext uri="{FF2B5EF4-FFF2-40B4-BE49-F238E27FC236}">
                <a16:creationId xmlns:a16="http://schemas.microsoft.com/office/drawing/2014/main" id="{B2358FB3-A8B2-43F4-B9F0-E6662A161D34}"/>
              </a:ext>
            </a:extLst>
          </p:cNvPr>
          <p:cNvPicPr/>
          <p:nvPr/>
        </p:nvPicPr>
        <p:blipFill>
          <a:blip r:embed="rId3"/>
          <a:srcRect/>
          <a:stretch>
            <a:fillRect/>
          </a:stretch>
        </p:blipFill>
        <p:spPr>
          <a:xfrm>
            <a:off x="601669" y="3069353"/>
            <a:ext cx="2936329" cy="1945677"/>
          </a:xfrm>
          <a:prstGeom prst="rect">
            <a:avLst/>
          </a:prstGeom>
          <a:ln/>
        </p:spPr>
      </p:pic>
    </p:spTree>
    <p:extLst>
      <p:ext uri="{BB962C8B-B14F-4D97-AF65-F5344CB8AC3E}">
        <p14:creationId xmlns:p14="http://schemas.microsoft.com/office/powerpoint/2010/main" val="31140766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106F6-1D4C-4EE7-AE22-67C2E8215A20}"/>
              </a:ext>
            </a:extLst>
          </p:cNvPr>
          <p:cNvSpPr>
            <a:spLocks noGrp="1"/>
          </p:cNvSpPr>
          <p:nvPr>
            <p:ph type="title"/>
          </p:nvPr>
        </p:nvSpPr>
        <p:spPr/>
        <p:txBody>
          <a:bodyPr/>
          <a:lstStyle/>
          <a:p>
            <a:pPr rtl="1"/>
            <a:r>
              <a:rPr lang="fa-IR" dirty="0"/>
              <a:t>رگرسیون لاسو </a:t>
            </a:r>
            <a:r>
              <a:rPr lang="en-US" dirty="0"/>
              <a:t>(Lasso)</a:t>
            </a:r>
          </a:p>
        </p:txBody>
      </p:sp>
      <p:sp>
        <p:nvSpPr>
          <p:cNvPr id="3" name="Content Placeholder 2">
            <a:extLst>
              <a:ext uri="{FF2B5EF4-FFF2-40B4-BE49-F238E27FC236}">
                <a16:creationId xmlns:a16="http://schemas.microsoft.com/office/drawing/2014/main" id="{2859BB3C-406A-4E54-80AC-49088DFC4A31}"/>
              </a:ext>
            </a:extLst>
          </p:cNvPr>
          <p:cNvSpPr>
            <a:spLocks noGrp="1"/>
          </p:cNvSpPr>
          <p:nvPr>
            <p:ph idx="1"/>
          </p:nvPr>
        </p:nvSpPr>
        <p:spPr>
          <a:xfrm>
            <a:off x="296260" y="1350110"/>
            <a:ext cx="8398775" cy="3417151"/>
          </a:xfrm>
        </p:spPr>
        <p:txBody>
          <a:bodyPr>
            <a:normAutofit/>
          </a:bodyPr>
          <a:lstStyle/>
          <a:p>
            <a:pPr algn="r" rtl="1"/>
            <a:r>
              <a:rPr lang="fa-IR" sz="1600" dirty="0"/>
              <a:t>مفھوم این رگرسیون ھمانند رگرسیون </a:t>
            </a:r>
            <a:r>
              <a:rPr lang="en-US" sz="1600" dirty="0"/>
              <a:t>Ridge </a:t>
            </a:r>
            <a:r>
              <a:rPr lang="fa-IR" sz="1600" dirty="0"/>
              <a:t>است؛ با این تفاوت که برای منظم سازی مقادیر بردار وزن از روش منظم سازی نرم-1 استفاده می کند. در واقع تابع ھزینه به شکل زیر خواھد بود:</a:t>
            </a:r>
          </a:p>
          <a:p>
            <a:pPr algn="r" rtl="1"/>
            <a:endParaRPr lang="fa-IR" sz="1600" dirty="0"/>
          </a:p>
          <a:p>
            <a:pPr algn="r" rtl="1"/>
            <a:endParaRPr lang="fa-IR" sz="1600" dirty="0"/>
          </a:p>
          <a:p>
            <a:pPr algn="r" rtl="1"/>
            <a:endParaRPr lang="fa-IR" sz="1600" dirty="0"/>
          </a:p>
          <a:p>
            <a:pPr algn="r" rtl="1"/>
            <a:endParaRPr lang="fa-IR" sz="1100" dirty="0"/>
          </a:p>
          <a:p>
            <a:pPr algn="r" rtl="1"/>
            <a:r>
              <a:rPr lang="fa-IR" sz="1100" dirty="0"/>
              <a:t> </a:t>
            </a:r>
            <a:r>
              <a:rPr lang="fa-IR" sz="1600" dirty="0"/>
              <a:t>نکتھ ی مھم در مورد مزیت این روش منظم سازی نسبت به روش قبل است .در این روش ممکن است تعدادی از مقادیر بردار وزن صفر شود .به ھمین دلیل رگرسیون لاسو علاوه بر جلوگیری از بیش برازش و ھمینطور پیچیدگی زیاد مدل، در انتخاب ویژگی ھم می تواند به داد ما برسد.</a:t>
            </a:r>
          </a:p>
          <a:p>
            <a:pPr algn="r" rtl="1"/>
            <a:endParaRPr lang="fa-IR" sz="1600" dirty="0"/>
          </a:p>
          <a:p>
            <a:pPr algn="l"/>
            <a:endParaRPr lang="fa-IR" sz="1600" dirty="0"/>
          </a:p>
          <a:p>
            <a:pPr marL="0" indent="0" algn="r" rtl="1">
              <a:buNone/>
            </a:pPr>
            <a:endParaRPr lang="en-US" sz="2000" dirty="0"/>
          </a:p>
        </p:txBody>
      </p:sp>
      <p:pic>
        <p:nvPicPr>
          <p:cNvPr id="4" name="image1.png">
            <a:extLst>
              <a:ext uri="{FF2B5EF4-FFF2-40B4-BE49-F238E27FC236}">
                <a16:creationId xmlns:a16="http://schemas.microsoft.com/office/drawing/2014/main" id="{35987BD8-B27F-41C3-89F0-B2B0F9E85E4D}"/>
              </a:ext>
            </a:extLst>
          </p:cNvPr>
          <p:cNvPicPr/>
          <p:nvPr/>
        </p:nvPicPr>
        <p:blipFill>
          <a:blip r:embed="rId2"/>
          <a:srcRect/>
          <a:stretch>
            <a:fillRect/>
          </a:stretch>
        </p:blipFill>
        <p:spPr>
          <a:xfrm>
            <a:off x="143555" y="1960930"/>
            <a:ext cx="5730875" cy="787400"/>
          </a:xfrm>
          <a:prstGeom prst="rect">
            <a:avLst/>
          </a:prstGeom>
          <a:ln/>
        </p:spPr>
      </p:pic>
    </p:spTree>
    <p:extLst>
      <p:ext uri="{BB962C8B-B14F-4D97-AF65-F5344CB8AC3E}">
        <p14:creationId xmlns:p14="http://schemas.microsoft.com/office/powerpoint/2010/main" val="12791795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37315-DCAD-475F-8F6E-79A619409C85}"/>
              </a:ext>
            </a:extLst>
          </p:cNvPr>
          <p:cNvSpPr>
            <a:spLocks noGrp="1"/>
          </p:cNvSpPr>
          <p:nvPr>
            <p:ph type="title"/>
          </p:nvPr>
        </p:nvSpPr>
        <p:spPr/>
        <p:txBody>
          <a:bodyPr>
            <a:normAutofit/>
          </a:bodyPr>
          <a:lstStyle/>
          <a:p>
            <a:pPr algn="r" rtl="1"/>
            <a:r>
              <a:rPr lang="fa-IR" sz="3600" dirty="0">
                <a:solidFill>
                  <a:schemeClr val="bg1">
                    <a:lumMod val="95000"/>
                  </a:schemeClr>
                </a:solidFill>
              </a:rPr>
              <a:t>کد رگرسیون لاسو </a:t>
            </a:r>
            <a:r>
              <a:rPr lang="en-US" sz="3600" dirty="0">
                <a:solidFill>
                  <a:schemeClr val="bg1">
                    <a:lumMod val="95000"/>
                  </a:schemeClr>
                </a:solidFill>
              </a:rPr>
              <a:t>(Lasso)</a:t>
            </a:r>
          </a:p>
        </p:txBody>
      </p:sp>
      <p:sp>
        <p:nvSpPr>
          <p:cNvPr id="4" name="Content Placeholder 3">
            <a:extLst>
              <a:ext uri="{FF2B5EF4-FFF2-40B4-BE49-F238E27FC236}">
                <a16:creationId xmlns:a16="http://schemas.microsoft.com/office/drawing/2014/main" id="{78C46BE2-CF0D-4166-B9ED-E7592E6DCE93}"/>
              </a:ext>
            </a:extLst>
          </p:cNvPr>
          <p:cNvSpPr>
            <a:spLocks noGrp="1"/>
          </p:cNvSpPr>
          <p:nvPr>
            <p:ph sz="half" idx="2"/>
          </p:nvPr>
        </p:nvSpPr>
        <p:spPr/>
        <p:txBody>
          <a:bodyPr>
            <a:normAutofit/>
          </a:bodyPr>
          <a:lstStyle/>
          <a:p>
            <a:pPr algn="r" rtl="1"/>
            <a:r>
              <a:rPr lang="fa-IR" sz="1600" dirty="0"/>
              <a:t>تغییرات کد و خروجی نھایی این بخش نیز مشابه بخش قبل اما با تفاوت ھایی جزئی به شکل زیر خواھد بود:</a:t>
            </a:r>
          </a:p>
          <a:p>
            <a:pPr marL="0" indent="0" algn="r" rtl="1">
              <a:buNone/>
            </a:pPr>
            <a:endParaRPr lang="en-US" sz="2000" dirty="0"/>
          </a:p>
          <a:p>
            <a:pPr algn="r" rtl="1"/>
            <a:r>
              <a:rPr lang="fa-IR" sz="1600" dirty="0"/>
              <a:t>بخش اول:</a:t>
            </a:r>
          </a:p>
          <a:p>
            <a:pPr marL="0" indent="0" algn="r" rtl="1">
              <a:buNone/>
            </a:pPr>
            <a:endParaRPr lang="fa-IR" sz="1200" dirty="0">
              <a:latin typeface="Courier New" panose="02070309020205020404" pitchFamily="49" charset="0"/>
              <a:cs typeface="Courier New" panose="02070309020205020404" pitchFamily="49" charset="0"/>
            </a:endParaRPr>
          </a:p>
          <a:p>
            <a:pPr marL="0" indent="0" algn="l">
              <a:buNone/>
            </a:pPr>
            <a:r>
              <a:rPr lang="en-US" sz="1200" dirty="0">
                <a:latin typeface="Courier New" panose="02070309020205020404" pitchFamily="49" charset="0"/>
                <a:cs typeface="Courier New" panose="02070309020205020404" pitchFamily="49" charset="0"/>
              </a:rPr>
              <a:t>from </a:t>
            </a:r>
            <a:r>
              <a:rPr lang="en-US" sz="1200" dirty="0" err="1">
                <a:latin typeface="Courier New" panose="02070309020205020404" pitchFamily="49" charset="0"/>
                <a:cs typeface="Courier New" panose="02070309020205020404" pitchFamily="49" charset="0"/>
              </a:rPr>
              <a:t>sklearn.linear_model</a:t>
            </a:r>
            <a:r>
              <a:rPr lang="en-US" sz="1200" dirty="0">
                <a:latin typeface="Courier New" panose="02070309020205020404" pitchFamily="49" charset="0"/>
                <a:cs typeface="Courier New" panose="02070309020205020404" pitchFamily="49" charset="0"/>
              </a:rPr>
              <a:t> import Lasso</a:t>
            </a:r>
            <a:endParaRPr lang="fa-IR" sz="1200" dirty="0">
              <a:latin typeface="Courier New" panose="02070309020205020404" pitchFamily="49" charset="0"/>
              <a:cs typeface="Courier New" panose="02070309020205020404" pitchFamily="49" charset="0"/>
            </a:endParaRPr>
          </a:p>
          <a:p>
            <a:pPr algn="r" rtl="1"/>
            <a:endParaRPr lang="fa-IR" sz="1600" dirty="0"/>
          </a:p>
          <a:p>
            <a:pPr algn="r" rtl="1"/>
            <a:r>
              <a:rPr lang="fa-IR" sz="1600" dirty="0"/>
              <a:t>بخش دوم :</a:t>
            </a:r>
          </a:p>
          <a:p>
            <a:pPr marL="0" indent="0" algn="r" rtl="1">
              <a:buNone/>
            </a:pPr>
            <a:endParaRPr lang="fa-IR" sz="1600" dirty="0"/>
          </a:p>
          <a:p>
            <a:pPr marL="0" indent="0" algn="l">
              <a:buNone/>
            </a:pPr>
            <a:r>
              <a:rPr lang="en-US" sz="1050" dirty="0">
                <a:latin typeface="Courier New" panose="02070309020205020404" pitchFamily="49" charset="0"/>
                <a:cs typeface="Courier New" panose="02070309020205020404" pitchFamily="49" charset="0"/>
              </a:rPr>
              <a:t>lasso = Lasso().fit(</a:t>
            </a:r>
            <a:r>
              <a:rPr lang="en-US" sz="1050" dirty="0" err="1">
                <a:latin typeface="Courier New" panose="02070309020205020404" pitchFamily="49" charset="0"/>
                <a:cs typeface="Courier New" panose="02070309020205020404" pitchFamily="49" charset="0"/>
              </a:rPr>
              <a:t>x_data_composed</a:t>
            </a: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y_data</a:t>
            </a:r>
            <a:r>
              <a:rPr lang="en-US" sz="1050" dirty="0">
                <a:latin typeface="Courier New" panose="02070309020205020404" pitchFamily="49" charset="0"/>
                <a:cs typeface="Courier New" panose="02070309020205020404" pitchFamily="49" charset="0"/>
              </a:rPr>
              <a:t>) </a:t>
            </a:r>
            <a:br>
              <a:rPr lang="fa-IR" sz="1050" dirty="0">
                <a:latin typeface="Courier New" panose="02070309020205020404" pitchFamily="49" charset="0"/>
                <a:cs typeface="Courier New" panose="02070309020205020404" pitchFamily="49" charset="0"/>
              </a:rPr>
            </a:br>
            <a:r>
              <a:rPr lang="en-US" sz="1050" dirty="0" err="1">
                <a:latin typeface="Courier New" panose="02070309020205020404" pitchFamily="49" charset="0"/>
                <a:cs typeface="Courier New" panose="02070309020205020404" pitchFamily="49" charset="0"/>
              </a:rPr>
              <a:t>model_line</a:t>
            </a:r>
            <a:r>
              <a:rPr lang="en-US" sz="1050" dirty="0">
                <a:latin typeface="Courier New" panose="02070309020205020404" pitchFamily="49" charset="0"/>
                <a:cs typeface="Courier New" panose="02070309020205020404" pitchFamily="49" charset="0"/>
              </a:rPr>
              <a:t> = </a:t>
            </a:r>
            <a:r>
              <a:rPr lang="en-US" sz="1050" dirty="0" err="1">
                <a:latin typeface="Courier New" panose="02070309020205020404" pitchFamily="49" charset="0"/>
                <a:cs typeface="Courier New" panose="02070309020205020404" pitchFamily="49" charset="0"/>
              </a:rPr>
              <a:t>lasso.predict</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x_data_composed</a:t>
            </a:r>
            <a:r>
              <a:rPr lang="en-US" sz="1050" dirty="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pic>
        <p:nvPicPr>
          <p:cNvPr id="5" name="image6.png">
            <a:extLst>
              <a:ext uri="{FF2B5EF4-FFF2-40B4-BE49-F238E27FC236}">
                <a16:creationId xmlns:a16="http://schemas.microsoft.com/office/drawing/2014/main" id="{6D475CBE-1236-4B1C-BB0A-3DBD35657EB8}"/>
              </a:ext>
            </a:extLst>
          </p:cNvPr>
          <p:cNvPicPr>
            <a:picLocks noGrp="1"/>
          </p:cNvPicPr>
          <p:nvPr>
            <p:ph sz="half" idx="1"/>
          </p:nvPr>
        </p:nvPicPr>
        <p:blipFill>
          <a:blip r:embed="rId2"/>
          <a:srcRect/>
          <a:stretch>
            <a:fillRect/>
          </a:stretch>
        </p:blipFill>
        <p:spPr>
          <a:xfrm>
            <a:off x="483715" y="1350110"/>
            <a:ext cx="3089033" cy="1762063"/>
          </a:xfrm>
          <a:prstGeom prst="rect">
            <a:avLst/>
          </a:prstGeom>
          <a:ln/>
        </p:spPr>
      </p:pic>
      <p:pic>
        <p:nvPicPr>
          <p:cNvPr id="6" name="image11.png">
            <a:extLst>
              <a:ext uri="{FF2B5EF4-FFF2-40B4-BE49-F238E27FC236}">
                <a16:creationId xmlns:a16="http://schemas.microsoft.com/office/drawing/2014/main" id="{CBCC07B1-23AD-40A5-998D-954C52F7F598}"/>
              </a:ext>
            </a:extLst>
          </p:cNvPr>
          <p:cNvPicPr/>
          <p:nvPr/>
        </p:nvPicPr>
        <p:blipFill>
          <a:blip r:embed="rId3"/>
          <a:srcRect/>
          <a:stretch>
            <a:fillRect/>
          </a:stretch>
        </p:blipFill>
        <p:spPr>
          <a:xfrm>
            <a:off x="483715" y="3265002"/>
            <a:ext cx="3089033" cy="1762064"/>
          </a:xfrm>
          <a:prstGeom prst="rect">
            <a:avLst/>
          </a:prstGeom>
          <a:ln/>
        </p:spPr>
      </p:pic>
    </p:spTree>
    <p:extLst>
      <p:ext uri="{BB962C8B-B14F-4D97-AF65-F5344CB8AC3E}">
        <p14:creationId xmlns:p14="http://schemas.microsoft.com/office/powerpoint/2010/main" val="21976068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F368E-C266-433A-82B4-C015A7A93F38}"/>
              </a:ext>
            </a:extLst>
          </p:cNvPr>
          <p:cNvSpPr>
            <a:spLocks noGrp="1"/>
          </p:cNvSpPr>
          <p:nvPr>
            <p:ph type="title"/>
          </p:nvPr>
        </p:nvSpPr>
        <p:spPr/>
        <p:txBody>
          <a:bodyPr/>
          <a:lstStyle/>
          <a:p>
            <a:r>
              <a:rPr lang="fa-IR" dirty="0">
                <a:solidFill>
                  <a:schemeClr val="bg1">
                    <a:lumMod val="95000"/>
                  </a:schemeClr>
                </a:solidFill>
              </a:rPr>
              <a:t>رگرسیون بردار پشتیبان</a:t>
            </a:r>
            <a:endParaRPr lang="en-US" dirty="0">
              <a:solidFill>
                <a:schemeClr val="bg1">
                  <a:lumMod val="95000"/>
                </a:schemeClr>
              </a:solidFill>
            </a:endParaRPr>
          </a:p>
        </p:txBody>
      </p:sp>
      <p:sp>
        <p:nvSpPr>
          <p:cNvPr id="3" name="Content Placeholder 2">
            <a:extLst>
              <a:ext uri="{FF2B5EF4-FFF2-40B4-BE49-F238E27FC236}">
                <a16:creationId xmlns:a16="http://schemas.microsoft.com/office/drawing/2014/main" id="{A669E8F4-E333-462F-B552-702BE71660C7}"/>
              </a:ext>
            </a:extLst>
          </p:cNvPr>
          <p:cNvSpPr>
            <a:spLocks noGrp="1"/>
          </p:cNvSpPr>
          <p:nvPr>
            <p:ph idx="1"/>
          </p:nvPr>
        </p:nvSpPr>
        <p:spPr/>
        <p:txBody>
          <a:bodyPr>
            <a:normAutofit/>
          </a:bodyPr>
          <a:lstStyle/>
          <a:p>
            <a:pPr algn="r" rtl="1"/>
            <a:r>
              <a:rPr lang="fa-IR" sz="1800" dirty="0"/>
              <a:t>الگوریتم ماشین بردار پشتیبان (</a:t>
            </a:r>
            <a:r>
              <a:rPr lang="en-US" sz="1800" dirty="0"/>
              <a:t>(SVM </a:t>
            </a:r>
            <a:r>
              <a:rPr lang="fa-IR" sz="1800" dirty="0"/>
              <a:t>از تکنیک ھای معروف در حوزه یادگیری ماشین است که ھم در مسائل کلاس بندی و ھم در مسائل رگرسیون استفاده می شود</a:t>
            </a:r>
            <a:endParaRPr lang="en-US" sz="1800" dirty="0"/>
          </a:p>
          <a:p>
            <a:pPr marL="0" indent="0" algn="r" rtl="1">
              <a:buNone/>
            </a:pPr>
            <a:endParaRPr lang="fa-IR" sz="1800" dirty="0"/>
          </a:p>
          <a:p>
            <a:pPr algn="r" rtl="1"/>
            <a:r>
              <a:rPr lang="fa-IR" sz="1800" dirty="0"/>
              <a:t>مھم ترین تفاوت این روش با روش ھای معمول رگرسیون، این است که به جای کمینه کردن اختلاف بین مقدار واقعی و مقدار تخمین زده شده ( کمینه کردن تابع ھزینه )، تلاش می کند تا بھترین نمودار ممکن را در محدوده ی بین نمودار و حدود تعیین شده بر روی داده، فیت بکند.</a:t>
            </a:r>
            <a:endParaRPr lang="en-US" sz="1800" dirty="0"/>
          </a:p>
          <a:p>
            <a:pPr marL="0" indent="0" algn="r" rtl="1">
              <a:buNone/>
            </a:pPr>
            <a:endParaRPr lang="fa-IR" sz="1800" dirty="0"/>
          </a:p>
          <a:p>
            <a:pPr algn="r" rtl="1"/>
            <a:r>
              <a:rPr lang="fa-IR" sz="1800" dirty="0"/>
              <a:t>در روش </a:t>
            </a:r>
            <a:r>
              <a:rPr lang="en-US" sz="1800" dirty="0"/>
              <a:t>SVR </a:t>
            </a:r>
            <a:r>
              <a:rPr lang="fa-IR" sz="1800" dirty="0"/>
              <a:t>نیز ازھسته ھای روش </a:t>
            </a:r>
            <a:r>
              <a:rPr lang="en-US" sz="1800" dirty="0"/>
              <a:t>SVM</a:t>
            </a:r>
            <a:r>
              <a:rPr lang="fa-IR" sz="1800" dirty="0"/>
              <a:t> برای فیت کردن و نسبت دادن نمودار استفاده می شود</a:t>
            </a:r>
            <a:endParaRPr lang="en-US" sz="1800" dirty="0"/>
          </a:p>
        </p:txBody>
      </p:sp>
    </p:spTree>
    <p:extLst>
      <p:ext uri="{BB962C8B-B14F-4D97-AF65-F5344CB8AC3E}">
        <p14:creationId xmlns:p14="http://schemas.microsoft.com/office/powerpoint/2010/main" val="11035895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E9623-E05C-44C9-BD5B-6AB74CB2D989}"/>
              </a:ext>
            </a:extLst>
          </p:cNvPr>
          <p:cNvSpPr>
            <a:spLocks noGrp="1"/>
          </p:cNvSpPr>
          <p:nvPr>
            <p:ph type="title"/>
          </p:nvPr>
        </p:nvSpPr>
        <p:spPr/>
        <p:txBody>
          <a:bodyPr>
            <a:normAutofit/>
          </a:bodyPr>
          <a:lstStyle/>
          <a:p>
            <a:pPr algn="r" rtl="1"/>
            <a:r>
              <a:rPr lang="fa-IR" sz="3600" dirty="0">
                <a:solidFill>
                  <a:schemeClr val="bg1">
                    <a:lumMod val="95000"/>
                  </a:schemeClr>
                </a:solidFill>
              </a:rPr>
              <a:t>هسته های روش </a:t>
            </a:r>
            <a:r>
              <a:rPr lang="en-US" sz="3600" dirty="0">
                <a:solidFill>
                  <a:schemeClr val="bg1">
                    <a:lumMod val="95000"/>
                  </a:schemeClr>
                </a:solidFill>
              </a:rPr>
              <a:t>SVR</a:t>
            </a:r>
          </a:p>
        </p:txBody>
      </p:sp>
      <p:sp>
        <p:nvSpPr>
          <p:cNvPr id="4" name="Content Placeholder 3">
            <a:extLst>
              <a:ext uri="{FF2B5EF4-FFF2-40B4-BE49-F238E27FC236}">
                <a16:creationId xmlns:a16="http://schemas.microsoft.com/office/drawing/2014/main" id="{7E2C5B1D-2775-4ECD-BCBE-2E989A391417}"/>
              </a:ext>
            </a:extLst>
          </p:cNvPr>
          <p:cNvSpPr>
            <a:spLocks noGrp="1"/>
          </p:cNvSpPr>
          <p:nvPr>
            <p:ph sz="half" idx="2"/>
          </p:nvPr>
        </p:nvSpPr>
        <p:spPr/>
        <p:txBody>
          <a:bodyPr>
            <a:normAutofit/>
          </a:bodyPr>
          <a:lstStyle/>
          <a:p>
            <a:pPr algn="r" rtl="1"/>
            <a:r>
              <a:rPr lang="fa-IR" sz="2000" b="1" dirty="0"/>
              <a:t>هسته ی خطی :</a:t>
            </a:r>
          </a:p>
          <a:p>
            <a:pPr marL="0" indent="0" algn="r" rtl="1">
              <a:buNone/>
            </a:pPr>
            <a:r>
              <a:rPr lang="fa-IR" sz="1400" dirty="0"/>
              <a:t>در حالت ھسته ی خطی (</a:t>
            </a:r>
            <a:r>
              <a:rPr lang="en-US" sz="1400" dirty="0"/>
              <a:t>(Linear </a:t>
            </a:r>
            <a:r>
              <a:rPr lang="fa-IR" sz="1400" dirty="0"/>
              <a:t>این روش بسیار شبیه به رگرسیون خطی است. به ھمین دلیل می توان گفت که در این حالت ھدف پیدا کردن بھترین خط ممکن برای ست کردن روی داده در فاصله ی خطوط محدوده یا خطوط پشتیبان است.</a:t>
            </a:r>
            <a:br>
              <a:rPr lang="fa-IR" sz="1400" dirty="0"/>
            </a:br>
            <a:endParaRPr lang="fa-IR" sz="1400" dirty="0"/>
          </a:p>
          <a:p>
            <a:pPr marL="0" indent="0" algn="r" rtl="1">
              <a:buNone/>
            </a:pPr>
            <a:r>
              <a:rPr lang="fa-IR" sz="1400" dirty="0"/>
              <a:t>بردار ھای پشتیبان ھم نقاطی از داده ھستند که به خط زرد رنگ (خط فیت شده ) نزدیک ترین اند .به ھمین خاطر خطوط پشتیبان و محدوده( خطوط سبز رنگ )ھم از این نقاط می گذرند</a:t>
            </a:r>
          </a:p>
          <a:p>
            <a:pPr marL="0" indent="0" algn="r" rtl="1">
              <a:buNone/>
            </a:pPr>
            <a:endParaRPr lang="fa-IR" sz="1400" dirty="0"/>
          </a:p>
          <a:p>
            <a:pPr marL="0" indent="0" algn="r" rtl="1">
              <a:buNone/>
            </a:pPr>
            <a:r>
              <a:rPr lang="fa-IR" sz="1400" dirty="0"/>
              <a:t>اما نکته ی منفی این کرنل ھنگام اجرا شدن در کد است که بسیار زمان بر است؛ به ھمین دلیل </a:t>
            </a:r>
            <a:r>
              <a:rPr lang="en-US" sz="1400" dirty="0"/>
              <a:t>SVR </a:t>
            </a:r>
            <a:r>
              <a:rPr lang="fa-IR" sz="1400" dirty="0"/>
              <a:t>بیشتر زمانی کاربرد دارد که پراکندگی داده ھا به گونه ای باشد که نتوان برای تشخیص و تخمین رفتار داده ھا به آنھا خط نسبت داد</a:t>
            </a:r>
            <a:endParaRPr lang="en-US" sz="1400" dirty="0"/>
          </a:p>
        </p:txBody>
      </p:sp>
      <p:pic>
        <p:nvPicPr>
          <p:cNvPr id="5" name="image10.png">
            <a:extLst>
              <a:ext uri="{FF2B5EF4-FFF2-40B4-BE49-F238E27FC236}">
                <a16:creationId xmlns:a16="http://schemas.microsoft.com/office/drawing/2014/main" id="{592ABAE6-C829-4195-A659-EC023A281E35}"/>
              </a:ext>
            </a:extLst>
          </p:cNvPr>
          <p:cNvPicPr>
            <a:picLocks noGrp="1"/>
          </p:cNvPicPr>
          <p:nvPr>
            <p:ph sz="half" idx="1"/>
          </p:nvPr>
        </p:nvPicPr>
        <p:blipFill>
          <a:blip r:embed="rId2"/>
          <a:srcRect/>
          <a:stretch>
            <a:fillRect/>
          </a:stretch>
        </p:blipFill>
        <p:spPr>
          <a:xfrm>
            <a:off x="457200" y="1558953"/>
            <a:ext cx="4038600" cy="2676468"/>
          </a:xfrm>
          <a:prstGeom prst="rect">
            <a:avLst/>
          </a:prstGeom>
          <a:ln/>
        </p:spPr>
      </p:pic>
    </p:spTree>
    <p:extLst>
      <p:ext uri="{BB962C8B-B14F-4D97-AF65-F5344CB8AC3E}">
        <p14:creationId xmlns:p14="http://schemas.microsoft.com/office/powerpoint/2010/main" val="8988627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AEDBF-9BC4-4A3F-AE86-455281DC9731}"/>
              </a:ext>
            </a:extLst>
          </p:cNvPr>
          <p:cNvSpPr>
            <a:spLocks noGrp="1"/>
          </p:cNvSpPr>
          <p:nvPr>
            <p:ph type="title"/>
          </p:nvPr>
        </p:nvSpPr>
        <p:spPr/>
        <p:txBody>
          <a:bodyPr>
            <a:normAutofit/>
          </a:bodyPr>
          <a:lstStyle/>
          <a:p>
            <a:pPr algn="r" rtl="1"/>
            <a:r>
              <a:rPr lang="fa-IR" sz="3600" dirty="0">
                <a:solidFill>
                  <a:schemeClr val="bg1">
                    <a:lumMod val="95000"/>
                  </a:schemeClr>
                </a:solidFill>
              </a:rPr>
              <a:t>هسته های روش </a:t>
            </a:r>
            <a:r>
              <a:rPr lang="en-US" sz="3600" dirty="0">
                <a:solidFill>
                  <a:schemeClr val="bg1">
                    <a:lumMod val="95000"/>
                  </a:schemeClr>
                </a:solidFill>
              </a:rPr>
              <a:t>SVR</a:t>
            </a:r>
          </a:p>
        </p:txBody>
      </p:sp>
      <p:sp>
        <p:nvSpPr>
          <p:cNvPr id="4" name="Content Placeholder 3">
            <a:extLst>
              <a:ext uri="{FF2B5EF4-FFF2-40B4-BE49-F238E27FC236}">
                <a16:creationId xmlns:a16="http://schemas.microsoft.com/office/drawing/2014/main" id="{8A01173B-10CF-4C4B-A00E-5CDF921FB7F7}"/>
              </a:ext>
            </a:extLst>
          </p:cNvPr>
          <p:cNvSpPr>
            <a:spLocks noGrp="1"/>
          </p:cNvSpPr>
          <p:nvPr>
            <p:ph sz="half" idx="2"/>
          </p:nvPr>
        </p:nvSpPr>
        <p:spPr/>
        <p:txBody>
          <a:bodyPr>
            <a:normAutofit/>
          </a:bodyPr>
          <a:lstStyle/>
          <a:p>
            <a:pPr algn="r" rtl="1"/>
            <a:r>
              <a:rPr lang="fa-IR" sz="2000" b="1" dirty="0"/>
              <a:t>هسته های </a:t>
            </a:r>
            <a:r>
              <a:rPr lang="en-US" sz="2000" b="1" dirty="0"/>
              <a:t>RBF</a:t>
            </a:r>
            <a:r>
              <a:rPr lang="fa-IR" sz="2000" b="1" dirty="0"/>
              <a:t> :</a:t>
            </a:r>
            <a:endParaRPr lang="fa-IR" sz="1800" dirty="0"/>
          </a:p>
          <a:p>
            <a:pPr marL="0" indent="0" algn="r" rtl="1">
              <a:buNone/>
            </a:pPr>
            <a:r>
              <a:rPr lang="fa-IR" sz="1400" dirty="0"/>
              <a:t>این ھسته ھا برای داده ھایی که رگرسیون خطی مناسب آنھا نیست کاربرد دارند. روش کار این ھسته ھا نیز به این شکل است که داده ھا را به فضایی بزرگتر انتقال می دھند که در آن جا می توان رگرسیون خطی را روی داده ھا اعمال کرد یا در کل به صورت خطی جداسازی کرد .تابعی که در این ھسته استفاده می شود، توابع </a:t>
            </a:r>
            <a:r>
              <a:rPr lang="en-US" sz="1400" dirty="0"/>
              <a:t>Radial Basis Function</a:t>
            </a:r>
            <a:r>
              <a:rPr lang="fa-IR" sz="1400" dirty="0"/>
              <a:t>ھستند.</a:t>
            </a:r>
            <a:endParaRPr lang="en-US" sz="1400" dirty="0"/>
          </a:p>
          <a:p>
            <a:pPr marL="0" indent="0" algn="r" rtl="1">
              <a:buNone/>
            </a:pPr>
            <a:r>
              <a:rPr lang="fa-IR" sz="1600" b="1" dirty="0"/>
              <a:t>تغییرات کد در هسته </a:t>
            </a:r>
            <a:r>
              <a:rPr lang="en-US" sz="1600" b="1" dirty="0"/>
              <a:t>RBF</a:t>
            </a:r>
            <a:r>
              <a:rPr lang="fa-IR" sz="1600" b="1" dirty="0"/>
              <a:t> :</a:t>
            </a:r>
          </a:p>
          <a:p>
            <a:pPr marL="0" indent="0" algn="l">
              <a:buNone/>
            </a:pPr>
            <a:r>
              <a:rPr lang="en-US" sz="1100" dirty="0" err="1">
                <a:latin typeface="Courier New" panose="02070309020205020404" pitchFamily="49" charset="0"/>
                <a:cs typeface="Courier New" panose="02070309020205020404" pitchFamily="49" charset="0"/>
              </a:rPr>
              <a:t>SV_regression</a:t>
            </a:r>
            <a:r>
              <a:rPr lang="en-US" sz="1100" dirty="0">
                <a:latin typeface="Courier New" panose="02070309020205020404" pitchFamily="49" charset="0"/>
                <a:cs typeface="Courier New" panose="02070309020205020404" pitchFamily="49" charset="0"/>
              </a:rPr>
              <a:t> = SVR(kernel='</a:t>
            </a:r>
            <a:r>
              <a:rPr lang="en-US" sz="1100" dirty="0" err="1">
                <a:latin typeface="Courier New" panose="02070309020205020404" pitchFamily="49" charset="0"/>
                <a:cs typeface="Courier New" panose="02070309020205020404" pitchFamily="49" charset="0"/>
              </a:rPr>
              <a:t>rbf</a:t>
            </a:r>
            <a:r>
              <a:rPr lang="en-US" sz="1100" dirty="0">
                <a:latin typeface="Courier New" panose="02070309020205020404" pitchFamily="49" charset="0"/>
                <a:cs typeface="Courier New" panose="02070309020205020404" pitchFamily="49" charset="0"/>
              </a:rPr>
              <a:t>').fit(</a:t>
            </a:r>
            <a:r>
              <a:rPr lang="en-US" sz="1100" dirty="0" err="1">
                <a:latin typeface="Courier New" panose="02070309020205020404" pitchFamily="49" charset="0"/>
                <a:cs typeface="Courier New" panose="02070309020205020404" pitchFamily="49" charset="0"/>
              </a:rPr>
              <a:t>x_data_composed</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y_data</a:t>
            </a:r>
            <a:r>
              <a:rPr lang="en-US" sz="1100" dirty="0">
                <a:latin typeface="Courier New" panose="02070309020205020404" pitchFamily="49" charset="0"/>
                <a:cs typeface="Courier New" panose="02070309020205020404" pitchFamily="49" charset="0"/>
              </a:rPr>
              <a:t>) </a:t>
            </a:r>
            <a:br>
              <a:rPr lang="fa-IR" sz="1100" dirty="0">
                <a:latin typeface="Courier New" panose="02070309020205020404" pitchFamily="49" charset="0"/>
                <a:cs typeface="Courier New" panose="02070309020205020404" pitchFamily="49" charset="0"/>
              </a:rPr>
            </a:br>
            <a:br>
              <a:rPr lang="fa-IR" sz="1100" dirty="0">
                <a:latin typeface="Courier New" panose="02070309020205020404" pitchFamily="49" charset="0"/>
                <a:cs typeface="Courier New" panose="02070309020205020404" pitchFamily="49" charset="0"/>
              </a:rPr>
            </a:br>
            <a:r>
              <a:rPr lang="en-US" sz="1100" dirty="0" err="1">
                <a:latin typeface="Courier New" panose="02070309020205020404" pitchFamily="49" charset="0"/>
                <a:cs typeface="Courier New" panose="02070309020205020404" pitchFamily="49" charset="0"/>
              </a:rPr>
              <a:t>model_line</a:t>
            </a:r>
            <a:r>
              <a:rPr lang="fa-IR"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SV_regression.predict</a:t>
            </a:r>
            <a:r>
              <a:rPr lang="en-US" sz="1100" dirty="0">
                <a:latin typeface="Courier New" panose="02070309020205020404" pitchFamily="49" charset="0"/>
                <a:cs typeface="Courier New" panose="02070309020205020404" pitchFamily="49" charset="0"/>
              </a:rPr>
              <a:t>(</a:t>
            </a:r>
            <a:r>
              <a:rPr lang="en-US" sz="1100" dirty="0" err="1">
                <a:latin typeface="Courier New" panose="02070309020205020404" pitchFamily="49" charset="0"/>
                <a:cs typeface="Courier New" panose="02070309020205020404" pitchFamily="49" charset="0"/>
              </a:rPr>
              <a:t>x_data_composed</a:t>
            </a:r>
            <a:r>
              <a:rPr lang="en-US" sz="1100" dirty="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p:txBody>
      </p:sp>
      <p:pic>
        <p:nvPicPr>
          <p:cNvPr id="6" name="image15.png">
            <a:extLst>
              <a:ext uri="{FF2B5EF4-FFF2-40B4-BE49-F238E27FC236}">
                <a16:creationId xmlns:a16="http://schemas.microsoft.com/office/drawing/2014/main" id="{6E832138-0B40-4F04-8D99-8C1DF12128EA}"/>
              </a:ext>
            </a:extLst>
          </p:cNvPr>
          <p:cNvPicPr>
            <a:picLocks noGrp="1"/>
          </p:cNvPicPr>
          <p:nvPr>
            <p:ph sz="half" idx="1"/>
          </p:nvPr>
        </p:nvPicPr>
        <p:blipFill>
          <a:blip r:embed="rId2"/>
          <a:srcRect/>
          <a:stretch>
            <a:fillRect/>
          </a:stretch>
        </p:blipFill>
        <p:spPr>
          <a:xfrm>
            <a:off x="457200" y="1200151"/>
            <a:ext cx="3206805" cy="1985165"/>
          </a:xfrm>
          <a:prstGeom prst="rect">
            <a:avLst/>
          </a:prstGeom>
          <a:ln/>
        </p:spPr>
      </p:pic>
      <p:pic>
        <p:nvPicPr>
          <p:cNvPr id="7" name="image9.png">
            <a:extLst>
              <a:ext uri="{FF2B5EF4-FFF2-40B4-BE49-F238E27FC236}">
                <a16:creationId xmlns:a16="http://schemas.microsoft.com/office/drawing/2014/main" id="{D7F1D3A5-86FB-4398-8151-3065F5CCC544}"/>
              </a:ext>
            </a:extLst>
          </p:cNvPr>
          <p:cNvPicPr/>
          <p:nvPr/>
        </p:nvPicPr>
        <p:blipFill>
          <a:blip r:embed="rId3"/>
          <a:srcRect/>
          <a:stretch>
            <a:fillRect/>
          </a:stretch>
        </p:blipFill>
        <p:spPr>
          <a:xfrm>
            <a:off x="457200" y="3169526"/>
            <a:ext cx="3206805" cy="1845504"/>
          </a:xfrm>
          <a:prstGeom prst="rect">
            <a:avLst/>
          </a:prstGeom>
          <a:ln/>
        </p:spPr>
      </p:pic>
    </p:spTree>
    <p:extLst>
      <p:ext uri="{BB962C8B-B14F-4D97-AF65-F5344CB8AC3E}">
        <p14:creationId xmlns:p14="http://schemas.microsoft.com/office/powerpoint/2010/main" val="6689968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5DFA2-02E6-45F3-BE93-D21164752525}"/>
              </a:ext>
            </a:extLst>
          </p:cNvPr>
          <p:cNvSpPr>
            <a:spLocks noGrp="1"/>
          </p:cNvSpPr>
          <p:nvPr>
            <p:ph type="title"/>
          </p:nvPr>
        </p:nvSpPr>
        <p:spPr/>
        <p:txBody>
          <a:bodyPr/>
          <a:lstStyle/>
          <a:p>
            <a:pPr algn="r" rtl="1"/>
            <a:r>
              <a:rPr lang="fa-IR" sz="4400" dirty="0">
                <a:solidFill>
                  <a:schemeClr val="bg1">
                    <a:lumMod val="95000"/>
                  </a:schemeClr>
                </a:solidFill>
              </a:rPr>
              <a:t>هسته های روش </a:t>
            </a:r>
            <a:r>
              <a:rPr lang="en-US" sz="4400" dirty="0">
                <a:solidFill>
                  <a:schemeClr val="bg1">
                    <a:lumMod val="95000"/>
                  </a:schemeClr>
                </a:solidFill>
              </a:rPr>
              <a:t>SVR</a:t>
            </a:r>
            <a:endParaRPr lang="en-US" dirty="0"/>
          </a:p>
        </p:txBody>
      </p:sp>
      <p:sp>
        <p:nvSpPr>
          <p:cNvPr id="4" name="Content Placeholder 3">
            <a:extLst>
              <a:ext uri="{FF2B5EF4-FFF2-40B4-BE49-F238E27FC236}">
                <a16:creationId xmlns:a16="http://schemas.microsoft.com/office/drawing/2014/main" id="{01E443A6-DD57-41EF-AF08-FB26135317D6}"/>
              </a:ext>
            </a:extLst>
          </p:cNvPr>
          <p:cNvSpPr>
            <a:spLocks noGrp="1"/>
          </p:cNvSpPr>
          <p:nvPr>
            <p:ph sz="half" idx="2"/>
          </p:nvPr>
        </p:nvSpPr>
        <p:spPr/>
        <p:txBody>
          <a:bodyPr>
            <a:normAutofit/>
          </a:bodyPr>
          <a:lstStyle/>
          <a:p>
            <a:pPr algn="r" rtl="1"/>
            <a:r>
              <a:rPr lang="fa-IR" sz="2000" b="1" dirty="0"/>
              <a:t>هسته ی </a:t>
            </a:r>
            <a:r>
              <a:rPr lang="en-US" sz="2000" b="1" dirty="0"/>
              <a:t>Poly</a:t>
            </a:r>
            <a:r>
              <a:rPr lang="fa-IR" sz="2000" b="1" dirty="0"/>
              <a:t> :</a:t>
            </a:r>
          </a:p>
          <a:p>
            <a:pPr marL="0" indent="0" algn="r" rtl="1">
              <a:buNone/>
            </a:pPr>
            <a:r>
              <a:rPr lang="ar-SA" sz="1800" dirty="0">
                <a:solidFill>
                  <a:srgbClr val="212121"/>
                </a:solidFill>
                <a:effectLst/>
                <a:latin typeface="Arial" panose="020B0604020202020204" pitchFamily="34" charset="0"/>
                <a:ea typeface="Arial" panose="020B0604020202020204" pitchFamily="34" charset="0"/>
              </a:rPr>
              <a:t>این هسته نیز همانطور که از اسمش مشخص است توابع چندجمله ای با درجه دلخواه ما را به داده ها نسبت می دهد</a:t>
            </a:r>
            <a:r>
              <a:rPr lang="en-US" sz="1800" dirty="0">
                <a:solidFill>
                  <a:srgbClr val="212121"/>
                </a:solidFill>
                <a:effectLst/>
                <a:latin typeface="Arial" panose="020B0604020202020204" pitchFamily="34" charset="0"/>
                <a:ea typeface="Arial" panose="020B0604020202020204" pitchFamily="34" charset="0"/>
              </a:rPr>
              <a:t>.</a:t>
            </a:r>
            <a:endParaRPr lang="fa-IR" sz="1800" dirty="0">
              <a:solidFill>
                <a:srgbClr val="212121"/>
              </a:solidFill>
              <a:effectLst/>
              <a:latin typeface="Arial" panose="020B0604020202020204" pitchFamily="34" charset="0"/>
              <a:ea typeface="Arial" panose="020B0604020202020204" pitchFamily="34" charset="0"/>
            </a:endParaRPr>
          </a:p>
          <a:p>
            <a:pPr algn="r" rtl="1"/>
            <a:r>
              <a:rPr lang="fa-IR" sz="2000" b="1" dirty="0">
                <a:solidFill>
                  <a:srgbClr val="212121"/>
                </a:solidFill>
                <a:latin typeface="Arial" panose="020B0604020202020204" pitchFamily="34" charset="0"/>
                <a:ea typeface="Arial" panose="020B0604020202020204" pitchFamily="34" charset="0"/>
              </a:rPr>
              <a:t>تغییرات کد </a:t>
            </a:r>
            <a:r>
              <a:rPr lang="en-US" sz="2000" b="1" dirty="0">
                <a:solidFill>
                  <a:srgbClr val="212121"/>
                </a:solidFill>
                <a:latin typeface="Arial" panose="020B0604020202020204" pitchFamily="34" charset="0"/>
                <a:ea typeface="Arial" panose="020B0604020202020204" pitchFamily="34" charset="0"/>
              </a:rPr>
              <a:t>polynomial</a:t>
            </a:r>
            <a:r>
              <a:rPr lang="fa-IR" sz="2000" b="1" dirty="0">
                <a:solidFill>
                  <a:srgbClr val="212121"/>
                </a:solidFill>
                <a:latin typeface="Arial" panose="020B0604020202020204" pitchFamily="34" charset="0"/>
                <a:ea typeface="Arial" panose="020B0604020202020204" pitchFamily="34" charset="0"/>
              </a:rPr>
              <a:t> :</a:t>
            </a:r>
          </a:p>
          <a:p>
            <a:pPr marL="0" indent="0" algn="r" rtl="1">
              <a:buNone/>
            </a:pPr>
            <a:endParaRPr lang="fa-IR" sz="2000" b="1" dirty="0">
              <a:solidFill>
                <a:srgbClr val="212121"/>
              </a:solidFill>
              <a:latin typeface="Arial" panose="020B0604020202020204" pitchFamily="34" charset="0"/>
              <a:ea typeface="Arial" panose="020B0604020202020204" pitchFamily="34" charset="0"/>
            </a:endParaRPr>
          </a:p>
          <a:p>
            <a:pPr marL="0" indent="0">
              <a:buNone/>
            </a:pPr>
            <a:r>
              <a:rPr lang="en-US" sz="1200" b="0" dirty="0" err="1">
                <a:solidFill>
                  <a:srgbClr val="008000"/>
                </a:solidFill>
                <a:effectLst/>
                <a:latin typeface="Courier New" panose="02070309020205020404" pitchFamily="49" charset="0"/>
              </a:rPr>
              <a:t>SV_regression</a:t>
            </a:r>
            <a:r>
              <a:rPr lang="en-US" sz="1200" b="0" dirty="0">
                <a:solidFill>
                  <a:srgbClr val="008000"/>
                </a:solidFill>
                <a:effectLst/>
                <a:latin typeface="Courier New" panose="02070309020205020404" pitchFamily="49" charset="0"/>
              </a:rPr>
              <a:t> = SVR(kernel='poly', degree=3).fit(</a:t>
            </a:r>
            <a:r>
              <a:rPr lang="en-US" sz="1200" b="0" dirty="0" err="1">
                <a:solidFill>
                  <a:srgbClr val="008000"/>
                </a:solidFill>
                <a:effectLst/>
                <a:latin typeface="Courier New" panose="02070309020205020404" pitchFamily="49" charset="0"/>
              </a:rPr>
              <a:t>x_data_composed</a:t>
            </a:r>
            <a:r>
              <a:rPr lang="en-US" sz="1200" b="0" dirty="0">
                <a:solidFill>
                  <a:srgbClr val="008000"/>
                </a:solidFill>
                <a:effectLst/>
                <a:latin typeface="Courier New" panose="02070309020205020404" pitchFamily="49" charset="0"/>
              </a:rPr>
              <a:t>, </a:t>
            </a:r>
            <a:r>
              <a:rPr lang="en-US" sz="1200" b="0" dirty="0" err="1">
                <a:solidFill>
                  <a:srgbClr val="008000"/>
                </a:solidFill>
                <a:effectLst/>
                <a:latin typeface="Courier New" panose="02070309020205020404" pitchFamily="49" charset="0"/>
              </a:rPr>
              <a:t>y_data</a:t>
            </a:r>
            <a:r>
              <a:rPr lang="en-US" sz="1200" b="0" dirty="0">
                <a:solidFill>
                  <a:srgbClr val="008000"/>
                </a:solidFill>
                <a:effectLst/>
                <a:latin typeface="Courier New" panose="02070309020205020404" pitchFamily="49" charset="0"/>
              </a:rPr>
              <a:t>)</a:t>
            </a:r>
            <a:endParaRPr lang="en-US" sz="1200" b="0" dirty="0">
              <a:solidFill>
                <a:srgbClr val="000000"/>
              </a:solidFill>
              <a:effectLst/>
              <a:latin typeface="Courier New" panose="02070309020205020404" pitchFamily="49" charset="0"/>
            </a:endParaRPr>
          </a:p>
          <a:p>
            <a:pPr marL="0" indent="0">
              <a:buNone/>
            </a:pPr>
            <a:endParaRPr lang="fa-IR" sz="1200" dirty="0">
              <a:solidFill>
                <a:srgbClr val="008000"/>
              </a:solidFill>
              <a:latin typeface="Courier New" panose="02070309020205020404" pitchFamily="49" charset="0"/>
            </a:endParaRPr>
          </a:p>
          <a:p>
            <a:pPr marL="0" indent="0">
              <a:buNone/>
            </a:pPr>
            <a:r>
              <a:rPr lang="en-US" sz="1200" b="0" dirty="0" err="1">
                <a:solidFill>
                  <a:srgbClr val="008000"/>
                </a:solidFill>
                <a:effectLst/>
                <a:latin typeface="Courier New" panose="02070309020205020404" pitchFamily="49" charset="0"/>
              </a:rPr>
              <a:t>model_line</a:t>
            </a:r>
            <a:r>
              <a:rPr lang="en-US" sz="1200" b="0" dirty="0">
                <a:solidFill>
                  <a:srgbClr val="008000"/>
                </a:solidFill>
                <a:effectLst/>
                <a:latin typeface="Courier New" panose="02070309020205020404" pitchFamily="49" charset="0"/>
              </a:rPr>
              <a:t> = </a:t>
            </a:r>
            <a:r>
              <a:rPr lang="en-US" sz="1200" b="0" dirty="0" err="1">
                <a:solidFill>
                  <a:srgbClr val="008000"/>
                </a:solidFill>
                <a:effectLst/>
                <a:latin typeface="Courier New" panose="02070309020205020404" pitchFamily="49" charset="0"/>
              </a:rPr>
              <a:t>SV_regression.predict</a:t>
            </a:r>
            <a:r>
              <a:rPr lang="en-US" sz="1200" b="0" dirty="0">
                <a:solidFill>
                  <a:srgbClr val="008000"/>
                </a:solidFill>
                <a:effectLst/>
                <a:latin typeface="Courier New" panose="02070309020205020404" pitchFamily="49" charset="0"/>
              </a:rPr>
              <a:t>(</a:t>
            </a:r>
            <a:r>
              <a:rPr lang="en-US" sz="1200" b="0" dirty="0" err="1">
                <a:solidFill>
                  <a:srgbClr val="008000"/>
                </a:solidFill>
                <a:effectLst/>
                <a:latin typeface="Courier New" panose="02070309020205020404" pitchFamily="49" charset="0"/>
              </a:rPr>
              <a:t>x_data_composed</a:t>
            </a:r>
            <a:r>
              <a:rPr lang="en-US" sz="1200" b="0" dirty="0">
                <a:solidFill>
                  <a:srgbClr val="008000"/>
                </a:solidFill>
                <a:effectLst/>
                <a:latin typeface="Courier New" panose="02070309020205020404" pitchFamily="49" charset="0"/>
              </a:rPr>
              <a:t>)</a:t>
            </a:r>
            <a:endParaRPr lang="en-US" sz="1200" b="0" dirty="0">
              <a:solidFill>
                <a:srgbClr val="000000"/>
              </a:solidFill>
              <a:effectLst/>
              <a:latin typeface="Courier New" panose="02070309020205020404" pitchFamily="49" charset="0"/>
            </a:endParaRPr>
          </a:p>
          <a:p>
            <a:pPr marL="0" indent="0">
              <a:buNone/>
            </a:pPr>
            <a:endParaRPr lang="en-US" sz="1200" b="0" dirty="0">
              <a:solidFill>
                <a:srgbClr val="000000"/>
              </a:solidFill>
              <a:effectLst/>
              <a:latin typeface="Courier New" panose="02070309020205020404" pitchFamily="49" charset="0"/>
            </a:endParaRPr>
          </a:p>
          <a:p>
            <a:pPr marL="0" indent="0" algn="l">
              <a:buNone/>
            </a:pPr>
            <a:endParaRPr lang="fa-IR" sz="2000" b="1" dirty="0">
              <a:solidFill>
                <a:srgbClr val="212121"/>
              </a:solidFill>
              <a:latin typeface="Arial" panose="020B0604020202020204" pitchFamily="34" charset="0"/>
              <a:ea typeface="Arial" panose="020B0604020202020204" pitchFamily="34" charset="0"/>
            </a:endParaRPr>
          </a:p>
          <a:p>
            <a:pPr marL="0" indent="0" algn="r" rtl="1">
              <a:buNone/>
            </a:pPr>
            <a:endParaRPr lang="en-US" sz="1800" dirty="0">
              <a:effectLst/>
              <a:latin typeface="Arial" panose="020B0604020202020204" pitchFamily="34" charset="0"/>
              <a:ea typeface="Arial" panose="020B0604020202020204" pitchFamily="34" charset="0"/>
            </a:endParaRPr>
          </a:p>
          <a:p>
            <a:pPr marL="0" indent="0" algn="r" rtl="1">
              <a:buNone/>
            </a:pPr>
            <a:endParaRPr lang="en-US" sz="1800" b="1" dirty="0"/>
          </a:p>
        </p:txBody>
      </p:sp>
      <p:pic>
        <p:nvPicPr>
          <p:cNvPr id="5" name="image14.png">
            <a:extLst>
              <a:ext uri="{FF2B5EF4-FFF2-40B4-BE49-F238E27FC236}">
                <a16:creationId xmlns:a16="http://schemas.microsoft.com/office/drawing/2014/main" id="{873D3CE1-C47D-4993-810B-E2F32D91F288}"/>
              </a:ext>
            </a:extLst>
          </p:cNvPr>
          <p:cNvPicPr>
            <a:picLocks noGrp="1"/>
          </p:cNvPicPr>
          <p:nvPr>
            <p:ph sz="half" idx="1"/>
          </p:nvPr>
        </p:nvPicPr>
        <p:blipFill>
          <a:blip r:embed="rId2"/>
          <a:srcRect/>
          <a:stretch>
            <a:fillRect/>
          </a:stretch>
        </p:blipFill>
        <p:spPr>
          <a:xfrm>
            <a:off x="296261" y="1200151"/>
            <a:ext cx="3054100" cy="1829714"/>
          </a:xfrm>
          <a:prstGeom prst="rect">
            <a:avLst/>
          </a:prstGeom>
          <a:ln/>
        </p:spPr>
      </p:pic>
      <p:pic>
        <p:nvPicPr>
          <p:cNvPr id="6" name="image12.png">
            <a:extLst>
              <a:ext uri="{FF2B5EF4-FFF2-40B4-BE49-F238E27FC236}">
                <a16:creationId xmlns:a16="http://schemas.microsoft.com/office/drawing/2014/main" id="{0152B3F7-0265-44CF-81BA-A25A18ACE15E}"/>
              </a:ext>
            </a:extLst>
          </p:cNvPr>
          <p:cNvPicPr/>
          <p:nvPr/>
        </p:nvPicPr>
        <p:blipFill>
          <a:blip r:embed="rId3"/>
          <a:srcRect/>
          <a:stretch>
            <a:fillRect/>
          </a:stretch>
        </p:blipFill>
        <p:spPr>
          <a:xfrm>
            <a:off x="296260" y="3335275"/>
            <a:ext cx="3054101" cy="1601094"/>
          </a:xfrm>
          <a:prstGeom prst="rect">
            <a:avLst/>
          </a:prstGeom>
          <a:ln/>
        </p:spPr>
      </p:pic>
    </p:spTree>
    <p:extLst>
      <p:ext uri="{BB962C8B-B14F-4D97-AF65-F5344CB8AC3E}">
        <p14:creationId xmlns:p14="http://schemas.microsoft.com/office/powerpoint/2010/main" val="3167235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rtl="1"/>
            <a:r>
              <a:rPr lang="fa-IR" sz="2400" dirty="0"/>
              <a:t>میانگین متحرک (</a:t>
            </a:r>
            <a:r>
              <a:rPr lang="en-US" sz="2400" dirty="0"/>
              <a:t> (Moving Average</a:t>
            </a:r>
          </a:p>
        </p:txBody>
      </p:sp>
      <p:sp>
        <p:nvSpPr>
          <p:cNvPr id="3" name="Content Placeholder 2"/>
          <p:cNvSpPr>
            <a:spLocks noGrp="1"/>
          </p:cNvSpPr>
          <p:nvPr>
            <p:ph idx="1"/>
          </p:nvPr>
        </p:nvSpPr>
        <p:spPr/>
        <p:txBody>
          <a:bodyPr/>
          <a:lstStyle/>
          <a:p>
            <a:pPr algn="r" rtl="1"/>
            <a:r>
              <a:rPr lang="fa-IR" sz="2000" dirty="0"/>
              <a:t>محاسبه ای است برای تجزیه و تحلیل نقاط داده با ایجاد یک سری میانگین از زیرمجموعه ھای مختلف مجموعه داده ی کامل</a:t>
            </a:r>
            <a:endParaRPr lang="en-US" sz="2000" dirty="0"/>
          </a:p>
          <a:p>
            <a:pPr marL="0" indent="0" algn="r" rtl="1">
              <a:buNone/>
            </a:pPr>
            <a:endParaRPr lang="fa-IR" sz="2000" dirty="0"/>
          </a:p>
          <a:p>
            <a:pPr algn="r" rtl="1"/>
            <a:r>
              <a:rPr lang="fa-IR" sz="2000" dirty="0"/>
              <a:t>داده ھای قیمت با ایجاد یک قیمت متوسط که دائما به روز رسانی میشود، است</a:t>
            </a:r>
            <a:endParaRPr lang="en-US" sz="2000" dirty="0"/>
          </a:p>
          <a:p>
            <a:pPr algn="r" rtl="1"/>
            <a:endParaRPr lang="fa-IR" sz="2000" dirty="0"/>
          </a:p>
          <a:p>
            <a:pPr algn="r" rtl="1"/>
            <a:r>
              <a:rPr lang="fa-IR" sz="2000" dirty="0"/>
              <a:t>ھر چه مدت زمان میانگین متحرک بیشتر باشد ، تاخیر یا </a:t>
            </a:r>
            <a:r>
              <a:rPr lang="en-US" sz="2000" dirty="0"/>
              <a:t>lag </a:t>
            </a:r>
            <a:r>
              <a:rPr lang="fa-IR" sz="2000" dirty="0"/>
              <a:t> بیشترخواھد بود</a:t>
            </a:r>
            <a:endParaRPr lang="en-US" sz="2000" dirty="0"/>
          </a:p>
          <a:p>
            <a:pPr marL="0" indent="0" algn="r" rtl="1">
              <a:buNone/>
            </a:pPr>
            <a:endParaRPr lang="en-US" sz="2000" dirty="0"/>
          </a:p>
          <a:p>
            <a:pPr algn="r" rtl="1"/>
            <a:r>
              <a:rPr lang="fa-IR" sz="2000" dirty="0"/>
              <a:t>ارقام میانگین متحرک 50 و 200 روزه سھام به طور گسترده توسط سرمایه گذاران و معامله گران دنبال می شود و به عنوان سیگنال ھای مھم تجاری در نظر گرفته می شوند. </a:t>
            </a:r>
          </a:p>
          <a:p>
            <a:pPr algn="r" rtl="1"/>
            <a:endParaRPr lang="fa-IR" dirty="0"/>
          </a:p>
          <a:p>
            <a:pPr marL="0" indent="0" algn="r" rtl="1">
              <a:buNone/>
            </a:pPr>
            <a:endParaRPr lang="en-US" dirty="0"/>
          </a:p>
          <a:p>
            <a:pPr algn="r" rtl="1"/>
            <a:endParaRPr lang="en-US" dirty="0"/>
          </a:p>
        </p:txBody>
      </p:sp>
    </p:spTree>
    <p:extLst>
      <p:ext uri="{BB962C8B-B14F-4D97-AF65-F5344CB8AC3E}">
        <p14:creationId xmlns:p14="http://schemas.microsoft.com/office/powerpoint/2010/main" val="41033094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E566E-462D-4A03-AA3D-D8F23F8A0CDC}"/>
              </a:ext>
            </a:extLst>
          </p:cNvPr>
          <p:cNvSpPr>
            <a:spLocks noGrp="1"/>
          </p:cNvSpPr>
          <p:nvPr>
            <p:ph type="title"/>
          </p:nvPr>
        </p:nvSpPr>
        <p:spPr/>
        <p:txBody>
          <a:bodyPr/>
          <a:lstStyle/>
          <a:p>
            <a:r>
              <a:rPr lang="fa-IR" dirty="0">
                <a:solidFill>
                  <a:schemeClr val="bg1">
                    <a:lumMod val="95000"/>
                  </a:schemeClr>
                </a:solidFill>
              </a:rPr>
              <a:t>خلاصه نکات مهم </a:t>
            </a:r>
            <a:endParaRPr lang="en-US" dirty="0">
              <a:solidFill>
                <a:schemeClr val="bg1">
                  <a:lumMod val="95000"/>
                </a:schemeClr>
              </a:solidFill>
            </a:endParaRPr>
          </a:p>
        </p:txBody>
      </p:sp>
      <p:sp>
        <p:nvSpPr>
          <p:cNvPr id="3" name="Content Placeholder 2">
            <a:extLst>
              <a:ext uri="{FF2B5EF4-FFF2-40B4-BE49-F238E27FC236}">
                <a16:creationId xmlns:a16="http://schemas.microsoft.com/office/drawing/2014/main" id="{4008CC81-27A9-4A69-BCB8-148547A198EB}"/>
              </a:ext>
            </a:extLst>
          </p:cNvPr>
          <p:cNvSpPr>
            <a:spLocks noGrp="1"/>
          </p:cNvSpPr>
          <p:nvPr>
            <p:ph idx="1"/>
          </p:nvPr>
        </p:nvSpPr>
        <p:spPr>
          <a:xfrm>
            <a:off x="448965" y="1350110"/>
            <a:ext cx="8246070" cy="3512215"/>
          </a:xfrm>
        </p:spPr>
        <p:txBody>
          <a:bodyPr>
            <a:normAutofit/>
          </a:bodyPr>
          <a:lstStyle/>
          <a:p>
            <a:pPr algn="r" rtl="1"/>
            <a:r>
              <a:rPr lang="fa-IR" sz="2400" b="1" dirty="0"/>
              <a:t>تحلیل های تخصصی :</a:t>
            </a:r>
            <a:endParaRPr lang="fa-IR" sz="2000" b="1" dirty="0"/>
          </a:p>
          <a:p>
            <a:pPr algn="r" rtl="1">
              <a:buAutoNum type="arabicPeriod"/>
            </a:pPr>
            <a:r>
              <a:rPr lang="ar-SA" sz="1800" dirty="0">
                <a:solidFill>
                  <a:schemeClr val="tx2">
                    <a:lumMod val="75000"/>
                  </a:schemeClr>
                </a:solidFill>
                <a:effectLst/>
                <a:highlight>
                  <a:srgbClr val="FFFFFF"/>
                </a:highlight>
                <a:latin typeface="Arial" panose="020B0604020202020204" pitchFamily="34" charset="0"/>
                <a:ea typeface="Arial" panose="020B0604020202020204" pitchFamily="34" charset="0"/>
              </a:rPr>
              <a:t>پس از انجام این آزمایش ها به این نتیجه میرسیم که برای تخمین قیمت میانگین بیت کوین نسبت به متغیر روز، تکنیک های رگرسیون خطی ساده، </a:t>
            </a:r>
            <a:r>
              <a:rPr lang="en-US" sz="1800" dirty="0">
                <a:solidFill>
                  <a:schemeClr val="tx2">
                    <a:lumMod val="75000"/>
                  </a:schemeClr>
                </a:solidFill>
                <a:effectLst/>
                <a:highlight>
                  <a:srgbClr val="FFFFFF"/>
                </a:highlight>
                <a:latin typeface="Arial" panose="020B0604020202020204" pitchFamily="34" charset="0"/>
                <a:ea typeface="Arial" panose="020B0604020202020204" pitchFamily="34" charset="0"/>
              </a:rPr>
              <a:t>Ridge </a:t>
            </a:r>
            <a:r>
              <a:rPr lang="ar-SA" sz="1800" dirty="0">
                <a:solidFill>
                  <a:schemeClr val="tx2">
                    <a:lumMod val="75000"/>
                  </a:schemeClr>
                </a:solidFill>
                <a:effectLst/>
                <a:highlight>
                  <a:srgbClr val="FFFFFF"/>
                </a:highlight>
                <a:latin typeface="Arial" panose="020B0604020202020204" pitchFamily="34" charset="0"/>
                <a:ea typeface="Arial" panose="020B0604020202020204" pitchFamily="34" charset="0"/>
              </a:rPr>
              <a:t>،</a:t>
            </a:r>
            <a:r>
              <a:rPr lang="en-US" sz="1800" dirty="0">
                <a:solidFill>
                  <a:schemeClr val="tx2">
                    <a:lumMod val="75000"/>
                  </a:schemeClr>
                </a:solidFill>
                <a:effectLst/>
                <a:highlight>
                  <a:srgbClr val="FFFFFF"/>
                </a:highlight>
                <a:latin typeface="Arial" panose="020B0604020202020204" pitchFamily="34" charset="0"/>
                <a:ea typeface="Arial" panose="020B0604020202020204" pitchFamily="34" charset="0"/>
              </a:rPr>
              <a:t> lasso</a:t>
            </a:r>
            <a:r>
              <a:rPr lang="ar-SA" sz="1800" dirty="0">
                <a:solidFill>
                  <a:schemeClr val="tx2">
                    <a:lumMod val="75000"/>
                  </a:schemeClr>
                </a:solidFill>
                <a:effectLst/>
                <a:highlight>
                  <a:srgbClr val="FFFFFF"/>
                </a:highlight>
                <a:latin typeface="Arial" panose="020B0604020202020204" pitchFamily="34" charset="0"/>
                <a:ea typeface="Arial" panose="020B0604020202020204" pitchFamily="34" charset="0"/>
              </a:rPr>
              <a:t> و همینطور روش </a:t>
            </a:r>
            <a:r>
              <a:rPr lang="en-US" sz="1800" dirty="0">
                <a:solidFill>
                  <a:schemeClr val="tx2">
                    <a:lumMod val="75000"/>
                  </a:schemeClr>
                </a:solidFill>
                <a:effectLst/>
                <a:highlight>
                  <a:srgbClr val="FFFFFF"/>
                </a:highlight>
                <a:latin typeface="Arial" panose="020B0604020202020204" pitchFamily="34" charset="0"/>
                <a:ea typeface="Arial" panose="020B0604020202020204" pitchFamily="34" charset="0"/>
              </a:rPr>
              <a:t>SVR</a:t>
            </a:r>
            <a:r>
              <a:rPr lang="ar-SA" sz="1800" dirty="0">
                <a:solidFill>
                  <a:schemeClr val="tx2">
                    <a:lumMod val="75000"/>
                  </a:schemeClr>
                </a:solidFill>
                <a:effectLst/>
                <a:highlight>
                  <a:srgbClr val="FFFFFF"/>
                </a:highlight>
                <a:latin typeface="Arial" panose="020B0604020202020204" pitchFamily="34" charset="0"/>
                <a:ea typeface="Arial" panose="020B0604020202020204" pitchFamily="34" charset="0"/>
              </a:rPr>
              <a:t> با کرنل چند جمله ای درجه 3، بسیار مناسب خواهند بود.در عوض در داده ی مورد نظر ما، کرنل </a:t>
            </a:r>
            <a:r>
              <a:rPr lang="en-US" sz="1800" dirty="0" err="1">
                <a:solidFill>
                  <a:schemeClr val="tx2">
                    <a:lumMod val="75000"/>
                  </a:schemeClr>
                </a:solidFill>
                <a:effectLst/>
                <a:highlight>
                  <a:srgbClr val="FFFFFF"/>
                </a:highlight>
                <a:latin typeface="Arial" panose="020B0604020202020204" pitchFamily="34" charset="0"/>
                <a:ea typeface="Arial" panose="020B0604020202020204" pitchFamily="34" charset="0"/>
              </a:rPr>
              <a:t>rbf</a:t>
            </a:r>
            <a:r>
              <a:rPr lang="ar-SA" sz="1800" dirty="0">
                <a:solidFill>
                  <a:schemeClr val="tx2">
                    <a:lumMod val="75000"/>
                  </a:schemeClr>
                </a:solidFill>
                <a:effectLst/>
                <a:highlight>
                  <a:srgbClr val="FFFFFF"/>
                </a:highlight>
                <a:latin typeface="Arial" panose="020B0604020202020204" pitchFamily="34" charset="0"/>
                <a:ea typeface="Arial" panose="020B0604020202020204" pitchFamily="34" charset="0"/>
              </a:rPr>
              <a:t> خروجی خوبی تولید نکرد.</a:t>
            </a:r>
            <a:endParaRPr lang="fa-IR" sz="1800" dirty="0">
              <a:solidFill>
                <a:schemeClr val="tx2">
                  <a:lumMod val="75000"/>
                </a:schemeClr>
              </a:solidFill>
              <a:effectLst/>
              <a:highlight>
                <a:srgbClr val="FFFFFF"/>
              </a:highlight>
              <a:latin typeface="Arial" panose="020B0604020202020204" pitchFamily="34" charset="0"/>
              <a:ea typeface="Arial" panose="020B0604020202020204" pitchFamily="34" charset="0"/>
            </a:endParaRPr>
          </a:p>
          <a:p>
            <a:pPr algn="r" rtl="1">
              <a:buAutoNum type="arabicPeriod"/>
            </a:pPr>
            <a:r>
              <a:rPr lang="ar-SA" sz="1800" dirty="0">
                <a:effectLst/>
                <a:latin typeface="Calibri" panose="020F0502020204030204" pitchFamily="34" charset="0"/>
                <a:ea typeface="Calibri" panose="020F0502020204030204" pitchFamily="34" charset="0"/>
                <a:cs typeface="Times New Roman" panose="02020603050405020304" pitchFamily="18" charset="0"/>
              </a:rPr>
              <a:t>با توجه به فراوانی بالای دو دسته ی </a:t>
            </a:r>
            <a:r>
              <a:rPr lang="ar-SA" sz="1800" dirty="0">
                <a:effectLst/>
                <a:ea typeface="Calibri" panose="020F0502020204030204" pitchFamily="34" charset="0"/>
                <a:cs typeface="Calibri" panose="020F0502020204030204" pitchFamily="34" charset="0"/>
              </a:rPr>
              <a:t>(6000-12000) </a:t>
            </a:r>
            <a:r>
              <a:rPr lang="ar-SA" sz="1800" dirty="0">
                <a:effectLst/>
                <a:latin typeface="Calibri" panose="020F0502020204030204" pitchFamily="34" charset="0"/>
                <a:ea typeface="Calibri" panose="020F0502020204030204" pitchFamily="34" charset="0"/>
                <a:cs typeface="Times New Roman" panose="02020603050405020304" pitchFamily="18" charset="0"/>
              </a:rPr>
              <a:t>و </a:t>
            </a:r>
            <a:r>
              <a:rPr lang="ar-SA" sz="1800" dirty="0">
                <a:effectLst/>
                <a:ea typeface="Calibri" panose="020F0502020204030204" pitchFamily="34" charset="0"/>
                <a:cs typeface="Calibri" panose="020F0502020204030204" pitchFamily="34" charset="0"/>
              </a:rPr>
              <a:t>(12000-18000) </a:t>
            </a:r>
            <a:r>
              <a:rPr lang="ar-SA" sz="1800" dirty="0">
                <a:effectLst/>
                <a:latin typeface="Calibri" panose="020F0502020204030204" pitchFamily="34" charset="0"/>
                <a:ea typeface="Calibri" panose="020F0502020204030204" pitchFamily="34" charset="0"/>
                <a:cs typeface="Times New Roman" panose="02020603050405020304" pitchFamily="18" charset="0"/>
              </a:rPr>
              <a:t>به این نکته دست می یابیم که روند حرکتی بیت کوین از قیمت </a:t>
            </a:r>
            <a:r>
              <a:rPr lang="ar-SA" sz="1800" dirty="0">
                <a:effectLst/>
                <a:ea typeface="Calibri" panose="020F0502020204030204" pitchFamily="34" charset="0"/>
                <a:cs typeface="Calibri" panose="020F0502020204030204" pitchFamily="34" charset="0"/>
              </a:rPr>
              <a:t>6000 </a:t>
            </a:r>
            <a:r>
              <a:rPr lang="ar-SA" sz="1800" dirty="0">
                <a:effectLst/>
                <a:latin typeface="Calibri" panose="020F0502020204030204" pitchFamily="34" charset="0"/>
                <a:ea typeface="Calibri" panose="020F0502020204030204" pitchFamily="34" charset="0"/>
                <a:cs typeface="Times New Roman" panose="02020603050405020304" pitchFamily="18" charset="0"/>
              </a:rPr>
              <a:t>تا </a:t>
            </a:r>
            <a:r>
              <a:rPr lang="ar-SA" sz="1800" dirty="0">
                <a:effectLst/>
                <a:ea typeface="Calibri" panose="020F0502020204030204" pitchFamily="34" charset="0"/>
                <a:cs typeface="Calibri" panose="020F0502020204030204" pitchFamily="34" charset="0"/>
              </a:rPr>
              <a:t>18000 </a:t>
            </a:r>
            <a:r>
              <a:rPr lang="ar-SA" sz="1800" dirty="0">
                <a:effectLst/>
                <a:latin typeface="Calibri" panose="020F0502020204030204" pitchFamily="34" charset="0"/>
                <a:ea typeface="Calibri" panose="020F0502020204030204" pitchFamily="34" charset="0"/>
                <a:cs typeface="Times New Roman" panose="02020603050405020304" pitchFamily="18" charset="0"/>
              </a:rPr>
              <a:t>به صورت صعودی اما با نوسانی ملایم بوده ، چون در این دو بازه قیمت های نزدیک به هم را ثبت کرده است </a:t>
            </a:r>
            <a:r>
              <a:rPr lang="ar-SA" sz="1800" dirty="0">
                <a:effectLst/>
                <a:ea typeface="Calibri" panose="020F0502020204030204" pitchFamily="34" charset="0"/>
                <a:cs typeface="Calibri" panose="020F0502020204030204" pitchFamily="34" charset="0"/>
              </a:rPr>
              <a:t>. </a:t>
            </a:r>
            <a:r>
              <a:rPr lang="ar-SA" sz="1800" dirty="0">
                <a:effectLst/>
                <a:latin typeface="Calibri" panose="020F0502020204030204" pitchFamily="34" charset="0"/>
                <a:ea typeface="Calibri" panose="020F0502020204030204" pitchFamily="34" charset="0"/>
                <a:cs typeface="Times New Roman" panose="02020603050405020304" pitchFamily="18" charset="0"/>
              </a:rPr>
              <a:t>در بازه های قیمتی </a:t>
            </a:r>
            <a:r>
              <a:rPr lang="ar-SA" sz="1800" dirty="0">
                <a:effectLst/>
                <a:ea typeface="Calibri" panose="020F0502020204030204" pitchFamily="34" charset="0"/>
                <a:cs typeface="Calibri" panose="020F0502020204030204" pitchFamily="34" charset="0"/>
              </a:rPr>
              <a:t>18000 </a:t>
            </a:r>
            <a:r>
              <a:rPr lang="ar-SA" sz="1800" dirty="0">
                <a:effectLst/>
                <a:latin typeface="Calibri" panose="020F0502020204030204" pitchFamily="34" charset="0"/>
                <a:ea typeface="Calibri" panose="020F0502020204030204" pitchFamily="34" charset="0"/>
                <a:cs typeface="Times New Roman" panose="02020603050405020304" pitchFamily="18" charset="0"/>
              </a:rPr>
              <a:t>تا </a:t>
            </a:r>
            <a:r>
              <a:rPr lang="ar-SA" sz="1800" dirty="0">
                <a:effectLst/>
                <a:ea typeface="Calibri" panose="020F0502020204030204" pitchFamily="34" charset="0"/>
                <a:cs typeface="Calibri" panose="020F0502020204030204" pitchFamily="34" charset="0"/>
              </a:rPr>
              <a:t>60000 </a:t>
            </a:r>
            <a:r>
              <a:rPr lang="ar-SA" sz="1800" dirty="0">
                <a:effectLst/>
                <a:latin typeface="Calibri" panose="020F0502020204030204" pitchFamily="34" charset="0"/>
                <a:ea typeface="Calibri" panose="020F0502020204030204" pitchFamily="34" charset="0"/>
                <a:cs typeface="Times New Roman" panose="02020603050405020304" pitchFamily="18" charset="0"/>
              </a:rPr>
              <a:t>روند نوسانی به مراتب بیشتری را طی کرده اما به دست آوردن الگوی این نوسان نمی تواند کار دشواری باشد؛ چون از قیمت </a:t>
            </a:r>
            <a:r>
              <a:rPr lang="ar-SA" sz="1800" dirty="0">
                <a:effectLst/>
                <a:ea typeface="Calibri" panose="020F0502020204030204" pitchFamily="34" charset="0"/>
                <a:cs typeface="Calibri" panose="020F0502020204030204" pitchFamily="34" charset="0"/>
              </a:rPr>
              <a:t>18000 </a:t>
            </a:r>
            <a:r>
              <a:rPr lang="ar-SA" sz="1800" dirty="0">
                <a:effectLst/>
                <a:latin typeface="Calibri" panose="020F0502020204030204" pitchFamily="34" charset="0"/>
                <a:ea typeface="Calibri" panose="020F0502020204030204" pitchFamily="34" charset="0"/>
                <a:cs typeface="Times New Roman" panose="02020603050405020304" pitchFamily="18" charset="0"/>
              </a:rPr>
              <a:t>تا </a:t>
            </a:r>
            <a:r>
              <a:rPr lang="ar-SA" sz="1800" dirty="0">
                <a:effectLst/>
                <a:ea typeface="Calibri" panose="020F0502020204030204" pitchFamily="34" charset="0"/>
                <a:cs typeface="Calibri" panose="020F0502020204030204" pitchFamily="34" charset="0"/>
              </a:rPr>
              <a:t>60000 </a:t>
            </a:r>
            <a:r>
              <a:rPr lang="ar-SA" sz="1800" dirty="0">
                <a:effectLst/>
                <a:latin typeface="Calibri" panose="020F0502020204030204" pitchFamily="34" charset="0"/>
                <a:ea typeface="Calibri" panose="020F0502020204030204" pitchFamily="34" charset="0"/>
                <a:cs typeface="Times New Roman" panose="02020603050405020304" pitchFamily="18" charset="0"/>
              </a:rPr>
              <a:t>در بازه های پشت سر هم </a:t>
            </a:r>
            <a:r>
              <a:rPr lang="ar-SA" sz="1800" dirty="0">
                <a:effectLst/>
                <a:ea typeface="Calibri" panose="020F0502020204030204" pitchFamily="34" charset="0"/>
                <a:cs typeface="Calibri" panose="020F0502020204030204" pitchFamily="34" charset="0"/>
              </a:rPr>
              <a:t>3000 </a:t>
            </a:r>
            <a:r>
              <a:rPr lang="ar-SA" sz="1800" dirty="0">
                <a:effectLst/>
                <a:latin typeface="Calibri" panose="020F0502020204030204" pitchFamily="34" charset="0"/>
                <a:ea typeface="Calibri" panose="020F0502020204030204" pitchFamily="34" charset="0"/>
                <a:cs typeface="Times New Roman" panose="02020603050405020304" pitchFamily="18" charset="0"/>
              </a:rPr>
              <a:t>تایی، دسته های جدول فراوانی ما دارای فراوانی های نزدیک به هم هستند</a:t>
            </a:r>
            <a:r>
              <a:rPr lang="ar-SA" sz="1800" dirty="0">
                <a:effectLst/>
                <a:ea typeface="Calibri" panose="020F0502020204030204" pitchFamily="34" charset="0"/>
                <a:cs typeface="Calibri" panose="020F0502020204030204" pitchFamily="34" charset="0"/>
              </a:rPr>
              <a:t>.</a:t>
            </a:r>
            <a:endParaRPr lang="en-US" sz="1800" dirty="0">
              <a:effectLst/>
              <a:latin typeface="Arial" panose="020B0604020202020204" pitchFamily="34" charset="0"/>
              <a:ea typeface="Arial" panose="020B0604020202020204" pitchFamily="34" charset="0"/>
            </a:endParaRPr>
          </a:p>
          <a:p>
            <a:pPr marL="0" indent="0" algn="r" rtl="1">
              <a:buNone/>
            </a:pPr>
            <a:endParaRPr lang="en-US" sz="2000" dirty="0"/>
          </a:p>
        </p:txBody>
      </p:sp>
    </p:spTree>
    <p:extLst>
      <p:ext uri="{BB962C8B-B14F-4D97-AF65-F5344CB8AC3E}">
        <p14:creationId xmlns:p14="http://schemas.microsoft.com/office/powerpoint/2010/main" val="27361543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EC0F5-C16C-4CD1-9651-2443CC2576CD}"/>
              </a:ext>
            </a:extLst>
          </p:cNvPr>
          <p:cNvSpPr>
            <a:spLocks noGrp="1"/>
          </p:cNvSpPr>
          <p:nvPr>
            <p:ph type="title"/>
          </p:nvPr>
        </p:nvSpPr>
        <p:spPr/>
        <p:txBody>
          <a:bodyPr/>
          <a:lstStyle/>
          <a:p>
            <a:r>
              <a:rPr lang="fa-IR" dirty="0"/>
              <a:t>خلاصه نکات مهم </a:t>
            </a:r>
            <a:endParaRPr lang="en-US" dirty="0"/>
          </a:p>
        </p:txBody>
      </p:sp>
      <p:sp>
        <p:nvSpPr>
          <p:cNvPr id="3" name="Content Placeholder 2">
            <a:extLst>
              <a:ext uri="{FF2B5EF4-FFF2-40B4-BE49-F238E27FC236}">
                <a16:creationId xmlns:a16="http://schemas.microsoft.com/office/drawing/2014/main" id="{1FEAF458-04BA-441D-8DF9-1FD0AB61BE4F}"/>
              </a:ext>
            </a:extLst>
          </p:cNvPr>
          <p:cNvSpPr>
            <a:spLocks noGrp="1"/>
          </p:cNvSpPr>
          <p:nvPr>
            <p:ph idx="1"/>
          </p:nvPr>
        </p:nvSpPr>
        <p:spPr>
          <a:xfrm>
            <a:off x="448965" y="1350110"/>
            <a:ext cx="8246070" cy="3793390"/>
          </a:xfrm>
        </p:spPr>
        <p:txBody>
          <a:bodyPr>
            <a:normAutofit lnSpcReduction="10000"/>
          </a:bodyPr>
          <a:lstStyle/>
          <a:p>
            <a:pPr algn="r" rtl="1"/>
            <a:r>
              <a:rPr lang="fa-IR" sz="2000" dirty="0"/>
              <a:t>تحلیل های کلی در مورد بیت کوین :</a:t>
            </a:r>
            <a:br>
              <a:rPr lang="fa-IR" sz="2000" dirty="0"/>
            </a:br>
            <a:br>
              <a:rPr lang="fa-IR" sz="2000" dirty="0"/>
            </a:br>
            <a:r>
              <a:rPr lang="fa-IR" sz="2000" dirty="0"/>
              <a:t>1. </a:t>
            </a:r>
            <a:r>
              <a:rPr lang="ar-SA" sz="1800" dirty="0">
                <a:effectLst/>
                <a:latin typeface="Calibri" panose="020F0502020204030204" pitchFamily="34" charset="0"/>
                <a:ea typeface="Calibri" panose="020F0502020204030204" pitchFamily="34" charset="0"/>
                <a:cs typeface="Times New Roman" panose="02020603050405020304" pitchFamily="18" charset="0"/>
              </a:rPr>
              <a:t>میانگین های متحرک برای بررسی روند های ساید مناسب نیستند</a:t>
            </a:r>
            <a:br>
              <a:rPr lang="fa-IR" sz="2000" dirty="0">
                <a:effectLst/>
                <a:latin typeface="Calibri" panose="020F0502020204030204" pitchFamily="34" charset="0"/>
                <a:ea typeface="Calibri" panose="020F0502020204030204" pitchFamily="34" charset="0"/>
                <a:cs typeface="Times New Roman" panose="02020603050405020304" pitchFamily="18" charset="0"/>
              </a:rPr>
            </a:br>
            <a:br>
              <a:rPr lang="fa-IR" sz="2000" dirty="0">
                <a:latin typeface="Calibri" panose="020F0502020204030204" pitchFamily="34" charset="0"/>
                <a:ea typeface="Calibri" panose="020F0502020204030204" pitchFamily="34" charset="0"/>
                <a:cs typeface="Times New Roman" panose="02020603050405020304" pitchFamily="18" charset="0"/>
              </a:rPr>
            </a:br>
            <a:r>
              <a:rPr lang="fa-IR" sz="2000" dirty="0">
                <a:latin typeface="Calibri" panose="020F0502020204030204" pitchFamily="34" charset="0"/>
                <a:ea typeface="Calibri" panose="020F0502020204030204" pitchFamily="34" charset="0"/>
                <a:cs typeface="Times New Roman" panose="02020603050405020304" pitchFamily="18" charset="0"/>
              </a:rPr>
              <a:t>2. </a:t>
            </a:r>
            <a:r>
              <a:rPr lang="ar-SA" sz="1800" dirty="0">
                <a:effectLst/>
                <a:latin typeface="Calibri" panose="020F0502020204030204" pitchFamily="34" charset="0"/>
                <a:ea typeface="Calibri" panose="020F0502020204030204" pitchFamily="34" charset="0"/>
                <a:cs typeface="Times New Roman" panose="02020603050405020304" pitchFamily="18" charset="0"/>
              </a:rPr>
              <a:t>میانگین متحرک نمایی در هر بازه ای و در تقاطع با هر قیمت یا اندیکاتور دیگری ، در مقایسه با میانگین متحرک های دیگر در همان بازه و در تقاطع با همان قیمت یا اندیکاتور متقاطع با میانگین متحرک نمایی، نسبت به نوسان ها پاسخ های بیشتری می دهد و در نتیجه تعداد کراس اوور های بیشتری را تولید می کند</a:t>
            </a:r>
            <a:r>
              <a:rPr lang="ar-SA" sz="1800" dirty="0">
                <a:effectLst/>
                <a:ea typeface="Calibri" panose="020F0502020204030204" pitchFamily="34" charset="0"/>
                <a:cs typeface="Calibri" panose="020F0502020204030204" pitchFamily="34" charset="0"/>
              </a:rPr>
              <a:t>.</a:t>
            </a:r>
            <a:r>
              <a:rPr lang="ar-SA" sz="1800" dirty="0">
                <a:effectLst/>
                <a:latin typeface="Calibri" panose="020F0502020204030204" pitchFamily="34" charset="0"/>
                <a:ea typeface="Calibri" panose="020F0502020204030204" pitchFamily="34" charset="0"/>
                <a:cs typeface="Times New Roman" panose="02020603050405020304" pitchFamily="18" charset="0"/>
              </a:rPr>
              <a:t> در نتیجه میانگین متحرک نمایی برای معامله </a:t>
            </a:r>
            <a:r>
              <a:rPr lang="ar-SA" sz="1800" dirty="0">
                <a:effectLst/>
                <a:ea typeface="Calibri" panose="020F0502020204030204" pitchFamily="34" charset="0"/>
                <a:cs typeface="Calibri" panose="020F0502020204030204" pitchFamily="34" charset="0"/>
              </a:rPr>
              <a:t>( </a:t>
            </a:r>
            <a:r>
              <a:rPr lang="ar-SA" sz="1800" dirty="0">
                <a:effectLst/>
                <a:latin typeface="Calibri" panose="020F0502020204030204" pitchFamily="34" charset="0"/>
                <a:ea typeface="Calibri" panose="020F0502020204030204" pitchFamily="34" charset="0"/>
                <a:cs typeface="Times New Roman" panose="02020603050405020304" pitchFamily="18" charset="0"/>
              </a:rPr>
              <a:t>حداقل روی بیت کوین</a:t>
            </a:r>
            <a:r>
              <a:rPr lang="ar-SA" sz="1800" dirty="0">
                <a:effectLst/>
                <a:ea typeface="Calibri" panose="020F0502020204030204" pitchFamily="34" charset="0"/>
                <a:cs typeface="Calibri" panose="020F0502020204030204" pitchFamily="34" charset="0"/>
              </a:rPr>
              <a:t>) </a:t>
            </a:r>
            <a:r>
              <a:rPr lang="ar-SA" sz="1800" dirty="0">
                <a:effectLst/>
                <a:latin typeface="Calibri" panose="020F0502020204030204" pitchFamily="34" charset="0"/>
                <a:ea typeface="Calibri" panose="020F0502020204030204" pitchFamily="34" charset="0"/>
                <a:cs typeface="Times New Roman" panose="02020603050405020304" pitchFamily="18" charset="0"/>
              </a:rPr>
              <a:t>در بازه های زمانی کوتاه مدت </a:t>
            </a:r>
            <a:r>
              <a:rPr lang="ar-SA" sz="1800" dirty="0">
                <a:effectLst/>
                <a:ea typeface="Calibri" panose="020F0502020204030204" pitchFamily="34" charset="0"/>
                <a:cs typeface="Calibri" panose="020F0502020204030204" pitchFamily="34" charset="0"/>
              </a:rPr>
              <a:t>( </a:t>
            </a:r>
            <a:r>
              <a:rPr lang="ar-SA" sz="1800" dirty="0">
                <a:effectLst/>
                <a:latin typeface="Calibri" panose="020F0502020204030204" pitchFamily="34" charset="0"/>
                <a:ea typeface="Calibri" panose="020F0502020204030204" pitchFamily="34" charset="0"/>
                <a:cs typeface="Times New Roman" panose="02020603050405020304" pitchFamily="18" charset="0"/>
              </a:rPr>
              <a:t>یک دقیقه ای، پنج دقیقه ای </a:t>
            </a:r>
            <a:r>
              <a:rPr lang="ar-SA" sz="1800" dirty="0">
                <a:effectLst/>
                <a:ea typeface="Calibri" panose="020F0502020204030204" pitchFamily="34" charset="0"/>
                <a:cs typeface="Calibri" panose="020F0502020204030204" pitchFamily="34" charset="0"/>
              </a:rPr>
              <a:t>) </a:t>
            </a:r>
            <a:r>
              <a:rPr lang="ar-SA" sz="1800" dirty="0">
                <a:effectLst/>
                <a:latin typeface="Calibri" panose="020F0502020204030204" pitchFamily="34" charset="0"/>
                <a:ea typeface="Calibri" panose="020F0502020204030204" pitchFamily="34" charset="0"/>
                <a:cs typeface="Times New Roman" panose="02020603050405020304" pitchFamily="18" charset="0"/>
              </a:rPr>
              <a:t>مناسب است</a:t>
            </a:r>
            <a:r>
              <a:rPr lang="ar-SA" sz="1800" dirty="0">
                <a:effectLst/>
                <a:ea typeface="Calibri" panose="020F0502020204030204" pitchFamily="34" charset="0"/>
                <a:cs typeface="Calibri" panose="020F0502020204030204" pitchFamily="34" charset="0"/>
              </a:rPr>
              <a:t>.</a:t>
            </a:r>
            <a:br>
              <a:rPr lang="fa-IR" sz="1800" dirty="0">
                <a:ea typeface="Calibri" panose="020F0502020204030204" pitchFamily="34" charset="0"/>
                <a:cs typeface="Calibri" panose="020F0502020204030204" pitchFamily="34" charset="0"/>
              </a:rPr>
            </a:br>
            <a:br>
              <a:rPr lang="fa-IR" sz="1800" dirty="0">
                <a:ea typeface="Calibri" panose="020F0502020204030204" pitchFamily="34" charset="0"/>
                <a:cs typeface="Calibri" panose="020F0502020204030204" pitchFamily="34" charset="0"/>
              </a:rPr>
            </a:br>
            <a:r>
              <a:rPr lang="fa-IR" sz="1800" dirty="0">
                <a:ea typeface="Calibri" panose="020F0502020204030204" pitchFamily="34" charset="0"/>
                <a:cs typeface="Calibri" panose="020F0502020204030204" pitchFamily="34" charset="0"/>
              </a:rPr>
              <a:t>3. </a:t>
            </a:r>
            <a:r>
              <a:rPr lang="ar-SA" sz="1800" dirty="0">
                <a:effectLst/>
                <a:latin typeface="Calibri" panose="020F0502020204030204" pitchFamily="34" charset="0"/>
                <a:ea typeface="Calibri" panose="020F0502020204030204" pitchFamily="34" charset="0"/>
                <a:cs typeface="Times New Roman" panose="02020603050405020304" pitchFamily="18" charset="0"/>
              </a:rPr>
              <a:t>برخلاف میانگین نمایی ، میانگین وزن دار </a:t>
            </a:r>
            <a:r>
              <a:rPr lang="ar-SA" sz="1800" dirty="0">
                <a:effectLst/>
                <a:ea typeface="Calibri" panose="020F0502020204030204" pitchFamily="34" charset="0"/>
                <a:cs typeface="Calibri" panose="020F0502020204030204" pitchFamily="34" charset="0"/>
              </a:rPr>
              <a:t>- </a:t>
            </a:r>
            <a:r>
              <a:rPr lang="ar-SA" sz="1800" dirty="0">
                <a:effectLst/>
                <a:latin typeface="Calibri" panose="020F0502020204030204" pitchFamily="34" charset="0"/>
                <a:ea typeface="Calibri" panose="020F0502020204030204" pitchFamily="34" charset="0"/>
                <a:cs typeface="Times New Roman" panose="02020603050405020304" pitchFamily="18" charset="0"/>
              </a:rPr>
              <a:t>مخصوصا با پارامترهای بالا </a:t>
            </a:r>
            <a:r>
              <a:rPr lang="ar-SA" sz="1800" dirty="0">
                <a:effectLst/>
                <a:ea typeface="Calibri" panose="020F0502020204030204" pitchFamily="34" charset="0"/>
                <a:cs typeface="Calibri" panose="020F0502020204030204" pitchFamily="34" charset="0"/>
              </a:rPr>
              <a:t>-  </a:t>
            </a:r>
            <a:r>
              <a:rPr lang="ar-SA" sz="1800" dirty="0">
                <a:effectLst/>
                <a:latin typeface="Calibri" panose="020F0502020204030204" pitchFamily="34" charset="0"/>
                <a:ea typeface="Calibri" panose="020F0502020204030204" pitchFamily="34" charset="0"/>
                <a:cs typeface="Times New Roman" panose="02020603050405020304" pitchFamily="18" charset="0"/>
              </a:rPr>
              <a:t>نسبت به نوسان ها بسیار مقاوم است و کراس اوور ها با تعداد های مناسب و به مراتب کمتری از حالت نمایی تولید می کند</a:t>
            </a:r>
            <a:r>
              <a:rPr lang="ar-SA" sz="1800" dirty="0">
                <a:effectLst/>
                <a:ea typeface="Calibri" panose="020F0502020204030204" pitchFamily="34" charset="0"/>
                <a:cs typeface="Calibri" panose="020F0502020204030204" pitchFamily="34" charset="0"/>
              </a:rPr>
              <a:t>.</a:t>
            </a:r>
            <a:br>
              <a:rPr lang="ar-SA" sz="1800" dirty="0">
                <a:effectLst/>
                <a:ea typeface="Calibri" panose="020F0502020204030204" pitchFamily="34" charset="0"/>
                <a:cs typeface="Calibri" panose="020F0502020204030204" pitchFamily="34" charset="0"/>
              </a:rPr>
            </a:br>
            <a:r>
              <a:rPr lang="ar-SA" sz="1800" dirty="0">
                <a:effectLst/>
                <a:latin typeface="Calibri" panose="020F0502020204030204" pitchFamily="34" charset="0"/>
                <a:ea typeface="Calibri" panose="020F0502020204030204" pitchFamily="34" charset="0"/>
                <a:cs typeface="Times New Roman" panose="02020603050405020304" pitchFamily="18" charset="0"/>
              </a:rPr>
              <a:t>پس میانگین متحرک وزن دار، برای معاملات در بازه های زمانی متوسط یا بلند مناسب تر است</a:t>
            </a:r>
            <a:br>
              <a:rPr lang="ar-SA" sz="1800" dirty="0">
                <a:effectLst/>
                <a:ea typeface="Calibri" panose="020F0502020204030204" pitchFamily="34" charset="0"/>
                <a:cs typeface="Calibri" panose="020F0502020204030204" pitchFamily="34" charset="0"/>
              </a:rPr>
            </a:br>
            <a:endParaRPr lang="fa-IR"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16257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5EDAD-288D-4FD2-8C62-BADEF3E5B7AF}"/>
              </a:ext>
            </a:extLst>
          </p:cNvPr>
          <p:cNvSpPr>
            <a:spLocks noGrp="1"/>
          </p:cNvSpPr>
          <p:nvPr>
            <p:ph type="title"/>
          </p:nvPr>
        </p:nvSpPr>
        <p:spPr/>
        <p:txBody>
          <a:bodyPr/>
          <a:lstStyle/>
          <a:p>
            <a:pPr rtl="1"/>
            <a:r>
              <a:rPr lang="fa-IR" dirty="0"/>
              <a:t>میانگین متحرک ساده </a:t>
            </a:r>
            <a:r>
              <a:rPr lang="en-US" dirty="0"/>
              <a:t>(SMA)</a:t>
            </a:r>
          </a:p>
        </p:txBody>
      </p:sp>
      <p:sp>
        <p:nvSpPr>
          <p:cNvPr id="3" name="Content Placeholder 2">
            <a:extLst>
              <a:ext uri="{FF2B5EF4-FFF2-40B4-BE49-F238E27FC236}">
                <a16:creationId xmlns:a16="http://schemas.microsoft.com/office/drawing/2014/main" id="{8F244747-0235-4763-93CA-49AB5AD59415}"/>
              </a:ext>
            </a:extLst>
          </p:cNvPr>
          <p:cNvSpPr>
            <a:spLocks noGrp="1"/>
          </p:cNvSpPr>
          <p:nvPr>
            <p:ph idx="1"/>
          </p:nvPr>
        </p:nvSpPr>
        <p:spPr/>
        <p:txBody>
          <a:bodyPr>
            <a:normAutofit/>
          </a:bodyPr>
          <a:lstStyle/>
          <a:p>
            <a:pPr algn="r" rtl="1"/>
            <a:r>
              <a:rPr lang="fa-IR" sz="2000" dirty="0"/>
              <a:t>ساده ترین شکل میانگین متحرک که به عنوان میانگین متحرک ساده</a:t>
            </a:r>
            <a:r>
              <a:rPr lang="en-US" sz="2000" dirty="0"/>
              <a:t> </a:t>
            </a:r>
            <a:r>
              <a:rPr lang="fa-IR" sz="2000" dirty="0"/>
              <a:t>شناخته می شود ، با در نظر گرفتن میانگین حسابی مجموعه ای از مقادیر مشخص شده محاسبه می شود.</a:t>
            </a:r>
          </a:p>
          <a:p>
            <a:pPr algn="l"/>
            <a:endParaRPr lang="fa-IR" sz="2000" dirty="0"/>
          </a:p>
          <a:p>
            <a:pPr algn="l"/>
            <a:r>
              <a:rPr lang="pt-BR" sz="2000" dirty="0"/>
              <a:t>Simple Moving Average = </a:t>
            </a:r>
            <a:r>
              <a:rPr lang="fa-IR" sz="2000" dirty="0"/>
              <a:t>)</a:t>
            </a:r>
            <a:r>
              <a:rPr lang="pt-BR" sz="2000" dirty="0"/>
              <a:t>A1+A2+…+An</a:t>
            </a:r>
            <a:r>
              <a:rPr lang="fa-IR" sz="2000" dirty="0"/>
              <a:t>(</a:t>
            </a:r>
            <a:r>
              <a:rPr lang="pt-BR" sz="2000" dirty="0"/>
              <a:t>/n</a:t>
            </a:r>
            <a:br>
              <a:rPr lang="fa-IR" sz="2000" dirty="0"/>
            </a:br>
            <a:r>
              <a:rPr lang="en-US" sz="2000" dirty="0"/>
              <a:t>where:</a:t>
            </a:r>
            <a:br>
              <a:rPr lang="fa-IR" sz="2000" dirty="0"/>
            </a:br>
            <a:r>
              <a:rPr lang="en-US" sz="2000" dirty="0"/>
              <a:t>An = n </a:t>
            </a:r>
            <a:r>
              <a:rPr lang="fa-IR" sz="2000" dirty="0"/>
              <a:t>قیمت مورد نظر در زمان </a:t>
            </a:r>
            <a:br>
              <a:rPr lang="en-US" sz="2000" dirty="0"/>
            </a:br>
            <a:r>
              <a:rPr lang="en-US" sz="2000" dirty="0"/>
              <a:t>n = </a:t>
            </a:r>
            <a:r>
              <a:rPr lang="fa-IR" sz="2000" dirty="0"/>
              <a:t>تعداد کل زمان ھا </a:t>
            </a:r>
            <a:endParaRPr lang="en-US" sz="2000" dirty="0"/>
          </a:p>
        </p:txBody>
      </p:sp>
    </p:spTree>
    <p:extLst>
      <p:ext uri="{BB962C8B-B14F-4D97-AF65-F5344CB8AC3E}">
        <p14:creationId xmlns:p14="http://schemas.microsoft.com/office/powerpoint/2010/main" val="2467420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801BA-2E9E-44A9-B846-3E9F00A88AA4}"/>
              </a:ext>
            </a:extLst>
          </p:cNvPr>
          <p:cNvSpPr>
            <a:spLocks noGrp="1"/>
          </p:cNvSpPr>
          <p:nvPr>
            <p:ph type="title"/>
          </p:nvPr>
        </p:nvSpPr>
        <p:spPr/>
        <p:txBody>
          <a:bodyPr/>
          <a:lstStyle/>
          <a:p>
            <a:pPr rtl="1"/>
            <a:r>
              <a:rPr lang="fa-IR" dirty="0"/>
              <a:t>میانگین متحرک نمایی </a:t>
            </a:r>
            <a:r>
              <a:rPr lang="en-US" dirty="0"/>
              <a:t>(EMA)</a:t>
            </a:r>
          </a:p>
        </p:txBody>
      </p:sp>
      <p:sp>
        <p:nvSpPr>
          <p:cNvPr id="3" name="Content Placeholder 2">
            <a:extLst>
              <a:ext uri="{FF2B5EF4-FFF2-40B4-BE49-F238E27FC236}">
                <a16:creationId xmlns:a16="http://schemas.microsoft.com/office/drawing/2014/main" id="{0BB71435-B542-4603-920E-4D5D102CDA32}"/>
              </a:ext>
            </a:extLst>
          </p:cNvPr>
          <p:cNvSpPr>
            <a:spLocks noGrp="1"/>
          </p:cNvSpPr>
          <p:nvPr>
            <p:ph idx="1"/>
          </p:nvPr>
        </p:nvSpPr>
        <p:spPr/>
        <p:txBody>
          <a:bodyPr>
            <a:normAutofit/>
          </a:bodyPr>
          <a:lstStyle/>
          <a:p>
            <a:pPr algn="r" rtl="1"/>
            <a:r>
              <a:rPr lang="fa-IR" sz="2000" dirty="0"/>
              <a:t>میانگین متحرک نمایی نوعی از میانگین متحرک است که در تلاش برای پاسخگویی بیشتر به اطلاعات جدید ، به قیمتھای اخیر وزن بیشتری می بخشد</a:t>
            </a:r>
          </a:p>
          <a:p>
            <a:pPr algn="r" rtl="1"/>
            <a:r>
              <a:rPr lang="fa-IR" sz="2000" dirty="0"/>
              <a:t>محاسبه ی </a:t>
            </a:r>
            <a:r>
              <a:rPr lang="en-US" sz="2000" dirty="0"/>
              <a:t>EMA</a:t>
            </a:r>
            <a:r>
              <a:rPr lang="fa-IR" sz="2000" dirty="0"/>
              <a:t> :</a:t>
            </a:r>
            <a:br>
              <a:rPr lang="fa-IR" sz="2000" dirty="0"/>
            </a:br>
            <a:r>
              <a:rPr lang="fa-IR" sz="2000" dirty="0"/>
              <a:t>1. </a:t>
            </a:r>
            <a:r>
              <a:rPr lang="fa-IR" sz="1800" dirty="0"/>
              <a:t>میانگین متحرک ساده را در یک بازه زمانی خاص محاسبه کنید </a:t>
            </a:r>
            <a:br>
              <a:rPr lang="fa-IR" sz="1800" dirty="0"/>
            </a:br>
            <a:br>
              <a:rPr lang="fa-IR" sz="1800" dirty="0"/>
            </a:br>
            <a:r>
              <a:rPr lang="fa-IR" sz="1800" dirty="0"/>
              <a:t>2. ضریب توزین</a:t>
            </a:r>
            <a:r>
              <a:rPr lang="en-US" sz="1800" dirty="0"/>
              <a:t> EMA </a:t>
            </a:r>
            <a:r>
              <a:rPr lang="fa-IR" sz="1800" dirty="0"/>
              <a:t>که به عنوان "عامل هموار کننده" گفته می شود را محاسبه کنید ، که به طور معمول از فرمول زیر پیروی می کند: </a:t>
            </a:r>
            <a:r>
              <a:rPr lang="fa-IR" sz="2000" dirty="0"/>
              <a:t>	</a:t>
            </a:r>
          </a:p>
          <a:p>
            <a:pPr algn="l"/>
            <a:r>
              <a:rPr lang="en-US" sz="1400" dirty="0"/>
              <a:t>[(</a:t>
            </a:r>
            <a:r>
              <a:rPr lang="fa-IR" sz="1400" dirty="0"/>
              <a:t>دوره زمانی انتخاب شده + 1</a:t>
            </a:r>
            <a:r>
              <a:rPr lang="en-US" sz="1400" dirty="0"/>
              <a:t> ) / 2]</a:t>
            </a:r>
          </a:p>
        </p:txBody>
      </p:sp>
    </p:spTree>
    <p:extLst>
      <p:ext uri="{BB962C8B-B14F-4D97-AF65-F5344CB8AC3E}">
        <p14:creationId xmlns:p14="http://schemas.microsoft.com/office/powerpoint/2010/main" val="3296891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A0213-0B34-4F73-9A5B-4445668C211F}"/>
              </a:ext>
            </a:extLst>
          </p:cNvPr>
          <p:cNvSpPr>
            <a:spLocks noGrp="1"/>
          </p:cNvSpPr>
          <p:nvPr>
            <p:ph type="title"/>
          </p:nvPr>
        </p:nvSpPr>
        <p:spPr/>
        <p:txBody>
          <a:bodyPr>
            <a:normAutofit/>
          </a:bodyPr>
          <a:lstStyle/>
          <a:p>
            <a:pPr rtl="1"/>
            <a:r>
              <a:rPr lang="fa-IR" dirty="0"/>
              <a:t>میانگین متحرک نمایی </a:t>
            </a:r>
            <a:r>
              <a:rPr lang="en-US" dirty="0"/>
              <a:t>(EMA)</a:t>
            </a:r>
          </a:p>
        </p:txBody>
      </p:sp>
      <p:sp>
        <p:nvSpPr>
          <p:cNvPr id="3" name="Content Placeholder 2">
            <a:extLst>
              <a:ext uri="{FF2B5EF4-FFF2-40B4-BE49-F238E27FC236}">
                <a16:creationId xmlns:a16="http://schemas.microsoft.com/office/drawing/2014/main" id="{657A8DE5-D5AE-4081-BA40-287853A2D546}"/>
              </a:ext>
            </a:extLst>
          </p:cNvPr>
          <p:cNvSpPr>
            <a:spLocks noGrp="1"/>
          </p:cNvSpPr>
          <p:nvPr>
            <p:ph idx="1"/>
          </p:nvPr>
        </p:nvSpPr>
        <p:spPr/>
        <p:txBody>
          <a:bodyPr>
            <a:normAutofit/>
          </a:bodyPr>
          <a:lstStyle/>
          <a:p>
            <a:pPr algn="r" rtl="1"/>
            <a:r>
              <a:rPr lang="fa-IR" sz="2000" dirty="0"/>
              <a:t>فرمول نهایی محاسبه ی میانگین متحرک نمایی ( </a:t>
            </a:r>
            <a:r>
              <a:rPr lang="en-US" sz="2000" dirty="0"/>
              <a:t>(Exponential Moving Average</a:t>
            </a:r>
            <a:r>
              <a:rPr lang="fa-IR" sz="2000" dirty="0"/>
              <a:t> به شکل زیر است :</a:t>
            </a:r>
          </a:p>
          <a:p>
            <a:r>
              <a:rPr lang="pt-BR" sz="1400" dirty="0"/>
              <a:t>EMAt = [Vt × (s/1+d)] + EMA y × [1−(s/1+d)]</a:t>
            </a:r>
            <a:br>
              <a:rPr lang="fa-IR" sz="1400" dirty="0"/>
            </a:br>
            <a:r>
              <a:rPr lang="en-US" sz="1400" dirty="0"/>
              <a:t>where:</a:t>
            </a:r>
            <a:br>
              <a:rPr lang="fa-IR" sz="1400" dirty="0"/>
            </a:br>
            <a:r>
              <a:rPr lang="en-US" sz="1400" dirty="0"/>
              <a:t>EMA</a:t>
            </a:r>
            <a:r>
              <a:rPr lang="fa-IR" sz="1400" dirty="0"/>
              <a:t> </a:t>
            </a:r>
            <a:r>
              <a:rPr lang="en-US" sz="1400" dirty="0"/>
              <a:t>t = </a:t>
            </a:r>
            <a:r>
              <a:rPr lang="fa-IR" sz="1400" dirty="0"/>
              <a:t>میانگین متحرک نمایی امروز</a:t>
            </a:r>
            <a:br>
              <a:rPr lang="en-US" sz="1400" dirty="0"/>
            </a:br>
            <a:r>
              <a:rPr lang="en-US" sz="1400" dirty="0"/>
              <a:t>Vt = </a:t>
            </a:r>
            <a:r>
              <a:rPr lang="fa-IR" sz="1400" dirty="0"/>
              <a:t>ارزش امروز</a:t>
            </a:r>
            <a:br>
              <a:rPr lang="en-US" sz="1400" dirty="0"/>
            </a:br>
            <a:r>
              <a:rPr lang="en-US" sz="1400" dirty="0"/>
              <a:t>EMA</a:t>
            </a:r>
            <a:r>
              <a:rPr lang="fa-IR" sz="1400" dirty="0"/>
              <a:t> </a:t>
            </a:r>
            <a:r>
              <a:rPr lang="en-US" sz="1400" dirty="0"/>
              <a:t>y = </a:t>
            </a:r>
            <a:r>
              <a:rPr lang="fa-IR" sz="1400" dirty="0"/>
              <a:t>میانگین متحرک نمایی دیروز</a:t>
            </a:r>
            <a:br>
              <a:rPr lang="en-US" sz="1400" dirty="0"/>
            </a:br>
            <a:r>
              <a:rPr lang="en-US" sz="1400" dirty="0"/>
              <a:t>s = </a:t>
            </a:r>
            <a:r>
              <a:rPr lang="fa-IR" sz="1400" dirty="0"/>
              <a:t>فاکتور ھموارسازی</a:t>
            </a:r>
            <a:br>
              <a:rPr lang="en-US" sz="1400" dirty="0"/>
            </a:br>
            <a:r>
              <a:rPr lang="en-US" sz="1400" dirty="0"/>
              <a:t>d = </a:t>
            </a:r>
            <a:r>
              <a:rPr lang="fa-IR" sz="1400" dirty="0"/>
              <a:t>تعدادروزھا </a:t>
            </a:r>
            <a:endParaRPr lang="en-US" sz="1400" dirty="0"/>
          </a:p>
          <a:p>
            <a:pPr algn="r" rtl="1"/>
            <a:r>
              <a:rPr lang="fa-IR" sz="1400" dirty="0"/>
              <a:t>با فرمولی نوشتاری نیز به صورت زیر تعریف میشود :</a:t>
            </a:r>
          </a:p>
          <a:p>
            <a:pPr algn="l"/>
            <a:r>
              <a:rPr lang="en-US" sz="1400" dirty="0"/>
              <a:t>Current EMA = [Closing Price – EMA (Previous Time Period)] x Multiplier + EMA (Previous Time Period</a:t>
            </a:r>
            <a:r>
              <a:rPr lang="fa-IR" sz="1400" dirty="0"/>
              <a:t>(</a:t>
            </a:r>
            <a:endParaRPr lang="en-US" sz="2000" dirty="0"/>
          </a:p>
        </p:txBody>
      </p:sp>
    </p:spTree>
    <p:extLst>
      <p:ext uri="{BB962C8B-B14F-4D97-AF65-F5344CB8AC3E}">
        <p14:creationId xmlns:p14="http://schemas.microsoft.com/office/powerpoint/2010/main" val="1791431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3135E-1299-450E-9605-51C577575759}"/>
              </a:ext>
            </a:extLst>
          </p:cNvPr>
          <p:cNvSpPr>
            <a:spLocks noGrp="1"/>
          </p:cNvSpPr>
          <p:nvPr>
            <p:ph type="title"/>
          </p:nvPr>
        </p:nvSpPr>
        <p:spPr/>
        <p:txBody>
          <a:bodyPr/>
          <a:lstStyle/>
          <a:p>
            <a:r>
              <a:rPr lang="fa-IR" dirty="0"/>
              <a:t>میانگین متحرک وزنی </a:t>
            </a:r>
            <a:endParaRPr lang="en-US" dirty="0"/>
          </a:p>
        </p:txBody>
      </p:sp>
      <p:sp>
        <p:nvSpPr>
          <p:cNvPr id="3" name="Content Placeholder 2">
            <a:extLst>
              <a:ext uri="{FF2B5EF4-FFF2-40B4-BE49-F238E27FC236}">
                <a16:creationId xmlns:a16="http://schemas.microsoft.com/office/drawing/2014/main" id="{C8841B64-46C5-4176-84CB-B84F90068AF2}"/>
              </a:ext>
            </a:extLst>
          </p:cNvPr>
          <p:cNvSpPr>
            <a:spLocks noGrp="1"/>
          </p:cNvSpPr>
          <p:nvPr>
            <p:ph idx="1"/>
          </p:nvPr>
        </p:nvSpPr>
        <p:spPr/>
        <p:txBody>
          <a:bodyPr>
            <a:normAutofit/>
          </a:bodyPr>
          <a:lstStyle/>
          <a:p>
            <a:pPr algn="r" rtl="1"/>
            <a:r>
              <a:rPr lang="fa-IR" sz="1800" dirty="0"/>
              <a:t>میانگین ھای متحرک وزنی وزنه ی سنگین تری را به نقاط داده فعلی نسبت می دھند ، زیرا این نقاط مرتبط تر از نقاط داده در گذشته ھای دور ھستند. مجموع وزن باید به 1 ( یا 100 درصد ) برسد.</a:t>
            </a:r>
          </a:p>
          <a:p>
            <a:pPr algn="l"/>
            <a:endParaRPr lang="fa-IR" sz="1800" dirty="0"/>
          </a:p>
          <a:p>
            <a:pPr algn="l"/>
            <a:r>
              <a:rPr lang="pt-BR" sz="1600" dirty="0"/>
              <a:t>WMA = [Price 1×n + Price2 × (n−1)+⋯ </a:t>
            </a:r>
            <a:r>
              <a:rPr lang="fa-IR" sz="1600" dirty="0"/>
              <a:t>+</a:t>
            </a:r>
            <a:r>
              <a:rPr lang="pt-BR" sz="1600" dirty="0"/>
              <a:t>Price n] / [n×(n+1) / 2]</a:t>
            </a:r>
            <a:endParaRPr lang="en-US" sz="1600" dirty="0"/>
          </a:p>
        </p:txBody>
      </p:sp>
    </p:spTree>
    <p:extLst>
      <p:ext uri="{BB962C8B-B14F-4D97-AF65-F5344CB8AC3E}">
        <p14:creationId xmlns:p14="http://schemas.microsoft.com/office/powerpoint/2010/main" val="3667561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015A9-1AA7-4862-8A2D-B2E669ECC4B9}"/>
              </a:ext>
            </a:extLst>
          </p:cNvPr>
          <p:cNvSpPr>
            <a:spLocks noGrp="1"/>
          </p:cNvSpPr>
          <p:nvPr>
            <p:ph type="title"/>
          </p:nvPr>
        </p:nvSpPr>
        <p:spPr/>
        <p:txBody>
          <a:bodyPr/>
          <a:lstStyle/>
          <a:p>
            <a:pPr algn="r" rtl="1"/>
            <a:r>
              <a:rPr lang="fa-IR" dirty="0"/>
              <a:t>نکات تحلیلی میانگین ها</a:t>
            </a:r>
            <a:endParaRPr lang="en-US" dirty="0"/>
          </a:p>
        </p:txBody>
      </p:sp>
      <p:sp>
        <p:nvSpPr>
          <p:cNvPr id="3" name="Content Placeholder 2">
            <a:extLst>
              <a:ext uri="{FF2B5EF4-FFF2-40B4-BE49-F238E27FC236}">
                <a16:creationId xmlns:a16="http://schemas.microsoft.com/office/drawing/2014/main" id="{3FE27283-4E6E-4A75-8725-888D4FA9DA3E}"/>
              </a:ext>
            </a:extLst>
          </p:cNvPr>
          <p:cNvSpPr>
            <a:spLocks noGrp="1"/>
          </p:cNvSpPr>
          <p:nvPr>
            <p:ph idx="1"/>
          </p:nvPr>
        </p:nvSpPr>
        <p:spPr/>
        <p:txBody>
          <a:bodyPr>
            <a:normAutofit/>
          </a:bodyPr>
          <a:lstStyle/>
          <a:p>
            <a:pPr algn="r" rtl="1"/>
            <a:r>
              <a:rPr lang="fa-IR" sz="1400" dirty="0"/>
              <a:t>از آنجا که یک میانگین متحرک نمایی</a:t>
            </a:r>
            <a:r>
              <a:rPr lang="en-US" sz="1400" dirty="0"/>
              <a:t>EMA </a:t>
            </a:r>
            <a:r>
              <a:rPr lang="fa-IR" sz="1400" dirty="0"/>
              <a:t> از یک ضریب وزنی نمایی استفاده می کند تا وزن بیشتری به قیمتھای اخیر بدھد ، برخی معتقدند کھ این یک شاخص بھتر از روند در مقایسه با </a:t>
            </a:r>
            <a:r>
              <a:rPr lang="en-US" sz="1400" dirty="0"/>
              <a:t>WMA </a:t>
            </a:r>
            <a:r>
              <a:rPr lang="fa-IR" sz="1400" dirty="0"/>
              <a:t> یا </a:t>
            </a:r>
            <a:r>
              <a:rPr lang="en-US" sz="1400" dirty="0"/>
              <a:t>SMA</a:t>
            </a:r>
            <a:r>
              <a:rPr lang="fa-IR" sz="1400" dirty="0"/>
              <a:t> است.</a:t>
            </a:r>
          </a:p>
          <a:p>
            <a:pPr algn="r" rtl="1"/>
            <a:endParaRPr lang="fa-IR" sz="1400" dirty="0"/>
          </a:p>
          <a:p>
            <a:pPr algn="r" rtl="1"/>
            <a:r>
              <a:rPr lang="fa-IR" sz="1400" dirty="0"/>
              <a:t>برای داده های کوتاه مدت از </a:t>
            </a:r>
            <a:r>
              <a:rPr lang="en-US" sz="1400" dirty="0"/>
              <a:t>EMA</a:t>
            </a:r>
            <a:r>
              <a:rPr lang="fa-IR" sz="1400" dirty="0"/>
              <a:t> باید استفاده کرد ، چون نسبت به تغییرات آنی سریعتر واکنش نشان می دهد.</a:t>
            </a:r>
          </a:p>
          <a:p>
            <a:pPr algn="r" rtl="1"/>
            <a:endParaRPr lang="fa-IR" sz="2000" dirty="0"/>
          </a:p>
          <a:p>
            <a:pPr algn="r" rtl="1"/>
            <a:r>
              <a:rPr lang="fa-IR" sz="1400" dirty="0"/>
              <a:t>مناسب ترین میانگین متحرک برای تحلیل میان مدت ، </a:t>
            </a:r>
            <a:r>
              <a:rPr lang="en-US" sz="1400" dirty="0"/>
              <a:t>WMA</a:t>
            </a:r>
            <a:r>
              <a:rPr lang="fa-IR" sz="1400" dirty="0"/>
              <a:t> است؛ چون سرعت واکنشش به داده های کوتاه مدت از </a:t>
            </a:r>
            <a:r>
              <a:rPr lang="en-US" sz="1400" dirty="0"/>
              <a:t>SMA</a:t>
            </a:r>
            <a:r>
              <a:rPr lang="fa-IR" sz="1400" dirty="0"/>
              <a:t> سریعتر ولی از </a:t>
            </a:r>
            <a:r>
              <a:rPr lang="en-US" sz="1400" dirty="0"/>
              <a:t>EMA</a:t>
            </a:r>
            <a:r>
              <a:rPr lang="fa-IR" sz="1400" dirty="0"/>
              <a:t> کمتر است.</a:t>
            </a:r>
          </a:p>
          <a:p>
            <a:pPr algn="r" rtl="1"/>
            <a:endParaRPr lang="fa-IR" sz="1400" dirty="0"/>
          </a:p>
          <a:p>
            <a:pPr algn="r" rtl="1"/>
            <a:r>
              <a:rPr lang="fa-IR" sz="1400" dirty="0"/>
              <a:t>برای تحلیل های بلند مدت هم به ترتیب اهمیت ، استفاده از میانگین های </a:t>
            </a:r>
            <a:r>
              <a:rPr lang="en-US" sz="1400" dirty="0"/>
              <a:t>SMA</a:t>
            </a:r>
            <a:r>
              <a:rPr lang="fa-IR" sz="1400" dirty="0"/>
              <a:t> و در ادامه </a:t>
            </a:r>
            <a:r>
              <a:rPr lang="en-US" sz="1400" dirty="0"/>
              <a:t>WMA</a:t>
            </a:r>
            <a:br>
              <a:rPr lang="fa-IR" sz="1400" dirty="0"/>
            </a:br>
            <a:r>
              <a:rPr lang="fa-IR" sz="1400" dirty="0"/>
              <a:t>می تواند مفید واقع شود.</a:t>
            </a:r>
            <a:endParaRPr lang="en-US" sz="1400" dirty="0"/>
          </a:p>
        </p:txBody>
      </p:sp>
    </p:spTree>
    <p:extLst>
      <p:ext uri="{BB962C8B-B14F-4D97-AF65-F5344CB8AC3E}">
        <p14:creationId xmlns:p14="http://schemas.microsoft.com/office/powerpoint/2010/main" val="1718274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8BC7B-6F4B-4A1E-B00C-5418892470AB}"/>
              </a:ext>
            </a:extLst>
          </p:cNvPr>
          <p:cNvSpPr>
            <a:spLocks noGrp="1"/>
          </p:cNvSpPr>
          <p:nvPr>
            <p:ph type="title"/>
          </p:nvPr>
        </p:nvSpPr>
        <p:spPr/>
        <p:txBody>
          <a:bodyPr/>
          <a:lstStyle/>
          <a:p>
            <a:r>
              <a:rPr lang="fa-IR" dirty="0"/>
              <a:t>ستون مُد</a:t>
            </a:r>
            <a:endParaRPr lang="en-US" dirty="0"/>
          </a:p>
        </p:txBody>
      </p:sp>
      <p:sp>
        <p:nvSpPr>
          <p:cNvPr id="3" name="Content Placeholder 2">
            <a:extLst>
              <a:ext uri="{FF2B5EF4-FFF2-40B4-BE49-F238E27FC236}">
                <a16:creationId xmlns:a16="http://schemas.microsoft.com/office/drawing/2014/main" id="{A0238251-D7D5-4336-9461-81C4B42C30D0}"/>
              </a:ext>
            </a:extLst>
          </p:cNvPr>
          <p:cNvSpPr>
            <a:spLocks noGrp="1"/>
          </p:cNvSpPr>
          <p:nvPr>
            <p:ph idx="1"/>
          </p:nvPr>
        </p:nvSpPr>
        <p:spPr/>
        <p:txBody>
          <a:bodyPr>
            <a:normAutofit/>
          </a:bodyPr>
          <a:lstStyle/>
          <a:p>
            <a:pPr algn="r" rtl="1"/>
            <a:r>
              <a:rPr lang="fa-IR" sz="1800" dirty="0"/>
              <a:t>ستون مد ، ستونی است که در هر خانه ی آن ، داده ی پر تکرار ستون های قبلی ذخیره شده است.</a:t>
            </a:r>
          </a:p>
          <a:p>
            <a:pPr algn="r" rtl="1"/>
            <a:endParaRPr lang="fa-IR" sz="1800" dirty="0"/>
          </a:p>
          <a:p>
            <a:pPr algn="r" rtl="1"/>
            <a:r>
              <a:rPr lang="fa-IR" sz="1800" dirty="0"/>
              <a:t>اکثر ستون ھای میانگین متحرک فاقد مد بودند؛ این به این معنی است که داده ی تکراری در ستون ھای میانگین وجود ندارد</a:t>
            </a:r>
            <a:br>
              <a:rPr lang="fa-IR" sz="1800" dirty="0"/>
            </a:br>
            <a:r>
              <a:rPr lang="fa-IR" sz="1800" dirty="0"/>
              <a:t>یعنی در روند تشکیل شده توسط میانگین ھای متحرک، به قله ھا یا دره ھای یکسان نمیخوریم. پس میتوان این نتیجه را گرفت که : " میانگین ھای متحرک برای بررسی روند ھای ساید مناسب نیستند. "</a:t>
            </a:r>
            <a:endParaRPr lang="en-US" sz="1800" dirty="0"/>
          </a:p>
        </p:txBody>
      </p:sp>
    </p:spTree>
    <p:extLst>
      <p:ext uri="{BB962C8B-B14F-4D97-AF65-F5344CB8AC3E}">
        <p14:creationId xmlns:p14="http://schemas.microsoft.com/office/powerpoint/2010/main" val="41209280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3469</Words>
  <Application>Microsoft Office PowerPoint</Application>
  <PresentationFormat>On-screen Show (16:9)</PresentationFormat>
  <Paragraphs>176</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Cambria Math</vt:lpstr>
      <vt:lpstr>Courier New</vt:lpstr>
      <vt:lpstr>Office Theme</vt:lpstr>
      <vt:lpstr>تحلیل و پیش بینی بیت کوین</vt:lpstr>
      <vt:lpstr>موضوعات بخش تحلیل قیمتی</vt:lpstr>
      <vt:lpstr>میانگین متحرک ( (Moving Average</vt:lpstr>
      <vt:lpstr>میانگین متحرک ساده (SMA)</vt:lpstr>
      <vt:lpstr>میانگین متحرک نمایی (EMA)</vt:lpstr>
      <vt:lpstr>میانگین متحرک نمایی (EMA)</vt:lpstr>
      <vt:lpstr>میانگین متحرک وزنی </vt:lpstr>
      <vt:lpstr>نکات تحلیلی میانگین ها</vt:lpstr>
      <vt:lpstr>ستون مُد</vt:lpstr>
      <vt:lpstr>جدول های فراوانی</vt:lpstr>
      <vt:lpstr>تقاطع یا Crossover</vt:lpstr>
      <vt:lpstr>PowerPoint Presentation</vt:lpstr>
      <vt:lpstr>تحلیل و پیش بینی قیمت بیت کوین براساس روش های مختلف یادگیری ماشین </vt:lpstr>
      <vt:lpstr>رگرسیون خطی </vt:lpstr>
      <vt:lpstr>توضیح کد رگرسیون خطی</vt:lpstr>
      <vt:lpstr>توضیح کد رگرسیون خطی</vt:lpstr>
      <vt:lpstr>توضیح کد رگرسیون خطی</vt:lpstr>
      <vt:lpstr>توضیح کد رگرسیون خطی</vt:lpstr>
      <vt:lpstr>توضیح کد رگرسیون خطی</vt:lpstr>
      <vt:lpstr>توضیح کد رگرسیون خطی</vt:lpstr>
      <vt:lpstr>توضیح کد رگرسیون خطی</vt:lpstr>
      <vt:lpstr>رگرسیون ریج (Ridge)</vt:lpstr>
      <vt:lpstr>کد رگرسیون ریج (Ridge)</vt:lpstr>
      <vt:lpstr>رگرسیون لاسو (Lasso)</vt:lpstr>
      <vt:lpstr>کد رگرسیون لاسو (Lasso)</vt:lpstr>
      <vt:lpstr>رگرسیون بردار پشتیبان</vt:lpstr>
      <vt:lpstr>هسته های روش SVR</vt:lpstr>
      <vt:lpstr>هسته های روش SVR</vt:lpstr>
      <vt:lpstr>هسته های روش SVR</vt:lpstr>
      <vt:lpstr>خلاصه نکات مهم </vt:lpstr>
      <vt:lpstr>خلاصه نکات مهم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2017-08-01T15:40:51Z</dcterms:created>
  <dcterms:modified xsi:type="dcterms:W3CDTF">2021-08-16T17:24:54Z</dcterms:modified>
</cp:coreProperties>
</file>