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7E0DC3"/>
    <a:srgbClr val="00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10AF-DDC5-F9DE-3D57-04B0B099D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61054-43F5-390A-502E-2547B3EBE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42EB1-969B-818C-0B8F-B4DEC6EB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B748-DB9B-4C32-B5C0-780BC08FCE11}" type="datetimeFigureOut">
              <a:rPr lang="fa-IR" smtClean="0"/>
              <a:t>17/06/1445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3BAB3-3F55-30EC-8D41-7549AD4E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04068-5A8A-03D7-5AED-E416025C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65EE-EE31-4E34-A754-3A592F01FFF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4536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AD23-05EE-990C-AE6F-CF9B3ED8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91ACC-A229-F404-3406-7CC6C9670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ED3B-8318-955E-F4D9-105DF131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B748-DB9B-4C32-B5C0-780BC08FCE11}" type="datetimeFigureOut">
              <a:rPr lang="fa-IR" smtClean="0"/>
              <a:t>17/06/1445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77A10-EBD6-31A6-7740-1CCE436A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BBCA0-2472-4F98-46A8-B2E91395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65EE-EE31-4E34-A754-3A592F01FFF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3943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AC2F7F-ABC0-E4CF-3F4C-82417BDA1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8D4BA-EF61-550D-2AED-B243CD4DD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8C9A-B639-CD9B-F543-DA784024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B748-DB9B-4C32-B5C0-780BC08FCE11}" type="datetimeFigureOut">
              <a:rPr lang="fa-IR" smtClean="0"/>
              <a:t>17/06/1445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4D2A0-D690-B331-73DF-9DCA6BE3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0E235-4D24-BA12-FBCD-EB61E4FF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65EE-EE31-4E34-A754-3A592F01FFF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9365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9B8B-584A-1276-0848-6FDA80D0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F0A70-6452-C66E-21B4-8D3DE0ABE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BDE2-729F-4957-E184-CFCF7D40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B748-DB9B-4C32-B5C0-780BC08FCE11}" type="datetimeFigureOut">
              <a:rPr lang="fa-IR" smtClean="0"/>
              <a:t>17/06/1445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AD13D-EE4A-19C8-3CE2-FD41531D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20803-B074-2697-EF8D-E980D39F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65EE-EE31-4E34-A754-3A592F01FFF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9630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1509-5874-6D42-DB7C-304E5642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6D5B1-D473-E7EA-76EF-1D325B3C7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CABE3-5E31-C094-6470-8A2C7046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B748-DB9B-4C32-B5C0-780BC08FCE11}" type="datetimeFigureOut">
              <a:rPr lang="fa-IR" smtClean="0"/>
              <a:t>17/06/1445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08C2F-BE31-043C-5D7F-2B151903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818A-5166-AC49-D679-05EF7C81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65EE-EE31-4E34-A754-3A592F01FFF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458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015A-62AF-FCFA-53EC-FCFD0267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B40F2-63DA-02D4-AEB4-0473D627B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8CB62-79D3-22C6-53F9-EA95AF909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5E44C-C415-22B6-E6D2-6D90C34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B748-DB9B-4C32-B5C0-780BC08FCE11}" type="datetimeFigureOut">
              <a:rPr lang="fa-IR" smtClean="0"/>
              <a:t>17/06/1445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4DD82-1E04-98AD-E3E5-7A27C224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24867-7300-7350-0BE4-8EFCF795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65EE-EE31-4E34-A754-3A592F01FFF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9573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F95E-1994-7EF0-D7C6-E9FA128D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D14FA-8019-D7BB-4D04-BE5EDA17F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07612-E935-680F-4E65-2ED30C2EA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CEBA2-9B9E-D49F-B389-FFB574404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B2AAB-8C88-DFDE-33EA-0CD81E86F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4CC7D-8A52-FE7B-72D7-3E48CFE9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B748-DB9B-4C32-B5C0-780BC08FCE11}" type="datetimeFigureOut">
              <a:rPr lang="fa-IR" smtClean="0"/>
              <a:t>17/06/1445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C602F-6BE2-318E-AA53-573C58C2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5B2BE-2D28-23FF-9AD7-3C468F23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65EE-EE31-4E34-A754-3A592F01FFF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6628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334F-C7DB-C15C-6585-BF99A3DE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59463-1E33-74D6-B25B-4A2656B2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B748-DB9B-4C32-B5C0-780BC08FCE11}" type="datetimeFigureOut">
              <a:rPr lang="fa-IR" smtClean="0"/>
              <a:t>17/06/1445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F58AB-1CFA-66BD-70FA-8B43893E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E2E22-3D27-163E-5D79-1F8A1DBF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65EE-EE31-4E34-A754-3A592F01FFF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7982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190B9-110A-9454-E0A0-AEF3F58C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B748-DB9B-4C32-B5C0-780BC08FCE11}" type="datetimeFigureOut">
              <a:rPr lang="fa-IR" smtClean="0"/>
              <a:t>17/06/1445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CF345-B891-FEFA-EE1A-9CEF574E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48E58-17F7-DE5B-5A0D-C4B345B9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65EE-EE31-4E34-A754-3A592F01FFF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8449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A458-73BD-983F-3B54-EDAED831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55CF-A3C1-29A9-C6F8-00FFADF6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7543F-CF38-4F38-EB1A-A582F7675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E45AA-02F9-EF6E-54D1-550FC67E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B748-DB9B-4C32-B5C0-780BC08FCE11}" type="datetimeFigureOut">
              <a:rPr lang="fa-IR" smtClean="0"/>
              <a:t>17/06/1445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6795C-7032-A6E5-FC8B-D0BD8B58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F3FA-245A-77BA-BB04-09DCE89A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65EE-EE31-4E34-A754-3A592F01FFF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8515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8457-56C9-D35B-D02F-5CD66DEF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8EAAE-C462-7347-5BC5-D9416D775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0F839-B251-7DCD-3965-D189D0773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3E810-21A3-2F9B-AB83-E8E89627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B748-DB9B-4C32-B5C0-780BC08FCE11}" type="datetimeFigureOut">
              <a:rPr lang="fa-IR" smtClean="0"/>
              <a:t>17/06/1445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90285-1357-5E61-039D-B57C8887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9105F-DE51-5123-62A4-B07CECC5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65EE-EE31-4E34-A754-3A592F01FFF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476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3F28E-58C2-7CFF-D8E2-D9561D09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8EDA9-CB4C-7B6B-7313-A8EE7EA2C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E32E2-1586-3055-F4F1-3392E6ABE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B748-DB9B-4C32-B5C0-780BC08FCE11}" type="datetimeFigureOut">
              <a:rPr lang="fa-IR" smtClean="0"/>
              <a:t>17/06/1445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06515-D2CC-1C93-DA7B-FE1A78764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8BCCE-C802-9686-C709-BE5AEED3B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C65EE-EE31-4E34-A754-3A592F01FFF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5974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160277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193040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D77516-A973-1A19-CEBB-B3094EAD0BCD}"/>
              </a:ext>
            </a:extLst>
          </p:cNvPr>
          <p:cNvSpPr txBox="1"/>
          <p:nvPr/>
        </p:nvSpPr>
        <p:spPr>
          <a:xfrm>
            <a:off x="2981739" y="1563757"/>
            <a:ext cx="657307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3600" dirty="0">
                <a:solidFill>
                  <a:srgbClr val="00FF00"/>
                </a:solidFill>
                <a:latin typeface="Aptos Display" panose="020B0004020202020204" pitchFamily="34" charset="0"/>
                <a:cs typeface="B Koodak Outline" panose="00000400000000000000" pitchFamily="2" charset="-78"/>
              </a:rPr>
              <a:t>نقش برنامه نویسی در عرصه هوافضا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63CA43-E000-C722-D3F7-DD7028EE3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81739" y="2933413"/>
            <a:ext cx="610925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93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FFCA-51E1-ED53-A0E1-85B04F634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855"/>
            <a:ext cx="10515600" cy="664357"/>
          </a:xfrm>
          <a:solidFill>
            <a:schemeClr val="tx1"/>
          </a:solidFill>
        </p:spPr>
        <p:txBody>
          <a:bodyPr/>
          <a:lstStyle/>
          <a:p>
            <a:pPr marL="0" indent="0" algn="r">
              <a:buNone/>
            </a:pPr>
            <a:r>
              <a:rPr lang="fa-I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2-بارگیری و نمایش یک تصویر ماهواره ای: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ABBA9-B7A9-2810-848A-0F369EE4E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20" y="1083212"/>
            <a:ext cx="8015833" cy="518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6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C867-0862-AE4A-83FF-2D0F988F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855"/>
            <a:ext cx="10515600" cy="1322859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fa-I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3-استفاده ار فیلتر برای بهبود کیفیت:</a:t>
            </a:r>
          </a:p>
          <a:p>
            <a:pPr marL="0" indent="0" algn="r">
              <a:buNone/>
            </a:pPr>
            <a:r>
              <a:rPr lang="fa-IR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برای بررسی جزئیات و کلیات دقیق تصاویر ارائه شده از سحابی ها و پدیده های طبیعی درون یا برون از منظومه شمسی ائم از نقاط لاگرانژ، تجمعات ذرات اتمی و کیهانی و ...  </a:t>
            </a:r>
          </a:p>
          <a:p>
            <a:pPr marL="0" indent="0" algn="r">
              <a:buNone/>
            </a:pPr>
            <a:endParaRPr lang="fa-I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a-I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200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004C15-C46E-4852-D672-70271352834F}"/>
              </a:ext>
            </a:extLst>
          </p:cNvPr>
          <p:cNvSpPr txBox="1"/>
          <p:nvPr/>
        </p:nvSpPr>
        <p:spPr>
          <a:xfrm>
            <a:off x="838200" y="128769"/>
            <a:ext cx="10515600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r"/>
            <a:r>
              <a:rPr lang="fa-I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4-تشخیص لبه ها در تصویر:</a:t>
            </a:r>
          </a:p>
          <a:p>
            <a:pPr algn="r"/>
            <a:r>
              <a:rPr lang="fa-IR" sz="28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پردازش تشخیص لبه‌ها یکی از وظایف مهم در پردازش تصویر است که به شناسایی مرزها و تفکیک اجزای مختلف تصویر کمک می‌کند. در برنامه‌نویسی، این کار عمدتاً با استفاده از الگوریتم‌ها و تکنیک‌های پردازش تصویر انجام می‌شود. یکی از الگوریتم‌های معروف برای تشخیص لبه‌ها، کد پایتون برای تشخیص لبه‌ها با استفاده از این است.</a:t>
            </a:r>
            <a:endParaRPr lang="fa-IR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E2BB1B-7E63-1D48-FB12-285EA68F4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8" y="2305617"/>
            <a:ext cx="6073593" cy="43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10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94F4-9A7E-8F15-D8E6-11AB8F76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bg1"/>
                </a:solidFill>
                <a:latin typeface="Cairo" panose="00000500000000000000" pitchFamily="2" charset="-78"/>
                <a:cs typeface="Cairo" panose="00000500000000000000" pitchFamily="2" charset="-78"/>
              </a:rPr>
              <a:t>مقدمه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8CE8F7-F170-F238-AEA3-C78038B76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2146173"/>
            <a:ext cx="5257800" cy="35753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99DFD-AA05-3660-DD32-427AEF2BD578}"/>
              </a:ext>
            </a:extLst>
          </p:cNvPr>
          <p:cNvSpPr txBox="1"/>
          <p:nvPr/>
        </p:nvSpPr>
        <p:spPr>
          <a:xfrm>
            <a:off x="6208542" y="2146173"/>
            <a:ext cx="5636455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2800" dirty="0">
                <a:solidFill>
                  <a:schemeClr val="bg1"/>
                </a:solidFill>
                <a:latin typeface="Cairo" panose="00000500000000000000" pitchFamily="2" charset="-78"/>
                <a:cs typeface="Cairo" panose="00000500000000000000" pitchFamily="2" charset="-78"/>
              </a:rPr>
              <a:t>برنامه نویسی در عرصه هوا و فضا یک نقش بسیار حیاتی و گسترده دارد و در این حوزه‌ها از طیف وسیعی از زبان‌ها و تکنولوژی‌ها برای توسعه نرم‌افزارهای مختلف استفاده می‌شود. در ادامه به برخی از نقش‌های برنامه نویسی در عرصه هوا و فضا پردازش می‌شود.</a:t>
            </a:r>
          </a:p>
        </p:txBody>
      </p:sp>
    </p:spTree>
    <p:extLst>
      <p:ext uri="{BB962C8B-B14F-4D97-AF65-F5344CB8AC3E}">
        <p14:creationId xmlns:p14="http://schemas.microsoft.com/office/powerpoint/2010/main" val="3841164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AD544F-526F-F8E6-A67F-6BCA9CB00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0692"/>
            <a:ext cx="4943475" cy="278070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D74040-C1AA-51B7-1CC9-2AA1B6779BF9}"/>
              </a:ext>
            </a:extLst>
          </p:cNvPr>
          <p:cNvSpPr txBox="1"/>
          <p:nvPr/>
        </p:nvSpPr>
        <p:spPr>
          <a:xfrm>
            <a:off x="5922499" y="365760"/>
            <a:ext cx="5613009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>
                <a:solidFill>
                  <a:schemeClr val="bg1"/>
                </a:solidFill>
                <a:effectLst/>
                <a:latin typeface="Cairo" panose="00000500000000000000" pitchFamily="2" charset="-78"/>
                <a:cs typeface="Cairo" panose="00000500000000000000" pitchFamily="2" charset="-78"/>
              </a:rPr>
              <a:t>استفاده از برنامه‌نویسی در هوافضا</a:t>
            </a:r>
            <a:endParaRPr lang="fa-IR" b="1" dirty="0">
              <a:solidFill>
                <a:schemeClr val="bg1"/>
              </a:solidFill>
              <a:latin typeface="Cairo" panose="00000500000000000000" pitchFamily="2" charset="-78"/>
              <a:cs typeface="Cairo" panose="00000500000000000000" pitchFamily="2" charset="-78"/>
            </a:endParaRPr>
          </a:p>
          <a:p>
            <a:pPr algn="r"/>
            <a:r>
              <a:rPr lang="fa-IR" dirty="0">
                <a:solidFill>
                  <a:schemeClr val="bg1"/>
                </a:solidFill>
                <a:effectLst/>
                <a:latin typeface="Cairo" panose="00000500000000000000" pitchFamily="2" charset="-78"/>
                <a:cs typeface="Cairo" panose="00000500000000000000" pitchFamily="2" charset="-78"/>
              </a:rPr>
              <a:t>﻿</a:t>
            </a:r>
            <a:br>
              <a:rPr lang="fa-IR" dirty="0">
                <a:solidFill>
                  <a:schemeClr val="bg1"/>
                </a:solidFill>
                <a:effectLst/>
                <a:latin typeface="Cairo" panose="00000500000000000000" pitchFamily="2" charset="-78"/>
                <a:cs typeface="Cairo" panose="00000500000000000000" pitchFamily="2" charset="-78"/>
              </a:rPr>
            </a:br>
            <a:endParaRPr lang="fa-IR" dirty="0">
              <a:solidFill>
                <a:schemeClr val="bg1"/>
              </a:solidFill>
              <a:latin typeface="Cairo" panose="00000500000000000000" pitchFamily="2" charset="-78"/>
              <a:cs typeface="Cairo" panose="00000500000000000000" pitchFamily="2" charset="-78"/>
            </a:endParaRPr>
          </a:p>
          <a:p>
            <a:pPr algn="r" rtl="1"/>
            <a:r>
              <a:rPr lang="fa-IR" b="1" dirty="0">
                <a:solidFill>
                  <a:srgbClr val="339DFF"/>
                </a:solidFill>
                <a:effectLst/>
                <a:latin typeface="Cairo" panose="00000500000000000000" pitchFamily="2" charset="-78"/>
                <a:cs typeface="Cairo" panose="00000500000000000000" pitchFamily="2" charset="-78"/>
              </a:rPr>
              <a:t>برنامه‌نویسی سیستم‌های راکت</a:t>
            </a:r>
            <a:endParaRPr lang="fa-IR" b="1" dirty="0">
              <a:latin typeface="Cairo" panose="00000500000000000000" pitchFamily="2" charset="-78"/>
              <a:cs typeface="Cairo" panose="00000500000000000000" pitchFamily="2" charset="-78"/>
            </a:endParaRPr>
          </a:p>
          <a:p>
            <a:pPr algn="r" rtl="1"/>
            <a:r>
              <a:rPr lang="fa-IR" dirty="0">
                <a:solidFill>
                  <a:schemeClr val="bg1"/>
                </a:solidFill>
                <a:effectLst/>
                <a:latin typeface="Cairo" panose="00000500000000000000" pitchFamily="2" charset="-78"/>
                <a:cs typeface="Cairo" panose="00000500000000000000" pitchFamily="2" charset="-78"/>
              </a:rPr>
              <a:t>برنامه‌نویسی سیستم‌های راکت در هوافضا برای کنترل و مدیریت عملکرد راکت‌ها استفاده می‌شود. این شامل برنامه‌نویسی سیستم‌های راکت برای راه‌اندازی، کنترل سوخت و مواد مصرفی، و مدیریت حرکت و موقعیت راکت است.</a:t>
            </a:r>
            <a:endParaRPr lang="fa-IR" dirty="0">
              <a:solidFill>
                <a:schemeClr val="bg1"/>
              </a:solidFill>
              <a:latin typeface="Cairo" panose="00000500000000000000" pitchFamily="2" charset="-78"/>
              <a:cs typeface="Cairo" panose="00000500000000000000" pitchFamily="2" charset="-78"/>
            </a:endParaRPr>
          </a:p>
          <a:p>
            <a:pPr algn="r" rtl="1"/>
            <a:r>
              <a:rPr lang="fa-IR" b="1" dirty="0">
                <a:solidFill>
                  <a:srgbClr val="23F310"/>
                </a:solidFill>
                <a:effectLst/>
                <a:latin typeface="Cairo" panose="00000500000000000000" pitchFamily="2" charset="-78"/>
                <a:cs typeface="Cairo" panose="00000500000000000000" pitchFamily="2" charset="-78"/>
              </a:rPr>
              <a:t>کنترل پرواز</a:t>
            </a:r>
            <a:endParaRPr lang="fa-IR" b="1" dirty="0">
              <a:latin typeface="Cairo" panose="00000500000000000000" pitchFamily="2" charset="-78"/>
              <a:cs typeface="Cairo" panose="00000500000000000000" pitchFamily="2" charset="-78"/>
            </a:endParaRPr>
          </a:p>
          <a:p>
            <a:pPr algn="r" rtl="1"/>
            <a:r>
              <a:rPr lang="fa-IR" dirty="0">
                <a:solidFill>
                  <a:schemeClr val="bg1"/>
                </a:solidFill>
                <a:effectLst/>
                <a:latin typeface="Cairo" panose="00000500000000000000" pitchFamily="2" charset="-78"/>
                <a:cs typeface="Cairo" panose="00000500000000000000" pitchFamily="2" charset="-78"/>
              </a:rPr>
              <a:t>با برنامه‌نویسی دراین عرصه شاهد محقق شدن کنترل پرواز و مدیریت حرکت و موقعیت هواپیماها و فضاپیماها در تمام نقاط دورادور جهان مورد استفاده قرار گیرد. این شامل برنامه‌نویسی سیستم‌های خودکار کنترل پرواز، سیستم‌های هدایت</a:t>
            </a:r>
            <a:r>
              <a:rPr lang="fa-IR" dirty="0">
                <a:effectLst/>
                <a:latin typeface="Cairo" panose="00000500000000000000" pitchFamily="2" charset="-78"/>
                <a:cs typeface="Cairo" panose="00000500000000000000" pitchFamily="2" charset="-78"/>
              </a:rPr>
              <a:t> و موقعیت‌یابی، و سیستم‌های ناوبری است.</a:t>
            </a:r>
            <a:endParaRPr lang="fa-IR" dirty="0">
              <a:latin typeface="Cairo" panose="00000500000000000000" pitchFamily="2" charset="-78"/>
              <a:cs typeface="Cairo" panose="00000500000000000000" pitchFamily="2" charset="-78"/>
            </a:endParaRPr>
          </a:p>
          <a:p>
            <a:pPr algn="r" rtl="1"/>
            <a:r>
              <a:rPr lang="fa-IR" b="1" dirty="0">
                <a:solidFill>
                  <a:srgbClr val="E6177C"/>
                </a:solidFill>
                <a:effectLst/>
                <a:latin typeface="Cairo" panose="00000500000000000000" pitchFamily="2" charset="-78"/>
                <a:cs typeface="Cairo" panose="00000500000000000000" pitchFamily="2" charset="-78"/>
              </a:rPr>
              <a:t>سیستم‌های ماهواره‌ای</a:t>
            </a:r>
            <a:endParaRPr lang="fa-IR" b="1" dirty="0">
              <a:latin typeface="Cairo" panose="00000500000000000000" pitchFamily="2" charset="-78"/>
              <a:cs typeface="Cairo" panose="00000500000000000000" pitchFamily="2" charset="-78"/>
            </a:endParaRPr>
          </a:p>
          <a:p>
            <a:pPr algn="r" rtl="1"/>
            <a:r>
              <a:rPr lang="fa-IR" dirty="0">
                <a:solidFill>
                  <a:schemeClr val="bg1"/>
                </a:solidFill>
                <a:effectLst/>
                <a:latin typeface="Cairo" panose="00000500000000000000" pitchFamily="2" charset="-78"/>
                <a:cs typeface="Cairo" panose="00000500000000000000" pitchFamily="2" charset="-78"/>
              </a:rPr>
              <a:t>یکی دیگر از استفاده های برنامه‌نویسی در هوافضا شامل سیستم‌های ماهواره‌ای می‌شود. برنامه‌نویسی سیستم‌های ماهواره‌ای برای کنترل و مدیریت سیستم‌های ماهواره‌ای، ارسال و دریافت داده‌ها، و محاسبات علمی و مهندسی مورد استفاده قرار می‌گیرد.</a:t>
            </a:r>
            <a:endParaRPr lang="fa-IR" dirty="0">
              <a:solidFill>
                <a:schemeClr val="bg1"/>
              </a:solidFill>
              <a:latin typeface="Cairo" panose="00000500000000000000" pitchFamily="2" charset="-78"/>
              <a:cs typeface="Cairo" panose="00000500000000000000" pitchFamily="2" charset="-78"/>
            </a:endParaRPr>
          </a:p>
          <a:p>
            <a:pPr algn="r"/>
            <a:endParaRPr lang="fa-I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7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AE5C-83C0-C6C4-7157-70E899E8BB5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r"/>
            <a:r>
              <a:rPr lang="fa-IR" sz="3200" dirty="0">
                <a:solidFill>
                  <a:srgbClr val="FFFF00"/>
                </a:solidFill>
                <a:latin typeface="Cairo" panose="00000500000000000000" pitchFamily="2" charset="-78"/>
                <a:cs typeface="Cairo" panose="00000500000000000000" pitchFamily="2" charset="-78"/>
              </a:rPr>
              <a:t>کاربردهای برنامه‌نویسی در هوافضا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D42E4-5FD2-AF04-3C4F-9E884B984CE8}"/>
              </a:ext>
            </a:extLst>
          </p:cNvPr>
          <p:cNvSpPr txBox="1"/>
          <p:nvPr/>
        </p:nvSpPr>
        <p:spPr>
          <a:xfrm>
            <a:off x="8539088" y="1690688"/>
            <a:ext cx="3404381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>
                <a:solidFill>
                  <a:srgbClr val="7E0DC3"/>
                </a:solidFill>
                <a:effectLst/>
                <a:latin typeface="Cairo" panose="00000500000000000000" pitchFamily="2" charset="-78"/>
                <a:cs typeface="Cairo" panose="00000500000000000000" pitchFamily="2" charset="-78"/>
              </a:rPr>
              <a:t>تحلیل داده‌های فضایی</a:t>
            </a:r>
          </a:p>
          <a:p>
            <a:pPr algn="r" rtl="1"/>
            <a:endParaRPr lang="fa-IR" b="1" dirty="0">
              <a:solidFill>
                <a:schemeClr val="bg1"/>
              </a:solidFill>
              <a:latin typeface="Cairo" panose="00000500000000000000" pitchFamily="2" charset="-78"/>
              <a:cs typeface="Cairo" panose="00000500000000000000" pitchFamily="2" charset="-78"/>
            </a:endParaRPr>
          </a:p>
          <a:p>
            <a:pPr algn="r" rtl="1"/>
            <a:r>
              <a:rPr lang="fa-IR" dirty="0">
                <a:solidFill>
                  <a:schemeClr val="bg1"/>
                </a:solidFill>
                <a:effectLst/>
                <a:latin typeface="Cairo" panose="00000500000000000000" pitchFamily="2" charset="-78"/>
                <a:cs typeface="Cairo" panose="00000500000000000000" pitchFamily="2" charset="-78"/>
              </a:rPr>
              <a:t>یکی از کاربرد های برنامه‌نویسی در هوافضا برای تحلیل داده‌های فضایی استفاده می‌شود که شامل برنامه‌های جمع‌آوری داده‌ها، تحلیل داده‌های ماهواره‌ای، و پیش‌بینی هوا و اقلیم است.</a:t>
            </a:r>
            <a:endParaRPr lang="fa-IR" dirty="0">
              <a:solidFill>
                <a:schemeClr val="bg1"/>
              </a:solidFill>
              <a:latin typeface="Cairo" panose="00000500000000000000" pitchFamily="2" charset="-78"/>
              <a:cs typeface="Cairo" panose="00000500000000000000" pitchFamily="2" charset="-78"/>
            </a:endParaRPr>
          </a:p>
          <a:p>
            <a:pPr algn="r"/>
            <a:endParaRPr lang="fa-IR" dirty="0">
              <a:solidFill>
                <a:schemeClr val="bg1"/>
              </a:solidFill>
              <a:latin typeface="Cairo" panose="00000500000000000000" pitchFamily="2" charset="-78"/>
              <a:cs typeface="Cairo" panose="000005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ADABC-9696-727F-9C6B-E8B78F82FC11}"/>
              </a:ext>
            </a:extLst>
          </p:cNvPr>
          <p:cNvSpPr txBox="1"/>
          <p:nvPr/>
        </p:nvSpPr>
        <p:spPr>
          <a:xfrm>
            <a:off x="4825218" y="1690689"/>
            <a:ext cx="3601330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>
                <a:solidFill>
                  <a:srgbClr val="FF3399"/>
                </a:solidFill>
                <a:effectLst/>
                <a:latin typeface="Cairo" panose="00000500000000000000" pitchFamily="2" charset="-78"/>
                <a:cs typeface="Cairo" panose="00000500000000000000" pitchFamily="2" charset="-78"/>
              </a:rPr>
              <a:t>کنترل سیستم‌های هوایی</a:t>
            </a:r>
            <a:endParaRPr lang="fa-IR" b="1" dirty="0">
              <a:solidFill>
                <a:srgbClr val="FF3399"/>
              </a:solidFill>
              <a:latin typeface="Cairo" panose="00000500000000000000" pitchFamily="2" charset="-78"/>
              <a:cs typeface="Cairo" panose="00000500000000000000" pitchFamily="2" charset="-78"/>
            </a:endParaRPr>
          </a:p>
          <a:p>
            <a:pPr algn="r" rtl="1"/>
            <a:r>
              <a:rPr lang="fa-IR" dirty="0">
                <a:solidFill>
                  <a:schemeClr val="bg1"/>
                </a:solidFill>
                <a:effectLst/>
                <a:latin typeface="Cairo" panose="00000500000000000000" pitchFamily="2" charset="-78"/>
                <a:cs typeface="Cairo" panose="00000500000000000000" pitchFamily="2" charset="-78"/>
              </a:rPr>
              <a:t>یکی دیگر از کاربردهای برنامه‌نویسی در هوافضا برای کنترل سیستم‌های هوایی و ماهواره‌ای مانند موتورها، سیستم‌های الکترونیکی، و سیستم‌های انرژی مورد استفاده قرار می‌گیرد که اینها شامل برنامه‌های کنترل خودکار، سیستم‌های اعلان خطر، سیستم‌های ارتباطی و… می‌شود.</a:t>
            </a:r>
            <a:endParaRPr lang="fa-IR" dirty="0">
              <a:solidFill>
                <a:schemeClr val="bg1"/>
              </a:solidFill>
              <a:latin typeface="Cairo" panose="00000500000000000000" pitchFamily="2" charset="-78"/>
              <a:cs typeface="Cairo" panose="00000500000000000000" pitchFamily="2" charset="-78"/>
            </a:endParaRPr>
          </a:p>
          <a:p>
            <a:pPr algn="r"/>
            <a:endParaRPr lang="fa-IR" dirty="0">
              <a:solidFill>
                <a:schemeClr val="bg1"/>
              </a:solidFill>
              <a:latin typeface="Cairo" panose="00000500000000000000" pitchFamily="2" charset="-78"/>
              <a:cs typeface="Cairo" panose="000005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EA2A1-D3E6-B5D2-93FF-C9D47D1B92E5}"/>
              </a:ext>
            </a:extLst>
          </p:cNvPr>
          <p:cNvSpPr txBox="1"/>
          <p:nvPr/>
        </p:nvSpPr>
        <p:spPr>
          <a:xfrm>
            <a:off x="1111348" y="1690688"/>
            <a:ext cx="371387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>
                <a:solidFill>
                  <a:srgbClr val="00FF00"/>
                </a:solidFill>
                <a:effectLst/>
                <a:latin typeface="Cairo" panose="00000500000000000000" pitchFamily="2" charset="-78"/>
                <a:cs typeface="Cairo" panose="00000500000000000000" pitchFamily="2" charset="-78"/>
              </a:rPr>
              <a:t>مدیریت مسیر پرواز</a:t>
            </a:r>
            <a:endParaRPr lang="fa-IR" b="1" dirty="0">
              <a:solidFill>
                <a:srgbClr val="00FF00"/>
              </a:solidFill>
              <a:latin typeface="Cairo" panose="00000500000000000000" pitchFamily="2" charset="-78"/>
              <a:cs typeface="Cairo" panose="00000500000000000000" pitchFamily="2" charset="-78"/>
            </a:endParaRPr>
          </a:p>
          <a:p>
            <a:pPr algn="r" rtl="1"/>
            <a:r>
              <a:rPr lang="fa-IR" dirty="0">
                <a:solidFill>
                  <a:schemeClr val="bg1"/>
                </a:solidFill>
                <a:effectLst/>
                <a:latin typeface="Cairo" panose="00000500000000000000" pitchFamily="2" charset="-78"/>
                <a:cs typeface="Cairo" panose="00000500000000000000" pitchFamily="2" charset="-78"/>
              </a:rPr>
              <a:t>برنامه‌نویسی در هوافضا برای مدیریت مسیر پرواز هواپیماها استفاده می‌شود. این شامل برنامه‌های کنترل ترافیک هوایی، مسیریابی بهینه، و ردیابی فضاپیماها می‌شود.</a:t>
            </a:r>
            <a:endParaRPr lang="fa-IR" dirty="0">
              <a:solidFill>
                <a:schemeClr val="bg1"/>
              </a:solidFill>
              <a:latin typeface="Cairo" panose="00000500000000000000" pitchFamily="2" charset="-78"/>
              <a:cs typeface="Cairo" panose="00000500000000000000" pitchFamily="2" charset="-78"/>
            </a:endParaRPr>
          </a:p>
          <a:p>
            <a:pPr algn="r"/>
            <a:endParaRPr lang="fa-IR" dirty="0">
              <a:solidFill>
                <a:schemeClr val="bg1"/>
              </a:solidFill>
              <a:latin typeface="Cairo" panose="00000500000000000000" pitchFamily="2" charset="-78"/>
              <a:cs typeface="Cairo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8293019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FC4F-E0BF-4109-6D95-0F091FFE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46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fa-IR" sz="3600" dirty="0">
                <a:solidFill>
                  <a:schemeClr val="bg1"/>
                </a:solidFill>
                <a:latin typeface="Cairo" panose="00000500000000000000" pitchFamily="2" charset="-78"/>
                <a:cs typeface="Cairo" panose="00000500000000000000" pitchFamily="2" charset="-78"/>
              </a:rPr>
              <a:t>چالش‌های برنامه‌نویسی در هوافضا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755DB-034C-F583-2789-533EFC6C4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2457" y="1313316"/>
            <a:ext cx="3176675" cy="4869769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fa-IR" b="1" dirty="0">
                <a:solidFill>
                  <a:srgbClr val="00FF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امنیت سیستم‌ها</a:t>
            </a:r>
            <a:endParaRPr lang="fa-IR" b="1" dirty="0">
              <a:solidFill>
                <a:srgbClr val="00FF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indent="0" algn="r" rtl="1">
              <a:buNone/>
            </a:pPr>
            <a:r>
              <a:rPr lang="fa-IR" dirty="0">
                <a:solidFill>
                  <a:schemeClr val="bg1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در حوزه هوافضا، امنیت سیستم‌ها بسیار حیاتی است. برنامه‌نویسان باید از روش‌ها و فناوری‌های مناسب برای حفاظت از سیستم‌ها و اطلاعات استفاده کنند. این شامل استفاده از رمزنگاری، مکانیزم‌های دسترسی و احراز هویت، و تست امنیتی سیستم‌ها است. همچنین، برنامه‌نویسان باید با تهدیدات امنیتی مرتبط با حوزه هوافضا آشنا باشند و روش‌های مناسبی برای پیشگیری و مدیریت این تهدیدات را به کار ببرند.</a:t>
            </a:r>
            <a:endParaRPr lang="fa-IR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A642E-C9AE-DAFB-AD21-7E2874D4D869}"/>
              </a:ext>
            </a:extLst>
          </p:cNvPr>
          <p:cNvSpPr txBox="1"/>
          <p:nvPr/>
        </p:nvSpPr>
        <p:spPr>
          <a:xfrm>
            <a:off x="5092505" y="1313317"/>
            <a:ext cx="3052689" cy="55707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b="1" dirty="0">
                <a:solidFill>
                  <a:srgbClr val="0033CC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انطباق با استانداردهای صنعتی</a:t>
            </a:r>
            <a:endParaRPr lang="fa-IR" sz="2400" b="1" dirty="0">
              <a:solidFill>
                <a:srgbClr val="0033CC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/>
            <a:r>
              <a:rPr lang="fa-IR" sz="2800" dirty="0">
                <a:solidFill>
                  <a:schemeClr val="bg1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در حوزه هوافضا، استانداردهای صنعتی بسیار سختگیرانه و دقیق هستند. برنامه‌نویسان باید برنامه‌ها و سیستم‌های خود را طبق این استانداردها طراحی کنند و از اصول و مفاهیم مربوط به این صنعت پیروی کنند. این موضوعات شامل استفاده از زبان‌ها و فریمورک‌های مناسب، رعایت قوانین ایمنی و امنیتی، و استفاده از روش‌های تست و اعتبارسنجی صحیح است.</a:t>
            </a:r>
            <a:endParaRPr lang="fa-IR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/>
            <a:endParaRPr lang="fa-IR" sz="24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1B15F-5D56-8D4B-FF92-E57193798335}"/>
              </a:ext>
            </a:extLst>
          </p:cNvPr>
          <p:cNvSpPr txBox="1"/>
          <p:nvPr/>
        </p:nvSpPr>
        <p:spPr>
          <a:xfrm>
            <a:off x="627185" y="1313317"/>
            <a:ext cx="4254305" cy="55707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b="1" dirty="0">
                <a:solidFill>
                  <a:srgbClr val="FF339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مقاومت در برابر شرایط سخت محیطی</a:t>
            </a:r>
            <a:endParaRPr lang="fa-IR" sz="2400" b="1" dirty="0">
              <a:solidFill>
                <a:srgbClr val="FF3399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/>
            <a:r>
              <a:rPr lang="fa-IR" sz="2800" dirty="0">
                <a:solidFill>
                  <a:schemeClr val="bg1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برنامه‌نویسان در حوزه هوافضا با شرایط سخت ، پویایی محیطی روبرو هستند. این شرایط شامل دماهای بسیار پایین یا بسیار بالا، فشارهای بیرونی قوی، و اثرات ناشی از شتاب‌های زیاد است. برنامه‌نویسان باید برنامه‌های قابل اجرا در این شرایط سخت طراحی کنند و از روش‌های مقاومت در برابر این شرایط استفاده کنند. محیط فضا دارای شرایط پویایی و تغییرات سریع است. برنامه‌نویسان این عرصه باید به طور پویا به تغییرات در شرایط محیط و مخاطرات محتمل پاسخ دهند و نرم‌افزارها را بازبینی و به‌روزرسانی </a:t>
            </a:r>
            <a:r>
              <a:rPr lang="fa-IR" sz="2400" dirty="0">
                <a:solidFill>
                  <a:schemeClr val="bg1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کنند.</a:t>
            </a:r>
            <a:endParaRPr lang="fa-IR" sz="24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/>
            <a:endParaRPr lang="fa-IR" sz="24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4242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5B39-9D7A-A205-CB82-3C7A64B1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17" y="18255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fa-IR" sz="3200" dirty="0">
                <a:solidFill>
                  <a:schemeClr val="bg1"/>
                </a:solidFill>
                <a:latin typeface="Cairo" panose="00000500000000000000" pitchFamily="2" charset="-78"/>
                <a:cs typeface="Cairo" panose="00000500000000000000" pitchFamily="2" charset="-78"/>
              </a:rPr>
              <a:t>پیشرفت‌های اخیر در برنامه‌نویسی هوافضا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9A29-E96A-289C-9286-80BC6FAF9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1459" y="1485202"/>
            <a:ext cx="3011658" cy="4986644"/>
          </a:xfrm>
        </p:spPr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fa-IR" b="1" dirty="0">
                <a:solidFill>
                  <a:srgbClr val="DBFE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بهبود کارایی سیستم‌های راکت:</a:t>
            </a:r>
            <a:endParaRPr lang="fa-IR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indent="0" algn="r">
              <a:buNone/>
            </a:pPr>
            <a:r>
              <a:rPr lang="fa-IR" b="1" dirty="0">
                <a:solidFill>
                  <a:schemeClr val="bg1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استفاده از یادگیری ماشین در بهینه‌سازی کارایی سیستم‌های راکت، باعث افزایش دقت و .کاهش خطاها می‌شود</a:t>
            </a:r>
          </a:p>
          <a:p>
            <a:pPr marL="0" indent="0" algn="r">
              <a:buNone/>
            </a:pPr>
            <a:r>
              <a:rPr lang="fa-IR" b="1" dirty="0">
                <a:solidFill>
                  <a:srgbClr val="250FFF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﻿</a:t>
            </a:r>
            <a:br>
              <a:rPr lang="fa-IR" b="1" dirty="0">
                <a:solidFill>
                  <a:srgbClr val="250FFF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endParaRPr lang="fa-IR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indent="0" algn="r" rtl="1">
              <a:buNone/>
            </a:pPr>
            <a:r>
              <a:rPr lang="fa-IR" b="1" dirty="0">
                <a:solidFill>
                  <a:srgbClr val="250FFF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استفاده از داده های جدید:</a:t>
            </a:r>
            <a:endParaRPr lang="fa-IR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indent="0" algn="r" rtl="1">
              <a:buNone/>
            </a:pPr>
            <a:r>
              <a:rPr lang="fa-IR" b="1" dirty="0">
                <a:solidFill>
                  <a:schemeClr val="bg1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جمع‌آوری و استفاده از داده‌های جدید از سنسورها و ابزارهای پیشرفته ای که به صورت دائمی به فضا ارسال می‌شوند. این داده‌ها به برنامه‌نویسان این امکان را می‌دهند تا به تحلیل‌ها و مدل‌سازی‌های پیشرفته تر بپردازند.</a:t>
            </a:r>
            <a:endParaRPr lang="fa-IR" b="1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/>
            <a:endParaRPr lang="fa-IR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4FCAE-95E2-4B59-CB94-10EB4A087432}"/>
              </a:ext>
            </a:extLst>
          </p:cNvPr>
          <p:cNvSpPr txBox="1"/>
          <p:nvPr/>
        </p:nvSpPr>
        <p:spPr>
          <a:xfrm>
            <a:off x="6096000" y="1442292"/>
            <a:ext cx="2780714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>
                <a:solidFill>
                  <a:schemeClr val="bg1"/>
                </a:solidFill>
                <a:effectLst/>
              </a:rPr>
              <a:t>استفاده</a:t>
            </a:r>
            <a:r>
              <a:rPr lang="fa-IR" b="1" dirty="0">
                <a:effectLst/>
              </a:rPr>
              <a:t> </a:t>
            </a:r>
            <a:r>
              <a:rPr lang="fa-IR" b="1" dirty="0">
                <a:solidFill>
                  <a:schemeClr val="bg1"/>
                </a:solidFill>
                <a:effectLst/>
              </a:rPr>
              <a:t>از</a:t>
            </a:r>
            <a:r>
              <a:rPr lang="fa-IR" b="1" dirty="0">
                <a:effectLst/>
              </a:rPr>
              <a:t> </a:t>
            </a:r>
            <a:r>
              <a:rPr lang="fa-IR" b="1" dirty="0">
                <a:solidFill>
                  <a:srgbClr val="339DFF"/>
                </a:solidFill>
                <a:effectLst/>
              </a:rPr>
              <a:t>هوش مصنوعی</a:t>
            </a:r>
            <a:r>
              <a:rPr lang="fa-IR" b="1" dirty="0">
                <a:effectLst/>
              </a:rPr>
              <a:t> </a:t>
            </a:r>
            <a:r>
              <a:rPr lang="fa-IR" b="1" dirty="0">
                <a:solidFill>
                  <a:schemeClr val="bg1"/>
                </a:solidFill>
                <a:effectLst/>
              </a:rPr>
              <a:t>و</a:t>
            </a:r>
            <a:r>
              <a:rPr lang="fa-IR" b="1" dirty="0">
                <a:effectLst/>
              </a:rPr>
              <a:t> </a:t>
            </a:r>
            <a:r>
              <a:rPr lang="fa-IR" b="1" dirty="0">
                <a:solidFill>
                  <a:srgbClr val="FDDA4D"/>
                </a:solidFill>
                <a:effectLst/>
              </a:rPr>
              <a:t>یادگیری ماشین</a:t>
            </a:r>
            <a:r>
              <a:rPr lang="fa-IR" b="1" dirty="0">
                <a:effectLst/>
              </a:rPr>
              <a:t> </a:t>
            </a:r>
            <a:r>
              <a:rPr lang="fa-IR" b="1" dirty="0">
                <a:solidFill>
                  <a:schemeClr val="bg1"/>
                </a:solidFill>
                <a:effectLst/>
              </a:rPr>
              <a:t>در سیستم‌ها:</a:t>
            </a:r>
            <a:endParaRPr lang="fa-IR" b="1" dirty="0">
              <a:solidFill>
                <a:schemeClr val="bg1"/>
              </a:solidFill>
            </a:endParaRPr>
          </a:p>
          <a:p>
            <a:pPr algn="r"/>
            <a:r>
              <a:rPr lang="fa-IR" b="1" dirty="0">
                <a:solidFill>
                  <a:schemeClr val="bg1"/>
                </a:solidFill>
                <a:effectLst/>
              </a:rPr>
              <a:t>استفاده از هوش مصنوعی در سیستم‌های هوافضا، امکان بهبود عملکرد و کارایی این سیستم‌ها را فراهم می‌کند به گونه‌ای که افزایش قدرت پردازش و پردازش تصاویر ماهواره‌ای و داده‌های حسگرهای فضایی از طریق استفاده از رویکردهای هوش مصنوعی و یادگیری عمیق. این امکان را فراهم می‌کند تا اطلاعات مفیدتری از داده‌های هوافضا استخراج شود.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chemeClr val="bg1"/>
                </a:solidFill>
                <a:effectLst/>
              </a:rPr>
              <a:t>اصلاح خطاها و پیش‌بینی مشکلات به‌وسیله الگوریتم‌های هوش مصنوعی، امنیت و ایمنی پرواز را افزایش می‌دهد.</a:t>
            </a:r>
          </a:p>
          <a:p>
            <a:pPr algn="r"/>
            <a:endParaRPr lang="fa-I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B61AA-56D6-8DD3-A9DF-1459496B7695}"/>
              </a:ext>
            </a:extLst>
          </p:cNvPr>
          <p:cNvSpPr txBox="1"/>
          <p:nvPr/>
        </p:nvSpPr>
        <p:spPr>
          <a:xfrm>
            <a:off x="3010486" y="1442292"/>
            <a:ext cx="3085514" cy="25237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b="1" dirty="0">
                <a:solidFill>
                  <a:schemeClr val="bg1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استفاده از </a:t>
            </a:r>
            <a:r>
              <a:rPr lang="en-US" sz="2800" b="1" i="1" dirty="0" err="1">
                <a:solidFill>
                  <a:srgbClr val="0CEE9C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cubesats</a:t>
            </a:r>
            <a:r>
              <a:rPr lang="en-US" sz="2800" b="1" dirty="0">
                <a:solidFill>
                  <a:schemeClr val="bg1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:</a:t>
            </a:r>
            <a:endParaRPr lang="en-US" sz="2800" b="1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/>
            <a:r>
              <a:rPr lang="fa-IR" sz="2800" b="1" dirty="0">
                <a:solidFill>
                  <a:srgbClr val="14DA92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ماهواره های مکعبی</a:t>
            </a:r>
            <a:r>
              <a:rPr lang="fa-IR" sz="2800" b="1" dirty="0"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fa-IR" sz="2800" b="1" dirty="0">
                <a:solidFill>
                  <a:schemeClr val="bg1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ماهواره‌های کوچک و سبک با ابعاد استاندارد یک کیسه مکعبی مانند به مراتب قابل حمل تر هستند.</a:t>
            </a:r>
            <a:endParaRPr lang="fa-IR" sz="2800" b="1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/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F2CEA-127E-D9E0-37D6-3B8204D69B93}"/>
              </a:ext>
            </a:extLst>
          </p:cNvPr>
          <p:cNvSpPr txBox="1"/>
          <p:nvPr/>
        </p:nvSpPr>
        <p:spPr>
          <a:xfrm>
            <a:off x="229772" y="1463747"/>
            <a:ext cx="2780714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b="1" dirty="0">
                <a:solidFill>
                  <a:schemeClr val="bg1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استفاده از فناوری </a:t>
            </a:r>
            <a:r>
              <a:rPr lang="fa-IR" sz="2800" b="1" dirty="0">
                <a:solidFill>
                  <a:srgbClr val="12EF06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بلاکچین</a:t>
            </a:r>
            <a:r>
              <a:rPr lang="fa-IR" sz="2800" b="1" dirty="0">
                <a:solidFill>
                  <a:schemeClr val="bg1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:</a:t>
            </a:r>
            <a:endParaRPr lang="fa-IR" sz="2800" b="1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/>
            <a:r>
              <a:rPr lang="fa-IR" sz="2800" b="1" dirty="0">
                <a:solidFill>
                  <a:schemeClr val="bg1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به‌کارگیری فناوری </a:t>
            </a:r>
            <a:r>
              <a:rPr lang="fa-IR" sz="2800" b="1" dirty="0">
                <a:solidFill>
                  <a:srgbClr val="07EF16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بلاکچین </a:t>
            </a:r>
            <a:r>
              <a:rPr lang="fa-IR" sz="2800" b="1" dirty="0">
                <a:solidFill>
                  <a:schemeClr val="bg1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برای</a:t>
            </a:r>
            <a:r>
              <a:rPr lang="fa-IR" sz="2800" b="1" dirty="0"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fa-IR" sz="2800" b="1" dirty="0">
                <a:solidFill>
                  <a:schemeClr val="bg1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بهبود امنیت اطلاعات و داده‌های مرتبط با مأموریت‌های هوافضا. این امر به برنامه‌نویسان این امکان را می‌دهد تا اطمینان حاصل کنند که داده‌ها امن و تغییر ناپذیر هستند.</a:t>
            </a:r>
            <a:endParaRPr lang="fa-IR" sz="2800" b="1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/>
            <a:endParaRPr lang="fa-IR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99479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B4B3-3839-9CDF-CC1C-B7925C77C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354"/>
            <a:ext cx="10515600" cy="6189784"/>
          </a:xfrm>
        </p:spPr>
        <p:txBody>
          <a:bodyPr>
            <a:normAutofit fontScale="85000" lnSpcReduction="20000"/>
          </a:bodyPr>
          <a:lstStyle/>
          <a:p>
            <a:pPr marL="0" indent="0" algn="r">
              <a:buNone/>
            </a:pPr>
            <a:r>
              <a:rPr lang="fa-IR" b="0" i="0" dirty="0">
                <a:solidFill>
                  <a:schemeClr val="bg1"/>
                </a:solidFill>
                <a:effectLst/>
                <a:latin typeface="Cairo" panose="00000500000000000000" pitchFamily="2" charset="-78"/>
                <a:cs typeface="Cairo" panose="00000500000000000000" pitchFamily="2" charset="-78"/>
              </a:rPr>
              <a:t>برنامه نویسی در حوزه </a:t>
            </a:r>
            <a:r>
              <a:rPr lang="fa-IR" b="0" i="0" dirty="0">
                <a:solidFill>
                  <a:srgbClr val="00FF00"/>
                </a:solidFill>
                <a:effectLst/>
                <a:latin typeface="Cairo" panose="00000500000000000000" pitchFamily="2" charset="-78"/>
                <a:cs typeface="Cairo" panose="00000500000000000000" pitchFamily="2" charset="-78"/>
              </a:rPr>
              <a:t>پردازش تصاویر ماهواره‌ای</a:t>
            </a:r>
            <a:r>
              <a:rPr lang="fa-IR" b="0" i="0" dirty="0">
                <a:solidFill>
                  <a:schemeClr val="bg1"/>
                </a:solidFill>
                <a:effectLst/>
                <a:latin typeface="Cairo" panose="00000500000000000000" pitchFamily="2" charset="-78"/>
                <a:cs typeface="Cairo" panose="00000500000000000000" pitchFamily="2" charset="-78"/>
              </a:rPr>
              <a:t> از اهمیت بسیاری برخوردار است و</a:t>
            </a:r>
          </a:p>
          <a:p>
            <a:pPr marL="0" indent="0" algn="r">
              <a:buNone/>
            </a:pPr>
            <a:r>
              <a:rPr lang="fa-IR" b="0" i="0" dirty="0">
                <a:solidFill>
                  <a:schemeClr val="bg1"/>
                </a:solidFill>
                <a:effectLst/>
                <a:latin typeface="Cairo" panose="00000500000000000000" pitchFamily="2" charset="-78"/>
                <a:cs typeface="Cairo" panose="00000500000000000000" pitchFamily="2" charset="-78"/>
              </a:rPr>
              <a:t> در متون زیر به برخی از کاربردهای این زمینه اشاره می‌شود:</a:t>
            </a:r>
          </a:p>
          <a:p>
            <a:pPr marL="0" indent="0" algn="r">
              <a:buNone/>
            </a:pPr>
            <a:r>
              <a:rPr lang="fa-IR" b="1" i="0" dirty="0">
                <a:solidFill>
                  <a:srgbClr val="FF33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تشخیص الگوها و اشیاء:</a:t>
            </a:r>
            <a:endParaRPr lang="fa-IR" b="0" i="0" dirty="0">
              <a:solidFill>
                <a:srgbClr val="FF33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r">
              <a:buNone/>
            </a:pPr>
            <a:r>
              <a:rPr lang="fa-IR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توسعه الگوریتم‌ها و برنامه‌هایی برای تشخیص الگوها، اشیاء و ساختارهای مختلف در تصاویر ماهواره‌ای.</a:t>
            </a:r>
          </a:p>
          <a:p>
            <a:pPr marL="457200" lvl="1" indent="0" algn="r">
              <a:buNone/>
            </a:pPr>
            <a:r>
              <a:rPr lang="fa-IR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تشخیص و شناسایی ویژگی‌های خاص مانند ساختمان‌ها، خطوط جاده، رودخانه‌ها و شیب‌های زمین.</a:t>
            </a:r>
          </a:p>
          <a:p>
            <a:pPr marL="0" indent="0" algn="r">
              <a:buNone/>
            </a:pPr>
            <a:r>
              <a:rPr lang="fa-IR" b="1" i="0" dirty="0">
                <a:solidFill>
                  <a:srgbClr val="0033C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تصحیح تصاویر:</a:t>
            </a:r>
            <a:endParaRPr lang="fa-IR" b="0" i="0" dirty="0">
              <a:solidFill>
                <a:srgbClr val="0033C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r">
              <a:buNone/>
            </a:pPr>
            <a:r>
              <a:rPr lang="fa-IR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اعمال فیلترها و تکنیک‌های پردازش تصویر برای بهبود کیفیت تصاویر ماهواره‌ای و حذف نویزهای ممکن.</a:t>
            </a:r>
          </a:p>
          <a:p>
            <a:pPr marL="457200" lvl="1" indent="0" algn="r">
              <a:buNone/>
            </a:pPr>
            <a:r>
              <a:rPr lang="fa-IR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تصحیح افتراقات لونی و نوری در تصاویر.</a:t>
            </a:r>
          </a:p>
          <a:p>
            <a:pPr marL="0" indent="0" algn="r">
              <a:buNone/>
            </a:pPr>
            <a:r>
              <a:rPr lang="fa-IR" b="1" i="0" dirty="0">
                <a:solidFill>
                  <a:srgbClr val="00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شناسایی و تحلیل مناطق مختلف:</a:t>
            </a:r>
            <a:endParaRPr lang="fa-IR" b="0" i="0" dirty="0">
              <a:solidFill>
                <a:srgbClr val="00FF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r">
              <a:buNone/>
            </a:pPr>
            <a:r>
              <a:rPr lang="fa-IR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تشخیص و شناسایی مناطق جغرافیایی مختلف مانند شهرها، مزارع، جنگل‌ها و مناطق آبی.</a:t>
            </a:r>
          </a:p>
          <a:p>
            <a:pPr marL="457200" lvl="1" indent="0" algn="r">
              <a:buNone/>
            </a:pPr>
            <a:r>
              <a:rPr lang="fa-IR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تحلیل تغییرات زمین‌شناسی و محیط زیستی در طول زمان.</a:t>
            </a:r>
          </a:p>
          <a:p>
            <a:pPr marL="0" indent="0" algn="r">
              <a:buNone/>
            </a:pPr>
            <a:r>
              <a:rPr lang="fa-IR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مدیریت منابع طبیعی:</a:t>
            </a:r>
            <a:endParaRPr lang="fa-IR" b="0" i="0" dirty="0">
              <a:solidFill>
                <a:srgbClr val="00B0F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r">
              <a:buNone/>
            </a:pPr>
            <a:r>
              <a:rPr lang="fa-IR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مانیتورینگ و ارزیابی موارد طبیعی مانند آب، جنگل، و زمین‌های کشاورزی با استفاده از تصاویر ماهواره‌ای.</a:t>
            </a:r>
          </a:p>
          <a:p>
            <a:pPr marL="0" indent="0" algn="r">
              <a:buNone/>
            </a:pPr>
            <a:r>
              <a:rPr lang="fa-IR" b="1" i="0" dirty="0">
                <a:solidFill>
                  <a:srgbClr val="7E0DC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کاوش معدنی و نفتی:</a:t>
            </a:r>
            <a:endParaRPr lang="fa-IR" b="0" i="0" dirty="0">
              <a:solidFill>
                <a:srgbClr val="7E0DC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r">
              <a:buNone/>
            </a:pPr>
            <a:r>
              <a:rPr lang="fa-IR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تحلیل تصاویر ماهواره‌ای برای کشف منابع معدنی و نفتی.</a:t>
            </a:r>
          </a:p>
          <a:p>
            <a:pPr marL="457200" lvl="1" indent="0" algn="r">
              <a:buNone/>
            </a:pPr>
            <a:r>
              <a:rPr lang="fa-IR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تعیین نقاط قوت و ضعف در محیط‌های معدنی.</a:t>
            </a:r>
          </a:p>
          <a:p>
            <a:pPr marL="0" indent="0" algn="r">
              <a:buNone/>
            </a:pPr>
            <a:r>
              <a:rPr lang="fa-IR" b="1" i="0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پیش‌بینی تغییرات اقلیمی:</a:t>
            </a:r>
            <a:endParaRPr lang="fa-IR" b="0" i="0" dirty="0">
              <a:solidFill>
                <a:srgbClr val="FFFF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r">
              <a:buNone/>
            </a:pPr>
            <a:r>
              <a:rPr lang="fa-IR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استفاده از تصاویر ماهواره‌ای برای پیش‌بینی و مانیتورینگ تغییرات اقلیمی و محیط‌زیستی.</a:t>
            </a:r>
          </a:p>
          <a:p>
            <a:pPr marL="0" indent="0" algn="r">
              <a:buNone/>
            </a:pPr>
            <a:endParaRPr lang="fa-I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7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E669-B11B-CF6F-3807-038EB1C4C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8"/>
            <a:ext cx="10515600" cy="5797135"/>
          </a:xfrm>
        </p:spPr>
        <p:txBody>
          <a:bodyPr/>
          <a:lstStyle/>
          <a:p>
            <a:pPr marL="0" indent="0" algn="r">
              <a:buNone/>
            </a:pPr>
            <a:r>
              <a:rPr lang="fa-IR" b="1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مسائل مربوط به امنیت و دفاع:</a:t>
            </a:r>
            <a:endParaRPr lang="fa-IR" b="0" i="0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 algn="r">
              <a:buNone/>
            </a:pPr>
            <a:r>
              <a:rPr lang="fa-IR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تحلیل تصاویر ماهواره‌ای برای امور نظامی، امنیت ملی و مدیریت بحران.</a:t>
            </a:r>
          </a:p>
          <a:p>
            <a:pPr marL="0" indent="0" algn="r">
              <a:buNone/>
            </a:pPr>
            <a:r>
              <a:rPr lang="fa-IR" b="1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مطالعات شهری و برنامه‌ریزی:</a:t>
            </a:r>
            <a:endParaRPr lang="fa-IR" b="0" i="0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 algn="r">
              <a:buNone/>
            </a:pPr>
            <a:r>
              <a:rPr lang="fa-IR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تحلیل تصاویر ماهواره‌ای برای مطالعات شهری، برنامه‌ریزی شهری و نظارت بر توسعه شهری.</a:t>
            </a:r>
          </a:p>
          <a:p>
            <a:pPr marL="0" indent="0" algn="r">
              <a:buNone/>
            </a:pPr>
            <a:r>
              <a:rPr lang="fa-IR" b="1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سیستم‌های اطلاعات جغرافیایی (</a:t>
            </a:r>
            <a:r>
              <a:rPr lang="en-US" b="1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GIS):</a:t>
            </a:r>
            <a:endParaRPr lang="en-US" b="0" i="0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 algn="r">
              <a:buNone/>
            </a:pPr>
            <a:r>
              <a:rPr lang="fa-IR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ادغام تصاویر ماهواره‌ای با سامانه‌های اطلاعات جغرافیایی برای تحلیل و مدیریت مکانی اطلاعات.</a:t>
            </a:r>
          </a:p>
          <a:p>
            <a:pPr marL="0" indent="0" algn="r">
              <a:buNone/>
            </a:pPr>
            <a:r>
              <a:rPr lang="fa-IR" b="1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کمک به علوم زمین‌شناسی:</a:t>
            </a:r>
            <a:endParaRPr lang="fa-IR" b="0" i="0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 algn="r">
              <a:buNone/>
            </a:pPr>
            <a:r>
              <a:rPr lang="fa-IR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ارائه داده‌های ماهواره‌ای برای تحقیقات زمین‌شناسی و مطالعات جغرافیایی.</a:t>
            </a:r>
          </a:p>
          <a:p>
            <a:pPr marL="0" indent="0" algn="r">
              <a:buNone/>
            </a:pPr>
            <a:r>
              <a:rPr lang="fa-IR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از زبان‌های برنامه‌نویسی متنوعی نظیر</a:t>
            </a:r>
            <a:r>
              <a:rPr lang="fa-IR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پایتون ، متلب و جاوا می‌توان دراین زمینه استفاده کرد و میتوا ن از کتاب خانه ها و فریمورک های پردازش تصویر مانند اوپن سی وی ، تنسورفلوو و پای‌تروچ استفاده نمود. </a:t>
            </a:r>
            <a:r>
              <a:rPr lang="fa-IR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r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48381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52179-174D-1F48-8B1A-AE53D031A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354"/>
            <a:ext cx="10515600" cy="5050301"/>
          </a:xfrm>
          <a:solidFill>
            <a:schemeClr val="tx1"/>
          </a:solidFill>
        </p:spPr>
        <p:txBody>
          <a:bodyPr/>
          <a:lstStyle/>
          <a:p>
            <a:pPr marL="0" indent="0" algn="r">
              <a:buNone/>
            </a:pPr>
            <a:r>
              <a:rPr lang="fa-IR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پایتون به عنوان یک زبان برنامه‌نویسی محبوب و قدرتمند، در زمینه پردازش تصاویر ماهواره‌ای نیز به‌کار می‌رود. در ادامه، چند توضیح و مثال برای پردازش تصاویر ماهواره‌ای با استفاده از برخی از کتابخانه‌های معروف آن ارائه شده است.</a:t>
            </a:r>
          </a:p>
          <a:p>
            <a:pPr marL="0" indent="0" algn="r">
              <a:buNone/>
            </a:pPr>
            <a:r>
              <a:rPr lang="fa-IR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a-I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1- نصب کتاب خانه های مورد نیاز: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fa-IR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C0747-32CF-B2CA-A96C-CED0803F7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0976"/>
            <a:ext cx="7019777" cy="189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13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1229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 Display</vt:lpstr>
      <vt:lpstr>Arabic Typesetting</vt:lpstr>
      <vt:lpstr>Arial</vt:lpstr>
      <vt:lpstr>Cairo</vt:lpstr>
      <vt:lpstr>Calibri</vt:lpstr>
      <vt:lpstr>Calibri Light</vt:lpstr>
      <vt:lpstr>Office Theme</vt:lpstr>
      <vt:lpstr>PowerPoint Presentation</vt:lpstr>
      <vt:lpstr>مقدمه</vt:lpstr>
      <vt:lpstr>PowerPoint Presentation</vt:lpstr>
      <vt:lpstr>کاربردهای برنامه‌نویسی در هوافضا</vt:lpstr>
      <vt:lpstr>چالش‌های برنامه‌نویسی در هوافضا</vt:lpstr>
      <vt:lpstr>پیشرفت‌های اخیر در برنامه‌نویسی هوافضا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2023-12-16T07:55:21Z</dcterms:created>
  <dcterms:modified xsi:type="dcterms:W3CDTF">2023-12-28T22:52:56Z</dcterms:modified>
</cp:coreProperties>
</file>