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8" r:id="rId3"/>
    <p:sldId id="258" r:id="rId4"/>
    <p:sldId id="257" r:id="rId5"/>
    <p:sldId id="259" r:id="rId6"/>
    <p:sldId id="263" r:id="rId7"/>
    <p:sldId id="264" r:id="rId8"/>
    <p:sldId id="260" r:id="rId9"/>
    <p:sldId id="261" r:id="rId10"/>
    <p:sldId id="269" r:id="rId11"/>
    <p:sldId id="270" r:id="rId12"/>
    <p:sldId id="279"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A2AA"/>
    <a:srgbClr val="0555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61" d="100"/>
          <a:sy n="61" d="100"/>
        </p:scale>
        <p:origin x="272" y="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C36BE-A613-4CBB-9666-AC4A6A426511}" type="datetimeFigureOut">
              <a:rPr lang="en-US" smtClean="0"/>
              <a:t>5/7/2023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1F2AE-6363-4FD6-82B2-4C3A1B5FE6FD}" type="slidenum">
              <a:rPr lang="en-US" smtClean="0"/>
              <a:t>‹#›</a:t>
            </a:fld>
            <a:endParaRPr lang="en-US"/>
          </a:p>
        </p:txBody>
      </p:sp>
    </p:spTree>
    <p:extLst>
      <p:ext uri="{BB962C8B-B14F-4D97-AF65-F5344CB8AC3E}">
        <p14:creationId xmlns:p14="http://schemas.microsoft.com/office/powerpoint/2010/main" val="3430001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1F2AE-6363-4FD6-82B2-4C3A1B5FE6FD}" type="slidenum">
              <a:rPr lang="en-US" smtClean="0"/>
              <a:t>8</a:t>
            </a:fld>
            <a:endParaRPr lang="en-US"/>
          </a:p>
        </p:txBody>
      </p:sp>
    </p:spTree>
    <p:extLst>
      <p:ext uri="{BB962C8B-B14F-4D97-AF65-F5344CB8AC3E}">
        <p14:creationId xmlns:p14="http://schemas.microsoft.com/office/powerpoint/2010/main" val="39796836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Google Shape;54;p13"/>
          <p:cNvPicPr preferRelativeResize="0"/>
          <p:nvPr userDrawn="1"/>
        </p:nvPicPr>
        <p:blipFill>
          <a:blip r:embed="rId2">
            <a:alphaModFix/>
          </a:blip>
          <a:stretch>
            <a:fillRect/>
          </a:stretch>
        </p:blipFill>
        <p:spPr>
          <a:xfrm>
            <a:off x="0" y="1"/>
            <a:ext cx="12192000" cy="6858000"/>
          </a:xfrm>
          <a:prstGeom prst="rect">
            <a:avLst/>
          </a:prstGeom>
          <a:noFill/>
          <a:ln>
            <a:noFill/>
          </a:ln>
        </p:spPr>
      </p:pic>
      <p:sp>
        <p:nvSpPr>
          <p:cNvPr id="2" name="Title 1"/>
          <p:cNvSpPr>
            <a:spLocks noGrp="1"/>
          </p:cNvSpPr>
          <p:nvPr>
            <p:ph type="ctrTitle"/>
          </p:nvPr>
        </p:nvSpPr>
        <p:spPr>
          <a:xfrm>
            <a:off x="2499360" y="1189231"/>
            <a:ext cx="7193280" cy="4479540"/>
          </a:xfrm>
        </p:spPr>
        <p:txBody>
          <a:bodyPr anchor="ctr">
            <a:normAutofit/>
          </a:bodyPr>
          <a:lstStyle>
            <a:lvl1pPr algn="ctr">
              <a:defRPr sz="4800">
                <a:solidFill>
                  <a:schemeClr val="bg1"/>
                </a:solidFill>
                <a:latin typeface="Maiandra GD" panose="020E0502030308020204" pitchFamily="34" charset="0"/>
                <a:ea typeface="Ebrima" panose="02000000000000000000" pitchFamily="2" charset="0"/>
                <a:cs typeface="Ebrima" panose="02000000000000000000" pitchFamily="2"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6394A20E-29A9-4DE6-8446-D81DA07C7AC4}" type="datetime1">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pic>
        <p:nvPicPr>
          <p:cNvPr id="8" name="Google Shape;56;p13"/>
          <p:cNvPicPr preferRelativeResize="0"/>
          <p:nvPr userDrawn="1"/>
        </p:nvPicPr>
        <p:blipFill>
          <a:blip r:embed="rId3">
            <a:alphaModFix/>
          </a:blip>
          <a:stretch>
            <a:fillRect/>
          </a:stretch>
        </p:blipFill>
        <p:spPr>
          <a:xfrm>
            <a:off x="777686" y="274831"/>
            <a:ext cx="914400" cy="914400"/>
          </a:xfrm>
          <a:prstGeom prst="rect">
            <a:avLst/>
          </a:prstGeom>
          <a:noFill/>
          <a:ln>
            <a:noFill/>
          </a:ln>
          <a:effectLst>
            <a:outerShdw blurRad="714375" dist="19050" dir="1440000" algn="bl" rotWithShape="0">
              <a:schemeClr val="dk2">
                <a:alpha val="47000"/>
              </a:schemeClr>
            </a:outerShdw>
          </a:effectLst>
        </p:spPr>
      </p:pic>
      <p:sp>
        <p:nvSpPr>
          <p:cNvPr id="9" name="Google Shape;57;p13"/>
          <p:cNvSpPr txBox="1"/>
          <p:nvPr userDrawn="1"/>
        </p:nvSpPr>
        <p:spPr>
          <a:xfrm>
            <a:off x="168175" y="1189231"/>
            <a:ext cx="2133423" cy="877133"/>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000" b="1" dirty="0">
                <a:solidFill>
                  <a:schemeClr val="dk1"/>
                </a:solidFill>
                <a:latin typeface="Calibri"/>
                <a:ea typeface="Calibri"/>
                <a:cs typeface="Calibri"/>
                <a:sym typeface="Calibri"/>
              </a:rPr>
              <a:t>Amirkabir University of Technology</a:t>
            </a:r>
            <a:endParaRPr sz="1000" b="1" dirty="0">
              <a:solidFill>
                <a:schemeClr val="dk1"/>
              </a:solidFill>
              <a:latin typeface="Calibri"/>
              <a:ea typeface="Calibri"/>
              <a:cs typeface="Calibri"/>
              <a:sym typeface="Calibri"/>
            </a:endParaRPr>
          </a:p>
          <a:p>
            <a:pPr marL="0" lvl="0" indent="0" algn="ctr" rtl="0">
              <a:lnSpc>
                <a:spcPct val="150000"/>
              </a:lnSpc>
              <a:spcBef>
                <a:spcPts val="0"/>
              </a:spcBef>
              <a:spcAft>
                <a:spcPts val="0"/>
              </a:spcAft>
              <a:buClr>
                <a:schemeClr val="dk1"/>
              </a:buClr>
              <a:buSzPts val="1100"/>
              <a:buFont typeface="Arial"/>
              <a:buNone/>
            </a:pPr>
            <a:r>
              <a:rPr lang="en" sz="1000" b="1" dirty="0">
                <a:solidFill>
                  <a:schemeClr val="dk1"/>
                </a:solidFill>
                <a:latin typeface="Calibri"/>
                <a:ea typeface="Calibri"/>
                <a:cs typeface="Calibri"/>
                <a:sym typeface="Calibri"/>
              </a:rPr>
              <a:t>Department of Computer Engineering</a:t>
            </a:r>
            <a:endParaRPr sz="1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2358506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70BD75-BAC5-4D7A-B6C5-4427259811E7}" type="datetime1">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26036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41F3C2-6ADF-4CF7-BB8C-FA9F04578EBE}" type="datetime1">
              <a:rPr lang="en-US" smtClean="0"/>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2363026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01688B-88F8-419B-AA17-C5862513C1D8}" type="datetime1">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654063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CE079-D46A-40F6-B268-6C0B3BB9670D}" type="datetime1">
              <a:rPr lang="en-US" smtClean="0"/>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384986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C6F45D-067D-4D51-BB81-6508EE778960}" type="datetime1">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2272479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9C0BD7-AAD5-4F0D-9940-FEA4B56B0ADC}" type="datetime1">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442301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B6746D-8E0D-4506-9014-3188A76086C2}" type="datetime1">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217911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40AC21-89A0-436E-94AE-E00C42DBBFE2}" type="datetime1">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27841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Google Shape;54;p13"/>
          <p:cNvPicPr preferRelativeResize="0"/>
          <p:nvPr userDrawn="1"/>
        </p:nvPicPr>
        <p:blipFill>
          <a:blip r:embed="rId2">
            <a:alphaModFix/>
          </a:blip>
          <a:stretch>
            <a:fillRect/>
          </a:stretch>
        </p:blipFill>
        <p:spPr>
          <a:xfrm flipH="1">
            <a:off x="0" y="1"/>
            <a:ext cx="12192000" cy="6858000"/>
          </a:xfrm>
          <a:prstGeom prst="rect">
            <a:avLst/>
          </a:prstGeom>
          <a:noFill/>
          <a:ln>
            <a:noFill/>
          </a:ln>
        </p:spPr>
      </p:pic>
      <p:sp>
        <p:nvSpPr>
          <p:cNvPr id="2" name="Title 1"/>
          <p:cNvSpPr>
            <a:spLocks noGrp="1"/>
          </p:cNvSpPr>
          <p:nvPr>
            <p:ph type="ctrTitle"/>
          </p:nvPr>
        </p:nvSpPr>
        <p:spPr>
          <a:xfrm>
            <a:off x="2499360" y="1189231"/>
            <a:ext cx="7193280" cy="4479540"/>
          </a:xfrm>
        </p:spPr>
        <p:txBody>
          <a:bodyPr anchor="ctr">
            <a:normAutofit/>
          </a:bodyPr>
          <a:lstStyle>
            <a:lvl1pPr algn="ctr">
              <a:defRPr sz="4800">
                <a:solidFill>
                  <a:schemeClr val="bg1"/>
                </a:solidFill>
                <a:latin typeface="Maiandra GD" panose="020E0502030308020204" pitchFamily="34" charset="0"/>
                <a:ea typeface="Ebrima" panose="02000000000000000000" pitchFamily="2" charset="0"/>
                <a:cs typeface="Ebrima" panose="02000000000000000000" pitchFamily="2"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43656473-A914-4966-8531-61967B4031AB}" type="datetime1">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4249A16-1D3B-4D2A-828B-0F6032C90132}" type="slidenum">
              <a:rPr lang="en-US" smtClean="0"/>
              <a:pPr/>
              <a:t>‹#›</a:t>
            </a:fld>
            <a:r>
              <a:rPr lang="en-US" dirty="0" smtClean="0"/>
              <a:t>/20</a:t>
            </a:r>
            <a:endParaRPr lang="en-US" dirty="0"/>
          </a:p>
        </p:txBody>
      </p:sp>
    </p:spTree>
    <p:extLst>
      <p:ext uri="{BB962C8B-B14F-4D97-AF65-F5344CB8AC3E}">
        <p14:creationId xmlns:p14="http://schemas.microsoft.com/office/powerpoint/2010/main" val="25829546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Font typeface="Arial" panose="020B0604020202020204" pitchFamily="34" charse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C4C30D2-E649-45DC-98CA-B3C67DAAE719}" type="datetime1">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21"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p16"/>
          <p:cNvSpPr/>
          <p:nvPr userDrawn="1"/>
        </p:nvSpPr>
        <p:spPr>
          <a:xfrm rot="16200000" flipH="1">
            <a:off x="8571400" y="-2475188"/>
            <a:ext cx="1145200"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Slide Number Placeholder 5"/>
          <p:cNvSpPr>
            <a:spLocks noGrp="1"/>
          </p:cNvSpPr>
          <p:nvPr>
            <p:ph type="sldNum" sz="quarter" idx="12"/>
          </p:nvPr>
        </p:nvSpPr>
        <p:spPr>
          <a:xfrm>
            <a:off x="9280452" y="6388249"/>
            <a:ext cx="2743200" cy="365125"/>
          </a:xfrm>
        </p:spPr>
        <p:txBody>
          <a:bodyPr/>
          <a:lstStyle>
            <a:lvl1pPr>
              <a:defRPr>
                <a:solidFill>
                  <a:schemeClr val="bg1"/>
                </a:solidFill>
              </a:defRPr>
            </a:lvl1pPr>
          </a:lstStyle>
          <a:p>
            <a:fld id="{64249A16-1D3B-4D2A-828B-0F6032C90132}" type="slidenum">
              <a:rPr lang="en-US" smtClean="0"/>
              <a:pPr/>
              <a:t>‹#›</a:t>
            </a:fld>
            <a:r>
              <a:rPr lang="en-US" dirty="0" smtClean="0"/>
              <a:t>/20</a:t>
            </a:r>
            <a:endParaRPr lang="en-US" dirty="0"/>
          </a:p>
        </p:txBody>
      </p:sp>
    </p:spTree>
    <p:extLst>
      <p:ext uri="{BB962C8B-B14F-4D97-AF65-F5344CB8AC3E}">
        <p14:creationId xmlns:p14="http://schemas.microsoft.com/office/powerpoint/2010/main" val="318394304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9E801C-399D-4680-BF0C-9E1016E20B4A}" type="datetime1">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p16"/>
          <p:cNvSpPr/>
          <p:nvPr userDrawn="1"/>
        </p:nvSpPr>
        <p:spPr>
          <a:xfrm rot="16200000" flipH="1">
            <a:off x="8571400" y="-2475188"/>
            <a:ext cx="1145200"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19" name="Slide Number Placeholder 5"/>
          <p:cNvSpPr>
            <a:spLocks noGrp="1"/>
          </p:cNvSpPr>
          <p:nvPr>
            <p:ph type="sldNum" sz="quarter" idx="12"/>
          </p:nvPr>
        </p:nvSpPr>
        <p:spPr>
          <a:xfrm>
            <a:off x="9280452" y="6388249"/>
            <a:ext cx="2743200" cy="365125"/>
          </a:xfrm>
        </p:spPr>
        <p:txBody>
          <a:bodyPr/>
          <a:lstStyle>
            <a:lvl1pPr>
              <a:defRPr>
                <a:solidFill>
                  <a:schemeClr val="bg1"/>
                </a:solidFill>
              </a:defRPr>
            </a:lvl1pPr>
          </a:lstStyle>
          <a:p>
            <a:fld id="{64249A16-1D3B-4D2A-828B-0F6032C90132}" type="slidenum">
              <a:rPr lang="en-US" smtClean="0"/>
              <a:pPr/>
              <a:t>‹#›</a:t>
            </a:fld>
            <a:r>
              <a:rPr lang="en-US" dirty="0" smtClean="0"/>
              <a:t>/20</a:t>
            </a:r>
            <a:endParaRPr lang="en-US" dirty="0"/>
          </a:p>
        </p:txBody>
      </p:sp>
    </p:spTree>
    <p:extLst>
      <p:ext uri="{BB962C8B-B14F-4D97-AF65-F5344CB8AC3E}">
        <p14:creationId xmlns:p14="http://schemas.microsoft.com/office/powerpoint/2010/main" val="106544403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C267EBE-9C7A-44D6-B254-A8EC2E5F1909}" type="datetime1">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p16"/>
          <p:cNvSpPr/>
          <p:nvPr userDrawn="1"/>
        </p:nvSpPr>
        <p:spPr>
          <a:xfrm rot="16200000" flipH="1">
            <a:off x="8571400" y="-2475188"/>
            <a:ext cx="1145200"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19" name="Slide Number Placeholder 5"/>
          <p:cNvSpPr>
            <a:spLocks noGrp="1"/>
          </p:cNvSpPr>
          <p:nvPr>
            <p:ph type="sldNum" sz="quarter" idx="12"/>
          </p:nvPr>
        </p:nvSpPr>
        <p:spPr>
          <a:xfrm>
            <a:off x="9280452" y="6388249"/>
            <a:ext cx="2743200" cy="365125"/>
          </a:xfrm>
        </p:spPr>
        <p:txBody>
          <a:bodyPr/>
          <a:lstStyle>
            <a:lvl1pPr>
              <a:defRPr>
                <a:solidFill>
                  <a:schemeClr val="bg1"/>
                </a:solidFill>
              </a:defRPr>
            </a:lvl1pPr>
          </a:lstStyle>
          <a:p>
            <a:fld id="{64249A16-1D3B-4D2A-828B-0F6032C90132}" type="slidenum">
              <a:rPr lang="en-US" smtClean="0"/>
              <a:pPr/>
              <a:t>‹#›</a:t>
            </a:fld>
            <a:r>
              <a:rPr lang="en-US" dirty="0" smtClean="0"/>
              <a:t>/20</a:t>
            </a:r>
            <a:endParaRPr lang="en-US" dirty="0"/>
          </a:p>
        </p:txBody>
      </p:sp>
    </p:spTree>
    <p:extLst>
      <p:ext uri="{BB962C8B-B14F-4D97-AF65-F5344CB8AC3E}">
        <p14:creationId xmlns:p14="http://schemas.microsoft.com/office/powerpoint/2010/main" val="37016042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F63E765-35C9-4BA2-8317-68294E506C58}" type="datetime1">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p16"/>
          <p:cNvSpPr/>
          <p:nvPr userDrawn="1"/>
        </p:nvSpPr>
        <p:spPr>
          <a:xfrm rot="16200000" flipH="1">
            <a:off x="8571400" y="-2475188"/>
            <a:ext cx="1145200"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19" name="Slide Number Placeholder 5"/>
          <p:cNvSpPr>
            <a:spLocks noGrp="1"/>
          </p:cNvSpPr>
          <p:nvPr>
            <p:ph type="sldNum" sz="quarter" idx="12"/>
          </p:nvPr>
        </p:nvSpPr>
        <p:spPr>
          <a:xfrm>
            <a:off x="9280452" y="6388249"/>
            <a:ext cx="2743200" cy="365125"/>
          </a:xfrm>
        </p:spPr>
        <p:txBody>
          <a:bodyPr/>
          <a:lstStyle>
            <a:lvl1pPr>
              <a:defRPr>
                <a:solidFill>
                  <a:schemeClr val="bg1"/>
                </a:solidFill>
              </a:defRPr>
            </a:lvl1pPr>
          </a:lstStyle>
          <a:p>
            <a:fld id="{64249A16-1D3B-4D2A-828B-0F6032C90132}" type="slidenum">
              <a:rPr lang="en-US" smtClean="0"/>
              <a:pPr/>
              <a:t>‹#›</a:t>
            </a:fld>
            <a:r>
              <a:rPr lang="en-US" dirty="0" smtClean="0"/>
              <a:t>/20</a:t>
            </a:r>
            <a:endParaRPr lang="en-US" dirty="0"/>
          </a:p>
        </p:txBody>
      </p:sp>
    </p:spTree>
    <p:extLst>
      <p:ext uri="{BB962C8B-B14F-4D97-AF65-F5344CB8AC3E}">
        <p14:creationId xmlns:p14="http://schemas.microsoft.com/office/powerpoint/2010/main" val="400869198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i="0"/>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721C752-2923-4A1C-BDE7-E309E753AED7}" type="datetime1">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20955613" flipH="1">
            <a:off x="-2067458" y="-3921437"/>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13" name="Slide Number Placeholder 5"/>
          <p:cNvSpPr>
            <a:spLocks noGrp="1"/>
          </p:cNvSpPr>
          <p:nvPr>
            <p:ph type="sldNum" sz="quarter" idx="12"/>
          </p:nvPr>
        </p:nvSpPr>
        <p:spPr>
          <a:xfrm>
            <a:off x="9280452" y="6388249"/>
            <a:ext cx="2743200" cy="365125"/>
          </a:xfrm>
        </p:spPr>
        <p:txBody>
          <a:bodyPr/>
          <a:lstStyle>
            <a:lvl1pPr>
              <a:defRPr>
                <a:solidFill>
                  <a:schemeClr val="bg1"/>
                </a:solidFill>
              </a:defRPr>
            </a:lvl1pPr>
          </a:lstStyle>
          <a:p>
            <a:fld id="{64249A16-1D3B-4D2A-828B-0F6032C90132}" type="slidenum">
              <a:rPr lang="en-US" smtClean="0"/>
              <a:pPr/>
              <a:t>‹#›</a:t>
            </a:fld>
            <a:r>
              <a:rPr lang="en-US" dirty="0" smtClean="0"/>
              <a:t>/20</a:t>
            </a:r>
            <a:endParaRPr lang="en-US" dirty="0"/>
          </a:p>
        </p:txBody>
      </p:sp>
    </p:spTree>
    <p:extLst>
      <p:ext uri="{BB962C8B-B14F-4D97-AF65-F5344CB8AC3E}">
        <p14:creationId xmlns:p14="http://schemas.microsoft.com/office/powerpoint/2010/main" val="179120140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ACD9930-4268-4B54-932E-FB1D724042AF}" type="datetime1">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20955613" flipH="1">
            <a:off x="-2067458" y="-3921437"/>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Spring </a:t>
            </a:r>
            <a:r>
              <a:rPr lang="en" sz="1400" dirty="0" smtClean="0">
                <a:solidFill>
                  <a:schemeClr val="dk1"/>
                </a:solidFill>
                <a:latin typeface="Maiandra GD" panose="020E0502030308020204" pitchFamily="34" charset="0"/>
              </a:rPr>
              <a:t>2023, </a:t>
            </a:r>
            <a:r>
              <a:rPr lang="en" sz="1400" dirty="0">
                <a:solidFill>
                  <a:schemeClr val="dk1"/>
                </a:solidFill>
                <a:latin typeface="Maiandra GD" panose="020E0502030308020204" pitchFamily="34" charset="0"/>
              </a:rPr>
              <a:t>AUT, Tehran, Iran </a:t>
            </a:r>
            <a:endParaRPr sz="1400" dirty="0">
              <a:solidFill>
                <a:schemeClr val="dk1"/>
              </a:solidFill>
              <a:latin typeface="Maiandra GD" panose="020E0502030308020204" pitchFamily="34" charset="0"/>
            </a:endParaRPr>
          </a:p>
        </p:txBody>
      </p:sp>
      <p:sp>
        <p:nvSpPr>
          <p:cNvPr id="13" name="Slide Number Placeholder 5"/>
          <p:cNvSpPr>
            <a:spLocks noGrp="1"/>
          </p:cNvSpPr>
          <p:nvPr>
            <p:ph type="sldNum" sz="quarter" idx="12"/>
          </p:nvPr>
        </p:nvSpPr>
        <p:spPr>
          <a:xfrm>
            <a:off x="9280452" y="6388249"/>
            <a:ext cx="2743200" cy="365125"/>
          </a:xfrm>
        </p:spPr>
        <p:txBody>
          <a:bodyPr/>
          <a:lstStyle>
            <a:lvl1pPr>
              <a:defRPr>
                <a:solidFill>
                  <a:schemeClr val="bg1"/>
                </a:solidFill>
              </a:defRPr>
            </a:lvl1pPr>
          </a:lstStyle>
          <a:p>
            <a:fld id="{64249A16-1D3B-4D2A-828B-0F6032C90132}" type="slidenum">
              <a:rPr lang="en-US" smtClean="0"/>
              <a:pPr/>
              <a:t>‹#›</a:t>
            </a:fld>
            <a:r>
              <a:rPr lang="en-US" dirty="0" smtClean="0"/>
              <a:t>/20</a:t>
            </a:r>
            <a:endParaRPr lang="en-US" dirty="0"/>
          </a:p>
        </p:txBody>
      </p:sp>
    </p:spTree>
    <p:extLst>
      <p:ext uri="{BB962C8B-B14F-4D97-AF65-F5344CB8AC3E}">
        <p14:creationId xmlns:p14="http://schemas.microsoft.com/office/powerpoint/2010/main" val="9667052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3CE4DC-3BCA-4A50-869C-4A7C4D3025FD}" type="datetime1">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92712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B95CBB-45FB-4F32-A6E6-E57D028B8565}" type="datetime1">
              <a:rPr lang="en-US" smtClean="0"/>
              <a:t>5/7/2023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280452" y="6388249"/>
            <a:ext cx="2743200" cy="365125"/>
          </a:xfrm>
          <a:prstGeom prst="rect">
            <a:avLst/>
          </a:prstGeom>
        </p:spPr>
        <p:txBody>
          <a:bodyPr vert="horz" lIns="91440" tIns="45720" rIns="91440" bIns="45720" rtlCol="0" anchor="ctr"/>
          <a:lstStyle>
            <a:lvl1pPr algn="r">
              <a:defRPr sz="1800">
                <a:solidFill>
                  <a:schemeClr val="bg1"/>
                </a:solidFill>
              </a:defRPr>
            </a:lvl1pPr>
          </a:lstStyle>
          <a:p>
            <a:fld id="{64249A16-1D3B-4D2A-828B-0F6032C90132}" type="slidenum">
              <a:rPr lang="en-US" smtClean="0"/>
              <a:pPr/>
              <a:t>‹#›</a:t>
            </a:fld>
            <a:endParaRPr lang="en-US" dirty="0"/>
          </a:p>
        </p:txBody>
      </p:sp>
    </p:spTree>
    <p:extLst>
      <p:ext uri="{BB962C8B-B14F-4D97-AF65-F5344CB8AC3E}">
        <p14:creationId xmlns:p14="http://schemas.microsoft.com/office/powerpoint/2010/main" val="377975042"/>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2" r:id="rId3"/>
    <p:sldLayoutId id="2147483663" r:id="rId4"/>
    <p:sldLayoutId id="2147483668" r:id="rId5"/>
    <p:sldLayoutId id="2147483667" r:id="rId6"/>
    <p:sldLayoutId id="2147483664" r:id="rId7"/>
    <p:sldLayoutId id="2147483665"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9360" y="797442"/>
            <a:ext cx="7193280" cy="5390707"/>
          </a:xfrm>
        </p:spPr>
        <p:txBody>
          <a:bodyPr>
            <a:normAutofit/>
          </a:bodyPr>
          <a:lstStyle/>
          <a:p>
            <a:pPr lvl="0">
              <a:lnSpc>
                <a:spcPct val="100000"/>
              </a:lnSpc>
              <a:spcBef>
                <a:spcPts val="0"/>
              </a:spcBef>
              <a:buClr>
                <a:srgbClr val="000000"/>
              </a:buClr>
            </a:pPr>
            <a: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t>Microprocessors</a:t>
            </a:r>
            <a:b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t> and </a:t>
            </a:r>
            <a:b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t>Assembly Language</a:t>
            </a:r>
            <a:r>
              <a:rPr kumimoji="0" lang="en-US" sz="24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24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24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24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20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20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2800" b="0" i="0" u="none" strike="noStrike" kern="0" cap="none" spc="0" normalizeH="0" baseline="0" noProof="0" dirty="0">
                <a:ln>
                  <a:noFill/>
                </a:ln>
                <a:solidFill>
                  <a:srgbClr val="FFFFFF"/>
                </a:solidFill>
                <a:effectLst/>
                <a:uLnTx/>
                <a:uFillTx/>
                <a:ea typeface="EB Garamond Medium"/>
                <a:cs typeface="EB Garamond Medium"/>
                <a:sym typeface="EB Garamond Medium"/>
              </a:rPr>
              <a:t>Lecture 11</a:t>
            </a:r>
            <a:br>
              <a:rPr kumimoji="0" lang="en-US" sz="28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28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28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20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20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14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14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2000" b="0" i="0" u="none" strike="noStrike" kern="0" cap="none" spc="0" normalizeH="0" baseline="0" noProof="0" dirty="0">
                <a:ln>
                  <a:noFill/>
                </a:ln>
                <a:solidFill>
                  <a:srgbClr val="FFFFFF"/>
                </a:solidFill>
                <a:effectLst/>
                <a:uLnTx/>
                <a:uFillTx/>
                <a:ea typeface="EB Garamond Medium"/>
                <a:cs typeface="EB Garamond Medium"/>
                <a:sym typeface="EB Garamond Medium"/>
              </a:rPr>
              <a:t>Hamed </a:t>
            </a:r>
            <a:r>
              <a:rPr kumimoji="0" lang="en-US" sz="2000" b="0" i="0" u="none" strike="noStrike" kern="0" cap="none" spc="0" normalizeH="0" baseline="0" noProof="0" dirty="0" err="1">
                <a:ln>
                  <a:noFill/>
                </a:ln>
                <a:solidFill>
                  <a:srgbClr val="FFFFFF"/>
                </a:solidFill>
                <a:effectLst/>
                <a:uLnTx/>
                <a:uFillTx/>
                <a:ea typeface="EB Garamond Medium"/>
                <a:cs typeface="EB Garamond Medium"/>
                <a:sym typeface="EB Garamond Medium"/>
              </a:rPr>
              <a:t>Farbeh</a:t>
            </a:r>
            <a:r>
              <a:rPr kumimoji="0" lang="en-US" sz="16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16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1600" b="0" i="0" u="none" strike="noStrike" kern="0" cap="none" spc="0" normalizeH="0" baseline="0" noProof="0" dirty="0">
                <a:ln>
                  <a:noFill/>
                </a:ln>
                <a:solidFill>
                  <a:srgbClr val="FFFFFF"/>
                </a:solidFill>
                <a:effectLst/>
                <a:uLnTx/>
                <a:uFillTx/>
                <a:ea typeface="EB Garamond Medium"/>
                <a:cs typeface="EB Garamond Medium"/>
                <a:sym typeface="EB Garamond Medium"/>
              </a:rPr>
              <a:t>farbeh@aut.ac.ir</a:t>
            </a:r>
            <a:r>
              <a:rPr kumimoji="0" lang="en-US" sz="14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14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14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Spring</a:t>
            </a:r>
            <a:r>
              <a:rPr kumimoji="0" lang="en-US" sz="1400" b="0" i="0" u="none" strike="noStrike" kern="0" cap="none" spc="0" normalizeH="0" noProof="0" dirty="0" smtClean="0">
                <a:ln>
                  <a:noFill/>
                </a:ln>
                <a:solidFill>
                  <a:srgbClr val="FFFFFF"/>
                </a:solidFill>
                <a:effectLst/>
                <a:uLnTx/>
                <a:uFillTx/>
                <a:ea typeface="EB Garamond Medium"/>
                <a:cs typeface="EB Garamond Medium"/>
                <a:sym typeface="EB Garamond Medium"/>
              </a:rPr>
              <a:t> </a:t>
            </a:r>
            <a:r>
              <a:rPr kumimoji="0" lang="en-US" sz="14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2023</a:t>
            </a:r>
            <a:endParaRPr kumimoji="0" lang="en-US" sz="1050" b="0" i="0" u="none" strike="noStrike" kern="0" cap="none" spc="0" normalizeH="0" baseline="0" noProof="0" dirty="0">
              <a:ln>
                <a:noFill/>
              </a:ln>
              <a:solidFill>
                <a:srgbClr val="FFFFFF"/>
              </a:solidFill>
              <a:effectLst/>
              <a:uLnTx/>
              <a:uFillTx/>
              <a:ea typeface="EB Garamond Medium"/>
              <a:cs typeface="EB Garamond Medium"/>
              <a:sym typeface="EB Garamond Medium"/>
            </a:endParaRPr>
          </a:p>
        </p:txBody>
      </p:sp>
      <p:sp>
        <p:nvSpPr>
          <p:cNvPr id="4" name="Slide Number Placeholder 3"/>
          <p:cNvSpPr>
            <a:spLocks noGrp="1"/>
          </p:cNvSpPr>
          <p:nvPr>
            <p:ph type="sldNum" sz="quarter" idx="12"/>
          </p:nvPr>
        </p:nvSpPr>
        <p:spPr/>
        <p:txBody>
          <a:bodyPr/>
          <a:lstStyle/>
          <a:p>
            <a:fld id="{64249A16-1D3B-4D2A-828B-0F6032C90132}" type="slidenum">
              <a:rPr lang="en-US" smtClean="0"/>
              <a:t>1</a:t>
            </a:fld>
            <a:endParaRPr lang="en-US"/>
          </a:p>
        </p:txBody>
      </p:sp>
    </p:spTree>
    <p:extLst>
      <p:ext uri="{BB962C8B-B14F-4D97-AF65-F5344CB8AC3E}">
        <p14:creationId xmlns:p14="http://schemas.microsoft.com/office/powerpoint/2010/main" val="187504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5F8C-70B7-C738-6C40-B7CCD3D50139}"/>
              </a:ext>
            </a:extLst>
          </p:cNvPr>
          <p:cNvSpPr>
            <a:spLocks noGrp="1"/>
          </p:cNvSpPr>
          <p:nvPr>
            <p:ph type="title"/>
          </p:nvPr>
        </p:nvSpPr>
        <p:spPr/>
        <p:txBody>
          <a:bodyPr>
            <a:normAutofit/>
          </a:bodyPr>
          <a:lstStyle/>
          <a:p>
            <a:r>
              <a:rPr lang="en-US" b="1" i="0" u="none" strike="noStrike" dirty="0">
                <a:solidFill>
                  <a:srgbClr val="000000"/>
                </a:solidFill>
                <a:effectLst/>
              </a:rPr>
              <a:t>Choosing the horizontal range</a:t>
            </a:r>
            <a:endParaRPr lang="en-US" dirty="0"/>
          </a:p>
        </p:txBody>
      </p:sp>
      <p:sp>
        <p:nvSpPr>
          <p:cNvPr id="3" name="Content Placeholder 2">
            <a:extLst>
              <a:ext uri="{FF2B5EF4-FFF2-40B4-BE49-F238E27FC236}">
                <a16:creationId xmlns:a16="http://schemas.microsoft.com/office/drawing/2014/main" id="{8FD545A4-6B5C-F702-4B78-D8F1A2F91AF4}"/>
              </a:ext>
            </a:extLst>
          </p:cNvPr>
          <p:cNvSpPr>
            <a:spLocks noGrp="1"/>
          </p:cNvSpPr>
          <p:nvPr>
            <p:ph idx="1"/>
          </p:nvPr>
        </p:nvSpPr>
        <p:spPr>
          <a:xfrm>
            <a:off x="838200" y="1590254"/>
            <a:ext cx="10515600" cy="4351338"/>
          </a:xfrm>
        </p:spPr>
        <p:txBody>
          <a:bodyPr>
            <a:normAutofit/>
          </a:bodyPr>
          <a:lstStyle/>
          <a:p>
            <a:pPr marL="342900"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What do the sample values represent?</a:t>
            </a:r>
          </a:p>
          <a:p>
            <a:pPr marL="800100" lvl="1"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Some fraction within the range of values</a:t>
            </a:r>
          </a:p>
          <a:p>
            <a:pPr marL="1257300" lvl="2"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What range to use? The ideal voltage range should cover the changes of the physical phenomena whilst not being too far off.</a:t>
            </a:r>
          </a:p>
          <a:p>
            <a:pPr marL="1257300" lvl="2" indent="-342900" rtl="0" fontAlgn="base">
              <a:lnSpc>
                <a:spcPct val="150000"/>
              </a:lnSpc>
              <a:spcBef>
                <a:spcPts val="0"/>
              </a:spcBef>
              <a:spcAft>
                <a:spcPts val="0"/>
              </a:spcAft>
              <a:buFont typeface="Arial" panose="020B0604020202020204" pitchFamily="34" charset="0"/>
              <a:buChar char="•"/>
            </a:pPr>
            <a:r>
              <a:rPr lang="en-US" sz="2200" b="1" i="0" u="none" strike="noStrike" dirty="0">
                <a:effectLst/>
              </a:rPr>
              <a:t> The range should be neither too large nor too small</a:t>
            </a:r>
            <a:endParaRPr lang="en-US" sz="2200" dirty="0"/>
          </a:p>
        </p:txBody>
      </p:sp>
      <p:pic>
        <p:nvPicPr>
          <p:cNvPr id="6" name="Picture 5">
            <a:extLst>
              <a:ext uri="{FF2B5EF4-FFF2-40B4-BE49-F238E27FC236}">
                <a16:creationId xmlns:a16="http://schemas.microsoft.com/office/drawing/2014/main" id="{DD261229-40AB-9C1C-12EB-7B71A6475D40}"/>
              </a:ext>
            </a:extLst>
          </p:cNvPr>
          <p:cNvPicPr>
            <a:picLocks noChangeAspect="1"/>
          </p:cNvPicPr>
          <p:nvPr/>
        </p:nvPicPr>
        <p:blipFill>
          <a:blip r:embed="rId2"/>
          <a:stretch>
            <a:fillRect/>
          </a:stretch>
        </p:blipFill>
        <p:spPr>
          <a:xfrm>
            <a:off x="7632397" y="4587773"/>
            <a:ext cx="3296110" cy="1800476"/>
          </a:xfrm>
          <a:prstGeom prst="rect">
            <a:avLst/>
          </a:prstGeom>
        </p:spPr>
      </p:pic>
      <p:pic>
        <p:nvPicPr>
          <p:cNvPr id="8" name="Picture 7">
            <a:extLst>
              <a:ext uri="{FF2B5EF4-FFF2-40B4-BE49-F238E27FC236}">
                <a16:creationId xmlns:a16="http://schemas.microsoft.com/office/drawing/2014/main" id="{D385E05B-DDDC-29C1-44D7-872706665A10}"/>
              </a:ext>
            </a:extLst>
          </p:cNvPr>
          <p:cNvPicPr>
            <a:picLocks noChangeAspect="1"/>
          </p:cNvPicPr>
          <p:nvPr/>
        </p:nvPicPr>
        <p:blipFill>
          <a:blip r:embed="rId3"/>
          <a:stretch>
            <a:fillRect/>
          </a:stretch>
        </p:blipFill>
        <p:spPr>
          <a:xfrm>
            <a:off x="838200" y="4375516"/>
            <a:ext cx="3362794" cy="2000529"/>
          </a:xfrm>
          <a:prstGeom prst="rect">
            <a:avLst/>
          </a:prstGeom>
        </p:spPr>
      </p:pic>
      <p:grpSp>
        <p:nvGrpSpPr>
          <p:cNvPr id="5" name="Group 4"/>
          <p:cNvGrpSpPr/>
          <p:nvPr/>
        </p:nvGrpSpPr>
        <p:grpSpPr>
          <a:xfrm>
            <a:off x="4079590" y="4668637"/>
            <a:ext cx="3726682" cy="1661537"/>
            <a:chOff x="4050715" y="4668637"/>
            <a:chExt cx="3726682" cy="1661537"/>
          </a:xfrm>
        </p:grpSpPr>
        <p:pic>
          <p:nvPicPr>
            <p:cNvPr id="10" name="Picture 9">
              <a:extLst>
                <a:ext uri="{FF2B5EF4-FFF2-40B4-BE49-F238E27FC236}">
                  <a16:creationId xmlns:a16="http://schemas.microsoft.com/office/drawing/2014/main" id="{3BF2E1CD-7832-BE9E-DE6F-BA3B7564C7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0715" y="4668637"/>
              <a:ext cx="3726682" cy="1622758"/>
            </a:xfrm>
            <a:prstGeom prst="rect">
              <a:avLst/>
            </a:prstGeom>
          </p:spPr>
        </p:pic>
        <p:sp>
          <p:nvSpPr>
            <p:cNvPr id="11" name="TextBox 10">
              <a:extLst>
                <a:ext uri="{FF2B5EF4-FFF2-40B4-BE49-F238E27FC236}">
                  <a16:creationId xmlns:a16="http://schemas.microsoft.com/office/drawing/2014/main" id="{1BCA73E4-1177-873F-73EE-EE93904CDAB6}"/>
                </a:ext>
              </a:extLst>
            </p:cNvPr>
            <p:cNvSpPr txBox="1"/>
            <p:nvPr/>
          </p:nvSpPr>
          <p:spPr>
            <a:xfrm>
              <a:off x="5206133" y="5960842"/>
              <a:ext cx="1415845" cy="369332"/>
            </a:xfrm>
            <a:prstGeom prst="rect">
              <a:avLst/>
            </a:prstGeom>
            <a:noFill/>
          </p:spPr>
          <p:txBody>
            <a:bodyPr wrap="square" rtlCol="0">
              <a:spAutoFit/>
            </a:bodyPr>
            <a:lstStyle/>
            <a:p>
              <a:r>
                <a:rPr lang="en-US" sz="1800" b="0" i="0" u="none" strike="noStrike" dirty="0">
                  <a:solidFill>
                    <a:srgbClr val="000000"/>
                  </a:solidFill>
                  <a:effectLst/>
                  <a:latin typeface="Times New Roman" panose="02020603050405020304" pitchFamily="18" charset="0"/>
                </a:rPr>
                <a:t>Ideal Range</a:t>
              </a:r>
              <a:endParaRPr lang="en-US" dirty="0"/>
            </a:p>
          </p:txBody>
        </p:sp>
      </p:grpSp>
      <p:sp>
        <p:nvSpPr>
          <p:cNvPr id="7" name="Slide Number Placeholder 6"/>
          <p:cNvSpPr>
            <a:spLocks noGrp="1"/>
          </p:cNvSpPr>
          <p:nvPr>
            <p:ph type="sldNum" sz="quarter" idx="12"/>
          </p:nvPr>
        </p:nvSpPr>
        <p:spPr/>
        <p:txBody>
          <a:bodyPr/>
          <a:lstStyle/>
          <a:p>
            <a:fld id="{64249A16-1D3B-4D2A-828B-0F6032C90132}" type="slidenum">
              <a:rPr lang="en-US" smtClean="0"/>
              <a:pPr/>
              <a:t>10</a:t>
            </a:fld>
            <a:r>
              <a:rPr lang="en-US" smtClean="0"/>
              <a:t>/20</a:t>
            </a:r>
            <a:endParaRPr lang="en-US" dirty="0"/>
          </a:p>
        </p:txBody>
      </p:sp>
    </p:spTree>
    <p:extLst>
      <p:ext uri="{BB962C8B-B14F-4D97-AF65-F5344CB8AC3E}">
        <p14:creationId xmlns:p14="http://schemas.microsoft.com/office/powerpoint/2010/main" val="136921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9BB01-459F-B48F-4BB3-5255E8941162}"/>
              </a:ext>
            </a:extLst>
          </p:cNvPr>
          <p:cNvSpPr>
            <a:spLocks noGrp="1"/>
          </p:cNvSpPr>
          <p:nvPr>
            <p:ph type="title"/>
          </p:nvPr>
        </p:nvSpPr>
        <p:spPr/>
        <p:txBody>
          <a:bodyPr>
            <a:noAutofit/>
          </a:bodyPr>
          <a:lstStyle/>
          <a:p>
            <a:pPr rtl="0">
              <a:spcBef>
                <a:spcPts val="0"/>
              </a:spcBef>
              <a:spcAft>
                <a:spcPts val="0"/>
              </a:spcAft>
            </a:pPr>
            <a:r>
              <a:rPr lang="en-US" b="1" i="0" u="none" strike="noStrike" dirty="0">
                <a:solidFill>
                  <a:srgbClr val="000000"/>
                </a:solidFill>
                <a:effectLst/>
              </a:rPr>
              <a:t/>
            </a:r>
            <a:br>
              <a:rPr lang="en-US" b="1" i="0" u="none" strike="noStrike" dirty="0">
                <a:solidFill>
                  <a:srgbClr val="000000"/>
                </a:solidFill>
                <a:effectLst/>
              </a:rPr>
            </a:br>
            <a:r>
              <a:rPr lang="en-US" b="1" i="0" u="none" strike="noStrike" dirty="0">
                <a:solidFill>
                  <a:srgbClr val="000000"/>
                </a:solidFill>
                <a:effectLst/>
              </a:rPr>
              <a:t/>
            </a:r>
            <a:br>
              <a:rPr lang="en-US" b="1" i="0" u="none" strike="noStrike" dirty="0">
                <a:solidFill>
                  <a:srgbClr val="000000"/>
                </a:solidFill>
                <a:effectLst/>
              </a:rPr>
            </a:br>
            <a:r>
              <a:rPr lang="en-US" b="1" i="0" u="none" strike="noStrike" dirty="0">
                <a:solidFill>
                  <a:srgbClr val="000000"/>
                </a:solidFill>
                <a:effectLst/>
              </a:rPr>
              <a:t>Choosing the horizontal granularity</a:t>
            </a:r>
            <a:r>
              <a:rPr lang="en-US" b="0" dirty="0">
                <a:effectLst/>
              </a:rPr>
              <a:t/>
            </a:r>
            <a:br>
              <a:rPr lang="en-US" b="0" dirty="0">
                <a:effectLst/>
              </a:rPr>
            </a:br>
            <a:r>
              <a:rPr lang="en-US" dirty="0"/>
              <a:t/>
            </a:r>
            <a:br>
              <a:rPr lang="en-US" dirty="0"/>
            </a:br>
            <a:endParaRPr lang="en-US" dirty="0"/>
          </a:p>
        </p:txBody>
      </p:sp>
      <p:sp>
        <p:nvSpPr>
          <p:cNvPr id="3" name="Content Placeholder 2">
            <a:extLst>
              <a:ext uri="{FF2B5EF4-FFF2-40B4-BE49-F238E27FC236}">
                <a16:creationId xmlns:a16="http://schemas.microsoft.com/office/drawing/2014/main" id="{C25A9056-AC6C-5341-8485-D65CF19AA414}"/>
              </a:ext>
            </a:extLst>
          </p:cNvPr>
          <p:cNvSpPr>
            <a:spLocks noGrp="1"/>
          </p:cNvSpPr>
          <p:nvPr>
            <p:ph idx="1"/>
          </p:nvPr>
        </p:nvSpPr>
        <p:spPr>
          <a:xfrm>
            <a:off x="838200" y="1690688"/>
            <a:ext cx="10515600" cy="4351338"/>
          </a:xfrm>
        </p:spPr>
        <p:txBody>
          <a:bodyPr>
            <a:noAutofit/>
          </a:bodyPr>
          <a:lstStyle/>
          <a:p>
            <a:pPr marL="342900"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Resolution</a:t>
            </a:r>
          </a:p>
          <a:p>
            <a:pPr marL="800100" lvl="1"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Number of discrete values that represent a </a:t>
            </a:r>
            <a:r>
              <a:rPr lang="en-US" sz="2200" b="1" i="0" strike="noStrike" dirty="0">
                <a:solidFill>
                  <a:srgbClr val="000000"/>
                </a:solidFill>
                <a:effectLst/>
              </a:rPr>
              <a:t>range</a:t>
            </a:r>
            <a:r>
              <a:rPr lang="en-US" sz="2200" b="1" i="0" u="none" strike="noStrike" dirty="0">
                <a:solidFill>
                  <a:srgbClr val="000000"/>
                </a:solidFill>
                <a:effectLst/>
              </a:rPr>
              <a:t> of analog values</a:t>
            </a:r>
          </a:p>
          <a:p>
            <a:pPr marL="800100" lvl="1"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12-bit ADC</a:t>
            </a:r>
          </a:p>
          <a:p>
            <a:pPr marL="1257300" lvl="2"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4096 values</a:t>
            </a:r>
          </a:p>
          <a:p>
            <a:pPr marL="1257300" lvl="2" indent="-342900" rtl="0" fontAlgn="base">
              <a:lnSpc>
                <a:spcPct val="150000"/>
              </a:lnSpc>
              <a:spcBef>
                <a:spcPts val="0"/>
              </a:spcBef>
              <a:spcAft>
                <a:spcPts val="0"/>
              </a:spcAft>
              <a:buFont typeface="Arial" panose="020B0604020202020204" pitchFamily="34" charset="0"/>
              <a:buChar char="•"/>
            </a:pPr>
            <a:r>
              <a:rPr lang="en-US" sz="2200" b="1" i="0" strike="noStrike" dirty="0">
                <a:solidFill>
                  <a:srgbClr val="000000"/>
                </a:solidFill>
                <a:effectLst/>
              </a:rPr>
              <a:t>Range</a:t>
            </a:r>
            <a:r>
              <a:rPr lang="en-US" sz="2200" b="1" i="0" u="none" strike="noStrike" dirty="0">
                <a:solidFill>
                  <a:srgbClr val="000000"/>
                </a:solidFill>
                <a:effectLst/>
              </a:rPr>
              <a:t> / 4096 = Step</a:t>
            </a:r>
          </a:p>
          <a:p>
            <a:pPr marL="800100" lvl="1" indent="-342900">
              <a:lnSpc>
                <a:spcPct val="150000"/>
              </a:lnSpc>
              <a:spcBef>
                <a:spcPts val="0"/>
              </a:spcBef>
              <a:buFont typeface="Arial" panose="020B0604020202020204" pitchFamily="34" charset="0"/>
              <a:buChar char="•"/>
            </a:pPr>
            <a:r>
              <a:rPr lang="en-US" sz="2200" b="1" i="0" u="none" strike="noStrike" dirty="0" smtClean="0">
                <a:effectLst/>
              </a:rPr>
              <a:t>Larger </a:t>
            </a:r>
            <a:r>
              <a:rPr lang="en-US" sz="2200" b="1" i="0" dirty="0">
                <a:effectLst/>
              </a:rPr>
              <a:t>range</a:t>
            </a:r>
            <a:r>
              <a:rPr lang="en-US" sz="2200" b="1" i="0" u="none" strike="noStrike" dirty="0">
                <a:effectLst/>
              </a:rPr>
              <a:t>           less information</a:t>
            </a:r>
            <a:endParaRPr lang="en-US" sz="2200" b="0" dirty="0">
              <a:effectLst/>
            </a:endParaRPr>
          </a:p>
          <a:p>
            <a:pPr>
              <a:lnSpc>
                <a:spcPct val="150000"/>
              </a:lnSpc>
            </a:pPr>
            <a:r>
              <a:rPr lang="en-US" sz="2200" dirty="0"/>
              <a:t/>
            </a:r>
            <a:br>
              <a:rPr lang="en-US" sz="2200" dirty="0"/>
            </a:br>
            <a:endParaRPr lang="en-US" sz="2200" dirty="0"/>
          </a:p>
        </p:txBody>
      </p:sp>
      <p:pic>
        <p:nvPicPr>
          <p:cNvPr id="5122" name="Picture 2">
            <a:extLst>
              <a:ext uri="{FF2B5EF4-FFF2-40B4-BE49-F238E27FC236}">
                <a16:creationId xmlns:a16="http://schemas.microsoft.com/office/drawing/2014/main" id="{DD8D4042-2284-40C2-DEDF-DC5A37987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8067" y="2656966"/>
            <a:ext cx="3260315" cy="355817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36DC1FBE-D31B-2547-3C5D-FE678B13DCCB}"/>
              </a:ext>
            </a:extLst>
          </p:cNvPr>
          <p:cNvCxnSpPr>
            <a:cxnSpLocks/>
          </p:cNvCxnSpPr>
          <p:nvPr/>
        </p:nvCxnSpPr>
        <p:spPr>
          <a:xfrm>
            <a:off x="3290465" y="4545187"/>
            <a:ext cx="399350" cy="0"/>
          </a:xfrm>
          <a:prstGeom prst="straightConnector1">
            <a:avLst/>
          </a:prstGeom>
          <a:ln>
            <a:tailEnd type="triangle"/>
          </a:ln>
          <a:effectLst>
            <a:glow>
              <a:schemeClr val="accent1">
                <a:alpha val="40000"/>
              </a:schemeClr>
            </a:glow>
            <a:reflection stA="45000" endPos="57000" dist="50800" dir="5400000" sy="-100000" algn="bl" rotWithShape="0"/>
          </a:effectLst>
        </p:spPr>
        <p:style>
          <a:lnRef idx="1">
            <a:schemeClr val="dk1"/>
          </a:lnRef>
          <a:fillRef idx="0">
            <a:schemeClr val="dk1"/>
          </a:fillRef>
          <a:effectRef idx="0">
            <a:schemeClr val="dk1"/>
          </a:effectRef>
          <a:fontRef idx="minor">
            <a:schemeClr val="tx1"/>
          </a:fontRef>
        </p:style>
      </p:cxnSp>
      <p:sp>
        <p:nvSpPr>
          <p:cNvPr id="5" name="Slide Number Placeholder 4"/>
          <p:cNvSpPr>
            <a:spLocks noGrp="1"/>
          </p:cNvSpPr>
          <p:nvPr>
            <p:ph type="sldNum" sz="quarter" idx="12"/>
          </p:nvPr>
        </p:nvSpPr>
        <p:spPr/>
        <p:txBody>
          <a:bodyPr/>
          <a:lstStyle/>
          <a:p>
            <a:fld id="{64249A16-1D3B-4D2A-828B-0F6032C90132}" type="slidenum">
              <a:rPr lang="en-US" smtClean="0"/>
              <a:pPr/>
              <a:t>11</a:t>
            </a:fld>
            <a:r>
              <a:rPr lang="en-US" smtClean="0"/>
              <a:t>/20</a:t>
            </a:r>
            <a:endParaRPr lang="en-US" dirty="0"/>
          </a:p>
        </p:txBody>
      </p:sp>
    </p:spTree>
    <p:extLst>
      <p:ext uri="{BB962C8B-B14F-4D97-AF65-F5344CB8AC3E}">
        <p14:creationId xmlns:p14="http://schemas.microsoft.com/office/powerpoint/2010/main" val="24002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nodeType="withEffect">
                                  <p:stCondLst>
                                    <p:cond delay="0"/>
                                  </p:stCondLst>
                                  <p:childTnLst>
                                    <p:set>
                                      <p:cBhvr>
                                        <p:cTn id="37" dur="1" fill="hold">
                                          <p:stCondLst>
                                            <p:cond delay="0"/>
                                          </p:stCondLst>
                                        </p:cTn>
                                        <p:tgtEl>
                                          <p:spTgt spid="5122"/>
                                        </p:tgtEl>
                                        <p:attrNameLst>
                                          <p:attrName>style.visibility</p:attrName>
                                        </p:attrNameLst>
                                      </p:cBhvr>
                                      <p:to>
                                        <p:strVal val="visible"/>
                                      </p:to>
                                    </p:set>
                                    <p:animEffect transition="in" filter="fade">
                                      <p:cBhvr>
                                        <p:cTn id="38"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9BB01-459F-B48F-4BB3-5255E8941162}"/>
              </a:ext>
            </a:extLst>
          </p:cNvPr>
          <p:cNvSpPr>
            <a:spLocks noGrp="1"/>
          </p:cNvSpPr>
          <p:nvPr>
            <p:ph type="title"/>
          </p:nvPr>
        </p:nvSpPr>
        <p:spPr/>
        <p:txBody>
          <a:bodyPr>
            <a:noAutofit/>
          </a:bodyPr>
          <a:lstStyle/>
          <a:p>
            <a:pPr rtl="0">
              <a:spcBef>
                <a:spcPts val="0"/>
              </a:spcBef>
              <a:spcAft>
                <a:spcPts val="0"/>
              </a:spcAft>
            </a:pPr>
            <a:r>
              <a:rPr lang="en-US" b="1" i="0" u="none" strike="noStrike" dirty="0">
                <a:solidFill>
                  <a:srgbClr val="000000"/>
                </a:solidFill>
                <a:effectLst/>
              </a:rPr>
              <a:t/>
            </a:r>
            <a:br>
              <a:rPr lang="en-US" b="1" i="0" u="none" strike="noStrike" dirty="0">
                <a:solidFill>
                  <a:srgbClr val="000000"/>
                </a:solidFill>
                <a:effectLst/>
              </a:rPr>
            </a:br>
            <a:r>
              <a:rPr lang="en-US" b="1" i="0" u="none" strike="noStrike" dirty="0">
                <a:solidFill>
                  <a:srgbClr val="000000"/>
                </a:solidFill>
                <a:effectLst/>
              </a:rPr>
              <a:t/>
            </a:r>
            <a:br>
              <a:rPr lang="en-US" b="1" i="0" u="none" strike="noStrike" dirty="0">
                <a:solidFill>
                  <a:srgbClr val="000000"/>
                </a:solidFill>
                <a:effectLst/>
              </a:rPr>
            </a:br>
            <a:r>
              <a:rPr lang="en-US" b="1" i="0" u="none" strike="noStrike" dirty="0">
                <a:solidFill>
                  <a:srgbClr val="000000"/>
                </a:solidFill>
                <a:effectLst/>
              </a:rPr>
              <a:t>Choosing the horizontal granularity</a:t>
            </a:r>
            <a:r>
              <a:rPr lang="en-US" b="0" dirty="0">
                <a:effectLst/>
              </a:rPr>
              <a:t/>
            </a:r>
            <a:br>
              <a:rPr lang="en-US" b="0" dirty="0">
                <a:effectLst/>
              </a:rPr>
            </a:br>
            <a:r>
              <a:rPr lang="en-US" dirty="0"/>
              <a:t/>
            </a:r>
            <a:br>
              <a:rPr lang="en-US" dirty="0"/>
            </a:br>
            <a:endParaRPr lang="en-US" dirty="0"/>
          </a:p>
        </p:txBody>
      </p:sp>
      <p:sp>
        <p:nvSpPr>
          <p:cNvPr id="3" name="Content Placeholder 2">
            <a:extLst>
              <a:ext uri="{FF2B5EF4-FFF2-40B4-BE49-F238E27FC236}">
                <a16:creationId xmlns:a16="http://schemas.microsoft.com/office/drawing/2014/main" id="{C25A9056-AC6C-5341-8485-D65CF19AA414}"/>
              </a:ext>
            </a:extLst>
          </p:cNvPr>
          <p:cNvSpPr>
            <a:spLocks noGrp="1"/>
          </p:cNvSpPr>
          <p:nvPr>
            <p:ph idx="1"/>
          </p:nvPr>
        </p:nvSpPr>
        <p:spPr>
          <a:xfrm>
            <a:off x="838200" y="1690688"/>
            <a:ext cx="7285522" cy="4325101"/>
          </a:xfrm>
        </p:spPr>
        <p:txBody>
          <a:bodyPr>
            <a:noAutofit/>
          </a:bodyPr>
          <a:lstStyle/>
          <a:p>
            <a:pPr marL="342900" indent="-342900" rtl="0" fontAlgn="base">
              <a:lnSpc>
                <a:spcPct val="150000"/>
              </a:lnSpc>
              <a:spcBef>
                <a:spcPts val="0"/>
              </a:spcBef>
              <a:spcAft>
                <a:spcPts val="0"/>
              </a:spcAft>
              <a:buFont typeface="Arial" panose="020B0604020202020204" pitchFamily="34" charset="0"/>
              <a:buChar char="•"/>
            </a:pPr>
            <a:r>
              <a:rPr lang="en-US" sz="2200" b="1" i="0" u="none" strike="noStrike" dirty="0" smtClean="0">
                <a:solidFill>
                  <a:srgbClr val="000000"/>
                </a:solidFill>
                <a:effectLst/>
              </a:rPr>
              <a:t>Quantization </a:t>
            </a:r>
            <a:r>
              <a:rPr lang="en-US" sz="2200" b="1" i="0" u="none" strike="noStrike" dirty="0">
                <a:solidFill>
                  <a:srgbClr val="000000"/>
                </a:solidFill>
                <a:effectLst/>
              </a:rPr>
              <a:t>Error</a:t>
            </a:r>
          </a:p>
          <a:p>
            <a:pPr marL="800100" lvl="1"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How far off discrete value is </a:t>
            </a:r>
            <a:r>
              <a:rPr lang="en-US" sz="2200" b="1" i="0" u="none" strike="noStrike" dirty="0" smtClean="0">
                <a:solidFill>
                  <a:srgbClr val="000000"/>
                </a:solidFill>
                <a:effectLst/>
              </a:rPr>
              <a:t>from </a:t>
            </a:r>
            <a:r>
              <a:rPr lang="en-US" sz="2200" b="1" i="0" u="none" strike="noStrike" dirty="0">
                <a:solidFill>
                  <a:srgbClr val="000000"/>
                </a:solidFill>
                <a:effectLst/>
              </a:rPr>
              <a:t>actual analog </a:t>
            </a:r>
            <a:r>
              <a:rPr lang="en-US" sz="2200" b="1" i="0" u="none" strike="noStrike" dirty="0" smtClean="0">
                <a:solidFill>
                  <a:srgbClr val="000000"/>
                </a:solidFill>
                <a:effectLst/>
              </a:rPr>
              <a:t>value</a:t>
            </a:r>
            <a:endParaRPr lang="en-US" sz="2200" b="0" dirty="0"/>
          </a:p>
          <a:p>
            <a:pPr marL="800100" lvl="1" indent="-342900" rtl="0" fontAlgn="base">
              <a:lnSpc>
                <a:spcPct val="150000"/>
              </a:lnSpc>
              <a:spcBef>
                <a:spcPts val="0"/>
              </a:spcBef>
              <a:spcAft>
                <a:spcPts val="0"/>
              </a:spcAft>
              <a:buFont typeface="Arial" panose="020B0604020202020204" pitchFamily="34" charset="0"/>
              <a:buChar char="•"/>
            </a:pPr>
            <a:r>
              <a:rPr lang="en-US" sz="2200" b="1" i="0" u="none" strike="noStrike" dirty="0" smtClean="0">
                <a:solidFill>
                  <a:srgbClr val="000000"/>
                </a:solidFill>
                <a:effectLst/>
              </a:rPr>
              <a:t>½ </a:t>
            </a:r>
            <a:r>
              <a:rPr lang="en-US" sz="2200" b="1" i="0" u="none" strike="noStrike" dirty="0">
                <a:solidFill>
                  <a:srgbClr val="000000"/>
                </a:solidFill>
                <a:effectLst/>
              </a:rPr>
              <a:t>LSB         Range / 8192</a:t>
            </a:r>
          </a:p>
          <a:p>
            <a:pPr marL="800100" lvl="1" indent="-342900">
              <a:lnSpc>
                <a:spcPct val="150000"/>
              </a:lnSpc>
              <a:spcBef>
                <a:spcPts val="0"/>
              </a:spcBef>
              <a:buFont typeface="Arial" panose="020B0604020202020204" pitchFamily="34" charset="0"/>
              <a:buChar char="•"/>
            </a:pPr>
            <a:r>
              <a:rPr lang="en-US" sz="2200" b="1" i="0" u="none" strike="noStrike" dirty="0">
                <a:effectLst/>
              </a:rPr>
              <a:t>Larger range         larger error</a:t>
            </a:r>
            <a:endParaRPr lang="en-US" sz="2200" b="0" dirty="0">
              <a:effectLst/>
            </a:endParaRPr>
          </a:p>
          <a:p>
            <a:pPr marL="800100" lvl="1" indent="-342900">
              <a:lnSpc>
                <a:spcPct val="150000"/>
              </a:lnSpc>
              <a:spcBef>
                <a:spcPts val="0"/>
              </a:spcBef>
              <a:buFont typeface="Arial" panose="020B0604020202020204" pitchFamily="34" charset="0"/>
              <a:buChar char="•"/>
            </a:pPr>
            <a:r>
              <a:rPr lang="en-US" sz="2200" b="1" i="0" u="none" strike="noStrike" dirty="0">
                <a:effectLst/>
              </a:rPr>
              <a:t>The more number of bits we have for </a:t>
            </a:r>
            <a:r>
              <a:rPr lang="en-US" sz="2200" b="1" i="0" u="none" strike="noStrike" dirty="0" smtClean="0">
                <a:effectLst/>
              </a:rPr>
              <a:t>representing, the </a:t>
            </a:r>
            <a:r>
              <a:rPr lang="en-US" sz="2200" b="1" i="0" u="none" strike="noStrike" dirty="0">
                <a:effectLst/>
              </a:rPr>
              <a:t>more the resolution, the less the quantization error.</a:t>
            </a:r>
            <a:endParaRPr lang="en-US" sz="2200" b="0" dirty="0">
              <a:effectLst/>
            </a:endParaRPr>
          </a:p>
          <a:p>
            <a:pPr marL="1257300" lvl="2" indent="-342900">
              <a:lnSpc>
                <a:spcPct val="150000"/>
              </a:lnSpc>
              <a:spcBef>
                <a:spcPts val="0"/>
              </a:spcBef>
              <a:buFont typeface="Arial" panose="020B0604020202020204" pitchFamily="34" charset="0"/>
              <a:buChar char="•"/>
            </a:pPr>
            <a:r>
              <a:rPr lang="en-US" sz="2200" b="1" i="0" u="none" strike="noStrike" dirty="0">
                <a:effectLst/>
              </a:rPr>
              <a:t>more bits          smaller error         higher </a:t>
            </a:r>
            <a:r>
              <a:rPr lang="en-US" sz="2200" b="1" i="0" u="none" strike="noStrike" dirty="0" smtClean="0">
                <a:effectLst/>
              </a:rPr>
              <a:t>resolution</a:t>
            </a:r>
            <a:endParaRPr lang="en-US" sz="2200" b="0" dirty="0">
              <a:effectLst/>
            </a:endParaRPr>
          </a:p>
        </p:txBody>
      </p:sp>
      <p:cxnSp>
        <p:nvCxnSpPr>
          <p:cNvPr id="9" name="Straight Arrow Connector 8">
            <a:extLst>
              <a:ext uri="{FF2B5EF4-FFF2-40B4-BE49-F238E27FC236}">
                <a16:creationId xmlns:a16="http://schemas.microsoft.com/office/drawing/2014/main" id="{36DC1FBE-D31B-2547-3C5D-FE678B13DCCB}"/>
              </a:ext>
            </a:extLst>
          </p:cNvPr>
          <p:cNvCxnSpPr>
            <a:cxnSpLocks/>
          </p:cNvCxnSpPr>
          <p:nvPr/>
        </p:nvCxnSpPr>
        <p:spPr>
          <a:xfrm>
            <a:off x="2453918" y="3034021"/>
            <a:ext cx="399350" cy="0"/>
          </a:xfrm>
          <a:prstGeom prst="straightConnector1">
            <a:avLst/>
          </a:prstGeom>
          <a:ln>
            <a:tailEnd type="triangle"/>
          </a:ln>
          <a:effectLst>
            <a:glow>
              <a:schemeClr val="accent1">
                <a:alpha val="40000"/>
              </a:schemeClr>
            </a:glow>
            <a:reflection stA="45000" endPos="57000" dist="50800" dir="5400000" sy="-100000" algn="bl" rotWithShape="0"/>
          </a:effectLst>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6CB5EC0-486B-7672-EC67-E9891852B84D}"/>
              </a:ext>
            </a:extLst>
          </p:cNvPr>
          <p:cNvCxnSpPr>
            <a:cxnSpLocks/>
          </p:cNvCxnSpPr>
          <p:nvPr/>
        </p:nvCxnSpPr>
        <p:spPr>
          <a:xfrm>
            <a:off x="3238279" y="3524679"/>
            <a:ext cx="399350" cy="0"/>
          </a:xfrm>
          <a:prstGeom prst="straightConnector1">
            <a:avLst/>
          </a:prstGeom>
          <a:ln>
            <a:tailEnd type="triangle"/>
          </a:ln>
          <a:effectLst>
            <a:glow>
              <a:schemeClr val="accent1">
                <a:alpha val="40000"/>
              </a:schemeClr>
            </a:glow>
            <a:reflection stA="45000" endPos="57000" dist="50800" dir="5400000" sy="-100000" algn="bl" rotWithShape="0"/>
          </a:effectLst>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7165830-8E71-1BEA-F252-E2437F63D496}"/>
              </a:ext>
            </a:extLst>
          </p:cNvPr>
          <p:cNvCxnSpPr>
            <a:cxnSpLocks/>
          </p:cNvCxnSpPr>
          <p:nvPr/>
        </p:nvCxnSpPr>
        <p:spPr>
          <a:xfrm>
            <a:off x="3365340" y="5557496"/>
            <a:ext cx="399350" cy="0"/>
          </a:xfrm>
          <a:prstGeom prst="straightConnector1">
            <a:avLst/>
          </a:prstGeom>
          <a:ln>
            <a:tailEnd type="triangle"/>
          </a:ln>
          <a:effectLst>
            <a:glow>
              <a:schemeClr val="accent1">
                <a:alpha val="40000"/>
              </a:schemeClr>
            </a:glow>
            <a:reflection stA="45000" endPos="57000" dist="50800" dir="5400000" sy="-100000" algn="bl" rotWithShape="0"/>
          </a:effectLst>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6F0C58A-0678-0161-EC0D-173ACA304024}"/>
              </a:ext>
            </a:extLst>
          </p:cNvPr>
          <p:cNvCxnSpPr>
            <a:cxnSpLocks/>
          </p:cNvCxnSpPr>
          <p:nvPr/>
        </p:nvCxnSpPr>
        <p:spPr>
          <a:xfrm>
            <a:off x="5498645" y="5557496"/>
            <a:ext cx="399350" cy="0"/>
          </a:xfrm>
          <a:prstGeom prst="straightConnector1">
            <a:avLst/>
          </a:prstGeom>
          <a:ln>
            <a:tailEnd type="triangle"/>
          </a:ln>
          <a:effectLst>
            <a:glow>
              <a:schemeClr val="accent1">
                <a:alpha val="40000"/>
              </a:schemeClr>
            </a:glow>
            <a:reflection stA="45000" endPos="57000" dist="50800" dir="5400000" sy="-100000" algn="bl" rotWithShape="0"/>
          </a:effectLst>
        </p:spPr>
        <p:style>
          <a:lnRef idx="1">
            <a:schemeClr val="dk1"/>
          </a:lnRef>
          <a:fillRef idx="0">
            <a:schemeClr val="dk1"/>
          </a:fillRef>
          <a:effectRef idx="0">
            <a:schemeClr val="dk1"/>
          </a:effectRef>
          <a:fontRef idx="minor">
            <a:schemeClr val="tx1"/>
          </a:fontRef>
        </p:style>
      </p:cxnSp>
      <p:pic>
        <p:nvPicPr>
          <p:cNvPr id="11" name="Picture 2">
            <a:extLst>
              <a:ext uri="{FF2B5EF4-FFF2-40B4-BE49-F238E27FC236}">
                <a16:creationId xmlns:a16="http://schemas.microsoft.com/office/drawing/2014/main" id="{DD8D4042-2284-40C2-DEDF-DC5A37987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8067" y="2656966"/>
            <a:ext cx="3260315" cy="355817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64249A16-1D3B-4D2A-828B-0F6032C90132}" type="slidenum">
              <a:rPr lang="en-US" smtClean="0"/>
              <a:pPr/>
              <a:t>12</a:t>
            </a:fld>
            <a:r>
              <a:rPr lang="en-US" smtClean="0"/>
              <a:t>/20</a:t>
            </a:r>
            <a:endParaRPr lang="en-US" dirty="0"/>
          </a:p>
        </p:txBody>
      </p:sp>
    </p:spTree>
    <p:extLst>
      <p:ext uri="{BB962C8B-B14F-4D97-AF65-F5344CB8AC3E}">
        <p14:creationId xmlns:p14="http://schemas.microsoft.com/office/powerpoint/2010/main" val="222633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737EC-66BB-30AF-C7D8-33E959E1023C}"/>
              </a:ext>
            </a:extLst>
          </p:cNvPr>
          <p:cNvSpPr>
            <a:spLocks noGrp="1"/>
          </p:cNvSpPr>
          <p:nvPr>
            <p:ph type="title"/>
          </p:nvPr>
        </p:nvSpPr>
        <p:spPr/>
        <p:txBody>
          <a:bodyPr>
            <a:normAutofit/>
          </a:bodyPr>
          <a:lstStyle/>
          <a:p>
            <a:r>
              <a:rPr lang="en-US" b="1" i="0" u="none" strike="noStrike" dirty="0">
                <a:solidFill>
                  <a:srgbClr val="000000"/>
                </a:solidFill>
                <a:effectLst/>
              </a:rPr>
              <a:t>Choosing the sample rate</a:t>
            </a:r>
            <a:endParaRPr lang="en-US" dirty="0"/>
          </a:p>
        </p:txBody>
      </p:sp>
      <p:sp>
        <p:nvSpPr>
          <p:cNvPr id="3" name="Content Placeholder 2">
            <a:extLst>
              <a:ext uri="{FF2B5EF4-FFF2-40B4-BE49-F238E27FC236}">
                <a16:creationId xmlns:a16="http://schemas.microsoft.com/office/drawing/2014/main" id="{99850CFF-BC02-043C-7EC9-7AC80C1E1F72}"/>
              </a:ext>
            </a:extLst>
          </p:cNvPr>
          <p:cNvSpPr>
            <a:spLocks noGrp="1"/>
          </p:cNvSpPr>
          <p:nvPr>
            <p:ph idx="1"/>
          </p:nvPr>
        </p:nvSpPr>
        <p:spPr>
          <a:xfrm>
            <a:off x="838200" y="1690688"/>
            <a:ext cx="10515600" cy="4351338"/>
          </a:xfrm>
        </p:spPr>
        <p:txBody>
          <a:bodyPr>
            <a:normAutofit/>
          </a:bodyPr>
          <a:lstStyle/>
          <a:p>
            <a:pPr marL="342900"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What sample rate do we need?</a:t>
            </a:r>
          </a:p>
          <a:p>
            <a:pPr marL="800100" lvl="1"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Too low: we can’t reconstruct the signal we care about</a:t>
            </a:r>
          </a:p>
          <a:p>
            <a:pPr marL="800100" lvl="1"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Too high: waste of computation, energy, resources</a:t>
            </a:r>
          </a:p>
          <a:p>
            <a:pPr marL="342900" indent="-342900">
              <a:lnSpc>
                <a:spcPct val="150000"/>
              </a:lnSpc>
              <a:buFont typeface="Arial" panose="020B0604020202020204" pitchFamily="34" charset="0"/>
              <a:buChar char="•"/>
            </a:pPr>
            <a:endParaRPr lang="en-US" sz="2200" dirty="0"/>
          </a:p>
        </p:txBody>
      </p:sp>
      <p:pic>
        <p:nvPicPr>
          <p:cNvPr id="6" name="Picture 5">
            <a:extLst>
              <a:ext uri="{FF2B5EF4-FFF2-40B4-BE49-F238E27FC236}">
                <a16:creationId xmlns:a16="http://schemas.microsoft.com/office/drawing/2014/main" id="{931107B5-CF9A-07A4-221B-07A25AA418AF}"/>
              </a:ext>
            </a:extLst>
          </p:cNvPr>
          <p:cNvPicPr>
            <a:picLocks noChangeAspect="1"/>
          </p:cNvPicPr>
          <p:nvPr/>
        </p:nvPicPr>
        <p:blipFill>
          <a:blip r:embed="rId2"/>
          <a:stretch>
            <a:fillRect/>
          </a:stretch>
        </p:blipFill>
        <p:spPr>
          <a:xfrm>
            <a:off x="2763002" y="3272946"/>
            <a:ext cx="6665996" cy="3274524"/>
          </a:xfrm>
          <a:prstGeom prst="rect">
            <a:avLst/>
          </a:prstGeom>
        </p:spPr>
      </p:pic>
      <p:sp>
        <p:nvSpPr>
          <p:cNvPr id="5" name="Slide Number Placeholder 4"/>
          <p:cNvSpPr>
            <a:spLocks noGrp="1"/>
          </p:cNvSpPr>
          <p:nvPr>
            <p:ph type="sldNum" sz="quarter" idx="12"/>
          </p:nvPr>
        </p:nvSpPr>
        <p:spPr/>
        <p:txBody>
          <a:bodyPr/>
          <a:lstStyle/>
          <a:p>
            <a:fld id="{64249A16-1D3B-4D2A-828B-0F6032C90132}" type="slidenum">
              <a:rPr lang="en-US" smtClean="0"/>
              <a:pPr/>
              <a:t>13</a:t>
            </a:fld>
            <a:r>
              <a:rPr lang="en-US" smtClean="0"/>
              <a:t>/20</a:t>
            </a:r>
            <a:endParaRPr lang="en-US" dirty="0"/>
          </a:p>
        </p:txBody>
      </p:sp>
    </p:spTree>
    <p:extLst>
      <p:ext uri="{BB962C8B-B14F-4D97-AF65-F5344CB8AC3E}">
        <p14:creationId xmlns:p14="http://schemas.microsoft.com/office/powerpoint/2010/main" val="260807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BAE1-DA41-55E9-9B50-5A1B76B529E1}"/>
              </a:ext>
            </a:extLst>
          </p:cNvPr>
          <p:cNvSpPr>
            <a:spLocks noGrp="1"/>
          </p:cNvSpPr>
          <p:nvPr>
            <p:ph type="title"/>
          </p:nvPr>
        </p:nvSpPr>
        <p:spPr/>
        <p:txBody>
          <a:bodyPr>
            <a:normAutofit/>
          </a:bodyPr>
          <a:lstStyle/>
          <a:p>
            <a:r>
              <a:rPr lang="en-US" b="1" i="0" u="none" strike="noStrike" dirty="0">
                <a:solidFill>
                  <a:srgbClr val="000000"/>
                </a:solidFill>
                <a:effectLst/>
                <a:cs typeface="Calibri" panose="020F0502020204030204" pitchFamily="34" charset="0"/>
              </a:rPr>
              <a:t>Conversion: ADC</a:t>
            </a:r>
            <a:endParaRPr lang="en-US" dirty="0">
              <a:cs typeface="Calibri" panose="020F0502020204030204" pitchFamily="34" charset="0"/>
            </a:endParaRPr>
          </a:p>
        </p:txBody>
      </p:sp>
      <p:sp>
        <p:nvSpPr>
          <p:cNvPr id="3" name="Content Placeholder 2">
            <a:extLst>
              <a:ext uri="{FF2B5EF4-FFF2-40B4-BE49-F238E27FC236}">
                <a16:creationId xmlns:a16="http://schemas.microsoft.com/office/drawing/2014/main" id="{50849002-6C36-D885-4E89-DE35BFF25C0E}"/>
              </a:ext>
            </a:extLst>
          </p:cNvPr>
          <p:cNvSpPr>
            <a:spLocks noGrp="1"/>
          </p:cNvSpPr>
          <p:nvPr>
            <p:ph idx="1"/>
          </p:nvPr>
        </p:nvSpPr>
        <p:spPr>
          <a:xfrm>
            <a:off x="838200" y="1562866"/>
            <a:ext cx="10515600" cy="4351338"/>
          </a:xfrm>
        </p:spPr>
        <p:txBody>
          <a:bodyPr>
            <a:normAutofit/>
          </a:bodyPr>
          <a:lstStyle/>
          <a:p>
            <a:pPr marL="342900"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Converting between voltages, ADC counts, and engineering units</a:t>
            </a:r>
          </a:p>
          <a:p>
            <a:pPr marL="800100" lvl="1"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Converting: ADC </a:t>
            </a:r>
            <a:r>
              <a:rPr lang="en-US" sz="2200" b="1" i="0" u="none" strike="noStrike" dirty="0" smtClean="0">
                <a:solidFill>
                  <a:srgbClr val="000000"/>
                </a:solidFill>
                <a:effectLst/>
              </a:rPr>
              <a:t>counts          Voltage</a:t>
            </a:r>
          </a:p>
          <a:p>
            <a:pPr marL="800100" lvl="1" indent="-342900" rtl="0" fontAlgn="base">
              <a:lnSpc>
                <a:spcPct val="100000"/>
              </a:lnSpc>
              <a:spcBef>
                <a:spcPts val="0"/>
              </a:spcBef>
              <a:spcAft>
                <a:spcPts val="0"/>
              </a:spcAft>
              <a:buFont typeface="Arial" panose="020B0604020202020204" pitchFamily="34" charset="0"/>
              <a:buChar char="•"/>
            </a:pPr>
            <a:endParaRPr lang="en-US" sz="2200" dirty="0" smtClean="0">
              <a:solidFill>
                <a:srgbClr val="000000"/>
              </a:solidFill>
            </a:endParaRPr>
          </a:p>
          <a:p>
            <a:pPr marL="800100" lvl="1" indent="-342900" rtl="0" fontAlgn="base">
              <a:lnSpc>
                <a:spcPct val="100000"/>
              </a:lnSpc>
              <a:spcBef>
                <a:spcPts val="0"/>
              </a:spcBef>
              <a:spcAft>
                <a:spcPts val="0"/>
              </a:spcAft>
              <a:buFont typeface="Arial" panose="020B0604020202020204" pitchFamily="34" charset="0"/>
              <a:buChar char="•"/>
            </a:pPr>
            <a:endParaRPr lang="en-US" sz="2200" b="1" i="0" u="none" strike="noStrike" dirty="0" smtClean="0">
              <a:solidFill>
                <a:srgbClr val="000000"/>
              </a:solidFill>
              <a:effectLst/>
            </a:endParaRPr>
          </a:p>
          <a:p>
            <a:pPr marL="800100" lvl="1" indent="-342900" rtl="0" fontAlgn="base">
              <a:lnSpc>
                <a:spcPct val="100000"/>
              </a:lnSpc>
              <a:spcBef>
                <a:spcPts val="0"/>
              </a:spcBef>
              <a:spcAft>
                <a:spcPts val="0"/>
              </a:spcAft>
              <a:buFont typeface="Arial" panose="020B0604020202020204" pitchFamily="34" charset="0"/>
              <a:buChar char="•"/>
            </a:pPr>
            <a:endParaRPr lang="en-US" sz="2200" b="1" i="0" u="none" strike="noStrike" dirty="0" smtClean="0">
              <a:solidFill>
                <a:srgbClr val="000000"/>
              </a:solidFill>
              <a:effectLst/>
            </a:endParaRPr>
          </a:p>
          <a:p>
            <a:pPr marL="800100" lvl="1" indent="-342900" rtl="0" fontAlgn="base">
              <a:lnSpc>
                <a:spcPct val="100000"/>
              </a:lnSpc>
              <a:spcBef>
                <a:spcPts val="0"/>
              </a:spcBef>
              <a:spcAft>
                <a:spcPts val="0"/>
              </a:spcAft>
              <a:buFont typeface="Arial" panose="020B0604020202020204" pitchFamily="34" charset="0"/>
              <a:buChar char="•"/>
            </a:pPr>
            <a:endParaRPr lang="en-US" sz="2200" b="1" i="0" u="none" strike="noStrike" dirty="0" smtClean="0">
              <a:solidFill>
                <a:srgbClr val="000000"/>
              </a:solidFill>
              <a:effectLst/>
            </a:endParaRPr>
          </a:p>
          <a:p>
            <a:pPr lvl="1" rtl="0" fontAlgn="base">
              <a:lnSpc>
                <a:spcPct val="150000"/>
              </a:lnSpc>
              <a:spcBef>
                <a:spcPts val="0"/>
              </a:spcBef>
              <a:spcAft>
                <a:spcPts val="0"/>
              </a:spcAft>
            </a:pPr>
            <a:endParaRPr lang="en-US" sz="2200" dirty="0">
              <a:solidFill>
                <a:srgbClr val="000000"/>
              </a:solidFill>
            </a:endParaRPr>
          </a:p>
          <a:p>
            <a:pPr marL="800100" lvl="1" indent="-342900" rtl="0" fontAlgn="base">
              <a:lnSpc>
                <a:spcPct val="150000"/>
              </a:lnSpc>
              <a:spcBef>
                <a:spcPts val="0"/>
              </a:spcBef>
              <a:spcAft>
                <a:spcPts val="0"/>
              </a:spcAft>
              <a:buFont typeface="Arial" panose="020B0604020202020204" pitchFamily="34" charset="0"/>
              <a:buChar char="•"/>
            </a:pPr>
            <a:r>
              <a:rPr lang="en-US" sz="2200" b="1" i="0" u="none" strike="noStrike" dirty="0" smtClean="0">
                <a:effectLst/>
              </a:rPr>
              <a:t>Quantization </a:t>
            </a:r>
            <a:r>
              <a:rPr lang="en-US" sz="2200" b="1" i="0" u="none" strike="noStrike" dirty="0">
                <a:effectLst/>
              </a:rPr>
              <a:t>error should also be </a:t>
            </a:r>
            <a:r>
              <a:rPr lang="en-US" sz="2200" b="1" i="0" u="none" strike="noStrike" dirty="0" smtClean="0">
                <a:effectLst/>
              </a:rPr>
              <a:t>considered</a:t>
            </a:r>
          </a:p>
          <a:p>
            <a:pPr marL="800100" lvl="1" indent="-342900" rtl="0" fontAlgn="base">
              <a:lnSpc>
                <a:spcPct val="150000"/>
              </a:lnSpc>
              <a:spcBef>
                <a:spcPts val="0"/>
              </a:spcBef>
              <a:spcAft>
                <a:spcPts val="0"/>
              </a:spcAft>
              <a:buFont typeface="Arial" panose="020B0604020202020204" pitchFamily="34" charset="0"/>
              <a:buChar char="•"/>
            </a:pPr>
            <a:r>
              <a:rPr lang="en-US" sz="2200" b="1" i="0" u="none" strike="noStrike" dirty="0" smtClean="0">
                <a:solidFill>
                  <a:srgbClr val="000000"/>
                </a:solidFill>
                <a:effectLst/>
              </a:rPr>
              <a:t>Converting</a:t>
            </a:r>
            <a:r>
              <a:rPr lang="en-US" sz="2200" b="1" i="0" u="none" strike="noStrike" dirty="0">
                <a:solidFill>
                  <a:srgbClr val="000000"/>
                </a:solidFill>
                <a:effectLst/>
              </a:rPr>
              <a:t>: Voltage ⬄ Engineering Units</a:t>
            </a:r>
          </a:p>
          <a:p>
            <a:pPr marL="342900" indent="-342900">
              <a:lnSpc>
                <a:spcPct val="100000"/>
              </a:lnSpc>
              <a:buFont typeface="Arial" panose="020B0604020202020204" pitchFamily="34" charset="0"/>
              <a:buChar char="•"/>
            </a:pPr>
            <a:endParaRPr lang="en-US" sz="2200" dirty="0"/>
          </a:p>
        </p:txBody>
      </p:sp>
      <p:pic>
        <p:nvPicPr>
          <p:cNvPr id="6" name="Picture 5">
            <a:extLst>
              <a:ext uri="{FF2B5EF4-FFF2-40B4-BE49-F238E27FC236}">
                <a16:creationId xmlns:a16="http://schemas.microsoft.com/office/drawing/2014/main" id="{629A466F-6E7D-0A63-A0C0-9D31721B2048}"/>
              </a:ext>
            </a:extLst>
          </p:cNvPr>
          <p:cNvPicPr>
            <a:picLocks noChangeAspect="1"/>
          </p:cNvPicPr>
          <p:nvPr/>
        </p:nvPicPr>
        <p:blipFill>
          <a:blip r:embed="rId2"/>
          <a:stretch>
            <a:fillRect/>
          </a:stretch>
        </p:blipFill>
        <p:spPr>
          <a:xfrm>
            <a:off x="2056355" y="2621865"/>
            <a:ext cx="4039645" cy="1626488"/>
          </a:xfrm>
          <a:prstGeom prst="rect">
            <a:avLst/>
          </a:prstGeom>
        </p:spPr>
      </p:pic>
      <p:pic>
        <p:nvPicPr>
          <p:cNvPr id="10" name="Picture 9">
            <a:extLst>
              <a:ext uri="{FF2B5EF4-FFF2-40B4-BE49-F238E27FC236}">
                <a16:creationId xmlns:a16="http://schemas.microsoft.com/office/drawing/2014/main" id="{35864823-8CF4-0F14-03FE-15934AF79ED9}"/>
              </a:ext>
            </a:extLst>
          </p:cNvPr>
          <p:cNvPicPr>
            <a:picLocks noChangeAspect="1"/>
          </p:cNvPicPr>
          <p:nvPr/>
        </p:nvPicPr>
        <p:blipFill>
          <a:blip r:embed="rId3"/>
          <a:stretch>
            <a:fillRect/>
          </a:stretch>
        </p:blipFill>
        <p:spPr>
          <a:xfrm>
            <a:off x="6660041" y="2805899"/>
            <a:ext cx="2617881" cy="1258420"/>
          </a:xfrm>
          <a:prstGeom prst="rect">
            <a:avLst/>
          </a:prstGeom>
        </p:spPr>
      </p:pic>
      <p:pic>
        <p:nvPicPr>
          <p:cNvPr id="12" name="Picture 11">
            <a:extLst>
              <a:ext uri="{FF2B5EF4-FFF2-40B4-BE49-F238E27FC236}">
                <a16:creationId xmlns:a16="http://schemas.microsoft.com/office/drawing/2014/main" id="{5A6A5442-A0FB-A184-3F0F-E33661DF43B3}"/>
              </a:ext>
            </a:extLst>
          </p:cNvPr>
          <p:cNvPicPr>
            <a:picLocks noChangeAspect="1"/>
          </p:cNvPicPr>
          <p:nvPr/>
        </p:nvPicPr>
        <p:blipFill>
          <a:blip r:embed="rId4"/>
          <a:stretch>
            <a:fillRect/>
          </a:stretch>
        </p:blipFill>
        <p:spPr>
          <a:xfrm>
            <a:off x="7398671" y="4679397"/>
            <a:ext cx="4058216" cy="1000265"/>
          </a:xfrm>
          <a:prstGeom prst="rect">
            <a:avLst/>
          </a:prstGeom>
        </p:spPr>
      </p:pic>
      <p:cxnSp>
        <p:nvCxnSpPr>
          <p:cNvPr id="8" name="Straight Arrow Connector 7">
            <a:extLst>
              <a:ext uri="{FF2B5EF4-FFF2-40B4-BE49-F238E27FC236}">
                <a16:creationId xmlns:a16="http://schemas.microsoft.com/office/drawing/2014/main" id="{D7165830-8E71-1BEA-F252-E2437F63D496}"/>
              </a:ext>
            </a:extLst>
          </p:cNvPr>
          <p:cNvCxnSpPr>
            <a:cxnSpLocks/>
          </p:cNvCxnSpPr>
          <p:nvPr/>
        </p:nvCxnSpPr>
        <p:spPr>
          <a:xfrm>
            <a:off x="4563519" y="2414902"/>
            <a:ext cx="399350" cy="0"/>
          </a:xfrm>
          <a:prstGeom prst="straightConnector1">
            <a:avLst/>
          </a:prstGeom>
          <a:ln>
            <a:tailEnd type="triangle"/>
          </a:ln>
          <a:effectLst>
            <a:glow>
              <a:schemeClr val="accent1">
                <a:alpha val="40000"/>
              </a:schemeClr>
            </a:glow>
            <a:reflection stA="45000" endPos="57000" dist="50800" dir="5400000" sy="-100000" algn="bl" rotWithShape="0"/>
          </a:effectLst>
        </p:spPr>
        <p:style>
          <a:lnRef idx="1">
            <a:schemeClr val="dk1"/>
          </a:lnRef>
          <a:fillRef idx="0">
            <a:schemeClr val="dk1"/>
          </a:fillRef>
          <a:effectRef idx="0">
            <a:schemeClr val="dk1"/>
          </a:effectRef>
          <a:fontRef idx="minor">
            <a:schemeClr val="tx1"/>
          </a:fontRef>
        </p:style>
      </p:cxnSp>
      <p:sp>
        <p:nvSpPr>
          <p:cNvPr id="5" name="Slide Number Placeholder 4"/>
          <p:cNvSpPr>
            <a:spLocks noGrp="1"/>
          </p:cNvSpPr>
          <p:nvPr>
            <p:ph type="sldNum" sz="quarter" idx="12"/>
          </p:nvPr>
        </p:nvSpPr>
        <p:spPr/>
        <p:txBody>
          <a:bodyPr/>
          <a:lstStyle/>
          <a:p>
            <a:fld id="{64249A16-1D3B-4D2A-828B-0F6032C90132}" type="slidenum">
              <a:rPr lang="en-US" smtClean="0"/>
              <a:pPr/>
              <a:t>14</a:t>
            </a:fld>
            <a:r>
              <a:rPr lang="en-US" smtClean="0"/>
              <a:t>/20</a:t>
            </a:r>
            <a:endParaRPr lang="en-US" dirty="0"/>
          </a:p>
        </p:txBody>
      </p:sp>
    </p:spTree>
    <p:extLst>
      <p:ext uri="{BB962C8B-B14F-4D97-AF65-F5344CB8AC3E}">
        <p14:creationId xmlns:p14="http://schemas.microsoft.com/office/powerpoint/2010/main" val="138224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56CE-0130-E503-981D-9E04CFED8A85}"/>
              </a:ext>
            </a:extLst>
          </p:cNvPr>
          <p:cNvSpPr>
            <a:spLocks noGrp="1"/>
          </p:cNvSpPr>
          <p:nvPr>
            <p:ph type="title"/>
          </p:nvPr>
        </p:nvSpPr>
        <p:spPr/>
        <p:txBody>
          <a:bodyPr>
            <a:normAutofit/>
          </a:bodyPr>
          <a:lstStyle/>
          <a:p>
            <a:r>
              <a:rPr lang="en-US" b="1" i="0" u="none" strike="noStrike" dirty="0">
                <a:solidFill>
                  <a:srgbClr val="000000"/>
                </a:solidFill>
                <a:effectLst/>
                <a:cs typeface="Calibri" panose="020F0502020204030204" pitchFamily="34" charset="0"/>
              </a:rPr>
              <a:t>Conversion: DAC</a:t>
            </a:r>
            <a:endParaRPr lang="en-US" dirty="0">
              <a:cs typeface="Calibri" panose="020F0502020204030204" pitchFamily="34" charset="0"/>
            </a:endParaRPr>
          </a:p>
        </p:txBody>
      </p:sp>
      <p:sp>
        <p:nvSpPr>
          <p:cNvPr id="3" name="Content Placeholder 2">
            <a:extLst>
              <a:ext uri="{FF2B5EF4-FFF2-40B4-BE49-F238E27FC236}">
                <a16:creationId xmlns:a16="http://schemas.microsoft.com/office/drawing/2014/main" id="{2E305C46-221D-1CC3-FE6F-79419710EB85}"/>
              </a:ext>
            </a:extLst>
          </p:cNvPr>
          <p:cNvSpPr>
            <a:spLocks noGrp="1"/>
          </p:cNvSpPr>
          <p:nvPr>
            <p:ph idx="1"/>
          </p:nvPr>
        </p:nvSpPr>
        <p:spPr/>
        <p:txBody>
          <a:bodyPr>
            <a:normAutofit/>
          </a:bodyPr>
          <a:lstStyle/>
          <a:p>
            <a:pPr marL="342900" indent="-342900" rtl="0" fontAlgn="base">
              <a:lnSpc>
                <a:spcPct val="150000"/>
              </a:lnSpc>
              <a:spcBef>
                <a:spcPts val="0"/>
              </a:spcBef>
              <a:spcAft>
                <a:spcPts val="0"/>
              </a:spcAft>
              <a:buFont typeface="Arial" panose="020B0604020202020204" pitchFamily="34" charset="0"/>
              <a:buChar char="•"/>
            </a:pPr>
            <a:r>
              <a:rPr lang="en-US" sz="2400" b="1" i="0" u="none" strike="noStrike" dirty="0">
                <a:solidFill>
                  <a:srgbClr val="000000"/>
                </a:solidFill>
                <a:effectLst/>
              </a:rPr>
              <a:t>DAC 1:  Voltage Divider</a:t>
            </a:r>
          </a:p>
          <a:p>
            <a:pPr marL="342900" indent="-342900" rtl="0" fontAlgn="base">
              <a:lnSpc>
                <a:spcPct val="150000"/>
              </a:lnSpc>
              <a:spcBef>
                <a:spcPts val="0"/>
              </a:spcBef>
              <a:spcAft>
                <a:spcPts val="0"/>
              </a:spcAft>
              <a:buFont typeface="Arial" panose="020B0604020202020204" pitchFamily="34" charset="0"/>
              <a:buChar char="•"/>
            </a:pPr>
            <a:r>
              <a:rPr lang="en-US" sz="2400" b="1" i="0" u="none" strike="noStrike" dirty="0">
                <a:effectLst/>
              </a:rPr>
              <a:t>The input is 2 bits</a:t>
            </a:r>
          </a:p>
          <a:p>
            <a:pPr marL="342900" indent="-342900" rtl="0" fontAlgn="base">
              <a:lnSpc>
                <a:spcPct val="150000"/>
              </a:lnSpc>
              <a:spcBef>
                <a:spcPts val="0"/>
              </a:spcBef>
              <a:spcAft>
                <a:spcPts val="0"/>
              </a:spcAft>
              <a:buFont typeface="Arial" panose="020B0604020202020204" pitchFamily="34" charset="0"/>
              <a:buChar char="•"/>
            </a:pPr>
            <a:r>
              <a:rPr lang="en-US" sz="2400" b="1" i="0" u="none" strike="noStrike" dirty="0">
                <a:effectLst/>
              </a:rPr>
              <a:t>The value of output is also limited</a:t>
            </a:r>
          </a:p>
          <a:p>
            <a:pPr marL="342900" indent="-342900">
              <a:lnSpc>
                <a:spcPct val="150000"/>
              </a:lnSpc>
              <a:buFont typeface="Arial" panose="020B0604020202020204" pitchFamily="34" charset="0"/>
              <a:buChar char="•"/>
            </a:pPr>
            <a:endParaRPr lang="en-US" sz="2400" dirty="0"/>
          </a:p>
        </p:txBody>
      </p:sp>
      <p:pic>
        <p:nvPicPr>
          <p:cNvPr id="6146" name="Picture 2">
            <a:extLst>
              <a:ext uri="{FF2B5EF4-FFF2-40B4-BE49-F238E27FC236}">
                <a16:creationId xmlns:a16="http://schemas.microsoft.com/office/drawing/2014/main" id="{34287E6B-C2B2-8861-B363-81109ED4F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319" y="1690688"/>
            <a:ext cx="4699631" cy="417917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64249A16-1D3B-4D2A-828B-0F6032C90132}" type="slidenum">
              <a:rPr lang="en-US" smtClean="0"/>
              <a:pPr/>
              <a:t>15</a:t>
            </a:fld>
            <a:r>
              <a:rPr lang="en-US" smtClean="0"/>
              <a:t>/20</a:t>
            </a:r>
            <a:endParaRPr lang="en-US" dirty="0"/>
          </a:p>
        </p:txBody>
      </p:sp>
    </p:spTree>
    <p:extLst>
      <p:ext uri="{BB962C8B-B14F-4D97-AF65-F5344CB8AC3E}">
        <p14:creationId xmlns:p14="http://schemas.microsoft.com/office/powerpoint/2010/main" val="280387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46"/>
                                        </p:tgtEl>
                                        <p:attrNameLst>
                                          <p:attrName>style.visibility</p:attrName>
                                        </p:attrNameLst>
                                      </p:cBhvr>
                                      <p:to>
                                        <p:strVal val="visible"/>
                                      </p:to>
                                    </p:set>
                                    <p:animEffect transition="in" filter="fade">
                                      <p:cBhvr>
                                        <p:cTn id="2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6D3A-74CE-A545-65E4-D0ADC5B79135}"/>
              </a:ext>
            </a:extLst>
          </p:cNvPr>
          <p:cNvSpPr>
            <a:spLocks noGrp="1"/>
          </p:cNvSpPr>
          <p:nvPr>
            <p:ph type="title"/>
          </p:nvPr>
        </p:nvSpPr>
        <p:spPr/>
        <p:txBody>
          <a:bodyPr>
            <a:normAutofit/>
          </a:bodyPr>
          <a:lstStyle/>
          <a:p>
            <a:r>
              <a:rPr lang="en-US" b="1" i="0" u="none" strike="noStrike" dirty="0">
                <a:solidFill>
                  <a:srgbClr val="000000"/>
                </a:solidFill>
                <a:effectLst/>
              </a:rPr>
              <a:t>Conversion: DAC</a:t>
            </a:r>
            <a:endParaRPr lang="en-US" dirty="0"/>
          </a:p>
        </p:txBody>
      </p:sp>
      <p:sp>
        <p:nvSpPr>
          <p:cNvPr id="3" name="Content Placeholder 2">
            <a:extLst>
              <a:ext uri="{FF2B5EF4-FFF2-40B4-BE49-F238E27FC236}">
                <a16:creationId xmlns:a16="http://schemas.microsoft.com/office/drawing/2014/main" id="{C325B12D-C475-CEE2-98FE-906E99FD5A83}"/>
              </a:ext>
            </a:extLst>
          </p:cNvPr>
          <p:cNvSpPr>
            <a:spLocks noGrp="1"/>
          </p:cNvSpPr>
          <p:nvPr>
            <p:ph idx="1"/>
          </p:nvPr>
        </p:nvSpPr>
        <p:spPr/>
        <p:txBody>
          <a:bodyPr>
            <a:normAutofit/>
          </a:bodyPr>
          <a:lstStyle/>
          <a:p>
            <a:pPr marL="342900" indent="-342900" rtl="0" fontAlgn="base">
              <a:lnSpc>
                <a:spcPct val="150000"/>
              </a:lnSpc>
              <a:spcBef>
                <a:spcPts val="0"/>
              </a:spcBef>
              <a:spcAft>
                <a:spcPts val="0"/>
              </a:spcAft>
              <a:buFont typeface="Arial" panose="020B0604020202020204" pitchFamily="34" charset="0"/>
              <a:buChar char="•"/>
            </a:pPr>
            <a:r>
              <a:rPr lang="en-US" sz="2400" b="1" i="0" u="none" strike="noStrike" dirty="0">
                <a:solidFill>
                  <a:srgbClr val="000000"/>
                </a:solidFill>
                <a:effectLst/>
              </a:rPr>
              <a:t>DAC 2:  R/2R Ladder</a:t>
            </a:r>
          </a:p>
          <a:p>
            <a:pPr marL="342900" indent="-342900" rtl="0" fontAlgn="base">
              <a:lnSpc>
                <a:spcPct val="150000"/>
              </a:lnSpc>
              <a:spcBef>
                <a:spcPts val="0"/>
              </a:spcBef>
              <a:spcAft>
                <a:spcPts val="0"/>
              </a:spcAft>
              <a:buFont typeface="Arial" panose="020B0604020202020204" pitchFamily="34" charset="0"/>
              <a:buChar char="•"/>
            </a:pPr>
            <a:r>
              <a:rPr lang="en-US" sz="2400" b="1" i="0" u="none" strike="noStrike" dirty="0">
                <a:effectLst/>
              </a:rPr>
              <a:t>The input is 4 bits</a:t>
            </a:r>
          </a:p>
          <a:p>
            <a:pPr marL="342900" indent="-342900">
              <a:lnSpc>
                <a:spcPct val="150000"/>
              </a:lnSpc>
              <a:buFont typeface="Arial" panose="020B0604020202020204" pitchFamily="34" charset="0"/>
              <a:buChar char="•"/>
            </a:pPr>
            <a:endParaRPr lang="en-US" sz="2400" dirty="0"/>
          </a:p>
        </p:txBody>
      </p:sp>
      <p:pic>
        <p:nvPicPr>
          <p:cNvPr id="7170" name="Picture 2">
            <a:extLst>
              <a:ext uri="{FF2B5EF4-FFF2-40B4-BE49-F238E27FC236}">
                <a16:creationId xmlns:a16="http://schemas.microsoft.com/office/drawing/2014/main" id="{14802079-4848-03F3-C189-4E24B693DF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7970" y="1825625"/>
            <a:ext cx="6364082" cy="441014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64249A16-1D3B-4D2A-828B-0F6032C90132}" type="slidenum">
              <a:rPr lang="en-US" smtClean="0"/>
              <a:pPr/>
              <a:t>16</a:t>
            </a:fld>
            <a:r>
              <a:rPr lang="en-US" smtClean="0"/>
              <a:t>/20</a:t>
            </a:r>
            <a:endParaRPr lang="en-US" dirty="0"/>
          </a:p>
        </p:txBody>
      </p:sp>
    </p:spTree>
    <p:extLst>
      <p:ext uri="{BB962C8B-B14F-4D97-AF65-F5344CB8AC3E}">
        <p14:creationId xmlns:p14="http://schemas.microsoft.com/office/powerpoint/2010/main" val="244703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fade">
                                      <p:cBhvr>
                                        <p:cTn id="1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27D6-59FA-07F6-334F-E97164C22E4A}"/>
              </a:ext>
            </a:extLst>
          </p:cNvPr>
          <p:cNvSpPr>
            <a:spLocks noGrp="1"/>
          </p:cNvSpPr>
          <p:nvPr>
            <p:ph type="title"/>
          </p:nvPr>
        </p:nvSpPr>
        <p:spPr/>
        <p:txBody>
          <a:bodyPr>
            <a:normAutofit/>
          </a:bodyPr>
          <a:lstStyle/>
          <a:p>
            <a:r>
              <a:rPr lang="en-US" b="1" i="0" u="none" strike="noStrike" dirty="0">
                <a:solidFill>
                  <a:srgbClr val="000000"/>
                </a:solidFill>
                <a:effectLst/>
              </a:rPr>
              <a:t>ADC in SAM3X</a:t>
            </a:r>
            <a:endParaRPr lang="en-US" dirty="0"/>
          </a:p>
        </p:txBody>
      </p:sp>
      <p:sp>
        <p:nvSpPr>
          <p:cNvPr id="3" name="Content Placeholder 2">
            <a:extLst>
              <a:ext uri="{FF2B5EF4-FFF2-40B4-BE49-F238E27FC236}">
                <a16:creationId xmlns:a16="http://schemas.microsoft.com/office/drawing/2014/main" id="{50F4047F-9080-3FFC-F2AC-D3C17949FEC4}"/>
              </a:ext>
            </a:extLst>
          </p:cNvPr>
          <p:cNvSpPr>
            <a:spLocks noGrp="1"/>
          </p:cNvSpPr>
          <p:nvPr>
            <p:ph idx="1"/>
          </p:nvPr>
        </p:nvSpPr>
        <p:spPr/>
        <p:txBody>
          <a:bodyPr>
            <a:normAutofit fontScale="92500" lnSpcReduction="10000"/>
          </a:bodyPr>
          <a:lstStyle/>
          <a:p>
            <a:pPr marL="342900" indent="-342900" rtl="0" fontAlgn="base">
              <a:lnSpc>
                <a:spcPct val="150000"/>
              </a:lnSpc>
              <a:spcBef>
                <a:spcPts val="0"/>
              </a:spcBef>
              <a:spcAft>
                <a:spcPts val="0"/>
              </a:spcAft>
              <a:buFont typeface="Arial" panose="020B0604020202020204" pitchFamily="34" charset="0"/>
              <a:buChar char="•"/>
            </a:pPr>
            <a:r>
              <a:rPr lang="en-US" sz="2400" b="1" i="0" u="none" strike="noStrike" dirty="0">
                <a:effectLst/>
              </a:rPr>
              <a:t>Only one ADC is used in this microcontroller</a:t>
            </a:r>
          </a:p>
          <a:p>
            <a:pPr marL="342900" indent="-342900" rtl="0" fontAlgn="base">
              <a:lnSpc>
                <a:spcPct val="150000"/>
              </a:lnSpc>
              <a:spcBef>
                <a:spcPts val="0"/>
              </a:spcBef>
              <a:spcAft>
                <a:spcPts val="0"/>
              </a:spcAft>
              <a:buFont typeface="Arial" panose="020B0604020202020204" pitchFamily="34" charset="0"/>
              <a:buChar char="•"/>
            </a:pPr>
            <a:r>
              <a:rPr lang="en-US" sz="2400" b="1" i="0" u="none" strike="noStrike" dirty="0">
                <a:solidFill>
                  <a:srgbClr val="000000"/>
                </a:solidFill>
                <a:effectLst/>
              </a:rPr>
              <a:t>Our micro has a 16-to-1 analog multiplexer</a:t>
            </a:r>
          </a:p>
          <a:p>
            <a:pPr marL="800100" lvl="1" indent="-342900" rtl="0" fontAlgn="base">
              <a:lnSpc>
                <a:spcPct val="150000"/>
              </a:lnSpc>
              <a:spcBef>
                <a:spcPts val="0"/>
              </a:spcBef>
              <a:spcAft>
                <a:spcPts val="0"/>
              </a:spcAft>
              <a:buFont typeface="Arial" panose="020B0604020202020204" pitchFamily="34" charset="0"/>
              <a:buChar char="•"/>
            </a:pPr>
            <a:r>
              <a:rPr lang="en-US" sz="2400" b="1" i="0" u="none" strike="noStrike" dirty="0">
                <a:solidFill>
                  <a:srgbClr val="000000"/>
                </a:solidFill>
                <a:effectLst/>
              </a:rPr>
              <a:t>Making possible the analog-to-digital conversions of 16 analog lines</a:t>
            </a:r>
          </a:p>
          <a:p>
            <a:pPr marL="800100" lvl="1" indent="-342900" rtl="0" fontAlgn="base">
              <a:lnSpc>
                <a:spcPct val="150000"/>
              </a:lnSpc>
              <a:spcBef>
                <a:spcPts val="0"/>
              </a:spcBef>
              <a:spcAft>
                <a:spcPts val="0"/>
              </a:spcAft>
              <a:buFont typeface="Arial" panose="020B0604020202020204" pitchFamily="34" charset="0"/>
              <a:buChar char="•"/>
            </a:pPr>
            <a:r>
              <a:rPr lang="en-US" sz="2400" b="1" i="0" u="none" strike="noStrike" dirty="0">
                <a:solidFill>
                  <a:srgbClr val="000000"/>
                </a:solidFill>
                <a:effectLst/>
              </a:rPr>
              <a:t>The conversions extend from 0V to ADVREF</a:t>
            </a:r>
          </a:p>
          <a:p>
            <a:pPr marL="800100" lvl="1" indent="-342900" rtl="0" fontAlgn="base">
              <a:lnSpc>
                <a:spcPct val="150000"/>
              </a:lnSpc>
              <a:spcBef>
                <a:spcPts val="0"/>
              </a:spcBef>
              <a:spcAft>
                <a:spcPts val="0"/>
              </a:spcAft>
              <a:buFont typeface="Arial" panose="020B0604020202020204" pitchFamily="34" charset="0"/>
              <a:buChar char="•"/>
            </a:pPr>
            <a:r>
              <a:rPr lang="en-US" sz="2400" b="1" i="0" u="none" strike="noStrike" dirty="0">
                <a:solidFill>
                  <a:srgbClr val="000000"/>
                </a:solidFill>
                <a:effectLst/>
              </a:rPr>
              <a:t>Supports a 10-bit or 12-bit resolution mode</a:t>
            </a:r>
          </a:p>
          <a:p>
            <a:pPr marL="800100" lvl="1" indent="-342900" rtl="0" fontAlgn="base">
              <a:lnSpc>
                <a:spcPct val="150000"/>
              </a:lnSpc>
              <a:spcBef>
                <a:spcPts val="0"/>
              </a:spcBef>
              <a:spcAft>
                <a:spcPts val="0"/>
              </a:spcAft>
              <a:buFont typeface="Arial" panose="020B0604020202020204" pitchFamily="34" charset="0"/>
              <a:buChar char="•"/>
            </a:pPr>
            <a:r>
              <a:rPr lang="en-US" sz="2400" b="1" i="0" u="none" strike="noStrike" dirty="0">
                <a:solidFill>
                  <a:srgbClr val="000000"/>
                </a:solidFill>
                <a:effectLst/>
              </a:rPr>
              <a:t>Conversion results are reported to a common register for all channels</a:t>
            </a:r>
          </a:p>
          <a:p>
            <a:pPr marL="1257300" lvl="2" indent="-342900" rtl="0" fontAlgn="base">
              <a:lnSpc>
                <a:spcPct val="150000"/>
              </a:lnSpc>
              <a:spcBef>
                <a:spcPts val="0"/>
              </a:spcBef>
              <a:spcAft>
                <a:spcPts val="0"/>
              </a:spcAft>
              <a:buFont typeface="Arial" panose="020B0604020202020204" pitchFamily="34" charset="0"/>
              <a:buChar char="•"/>
            </a:pPr>
            <a:r>
              <a:rPr lang="en-US" sz="2400" b="1" i="0" u="none" strike="noStrike" dirty="0">
                <a:solidFill>
                  <a:srgbClr val="000000"/>
                </a:solidFill>
                <a:effectLst/>
              </a:rPr>
              <a:t>As well as a channel-dedicated register</a:t>
            </a:r>
          </a:p>
          <a:p>
            <a:pPr marL="800100" lvl="1" indent="-342900" rtl="0" fontAlgn="base">
              <a:lnSpc>
                <a:spcPct val="150000"/>
              </a:lnSpc>
              <a:spcBef>
                <a:spcPts val="0"/>
              </a:spcBef>
              <a:spcAft>
                <a:spcPts val="0"/>
              </a:spcAft>
              <a:buFont typeface="Arial" panose="020B0604020202020204" pitchFamily="34" charset="0"/>
              <a:buChar char="•"/>
            </a:pPr>
            <a:r>
              <a:rPr lang="en-US" sz="2400" b="1" i="0" u="none" strike="noStrike" dirty="0">
                <a:solidFill>
                  <a:srgbClr val="000000"/>
                </a:solidFill>
                <a:effectLst/>
              </a:rPr>
              <a:t>1 MHz Conversion Rate</a:t>
            </a:r>
          </a:p>
          <a:p>
            <a:pPr marL="800100" lvl="1" indent="-342900" rtl="0" fontAlgn="base">
              <a:lnSpc>
                <a:spcPct val="150000"/>
              </a:lnSpc>
              <a:spcBef>
                <a:spcPts val="0"/>
              </a:spcBef>
              <a:spcAft>
                <a:spcPts val="0"/>
              </a:spcAft>
              <a:buFont typeface="Arial" panose="020B0604020202020204" pitchFamily="34" charset="0"/>
              <a:buChar char="•"/>
            </a:pPr>
            <a:r>
              <a:rPr lang="en-US" sz="2400" b="1" i="0" u="none" strike="noStrike" dirty="0">
                <a:solidFill>
                  <a:srgbClr val="000000"/>
                </a:solidFill>
                <a:effectLst/>
              </a:rPr>
              <a:t>Individual Enable and Disable of Each Channel</a:t>
            </a:r>
          </a:p>
          <a:p>
            <a:pPr marL="342900" indent="-342900">
              <a:lnSpc>
                <a:spcPct val="150000"/>
              </a:lnSpc>
              <a:buFont typeface="Arial" panose="020B0604020202020204" pitchFamily="34" charset="0"/>
              <a:buChar char="•"/>
            </a:pPr>
            <a:endParaRPr lang="en-US" sz="2400"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17</a:t>
            </a:fld>
            <a:r>
              <a:rPr lang="en-US" smtClean="0"/>
              <a:t>/20</a:t>
            </a:r>
            <a:endParaRPr lang="en-US" dirty="0"/>
          </a:p>
        </p:txBody>
      </p:sp>
    </p:spTree>
    <p:extLst>
      <p:ext uri="{BB962C8B-B14F-4D97-AF65-F5344CB8AC3E}">
        <p14:creationId xmlns:p14="http://schemas.microsoft.com/office/powerpoint/2010/main" val="133937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D233-6B72-F63A-1D79-082C8AB6FA16}"/>
              </a:ext>
            </a:extLst>
          </p:cNvPr>
          <p:cNvSpPr>
            <a:spLocks noGrp="1"/>
          </p:cNvSpPr>
          <p:nvPr>
            <p:ph type="title"/>
          </p:nvPr>
        </p:nvSpPr>
        <p:spPr/>
        <p:txBody>
          <a:bodyPr>
            <a:normAutofit/>
          </a:bodyPr>
          <a:lstStyle/>
          <a:p>
            <a:r>
              <a:rPr lang="en-US" b="1" i="0" u="none" strike="noStrike" dirty="0">
                <a:solidFill>
                  <a:srgbClr val="000000"/>
                </a:solidFill>
                <a:effectLst/>
              </a:rPr>
              <a:t>ADC in SAM3X </a:t>
            </a:r>
            <a:r>
              <a:rPr lang="en-US" b="1" i="0" u="none" strike="noStrike" dirty="0">
                <a:effectLst/>
              </a:rPr>
              <a:t>(Block Diagram)</a:t>
            </a:r>
            <a:endParaRPr lang="en-US" dirty="0"/>
          </a:p>
        </p:txBody>
      </p:sp>
      <p:sp>
        <p:nvSpPr>
          <p:cNvPr id="3" name="Content Placeholder 2">
            <a:extLst>
              <a:ext uri="{FF2B5EF4-FFF2-40B4-BE49-F238E27FC236}">
                <a16:creationId xmlns:a16="http://schemas.microsoft.com/office/drawing/2014/main" id="{1D7C59C5-AC2A-BCBB-5CA0-197B331D0CF4}"/>
              </a:ext>
            </a:extLst>
          </p:cNvPr>
          <p:cNvSpPr>
            <a:spLocks noGrp="1"/>
          </p:cNvSpPr>
          <p:nvPr>
            <p:ph idx="1"/>
          </p:nvPr>
        </p:nvSpPr>
        <p:spPr>
          <a:xfrm>
            <a:off x="838200" y="1690688"/>
            <a:ext cx="10515600" cy="4351338"/>
          </a:xfrm>
        </p:spPr>
        <p:txBody>
          <a:bodyPr>
            <a:normAutofit/>
          </a:bodyPr>
          <a:lstStyle/>
          <a:p>
            <a:pPr marL="342900"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Analog-to-Digital Converter Block Diagram</a:t>
            </a:r>
          </a:p>
          <a:p>
            <a:pPr marL="800100" lvl="1"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The temperature sensor is connected to Channel 15 of the ADC</a:t>
            </a:r>
          </a:p>
          <a:p>
            <a:pPr marL="342900" indent="-342900">
              <a:lnSpc>
                <a:spcPct val="150000"/>
              </a:lnSpc>
              <a:buFont typeface="Arial" panose="020B0604020202020204" pitchFamily="34" charset="0"/>
              <a:buChar char="•"/>
            </a:pPr>
            <a:endParaRPr lang="en-US" sz="2200" dirty="0"/>
          </a:p>
        </p:txBody>
      </p:sp>
      <p:grpSp>
        <p:nvGrpSpPr>
          <p:cNvPr id="5" name="Group 4"/>
          <p:cNvGrpSpPr/>
          <p:nvPr/>
        </p:nvGrpSpPr>
        <p:grpSpPr>
          <a:xfrm>
            <a:off x="1294214" y="2704211"/>
            <a:ext cx="9603572" cy="3770162"/>
            <a:chOff x="1961804" y="2851356"/>
            <a:chExt cx="8195934" cy="2944760"/>
          </a:xfrm>
        </p:grpSpPr>
        <p:pic>
          <p:nvPicPr>
            <p:cNvPr id="8194" name="Picture 2">
              <a:extLst>
                <a:ext uri="{FF2B5EF4-FFF2-40B4-BE49-F238E27FC236}">
                  <a16:creationId xmlns:a16="http://schemas.microsoft.com/office/drawing/2014/main" id="{6FD455AE-CE67-F390-BD37-DA4BD03CC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262" y="2851356"/>
              <a:ext cx="8123476" cy="29447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6563381-5EBF-D49C-5D89-5C12B18BA0D8}"/>
                </a:ext>
              </a:extLst>
            </p:cNvPr>
            <p:cNvSpPr/>
            <p:nvPr/>
          </p:nvSpPr>
          <p:spPr>
            <a:xfrm>
              <a:off x="1961804" y="4426528"/>
              <a:ext cx="522731" cy="660862"/>
            </a:xfrm>
            <a:prstGeom prst="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dirty="0">
                <a:solidFill>
                  <a:srgbClr val="C00000"/>
                </a:solidFill>
              </a:endParaRPr>
            </a:p>
          </p:txBody>
        </p:sp>
      </p:grpSp>
      <p:sp>
        <p:nvSpPr>
          <p:cNvPr id="6" name="Slide Number Placeholder 5"/>
          <p:cNvSpPr>
            <a:spLocks noGrp="1"/>
          </p:cNvSpPr>
          <p:nvPr>
            <p:ph type="sldNum" sz="quarter" idx="12"/>
          </p:nvPr>
        </p:nvSpPr>
        <p:spPr/>
        <p:txBody>
          <a:bodyPr/>
          <a:lstStyle/>
          <a:p>
            <a:fld id="{64249A16-1D3B-4D2A-828B-0F6032C90132}" type="slidenum">
              <a:rPr lang="en-US" smtClean="0"/>
              <a:pPr/>
              <a:t>18</a:t>
            </a:fld>
            <a:r>
              <a:rPr lang="en-US" smtClean="0"/>
              <a:t>/20</a:t>
            </a:r>
            <a:endParaRPr lang="en-US" dirty="0"/>
          </a:p>
        </p:txBody>
      </p:sp>
    </p:spTree>
    <p:extLst>
      <p:ext uri="{BB962C8B-B14F-4D97-AF65-F5344CB8AC3E}">
        <p14:creationId xmlns:p14="http://schemas.microsoft.com/office/powerpoint/2010/main" val="101839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3281-76CC-DCBD-AAE6-B938F8698C04}"/>
              </a:ext>
            </a:extLst>
          </p:cNvPr>
          <p:cNvSpPr>
            <a:spLocks noGrp="1"/>
          </p:cNvSpPr>
          <p:nvPr>
            <p:ph type="title"/>
          </p:nvPr>
        </p:nvSpPr>
        <p:spPr/>
        <p:txBody>
          <a:bodyPr>
            <a:normAutofit/>
          </a:bodyPr>
          <a:lstStyle/>
          <a:p>
            <a:r>
              <a:rPr lang="en-US" b="1" i="0" u="none" strike="noStrike" dirty="0">
                <a:solidFill>
                  <a:srgbClr val="000000"/>
                </a:solidFill>
                <a:effectLst/>
              </a:rPr>
              <a:t>DAC in SAM3X</a:t>
            </a:r>
            <a:endParaRPr lang="en-US" dirty="0"/>
          </a:p>
        </p:txBody>
      </p:sp>
      <p:sp>
        <p:nvSpPr>
          <p:cNvPr id="3" name="Content Placeholder 2">
            <a:extLst>
              <a:ext uri="{FF2B5EF4-FFF2-40B4-BE49-F238E27FC236}">
                <a16:creationId xmlns:a16="http://schemas.microsoft.com/office/drawing/2014/main" id="{2E5B16B1-8866-12A9-4008-52FF0B915E5F}"/>
              </a:ext>
            </a:extLst>
          </p:cNvPr>
          <p:cNvSpPr>
            <a:spLocks noGrp="1"/>
          </p:cNvSpPr>
          <p:nvPr>
            <p:ph idx="1"/>
          </p:nvPr>
        </p:nvSpPr>
        <p:spPr>
          <a:xfrm>
            <a:off x="838200" y="1690688"/>
            <a:ext cx="10515600" cy="4351338"/>
          </a:xfrm>
        </p:spPr>
        <p:txBody>
          <a:bodyPr>
            <a:normAutofit/>
          </a:bodyPr>
          <a:lstStyle/>
          <a:p>
            <a:pPr marL="342900" indent="-342900">
              <a:buFont typeface="Arial" panose="020B0604020202020204" pitchFamily="34" charset="0"/>
              <a:buChar char="•"/>
            </a:pPr>
            <a:r>
              <a:rPr lang="en-US" sz="2400" b="1" i="0" u="none" strike="noStrike" dirty="0">
                <a:solidFill>
                  <a:srgbClr val="000000"/>
                </a:solidFill>
                <a:effectLst/>
                <a:cs typeface="Calibri" panose="020F0502020204030204" pitchFamily="34" charset="0"/>
              </a:rPr>
              <a:t>Digital-to-Analog Converter Controller (DACC)</a:t>
            </a:r>
            <a:endParaRPr lang="en-US" sz="2400" dirty="0">
              <a:cs typeface="Calibri" panose="020F0502020204030204" pitchFamily="34" charset="0"/>
            </a:endParaRPr>
          </a:p>
        </p:txBody>
      </p:sp>
      <p:grpSp>
        <p:nvGrpSpPr>
          <p:cNvPr id="6" name="Group 5"/>
          <p:cNvGrpSpPr/>
          <p:nvPr/>
        </p:nvGrpSpPr>
        <p:grpSpPr>
          <a:xfrm>
            <a:off x="3321269" y="2169587"/>
            <a:ext cx="5579161" cy="4346827"/>
            <a:chOff x="3174124" y="2348263"/>
            <a:chExt cx="5421507" cy="4243569"/>
          </a:xfrm>
        </p:grpSpPr>
        <p:pic>
          <p:nvPicPr>
            <p:cNvPr id="9218" name="Picture 2">
              <a:extLst>
                <a:ext uri="{FF2B5EF4-FFF2-40B4-BE49-F238E27FC236}">
                  <a16:creationId xmlns:a16="http://schemas.microsoft.com/office/drawing/2014/main" id="{5F9E317A-1338-E0D6-2F42-B12C2600F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4124" y="2348263"/>
              <a:ext cx="5421507" cy="424356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A1F7F42-5302-0FB7-25A1-EE73B35AE0D2}"/>
                </a:ext>
              </a:extLst>
            </p:cNvPr>
            <p:cNvSpPr/>
            <p:nvPr/>
          </p:nvSpPr>
          <p:spPr>
            <a:xfrm>
              <a:off x="3174124" y="2674418"/>
              <a:ext cx="749965" cy="604809"/>
            </a:xfrm>
            <a:prstGeom prst="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sp>
        <p:nvSpPr>
          <p:cNvPr id="7" name="Slide Number Placeholder 6"/>
          <p:cNvSpPr>
            <a:spLocks noGrp="1"/>
          </p:cNvSpPr>
          <p:nvPr>
            <p:ph type="sldNum" sz="quarter" idx="12"/>
          </p:nvPr>
        </p:nvSpPr>
        <p:spPr/>
        <p:txBody>
          <a:bodyPr/>
          <a:lstStyle/>
          <a:p>
            <a:fld id="{64249A16-1D3B-4D2A-828B-0F6032C90132}" type="slidenum">
              <a:rPr lang="en-US" smtClean="0"/>
              <a:pPr/>
              <a:t>19</a:t>
            </a:fld>
            <a:r>
              <a:rPr lang="en-US" smtClean="0"/>
              <a:t>/20</a:t>
            </a:r>
            <a:endParaRPr lang="en-US" dirty="0"/>
          </a:p>
        </p:txBody>
      </p:sp>
    </p:spTree>
    <p:extLst>
      <p:ext uri="{BB962C8B-B14F-4D97-AF65-F5344CB8AC3E}">
        <p14:creationId xmlns:p14="http://schemas.microsoft.com/office/powerpoint/2010/main" val="2632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59BC-88EE-4531-A477-CEEF1D3957F8}"/>
              </a:ext>
            </a:extLst>
          </p:cNvPr>
          <p:cNvSpPr>
            <a:spLocks noGrp="1"/>
          </p:cNvSpPr>
          <p:nvPr>
            <p:ph type="title"/>
          </p:nvPr>
        </p:nvSpPr>
        <p:spPr>
          <a:xfrm>
            <a:off x="838200" y="469751"/>
            <a:ext cx="10515600" cy="1325563"/>
          </a:xfrm>
        </p:spPr>
        <p:txBody>
          <a:bodyPr/>
          <a:lstStyle/>
          <a:p>
            <a:pPr algn="ctr"/>
            <a:r>
              <a:rPr lang="en-US" b="1" dirty="0"/>
              <a:t>Copyright Notice</a:t>
            </a:r>
            <a:endParaRPr lang="en-US" dirty="0"/>
          </a:p>
        </p:txBody>
      </p:sp>
      <p:sp>
        <p:nvSpPr>
          <p:cNvPr id="7" name="TextBox 6">
            <a:extLst>
              <a:ext uri="{FF2B5EF4-FFF2-40B4-BE49-F238E27FC236}">
                <a16:creationId xmlns:a16="http://schemas.microsoft.com/office/drawing/2014/main" id="{F3141C9A-4B6A-45A0-9527-36FCA07CB62C}"/>
              </a:ext>
            </a:extLst>
          </p:cNvPr>
          <p:cNvSpPr txBox="1"/>
          <p:nvPr/>
        </p:nvSpPr>
        <p:spPr>
          <a:xfrm>
            <a:off x="797743" y="1814002"/>
            <a:ext cx="11036905" cy="2123658"/>
          </a:xfrm>
          <a:prstGeom prst="rect">
            <a:avLst/>
          </a:prstGeom>
          <a:noFill/>
        </p:spPr>
        <p:txBody>
          <a:bodyPr wrap="square" rtlCol="0">
            <a:spAutoFit/>
          </a:bodyPr>
          <a:lstStyle/>
          <a:p>
            <a:pPr rtl="0">
              <a:spcBef>
                <a:spcPts val="0"/>
              </a:spcBef>
              <a:spcAft>
                <a:spcPts val="0"/>
              </a:spcAft>
            </a:pPr>
            <a:r>
              <a:rPr lang="en-US" sz="2200" b="1" i="0" u="none" strike="noStrike" dirty="0">
                <a:solidFill>
                  <a:srgbClr val="000000"/>
                </a:solidFill>
                <a:effectLst/>
                <a:latin typeface="Calibri" panose="020F0502020204030204" pitchFamily="34" charset="0"/>
              </a:rPr>
              <a:t>Parts (text &amp; figures) of this lecture are adopted from</a:t>
            </a:r>
            <a:r>
              <a:rPr lang="en-US" sz="2200" b="1" i="0" u="none" strike="noStrike" dirty="0" smtClean="0">
                <a:solidFill>
                  <a:srgbClr val="000000"/>
                </a:solidFill>
                <a:effectLst/>
                <a:latin typeface="Calibri" panose="020F0502020204030204" pitchFamily="34" charset="0"/>
              </a:rPr>
              <a:t>:</a:t>
            </a:r>
            <a:r>
              <a:rPr lang="en-US" sz="2200" b="0" dirty="0">
                <a:effectLst/>
              </a:rPr>
              <a:t/>
            </a:r>
            <a:br>
              <a:rPr lang="en-US" sz="2200" b="0" dirty="0">
                <a:effectLst/>
              </a:rPr>
            </a:br>
            <a:endParaRPr lang="en-US" sz="2200" b="0" dirty="0" smtClean="0">
              <a:effectLst/>
            </a:endParaRPr>
          </a:p>
          <a:p>
            <a:pPr marL="342900" indent="-342900" rtl="0">
              <a:spcBef>
                <a:spcPts val="0"/>
              </a:spcBef>
              <a:spcAft>
                <a:spcPts val="0"/>
              </a:spcAft>
              <a:buFont typeface="Arial" panose="020B0604020202020204" pitchFamily="34" charset="0"/>
              <a:buChar char="•"/>
            </a:pPr>
            <a:r>
              <a:rPr lang="en-US" sz="2200" b="1" i="0" u="none" strike="noStrike" dirty="0" smtClean="0">
                <a:solidFill>
                  <a:srgbClr val="000000"/>
                </a:solidFill>
                <a:effectLst/>
                <a:latin typeface="Calibri" panose="020F0502020204030204" pitchFamily="34" charset="0"/>
              </a:rPr>
              <a:t>Prabal </a:t>
            </a:r>
            <a:r>
              <a:rPr lang="en-US" sz="2200" b="1" i="0" u="none" strike="noStrike" dirty="0">
                <a:solidFill>
                  <a:srgbClr val="000000"/>
                </a:solidFill>
                <a:effectLst/>
                <a:latin typeface="Calibri" panose="020F0502020204030204" pitchFamily="34" charset="0"/>
              </a:rPr>
              <a:t>Dutta, “EECS 373 Design of Microprocessor-Based Systems,” University of </a:t>
            </a:r>
            <a:r>
              <a:rPr lang="en-US" sz="2200" b="1" i="0" u="none" strike="noStrike" dirty="0" smtClean="0">
                <a:solidFill>
                  <a:srgbClr val="000000"/>
                </a:solidFill>
                <a:effectLst/>
                <a:latin typeface="Calibri" panose="020F0502020204030204" pitchFamily="34" charset="0"/>
              </a:rPr>
              <a:t>Michigan</a:t>
            </a:r>
          </a:p>
          <a:p>
            <a:pPr marL="342900" indent="-342900" rtl="0">
              <a:spcBef>
                <a:spcPts val="0"/>
              </a:spcBef>
              <a:spcAft>
                <a:spcPts val="0"/>
              </a:spcAft>
              <a:buFont typeface="Arial" panose="020B0604020202020204" pitchFamily="34" charset="0"/>
              <a:buChar char="•"/>
            </a:pPr>
            <a:endParaRPr lang="en-US" sz="2200" b="1" i="0" u="none" strike="noStrike" dirty="0">
              <a:solidFill>
                <a:srgbClr val="000000"/>
              </a:solidFill>
              <a:effectLst/>
              <a:latin typeface="Arial" panose="020B0604020202020204" pitchFamily="34" charset="0"/>
            </a:endParaRPr>
          </a:p>
          <a:p>
            <a:pPr marL="342900" indent="-342900" rtl="0" fontAlgn="base">
              <a:spcBef>
                <a:spcPts val="0"/>
              </a:spcBef>
              <a:spcAft>
                <a:spcPts val="0"/>
              </a:spcAft>
              <a:buFont typeface="Arial" panose="020B0604020202020204" pitchFamily="34" charset="0"/>
              <a:buChar char="•"/>
            </a:pPr>
            <a:r>
              <a:rPr lang="en-US" sz="2200" b="1" i="0" u="none" strike="noStrike" dirty="0" smtClean="0">
                <a:solidFill>
                  <a:srgbClr val="000000"/>
                </a:solidFill>
                <a:effectLst/>
                <a:latin typeface="Calibri" panose="020F0502020204030204" pitchFamily="34" charset="0"/>
              </a:rPr>
              <a:t>Atmel </a:t>
            </a:r>
            <a:r>
              <a:rPr lang="en-US" sz="2200" b="1" i="0" u="none" strike="noStrike" dirty="0">
                <a:solidFill>
                  <a:srgbClr val="000000"/>
                </a:solidFill>
                <a:effectLst/>
                <a:latin typeface="Calibri" panose="020F0502020204030204" pitchFamily="34" charset="0"/>
              </a:rPr>
              <a:t>| SMART ARM-based MCU DATASHEET, SAM3X / SAM3A Series, Atmel-11057C-ATARM-SAM3X-SAM3A-Datasheet_23-Mar-15</a:t>
            </a:r>
            <a:endParaRPr lang="en-US" sz="2200" b="1" i="0" u="none" strike="noStrike"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64249A16-1D3B-4D2A-828B-0F6032C90132}" type="slidenum">
              <a:rPr lang="en-US" smtClean="0"/>
              <a:t>2</a:t>
            </a:fld>
            <a:endParaRPr lang="en-US"/>
          </a:p>
        </p:txBody>
      </p:sp>
    </p:spTree>
    <p:extLst>
      <p:ext uri="{BB962C8B-B14F-4D97-AF65-F5344CB8AC3E}">
        <p14:creationId xmlns:p14="http://schemas.microsoft.com/office/powerpoint/2010/main" val="592687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End!</a:t>
            </a:r>
            <a:endParaRPr lang="en-US"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20</a:t>
            </a:fld>
            <a:r>
              <a:rPr lang="en-US" smtClean="0"/>
              <a:t>/20</a:t>
            </a:r>
            <a:endParaRPr lang="en-US" dirty="0"/>
          </a:p>
        </p:txBody>
      </p:sp>
    </p:spTree>
    <p:extLst>
      <p:ext uri="{BB962C8B-B14F-4D97-AF65-F5344CB8AC3E}">
        <p14:creationId xmlns:p14="http://schemas.microsoft.com/office/powerpoint/2010/main" val="197709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i="0" u="none" strike="noStrike" dirty="0">
                <a:effectLst/>
              </a:rPr>
              <a:t>Sampling, ADCs, and DACs</a:t>
            </a:r>
            <a:endParaRPr lang="en-US" sz="4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19461" y="-154717"/>
            <a:ext cx="3445201" cy="2436600"/>
          </a:xfrm>
          <a:prstGeom prst="rect">
            <a:avLst/>
          </a:prstGeom>
        </p:spPr>
      </p:pic>
      <p:sp>
        <p:nvSpPr>
          <p:cNvPr id="3" name="Slide Number Placeholder 2"/>
          <p:cNvSpPr>
            <a:spLocks noGrp="1"/>
          </p:cNvSpPr>
          <p:nvPr>
            <p:ph type="sldNum" sz="quarter" idx="12"/>
          </p:nvPr>
        </p:nvSpPr>
        <p:spPr/>
        <p:txBody>
          <a:bodyPr/>
          <a:lstStyle/>
          <a:p>
            <a:fld id="{64249A16-1D3B-4D2A-828B-0F6032C90132}" type="slidenum">
              <a:rPr lang="en-US" smtClean="0"/>
              <a:pPr/>
              <a:t>3</a:t>
            </a:fld>
            <a:r>
              <a:rPr lang="en-US" smtClean="0"/>
              <a:t>/20</a:t>
            </a:r>
            <a:endParaRPr lang="en-US" dirty="0"/>
          </a:p>
        </p:txBody>
      </p:sp>
    </p:spTree>
    <p:extLst>
      <p:ext uri="{BB962C8B-B14F-4D97-AF65-F5344CB8AC3E}">
        <p14:creationId xmlns:p14="http://schemas.microsoft.com/office/powerpoint/2010/main" val="1101070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spcBef>
                <a:spcPts val="0"/>
              </a:spcBef>
              <a:spcAft>
                <a:spcPts val="0"/>
              </a:spcAft>
            </a:pPr>
            <a:r>
              <a:rPr lang="en-US" b="1" i="0" u="none" strike="noStrike" dirty="0">
                <a:solidFill>
                  <a:srgbClr val="000000"/>
                </a:solidFill>
                <a:effectLst/>
              </a:rPr>
              <a:t/>
            </a:r>
            <a:br>
              <a:rPr lang="en-US" b="1" i="0" u="none" strike="noStrike" dirty="0">
                <a:solidFill>
                  <a:srgbClr val="000000"/>
                </a:solidFill>
                <a:effectLst/>
              </a:rPr>
            </a:br>
            <a:r>
              <a:rPr lang="en-US" b="1" i="0" u="none" strike="noStrike" dirty="0">
                <a:solidFill>
                  <a:srgbClr val="000000"/>
                </a:solidFill>
                <a:effectLst/>
              </a:rPr>
              <a:t/>
            </a:r>
            <a:br>
              <a:rPr lang="en-US" b="1" i="0" u="none" strike="noStrike" dirty="0">
                <a:solidFill>
                  <a:srgbClr val="000000"/>
                </a:solidFill>
                <a:effectLst/>
              </a:rPr>
            </a:br>
            <a:r>
              <a:rPr lang="en-US" b="1" i="0" u="none" strike="noStrike" dirty="0">
                <a:solidFill>
                  <a:srgbClr val="000000"/>
                </a:solidFill>
                <a:effectLst/>
              </a:rPr>
              <a:t>We live in an analog world</a:t>
            </a:r>
            <a:r>
              <a:rPr lang="en-US" b="0" dirty="0">
                <a:effectLst/>
              </a:rPr>
              <a:t/>
            </a:r>
            <a:br>
              <a:rPr lang="en-US" b="0" dirty="0">
                <a:effectLst/>
              </a:rPr>
            </a:br>
            <a:r>
              <a:rPr lang="en-US" dirty="0"/>
              <a:t/>
            </a:r>
            <a:br>
              <a:rPr lang="en-US" dirty="0"/>
            </a:br>
            <a:endParaRPr lang="en-US" dirty="0"/>
          </a:p>
        </p:txBody>
      </p:sp>
      <p:sp>
        <p:nvSpPr>
          <p:cNvPr id="3" name="Content Placeholder 2"/>
          <p:cNvSpPr>
            <a:spLocks noGrp="1"/>
          </p:cNvSpPr>
          <p:nvPr>
            <p:ph idx="1"/>
          </p:nvPr>
        </p:nvSpPr>
        <p:spPr>
          <a:xfrm>
            <a:off x="685800" y="1405731"/>
            <a:ext cx="10515600" cy="4351338"/>
          </a:xfrm>
        </p:spPr>
        <p:txBody>
          <a:bodyPr>
            <a:noAutofit/>
          </a:bodyPr>
          <a:lstStyle/>
          <a:p>
            <a:pPr marL="342900"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Everything in the physical world is an analog signal</a:t>
            </a:r>
          </a:p>
          <a:p>
            <a:pPr marL="800100" lvl="1"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Sound, light, temperature, pressure</a:t>
            </a:r>
          </a:p>
          <a:p>
            <a:pPr marL="342900" indent="-342900" rtl="0" fontAlgn="base">
              <a:lnSpc>
                <a:spcPct val="150000"/>
              </a:lnSpc>
              <a:spcBef>
                <a:spcPts val="0"/>
              </a:spcBef>
              <a:spcAft>
                <a:spcPts val="0"/>
              </a:spcAft>
              <a:buFont typeface="Arial" panose="020B0604020202020204" pitchFamily="34" charset="0"/>
              <a:buChar char="•"/>
            </a:pPr>
            <a:r>
              <a:rPr lang="en-US" sz="2200" b="1" i="0" u="none" strike="noStrike" dirty="0">
                <a:effectLst/>
              </a:rPr>
              <a:t>But the computer world is a digital world</a:t>
            </a:r>
          </a:p>
          <a:p>
            <a:pPr marL="342900"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Need to convert physical phenomenon into electrical signals</a:t>
            </a:r>
          </a:p>
          <a:p>
            <a:pPr marL="800100" lvl="1"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Transducers: converts one type of energy to another</a:t>
            </a:r>
          </a:p>
          <a:p>
            <a:pPr marL="1257300" lvl="2"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Electro-mechanical, Photonic, Electrical, …</a:t>
            </a:r>
          </a:p>
          <a:p>
            <a:pPr marL="800100" lvl="1"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Examples</a:t>
            </a:r>
          </a:p>
          <a:p>
            <a:pPr marL="1257300" lvl="2" indent="-342900" rtl="0" fontAlgn="base">
              <a:lnSpc>
                <a:spcPct val="150000"/>
              </a:lnSpc>
              <a:spcBef>
                <a:spcPts val="0"/>
              </a:spcBef>
              <a:spcAft>
                <a:spcPts val="0"/>
              </a:spcAft>
              <a:buFont typeface="Arial" panose="020B0604020202020204" pitchFamily="34" charset="0"/>
              <a:buChar char="•"/>
            </a:pPr>
            <a:r>
              <a:rPr lang="en-US" sz="2000" b="1" i="0" u="none" strike="noStrike" dirty="0">
                <a:solidFill>
                  <a:srgbClr val="000000"/>
                </a:solidFill>
                <a:effectLst/>
              </a:rPr>
              <a:t>Microphone/speaker</a:t>
            </a:r>
          </a:p>
          <a:p>
            <a:pPr marL="1257300" lvl="2" indent="-342900" rtl="0" fontAlgn="base">
              <a:lnSpc>
                <a:spcPct val="150000"/>
              </a:lnSpc>
              <a:spcBef>
                <a:spcPts val="0"/>
              </a:spcBef>
              <a:spcAft>
                <a:spcPts val="0"/>
              </a:spcAft>
              <a:buFont typeface="Arial" panose="020B0604020202020204" pitchFamily="34" charset="0"/>
              <a:buChar char="•"/>
            </a:pPr>
            <a:r>
              <a:rPr lang="en-US" sz="2000" b="1" i="0" u="none" strike="noStrike" dirty="0">
                <a:solidFill>
                  <a:srgbClr val="000000"/>
                </a:solidFill>
                <a:effectLst/>
              </a:rPr>
              <a:t>Thermocouples</a:t>
            </a:r>
          </a:p>
          <a:p>
            <a:pPr marL="1257300" lvl="2" indent="-342900" rtl="0" fontAlgn="base">
              <a:lnSpc>
                <a:spcPct val="150000"/>
              </a:lnSpc>
              <a:spcBef>
                <a:spcPts val="0"/>
              </a:spcBef>
              <a:spcAft>
                <a:spcPts val="0"/>
              </a:spcAft>
              <a:buFont typeface="Arial" panose="020B0604020202020204" pitchFamily="34" charset="0"/>
              <a:buChar char="•"/>
            </a:pPr>
            <a:r>
              <a:rPr lang="en-US" sz="2000" b="1" i="0" u="none" strike="noStrike" dirty="0">
                <a:solidFill>
                  <a:srgbClr val="000000"/>
                </a:solidFill>
                <a:effectLst/>
              </a:rPr>
              <a:t>Accelerometers</a:t>
            </a:r>
          </a:p>
          <a:p>
            <a:pPr marL="342900" indent="-342900">
              <a:lnSpc>
                <a:spcPct val="100000"/>
              </a:lnSpc>
              <a:buFont typeface="Arial" panose="020B0604020202020204" pitchFamily="34" charset="0"/>
              <a:buChar char="•"/>
            </a:pPr>
            <a:endParaRPr lang="en-US" sz="2200" dirty="0"/>
          </a:p>
        </p:txBody>
      </p:sp>
      <p:pic>
        <p:nvPicPr>
          <p:cNvPr id="1026" name="Picture 2">
            <a:extLst>
              <a:ext uri="{FF2B5EF4-FFF2-40B4-BE49-F238E27FC236}">
                <a16:creationId xmlns:a16="http://schemas.microsoft.com/office/drawing/2014/main" id="{33C59C27-B896-4877-A237-3132878AD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2160" y="1926490"/>
            <a:ext cx="2135521" cy="15802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a:extLst>
              <a:ext uri="{FF2B5EF4-FFF2-40B4-BE49-F238E27FC236}">
                <a16:creationId xmlns:a16="http://schemas.microsoft.com/office/drawing/2014/main" id="{CE51F5F9-82C2-91E0-D0D3-DE88A0A4EE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671" y="4519986"/>
            <a:ext cx="1714500" cy="1866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AutoShape 6">
            <a:extLst>
              <a:ext uri="{FF2B5EF4-FFF2-40B4-BE49-F238E27FC236}">
                <a16:creationId xmlns:a16="http://schemas.microsoft.com/office/drawing/2014/main" id="{F8C56B91-2CCF-B5F7-1BFD-46C3347E259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a:extLst>
              <a:ext uri="{FF2B5EF4-FFF2-40B4-BE49-F238E27FC236}">
                <a16:creationId xmlns:a16="http://schemas.microsoft.com/office/drawing/2014/main" id="{E95DC9C6-7D3E-4A6B-2AAF-64A53F9DEB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0452" y="4186188"/>
            <a:ext cx="2647229" cy="17989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4" name="Picture 10">
            <a:extLst>
              <a:ext uri="{FF2B5EF4-FFF2-40B4-BE49-F238E27FC236}">
                <a16:creationId xmlns:a16="http://schemas.microsoft.com/office/drawing/2014/main" id="{C14640B1-E2EE-92BE-D501-F5A6538AD6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0762" y="1926490"/>
            <a:ext cx="1156466" cy="21327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lide Number Placeholder 4"/>
          <p:cNvSpPr>
            <a:spLocks noGrp="1"/>
          </p:cNvSpPr>
          <p:nvPr>
            <p:ph type="sldNum" sz="quarter" idx="12"/>
          </p:nvPr>
        </p:nvSpPr>
        <p:spPr/>
        <p:txBody>
          <a:bodyPr/>
          <a:lstStyle/>
          <a:p>
            <a:fld id="{64249A16-1D3B-4D2A-828B-0F6032C90132}" type="slidenum">
              <a:rPr lang="en-US" smtClean="0"/>
              <a:pPr/>
              <a:t>4</a:t>
            </a:fld>
            <a:r>
              <a:rPr lang="en-US" smtClean="0"/>
              <a:t>/20</a:t>
            </a:r>
            <a:endParaRPr lang="en-US" dirty="0"/>
          </a:p>
        </p:txBody>
      </p:sp>
    </p:spTree>
    <p:extLst>
      <p:ext uri="{BB962C8B-B14F-4D97-AF65-F5344CB8AC3E}">
        <p14:creationId xmlns:p14="http://schemas.microsoft.com/office/powerpoint/2010/main" val="307295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034"/>
                                        </p:tgtEl>
                                        <p:attrNameLst>
                                          <p:attrName>style.visibility</p:attrName>
                                        </p:attrNameLst>
                                      </p:cBhvr>
                                      <p:to>
                                        <p:strVal val="visible"/>
                                      </p:to>
                                    </p:set>
                                    <p:animEffect transition="in" filter="fade">
                                      <p:cBhvr>
                                        <p:cTn id="41" dur="500"/>
                                        <p:tgtEl>
                                          <p:spTgt spid="1034"/>
                                        </p:tgtEl>
                                      </p:cBhvr>
                                    </p:animEffect>
                                  </p:childTnLst>
                                </p:cTn>
                              </p:par>
                              <p:par>
                                <p:cTn id="42" presetID="10" presetClass="entr" presetSubtype="0" fill="hold" nodeType="withEffect">
                                  <p:stCondLst>
                                    <p:cond delay="0"/>
                                  </p:stCondLst>
                                  <p:childTnLst>
                                    <p:set>
                                      <p:cBhvr>
                                        <p:cTn id="43" dur="1" fill="hold">
                                          <p:stCondLst>
                                            <p:cond delay="0"/>
                                          </p:stCondLst>
                                        </p:cTn>
                                        <p:tgtEl>
                                          <p:spTgt spid="1026"/>
                                        </p:tgtEl>
                                        <p:attrNameLst>
                                          <p:attrName>style.visibility</p:attrName>
                                        </p:attrNameLst>
                                      </p:cBhvr>
                                      <p:to>
                                        <p:strVal val="visible"/>
                                      </p:to>
                                    </p:set>
                                    <p:animEffect transition="in" filter="fade">
                                      <p:cBhvr>
                                        <p:cTn id="44" dur="500"/>
                                        <p:tgtEl>
                                          <p:spTgt spid="1026"/>
                                        </p:tgtEl>
                                      </p:cBhvr>
                                    </p:animEffect>
                                  </p:childTnLst>
                                </p:cTn>
                              </p:par>
                              <p:par>
                                <p:cTn id="45" presetID="10" presetClass="entr" presetSubtype="0" fill="hold" nodeType="withEffect">
                                  <p:stCondLst>
                                    <p:cond delay="0"/>
                                  </p:stCondLst>
                                  <p:childTnLst>
                                    <p:set>
                                      <p:cBhvr>
                                        <p:cTn id="46" dur="1" fill="hold">
                                          <p:stCondLst>
                                            <p:cond delay="0"/>
                                          </p:stCondLst>
                                        </p:cTn>
                                        <p:tgtEl>
                                          <p:spTgt spid="1032"/>
                                        </p:tgtEl>
                                        <p:attrNameLst>
                                          <p:attrName>style.visibility</p:attrName>
                                        </p:attrNameLst>
                                      </p:cBhvr>
                                      <p:to>
                                        <p:strVal val="visible"/>
                                      </p:to>
                                    </p:set>
                                    <p:animEffect transition="in" filter="fade">
                                      <p:cBhvr>
                                        <p:cTn id="47" dur="500"/>
                                        <p:tgtEl>
                                          <p:spTgt spid="1032"/>
                                        </p:tgtEl>
                                      </p:cBhvr>
                                    </p:animEffect>
                                  </p:childTnLst>
                                </p:cTn>
                              </p:par>
                              <p:par>
                                <p:cTn id="48" presetID="10" presetClass="entr" presetSubtype="0" fill="hold" nodeType="withEffect">
                                  <p:stCondLst>
                                    <p:cond delay="0"/>
                                  </p:stCondLst>
                                  <p:childTnLst>
                                    <p:set>
                                      <p:cBhvr>
                                        <p:cTn id="49" dur="1" fill="hold">
                                          <p:stCondLst>
                                            <p:cond delay="0"/>
                                          </p:stCondLst>
                                        </p:cTn>
                                        <p:tgtEl>
                                          <p:spTgt spid="1028"/>
                                        </p:tgtEl>
                                        <p:attrNameLst>
                                          <p:attrName>style.visibility</p:attrName>
                                        </p:attrNameLst>
                                      </p:cBhvr>
                                      <p:to>
                                        <p:strVal val="visible"/>
                                      </p:to>
                                    </p:set>
                                    <p:animEffect transition="in" filter="fade">
                                      <p:cBhvr>
                                        <p:cTn id="50"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u="none" strike="noStrike" dirty="0">
                <a:solidFill>
                  <a:srgbClr val="000000"/>
                </a:solidFill>
                <a:effectLst/>
              </a:rPr>
              <a:t>Transducers</a:t>
            </a:r>
            <a:endParaRPr lang="en-US" dirty="0"/>
          </a:p>
        </p:txBody>
      </p:sp>
      <p:sp>
        <p:nvSpPr>
          <p:cNvPr id="3" name="Content Placeholder 2"/>
          <p:cNvSpPr>
            <a:spLocks noGrp="1"/>
          </p:cNvSpPr>
          <p:nvPr>
            <p:ph idx="1"/>
          </p:nvPr>
        </p:nvSpPr>
        <p:spPr>
          <a:xfrm>
            <a:off x="838200" y="1825625"/>
            <a:ext cx="10996448" cy="4351338"/>
          </a:xfrm>
        </p:spPr>
        <p:txBody>
          <a:bodyPr>
            <a:normAutofit/>
          </a:bodyPr>
          <a:lstStyle/>
          <a:p>
            <a:pPr marL="342900" indent="-342900" rtl="0" fontAlgn="base">
              <a:spcBef>
                <a:spcPts val="0"/>
              </a:spcBef>
              <a:spcAft>
                <a:spcPts val="0"/>
              </a:spcAft>
              <a:buFont typeface="Arial" panose="020B0604020202020204" pitchFamily="34" charset="0"/>
              <a:buChar char="•"/>
            </a:pPr>
            <a:r>
              <a:rPr lang="en-US" sz="2200" b="1" i="0" u="none" strike="noStrike" dirty="0">
                <a:solidFill>
                  <a:srgbClr val="000000"/>
                </a:solidFill>
                <a:effectLst/>
              </a:rPr>
              <a:t>Transducers convert one form of energy into another</a:t>
            </a:r>
          </a:p>
          <a:p>
            <a:pPr marL="800100" lvl="1" indent="-342900" rtl="0" fontAlgn="base">
              <a:spcBef>
                <a:spcPts val="0"/>
              </a:spcBef>
              <a:spcAft>
                <a:spcPts val="0"/>
              </a:spcAft>
              <a:buFont typeface="Arial" panose="020B0604020202020204" pitchFamily="34" charset="0"/>
              <a:buChar char="•"/>
            </a:pPr>
            <a:r>
              <a:rPr lang="en-US" sz="2200" b="1" i="0" u="none" strike="noStrike" dirty="0">
                <a:solidFill>
                  <a:srgbClr val="000000"/>
                </a:solidFill>
                <a:effectLst/>
              </a:rPr>
              <a:t>Allows us to convert physical phenomena to a voltage potential in a well-defined way</a:t>
            </a:r>
          </a:p>
          <a:p>
            <a:pPr marL="342900" indent="-342900">
              <a:buFont typeface="Arial" panose="020B0604020202020204" pitchFamily="34" charset="0"/>
              <a:buChar char="•"/>
            </a:pPr>
            <a:endParaRPr lang="en-US" sz="2200" dirty="0"/>
          </a:p>
        </p:txBody>
      </p:sp>
      <p:pic>
        <p:nvPicPr>
          <p:cNvPr id="2050" name="Picture 2">
            <a:extLst>
              <a:ext uri="{FF2B5EF4-FFF2-40B4-BE49-F238E27FC236}">
                <a16:creationId xmlns:a16="http://schemas.microsoft.com/office/drawing/2014/main" id="{10BD39A3-A7E5-2344-DE39-4EE6F51AD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155" y="2889556"/>
            <a:ext cx="2957648" cy="31863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6F0E63-46BD-C5F5-E08F-F4152B4D9780}"/>
              </a:ext>
            </a:extLst>
          </p:cNvPr>
          <p:cNvSpPr txBox="1"/>
          <p:nvPr/>
        </p:nvSpPr>
        <p:spPr>
          <a:xfrm>
            <a:off x="985340" y="3530148"/>
            <a:ext cx="5565058" cy="2031325"/>
          </a:xfrm>
          <a:prstGeom prst="rect">
            <a:avLst/>
          </a:prstGeom>
          <a:noFill/>
        </p:spPr>
        <p:txBody>
          <a:bodyPr wrap="square" rtlCol="0">
            <a:spAutoFit/>
          </a:bodyPr>
          <a:lstStyle/>
          <a:p>
            <a:pPr rtl="0">
              <a:spcBef>
                <a:spcPts val="0"/>
              </a:spcBef>
              <a:spcAft>
                <a:spcPts val="0"/>
              </a:spcAft>
            </a:pPr>
            <a:r>
              <a:rPr lang="en-US" b="1" i="0" u="none" strike="noStrike" dirty="0">
                <a:solidFill>
                  <a:srgbClr val="000000"/>
                </a:solidFill>
                <a:effectLst/>
              </a:rPr>
              <a:t>A transducer is a device that converts one type of energy to another. The conversion can be to/from </a:t>
            </a:r>
            <a:endParaRPr lang="en-US" b="1" dirty="0">
              <a:effectLst/>
            </a:endParaRPr>
          </a:p>
          <a:p>
            <a:pPr rtl="0">
              <a:spcBef>
                <a:spcPts val="0"/>
              </a:spcBef>
              <a:spcAft>
                <a:spcPts val="0"/>
              </a:spcAft>
            </a:pPr>
            <a:r>
              <a:rPr lang="en-US" b="1" i="0" u="none" strike="noStrike" dirty="0">
                <a:solidFill>
                  <a:srgbClr val="000000"/>
                </a:solidFill>
                <a:effectLst/>
              </a:rPr>
              <a:t>electrical, electro-mechanical, electromagnetic, photonic, photovoltaic, or any other form of energy. </a:t>
            </a:r>
            <a:endParaRPr lang="en-US" b="1" dirty="0">
              <a:effectLst/>
            </a:endParaRPr>
          </a:p>
          <a:p>
            <a:r>
              <a:rPr lang="en-US" b="1" i="0" u="none" strike="noStrike" dirty="0">
                <a:solidFill>
                  <a:srgbClr val="000000"/>
                </a:solidFill>
                <a:effectLst/>
              </a:rPr>
              <a:t>While the term transducer commonly implies use as a sensor/detector, any device which converts energy can be considered a transducer. </a:t>
            </a:r>
            <a:r>
              <a:rPr lang="en-US" b="1" i="0" u="none" strike="noStrike" dirty="0">
                <a:solidFill>
                  <a:srgbClr val="FF0000"/>
                </a:solidFill>
                <a:effectLst/>
              </a:rPr>
              <a:t>[Wikipedia]</a:t>
            </a:r>
            <a:endParaRPr lang="en-US" b="1" dirty="0"/>
          </a:p>
        </p:txBody>
      </p:sp>
      <p:sp>
        <p:nvSpPr>
          <p:cNvPr id="7" name="TextBox 6">
            <a:extLst>
              <a:ext uri="{FF2B5EF4-FFF2-40B4-BE49-F238E27FC236}">
                <a16:creationId xmlns:a16="http://schemas.microsoft.com/office/drawing/2014/main" id="{83A1FA4F-AB8D-9652-FE47-85EB4D6A43DC}"/>
              </a:ext>
            </a:extLst>
          </p:cNvPr>
          <p:cNvSpPr txBox="1"/>
          <p:nvPr/>
        </p:nvSpPr>
        <p:spPr>
          <a:xfrm>
            <a:off x="9456760" y="3616573"/>
            <a:ext cx="2735240" cy="769441"/>
          </a:xfrm>
          <a:prstGeom prst="rect">
            <a:avLst/>
          </a:prstGeom>
          <a:noFill/>
        </p:spPr>
        <p:txBody>
          <a:bodyPr wrap="square">
            <a:spAutoFit/>
          </a:bodyPr>
          <a:lstStyle/>
          <a:p>
            <a:r>
              <a:rPr lang="en-US" sz="2200" b="1" dirty="0" smtClean="0">
                <a:solidFill>
                  <a:srgbClr val="000000"/>
                </a:solidFill>
              </a:rPr>
              <a:t>Converts</a:t>
            </a:r>
          </a:p>
          <a:p>
            <a:r>
              <a:rPr lang="en-US" sz="2200" b="1" dirty="0" smtClean="0">
                <a:solidFill>
                  <a:srgbClr val="000000"/>
                </a:solidFill>
              </a:rPr>
              <a:t>temperature </a:t>
            </a:r>
            <a:r>
              <a:rPr lang="en-US" sz="2200" b="1" dirty="0">
                <a:solidFill>
                  <a:srgbClr val="000000"/>
                </a:solidFill>
              </a:rPr>
              <a:t>to volts</a:t>
            </a:r>
          </a:p>
        </p:txBody>
      </p:sp>
      <p:sp>
        <p:nvSpPr>
          <p:cNvPr id="5" name="Slide Number Placeholder 4"/>
          <p:cNvSpPr>
            <a:spLocks noGrp="1"/>
          </p:cNvSpPr>
          <p:nvPr>
            <p:ph type="sldNum" sz="quarter" idx="12"/>
          </p:nvPr>
        </p:nvSpPr>
        <p:spPr/>
        <p:txBody>
          <a:bodyPr/>
          <a:lstStyle/>
          <a:p>
            <a:fld id="{64249A16-1D3B-4D2A-828B-0F6032C90132}" type="slidenum">
              <a:rPr lang="en-US" smtClean="0"/>
              <a:pPr/>
              <a:t>5</a:t>
            </a:fld>
            <a:r>
              <a:rPr lang="en-US" smtClean="0"/>
              <a:t>/20</a:t>
            </a:r>
            <a:endParaRPr lang="en-US" dirty="0"/>
          </a:p>
        </p:txBody>
      </p:sp>
    </p:spTree>
    <p:extLst>
      <p:ext uri="{BB962C8B-B14F-4D97-AF65-F5344CB8AC3E}">
        <p14:creationId xmlns:p14="http://schemas.microsoft.com/office/powerpoint/2010/main" val="155433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hotoresistor">
            <a:extLst>
              <a:ext uri="{FF2B5EF4-FFF2-40B4-BE49-F238E27FC236}">
                <a16:creationId xmlns:a16="http://schemas.microsoft.com/office/drawing/2014/main" id="{FE997DD9-E1D6-83A0-1C2A-10D78CD82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5794" y="3626357"/>
            <a:ext cx="2779035" cy="29444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rtl="0">
              <a:spcBef>
                <a:spcPts val="0"/>
              </a:spcBef>
              <a:spcAft>
                <a:spcPts val="0"/>
              </a:spcAft>
            </a:pPr>
            <a:r>
              <a:rPr lang="en-US" b="1" i="0" u="none" strike="noStrike" dirty="0">
                <a:solidFill>
                  <a:srgbClr val="000000"/>
                </a:solidFill>
                <a:effectLst/>
              </a:rPr>
              <a:t/>
            </a:r>
            <a:br>
              <a:rPr lang="en-US" b="1" i="0" u="none" strike="noStrike" dirty="0">
                <a:solidFill>
                  <a:srgbClr val="000000"/>
                </a:solidFill>
                <a:effectLst/>
              </a:rPr>
            </a:br>
            <a:r>
              <a:rPr lang="en-US" b="1" i="0" u="none" strike="noStrike" dirty="0">
                <a:solidFill>
                  <a:srgbClr val="000000"/>
                </a:solidFill>
                <a:effectLst/>
              </a:rPr>
              <a:t/>
            </a:r>
            <a:br>
              <a:rPr lang="en-US" b="1" i="0" u="none" strike="noStrike" dirty="0">
                <a:solidFill>
                  <a:srgbClr val="000000"/>
                </a:solidFill>
                <a:effectLst/>
              </a:rPr>
            </a:br>
            <a:r>
              <a:rPr lang="en-US" b="1" i="0" u="none" strike="noStrike" dirty="0">
                <a:solidFill>
                  <a:srgbClr val="000000"/>
                </a:solidFill>
                <a:effectLst/>
              </a:rPr>
              <a:t>An Example: Photocell</a:t>
            </a:r>
            <a:r>
              <a:rPr lang="en-US" b="0" dirty="0">
                <a:effectLst/>
              </a:rPr>
              <a:t/>
            </a:r>
            <a:br>
              <a:rPr lang="en-US" b="0" dirty="0">
                <a:effectLst/>
              </a:rPr>
            </a:br>
            <a:r>
              <a:rPr lang="en-US" dirty="0"/>
              <a:t/>
            </a:r>
            <a:br>
              <a:rPr lang="en-US" dirty="0"/>
            </a:br>
            <a:endParaRPr lang="en-US" dirty="0"/>
          </a:p>
        </p:txBody>
      </p:sp>
      <p:sp>
        <p:nvSpPr>
          <p:cNvPr id="3" name="Content Placeholder 2"/>
          <p:cNvSpPr>
            <a:spLocks noGrp="1"/>
          </p:cNvSpPr>
          <p:nvPr>
            <p:ph idx="1"/>
          </p:nvPr>
        </p:nvSpPr>
        <p:spPr>
          <a:xfrm>
            <a:off x="838200" y="1690688"/>
            <a:ext cx="10515600" cy="4351338"/>
          </a:xfrm>
        </p:spPr>
        <p:txBody>
          <a:bodyPr>
            <a:noAutofit/>
          </a:bodyPr>
          <a:lstStyle/>
          <a:p>
            <a:pPr marL="342900" indent="-342900" rtl="0" fontAlgn="base">
              <a:lnSpc>
                <a:spcPct val="150000"/>
              </a:lnSpc>
              <a:spcBef>
                <a:spcPts val="0"/>
              </a:spcBef>
              <a:spcAft>
                <a:spcPts val="0"/>
              </a:spcAft>
              <a:buFont typeface="Arial" panose="020B0604020202020204" pitchFamily="34" charset="0"/>
              <a:buChar char="•"/>
            </a:pPr>
            <a:r>
              <a:rPr lang="en-US" sz="2000" i="0" u="none" strike="noStrike" dirty="0">
                <a:solidFill>
                  <a:srgbClr val="000000"/>
                </a:solidFill>
                <a:effectLst/>
              </a:rPr>
              <a:t>Convert light to voltage using a photocell</a:t>
            </a:r>
          </a:p>
          <a:p>
            <a:pPr marL="800100" lvl="1" indent="-342900" rtl="0" fontAlgn="base">
              <a:lnSpc>
                <a:spcPct val="150000"/>
              </a:lnSpc>
              <a:spcBef>
                <a:spcPts val="0"/>
              </a:spcBef>
              <a:spcAft>
                <a:spcPts val="0"/>
              </a:spcAft>
              <a:buFont typeface="Arial" panose="020B0604020202020204" pitchFamily="34" charset="0"/>
              <a:buChar char="•"/>
            </a:pPr>
            <a:r>
              <a:rPr lang="en-US" sz="2000" i="0" u="none" strike="noStrike" dirty="0">
                <a:solidFill>
                  <a:srgbClr val="000000"/>
                </a:solidFill>
                <a:effectLst/>
              </a:rPr>
              <a:t>A photocell is a resistor that changes resistance depending on the amount of light incident on it.</a:t>
            </a:r>
          </a:p>
          <a:p>
            <a:pPr marL="800100" lvl="1" indent="-342900" rtl="0" fontAlgn="base">
              <a:lnSpc>
                <a:spcPct val="150000"/>
              </a:lnSpc>
              <a:spcBef>
                <a:spcPts val="0"/>
              </a:spcBef>
              <a:spcAft>
                <a:spcPts val="0"/>
              </a:spcAft>
              <a:buFont typeface="Arial" panose="020B0604020202020204" pitchFamily="34" charset="0"/>
              <a:buChar char="•"/>
            </a:pPr>
            <a:r>
              <a:rPr lang="en-US" sz="2000" i="0" u="none" strike="noStrike" dirty="0">
                <a:solidFill>
                  <a:srgbClr val="000000"/>
                </a:solidFill>
                <a:effectLst/>
              </a:rPr>
              <a:t>This variable resistance, results in </a:t>
            </a:r>
            <a:r>
              <a:rPr lang="en-US" sz="2000" i="0" u="none" strike="noStrike" dirty="0" smtClean="0">
                <a:solidFill>
                  <a:srgbClr val="000000"/>
                </a:solidFill>
                <a:effectLst/>
              </a:rPr>
              <a:t>variable</a:t>
            </a:r>
            <a:r>
              <a:rPr lang="en-US" sz="2000" dirty="0">
                <a:solidFill>
                  <a:srgbClr val="000000"/>
                </a:solidFill>
              </a:rPr>
              <a:t> </a:t>
            </a:r>
            <a:r>
              <a:rPr lang="en-US" sz="2000" i="0" u="none" strike="noStrike" dirty="0" smtClean="0">
                <a:solidFill>
                  <a:srgbClr val="000000"/>
                </a:solidFill>
                <a:effectLst/>
              </a:rPr>
              <a:t>output </a:t>
            </a:r>
            <a:r>
              <a:rPr lang="en-US" sz="2000" i="0" u="none" strike="noStrike" dirty="0">
                <a:solidFill>
                  <a:srgbClr val="000000"/>
                </a:solidFill>
                <a:effectLst/>
              </a:rPr>
              <a:t>voltages</a:t>
            </a:r>
            <a:r>
              <a:rPr lang="en-US" sz="2000" i="0" u="none" strike="noStrike" dirty="0" smtClean="0">
                <a:solidFill>
                  <a:srgbClr val="000000"/>
                </a:solidFill>
                <a:effectLst/>
              </a:rPr>
              <a:t>. </a:t>
            </a:r>
            <a:r>
              <a:rPr lang="en-US" sz="2000" i="0" u="none" strike="noStrike" dirty="0">
                <a:solidFill>
                  <a:srgbClr val="000000"/>
                </a:solidFill>
                <a:effectLst/>
              </a:rPr>
              <a:t>This is essentially what a </a:t>
            </a:r>
            <a:endParaRPr lang="en-US" sz="2000" dirty="0"/>
          </a:p>
          <a:p>
            <a:pPr marL="457200" rtl="0">
              <a:lnSpc>
                <a:spcPct val="150000"/>
              </a:lnSpc>
              <a:spcBef>
                <a:spcPts val="0"/>
              </a:spcBef>
              <a:spcAft>
                <a:spcPts val="0"/>
              </a:spcAft>
            </a:pPr>
            <a:r>
              <a:rPr lang="en-US" sz="2000" i="0" u="none" strike="noStrike" dirty="0">
                <a:solidFill>
                  <a:srgbClr val="000000"/>
                </a:solidFill>
                <a:effectLst/>
              </a:rPr>
              <a:t>	transducer does; transforming a </a:t>
            </a:r>
            <a:r>
              <a:rPr lang="en-US" sz="2000" i="0" u="none" strike="noStrike" dirty="0" smtClean="0">
                <a:solidFill>
                  <a:srgbClr val="000000"/>
                </a:solidFill>
                <a:effectLst/>
              </a:rPr>
              <a:t>light</a:t>
            </a:r>
            <a:r>
              <a:rPr lang="en-US" sz="2000" dirty="0"/>
              <a:t> </a:t>
            </a:r>
            <a:r>
              <a:rPr lang="en-US" sz="2000" i="0" u="none" strike="noStrike" dirty="0" smtClean="0">
                <a:solidFill>
                  <a:srgbClr val="000000"/>
                </a:solidFill>
                <a:effectLst/>
              </a:rPr>
              <a:t>input </a:t>
            </a:r>
            <a:r>
              <a:rPr lang="en-US" sz="2000" i="0" u="none" strike="noStrike" dirty="0">
                <a:solidFill>
                  <a:srgbClr val="000000"/>
                </a:solidFill>
                <a:effectLst/>
              </a:rPr>
              <a:t>to a voltage </a:t>
            </a:r>
            <a:r>
              <a:rPr lang="en-US" sz="2000" i="0" u="none" strike="noStrike" dirty="0" smtClean="0">
                <a:solidFill>
                  <a:srgbClr val="000000"/>
                </a:solidFill>
                <a:effectLst/>
              </a:rPr>
              <a:t>output.</a:t>
            </a:r>
            <a:endParaRPr lang="en-US" sz="2000" dirty="0"/>
          </a:p>
          <a:p>
            <a:pPr marL="800100" indent="-342900" rtl="0">
              <a:lnSpc>
                <a:spcPct val="150000"/>
              </a:lnSpc>
              <a:spcBef>
                <a:spcPts val="0"/>
              </a:spcBef>
              <a:spcAft>
                <a:spcPts val="0"/>
              </a:spcAft>
              <a:buFont typeface="Arial" panose="020B0604020202020204" pitchFamily="34" charset="0"/>
              <a:buChar char="•"/>
            </a:pPr>
            <a:r>
              <a:rPr lang="en-US" sz="2000" i="0" u="none" strike="noStrike" dirty="0" smtClean="0">
                <a:solidFill>
                  <a:srgbClr val="000000"/>
                </a:solidFill>
                <a:effectLst/>
              </a:rPr>
              <a:t>The </a:t>
            </a:r>
            <a:r>
              <a:rPr lang="en-US" sz="2000" i="0" u="none" strike="noStrike" dirty="0">
                <a:solidFill>
                  <a:srgbClr val="000000"/>
                </a:solidFill>
                <a:effectLst/>
              </a:rPr>
              <a:t>output voltage is calculated as </a:t>
            </a:r>
            <a:r>
              <a:rPr lang="en-US" sz="2000" i="0" u="none" strike="noStrike" dirty="0" smtClean="0">
                <a:solidFill>
                  <a:srgbClr val="000000"/>
                </a:solidFill>
                <a:effectLst/>
              </a:rPr>
              <a:t>below: </a:t>
            </a:r>
            <a:endParaRPr lang="en-US" sz="2000" i="0" u="none" strike="noStrike" dirty="0">
              <a:solidFill>
                <a:srgbClr val="000000"/>
              </a:solidFill>
              <a:effectLst/>
            </a:endParaRPr>
          </a:p>
          <a:p>
            <a:pPr marL="914400" rtl="0">
              <a:lnSpc>
                <a:spcPct val="150000"/>
              </a:lnSpc>
              <a:spcBef>
                <a:spcPts val="0"/>
              </a:spcBef>
              <a:spcAft>
                <a:spcPts val="0"/>
              </a:spcAft>
            </a:pPr>
            <a:r>
              <a:rPr lang="en-US" sz="2000" i="0" u="none" strike="noStrike" dirty="0" err="1">
                <a:solidFill>
                  <a:srgbClr val="000000"/>
                </a:solidFill>
                <a:effectLst/>
              </a:rPr>
              <a:t>V</a:t>
            </a:r>
            <a:r>
              <a:rPr lang="en-US" sz="2000" i="0" u="none" strike="noStrike" baseline="-25000" dirty="0" err="1">
                <a:solidFill>
                  <a:srgbClr val="000000"/>
                </a:solidFill>
                <a:effectLst/>
              </a:rPr>
              <a:t>signal</a:t>
            </a:r>
            <a:r>
              <a:rPr lang="en-US" sz="2000" i="0" u="none" strike="noStrike" dirty="0">
                <a:solidFill>
                  <a:srgbClr val="000000"/>
                </a:solidFill>
                <a:effectLst/>
              </a:rPr>
              <a:t> = (+5V) R</a:t>
            </a:r>
            <a:r>
              <a:rPr lang="en-US" sz="2000" i="0" u="none" strike="noStrike" baseline="-25000" dirty="0">
                <a:solidFill>
                  <a:srgbClr val="000000"/>
                </a:solidFill>
                <a:effectLst/>
              </a:rPr>
              <a:t>R</a:t>
            </a:r>
            <a:r>
              <a:rPr lang="en-US" sz="2000" i="0" u="none" strike="noStrike" dirty="0">
                <a:solidFill>
                  <a:srgbClr val="000000"/>
                </a:solidFill>
                <a:effectLst/>
              </a:rPr>
              <a:t>/(R + R</a:t>
            </a:r>
            <a:r>
              <a:rPr lang="en-US" sz="2000" i="0" u="none" strike="noStrike" baseline="-25000" dirty="0">
                <a:solidFill>
                  <a:srgbClr val="000000"/>
                </a:solidFill>
                <a:effectLst/>
              </a:rPr>
              <a:t>R</a:t>
            </a:r>
            <a:r>
              <a:rPr lang="en-US" sz="2000" i="0" u="none" strike="noStrike" dirty="0">
                <a:solidFill>
                  <a:srgbClr val="000000"/>
                </a:solidFill>
                <a:effectLst/>
              </a:rPr>
              <a:t>)</a:t>
            </a:r>
          </a:p>
          <a:p>
            <a:pPr marL="914400" rtl="0">
              <a:lnSpc>
                <a:spcPct val="100000"/>
              </a:lnSpc>
              <a:spcBef>
                <a:spcPts val="0"/>
              </a:spcBef>
              <a:spcAft>
                <a:spcPts val="0"/>
              </a:spcAft>
            </a:pPr>
            <a:endParaRPr lang="en-US" sz="2200" b="0" dirty="0">
              <a:effectLst/>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6</a:t>
            </a:fld>
            <a:r>
              <a:rPr lang="en-US" dirty="0" smtClean="0"/>
              <a:t>/20</a:t>
            </a:r>
            <a:endParaRPr lang="en-US" dirty="0"/>
          </a:p>
        </p:txBody>
      </p:sp>
    </p:spTree>
    <p:extLst>
      <p:ext uri="{BB962C8B-B14F-4D97-AF65-F5344CB8AC3E}">
        <p14:creationId xmlns:p14="http://schemas.microsoft.com/office/powerpoint/2010/main" val="59542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u="none" strike="noStrike" dirty="0">
                <a:solidFill>
                  <a:srgbClr val="000000"/>
                </a:solidFill>
                <a:effectLst/>
              </a:rPr>
              <a:t>Sensors</a:t>
            </a:r>
            <a:endParaRPr lang="en-US" dirty="0"/>
          </a:p>
        </p:txBody>
      </p:sp>
      <p:sp>
        <p:nvSpPr>
          <p:cNvPr id="3" name="Content Placeholder 2"/>
          <p:cNvSpPr>
            <a:spLocks noGrp="1"/>
          </p:cNvSpPr>
          <p:nvPr>
            <p:ph idx="1"/>
          </p:nvPr>
        </p:nvSpPr>
        <p:spPr>
          <a:xfrm>
            <a:off x="838200" y="1615247"/>
            <a:ext cx="10515600" cy="4848444"/>
          </a:xfrm>
        </p:spPr>
        <p:txBody>
          <a:bodyPr>
            <a:noAutofit/>
          </a:bodyPr>
          <a:lstStyle/>
          <a:p>
            <a:pPr marL="342900" indent="-342900" rtl="0">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A sensor is a device that detects and responds to some type of input from the physical environment. Some types of sensors are</a:t>
            </a:r>
            <a:r>
              <a:rPr lang="en-US" sz="2200" b="1" i="0" u="none" strike="noStrike" dirty="0" smtClean="0">
                <a:solidFill>
                  <a:srgbClr val="000000"/>
                </a:solidFill>
                <a:effectLst/>
              </a:rPr>
              <a:t>;</a:t>
            </a:r>
            <a:endParaRPr lang="en-US" sz="2200" b="0" dirty="0">
              <a:effectLst/>
            </a:endParaRPr>
          </a:p>
          <a:p>
            <a:pPr marL="698500"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Force sensors</a:t>
            </a:r>
          </a:p>
          <a:p>
            <a:pPr marL="698500"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Sound sensors</a:t>
            </a:r>
          </a:p>
          <a:p>
            <a:pPr marL="1257300" lvl="2" indent="-342900" fontAlgn="base">
              <a:lnSpc>
                <a:spcPct val="150000"/>
              </a:lnSpc>
              <a:spcBef>
                <a:spcPts val="0"/>
              </a:spcBef>
              <a:buFont typeface="Arial" panose="020B0604020202020204" pitchFamily="34" charset="0"/>
              <a:buChar char="•"/>
            </a:pPr>
            <a:r>
              <a:rPr lang="en-US" sz="2200" b="1" i="0" u="none" strike="noStrike" dirty="0">
                <a:solidFill>
                  <a:srgbClr val="000000"/>
                </a:solidFill>
                <a:effectLst/>
              </a:rPr>
              <a:t>Microphones</a:t>
            </a:r>
          </a:p>
          <a:p>
            <a:pPr marL="698500"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Position sensors</a:t>
            </a:r>
          </a:p>
          <a:p>
            <a:pPr marL="1257300" lvl="2" indent="-342900" fontAlgn="base">
              <a:lnSpc>
                <a:spcPct val="150000"/>
              </a:lnSpc>
              <a:spcBef>
                <a:spcPts val="0"/>
              </a:spcBef>
              <a:buFont typeface="Arial" panose="020B0604020202020204" pitchFamily="34" charset="0"/>
              <a:buChar char="•"/>
            </a:pPr>
            <a:r>
              <a:rPr lang="en-US" sz="2200" b="1" i="0" u="none" strike="noStrike" dirty="0">
                <a:solidFill>
                  <a:srgbClr val="000000"/>
                </a:solidFill>
                <a:effectLst/>
              </a:rPr>
              <a:t>Gyroscope</a:t>
            </a:r>
          </a:p>
          <a:p>
            <a:pPr marL="698500"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Acceleration sensors</a:t>
            </a:r>
          </a:p>
          <a:p>
            <a:pPr marL="698500" indent="-34290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rPr>
              <a:t>Field sensors</a:t>
            </a:r>
          </a:p>
          <a:p>
            <a:pPr marL="342900" indent="-342900">
              <a:lnSpc>
                <a:spcPct val="150000"/>
              </a:lnSpc>
              <a:buFont typeface="Arial" panose="020B0604020202020204" pitchFamily="34" charset="0"/>
              <a:buChar char="•"/>
            </a:pPr>
            <a:endParaRPr lang="en-US" sz="2200"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7</a:t>
            </a:fld>
            <a:r>
              <a:rPr lang="en-US" smtClean="0"/>
              <a:t>/20</a:t>
            </a:r>
            <a:endParaRPr lang="en-US" dirty="0"/>
          </a:p>
        </p:txBody>
      </p:sp>
    </p:spTree>
    <p:extLst>
      <p:ext uri="{BB962C8B-B14F-4D97-AF65-F5344CB8AC3E}">
        <p14:creationId xmlns:p14="http://schemas.microsoft.com/office/powerpoint/2010/main" val="28153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u="none" strike="noStrike" dirty="0">
                <a:solidFill>
                  <a:srgbClr val="000000"/>
                </a:solidFill>
                <a:effectLst/>
              </a:rPr>
              <a:t>Going from Analog to Digital</a:t>
            </a:r>
            <a:endParaRPr lang="en-US" dirty="0"/>
          </a:p>
        </p:txBody>
      </p:sp>
      <p:sp>
        <p:nvSpPr>
          <p:cNvPr id="3" name="Content Placeholder 2"/>
          <p:cNvSpPr>
            <a:spLocks noGrp="1"/>
          </p:cNvSpPr>
          <p:nvPr>
            <p:ph idx="1"/>
          </p:nvPr>
        </p:nvSpPr>
        <p:spPr>
          <a:xfrm>
            <a:off x="838200" y="1825624"/>
            <a:ext cx="10515600" cy="2681625"/>
          </a:xfrm>
        </p:spPr>
        <p:txBody>
          <a:bodyPr>
            <a:normAutofit lnSpcReduction="10000"/>
          </a:bodyPr>
          <a:lstStyle/>
          <a:p>
            <a:pPr marL="342900" indent="-342900" rtl="0" fontAlgn="base">
              <a:lnSpc>
                <a:spcPct val="100000"/>
              </a:lnSpc>
              <a:spcBef>
                <a:spcPts val="0"/>
              </a:spcBef>
              <a:spcAft>
                <a:spcPts val="0"/>
              </a:spcAft>
              <a:buFont typeface="Arial" panose="020B0604020202020204" pitchFamily="34" charset="0"/>
              <a:buChar char="•"/>
            </a:pPr>
            <a:r>
              <a:rPr lang="en-US" sz="2200" b="1" i="0" u="none" strike="noStrike" dirty="0">
                <a:solidFill>
                  <a:srgbClr val="000000"/>
                </a:solidFill>
                <a:effectLst/>
                <a:latin typeface="Calibri" panose="020F0502020204030204" pitchFamily="34" charset="0"/>
              </a:rPr>
              <a:t>What we want</a:t>
            </a:r>
          </a:p>
          <a:p>
            <a:pPr marL="342900" indent="-342900" rtl="0" fontAlgn="base">
              <a:lnSpc>
                <a:spcPct val="100000"/>
              </a:lnSpc>
              <a:spcBef>
                <a:spcPts val="0"/>
              </a:spcBef>
              <a:spcAft>
                <a:spcPts val="0"/>
              </a:spcAft>
              <a:buFont typeface="Arial" panose="020B0604020202020204" pitchFamily="34" charset="0"/>
              <a:buChar char="•"/>
            </a:pPr>
            <a:endParaRPr lang="en-US" sz="2200" dirty="0">
              <a:solidFill>
                <a:srgbClr val="000000"/>
              </a:solidFill>
              <a:latin typeface="Calibri" panose="020F0502020204030204" pitchFamily="34" charset="0"/>
            </a:endParaRPr>
          </a:p>
          <a:p>
            <a:pPr marL="342900" indent="-342900" rtl="0" fontAlgn="base">
              <a:lnSpc>
                <a:spcPct val="100000"/>
              </a:lnSpc>
              <a:spcBef>
                <a:spcPts val="0"/>
              </a:spcBef>
              <a:spcAft>
                <a:spcPts val="0"/>
              </a:spcAft>
              <a:buFont typeface="Arial" panose="020B0604020202020204" pitchFamily="34" charset="0"/>
              <a:buChar char="•"/>
            </a:pPr>
            <a:endParaRPr lang="en-US" sz="2200" b="0" i="0" u="none" strike="noStrike" dirty="0">
              <a:solidFill>
                <a:srgbClr val="000000"/>
              </a:solidFill>
              <a:latin typeface="Calibri" panose="020F0502020204030204" pitchFamily="34" charset="0"/>
            </a:endParaRPr>
          </a:p>
          <a:p>
            <a:pPr marL="342900" indent="-342900" rtl="0" fontAlgn="base">
              <a:lnSpc>
                <a:spcPct val="100000"/>
              </a:lnSpc>
              <a:spcBef>
                <a:spcPts val="0"/>
              </a:spcBef>
              <a:spcAft>
                <a:spcPts val="0"/>
              </a:spcAft>
              <a:buFont typeface="Arial" panose="020B0604020202020204" pitchFamily="34" charset="0"/>
              <a:buChar char="•"/>
            </a:pPr>
            <a:endParaRPr lang="en-US" sz="2200" b="0" i="0" u="none" strike="noStrike" dirty="0">
              <a:solidFill>
                <a:srgbClr val="000000"/>
              </a:solidFill>
              <a:latin typeface="Calibri" panose="020F0502020204030204" pitchFamily="34" charset="0"/>
            </a:endParaRPr>
          </a:p>
          <a:p>
            <a:pPr marL="342900" indent="-342900" rtl="0" fontAlgn="base">
              <a:lnSpc>
                <a:spcPct val="100000"/>
              </a:lnSpc>
              <a:spcBef>
                <a:spcPts val="0"/>
              </a:spcBef>
              <a:spcAft>
                <a:spcPts val="0"/>
              </a:spcAft>
              <a:buFont typeface="Arial" panose="020B0604020202020204" pitchFamily="34" charset="0"/>
              <a:buChar char="•"/>
            </a:pPr>
            <a:endParaRPr lang="en-US" sz="2200" b="1" i="0" u="none" strike="noStrike" dirty="0" smtClean="0">
              <a:effectLst/>
              <a:latin typeface="Calibri" panose="020F0502020204030204" pitchFamily="34" charset="0"/>
            </a:endParaRPr>
          </a:p>
          <a:p>
            <a:pPr marL="342900" indent="-342900" rtl="0" fontAlgn="base">
              <a:lnSpc>
                <a:spcPct val="160000"/>
              </a:lnSpc>
              <a:spcBef>
                <a:spcPts val="0"/>
              </a:spcBef>
              <a:spcAft>
                <a:spcPts val="0"/>
              </a:spcAft>
              <a:buFont typeface="Arial" panose="020B0604020202020204" pitchFamily="34" charset="0"/>
              <a:buChar char="•"/>
            </a:pPr>
            <a:r>
              <a:rPr lang="en-US" sz="2200" b="1" i="0" u="none" strike="noStrike" dirty="0" smtClean="0">
                <a:effectLst/>
                <a:latin typeface="Calibri" panose="020F0502020204030204" pitchFamily="34" charset="0"/>
              </a:rPr>
              <a:t>But </a:t>
            </a:r>
            <a:r>
              <a:rPr lang="en-US" sz="2200" b="1" i="0" u="none" strike="noStrike" dirty="0">
                <a:effectLst/>
                <a:latin typeface="Calibri" panose="020F0502020204030204" pitchFamily="34" charset="0"/>
              </a:rPr>
              <a:t>our computer only understands zero and one</a:t>
            </a:r>
            <a:endParaRPr lang="en-US" sz="2200" b="1" i="0" u="none" strike="noStrike" dirty="0">
              <a:effectLst/>
              <a:latin typeface="Arial" panose="020B0604020202020204" pitchFamily="34" charset="0"/>
            </a:endParaRPr>
          </a:p>
          <a:p>
            <a:pPr marL="342900" indent="-342900" rtl="0" fontAlgn="base">
              <a:lnSpc>
                <a:spcPct val="160000"/>
              </a:lnSpc>
              <a:spcBef>
                <a:spcPts val="0"/>
              </a:spcBef>
              <a:spcAft>
                <a:spcPts val="0"/>
              </a:spcAft>
              <a:buFont typeface="Arial" panose="020B0604020202020204" pitchFamily="34" charset="0"/>
              <a:buChar char="•"/>
            </a:pPr>
            <a:r>
              <a:rPr lang="en-US" sz="2200" b="1" i="0" u="none" strike="noStrike" dirty="0">
                <a:solidFill>
                  <a:srgbClr val="000000"/>
                </a:solidFill>
                <a:effectLst/>
                <a:latin typeface="Calibri" panose="020F0502020204030204" pitchFamily="34" charset="0"/>
              </a:rPr>
              <a:t>How we have to get </a:t>
            </a:r>
            <a:r>
              <a:rPr lang="en-US" sz="2200" b="1" i="0" u="none" strike="noStrike" dirty="0" smtClean="0">
                <a:solidFill>
                  <a:srgbClr val="000000"/>
                </a:solidFill>
                <a:effectLst/>
                <a:latin typeface="Calibri" panose="020F0502020204030204" pitchFamily="34" charset="0"/>
              </a:rPr>
              <a:t>there</a:t>
            </a:r>
          </a:p>
          <a:p>
            <a:pPr marL="342900" indent="-342900" rtl="0" fontAlgn="base">
              <a:lnSpc>
                <a:spcPct val="100000"/>
              </a:lnSpc>
              <a:spcBef>
                <a:spcPts val="0"/>
              </a:spcBef>
              <a:spcAft>
                <a:spcPts val="0"/>
              </a:spcAft>
              <a:buFont typeface="Arial" panose="020B0604020202020204" pitchFamily="34" charset="0"/>
              <a:buChar char="•"/>
            </a:pPr>
            <a:endParaRPr lang="en-US" sz="2200" b="1" i="0" u="none" strike="noStrike" dirty="0">
              <a:solidFill>
                <a:srgbClr val="000000"/>
              </a:solidFill>
              <a:effectLst/>
              <a:latin typeface="Arial" panose="020B0604020202020204" pitchFamily="34" charset="0"/>
            </a:endParaRPr>
          </a:p>
          <a:p>
            <a:pPr marL="342900" indent="-342900">
              <a:lnSpc>
                <a:spcPct val="100000"/>
              </a:lnSpc>
              <a:buFont typeface="Arial" panose="020B0604020202020204" pitchFamily="34" charset="0"/>
              <a:buChar char="•"/>
            </a:pPr>
            <a:endParaRPr lang="en-US" sz="2200" dirty="0"/>
          </a:p>
        </p:txBody>
      </p:sp>
      <p:sp>
        <p:nvSpPr>
          <p:cNvPr id="6" name="TextBox 5">
            <a:extLst>
              <a:ext uri="{FF2B5EF4-FFF2-40B4-BE49-F238E27FC236}">
                <a16:creationId xmlns:a16="http://schemas.microsoft.com/office/drawing/2014/main" id="{739177A6-35F4-5481-FF0A-F618BBE9A50E}"/>
              </a:ext>
            </a:extLst>
          </p:cNvPr>
          <p:cNvSpPr txBox="1"/>
          <p:nvPr/>
        </p:nvSpPr>
        <p:spPr>
          <a:xfrm>
            <a:off x="2694037" y="2374489"/>
            <a:ext cx="1730818" cy="707886"/>
          </a:xfrm>
          <a:prstGeom prst="rect">
            <a:avLst/>
          </a:prstGeom>
          <a:noFill/>
        </p:spPr>
        <p:txBody>
          <a:bodyPr wrap="square" rtlCol="0">
            <a:spAutoFit/>
          </a:bodyPr>
          <a:lstStyle/>
          <a:p>
            <a:pPr rtl="0">
              <a:spcBef>
                <a:spcPts val="0"/>
              </a:spcBef>
              <a:spcAft>
                <a:spcPts val="0"/>
              </a:spcAft>
            </a:pPr>
            <a:r>
              <a:rPr lang="en-US" sz="2000" b="1" dirty="0"/>
              <a:t>Physical</a:t>
            </a:r>
          </a:p>
          <a:p>
            <a:pPr rtl="0">
              <a:spcBef>
                <a:spcPts val="0"/>
              </a:spcBef>
              <a:spcAft>
                <a:spcPts val="0"/>
              </a:spcAft>
            </a:pPr>
            <a:r>
              <a:rPr lang="en-US" sz="2000" b="1" dirty="0" smtClean="0"/>
              <a:t>Phenomena</a:t>
            </a:r>
            <a:endParaRPr lang="en-US" sz="2000" b="1" dirty="0"/>
          </a:p>
        </p:txBody>
      </p:sp>
      <p:sp>
        <p:nvSpPr>
          <p:cNvPr id="7" name="Arrow: Right 6">
            <a:extLst>
              <a:ext uri="{FF2B5EF4-FFF2-40B4-BE49-F238E27FC236}">
                <a16:creationId xmlns:a16="http://schemas.microsoft.com/office/drawing/2014/main" id="{64E4CBB7-63C1-6888-5179-45D5DF52BFEE}"/>
              </a:ext>
            </a:extLst>
          </p:cNvPr>
          <p:cNvSpPr/>
          <p:nvPr/>
        </p:nvSpPr>
        <p:spPr>
          <a:xfrm>
            <a:off x="4139381" y="2458065"/>
            <a:ext cx="845574" cy="34412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BA59A35-4946-0403-9B80-F3041CBE6D31}"/>
              </a:ext>
            </a:extLst>
          </p:cNvPr>
          <p:cNvSpPr/>
          <p:nvPr/>
        </p:nvSpPr>
        <p:spPr>
          <a:xfrm>
            <a:off x="5309418" y="2300707"/>
            <a:ext cx="963562" cy="78166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CD498AC0-61E7-F788-EFAF-29BDF3E19625}"/>
              </a:ext>
            </a:extLst>
          </p:cNvPr>
          <p:cNvSpPr/>
          <p:nvPr/>
        </p:nvSpPr>
        <p:spPr>
          <a:xfrm>
            <a:off x="6597443" y="2458064"/>
            <a:ext cx="845574" cy="34412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DE471491-02E5-ACF3-F786-D517881A96A7}"/>
              </a:ext>
            </a:extLst>
          </p:cNvPr>
          <p:cNvSpPr txBox="1"/>
          <p:nvPr/>
        </p:nvSpPr>
        <p:spPr>
          <a:xfrm>
            <a:off x="7521676" y="2374488"/>
            <a:ext cx="1563330" cy="707886"/>
          </a:xfrm>
          <a:prstGeom prst="rect">
            <a:avLst/>
          </a:prstGeom>
          <a:noFill/>
        </p:spPr>
        <p:txBody>
          <a:bodyPr wrap="square" rtlCol="0">
            <a:spAutoFit/>
          </a:bodyPr>
          <a:lstStyle/>
          <a:p>
            <a:pPr rtl="0">
              <a:spcBef>
                <a:spcPts val="0"/>
              </a:spcBef>
              <a:spcAft>
                <a:spcPts val="0"/>
              </a:spcAft>
            </a:pPr>
            <a:r>
              <a:rPr lang="en-US" sz="2000" b="1" i="0" u="none" strike="noStrike" dirty="0">
                <a:solidFill>
                  <a:srgbClr val="000000"/>
                </a:solidFill>
                <a:effectLst/>
                <a:cs typeface="Arial" panose="020B0604020202020204" pitchFamily="34" charset="0"/>
              </a:rPr>
              <a:t>Engineering Units</a:t>
            </a:r>
            <a:endParaRPr lang="en-US" sz="2000" b="1" dirty="0">
              <a:cs typeface="Arial" panose="020B0604020202020204" pitchFamily="34" charset="0"/>
            </a:endParaRPr>
          </a:p>
        </p:txBody>
      </p:sp>
      <p:sp>
        <p:nvSpPr>
          <p:cNvPr id="11" name="Arrow: Right 10">
            <a:extLst>
              <a:ext uri="{FF2B5EF4-FFF2-40B4-BE49-F238E27FC236}">
                <a16:creationId xmlns:a16="http://schemas.microsoft.com/office/drawing/2014/main" id="{219319DE-D283-3882-4F81-F1185B1519FD}"/>
              </a:ext>
            </a:extLst>
          </p:cNvPr>
          <p:cNvSpPr/>
          <p:nvPr/>
        </p:nvSpPr>
        <p:spPr>
          <a:xfrm>
            <a:off x="9977254" y="5185460"/>
            <a:ext cx="845574" cy="34412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2" name="Arrow: Right 11">
            <a:extLst>
              <a:ext uri="{FF2B5EF4-FFF2-40B4-BE49-F238E27FC236}">
                <a16:creationId xmlns:a16="http://schemas.microsoft.com/office/drawing/2014/main" id="{F29DC0EE-6F9C-ADDB-CD5B-E6ECAEB6E52E}"/>
              </a:ext>
            </a:extLst>
          </p:cNvPr>
          <p:cNvSpPr/>
          <p:nvPr/>
        </p:nvSpPr>
        <p:spPr>
          <a:xfrm>
            <a:off x="7207104" y="5185458"/>
            <a:ext cx="845574" cy="34412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Arrow: Right 12">
            <a:extLst>
              <a:ext uri="{FF2B5EF4-FFF2-40B4-BE49-F238E27FC236}">
                <a16:creationId xmlns:a16="http://schemas.microsoft.com/office/drawing/2014/main" id="{E838A727-5EDC-1D99-EB2D-49FE8EF1761A}"/>
              </a:ext>
            </a:extLst>
          </p:cNvPr>
          <p:cNvSpPr/>
          <p:nvPr/>
        </p:nvSpPr>
        <p:spPr>
          <a:xfrm>
            <a:off x="1457062" y="5138192"/>
            <a:ext cx="845574" cy="34412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Arrow: Right 13">
            <a:extLst>
              <a:ext uri="{FF2B5EF4-FFF2-40B4-BE49-F238E27FC236}">
                <a16:creationId xmlns:a16="http://schemas.microsoft.com/office/drawing/2014/main" id="{51916411-BDBA-06F0-FA67-1832A5B85BDD}"/>
              </a:ext>
            </a:extLst>
          </p:cNvPr>
          <p:cNvSpPr/>
          <p:nvPr/>
        </p:nvSpPr>
        <p:spPr>
          <a:xfrm>
            <a:off x="4339468" y="5185457"/>
            <a:ext cx="845574" cy="34412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60340D5E-6704-D885-9FD7-CCBBE635E090}"/>
              </a:ext>
            </a:extLst>
          </p:cNvPr>
          <p:cNvSpPr/>
          <p:nvPr/>
        </p:nvSpPr>
        <p:spPr>
          <a:xfrm>
            <a:off x="8558417" y="5020758"/>
            <a:ext cx="963562" cy="7816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0" i="0" u="none" strike="noStrike" dirty="0">
                <a:solidFill>
                  <a:srgbClr val="000000"/>
                </a:solidFill>
                <a:effectLst/>
                <a:latin typeface="Arial" panose="020B0604020202020204" pitchFamily="34" charset="0"/>
              </a:rPr>
              <a:t>Software</a:t>
            </a:r>
            <a:endParaRPr lang="en-US" sz="1400" dirty="0"/>
          </a:p>
        </p:txBody>
      </p:sp>
      <p:sp>
        <p:nvSpPr>
          <p:cNvPr id="24" name="Rectangle: Rounded Corners 23">
            <a:extLst>
              <a:ext uri="{FF2B5EF4-FFF2-40B4-BE49-F238E27FC236}">
                <a16:creationId xmlns:a16="http://schemas.microsoft.com/office/drawing/2014/main" id="{FB0005D9-2E6F-1E73-181A-9F43D9852179}"/>
              </a:ext>
            </a:extLst>
          </p:cNvPr>
          <p:cNvSpPr/>
          <p:nvPr/>
        </p:nvSpPr>
        <p:spPr>
          <a:xfrm>
            <a:off x="5763035" y="5020758"/>
            <a:ext cx="963562" cy="78166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0" i="0" u="none" strike="noStrike" dirty="0">
                <a:solidFill>
                  <a:srgbClr val="000000"/>
                </a:solidFill>
                <a:effectLst/>
                <a:latin typeface="Arial" panose="020B0604020202020204" pitchFamily="34" charset="0"/>
              </a:rPr>
              <a:t>ADC</a:t>
            </a:r>
            <a:endParaRPr lang="en-US" sz="1600" dirty="0"/>
          </a:p>
        </p:txBody>
      </p:sp>
      <p:sp>
        <p:nvSpPr>
          <p:cNvPr id="25" name="Rectangle: Rounded Corners 24">
            <a:extLst>
              <a:ext uri="{FF2B5EF4-FFF2-40B4-BE49-F238E27FC236}">
                <a16:creationId xmlns:a16="http://schemas.microsoft.com/office/drawing/2014/main" id="{F32168BD-C7CF-AA5E-5D1D-C0D977961731}"/>
              </a:ext>
            </a:extLst>
          </p:cNvPr>
          <p:cNvSpPr/>
          <p:nvPr/>
        </p:nvSpPr>
        <p:spPr>
          <a:xfrm>
            <a:off x="2793605" y="5020760"/>
            <a:ext cx="963562" cy="78166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0" i="0" u="none" strike="noStrike" dirty="0">
                <a:solidFill>
                  <a:srgbClr val="000000"/>
                </a:solidFill>
                <a:effectLst/>
                <a:latin typeface="Arial" panose="020B0604020202020204" pitchFamily="34" charset="0"/>
              </a:rPr>
              <a:t>Sensor</a:t>
            </a:r>
            <a:endParaRPr lang="en-US" sz="1400" dirty="0"/>
          </a:p>
        </p:txBody>
      </p:sp>
      <p:sp>
        <p:nvSpPr>
          <p:cNvPr id="30" name="TextBox 29">
            <a:extLst>
              <a:ext uri="{FF2B5EF4-FFF2-40B4-BE49-F238E27FC236}">
                <a16:creationId xmlns:a16="http://schemas.microsoft.com/office/drawing/2014/main" id="{92407594-A035-1040-C752-0EA4AEA6CE76}"/>
              </a:ext>
            </a:extLst>
          </p:cNvPr>
          <p:cNvSpPr txBox="1"/>
          <p:nvPr/>
        </p:nvSpPr>
        <p:spPr>
          <a:xfrm>
            <a:off x="1179517" y="4507250"/>
            <a:ext cx="1445344" cy="646331"/>
          </a:xfrm>
          <a:prstGeom prst="rect">
            <a:avLst/>
          </a:prstGeom>
          <a:noFill/>
        </p:spPr>
        <p:txBody>
          <a:bodyPr wrap="square" rtlCol="0">
            <a:spAutoFit/>
          </a:bodyPr>
          <a:lstStyle/>
          <a:p>
            <a:pPr rtl="0">
              <a:spcBef>
                <a:spcPts val="0"/>
              </a:spcBef>
              <a:spcAft>
                <a:spcPts val="0"/>
              </a:spcAft>
            </a:pPr>
            <a:r>
              <a:rPr lang="en-US" b="1" i="0" u="none" strike="noStrike" dirty="0">
                <a:solidFill>
                  <a:srgbClr val="000000"/>
                </a:solidFill>
                <a:effectLst/>
              </a:rPr>
              <a:t>Physical</a:t>
            </a:r>
            <a:endParaRPr lang="en-US" b="1" dirty="0">
              <a:effectLst/>
            </a:endParaRPr>
          </a:p>
          <a:p>
            <a:pPr rtl="0">
              <a:spcBef>
                <a:spcPts val="0"/>
              </a:spcBef>
              <a:spcAft>
                <a:spcPts val="0"/>
              </a:spcAft>
            </a:pPr>
            <a:r>
              <a:rPr lang="en-US" b="1" i="0" u="none" strike="noStrike" dirty="0" smtClean="0">
                <a:solidFill>
                  <a:srgbClr val="000000"/>
                </a:solidFill>
                <a:effectLst/>
              </a:rPr>
              <a:t>Phenomena</a:t>
            </a:r>
            <a:endParaRPr lang="en-US" b="1" dirty="0">
              <a:effectLst/>
            </a:endParaRPr>
          </a:p>
        </p:txBody>
      </p:sp>
      <p:sp>
        <p:nvSpPr>
          <p:cNvPr id="31" name="TextBox 30">
            <a:extLst>
              <a:ext uri="{FF2B5EF4-FFF2-40B4-BE49-F238E27FC236}">
                <a16:creationId xmlns:a16="http://schemas.microsoft.com/office/drawing/2014/main" id="{C90D4DD7-1F32-2DEC-0DC6-D5E760392694}"/>
              </a:ext>
            </a:extLst>
          </p:cNvPr>
          <p:cNvSpPr txBox="1"/>
          <p:nvPr/>
        </p:nvSpPr>
        <p:spPr>
          <a:xfrm>
            <a:off x="4230667" y="4507250"/>
            <a:ext cx="1445344" cy="646331"/>
          </a:xfrm>
          <a:prstGeom prst="rect">
            <a:avLst/>
          </a:prstGeom>
          <a:noFill/>
        </p:spPr>
        <p:txBody>
          <a:bodyPr wrap="square" rtlCol="0">
            <a:spAutoFit/>
          </a:bodyPr>
          <a:lstStyle/>
          <a:p>
            <a:pPr rtl="0">
              <a:spcBef>
                <a:spcPts val="0"/>
              </a:spcBef>
              <a:spcAft>
                <a:spcPts val="0"/>
              </a:spcAft>
            </a:pPr>
            <a:r>
              <a:rPr lang="en-US" b="1" dirty="0">
                <a:solidFill>
                  <a:srgbClr val="000000"/>
                </a:solidFill>
              </a:rPr>
              <a:t>Voltage or</a:t>
            </a:r>
          </a:p>
          <a:p>
            <a:pPr rtl="0">
              <a:spcBef>
                <a:spcPts val="0"/>
              </a:spcBef>
              <a:spcAft>
                <a:spcPts val="0"/>
              </a:spcAft>
            </a:pPr>
            <a:r>
              <a:rPr lang="en-US" b="1" dirty="0" smtClean="0">
                <a:solidFill>
                  <a:srgbClr val="000000"/>
                </a:solidFill>
              </a:rPr>
              <a:t>Current</a:t>
            </a:r>
            <a:endParaRPr lang="en-US" b="1" dirty="0">
              <a:solidFill>
                <a:srgbClr val="000000"/>
              </a:solidFill>
            </a:endParaRPr>
          </a:p>
        </p:txBody>
      </p:sp>
      <p:sp>
        <p:nvSpPr>
          <p:cNvPr id="32" name="TextBox 31">
            <a:extLst>
              <a:ext uri="{FF2B5EF4-FFF2-40B4-BE49-F238E27FC236}">
                <a16:creationId xmlns:a16="http://schemas.microsoft.com/office/drawing/2014/main" id="{C13FB3A0-59B0-5FBA-B0F7-41038EA67AEF}"/>
              </a:ext>
            </a:extLst>
          </p:cNvPr>
          <p:cNvSpPr txBox="1"/>
          <p:nvPr/>
        </p:nvSpPr>
        <p:spPr>
          <a:xfrm>
            <a:off x="7020230" y="4677624"/>
            <a:ext cx="1445344" cy="369332"/>
          </a:xfrm>
          <a:prstGeom prst="rect">
            <a:avLst/>
          </a:prstGeom>
          <a:noFill/>
        </p:spPr>
        <p:txBody>
          <a:bodyPr wrap="square" rtlCol="0">
            <a:spAutoFit/>
          </a:bodyPr>
          <a:lstStyle/>
          <a:p>
            <a:pPr rtl="0">
              <a:spcBef>
                <a:spcPts val="0"/>
              </a:spcBef>
              <a:spcAft>
                <a:spcPts val="0"/>
              </a:spcAft>
            </a:pPr>
            <a:r>
              <a:rPr lang="en-US" sz="1800" b="1" i="0" u="none" strike="noStrike" dirty="0">
                <a:solidFill>
                  <a:srgbClr val="000000"/>
                </a:solidFill>
                <a:effectLst/>
              </a:rPr>
              <a:t>ADC Counts</a:t>
            </a:r>
            <a:endParaRPr lang="en-US" sz="2000" b="1" dirty="0"/>
          </a:p>
        </p:txBody>
      </p:sp>
      <p:sp>
        <p:nvSpPr>
          <p:cNvPr id="33" name="TextBox 32">
            <a:extLst>
              <a:ext uri="{FF2B5EF4-FFF2-40B4-BE49-F238E27FC236}">
                <a16:creationId xmlns:a16="http://schemas.microsoft.com/office/drawing/2014/main" id="{9C251C3C-DC87-CF2A-1058-4E220B81952C}"/>
              </a:ext>
            </a:extLst>
          </p:cNvPr>
          <p:cNvSpPr txBox="1"/>
          <p:nvPr/>
        </p:nvSpPr>
        <p:spPr>
          <a:xfrm>
            <a:off x="9908455" y="4512651"/>
            <a:ext cx="1445344" cy="646331"/>
          </a:xfrm>
          <a:prstGeom prst="rect">
            <a:avLst/>
          </a:prstGeom>
          <a:noFill/>
        </p:spPr>
        <p:txBody>
          <a:bodyPr wrap="square" rtlCol="0">
            <a:spAutoFit/>
          </a:bodyPr>
          <a:lstStyle/>
          <a:p>
            <a:pPr rtl="0">
              <a:spcBef>
                <a:spcPts val="0"/>
              </a:spcBef>
              <a:spcAft>
                <a:spcPts val="0"/>
              </a:spcAft>
            </a:pPr>
            <a:r>
              <a:rPr lang="en-US" b="1" dirty="0">
                <a:solidFill>
                  <a:srgbClr val="000000"/>
                </a:solidFill>
              </a:rPr>
              <a:t>Engineering Units</a:t>
            </a:r>
          </a:p>
        </p:txBody>
      </p:sp>
      <p:sp>
        <p:nvSpPr>
          <p:cNvPr id="5" name="Slide Number Placeholder 4"/>
          <p:cNvSpPr>
            <a:spLocks noGrp="1"/>
          </p:cNvSpPr>
          <p:nvPr>
            <p:ph type="sldNum" sz="quarter" idx="12"/>
          </p:nvPr>
        </p:nvSpPr>
        <p:spPr/>
        <p:txBody>
          <a:bodyPr/>
          <a:lstStyle/>
          <a:p>
            <a:fld id="{64249A16-1D3B-4D2A-828B-0F6032C90132}" type="slidenum">
              <a:rPr lang="en-US" smtClean="0"/>
              <a:pPr/>
              <a:t>8</a:t>
            </a:fld>
            <a:r>
              <a:rPr lang="en-US" smtClean="0"/>
              <a:t>/20</a:t>
            </a:r>
            <a:endParaRPr lang="en-US" dirty="0"/>
          </a:p>
        </p:txBody>
      </p:sp>
    </p:spTree>
    <p:extLst>
      <p:ext uri="{BB962C8B-B14F-4D97-AF65-F5344CB8AC3E}">
        <p14:creationId xmlns:p14="http://schemas.microsoft.com/office/powerpoint/2010/main" val="296572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animBg="1"/>
      <p:bldP spid="8" grpId="0" animBg="1"/>
      <p:bldP spid="9" grpId="0" animBg="1"/>
      <p:bldP spid="10" grpId="0"/>
      <p:bldP spid="11" grpId="0" animBg="1"/>
      <p:bldP spid="12" grpId="0" animBg="1"/>
      <p:bldP spid="13" grpId="0" animBg="1"/>
      <p:bldP spid="14" grpId="0" animBg="1"/>
      <p:bldP spid="23" grpId="0" animBg="1"/>
      <p:bldP spid="24" grpId="0" animBg="1"/>
      <p:bldP spid="25" grpId="0" animBg="1"/>
      <p:bldP spid="30" grpId="0"/>
      <p:bldP spid="31" grpId="0"/>
      <p:bldP spid="32"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b="1" i="0" u="none" strike="noStrike" dirty="0">
                <a:solidFill>
                  <a:srgbClr val="000000"/>
                </a:solidFill>
                <a:effectLst/>
              </a:rPr>
              <a:t>Representing an analog signal digitally</a:t>
            </a:r>
            <a:endParaRPr lang="en-US" dirty="0"/>
          </a:p>
        </p:txBody>
      </p:sp>
      <p:sp>
        <p:nvSpPr>
          <p:cNvPr id="3" name="Content Placeholder 2"/>
          <p:cNvSpPr>
            <a:spLocks noGrp="1"/>
          </p:cNvSpPr>
          <p:nvPr>
            <p:ph idx="1"/>
          </p:nvPr>
        </p:nvSpPr>
        <p:spPr>
          <a:xfrm>
            <a:off x="838200" y="1510315"/>
            <a:ext cx="10515600" cy="4351338"/>
          </a:xfrm>
        </p:spPr>
        <p:txBody>
          <a:bodyPr>
            <a:normAutofit/>
          </a:bodyPr>
          <a:lstStyle/>
          <a:p>
            <a:pPr marL="285750" indent="-285750" rtl="0" fontAlgn="base">
              <a:lnSpc>
                <a:spcPct val="150000"/>
              </a:lnSpc>
              <a:spcBef>
                <a:spcPts val="0"/>
              </a:spcBef>
              <a:spcAft>
                <a:spcPts val="0"/>
              </a:spcAft>
              <a:buFont typeface="Arial" panose="020B0604020202020204" pitchFamily="34" charset="0"/>
              <a:buChar char="•"/>
            </a:pPr>
            <a:r>
              <a:rPr lang="en-US" sz="2200" b="1" i="0" u="none" strike="noStrike" dirty="0">
                <a:solidFill>
                  <a:srgbClr val="000000"/>
                </a:solidFill>
                <a:effectLst/>
                <a:latin typeface="Calibri" panose="020F0502020204030204" pitchFamily="34" charset="0"/>
              </a:rPr>
              <a:t>An analog signal has infinite number of continuous values. We have limited computation and storage resources for this amount of data. Thus, we record the analog signal at regular discrete moments of time; this is called sampling</a:t>
            </a:r>
            <a:r>
              <a:rPr lang="en-US" sz="2200" b="1" i="0" u="none" strike="noStrike" dirty="0" smtClean="0">
                <a:solidFill>
                  <a:srgbClr val="000000"/>
                </a:solidFill>
                <a:effectLst/>
                <a:latin typeface="Calibri" panose="020F0502020204030204" pitchFamily="34" charset="0"/>
              </a:rPr>
              <a:t>.</a:t>
            </a:r>
            <a:endParaRPr lang="en-US" sz="2200" b="1" i="0" u="none" strike="noStrike" dirty="0">
              <a:solidFill>
                <a:srgbClr val="000000"/>
              </a:solidFill>
              <a:effectLst/>
              <a:latin typeface="Calibri" panose="020F0502020204030204" pitchFamily="34" charset="0"/>
            </a:endParaRPr>
          </a:p>
          <a:p>
            <a:pPr marL="285750" indent="-285750" rtl="0" fontAlgn="base">
              <a:lnSpc>
                <a:spcPct val="150000"/>
              </a:lnSpc>
              <a:spcBef>
                <a:spcPts val="0"/>
              </a:spcBef>
              <a:spcAft>
                <a:spcPts val="0"/>
              </a:spcAft>
              <a:buFont typeface="Arial" panose="020B0604020202020204" pitchFamily="34" charset="0"/>
              <a:buChar char="•"/>
            </a:pPr>
            <a:r>
              <a:rPr lang="en-US" sz="2200" b="1" i="0" u="none" strike="noStrike" dirty="0" smtClean="0">
                <a:effectLst/>
                <a:latin typeface="Calibri" panose="020F0502020204030204" pitchFamily="34" charset="0"/>
              </a:rPr>
              <a:t>So </a:t>
            </a:r>
            <a:r>
              <a:rPr lang="en-US" sz="2200" b="1" i="0" u="none" strike="noStrike" dirty="0">
                <a:effectLst/>
                <a:latin typeface="Calibri" panose="020F0502020204030204" pitchFamily="34" charset="0"/>
              </a:rPr>
              <a:t>we use sampling to represent an analog signal, digitally.</a:t>
            </a:r>
            <a:endParaRPr lang="en-US" sz="2200" b="1" i="0" u="none" strike="noStrike" dirty="0">
              <a:effectLst/>
              <a:latin typeface="Arial" panose="020B0604020202020204" pitchFamily="34" charset="0"/>
            </a:endParaRPr>
          </a:p>
          <a:p>
            <a:pPr marL="457200" indent="-457200">
              <a:lnSpc>
                <a:spcPct val="150000"/>
              </a:lnSpc>
              <a:buFont typeface="Arial" panose="020B0604020202020204" pitchFamily="34" charset="0"/>
              <a:buChar char="•"/>
            </a:pPr>
            <a:endParaRPr lang="en-US" sz="2200" dirty="0"/>
          </a:p>
        </p:txBody>
      </p:sp>
      <p:pic>
        <p:nvPicPr>
          <p:cNvPr id="10" name="Picture 9">
            <a:extLst>
              <a:ext uri="{FF2B5EF4-FFF2-40B4-BE49-F238E27FC236}">
                <a16:creationId xmlns:a16="http://schemas.microsoft.com/office/drawing/2014/main" id="{05D233F1-C2C8-690C-4EA1-0E5977ACD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338" y="3576626"/>
            <a:ext cx="6853118" cy="2920613"/>
          </a:xfrm>
          <a:prstGeom prst="rect">
            <a:avLst/>
          </a:prstGeom>
        </p:spPr>
      </p:pic>
      <p:sp>
        <p:nvSpPr>
          <p:cNvPr id="5" name="Slide Number Placeholder 4"/>
          <p:cNvSpPr>
            <a:spLocks noGrp="1"/>
          </p:cNvSpPr>
          <p:nvPr>
            <p:ph type="sldNum" sz="quarter" idx="12"/>
          </p:nvPr>
        </p:nvSpPr>
        <p:spPr/>
        <p:txBody>
          <a:bodyPr/>
          <a:lstStyle/>
          <a:p>
            <a:fld id="{64249A16-1D3B-4D2A-828B-0F6032C90132}" type="slidenum">
              <a:rPr lang="en-US" smtClean="0"/>
              <a:pPr/>
              <a:t>9</a:t>
            </a:fld>
            <a:r>
              <a:rPr lang="en-US" smtClean="0"/>
              <a:t>/20</a:t>
            </a:r>
            <a:endParaRPr lang="en-US" dirty="0"/>
          </a:p>
        </p:txBody>
      </p:sp>
    </p:spTree>
    <p:extLst>
      <p:ext uri="{BB962C8B-B14F-4D97-AF65-F5344CB8AC3E}">
        <p14:creationId xmlns:p14="http://schemas.microsoft.com/office/powerpoint/2010/main" val="167755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609</Words>
  <Application>Microsoft Office PowerPoint</Application>
  <PresentationFormat>Widescreen</PresentationFormat>
  <Paragraphs>144</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EB Garamond Medium</vt:lpstr>
      <vt:lpstr>Ebrima</vt:lpstr>
      <vt:lpstr>Maiandra GD</vt:lpstr>
      <vt:lpstr>Times New Roman</vt:lpstr>
      <vt:lpstr>Office Theme</vt:lpstr>
      <vt:lpstr> Microprocessors  and  Assembly Language   Lecture 11    Hamed Farbeh farbeh@aut.ac.ir Spring 2023</vt:lpstr>
      <vt:lpstr>Copyright Notice</vt:lpstr>
      <vt:lpstr>Sampling, ADCs, and DACs</vt:lpstr>
      <vt:lpstr>  We live in an analog world  </vt:lpstr>
      <vt:lpstr>Transducers</vt:lpstr>
      <vt:lpstr>  An Example: Photocell  </vt:lpstr>
      <vt:lpstr>Sensors</vt:lpstr>
      <vt:lpstr>Going from Analog to Digital</vt:lpstr>
      <vt:lpstr>Representing an analog signal digitally</vt:lpstr>
      <vt:lpstr>Choosing the horizontal range</vt:lpstr>
      <vt:lpstr>  Choosing the horizontal granularity  </vt:lpstr>
      <vt:lpstr>  Choosing the horizontal granularity  </vt:lpstr>
      <vt:lpstr>Choosing the sample rate</vt:lpstr>
      <vt:lpstr>Conversion: ADC</vt:lpstr>
      <vt:lpstr>Conversion: DAC</vt:lpstr>
      <vt:lpstr>Conversion: DAC</vt:lpstr>
      <vt:lpstr>ADC in SAM3X</vt:lpstr>
      <vt:lpstr>ADC in SAM3X (Block Diagram)</vt:lpstr>
      <vt:lpstr>DAC in SAM3X</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Fatemeh Valeh</dc:creator>
  <cp:lastModifiedBy>Fatemeh Valeh</cp:lastModifiedBy>
  <cp:revision>57</cp:revision>
  <dcterms:created xsi:type="dcterms:W3CDTF">2022-09-03T16:31:37Z</dcterms:created>
  <dcterms:modified xsi:type="dcterms:W3CDTF">2023-05-07T04:22:11Z</dcterms:modified>
</cp:coreProperties>
</file>