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8" r:id="rId4"/>
    <p:sldId id="275" r:id="rId5"/>
    <p:sldId id="257" r:id="rId6"/>
    <p:sldId id="265" r:id="rId7"/>
    <p:sldId id="269" r:id="rId8"/>
    <p:sldId id="270" r:id="rId9"/>
    <p:sldId id="271" r:id="rId10"/>
    <p:sldId id="276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892"/>
    <a:srgbClr val="999595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60D8-9D6D-43D2-B2AF-794894095087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CDA-4602-4ADF-8CBF-8AC28A22A896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4A38-6136-4018-BE0B-12BCC6593B33}" type="datetime1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FEB-4AEB-4C37-9557-D4C4EED91720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6262-F95B-4496-ACF2-03337DC8B8A1}" type="datetime1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2850-AB79-4788-9BA1-78F4E84939BA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5C05-7F69-482D-B6DF-084259B61C9A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6872-77AC-4DC3-BC4F-2CDDD6877C49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1E9-890E-4C13-9A6F-BB933B7C8183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9F58-FB6D-4FB0-A4A7-27437C5C0A8E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FBEC-2E96-4690-B7A0-3AF134212E52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6ED-69B5-43C8-A05F-FB69D136F061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1D1B-88B4-4CFD-922F-B199BEE4A372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70D4-4929-4694-9E18-6C44B4FC8C4A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605-F453-4C54-8F96-6AEE59E8F3F3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EA74-4D44-49D3-ACA6-0701A1D8B1D1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B32F-1AE5-4A2D-B57C-8C9085F7C4CA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CED3-C16F-4ED6-8417-AE2334724E63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13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Instruction: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4" y="1776731"/>
            <a:ext cx="1037272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 moving a constant,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happens to the rest of the register’s bits?</a:t>
            </a:r>
            <a:endParaRPr lang="en-US" sz="2200" b="1" dirty="0"/>
          </a:p>
          <a:p>
            <a:pPr lvl="2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000" b="1" dirty="0">
                <a:ea typeface="Calibri"/>
                <a:cs typeface="Calibri"/>
                <a:sym typeface="Calibri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MOV</a:t>
            </a:r>
            <a:r>
              <a:rPr lang="en-US" sz="22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R1, </a:t>
            </a:r>
            <a:r>
              <a:rPr lang="en-US" sz="22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#84</a:t>
            </a: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; </a:t>
            </a:r>
            <a:r>
              <a:rPr lang="en-US" sz="22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R1 = 0000 0000 0000 0000 0000 0000 1000 0100</a:t>
            </a:r>
            <a:endParaRPr lang="en-US" sz="2200" dirty="0">
              <a:solidFill>
                <a:srgbClr val="688892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about moving an immediate larger than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255?</a:t>
            </a:r>
            <a:endParaRPr lang="en-US" sz="2200" dirty="0">
              <a:sym typeface="Calibri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	MOV</a:t>
            </a:r>
            <a:r>
              <a:rPr lang="en-US" sz="22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R1</a:t>
            </a:r>
            <a:r>
              <a:rPr lang="en-US" sz="22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#</a:t>
            </a:r>
            <a:r>
              <a:rPr lang="en-US" sz="22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505</a:t>
            </a:r>
            <a:endParaRPr lang="en-US" sz="22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Will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cause an error! Why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  <a:endParaRPr lang="en-US" sz="28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1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 Instruction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" y="2014856"/>
            <a:ext cx="107251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ADD</a:t>
            </a:r>
            <a:r>
              <a:rPr lang="en-US" sz="2400" b="1" dirty="0">
                <a:solidFill>
                  <a:srgbClr val="05555E"/>
                </a:solidFill>
              </a:rPr>
              <a:t> </a:t>
            </a:r>
            <a:r>
              <a:rPr lang="en-US" sz="2400" b="1" dirty="0" smtClean="0">
                <a:solidFill>
                  <a:srgbClr val="05555E"/>
                </a:solidFill>
              </a:rPr>
              <a:t>Rd,</a:t>
            </a:r>
            <a:r>
              <a:rPr lang="en-US" sz="2400" b="1" dirty="0" smtClean="0">
                <a:solidFill>
                  <a:srgbClr val="00B050"/>
                </a:solidFill>
              </a:rPr>
              <a:t>Rn,</a:t>
            </a:r>
            <a:r>
              <a:rPr lang="en-US" sz="2400" b="1" dirty="0">
                <a:solidFill>
                  <a:srgbClr val="688892"/>
                </a:solidFill>
              </a:rPr>
              <a:t>Op2</a:t>
            </a:r>
            <a:r>
              <a:rPr lang="en-US" sz="2400" b="1" dirty="0" smtClean="0">
                <a:solidFill>
                  <a:srgbClr val="05555E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Add </a:t>
            </a:r>
            <a:r>
              <a:rPr lang="en-US" sz="2400" b="1" dirty="0">
                <a:solidFill>
                  <a:srgbClr val="00B050"/>
                </a:solidFill>
              </a:rPr>
              <a:t>Rn</a:t>
            </a:r>
            <a:r>
              <a:rPr lang="en-US" sz="2400" b="1" dirty="0"/>
              <a:t> to </a:t>
            </a:r>
            <a:r>
              <a:rPr lang="en-US" sz="2400" b="1" dirty="0">
                <a:solidFill>
                  <a:srgbClr val="688892"/>
                </a:solidFill>
              </a:rPr>
              <a:t>Op2</a:t>
            </a:r>
            <a:r>
              <a:rPr lang="en-US" sz="2400" b="1" dirty="0"/>
              <a:t> and store the result in </a:t>
            </a:r>
            <a:r>
              <a:rPr lang="en-US" sz="2400" b="1" dirty="0">
                <a:solidFill>
                  <a:srgbClr val="05555E"/>
                </a:solidFill>
              </a:rPr>
              <a:t>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88892"/>
                </a:solidFill>
              </a:rPr>
              <a:t>Op2</a:t>
            </a:r>
            <a:r>
              <a:rPr lang="en-US" sz="2200" b="1" dirty="0"/>
              <a:t> can be immediate (an 8-bit value)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88892"/>
                </a:solidFill>
              </a:rPr>
              <a:t>Op2</a:t>
            </a:r>
            <a:r>
              <a:rPr lang="en-US" sz="2200" b="1" dirty="0"/>
              <a:t> can be a register </a:t>
            </a:r>
            <a:r>
              <a:rPr lang="en-US" sz="2200" b="1" dirty="0" smtClean="0">
                <a:solidFill>
                  <a:srgbClr val="88A2AA"/>
                </a:solidFill>
              </a:rPr>
              <a:t>Rm</a:t>
            </a:r>
            <a:endParaRPr lang="en-US" sz="2200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/13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2" t="35555" r="24461" b="39028"/>
          <a:stretch/>
        </p:blipFill>
        <p:spPr>
          <a:xfrm>
            <a:off x="7031715" y="2974960"/>
            <a:ext cx="4925262" cy="18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 Simple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2" y="1780589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Add 0x25 and 0x34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R1,</a:t>
            </a:r>
            <a:r>
              <a:rPr lang="en-US" sz="2200" b="1" dirty="0">
                <a:solidFill>
                  <a:srgbClr val="00B050"/>
                </a:solidFill>
              </a:rPr>
              <a:t>#0x25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</a:t>
            </a: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R7,</a:t>
            </a:r>
            <a:r>
              <a:rPr lang="en-US" sz="2200" b="1" dirty="0">
                <a:solidFill>
                  <a:srgbClr val="00B050"/>
                </a:solidFill>
              </a:rPr>
              <a:t>#0x34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</a:t>
            </a:r>
            <a:r>
              <a:rPr lang="en-US" sz="2200" b="1" dirty="0">
                <a:solidFill>
                  <a:srgbClr val="C00000"/>
                </a:solidFill>
              </a:rPr>
              <a:t>ADD</a:t>
            </a:r>
            <a:r>
              <a:rPr lang="en-US" sz="2200" b="1" dirty="0">
                <a:solidFill>
                  <a:srgbClr val="05555E"/>
                </a:solidFill>
              </a:rPr>
              <a:t> R5,</a:t>
            </a:r>
            <a:r>
              <a:rPr lang="en-US" sz="2200" b="1" dirty="0">
                <a:solidFill>
                  <a:srgbClr val="00B050"/>
                </a:solidFill>
              </a:rPr>
              <a:t>R1,R7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	</a:t>
            </a:r>
            <a:r>
              <a:rPr lang="en-US" sz="2200" b="1" dirty="0"/>
              <a:t>OR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	MOV</a:t>
            </a:r>
            <a:r>
              <a:rPr lang="en-US" sz="2200" b="1" dirty="0">
                <a:solidFill>
                  <a:srgbClr val="05555E"/>
                </a:solidFill>
              </a:rPr>
              <a:t> R1,</a:t>
            </a:r>
            <a:r>
              <a:rPr lang="en-US" sz="2200" b="1" dirty="0">
                <a:solidFill>
                  <a:srgbClr val="00B050"/>
                </a:solidFill>
              </a:rPr>
              <a:t>#0x25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</a:rPr>
              <a:t>	</a:t>
            </a:r>
            <a:r>
              <a:rPr lang="en-US" sz="2200" b="1" dirty="0">
                <a:solidFill>
                  <a:srgbClr val="C00000"/>
                </a:solidFill>
              </a:rPr>
              <a:t>ADD</a:t>
            </a:r>
            <a:r>
              <a:rPr lang="en-US" sz="2200" b="1" dirty="0">
                <a:solidFill>
                  <a:srgbClr val="05555E"/>
                </a:solidFill>
              </a:rPr>
              <a:t> R5,</a:t>
            </a:r>
            <a:r>
              <a:rPr lang="en-US" sz="2200" b="1" dirty="0">
                <a:solidFill>
                  <a:srgbClr val="00B050"/>
                </a:solidFill>
              </a:rPr>
              <a:t>R1,#0x34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7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to learn Assembly??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6" y="1398781"/>
            <a:ext cx="11001374" cy="4479540"/>
          </a:xfrm>
        </p:spPr>
        <p:txBody>
          <a:bodyPr/>
          <a:lstStyle/>
          <a:p>
            <a:r>
              <a:rPr lang="en-US" b="1" dirty="0"/>
              <a:t>ARM Architecture and Assembly Language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4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Architecture and Assembly Language Programming</a:t>
            </a:r>
            <a:endParaRPr 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90674" y="2110116"/>
            <a:ext cx="8546306" cy="3788469"/>
            <a:chOff x="1800225" y="2355156"/>
            <a:chExt cx="8546306" cy="3788469"/>
          </a:xfrm>
        </p:grpSpPr>
        <p:sp>
          <p:nvSpPr>
            <p:cNvPr id="3" name="Rectangle 2"/>
            <p:cNvSpPr/>
            <p:nvPr/>
          </p:nvSpPr>
          <p:spPr>
            <a:xfrm>
              <a:off x="1800225" y="2355156"/>
              <a:ext cx="4295775" cy="589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2400" b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Python</a:t>
              </a:r>
            </a:p>
          </p:txBody>
        </p:sp>
        <p:sp>
          <p:nvSpPr>
            <p:cNvPr id="6" name="Google Shape;191;p27"/>
            <p:cNvSpPr txBox="1"/>
            <p:nvPr/>
          </p:nvSpPr>
          <p:spPr>
            <a:xfrm>
              <a:off x="6282215" y="2355156"/>
              <a:ext cx="38781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0" y="2552700"/>
              <a:ext cx="0" cy="3590925"/>
            </a:xfrm>
            <a:prstGeom prst="line">
              <a:avLst/>
            </a:prstGeom>
            <a:ln w="38100">
              <a:solidFill>
                <a:srgbClr val="0555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45469" y="3162300"/>
              <a:ext cx="8501062" cy="0"/>
            </a:xfrm>
            <a:prstGeom prst="line">
              <a:avLst/>
            </a:prstGeom>
            <a:ln w="38100">
              <a:solidFill>
                <a:srgbClr val="0555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07439" y="2983525"/>
            <a:ext cx="37433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 </a:t>
            </a:r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r3,r0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  loop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r14,r0,lsr#1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r0,r3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mov	r1,r14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udiv	r0,r0,r1		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add	r0,r0,r14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cmp	r14,r0,lsr#1</a:t>
            </a:r>
            <a:endParaRPr lang="pt-BR" sz="2000" b="1" dirty="0"/>
          </a:p>
          <a:p>
            <a:pPr lvl="0"/>
            <a:r>
              <a:rPr lang="pt-B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bne	loop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85995" y="3078115"/>
            <a:ext cx="3831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Math.sqrt(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num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ARM Registers</a:t>
            </a:r>
            <a:endParaRPr lang="en-US" dirty="0"/>
          </a:p>
        </p:txBody>
      </p:sp>
      <p:pic>
        <p:nvPicPr>
          <p:cNvPr id="16" name="Picture 15" descr="F2-2_ARMregister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52934"/>
            <a:ext cx="4924425" cy="4738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425" y="1785938"/>
            <a:ext cx="47720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13 GPRs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cs typeface="B Nazanin" pitchFamily="2" charset="-78"/>
              </a:rPr>
              <a:t>R0-R12 (32-bit)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cs typeface="B Nazanin" pitchFamily="2" charset="-78"/>
              </a:rPr>
              <a:t>Can be used by all arithmetic/logic instructions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b="1" dirty="0">
              <a:cs typeface="B Nazanin" pitchFamily="2" charset="-78"/>
            </a:endParaRPr>
          </a:p>
          <a:p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Registers Data 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2475" y="1781979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MSB: D31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LSB: D0</a:t>
            </a: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17" name="Picture 16" descr="F2-1_ARMregistersDataSiz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3381375"/>
            <a:ext cx="9267825" cy="1918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7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ARM Instruction 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2747" y="1370768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 common format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Instruction    </a:t>
            </a:r>
            <a:r>
              <a:rPr lang="en-US" sz="2400" b="1" dirty="0">
                <a:solidFill>
                  <a:srgbClr val="05555E"/>
                </a:solidFill>
              </a:rPr>
              <a:t>destination, </a:t>
            </a:r>
            <a:r>
              <a:rPr lang="en-US" sz="2400" b="1" dirty="0">
                <a:solidFill>
                  <a:srgbClr val="00B050"/>
                </a:solidFill>
              </a:rPr>
              <a:t>source1</a:t>
            </a:r>
            <a:r>
              <a:rPr lang="en-US" sz="2400" b="1" dirty="0">
                <a:solidFill>
                  <a:srgbClr val="05555E"/>
                </a:solidFill>
              </a:rPr>
              <a:t>, </a:t>
            </a:r>
            <a:r>
              <a:rPr lang="en-US" sz="2400" b="1" dirty="0">
                <a:solidFill>
                  <a:srgbClr val="688892"/>
                </a:solidFill>
              </a:rPr>
              <a:t>source2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88892"/>
                </a:solidFill>
              </a:rPr>
              <a:t>Source2</a:t>
            </a:r>
            <a:r>
              <a:rPr lang="en-US" sz="2400" b="1" dirty="0"/>
              <a:t> can be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Immediate (constant)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555E"/>
                </a:solidFill>
              </a:rPr>
              <a:t>Destination</a:t>
            </a:r>
            <a:r>
              <a:rPr lang="en-US" sz="2400" b="1" dirty="0"/>
              <a:t> is often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Memory</a:t>
            </a:r>
            <a:endParaRPr lang="fa-IR" sz="2200" b="1" dirty="0">
              <a:cs typeface="B Nazanin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0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433831"/>
            <a:ext cx="8458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Copies data into register or from register to register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Rn, </a:t>
            </a:r>
            <a:r>
              <a:rPr lang="en-US" sz="2200" b="1" dirty="0">
                <a:solidFill>
                  <a:srgbClr val="00B050"/>
                </a:solidFill>
              </a:rPr>
              <a:t>Op2</a:t>
            </a:r>
            <a:r>
              <a:rPr lang="en-US" sz="2200" b="1" dirty="0">
                <a:solidFill>
                  <a:srgbClr val="05555E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 </a:t>
            </a:r>
            <a:r>
              <a:rPr lang="en-US" sz="2400" b="1" dirty="0">
                <a:solidFill>
                  <a:srgbClr val="05555E"/>
                </a:solidFill>
              </a:rPr>
              <a:t>Rn</a:t>
            </a:r>
            <a:r>
              <a:rPr lang="en-US" sz="2400" b="1" dirty="0"/>
              <a:t> register with </a:t>
            </a:r>
            <a:r>
              <a:rPr lang="en-US" sz="2400" b="1" dirty="0">
                <a:solidFill>
                  <a:srgbClr val="00B050"/>
                </a:solidFill>
              </a:rPr>
              <a:t>Op2 </a:t>
            </a:r>
            <a:r>
              <a:rPr lang="en-US" sz="2400" b="1" dirty="0"/>
              <a:t>(Operand2)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immediate (an 8-bit value)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Op2 can be a register </a:t>
            </a:r>
            <a:r>
              <a:rPr lang="en-US" sz="2200" b="1" dirty="0">
                <a:solidFill>
                  <a:srgbClr val="688892"/>
                </a:solidFill>
              </a:rPr>
              <a:t>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88892"/>
                </a:solidFill>
              </a:rPr>
              <a:t>Rn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688892"/>
                </a:solidFill>
              </a:rPr>
              <a:t>Rm</a:t>
            </a:r>
            <a:r>
              <a:rPr lang="en-US" sz="2400" b="1" dirty="0"/>
              <a:t> can be any of the registers R0 to </a:t>
            </a:r>
            <a:r>
              <a:rPr lang="en-US" sz="2400" b="1" dirty="0" smtClean="0"/>
              <a:t>R15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Calibri"/>
              </a:rPr>
              <a:t>It can be a  GPR, Stack pointer, Link pointer or Program counter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9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MOV Instruction: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433831"/>
            <a:ext cx="8458200" cy="491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 R2 with 0x25 (R2 = 0x25)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R2,</a:t>
            </a:r>
            <a:r>
              <a:rPr lang="en-US" sz="2200" b="1" dirty="0">
                <a:solidFill>
                  <a:srgbClr val="00B050"/>
                </a:solidFill>
              </a:rPr>
              <a:t>#0x25</a:t>
            </a:r>
            <a:r>
              <a:rPr lang="en-US" sz="2200" b="1" dirty="0">
                <a:solidFill>
                  <a:srgbClr val="05555E"/>
                </a:solidFill>
              </a:rPr>
              <a:t>;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rgbClr val="688892"/>
                </a:solidFill>
              </a:rPr>
              <a:t>25 in hex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Notice the </a:t>
            </a:r>
            <a:r>
              <a:rPr lang="en-US" sz="2200" b="1" dirty="0">
                <a:solidFill>
                  <a:srgbClr val="00B050"/>
                </a:solidFill>
              </a:rPr>
              <a:t>#</a:t>
            </a:r>
            <a:r>
              <a:rPr lang="en-US" sz="2200" b="1" dirty="0"/>
              <a:t> before immediate values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Use “</a:t>
            </a:r>
            <a:r>
              <a:rPr lang="en-US" sz="2200" b="1" dirty="0">
                <a:solidFill>
                  <a:srgbClr val="688892"/>
                </a:solidFill>
              </a:rPr>
              <a:t>;</a:t>
            </a:r>
            <a:r>
              <a:rPr lang="en-US" sz="2200" b="1" dirty="0"/>
              <a:t>” for comment (same as “</a:t>
            </a:r>
            <a:r>
              <a:rPr lang="en-US" sz="2200" b="1" dirty="0">
                <a:solidFill>
                  <a:srgbClr val="688892"/>
                </a:solidFill>
              </a:rPr>
              <a:t>//</a:t>
            </a:r>
            <a:r>
              <a:rPr lang="en-US" sz="2200" b="1" dirty="0"/>
              <a:t>” in C)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For numbers in hex, put “</a:t>
            </a:r>
            <a:r>
              <a:rPr lang="en-US" sz="2200" b="1" dirty="0">
                <a:solidFill>
                  <a:srgbClr val="00B050"/>
                </a:solidFill>
              </a:rPr>
              <a:t>0x</a:t>
            </a:r>
            <a:r>
              <a:rPr lang="en-US" sz="2200" b="1" dirty="0"/>
              <a:t>” in front of the value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Put nothing for decimal</a:t>
            </a:r>
          </a:p>
          <a:p>
            <a:pPr lvl="2" algn="ctr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R1,</a:t>
            </a:r>
            <a:r>
              <a:rPr lang="en-US" sz="2200" b="1" dirty="0">
                <a:solidFill>
                  <a:srgbClr val="00B050"/>
                </a:solidFill>
              </a:rPr>
              <a:t>#50</a:t>
            </a:r>
            <a:r>
              <a:rPr lang="en-US" sz="2200" b="1" dirty="0">
                <a:solidFill>
                  <a:srgbClr val="05555E"/>
                </a:solidFill>
              </a:rPr>
              <a:t>; </a:t>
            </a:r>
            <a:r>
              <a:rPr lang="en-US" sz="2200" b="1" dirty="0">
                <a:solidFill>
                  <a:srgbClr val="688892"/>
                </a:solidFill>
              </a:rPr>
              <a:t>50 in decimal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Copy contents of R7 into R5 (R5 = R7)</a:t>
            </a:r>
            <a:endParaRPr lang="en-US" sz="2400" b="1" dirty="0"/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MOV</a:t>
            </a:r>
            <a:r>
              <a:rPr lang="en-US" sz="2200" b="1" dirty="0">
                <a:solidFill>
                  <a:srgbClr val="05555E"/>
                </a:solidFill>
              </a:rPr>
              <a:t> R5,</a:t>
            </a:r>
            <a:r>
              <a:rPr lang="en-US" sz="2200" b="1" dirty="0">
                <a:solidFill>
                  <a:srgbClr val="00B050"/>
                </a:solidFill>
              </a:rPr>
              <a:t>R7</a:t>
            </a:r>
            <a:r>
              <a:rPr lang="en-US" sz="2200" b="1" dirty="0">
                <a:solidFill>
                  <a:srgbClr val="05555E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8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352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 Nazanin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13    Hamed Farbeh farbeh@aut.ac.ir Spring 2023</vt:lpstr>
      <vt:lpstr>Copyright Notice</vt:lpstr>
      <vt:lpstr>ARM Architecture and Assembly Language Programming</vt:lpstr>
      <vt:lpstr>ARM Architecture and Assembly Language Programming</vt:lpstr>
      <vt:lpstr>ARM Registers</vt:lpstr>
      <vt:lpstr>Registers Data Size</vt:lpstr>
      <vt:lpstr>ARM Instruction Format</vt:lpstr>
      <vt:lpstr>MOV Instruction</vt:lpstr>
      <vt:lpstr>MOV Instruction: Examples</vt:lpstr>
      <vt:lpstr>MOV Instruction: Examples</vt:lpstr>
      <vt:lpstr>ADD Instruction</vt:lpstr>
      <vt:lpstr>A Simple Program</vt:lpstr>
      <vt:lpstr>Why to learn Assembly??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43</cp:revision>
  <dcterms:created xsi:type="dcterms:W3CDTF">2022-09-03T16:31:37Z</dcterms:created>
  <dcterms:modified xsi:type="dcterms:W3CDTF">2023-05-15T01:39:15Z</dcterms:modified>
</cp:coreProperties>
</file>