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8" r:id="rId3"/>
    <p:sldId id="259" r:id="rId4"/>
    <p:sldId id="267" r:id="rId5"/>
    <p:sldId id="265" r:id="rId6"/>
    <p:sldId id="263" r:id="rId7"/>
    <p:sldId id="264" r:id="rId8"/>
    <p:sldId id="260" r:id="rId9"/>
    <p:sldId id="26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55E"/>
    <a:srgbClr val="88A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4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421E678-4D0A-49AA-9AF7-0221B06CAA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1CB817D-2C5A-4A81-8809-9A5450493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1AE6B-6FDC-4766-ABDA-470D74AE063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3B6222-9CF4-4B68-840F-8A0F3BAAA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49116D-9BCA-4150-B527-5BB8A825AF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AE3E5-2B09-4327-A2F8-9F452BAA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57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143D-C719-4815-B9E2-F0CBA81C24AF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B444-4570-4873-970E-6106A285C00D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1A3-BC76-4DDF-AA0E-E377E05522AB}" type="datetime1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6398-DE5C-45AE-997A-EC31C53695D6}" type="datetime1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3A2-D810-4524-88B3-4C8EBC6AABCC}" type="datetime1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5AB9-0D3A-46A1-8F88-E858338420E8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C29A-7873-400C-885E-BC4A5E7BBB71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81A-869E-45A0-B64A-B8F7DEEDAC3F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2775-B35F-4EBB-9D44-4F3471C96A7B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143D-C719-4815-B9E2-F0CBA81C24AF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  <a:r>
              <a:rPr lang="fa-IR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657B-4FF7-4A06-822D-B1223FA21A6F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  <a:r>
              <a:rPr lang="fa-IR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  <a:r>
              <a:rPr lang="fa-IR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  <a:r>
              <a:rPr lang="fa-IR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  <a:r>
              <a:rPr lang="fa-IR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84C0-9B10-4935-8CE9-4FF0815E8D34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  <a:r>
              <a:rPr lang="fa-IR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63D7-9E9C-444B-840B-B8DB8E4EC40C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  <a:r>
              <a:rPr lang="fa-IR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DAD7-F189-450F-B3AB-A3EF2EA2EC85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0C9C-6CEB-403E-AC25-F5BE7A7FF12F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14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lang="en-US" sz="1400" kern="0" dirty="0" smtClean="0">
                <a:solidFill>
                  <a:srgbClr val="FFFFFF"/>
                </a:solidFill>
                <a:ea typeface="EB Garamond Medium"/>
                <a:cs typeface="EB Garamond Medium"/>
                <a:sym typeface="EB Garamond Medium"/>
              </a:rPr>
              <a:t>Spring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2023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280452" y="6350542"/>
            <a:ext cx="2743200" cy="365125"/>
          </a:xfrm>
        </p:spPr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880BAC-D349-4632-8C22-CC5C2172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ARM Memory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232CCA-35B9-4C4C-827E-0E26491A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Q: A given ARM chip has the following address assignments. Calculate the space and the amount of memory given to each section.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    </a:t>
            </a:r>
            <a:r>
              <a:rPr lang="en-US" sz="2200" dirty="0"/>
              <a:t> (a) Address range of </a:t>
            </a:r>
            <a:r>
              <a:rPr lang="en-US" sz="2200" dirty="0">
                <a:solidFill>
                  <a:srgbClr val="05555E"/>
                </a:solidFill>
              </a:rPr>
              <a:t>0x00100000 – 0x00100FFF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for EEPROM</a:t>
            </a:r>
            <a:endParaRPr lang="en-US" sz="2200" b="0" dirty="0"/>
          </a:p>
          <a:p>
            <a:pPr>
              <a:lnSpc>
                <a:spcPct val="100000"/>
              </a:lnSpc>
            </a:pPr>
            <a:r>
              <a:rPr lang="en-US" sz="2200" dirty="0"/>
              <a:t>     (b) Address range of </a:t>
            </a:r>
            <a:r>
              <a:rPr lang="en-US" sz="2200" dirty="0">
                <a:solidFill>
                  <a:srgbClr val="05555E"/>
                </a:solidFill>
              </a:rPr>
              <a:t>0x40000000 – 0x40007FFF</a:t>
            </a:r>
            <a:r>
              <a:rPr lang="en-US" sz="2200" dirty="0"/>
              <a:t> for SRAM</a:t>
            </a:r>
            <a:endParaRPr lang="en-US" sz="2200" b="0" dirty="0"/>
          </a:p>
          <a:p>
            <a:pPr>
              <a:lnSpc>
                <a:spcPct val="100000"/>
              </a:lnSpc>
            </a:pPr>
            <a:r>
              <a:rPr lang="en-US" sz="2200" dirty="0"/>
              <a:t>     (c) Address range of </a:t>
            </a:r>
            <a:r>
              <a:rPr lang="en-US" sz="2200" dirty="0">
                <a:solidFill>
                  <a:srgbClr val="05555E"/>
                </a:solidFill>
              </a:rPr>
              <a:t>0x00000000 – 0x0007FFFF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for Flash</a:t>
            </a:r>
            <a:endParaRPr lang="en-US" sz="2200" b="0" dirty="0"/>
          </a:p>
          <a:p>
            <a:pPr>
              <a:lnSpc>
                <a:spcPct val="100000"/>
              </a:lnSpc>
            </a:pPr>
            <a:r>
              <a:rPr lang="en-US" sz="2200" dirty="0"/>
              <a:t>     (d) Address range of </a:t>
            </a:r>
            <a:r>
              <a:rPr lang="en-US" sz="2200" dirty="0">
                <a:solidFill>
                  <a:srgbClr val="05555E"/>
                </a:solidFill>
              </a:rPr>
              <a:t>0xFFFC0000 – 0xFFFFFFFF </a:t>
            </a:r>
            <a:r>
              <a:rPr lang="en-US" sz="2200" dirty="0"/>
              <a:t>for peripherals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F222CC-7071-4973-B6B6-F1523862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dirty="0"/>
              <a:t>/</a:t>
            </a:r>
            <a:r>
              <a:rPr lang="fa-IR" dirty="0"/>
              <a:t>10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E2668DA5-F64C-4762-9BC4-2A1BA4D9D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379" y="2361893"/>
            <a:ext cx="2239103" cy="395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9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D159BC-88EE-4531-A477-CEEF1D395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75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Copyright Notice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916460F-8044-436C-A78E-6361FD2F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0452" y="6492875"/>
            <a:ext cx="2743200" cy="365125"/>
          </a:xfrm>
        </p:spPr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141C9A-4B6A-45A0-9527-36FCA07CB62C}"/>
              </a:ext>
            </a:extLst>
          </p:cNvPr>
          <p:cNvSpPr txBox="1"/>
          <p:nvPr/>
        </p:nvSpPr>
        <p:spPr>
          <a:xfrm>
            <a:off x="797743" y="1814002"/>
            <a:ext cx="105965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Parts (text &amp; figures) of this lecture are adopted from:</a:t>
            </a:r>
          </a:p>
          <a:p>
            <a:endParaRPr lang="en-US" sz="22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/>
              <a:t>Arm Assembly Language Programming and Architecture,  Volume 1, 1st edition, Muhammad Ali </a:t>
            </a:r>
            <a:r>
              <a:rPr lang="en-US" sz="2200" b="1" dirty="0" err="1"/>
              <a:t>Mazidi</a:t>
            </a:r>
            <a:r>
              <a:rPr lang="en-US" sz="2200" b="1" dirty="0"/>
              <a:t>, Sarmad </a:t>
            </a:r>
            <a:r>
              <a:rPr lang="en-US" sz="2200" b="1" dirty="0" err="1"/>
              <a:t>Naimi</a:t>
            </a:r>
            <a:r>
              <a:rPr lang="en-US" sz="2200" b="1" dirty="0"/>
              <a:t>, and </a:t>
            </a:r>
            <a:r>
              <a:rPr lang="en-US" sz="2200" b="1" dirty="0" err="1"/>
              <a:t>Sepehr</a:t>
            </a:r>
            <a:r>
              <a:rPr lang="en-US" sz="2200" b="1" dirty="0"/>
              <a:t> </a:t>
            </a:r>
            <a:r>
              <a:rPr lang="en-US" sz="2200" b="1" dirty="0" err="1"/>
              <a:t>Naimi</a:t>
            </a:r>
            <a:r>
              <a:rPr lang="en-US" sz="2200" b="1" dirty="0"/>
              <a:t>, </a:t>
            </a:r>
            <a:r>
              <a:rPr lang="en-US" sz="2200" b="1" dirty="0" err="1"/>
              <a:t>MicroDigitalEd</a:t>
            </a:r>
            <a:r>
              <a:rPr lang="en-US" sz="2200" b="1" dirty="0"/>
              <a:t>, 2013.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926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HLL Advantages over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More user friendly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Provide a better user interface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Helps programmers use a more modular approach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Are easier and faster to code and debug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Increases the programmer’s productivity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Is machine independent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English statements are used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Easy to debug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Easy to maintain program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>
              <a:highlight>
                <a:srgbClr val="FF000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highlight>
                <a:srgbClr val="FF00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3</a:t>
            </a:fld>
            <a:r>
              <a:rPr lang="fa-IR" dirty="0"/>
              <a:t>10</a:t>
            </a:r>
            <a:r>
              <a:rPr lang="fa-IR" dirty="0">
                <a:latin typeface="+mj-lt"/>
              </a:rPr>
              <a:t>/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911F09-A7D5-4C8A-A791-3BA86740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Learn Assembly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0BCEB5-EDF9-429C-B619-CAFB7798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Writing assembly code is desirable or necessary for 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first steps in booting the computer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Code to handle interrupts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Low-level locking code for multi-threaded programs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Code for machines where no compiler exists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Code which needs to be optimized beyond the limits of the compiler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On computers with very limited memory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Code that requires low-level access to architectural and/or processor features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Write a compiler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Program device drivers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6A11BC-6AE5-4BBC-B181-DCCF91EE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53864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3047" y="1189230"/>
            <a:ext cx="8125905" cy="447954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j-lt"/>
              </a:rPr>
              <a:t>ARM Architecture and Assembly Language Programming</a:t>
            </a:r>
            <a:endParaRPr lang="en-US" sz="44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5</a:t>
            </a:fld>
            <a:r>
              <a:rPr lang="en-US" dirty="0"/>
              <a:t>/10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61" y="-154717"/>
            <a:ext cx="3445201" cy="24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SUB Instruction</a:t>
            </a:r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have already seen MOV and ADD instr.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		</a:t>
            </a:r>
            <a:r>
              <a:rPr lang="en-US" sz="2200" dirty="0">
                <a:solidFill>
                  <a:srgbClr val="05555E"/>
                </a:solidFill>
              </a:rPr>
              <a:t>SUB Rd, Rn, Op2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05555E"/>
                </a:solidFill>
              </a:rPr>
              <a:t>;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88A2AA"/>
                </a:solidFill>
              </a:rPr>
              <a:t>Rd = Rn – Op2</a:t>
            </a:r>
            <a:endParaRPr lang="en-US" sz="2200" b="0" dirty="0">
              <a:solidFill>
                <a:srgbClr val="88A2AA"/>
              </a:solidFill>
            </a:endParaRP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simple code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	</a:t>
            </a:r>
            <a:r>
              <a:rPr lang="en-US" sz="2200" dirty="0">
                <a:solidFill>
                  <a:srgbClr val="05555E"/>
                </a:solidFill>
              </a:rPr>
              <a:t>MOV R1, #0x34 ; </a:t>
            </a:r>
            <a:r>
              <a:rPr lang="en-US" sz="2200" dirty="0">
                <a:solidFill>
                  <a:srgbClr val="88A2AA"/>
                </a:solidFill>
              </a:rPr>
              <a:t>load 0x34 into R1 (R1 = 0x34)</a:t>
            </a:r>
            <a:br>
              <a:rPr lang="en-US" sz="2200" dirty="0">
                <a:solidFill>
                  <a:srgbClr val="88A2AA"/>
                </a:solidFill>
              </a:rPr>
            </a:br>
            <a:r>
              <a:rPr lang="en-US" sz="2200" dirty="0"/>
              <a:t>	</a:t>
            </a:r>
            <a:r>
              <a:rPr lang="en-US" sz="2200" dirty="0">
                <a:solidFill>
                  <a:srgbClr val="05555E"/>
                </a:solidFill>
              </a:rPr>
              <a:t>SUB R5, R1, #0x25 ; </a:t>
            </a:r>
            <a:r>
              <a:rPr lang="en-US" sz="2200" dirty="0">
                <a:solidFill>
                  <a:srgbClr val="88A2AA"/>
                </a:solidFill>
              </a:rPr>
              <a:t>R5 = R1 – 0x25 (R5 = 0x34 – 0x25)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Arm uses 2’s complement for negative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6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Instructions Using GPRs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7</a:t>
            </a:fld>
            <a:r>
              <a:rPr lang="en-US" dirty="0"/>
              <a:t>/10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B2C4F96-359F-47C5-8149-F303DF3BD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316" y="1593131"/>
            <a:ext cx="6313368" cy="45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39316" y="1839310"/>
            <a:ext cx="1811360" cy="420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39316" y="4046225"/>
            <a:ext cx="1811360" cy="420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36109" y="4510100"/>
            <a:ext cx="1811360" cy="420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ARM Memory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Memory space allocation in the ARM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4 gigabytes of directly accessible memory space </a:t>
            </a:r>
          </a:p>
          <a:p>
            <a:pPr>
              <a:lnSpc>
                <a:spcPct val="100000"/>
              </a:lnSpc>
            </a:pPr>
            <a:r>
              <a:rPr lang="en-US" sz="2400" b="0" dirty="0"/>
              <a:t>				</a:t>
            </a:r>
            <a:r>
              <a:rPr lang="en-US" sz="2200" dirty="0">
                <a:solidFill>
                  <a:srgbClr val="05555E"/>
                </a:solidFill>
              </a:rPr>
              <a:t>from 0 to 0xFFFFFFFF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Memory space can be divided into five sections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On-chip peripheral and I/O registers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On-chip data SRAM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On-chip EEPROM (for saving critical data)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On-chip Flash ROM (program space)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Off-chip DRAM space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8</a:t>
            </a:fld>
            <a:r>
              <a:rPr lang="en-US" dirty="0"/>
              <a:t>/10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57" y="1298453"/>
            <a:ext cx="6897910" cy="48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a-IR" dirty="0"/>
              <a:t/>
            </a:r>
            <a:br>
              <a:rPr lang="fa-IR" dirty="0"/>
            </a:br>
            <a:r>
              <a:rPr lang="fa-IR" dirty="0"/>
              <a:t/>
            </a:r>
            <a:br>
              <a:rPr lang="fa-IR" dirty="0"/>
            </a:br>
            <a:r>
              <a:rPr lang="en-US" dirty="0"/>
              <a:t>The ARM Memory Map</a:t>
            </a:r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Why both EEPROM and Flash?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Why both SRAM and EEPROM?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IO-mapped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Memory-Mapped </a:t>
            </a:r>
            <a:r>
              <a:rPr lang="en-US" sz="2400" dirty="0"/>
              <a:t>IO?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Memory space is 4GB; is it enough?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9</a:t>
            </a:fld>
            <a:r>
              <a:rPr lang="en-US" dirty="0"/>
              <a:t>/10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8609FB70-FE35-4A62-8F44-401778597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784" y="3945355"/>
            <a:ext cx="6418432" cy="223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185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EB Garamond Medium</vt:lpstr>
      <vt:lpstr>Ebrima</vt:lpstr>
      <vt:lpstr>Maiandra GD</vt:lpstr>
      <vt:lpstr>Times New Roman</vt:lpstr>
      <vt:lpstr>Office Theme</vt:lpstr>
      <vt:lpstr> Microprocessors  and  Assembly Language   Lecture 14    Hamed Farbeh farbeh@aut.ac.ir Spring 2023</vt:lpstr>
      <vt:lpstr>Copyright Notice</vt:lpstr>
      <vt:lpstr>HLL Advantages over assembly</vt:lpstr>
      <vt:lpstr>Why to Learn Assembly Language</vt:lpstr>
      <vt:lpstr>ARM Architecture and Assembly Language Programming</vt:lpstr>
      <vt:lpstr>  SUB Instruction  </vt:lpstr>
      <vt:lpstr>ALU Instructions Using GPRs</vt:lpstr>
      <vt:lpstr>The ARM Memory Map</vt:lpstr>
      <vt:lpstr>  The ARM Memory Map  </vt:lpstr>
      <vt:lpstr>The ARM Memory 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Anformatic Golestan</cp:lastModifiedBy>
  <cp:revision>26</cp:revision>
  <dcterms:created xsi:type="dcterms:W3CDTF">2022-09-03T16:31:37Z</dcterms:created>
  <dcterms:modified xsi:type="dcterms:W3CDTF">2023-02-12T11:12:36Z</dcterms:modified>
</cp:coreProperties>
</file>