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59" r:id="rId5"/>
    <p:sldId id="263" r:id="rId6"/>
    <p:sldId id="264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5" autoAdjust="0"/>
  </p:normalViewPr>
  <p:slideViewPr>
    <p:cSldViewPr snapToGrid="0" showGuides="1">
      <p:cViewPr varScale="1">
        <p:scale>
          <a:sx n="108" d="100"/>
          <a:sy n="108" d="100"/>
        </p:scale>
        <p:origin x="12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016-88B4-4584-A17A-1B315B29310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A538-A6CA-43F8-A13A-18EDE592637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90-B00E-4650-8982-23A84EC238D2}" type="datetime1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4BF6-BF3D-4084-8BF3-BFE81059A0C0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5753-92D4-414B-B270-3DE02F9DF917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8642-520D-4DA8-A5CD-AE9B94B896A3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A1AB-2985-4154-A934-6C10D30CFCD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241B-50BB-4572-97AA-B108D820637B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6FF-00A3-4C8D-9BC5-28F1FE3C2A5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86D-7E89-4AD3-9793-A1B96487958A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19C4-6428-432D-BE39-8427B081AD4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5634-8AD4-4398-8696-2E98EADF2EC2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ABE4-3881-420A-B1E5-2F860EBD7630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0A0-D212-405F-A71C-31D13EF22ACF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F5E4-976E-49F4-A73B-76E88E035627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D925-D120-4FEC-AD9E-7C49ECE7CC0D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BDDA-BB0C-470F-B9AD-D1F665A71301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C900-0982-44D5-9440-A5F970407371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15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7D9F1-D0DC-493E-B227-2AA1142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Current Program Status Register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B31B0A-9E3E-43E7-96B3-87D08A67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CPSR: Flag register</a:t>
            </a:r>
          </a:p>
          <a:p>
            <a:pPr fontAlgn="base">
              <a:lnSpc>
                <a:spcPct val="100000"/>
              </a:lnSpc>
            </a:pPr>
            <a:endParaRPr lang="en-US" sz="2400" b="0" dirty="0"/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N: Negative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Z: Zero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C: Carry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V: Overflow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T: Thumb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 and F: Enable or disable the interrupt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71EAE6EC-CDA2-4008-A905-E254895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58" y="2309568"/>
            <a:ext cx="6443683" cy="4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73" y="2808894"/>
            <a:ext cx="5713627" cy="40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04C53-9D6E-4A8E-B6CD-A29033B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suffix and the 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FCDE7-E3E5-4039-AC6D-751492F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executing data processing instructions</a:t>
            </a:r>
          </a:p>
          <a:p>
            <a:pPr marL="914400" lvl="1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By default, </a:t>
            </a:r>
            <a:r>
              <a:rPr lang="en-US" sz="2400" dirty="0"/>
              <a:t>the status flags of CPSR are not updated 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update the flags</a:t>
            </a:r>
          </a:p>
          <a:p>
            <a:pPr marL="914400" lvl="1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put the ‘S’ suffix at the end of the opcode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ADD =&gt; ADDS</a:t>
            </a:r>
            <a:endParaRPr lang="en-US" sz="2400" b="0" dirty="0">
              <a:solidFill>
                <a:srgbClr val="05555E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97" y="2368042"/>
            <a:ext cx="5684323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E665E-ACFF-4BED-B196-7829806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 Suffix and the Status Register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F974F8AF-73B2-44EC-93D8-F9A70E73F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75" y="1888692"/>
            <a:ext cx="5545449" cy="378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6312A-7952-4AD3-A251-B919C7B0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Bits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028F9-DC4B-471B-990D-64A63785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Conditional branch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25683DFC-51E5-496D-960F-849B402B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7" y="2394408"/>
            <a:ext cx="6066825" cy="37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D2110-C864-4324-AB0F-A6915F41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851F09-7BDE-4B89-A54D-3BE2AA19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63799"/>
            <a:ext cx="11070021" cy="4351338"/>
          </a:xfrm>
        </p:spPr>
        <p:txBody>
          <a:bodyPr>
            <a:no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sz="2400" dirty="0"/>
              <a:t>Write a program to see if a given number (in this example 0x80000001) is </a:t>
            </a:r>
            <a:r>
              <a:rPr lang="en-US" sz="2400" dirty="0" smtClean="0"/>
              <a:t>palindrome.</a:t>
            </a:r>
          </a:p>
          <a:p>
            <a:r>
              <a:rPr lang="en-US" sz="1400" b="0" dirty="0" smtClean="0">
                <a:effectLst/>
              </a:rPr>
              <a:t/>
            </a:r>
            <a:br>
              <a:rPr lang="en-US" sz="1400" b="0" dirty="0" smtClean="0">
                <a:effectLst/>
              </a:rPr>
            </a:b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042" y="1826063"/>
            <a:ext cx="5121165" cy="4927311"/>
          </a:xfrm>
        </p:spPr>
        <p:txBody>
          <a:bodyPr>
            <a:noAutofit/>
          </a:bodyPr>
          <a:lstStyle/>
          <a:p>
            <a:pPr marL="800100">
              <a:spcBef>
                <a:spcPts val="400"/>
              </a:spcBef>
            </a:pPr>
            <a:r>
              <a:rPr lang="en-US" sz="1800" dirty="0" err="1" smtClean="0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R0, 0x80000001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R1, R0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R2, #0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R3, #32  ; loop </a:t>
            </a:r>
            <a:r>
              <a:rPr lang="en-US" sz="1800" dirty="0" smtClean="0">
                <a:solidFill>
                  <a:srgbClr val="05555E"/>
                </a:solidFill>
              </a:rPr>
              <a:t>counter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 smtClean="0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R4, #0  ; output</a:t>
            </a:r>
          </a:p>
          <a:p>
            <a:pPr>
              <a:spcBef>
                <a:spcPts val="400"/>
              </a:spcBef>
            </a:pPr>
            <a:r>
              <a:rPr lang="en-US" sz="1800" dirty="0" smtClean="0">
                <a:solidFill>
                  <a:srgbClr val="05555E"/>
                </a:solidFill>
              </a:rPr>
              <a:t>Loop</a:t>
            </a:r>
          </a:p>
          <a:p>
            <a:pPr>
              <a:spcBef>
                <a:spcPts val="400"/>
              </a:spcBef>
            </a:pPr>
            <a:r>
              <a:rPr lang="en-US" sz="1800" dirty="0" smtClean="0">
                <a:solidFill>
                  <a:srgbClr val="05555E"/>
                </a:solidFill>
              </a:rPr>
              <a:t>               AND  R5,R1,#1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LSL</a:t>
            </a:r>
            <a:r>
              <a:rPr lang="en-US" sz="1800" dirty="0">
                <a:solidFill>
                  <a:srgbClr val="05555E"/>
                </a:solidFill>
              </a:rPr>
              <a:t>  R2,R2,#1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ADD</a:t>
            </a:r>
            <a:r>
              <a:rPr lang="en-US" sz="1800" dirty="0">
                <a:solidFill>
                  <a:srgbClr val="05555E"/>
                </a:solidFill>
              </a:rPr>
              <a:t>  R2,R2,R5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LSR</a:t>
            </a:r>
            <a:r>
              <a:rPr lang="en-US" sz="1800" dirty="0">
                <a:solidFill>
                  <a:srgbClr val="05555E"/>
                </a:solidFill>
              </a:rPr>
              <a:t>  R1,R1,#1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SUBS</a:t>
            </a:r>
            <a:r>
              <a:rPr lang="en-US" sz="1800" dirty="0">
                <a:solidFill>
                  <a:srgbClr val="05555E"/>
                </a:solidFill>
              </a:rPr>
              <a:t>  R3,R3,#1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BNE</a:t>
            </a:r>
            <a:r>
              <a:rPr lang="en-US" sz="1800" dirty="0">
                <a:solidFill>
                  <a:srgbClr val="05555E"/>
                </a:solidFill>
              </a:rPr>
              <a:t>  Loop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CMP</a:t>
            </a:r>
            <a:r>
              <a:rPr lang="en-US" sz="1800" dirty="0">
                <a:solidFill>
                  <a:srgbClr val="05555E"/>
                </a:solidFill>
              </a:rPr>
              <a:t>  R0,R2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BNE</a:t>
            </a:r>
            <a:r>
              <a:rPr lang="en-US" sz="1800" dirty="0">
                <a:solidFill>
                  <a:srgbClr val="05555E"/>
                </a:solidFill>
              </a:rPr>
              <a:t>  Here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MOV</a:t>
            </a:r>
            <a:r>
              <a:rPr lang="en-US" sz="1800" dirty="0">
                <a:solidFill>
                  <a:srgbClr val="05555E"/>
                </a:solidFill>
              </a:rPr>
              <a:t>  R4,#1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Here B Here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0717" y="1826063"/>
            <a:ext cx="477958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0">
              <a:lnSpc>
                <a:spcPct val="90000"/>
              </a:lnSpc>
              <a:spcBef>
                <a:spcPts val="400"/>
              </a:spcBef>
            </a:pPr>
            <a:r>
              <a:rPr lang="en-US" sz="2200" b="1" dirty="0">
                <a:solidFill>
                  <a:prstClr val="black"/>
                </a:solidFill>
              </a:rPr>
              <a:t>Ex: 1001 is a 4-bit palindrome</a:t>
            </a:r>
            <a:endParaRPr lang="en-US" sz="2100" b="1" dirty="0">
              <a:solidFill>
                <a:srgbClr val="05555E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16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Load Rd with the contents of location pointed to by Rx register</a:t>
            </a:r>
          </a:p>
          <a:p>
            <a:pPr>
              <a:lnSpc>
                <a:spcPct val="100000"/>
              </a:lnSpc>
            </a:pPr>
            <a:r>
              <a:rPr lang="fa-IR" sz="2200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05555E"/>
                </a:solidFill>
              </a:rPr>
              <a:t>LDR Rd,[Rx]; </a:t>
            </a:r>
            <a:r>
              <a:rPr lang="en-US" sz="2400" dirty="0">
                <a:solidFill>
                  <a:srgbClr val="88A2AA"/>
                </a:solidFill>
              </a:rPr>
              <a:t>Rx contains an address between 0x00000000 to 0xFFFFFFFF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LDR reads one word (32-bit or 4-byte) of data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from 4 consecutive memory locations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locations can be in the SRAM, a Flash memory or I/O registers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DD57EBE-F27F-473A-8F77-FDF4FFC4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64" y="4094218"/>
            <a:ext cx="6041872" cy="21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register Rd into locations pointed to by Rx</a:t>
            </a:r>
          </a:p>
          <a:p>
            <a:r>
              <a:rPr lang="fa-IR" sz="2400" dirty="0"/>
              <a:t>					</a:t>
            </a:r>
            <a:r>
              <a:rPr lang="en-US" sz="2400" dirty="0">
                <a:solidFill>
                  <a:srgbClr val="05555E"/>
                </a:solidFill>
              </a:rPr>
              <a:t>STR Rd,[Rx]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b="0" dirty="0">
              <a:solidFill>
                <a:srgbClr val="C00000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A2AE92D-E16E-4BDE-A580-86C0259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18" y="3058510"/>
            <a:ext cx="7560700" cy="2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Load a byte</a:t>
            </a:r>
          </a:p>
          <a:p>
            <a:r>
              <a:rPr lang="fa-IR" sz="2400" dirty="0">
                <a:solidFill>
                  <a:srgbClr val="C00000"/>
                </a:solidFill>
              </a:rPr>
              <a:t>				</a:t>
            </a:r>
            <a:r>
              <a:rPr lang="en-US" sz="2400" dirty="0">
                <a:solidFill>
                  <a:srgbClr val="05555E"/>
                </a:solidFill>
              </a:rPr>
              <a:t>LDRB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b="0" dirty="0">
              <a:solidFill>
                <a:srgbClr val="C00000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1D6301E-9A46-4FF8-93CF-388AD6CB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" y="2984939"/>
            <a:ext cx="7929467" cy="2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Load and Store Variations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a byte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STRB Rd, [Rx]</a:t>
            </a:r>
            <a:endParaRPr lang="en-US" sz="2400" b="0" dirty="0">
              <a:solidFill>
                <a:srgbClr val="05555E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A6E4097C-7503-4F19-B0E1-3F3434C8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85" y="3016469"/>
            <a:ext cx="7868220" cy="27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Load half-word (2-byte)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LDRH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997C5291-EA40-4BE7-BF14-AD56414C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4" y="2975312"/>
            <a:ext cx="7295697" cy="2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half-word (2-byte)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STRH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D33C40E8-8708-4365-B566-6F50A0FA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79" y="2942897"/>
            <a:ext cx="7299584" cy="2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F3E2E-2A92-4581-A5EA-AB853DB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LDR, STR and MOV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7BAAE3-DA9A-4667-9EAC-C7B24191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LDR: moves data from memory to processor. loads data to a specified register. 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STR: moves data out of the processor to a memory location from a specified register.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555E"/>
                </a:solidFill>
              </a:rPr>
              <a:t>Note</a:t>
            </a:r>
            <a:r>
              <a:rPr lang="en-US" sz="2400" dirty="0"/>
              <a:t>: Both of the instructions above can use various addressing modes allowed by ARM, while specifying address of the memory location (indirect addressing, PC-relative, displacement etc.)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MOV: copies from register to register, or loads a constant into a register.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242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15    Hamed Farbeh farbeh@aut.ac.ir Spring 2023</vt:lpstr>
      <vt:lpstr>Copyright Notice</vt:lpstr>
      <vt:lpstr>Load and Store Instructions</vt:lpstr>
      <vt:lpstr>Load and Store Instructions</vt:lpstr>
      <vt:lpstr>Load and Store Variations</vt:lpstr>
      <vt:lpstr>  Load and Store Variations  </vt:lpstr>
      <vt:lpstr>Load and Store Variations</vt:lpstr>
      <vt:lpstr>Load and Store Variations</vt:lpstr>
      <vt:lpstr>LDR, STR and MOV comparison </vt:lpstr>
      <vt:lpstr>  Current Program Status Register  </vt:lpstr>
      <vt:lpstr>S suffix and the status register</vt:lpstr>
      <vt:lpstr>  S Suffix and the Status Register  </vt:lpstr>
      <vt:lpstr>Flag Bits and Decision Making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Anformatic Golestan</cp:lastModifiedBy>
  <cp:revision>29</cp:revision>
  <dcterms:created xsi:type="dcterms:W3CDTF">2022-09-03T16:31:37Z</dcterms:created>
  <dcterms:modified xsi:type="dcterms:W3CDTF">2023-02-12T11:11:03Z</dcterms:modified>
</cp:coreProperties>
</file>