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59" r:id="rId6"/>
    <p:sldId id="263" r:id="rId7"/>
    <p:sldId id="264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36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19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95F4-2363-46EC-90B8-838BEA5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Unsigned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993A-C25F-40BC-8048-97698204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MUL: </a:t>
            </a:r>
            <a:r>
              <a:rPr lang="en-US" sz="2400" dirty="0"/>
              <a:t>Regular multiplication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MULL: </a:t>
            </a:r>
            <a:r>
              <a:rPr lang="en-US" sz="2400" dirty="0"/>
              <a:t>long multiplication</a:t>
            </a:r>
          </a:p>
          <a:p>
            <a:pPr fontAlgn="base">
              <a:lnSpc>
                <a:spcPct val="100000"/>
              </a:lnSpc>
            </a:pP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LDR    R1, =100000</a:t>
            </a:r>
            <a:r>
              <a:rPr lang="en-US" sz="2000" dirty="0">
                <a:solidFill>
                  <a:srgbClr val="88A2AA"/>
                </a:solidFill>
              </a:rPr>
              <a:t>; R1=100,000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LDR    R2, =150000</a:t>
            </a:r>
            <a:r>
              <a:rPr lang="en-US" sz="2000" dirty="0">
                <a:solidFill>
                  <a:srgbClr val="88A2AA"/>
                </a:solidFill>
              </a:rPr>
              <a:t>; R2=150,000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MUL  R3, R2, R1</a:t>
            </a:r>
            <a:r>
              <a:rPr lang="en-US" sz="2000" dirty="0">
                <a:solidFill>
                  <a:srgbClr val="88A2AA"/>
                </a:solidFill>
              </a:rPr>
              <a:t>; R3 is not 15,000,000,000; it cannot fit in 32 bits.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LDR   R1, =0x54000000</a:t>
            </a:r>
            <a:r>
              <a:rPr lang="en-US" sz="2000" dirty="0">
                <a:solidFill>
                  <a:srgbClr val="88A2AA"/>
                </a:solidFill>
              </a:rPr>
              <a:t>; R1 = 0x54000000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LDR   R2, =0x10000002</a:t>
            </a:r>
            <a:r>
              <a:rPr lang="en-US" sz="2000" dirty="0">
                <a:solidFill>
                  <a:srgbClr val="88A2AA"/>
                </a:solidFill>
              </a:rPr>
              <a:t>; R2 = 0x10000002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UMULL   R3, R4, R2, R1</a:t>
            </a:r>
            <a:r>
              <a:rPr lang="en-US" sz="2000" dirty="0">
                <a:solidFill>
                  <a:srgbClr val="88A2AA"/>
                </a:solidFill>
              </a:rPr>
              <a:t>; 0x54000000 × 0x10000002 = 0x054000000A8000000;</a:t>
            </a:r>
            <a:endParaRPr lang="fa-IR" sz="200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88A2AA"/>
                </a:solidFill>
              </a:rPr>
              <a:t>; R3 = 0xA8000000, the lower 32 bits R4 = 0x05400000, the higher 32 bits</a:t>
            </a:r>
            <a:endParaRPr lang="en-US" sz="2000" b="0" dirty="0">
              <a:solidFill>
                <a:srgbClr val="88A2AA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B3E6-EB32-4232-87CF-1AC5FD26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0202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EE7B-F48A-4555-B349-68722D6D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Multiplication of Unsigned Numbers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E05-7B6F-4630-ACDD-94B174BF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Multiply and Accumulate Instructions in ARM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MLA   Rd, Rm, Rs, Rn </a:t>
            </a:r>
            <a:r>
              <a:rPr lang="en-US" sz="2000" dirty="0">
                <a:solidFill>
                  <a:srgbClr val="88A2AA"/>
                </a:solidFill>
              </a:rPr>
              <a:t>; Rd = Rm × Rs + Rn</a:t>
            </a: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MOV R1, #100</a:t>
            </a:r>
            <a:r>
              <a:rPr lang="en-US" sz="2000" dirty="0">
                <a:solidFill>
                  <a:srgbClr val="88A2AA"/>
                </a:solidFill>
              </a:rPr>
              <a:t>; R1 = 100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 R2, #5</a:t>
            </a:r>
            <a:r>
              <a:rPr lang="en-US" sz="2000" dirty="0">
                <a:solidFill>
                  <a:srgbClr val="88A2AA"/>
                </a:solidFill>
              </a:rPr>
              <a:t>; R2 = 5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 R3, #40</a:t>
            </a:r>
            <a:r>
              <a:rPr lang="en-US" sz="2000" dirty="0">
                <a:solidFill>
                  <a:srgbClr val="88A2AA"/>
                </a:solidFill>
              </a:rPr>
              <a:t>; R3 = 40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MLA R4, R1, R2, R3</a:t>
            </a:r>
            <a:r>
              <a:rPr lang="en-US" sz="2000" dirty="0">
                <a:solidFill>
                  <a:srgbClr val="88A2AA"/>
                </a:solidFill>
              </a:rPr>
              <a:t>; R4 = R1 × R2 + R3 = 100 × 5 + 40 = 540</a:t>
            </a:r>
            <a:endParaRPr lang="en-US" sz="2200" b="0" dirty="0"/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accumulate the products of the multiplication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MLA R3, R1, R2, R3</a:t>
            </a:r>
            <a:r>
              <a:rPr lang="en-US" sz="2000" dirty="0">
                <a:solidFill>
                  <a:srgbClr val="88A2AA"/>
                </a:solidFill>
              </a:rPr>
              <a:t>; R3 = R1 × R2 + R3 or R3 += R1 × R2</a:t>
            </a:r>
            <a:endParaRPr lang="en-US" sz="2000" b="0" dirty="0">
              <a:solidFill>
                <a:srgbClr val="88A2AA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UMLAL: unsigned multiply and accumulate long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UMLAL </a:t>
            </a:r>
            <a:r>
              <a:rPr lang="en-US" sz="2000" dirty="0" err="1">
                <a:solidFill>
                  <a:srgbClr val="05555E"/>
                </a:solidFill>
              </a:rPr>
              <a:t>RdLo</a:t>
            </a:r>
            <a:r>
              <a:rPr lang="en-US" sz="2000" dirty="0">
                <a:solidFill>
                  <a:srgbClr val="05555E"/>
                </a:solidFill>
              </a:rPr>
              <a:t>, </a:t>
            </a:r>
            <a:r>
              <a:rPr lang="en-US" sz="2000" dirty="0" err="1">
                <a:solidFill>
                  <a:srgbClr val="05555E"/>
                </a:solidFill>
              </a:rPr>
              <a:t>RdHi</a:t>
            </a:r>
            <a:r>
              <a:rPr lang="en-US" sz="2000" dirty="0">
                <a:solidFill>
                  <a:srgbClr val="05555E"/>
                </a:solidFill>
              </a:rPr>
              <a:t>, Rn, Op2</a:t>
            </a:r>
            <a:r>
              <a:rPr lang="en-US" sz="2000" dirty="0">
                <a:solidFill>
                  <a:srgbClr val="88A2AA"/>
                </a:solidFill>
              </a:rPr>
              <a:t>; </a:t>
            </a:r>
            <a:r>
              <a:rPr lang="en-US" sz="2000" dirty="0" err="1">
                <a:solidFill>
                  <a:srgbClr val="88A2AA"/>
                </a:solidFill>
              </a:rPr>
              <a:t>RdHi:RdLo</a:t>
            </a:r>
            <a:r>
              <a:rPr lang="en-US" sz="2000" dirty="0">
                <a:solidFill>
                  <a:srgbClr val="88A2AA"/>
                </a:solidFill>
              </a:rPr>
              <a:t> = Rn × Op2 + </a:t>
            </a:r>
            <a:r>
              <a:rPr lang="en-US" sz="2000" dirty="0" err="1">
                <a:solidFill>
                  <a:srgbClr val="88A2AA"/>
                </a:solidFill>
              </a:rPr>
              <a:t>RdHi:RdLo</a:t>
            </a:r>
            <a:endParaRPr lang="en-US" sz="20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FE524-20AE-4028-9C77-BBE984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26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5F5D-E2D0-4A08-8885-B1E06278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7650-E985-4CF3-94AF-9A70AD0E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16"/>
            <a:ext cx="10515600" cy="5216306"/>
          </a:xfrm>
        </p:spPr>
        <p:txBody>
          <a:bodyPr>
            <a:noAutofit/>
          </a:bodyPr>
          <a:lstStyle/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Bitwise AND</a:t>
            </a:r>
          </a:p>
          <a:p>
            <a:pPr fontAlgn="base">
              <a:lnSpc>
                <a:spcPct val="100000"/>
              </a:lnSpc>
            </a:pPr>
            <a:r>
              <a:rPr lang="en-US" sz="2200" dirty="0"/>
              <a:t>	</a:t>
            </a:r>
            <a:r>
              <a:rPr lang="en-US" sz="2000" dirty="0">
                <a:solidFill>
                  <a:srgbClr val="05555E"/>
                </a:solidFill>
              </a:rPr>
              <a:t>AND Rd, Rn, Op2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AND R0, R1, #0xF0</a:t>
            </a:r>
            <a:r>
              <a:rPr lang="en-US" sz="2000" dirty="0">
                <a:solidFill>
                  <a:srgbClr val="88A2AA"/>
                </a:solidFill>
              </a:rPr>
              <a:t>; R0 = R1 &amp; 0xF0</a:t>
            </a:r>
            <a:endParaRPr lang="en-US" sz="800" dirty="0">
              <a:solidFill>
                <a:srgbClr val="88A2AA"/>
              </a:solidFill>
            </a:endParaRPr>
          </a:p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Bitwise OR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000" dirty="0">
                <a:solidFill>
                  <a:srgbClr val="05555E"/>
                </a:solidFill>
              </a:rPr>
              <a:t>ORR Rd, Rn, Op2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ORR R0, R1, #0x10</a:t>
            </a:r>
            <a:r>
              <a:rPr lang="en-US" sz="2000" dirty="0">
                <a:solidFill>
                  <a:srgbClr val="88A2AA"/>
                </a:solidFill>
              </a:rPr>
              <a:t>; R0 = R1 | 0x10</a:t>
            </a:r>
          </a:p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Bitwise XOR</a:t>
            </a:r>
          </a:p>
          <a:p>
            <a:pPr fontAlgn="base">
              <a:lnSpc>
                <a:spcPct val="100000"/>
              </a:lnSpc>
            </a:pPr>
            <a:r>
              <a:rPr lang="en-US" sz="2200" dirty="0"/>
              <a:t>	</a:t>
            </a:r>
            <a:r>
              <a:rPr lang="en-US" sz="2000" dirty="0">
                <a:solidFill>
                  <a:srgbClr val="05555E"/>
                </a:solidFill>
              </a:rPr>
              <a:t>EOR Rd, Rn, Op2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EOR R0, R1, #0xFF</a:t>
            </a:r>
            <a:r>
              <a:rPr lang="en-US" sz="2000" dirty="0">
                <a:solidFill>
                  <a:srgbClr val="88A2AA"/>
                </a:solidFill>
              </a:rPr>
              <a:t>; R0 = R1 ^ 0xFF (Same as a bitwise NOT)</a:t>
            </a:r>
          </a:p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Bitwise NOT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000" dirty="0">
                <a:solidFill>
                  <a:srgbClr val="05555E"/>
                </a:solidFill>
              </a:rPr>
              <a:t>MVN Rd, Op2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	MVN R1, R1</a:t>
            </a:r>
            <a:r>
              <a:rPr lang="en-US" sz="2000" dirty="0">
                <a:solidFill>
                  <a:srgbClr val="88A2AA"/>
                </a:solidFill>
              </a:rPr>
              <a:t>; R1 != R1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214B-1E20-423A-BEDB-2810E733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6485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B823-9228-48D8-A816-60B8DB77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and Barrel Shifter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F695-6FE8-4DFC-A1A0-D15BA69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LSR: Logical shift right</a:t>
            </a:r>
          </a:p>
          <a:p>
            <a:pPr lvl="2">
              <a:lnSpc>
                <a:spcPct val="100000"/>
              </a:lnSpc>
            </a:pP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>
                <a:solidFill>
                  <a:srgbClr val="05555E"/>
                </a:solidFill>
              </a:rPr>
              <a:t>MOV    R0, #0x9A</a:t>
            </a:r>
            <a:r>
              <a:rPr lang="en-US" sz="2000" dirty="0">
                <a:solidFill>
                  <a:srgbClr val="88A2AA"/>
                </a:solidFill>
              </a:rPr>
              <a:t>; R0 = 0x9A</a:t>
            </a:r>
            <a:endParaRPr lang="en-US" sz="2000" b="0" dirty="0">
              <a:solidFill>
                <a:srgbClr val="88A2AA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MOVS  R1, R0, LSR #3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88A2AA"/>
                </a:solidFill>
              </a:rPr>
              <a:t> ; shift right R0 3 times,  then store the result in R1</a:t>
            </a: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b="0" dirty="0">
                <a:solidFill>
                  <a:srgbClr val="05555E"/>
                </a:solidFill>
              </a:rPr>
              <a:t/>
            </a:r>
            <a:br>
              <a:rPr lang="en-US" sz="2000" b="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5555E"/>
                </a:solidFill>
              </a:rPr>
              <a:t>MOV R0, #0x9A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 R2, #0x03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5555E"/>
                </a:solidFill>
              </a:rPr>
              <a:t>MOVS R1, R0, LSR R2</a:t>
            </a:r>
            <a:endParaRPr lang="en-US" sz="2000" b="0" dirty="0">
              <a:solidFill>
                <a:srgbClr val="05555E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88A2AA"/>
                </a:solidFill>
              </a:rPr>
              <a:t>; shift right R0 R2 times; and move the result to R1</a:t>
            </a:r>
            <a:endParaRPr lang="en-US" sz="2000" b="0" dirty="0">
              <a:solidFill>
                <a:srgbClr val="88A2AA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05BF7-7289-4DC8-859D-8E9BFAAC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dirty="0"/>
              <a:t>/25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C8484C-8CFB-4505-982C-B5D30729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24" y="2190981"/>
            <a:ext cx="3281951" cy="70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8F6-19C2-E6F5-4407-01A406B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Rotate and Barrel Shifter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8492-667D-0274-AB0C-45C67ECB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LSL: Logical shift left</a:t>
            </a:r>
          </a:p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R1, R1, LSL R2</a:t>
            </a: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200" b="0" dirty="0">
              <a:effectLst/>
            </a:endParaRPr>
          </a:p>
          <a:p>
            <a:pPr>
              <a:lnSpc>
                <a:spcPct val="110000"/>
              </a:lnSpc>
            </a:pPr>
            <a:endParaRPr lang="pt-BR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ROR: Rotate right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MOVS R1, R1, ROR #1</a:t>
            </a:r>
            <a:endParaRPr lang="pt-BR" sz="2600" b="0" dirty="0">
              <a:solidFill>
                <a:srgbClr val="05555E"/>
              </a:solidFill>
              <a:effectLst/>
            </a:endParaRPr>
          </a:p>
          <a:p>
            <a:pPr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MOVS R1, R1, ROR R0</a:t>
            </a: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200" b="1" i="0" u="none" strike="noStrike" dirty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200" b="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pt-BR" sz="2200" dirty="0"/>
              <a:t/>
            </a:r>
            <a:br>
              <a:rPr lang="pt-BR" sz="2200" dirty="0"/>
            </a:b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B530-33F1-A541-2BF8-0DDF1CE1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dirty="0"/>
              <a:t>/25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4451C-9555-4069-64BE-C516F132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02" y="2162711"/>
            <a:ext cx="3409796" cy="6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553A24-7248-E08F-04C3-7F4F84E5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92" y="4070393"/>
            <a:ext cx="2928015" cy="8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649" y="1243303"/>
            <a:ext cx="4750494" cy="33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2FAB-0C6F-5135-86E3-4967F9F2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Rotate and Barrel Shifter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087-FDF9-0B24-ABB9-F0A73CD9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ROL: Rotate left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ROR for rotating left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n-bit ROL  ⬄  (32 - n)-bit ROR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 care of </a:t>
            </a:r>
            <a:r>
              <a:rPr lang="en-US" sz="22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carry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RRX: Rotate right through carry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Takes no arguments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MOVS R2, R2, RRX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Rotate 1 bit</a:t>
            </a:r>
            <a:endParaRPr lang="en-US" sz="20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07D5-67F2-9662-F227-2E26D918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dirty="0"/>
              <a:t>/25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5C1CCE-8378-C689-E977-C946124F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90" y="4662144"/>
            <a:ext cx="3751928" cy="9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51" y="1235144"/>
            <a:ext cx="4750168" cy="33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BED6-1806-1FDF-402D-C1CF0BA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Rotating Immediate Arguments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E9E0-005D-887B-E8BC-5033D5D7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MOV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5555E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#0xFF, #2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0xFF is rotated right 2 times. R0 = 0xC000003F</a:t>
            </a:r>
            <a:endParaRPr lang="en-US" sz="2000" b="0" dirty="0">
              <a:solidFill>
                <a:srgbClr val="88A2AA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#0xFF, #12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0xFF is rotated right 12 times. R0 = 0x0FF00000</a:t>
            </a:r>
            <a:endParaRPr lang="en-US" sz="2000" b="0" dirty="0">
              <a:solidFill>
                <a:srgbClr val="88A2AA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20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#0xFF, #28</a:t>
            </a:r>
            <a:r>
              <a:rPr lang="en-US" sz="20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0xFF is rotated right 28 times. R0 = 0x00000FF0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BUT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Rotate field (bit</a:t>
            </a:r>
            <a:r>
              <a:rPr lang="en-US" sz="2400" b="1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-bit</a:t>
            </a:r>
            <a:r>
              <a:rPr lang="en-US" sz="2400" b="1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is 4-bit</a:t>
            </a:r>
            <a:endParaRPr lang="en-US" sz="2400" b="1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dirty="0">
                <a:effectLst/>
              </a:rPr>
              <a:t/>
            </a:r>
            <a:br>
              <a:rPr lang="en-US" sz="1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0837-B7D2-C16C-FFCF-DD68E2F8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dirty="0"/>
              <a:t>/25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75E10-16A5-C570-4390-66B13E5D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13" y="2641789"/>
            <a:ext cx="8119735" cy="7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6DF0-D61A-6331-B7DD-597FF7EE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Rotating Immediate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8F13-37F6-3145-1F29-8BA66DDD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Shift instruction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	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MOV   R0, R2, LSL #8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 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⬄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 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LSL R0, R2, #8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ASR: Arithmetic Shift right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	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ASR   Rd, Rm, Rn</a:t>
            </a:r>
            <a:endParaRPr lang="en-US" sz="2400" b="0" dirty="0">
              <a:solidFill>
                <a:srgbClr val="05555E"/>
              </a:solidFill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	ASRS   Rd, Rm, Rn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LSL: Logical Shift Left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	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LSL Rd, Rm, Rn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4E743-BDBA-ABA6-C500-F0016AA7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484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300B-58A1-71F7-6A2C-CE3FCCF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Rotating Immediate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9C5C-F348-BA06-331E-3091BDE3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The multiplication instruction can take 32 clock cycles in some systems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Shifting and adding could be used in some cases instead</a:t>
            </a:r>
          </a:p>
          <a:p>
            <a:pPr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i="0" u="none" strike="noStrike" dirty="0">
                <a:solidFill>
                  <a:srgbClr val="05555E"/>
                </a:solidFill>
                <a:effectLst/>
              </a:rPr>
              <a:t>MUL R0, R0, #9</a:t>
            </a:r>
            <a:r>
              <a:rPr lang="en-US" sz="2400" i="0" u="none" strike="noStrike" dirty="0">
                <a:solidFill>
                  <a:srgbClr val="88A2AA"/>
                </a:solidFill>
                <a:effectLst/>
              </a:rPr>
              <a:t>; R0 *= 9</a:t>
            </a:r>
            <a:r>
              <a:rPr lang="en-US" sz="2400" dirty="0">
                <a:solidFill>
                  <a:srgbClr val="05555E"/>
                </a:solidFill>
                <a:effectLst/>
              </a:rPr>
              <a:t/>
            </a:r>
            <a:br>
              <a:rPr lang="en-US" sz="2400" dirty="0">
                <a:solidFill>
                  <a:srgbClr val="05555E"/>
                </a:solidFill>
                <a:effectLst/>
              </a:rPr>
            </a:br>
            <a:r>
              <a:rPr lang="en-US" sz="2400" dirty="0">
                <a:solidFill>
                  <a:srgbClr val="05555E"/>
                </a:solidFill>
                <a:effectLst/>
              </a:rPr>
              <a:t>	</a:t>
            </a:r>
            <a:r>
              <a:rPr lang="en-US" sz="2400" i="0" u="none" strike="noStrike" dirty="0">
                <a:solidFill>
                  <a:srgbClr val="05555E"/>
                </a:solidFill>
                <a:effectLst/>
              </a:rPr>
              <a:t>ADD R0, R0, R0, LSL #3</a:t>
            </a:r>
            <a:r>
              <a:rPr lang="en-US" sz="2400" i="0" u="none" strike="noStrike" dirty="0">
                <a:solidFill>
                  <a:srgbClr val="88A2AA"/>
                </a:solidFill>
                <a:effectLst/>
              </a:rPr>
              <a:t>; R0 = R0 + R0*8</a:t>
            </a:r>
            <a:endParaRPr lang="en-US" sz="240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BD8F-BF1D-C9D1-0339-D687DD39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40747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4605-B914-9AC7-8FED-759A7E2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Reverse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9FFC-D990-9BC4-2C58-C1D4EBCB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SUB: Rd = Rn – Op2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You can only shift or use an immediate value in the second operand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What if you want to subtract a register from an immediate value or a shifted register?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Reverse Subtraction:</a:t>
            </a:r>
          </a:p>
          <a:p>
            <a:pPr lvl="1" fontAlgn="base">
              <a:lnSpc>
                <a:spcPct val="100000"/>
              </a:lnSpc>
              <a:spcBef>
                <a:spcPts val="640"/>
              </a:spcBef>
            </a:pPr>
            <a:r>
              <a:rPr lang="en-US" sz="2400" dirty="0">
                <a:solidFill>
                  <a:srgbClr val="000000"/>
                </a:solidFill>
              </a:rPr>
              <a:t>			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i="0" u="none" strike="noStrike" dirty="0">
                <a:solidFill>
                  <a:srgbClr val="05555E"/>
                </a:solidFill>
                <a:effectLst/>
              </a:rPr>
              <a:t>RSB Rd, Rn, Op2; </a:t>
            </a:r>
            <a:r>
              <a:rPr lang="en-US" sz="2400" i="0" u="none" strike="noStrike" dirty="0">
                <a:solidFill>
                  <a:srgbClr val="88A2AA"/>
                </a:solidFill>
                <a:effectLst/>
              </a:rPr>
              <a:t>Rd = Op2 – Rn</a:t>
            </a:r>
            <a:endParaRPr lang="en-US" sz="24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ABBD2-FCCB-90C5-C58B-ADE55EBE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69468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8BD9-461E-43BB-9C6D-2F0631E6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Copyright Notice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C2CEC-B7F7-447C-9C87-B964BA4D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B1086-1CA6-4CB0-8AD5-D3327094B3A5}"/>
              </a:ext>
            </a:extLst>
          </p:cNvPr>
          <p:cNvSpPr txBox="1"/>
          <p:nvPr/>
        </p:nvSpPr>
        <p:spPr>
          <a:xfrm>
            <a:off x="876693" y="1762812"/>
            <a:ext cx="1042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Parts (text &amp; figures) of this lecture are adopted from:</a:t>
            </a:r>
            <a:endParaRPr lang="en-US" sz="2400" dirty="0"/>
          </a:p>
          <a:p>
            <a:pPr fontAlgn="base"/>
            <a:r>
              <a:rPr lang="en-US" sz="2400" b="1" dirty="0"/>
              <a:t>	Arm Assembly Language Programming and Architecture,  Volume 1,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b="1" dirty="0"/>
              <a:t> 	edition, Muhammad Ali </a:t>
            </a:r>
            <a:r>
              <a:rPr lang="en-US" sz="2400" b="1" dirty="0" err="1"/>
              <a:t>Mazidi</a:t>
            </a:r>
            <a:r>
              <a:rPr lang="en-US" sz="2400" b="1" dirty="0"/>
              <a:t>, Sarmad </a:t>
            </a:r>
            <a:r>
              <a:rPr lang="en-US" sz="2400" b="1" dirty="0" err="1"/>
              <a:t>Naimi</a:t>
            </a:r>
            <a:r>
              <a:rPr lang="en-US" sz="2400" b="1" dirty="0"/>
              <a:t>, and </a:t>
            </a:r>
            <a:r>
              <a:rPr lang="en-US" sz="2400" b="1" dirty="0" err="1"/>
              <a:t>Sepehr</a:t>
            </a:r>
            <a:r>
              <a:rPr lang="en-US" sz="2400" b="1" dirty="0"/>
              <a:t> </a:t>
            </a:r>
            <a:r>
              <a:rPr lang="en-US" sz="2400" b="1" dirty="0" err="1"/>
              <a:t>Naimi</a:t>
            </a:r>
            <a:r>
              <a:rPr lang="en-US" sz="2400" b="1" dirty="0"/>
              <a:t>, 	</a:t>
            </a:r>
            <a:r>
              <a:rPr lang="en-US" sz="2400" b="1" dirty="0" err="1"/>
              <a:t>MicroDigitalEd</a:t>
            </a:r>
            <a:r>
              <a:rPr lang="en-US" sz="2400" b="1" dirty="0"/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353393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B083-6F07-83EB-9B45-91D27DED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BCD and ASCII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60E2-2FF8-6198-273A-70BEBFC2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Unpacked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BCD: each decimal digit is represented by a byte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	0000 1001 0000 0101  ⬄  95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Packed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BCD: two decimal digits are packed in one byte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	1001 0101 ⬄  95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Ex: Decimal 452 in packed and unpacked BCD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Packed: 0100 0101 0010</a:t>
            </a:r>
            <a:endParaRPr lang="en-US" sz="2200" b="1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Unpacked 0000 0100 0000 0101 0000 0010</a:t>
            </a:r>
            <a:endParaRPr lang="en-US" sz="2200" b="1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8DD2-93A9-62F8-C168-5493AE13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70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230-F723-2A3F-8230-976F978A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BCD and ASCII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02AC-EAC1-B388-8C32-E26A8747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ASCII to unpacked BCD conversion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Get rid of the "011" in the upper 3 bits of the 7-bit ASCII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ASCII number is ANDed with "0000 1111“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114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LDR R0, =0x35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ASCII code for ‘5’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marL="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   AND R0, R0, #0xF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Remove the 0110 in the upper 4 bits, R0 = 0000 0101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B8DE1-14F2-0202-B14D-440EEBFB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7189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4DD-9D64-FC09-6CBC-EBE464B0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BCD and ASCII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4E68-BC30-0A07-FA24-EB66DE46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ASCII to packed BCD conversion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First convert to unpacked BCD (remove the upper 3 bits) 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Combine every two digits to make a packed BCD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64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LDR R0, =0x34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ASCII code for ‘4’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LDR R1, =0x35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ASCII code for ‘5’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AND R0, R0, #0xF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R0 = 0000 0100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AND R1, R1, #0xF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R1 = 0000 0101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ORR R2, R0, R1, LSL #4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R2 = 0101 0100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3A31-7928-9109-03E6-14A4652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22</a:t>
            </a:fld>
            <a:r>
              <a:rPr lang="en-US" dirty="0"/>
              <a:t>/25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48" y="2696285"/>
            <a:ext cx="5220208" cy="36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67F5-BE95-9905-D821-65CA3F9F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BCD and ASCII Conversion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7DF7-F719-29AD-C878-F551BAF2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Packed BCD to ASCII conversion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Convert packed BCD to unpacked BCD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Tagged with 011 0000 (0x30)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187D6-A330-49CE-8548-1FC6528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23</a:t>
            </a:fld>
            <a:r>
              <a:rPr lang="en-US" dirty="0"/>
              <a:t>/25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FD9E2-D78B-F253-5676-08DCB711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4334644"/>
            <a:ext cx="90011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E064-78B1-A29D-68EB-427C327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</a:rPr>
              <a:t>Question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B240-E164-AE90-FD7D-242ABCA1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n the least significant 8 bits of R0, there are two decimal digits encoded as Packed BCD.</a:t>
            </a:r>
          </a:p>
          <a:p>
            <a:pPr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marL="457200" indent="-45720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Write a program to decode and put these two digits in R1 and R2. If these two digits form a single 2-digit integer, compute and put the integer in R3.</a:t>
            </a:r>
          </a:p>
          <a:p>
            <a:pPr marL="457200" indent="-45720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UcPeriod"/>
            </a:pP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Rewrite the above program with at most 5 instructions and without using multiplication instructions.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4126-BA05-8656-834D-B8CB4E5F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24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21631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CF8-B6FE-8888-47D7-9C57D7E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44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+mj-lt"/>
              </a:rPr>
              <a:t>End of Chapter 3!</a:t>
            </a:r>
            <a:endParaRPr lang="en-US" sz="4400" b="0" dirty="0">
              <a:effectLst/>
              <a:latin typeface="+mj-lt"/>
            </a:endParaRP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/>
            </a:r>
            <a:br>
              <a:rPr lang="en-US" sz="4400" dirty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D25B-D964-A8CD-F5BC-3A2ADED6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3833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Arithmetic and Logic Instructions and Programs</a:t>
            </a:r>
            <a:r>
              <a:rPr lang="en-US" sz="4400" dirty="0">
                <a:latin typeface="+mj-lt"/>
              </a:rPr>
              <a:t/>
            </a:r>
            <a:br>
              <a:rPr lang="en-US" sz="4400" dirty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3</a:t>
            </a:fld>
            <a:r>
              <a:rPr lang="en-US" dirty="0"/>
              <a:t>/25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61" y="-154717"/>
            <a:ext cx="3445201" cy="24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53-E324-4B1D-9765-12043E1F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15"/>
            <a:ext cx="10515600" cy="1325563"/>
          </a:xfrm>
        </p:spPr>
        <p:txBody>
          <a:bodyPr/>
          <a:lstStyle/>
          <a:p>
            <a:r>
              <a:rPr lang="en-US" dirty="0" err="1"/>
              <a:t>Arith</a:t>
            </a:r>
            <a:r>
              <a:rPr lang="en-US" dirty="0"/>
              <a:t>. Instr. and Flag Bits for Unsigned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EB3-4E8F-4634-B6D4-87A07103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445"/>
            <a:ext cx="10515600" cy="1445476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increment instr. In ARM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the available ADD instr.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71A1-3B34-4E1C-B834-78DC6F3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dirty="0"/>
              <a:t>/25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4AD312-18EF-4A8D-BFA0-6738C172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10" y="1727083"/>
            <a:ext cx="7891359" cy="30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1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and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ADD Rd, Rn, Op2 </a:t>
            </a:r>
            <a:r>
              <a:rPr lang="en-US" sz="2400" dirty="0">
                <a:solidFill>
                  <a:srgbClr val="88A2AA"/>
                </a:solidFill>
              </a:rPr>
              <a:t>; Rd = Rn + Op2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LDR R0, =0x10</a:t>
            </a:r>
            <a:r>
              <a:rPr lang="en-US" sz="2400" dirty="0">
                <a:solidFill>
                  <a:srgbClr val="88A2AA"/>
                </a:solidFill>
              </a:rPr>
              <a:t>; R0 = 0x10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ADD R1, R0, 0x5</a:t>
            </a:r>
            <a:r>
              <a:rPr lang="en-US" sz="2400" dirty="0">
                <a:solidFill>
                  <a:srgbClr val="88A2AA"/>
                </a:solidFill>
              </a:rPr>
              <a:t>; R1 = 0x15</a:t>
            </a:r>
            <a:endParaRPr lang="fa-IR" sz="2400" dirty="0">
              <a:solidFill>
                <a:srgbClr val="88A2AA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88A2AA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with carry</a:t>
            </a:r>
          </a:p>
          <a:p>
            <a:pPr fontAlgn="base">
              <a:lnSpc>
                <a:spcPct val="100000"/>
              </a:lnSpc>
            </a:pPr>
            <a:r>
              <a:rPr lang="en-US" sz="2800" dirty="0">
                <a:solidFill>
                  <a:srgbClr val="05555E"/>
                </a:solidFill>
              </a:rPr>
              <a:t>	</a:t>
            </a:r>
            <a:r>
              <a:rPr lang="en-US" sz="2400" dirty="0">
                <a:solidFill>
                  <a:srgbClr val="05555E"/>
                </a:solidFill>
              </a:rPr>
              <a:t>ADC Rd, Rn, Op2</a:t>
            </a:r>
            <a:r>
              <a:rPr lang="en-US" sz="2400" dirty="0">
                <a:solidFill>
                  <a:srgbClr val="88A2AA"/>
                </a:solidFill>
              </a:rPr>
              <a:t>; Rd = Rn + Op2 + Carry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Multiword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400" dirty="0"/>
              <a:t>Add 0x35F62562FA to 0x21F412963B</a:t>
            </a: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LDR      R0,   =0xF62562FA</a:t>
            </a:r>
            <a:r>
              <a:rPr lang="pt-BR" sz="2400" dirty="0">
                <a:solidFill>
                  <a:srgbClr val="88A2AA"/>
                </a:solidFill>
              </a:rPr>
              <a:t>; R0 = 0xF62562FA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LDR      R1,   =0xF412963B</a:t>
            </a:r>
            <a:r>
              <a:rPr lang="pt-BR" sz="2400" dirty="0">
                <a:solidFill>
                  <a:srgbClr val="88A2AA"/>
                </a:solidFill>
              </a:rPr>
              <a:t>; R1 = 0xF412963B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MOV    R2,   #0x35</a:t>
            </a:r>
            <a:r>
              <a:rPr lang="pt-BR" sz="2400" dirty="0">
                <a:solidFill>
                  <a:srgbClr val="88A2AA"/>
                </a:solidFill>
              </a:rPr>
              <a:t>; R2 = 0x35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MOV    R3,   #0x21</a:t>
            </a:r>
            <a:r>
              <a:rPr lang="pt-BR" sz="2400" dirty="0">
                <a:solidFill>
                  <a:srgbClr val="88A2AA"/>
                </a:solidFill>
              </a:rPr>
              <a:t>; R3 = 0x21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ADDS   R5,   R1, R0</a:t>
            </a:r>
            <a:r>
              <a:rPr lang="pt-BR" sz="2400" dirty="0">
                <a:solidFill>
                  <a:srgbClr val="88A2AA"/>
                </a:solidFill>
              </a:rPr>
              <a:t>; R5 = 0xF62562FA + 0xF412963B ; now C = 1</a:t>
            </a:r>
            <a:endParaRPr lang="pt-BR" sz="2400" b="0" dirty="0">
              <a:solidFill>
                <a:srgbClr val="88A2AA"/>
              </a:solidFill>
            </a:endParaRPr>
          </a:p>
          <a:p>
            <a:pPr lvl="3">
              <a:lnSpc>
                <a:spcPct val="100000"/>
              </a:lnSpc>
            </a:pPr>
            <a:r>
              <a:rPr lang="pt-BR" sz="2400" dirty="0">
                <a:solidFill>
                  <a:srgbClr val="05555E"/>
                </a:solidFill>
              </a:rPr>
              <a:t>ADC     R6,   R2, R3</a:t>
            </a:r>
            <a:r>
              <a:rPr lang="pt-BR" sz="2400" dirty="0">
                <a:solidFill>
                  <a:srgbClr val="88A2AA"/>
                </a:solidFill>
              </a:rPr>
              <a:t>; R6 = R2 + R3 + C; = 0x35 + 21 + 1 = 0x57</a:t>
            </a:r>
            <a:endParaRPr lang="en-US" sz="24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D9B066-0DA3-473A-919F-26B35607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68" y="4848896"/>
            <a:ext cx="6512063" cy="15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 and SBC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Subtract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ADD Rd, Rn, Op2</a:t>
            </a:r>
            <a:r>
              <a:rPr lang="en-US" sz="2400" dirty="0">
                <a:solidFill>
                  <a:srgbClr val="88A2AA"/>
                </a:solidFill>
              </a:rPr>
              <a:t>; Rd = Rn + Op2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LDR R0, =0x10</a:t>
            </a:r>
            <a:r>
              <a:rPr lang="en-US" sz="2400" dirty="0">
                <a:solidFill>
                  <a:srgbClr val="88A2AA"/>
                </a:solidFill>
              </a:rPr>
              <a:t>; R0 = 0x10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SUB R1, R0, 0x5</a:t>
            </a:r>
            <a:r>
              <a:rPr lang="en-US" sz="2400" dirty="0">
                <a:solidFill>
                  <a:srgbClr val="88A2AA"/>
                </a:solidFill>
              </a:rPr>
              <a:t>; R1 = 0x0B</a:t>
            </a:r>
          </a:p>
          <a:p>
            <a:pPr lvl="2">
              <a:lnSpc>
                <a:spcPct val="100000"/>
              </a:lnSpc>
            </a:pPr>
            <a:endParaRPr lang="en-US" sz="2400" dirty="0">
              <a:solidFill>
                <a:srgbClr val="88A2AA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Subtract with carry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05555E"/>
                </a:solidFill>
              </a:rPr>
              <a:t>SBC Rd, Rn, Op2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88A2AA"/>
                </a:solidFill>
              </a:rPr>
              <a:t>; Rd = Rn - Op2 - !Carry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88A2AA"/>
                </a:solidFill>
              </a:rPr>
              <a:t>; Subtracts 1 from the result if carry is not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Multiword SUB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Sub 0x21F62562FA from 0x35F412963B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LDR   R0, =0xF62562FA</a:t>
            </a:r>
            <a:r>
              <a:rPr lang="pt-BR" sz="2000" dirty="0">
                <a:solidFill>
                  <a:srgbClr val="88A2AA"/>
                </a:solidFill>
              </a:rPr>
              <a:t>; R0 = 0xF62562FA ; notice the syntax for LDR</a:t>
            </a:r>
            <a:endParaRPr lang="pt-BR" sz="2000" b="0" dirty="0">
              <a:solidFill>
                <a:srgbClr val="88A2AA"/>
              </a:solidFill>
            </a:endParaRP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LDR   R1, =0xF412963B</a:t>
            </a:r>
            <a:r>
              <a:rPr lang="pt-BR" sz="2000" dirty="0">
                <a:solidFill>
                  <a:srgbClr val="88A2AA"/>
                </a:solidFill>
              </a:rPr>
              <a:t>; R1 = 0xF412963B</a:t>
            </a:r>
            <a:endParaRPr lang="pt-BR" sz="2000" b="0" dirty="0">
              <a:solidFill>
                <a:srgbClr val="88A2AA"/>
              </a:solidFill>
            </a:endParaRP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MOV   R2, #0x21</a:t>
            </a:r>
            <a:r>
              <a:rPr lang="pt-BR" sz="2000" dirty="0">
                <a:solidFill>
                  <a:srgbClr val="88A2AA"/>
                </a:solidFill>
              </a:rPr>
              <a:t>; R2 = 0x21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MOV   R3, #0x35</a:t>
            </a:r>
            <a:r>
              <a:rPr lang="pt-BR" sz="2000" dirty="0">
                <a:solidFill>
                  <a:srgbClr val="88A2AA"/>
                </a:solidFill>
              </a:rPr>
              <a:t>; R3 = 0x35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SUBS   R5, R1, R0</a:t>
            </a:r>
            <a:r>
              <a:rPr lang="pt-BR" sz="2000" dirty="0">
                <a:solidFill>
                  <a:srgbClr val="88A2AA"/>
                </a:solidFill>
              </a:rPr>
              <a:t>; R5 = R1 – R0; = 0xF412963B – 0xF62562FA, and C = 0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rgbClr val="05555E"/>
                </a:solidFill>
              </a:rPr>
              <a:t>SBC     R6, R3, R2</a:t>
            </a:r>
            <a:r>
              <a:rPr lang="pt-BR" sz="2000" dirty="0">
                <a:solidFill>
                  <a:srgbClr val="88A2AA"/>
                </a:solidFill>
              </a:rPr>
              <a:t>; R6 = R3 – R2 – 1 + C; = 0x35 – 0x21 – 1 + 0 = 0x13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/25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7E5C9CD-84A7-4E94-8AEB-270EF971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93" y="4781203"/>
            <a:ext cx="6052008" cy="15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Multiplication and Division of</a:t>
            </a:r>
            <a:br>
              <a:rPr lang="en-US" dirty="0"/>
            </a:br>
            <a:r>
              <a:rPr lang="en-US" dirty="0"/>
              <a:t> Unsigned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318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all CPUs have instr. for </a:t>
            </a:r>
            <a:r>
              <a:rPr lang="en-US" sz="2400" dirty="0" err="1"/>
              <a:t>mult</a:t>
            </a:r>
            <a:r>
              <a:rPr lang="en-US" sz="2400" dirty="0"/>
              <a:t>. and div.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the ARM processors have </a:t>
            </a:r>
            <a:r>
              <a:rPr lang="en-US" sz="2000" dirty="0" err="1"/>
              <a:t>mult</a:t>
            </a:r>
            <a:r>
              <a:rPr lang="en-US" sz="2000" dirty="0"/>
              <a:t>., but not all have div. 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ARM Cortex-M3 and M4 have both </a:t>
            </a:r>
            <a:r>
              <a:rPr lang="en-US" sz="2000" dirty="0" err="1"/>
              <a:t>mult</a:t>
            </a:r>
            <a:r>
              <a:rPr lang="en-US" sz="2000" dirty="0"/>
              <a:t>. and div.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MUL: </a:t>
            </a:r>
            <a:r>
              <a:rPr lang="en-US" sz="2400" dirty="0"/>
              <a:t>Regular multiplication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MULL: </a:t>
            </a:r>
            <a:r>
              <a:rPr lang="en-US" sz="2400" dirty="0"/>
              <a:t>long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/25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529D79-58A1-4E27-9083-CD8ECC52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5" y="4232517"/>
            <a:ext cx="8070209" cy="22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554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19    Hamed Farbeh farbeh@aut.ac.ir Spring 2023</vt:lpstr>
      <vt:lpstr>  Copyright Notice  </vt:lpstr>
      <vt:lpstr>Arithmetic and Logic Instructions and Programs </vt:lpstr>
      <vt:lpstr>Arith. Instr. and Flag Bits for Unsigned Data</vt:lpstr>
      <vt:lpstr>ADD and ADC</vt:lpstr>
      <vt:lpstr>Multiword ADD</vt:lpstr>
      <vt:lpstr>SUB and SBC</vt:lpstr>
      <vt:lpstr>  Multiword SUB  </vt:lpstr>
      <vt:lpstr> Multiplication and Division of  Unsigned Numbers</vt:lpstr>
      <vt:lpstr>Multiplication of Unsigned Numbers</vt:lpstr>
      <vt:lpstr>  Multiplication of Unsigned Numbers  </vt:lpstr>
      <vt:lpstr>Bitwise operations</vt:lpstr>
      <vt:lpstr>Rotate and Barrel Shifter</vt:lpstr>
      <vt:lpstr>  Rotate and Barrel Shifter  </vt:lpstr>
      <vt:lpstr>Rotate and Barrel Shifter</vt:lpstr>
      <vt:lpstr>  Rotating Immediate Arguments  </vt:lpstr>
      <vt:lpstr>Rotating Immediate Arguments</vt:lpstr>
      <vt:lpstr>Rotating Immediate Arguments</vt:lpstr>
      <vt:lpstr>Reverse Subtraction</vt:lpstr>
      <vt:lpstr>BCD and ASCII Conversion</vt:lpstr>
      <vt:lpstr>BCD and ASCII Conversion</vt:lpstr>
      <vt:lpstr>BCD and ASCII Conversion</vt:lpstr>
      <vt:lpstr>  BCD and ASCII Conversion  </vt:lpstr>
      <vt:lpstr>  Question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40</cp:revision>
  <dcterms:created xsi:type="dcterms:W3CDTF">2022-09-03T16:31:37Z</dcterms:created>
  <dcterms:modified xsi:type="dcterms:W3CDTF">2023-02-20T16:01:58Z</dcterms:modified>
</cp:coreProperties>
</file>