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6" r:id="rId2"/>
    <p:sldId id="256" r:id="rId3"/>
    <p:sldId id="258" r:id="rId4"/>
    <p:sldId id="257" r:id="rId5"/>
    <p:sldId id="279" r:id="rId6"/>
    <p:sldId id="285" r:id="rId7"/>
    <p:sldId id="286" r:id="rId8"/>
    <p:sldId id="278" r:id="rId9"/>
    <p:sldId id="280" r:id="rId10"/>
    <p:sldId id="281" r:id="rId11"/>
    <p:sldId id="263" r:id="rId12"/>
    <p:sldId id="282" r:id="rId13"/>
    <p:sldId id="283" r:id="rId14"/>
    <p:sldId id="268" r:id="rId15"/>
    <p:sldId id="270" r:id="rId16"/>
    <p:sldId id="28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2AA"/>
    <a:srgbClr val="05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2733-2A73-4844-A0A4-5AD93B529FAF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1915D-8E41-40D9-9F9F-C12D6B72DAF8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8752-AEFA-42BB-9F74-8CB2639660D6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03F9-2D2F-4186-92A8-8C0E32EE1D44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D349-C1ED-416D-B861-AD531679A12E}" type="datetime1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A7F1-46BD-4763-8C9D-4A907EB528F7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4AB9-0C6B-49EE-80E4-65C953D3C8CA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374B-93E1-4CAC-819A-5C8186E1E6B3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8E53-A74C-4BF6-BDDB-FF71E7215B03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D08E-1CCA-48C3-B866-104C7E3DD4F6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9932-5881-4C36-AE6A-F82964089026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04CD-38C3-401B-89E4-EC3AB6D697A8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7670-CA78-4E4B-B0A8-F2FFA1A688FD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FFCE-96C8-4C21-B3EE-8CD42D528FCD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BE82-E227-4C0A-B0DC-0B21F800E75D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D4CB-F053-45B6-B98D-8C22DC4F8FDE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5C8A-105D-40CB-B757-C875864CFAF7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0A299-9248-4584-823B-5F1522F3BAC0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2FF-A5F7-E6BB-A231-B9AFDC88F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>Assembly Language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>Lecture 20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>Hamed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>Farbeh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>farbeh@aut.ac.ir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iandra GD" panose="020E0502030308020204" pitchFamily="34" charset="0"/>
                <a:ea typeface="EB Garamond Medium"/>
                <a:cs typeface="EB Garamond Medium"/>
                <a:sym typeface="EB Garamond Medium"/>
              </a:rPr>
              <a:t>Spring 2023</a:t>
            </a:r>
            <a:endParaRPr lang="fa-I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1E6CD-4837-71A3-51DF-70740681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A0E9-959A-35FB-8E2B-3C539D70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A71D0-7381-66EF-60FE-BAAA0AD14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/>
                <a:sym typeface="Times New Roman"/>
              </a:rPr>
              <a:t>Write this line of C code in ARM Assembly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/>
                <a:sym typeface="Times New Roman"/>
              </a:rPr>
              <a:t>	if ((R0 &amp;&amp; R1) || R2) R0 =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/>
                <a:sym typeface="Times New Roman"/>
              </a:rPr>
              <a:t>	else R0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/>
              <a:sym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/>
                <a:sym typeface="Times New Roman"/>
              </a:rPr>
              <a:t>Compile the same code and compare it with your assembly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tabLst/>
              <a:defRPr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/>
              <a:sym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/>
                <a:sym typeface="Times New Roman"/>
              </a:rPr>
              <a:t>The C compiler does Branch Short Circuiting. For example if R0 is zero, it doesn’t evaluate R1. Pay attention to how it achieves this functionality in the compiled assembly.</a:t>
            </a:r>
          </a:p>
          <a:p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0837E-B5CF-EBAB-4235-93B0FB7A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/>
              <a:t>/17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890" y="-705718"/>
            <a:ext cx="7158324" cy="506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49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beyond 32MB byte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749" y="1498060"/>
            <a:ext cx="10809051" cy="4890189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Branch and exchange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sz="2400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	</a:t>
            </a:r>
            <a:r>
              <a:rPr lang="en-US" sz="2400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BX  Rn</a:t>
            </a:r>
          </a:p>
          <a:p>
            <a:pPr marL="342900" lvl="0" indent="-2413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255;p35" descr="F4-6_BX.jpg">
            <a:extLst>
              <a:ext uri="{FF2B5EF4-FFF2-40B4-BE49-F238E27FC236}">
                <a16:creationId xmlns:a16="http://schemas.microsoft.com/office/drawing/2014/main" id="{D5EA8C53-3665-EE6C-0A3A-8F02C54272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21668" y="2823623"/>
            <a:ext cx="5548662" cy="21641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FDA10-D032-51BB-4935-EB5653E0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BEA1-8ABD-DED8-25C7-79EFF48C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Subroutine with BL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AB91-5E94-18C6-A7DA-B91E5783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5213"/>
            <a:ext cx="10515600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BL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Branch and Link</a:t>
            </a:r>
            <a:endParaRPr lang="en-US" sz="2400" dirty="0"/>
          </a:p>
          <a:p>
            <a:endParaRPr lang="fa-IR" dirty="0"/>
          </a:p>
        </p:txBody>
      </p:sp>
      <p:pic>
        <p:nvPicPr>
          <p:cNvPr id="5" name="Google Shape;264;p36" descr="F4-7_BL.jpg">
            <a:extLst>
              <a:ext uri="{FF2B5EF4-FFF2-40B4-BE49-F238E27FC236}">
                <a16:creationId xmlns:a16="http://schemas.microsoft.com/office/drawing/2014/main" id="{BAFC508D-1B73-201C-9CAF-6EFC62F75A9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0745" y="2141536"/>
            <a:ext cx="7550510" cy="43513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2B7E-E6B3-F015-1BA5-D1380C17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9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BEA1-8ABD-DED8-25C7-79EFF48C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Subroutine with BL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AB91-5E94-18C6-A7DA-B91E5783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5213"/>
            <a:ext cx="10515600" cy="4614958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Delay subroutine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AREA EXAMPLE4_8, CODE, READONLY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5555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RAM_ADDR EQU 0x40000000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change the address for your ARM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LDR  	R1, =RAM_ADDR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R1 = RAM address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AGAIN 	MOV 	R0, #0x55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R0 = 0x55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STRB 	R0, [R1]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send it to RAM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BL 	DELAY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call delay (R14 = PC of next instruction)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MOV 	R0, #0xAA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R0 = 0xAA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STRB 	R0, [R1]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send it to RAM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BL 	DELAY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call delay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 	AGAIN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keep doing it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--------------------DELAY SUBROUTINE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DELAY 	LDR 	R3, =5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R3 =5, modify this value for different delay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L1 	SUBS 	R3, R3, #1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R3 = R3 - 1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BNE	L1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5555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BX 	LR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return to caller; --------------------end of DELAY subroutine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5555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END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88A2A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; notice the place for END directive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88A2A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0D6E6-92C8-4D46-EB30-7EB9E506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39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D6F8-49F5-40A7-7EBC-1C28B9BF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Calibri"/>
                <a:cs typeface="Calibri"/>
                <a:sym typeface="Calibri"/>
              </a:rPr>
              <a:t>Main Program and Calling Subroutines</a:t>
            </a:r>
            <a:endParaRPr lang="fa-IR" dirty="0"/>
          </a:p>
        </p:txBody>
      </p:sp>
      <p:pic>
        <p:nvPicPr>
          <p:cNvPr id="11" name="Google Shape;280;p38">
            <a:extLst>
              <a:ext uri="{FF2B5EF4-FFF2-40B4-BE49-F238E27FC236}">
                <a16:creationId xmlns:a16="http://schemas.microsoft.com/office/drawing/2014/main" id="{299FC0D1-68CF-5ABC-E575-FDBF7686C9B9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659118" y="1429407"/>
            <a:ext cx="6424491" cy="48698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539D0-DA6A-21B1-9B92-7BCB9A80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14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85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B141-AA1C-51A8-E1DC-08A3BBA4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04626"/>
            <a:ext cx="10515600" cy="1325563"/>
          </a:xfrm>
        </p:spPr>
        <p:txBody>
          <a:bodyPr/>
          <a:lstStyle/>
          <a:p>
            <a:r>
              <a:rPr lang="en-US" sz="4400" dirty="0">
                <a:ea typeface="Calibri"/>
                <a:cs typeface="Calibri"/>
                <a:sym typeface="Calibri"/>
              </a:rPr>
              <a:t>Conditional Execution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AC74-5CD5-839B-DF42-2D238C78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55544"/>
            <a:ext cx="10515600" cy="4351338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unique feature of ARM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conditional execution for ALL instructions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fa-IR" dirty="0"/>
          </a:p>
        </p:txBody>
      </p:sp>
      <p:pic>
        <p:nvPicPr>
          <p:cNvPr id="4" name="Google Shape;289;p39" descr="F4-11_ConditionField.jpg">
            <a:extLst>
              <a:ext uri="{FF2B5EF4-FFF2-40B4-BE49-F238E27FC236}">
                <a16:creationId xmlns:a16="http://schemas.microsoft.com/office/drawing/2014/main" id="{01C8B333-BFBF-6D6D-C67F-B27A76679F9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03121" y="2112530"/>
            <a:ext cx="7585751" cy="738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90;p39">
            <a:extLst>
              <a:ext uri="{FF2B5EF4-FFF2-40B4-BE49-F238E27FC236}">
                <a16:creationId xmlns:a16="http://schemas.microsoft.com/office/drawing/2014/main" id="{8BB9E965-1308-C906-7EAD-544E6D61EEF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8980" y="2851195"/>
            <a:ext cx="6074032" cy="36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70193-0F3A-5548-F0C9-856412FD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15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47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3FBA-3DEF-DC70-6FE6-1F4579E9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94D71-17E1-4F3F-7EF1-7A9C07ACB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MOV</a:t>
            </a: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MOV	 R1, #10</a:t>
            </a:r>
            <a:r>
              <a:rPr lang="en-US" sz="20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R1 = 10</a:t>
            </a:r>
            <a:br>
              <a:rPr lang="en-US" sz="20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MOV	 R2, #12</a:t>
            </a:r>
            <a:r>
              <a:rPr lang="en-US" sz="20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R2 = 12</a:t>
            </a:r>
            <a:br>
              <a:rPr lang="en-US" sz="20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CMP 	 R2, R1</a:t>
            </a:r>
            <a:r>
              <a:rPr lang="en-US" sz="20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  </a:t>
            </a:r>
            <a:r>
              <a:rPr lang="en-US" sz="2000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compare 12 with 10, Z=0 because they are not equal</a:t>
            </a:r>
            <a:br>
              <a:rPr lang="en-US" sz="20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MOV</a:t>
            </a:r>
            <a:r>
              <a:rPr lang="en-US" sz="20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EQ</a:t>
            </a: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 R4, #20</a:t>
            </a:r>
            <a:r>
              <a:rPr lang="en-US" sz="20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n-US" sz="2000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this line is not executed because the condition EQ is not met</a:t>
            </a:r>
            <a:endParaRPr lang="en-US" sz="2000" dirty="0">
              <a:solidFill>
                <a:srgbClr val="88A2AA"/>
              </a:solidFill>
              <a:latin typeface="Calibri"/>
              <a:ea typeface="Calibri"/>
              <a:cs typeface="Calibri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ADD with ‘S’ suffix</a:t>
            </a:r>
            <a:endParaRPr lang="en-US"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0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NE</a:t>
            </a: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S R1, R1, #10 </a:t>
            </a:r>
            <a:r>
              <a:rPr lang="en-US" sz="20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this line is executed and set the flags if Z = 0</a:t>
            </a:r>
            <a:endParaRPr lang="en-US" dirty="0">
              <a:solidFill>
                <a:srgbClr val="88A2AA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728E0-E3F0-F0F8-8CBB-EC40139D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16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6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5A69-EFC3-4E3B-CC5F-B2546F66B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Chapter 4!</a:t>
            </a:r>
            <a:endParaRPr lang="fa-I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22096E-B573-F523-3968-ED513D7F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17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5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b="1" kern="0" dirty="0">
                <a:ea typeface="EB Garamond Medium"/>
                <a:cs typeface="EB Garamond Medium"/>
                <a:sym typeface="EB Garamond Medium"/>
              </a:rPr>
              <a:t>Copyright Notice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325E4-E01F-FD53-8553-01D64AAD516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9167" y="1863799"/>
            <a:ext cx="10691813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Parts (text &amp; figures) of this lecture are adopted from: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Arm Assembly Language Programming and Architecture,  Volume 1, 1st edition, Muhammad Ali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Mazidi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Sarmad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Naimi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Sepehr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Naimi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MicroDigitalEd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2013.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indent="0">
              <a:buNone/>
            </a:pPr>
            <a:endParaRPr lang="fa-IR" sz="2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73766-958C-8473-82F1-223A8862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Branch, Call and Looping in ARM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A975D6-195F-F60F-270F-3E157A9E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50541"/>
            <a:ext cx="10515600" cy="1325563"/>
          </a:xfrm>
        </p:spPr>
        <p:txBody>
          <a:bodyPr/>
          <a:lstStyle/>
          <a:p>
            <a:r>
              <a:rPr lang="en-US" sz="4400" dirty="0">
                <a:ea typeface="Calibri"/>
                <a:cs typeface="Calibri"/>
                <a:sym typeface="Calibri"/>
              </a:rPr>
              <a:t>Looping in 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66" y="1342418"/>
            <a:ext cx="10838234" cy="4946416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instruction BNE for looping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1100" dirty="0">
              <a:solidFill>
                <a:srgbClr val="05555E"/>
              </a:solidFill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BACK 	......... </a:t>
            </a: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start of the loop</a:t>
            </a:r>
            <a:br>
              <a:rPr lang="en-US" sz="19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......... </a:t>
            </a: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body of the loop</a:t>
            </a:r>
            <a:br>
              <a:rPr lang="en-US" sz="19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......... </a:t>
            </a: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body of the loop</a:t>
            </a:r>
            <a:br>
              <a:rPr lang="en-US" sz="19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SUBS Rn, Rn, #1 </a:t>
            </a: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Rn = Rn - 1, set the flag Z = 1 if Rn = 0</a:t>
            </a:r>
            <a:br>
              <a:rPr lang="en-US" sz="19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0" b="0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BNE BACK </a:t>
            </a: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branch if Z = 0</a:t>
            </a:r>
            <a:endParaRPr lang="en-US" sz="1900" dirty="0">
              <a:solidFill>
                <a:srgbClr val="88A2AA"/>
              </a:solidFill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b="1" i="0" u="none" strike="noStrike" cap="none" dirty="0">
              <a:solidFill>
                <a:srgbClr val="0555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--- this program adds value 9 to the R0 a 1000 times ---</a:t>
            </a:r>
            <a:endParaRPr lang="en-US" sz="1900" dirty="0">
              <a:solidFill>
                <a:srgbClr val="88A2AA"/>
              </a:solidFill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AREA EXAMPLE4_1, CODE, READONLY</a:t>
            </a:r>
            <a:endParaRPr lang="en-US" sz="1900" dirty="0">
              <a:solidFill>
                <a:srgbClr val="05555E"/>
              </a:solidFill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LDR R2, =1000 </a:t>
            </a: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R2 = 1000 (decimal) for counter</a:t>
            </a:r>
            <a:endParaRPr lang="en-US" sz="1900" dirty="0">
              <a:solidFill>
                <a:srgbClr val="88A2AA"/>
              </a:solidFill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MOV R0, #0 </a:t>
            </a: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R0 = 0 (sum)</a:t>
            </a:r>
            <a:endParaRPr lang="en-US" sz="1900" dirty="0">
              <a:solidFill>
                <a:srgbClr val="88A2AA"/>
              </a:solidFill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AGAIN	ADD R0, R0, #9 </a:t>
            </a: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R0 = R0 + 9 (add 09 to R1, R1 = sum)</a:t>
            </a:r>
            <a:endParaRPr lang="en-US" sz="1900" dirty="0">
              <a:solidFill>
                <a:srgbClr val="88A2AA"/>
              </a:solidFill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SUBS R2, R2, #1 </a:t>
            </a: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Decrement counter and set the flags.</a:t>
            </a:r>
            <a:endParaRPr lang="en-US" sz="1900" dirty="0">
              <a:solidFill>
                <a:srgbClr val="88A2AA"/>
              </a:solidFill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BNE AGAIN </a:t>
            </a: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repeat until COUNT = 0 (when Z = 1)</a:t>
            </a:r>
            <a:endParaRPr lang="en-US" sz="1900" dirty="0">
              <a:solidFill>
                <a:srgbClr val="88A2AA"/>
              </a:solidFill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MOV R4, R0 </a:t>
            </a: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store the sum in R4</a:t>
            </a:r>
            <a:endParaRPr lang="en-US" sz="1900" dirty="0">
              <a:solidFill>
                <a:srgbClr val="88A2AA"/>
              </a:solidFill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HERE	B HERE </a:t>
            </a:r>
            <a:r>
              <a:rPr lang="en-US" sz="19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stay here</a:t>
            </a:r>
            <a:endParaRPr lang="en-US" sz="1900" dirty="0">
              <a:solidFill>
                <a:srgbClr val="88A2AA"/>
              </a:solidFill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69F45-8618-5C24-B70A-EFF8BD13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50541"/>
            <a:ext cx="10515600" cy="1325563"/>
          </a:xfrm>
        </p:spPr>
        <p:txBody>
          <a:bodyPr/>
          <a:lstStyle/>
          <a:p>
            <a:r>
              <a:rPr lang="en-US" sz="4400" dirty="0">
                <a:ea typeface="Calibri"/>
                <a:cs typeface="Calibri"/>
                <a:sym typeface="Calibri"/>
              </a:rPr>
              <a:t>Looping in 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66" y="1342418"/>
            <a:ext cx="10838234" cy="4946416"/>
          </a:xfrm>
        </p:spPr>
        <p:txBody>
          <a:bodyPr>
            <a:normAutofit lnSpcReduction="10000"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inside a loop</a:t>
            </a:r>
            <a:endParaRPr lang="en-US" dirty="0"/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AREA EXAMPLE4_3, CODE, READONLY</a:t>
            </a:r>
            <a:endParaRPr lang="en-US" dirty="0">
              <a:solidFill>
                <a:srgbClr val="05555E"/>
              </a:solidFill>
            </a:endParaRPr>
          </a:p>
          <a:p>
            <a:pPr marL="1828800" marR="0" lvl="4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MOV R0, #0x55 </a:t>
            </a:r>
            <a:r>
              <a:rPr lang="en-US" sz="18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R0 = 0x55</a:t>
            </a:r>
            <a:endParaRPr lang="en-US" dirty="0">
              <a:solidFill>
                <a:srgbClr val="88A2AA"/>
              </a:solidFill>
            </a:endParaRPr>
          </a:p>
          <a:p>
            <a:pPr marL="1371600" marR="0" lvl="3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MOV R2, #16 </a:t>
            </a:r>
            <a:r>
              <a:rPr lang="en-US" sz="18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load 16 into R2 (outer loop count)</a:t>
            </a:r>
            <a:endParaRPr lang="en-US" dirty="0">
              <a:solidFill>
                <a:srgbClr val="88A2AA"/>
              </a:solidFill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L1 	LDR R1, =1000000000 </a:t>
            </a:r>
            <a:r>
              <a:rPr lang="en-US" sz="18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R1 = 1,000,000,000 (inner loop count)</a:t>
            </a:r>
            <a:endParaRPr lang="en-US" dirty="0">
              <a:solidFill>
                <a:srgbClr val="88A2AA"/>
              </a:solidFill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L2 	EOR R0, R0, #0xFF</a:t>
            </a:r>
            <a:r>
              <a:rPr lang="en-US" sz="18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 ; complement R0 (R0 = R0 Ex-OR 0xFF)</a:t>
            </a:r>
            <a:endParaRPr lang="en-US" dirty="0">
              <a:solidFill>
                <a:srgbClr val="88A2AA"/>
              </a:solidFill>
            </a:endParaRPr>
          </a:p>
          <a:p>
            <a:pPr marL="1828800" marR="0" lvl="4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SUBS R1, R1, #1 </a:t>
            </a:r>
            <a:r>
              <a:rPr lang="en-US" sz="18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R1 = R1 – 1, decrement R1 (inner loop)</a:t>
            </a:r>
            <a:endParaRPr lang="en-US" dirty="0">
              <a:solidFill>
                <a:srgbClr val="88A2AA"/>
              </a:solidFill>
            </a:endParaRPr>
          </a:p>
          <a:p>
            <a:pPr marL="1828800" marR="0" lvl="4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BNE L2 </a:t>
            </a:r>
            <a:r>
              <a:rPr lang="en-US" sz="18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repeat it until R1 = 0</a:t>
            </a:r>
            <a:endParaRPr lang="en-US" dirty="0">
              <a:solidFill>
                <a:srgbClr val="88A2AA"/>
              </a:solidFill>
            </a:endParaRPr>
          </a:p>
          <a:p>
            <a:pPr marL="1828800" marR="0" lvl="4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SUBS R2, R2, #1 </a:t>
            </a:r>
            <a:r>
              <a:rPr lang="en-US" sz="18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R2 = R2 – 1, decrement R2 (outer loop)</a:t>
            </a:r>
            <a:endParaRPr lang="en-US" dirty="0">
              <a:solidFill>
                <a:srgbClr val="88A2AA"/>
              </a:solidFill>
            </a:endParaRPr>
          </a:p>
          <a:p>
            <a:pPr marL="1828800" marR="0" lvl="4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BNE L1 </a:t>
            </a:r>
            <a:r>
              <a:rPr lang="en-US" sz="18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repeat it until R2 = 0</a:t>
            </a:r>
            <a:endParaRPr lang="en-US" dirty="0">
              <a:solidFill>
                <a:srgbClr val="88A2AA"/>
              </a:solidFill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HERE 	B HERE </a:t>
            </a:r>
            <a:r>
              <a:rPr lang="en-US" sz="18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stay here</a:t>
            </a:r>
            <a:endParaRPr lang="en-US" dirty="0">
              <a:solidFill>
                <a:srgbClr val="88A2AA"/>
              </a:solidFill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END</a:t>
            </a:r>
            <a:endParaRPr lang="en-US" sz="2000" b="1" i="0" u="none" strike="noStrike" cap="none" dirty="0">
              <a:solidFill>
                <a:srgbClr val="0555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C9A81-3869-25C8-92EC-F4196C45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4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A93D-346A-CA30-9C6D-B98FF676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in ARM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1B60A-3FBA-8D53-276F-AB3EED75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Branch Instructions for Unsigned Data</a:t>
            </a:r>
            <a:endParaRPr lang="en-US" dirty="0"/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b="1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fa-IR" dirty="0"/>
          </a:p>
        </p:txBody>
      </p:sp>
      <p:pic>
        <p:nvPicPr>
          <p:cNvPr id="6" name="Google Shape;210;p30">
            <a:extLst>
              <a:ext uri="{FF2B5EF4-FFF2-40B4-BE49-F238E27FC236}">
                <a16:creationId xmlns:a16="http://schemas.microsoft.com/office/drawing/2014/main" id="{DC65F8BD-469C-48B5-EB9D-C52DB121A9C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21656" y="2921340"/>
            <a:ext cx="8548688" cy="21599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45F0-5160-BEA8-D70F-A0CD17E4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0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A93D-346A-CA30-9C6D-B98FF676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in ARM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1B60A-3FBA-8D53-276F-AB3EED75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of unsigned numbers</a:t>
            </a:r>
            <a:endParaRPr lang="en-US" dirty="0"/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CMP  Rn, Op2</a:t>
            </a: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LDR R1, =0x35F </a:t>
            </a:r>
            <a:r>
              <a:rPr lang="en-US" sz="20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R1 = 0x35F</a:t>
            </a:r>
            <a:endParaRPr lang="en-US" dirty="0">
              <a:solidFill>
                <a:srgbClr val="88A2AA"/>
              </a:solidFill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LDR R2, =0xCCC </a:t>
            </a:r>
            <a:r>
              <a:rPr lang="en-US" sz="20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R2 = 0xCCC</a:t>
            </a:r>
            <a:endParaRPr lang="en-US" dirty="0">
              <a:solidFill>
                <a:srgbClr val="88A2AA"/>
              </a:solidFill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CMP R1, R2 </a:t>
            </a:r>
            <a:r>
              <a:rPr lang="en-US" sz="20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compare 0x35F with 0xCCC</a:t>
            </a:r>
            <a:endParaRPr lang="en-US" dirty="0">
              <a:solidFill>
                <a:srgbClr val="88A2AA"/>
              </a:solidFill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BCC OVER</a:t>
            </a:r>
            <a:r>
              <a:rPr lang="en-US" sz="20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 ; branch if C = 0</a:t>
            </a:r>
            <a:endParaRPr lang="en-US" dirty="0">
              <a:solidFill>
                <a:srgbClr val="88A2AA"/>
              </a:solidFill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MOV R1, #0</a:t>
            </a:r>
            <a:r>
              <a:rPr lang="en-US" sz="2000" b="1" i="0" u="none" strike="noStrike" cap="none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 ; if C = 1, then clear R1</a:t>
            </a:r>
            <a:endParaRPr lang="en-US" dirty="0">
              <a:solidFill>
                <a:srgbClr val="88A2AA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OVER     ADD R2, R2, #1 </a:t>
            </a:r>
            <a:endParaRPr lang="en-US" dirty="0">
              <a:solidFill>
                <a:srgbClr val="05555E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5555E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1" dirty="0">
                <a:solidFill>
                  <a:srgbClr val="88A2AA"/>
                </a:solidFill>
                <a:latin typeface="Calibri"/>
                <a:ea typeface="Calibri"/>
                <a:cs typeface="Calibri"/>
                <a:sym typeface="Calibri"/>
              </a:rPr>
              <a:t>; R2 = R2 + 1 = 0xCCC + 1 = 0xCCD</a:t>
            </a:r>
          </a:p>
        </p:txBody>
      </p:sp>
      <p:pic>
        <p:nvPicPr>
          <p:cNvPr id="5" name="Google Shape;219;p31">
            <a:extLst>
              <a:ext uri="{FF2B5EF4-FFF2-40B4-BE49-F238E27FC236}">
                <a16:creationId xmlns:a16="http://schemas.microsoft.com/office/drawing/2014/main" id="{C6229501-18E3-5844-A154-094776AE70B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0674" y="2349310"/>
            <a:ext cx="4163126" cy="1079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20;p31">
            <a:extLst>
              <a:ext uri="{FF2B5EF4-FFF2-40B4-BE49-F238E27FC236}">
                <a16:creationId xmlns:a16="http://schemas.microsoft.com/office/drawing/2014/main" id="{CE6F27D3-15F7-0A23-36C4-6192B28FD6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4308" t="2361" r="1143" b="3326"/>
          <a:stretch/>
        </p:blipFill>
        <p:spPr>
          <a:xfrm>
            <a:off x="7418268" y="3733800"/>
            <a:ext cx="3643432" cy="21166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C00B5-444A-E489-DC8A-3396DABC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5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Instruction</a:t>
            </a:r>
          </a:p>
        </p:txBody>
      </p:sp>
      <p:pic>
        <p:nvPicPr>
          <p:cNvPr id="4" name="Google Shape;228;p32">
            <a:extLst>
              <a:ext uri="{FF2B5EF4-FFF2-40B4-BE49-F238E27FC236}">
                <a16:creationId xmlns:a16="http://schemas.microsoft.com/office/drawing/2014/main" id="{B885FD63-D1E8-9BF0-A67E-D65EA13F867E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390774" y="1690688"/>
            <a:ext cx="741045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29;p32">
            <a:extLst>
              <a:ext uri="{FF2B5EF4-FFF2-40B4-BE49-F238E27FC236}">
                <a16:creationId xmlns:a16="http://schemas.microsoft.com/office/drawing/2014/main" id="{E71AB6F5-D97F-0B85-CB62-0B546C1D25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1655" y="3919538"/>
            <a:ext cx="8548688" cy="24067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97686C-8297-AD59-6E3E-1BCA3EDA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2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Instruction</a:t>
            </a:r>
          </a:p>
        </p:txBody>
      </p:sp>
      <p:pic>
        <p:nvPicPr>
          <p:cNvPr id="9" name="Google Shape;237;p33" descr="F4-5_BranchInstruction.jpg">
            <a:extLst>
              <a:ext uri="{FF2B5EF4-FFF2-40B4-BE49-F238E27FC236}">
                <a16:creationId xmlns:a16="http://schemas.microsoft.com/office/drawing/2014/main" id="{3EEDFBE5-36CA-871B-96D1-63FF93C9AED1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629103" y="1690688"/>
            <a:ext cx="8921475" cy="46341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13071-25A0-608E-2726-A346348A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1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</TotalTime>
  <Words>909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Maiandra GD</vt:lpstr>
      <vt:lpstr>Office Theme</vt:lpstr>
      <vt:lpstr> Microprocessors  and  Assembly Language   Lecture 20    Hamed Farbeh farbeh@aut.ac.ir Spring 2023</vt:lpstr>
      <vt:lpstr>Copyright Notice</vt:lpstr>
      <vt:lpstr>Branch, Call and Looping in ARM</vt:lpstr>
      <vt:lpstr>Looping in ARM</vt:lpstr>
      <vt:lpstr>Looping in ARM</vt:lpstr>
      <vt:lpstr>Looping in ARM</vt:lpstr>
      <vt:lpstr>Looping in ARM</vt:lpstr>
      <vt:lpstr>Branch Instruction</vt:lpstr>
      <vt:lpstr>Branch Instruction</vt:lpstr>
      <vt:lpstr>Question</vt:lpstr>
      <vt:lpstr>Branching beyond 32MB byte limit</vt:lpstr>
      <vt:lpstr>Calling Subroutine with BL</vt:lpstr>
      <vt:lpstr>Calling Subroutine with BL</vt:lpstr>
      <vt:lpstr>Main Program and Calling Subroutines</vt:lpstr>
      <vt:lpstr>Conditional Execution</vt:lpstr>
      <vt:lpstr>Conditional Execution</vt:lpstr>
      <vt:lpstr>End of Chapter 4!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Erfaneh Khanmohammadi</cp:lastModifiedBy>
  <cp:revision>92</cp:revision>
  <dcterms:created xsi:type="dcterms:W3CDTF">2022-09-03T16:31:37Z</dcterms:created>
  <dcterms:modified xsi:type="dcterms:W3CDTF">2023-02-15T06:40:59Z</dcterms:modified>
</cp:coreProperties>
</file>