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8" r:id="rId4"/>
    <p:sldId id="257" r:id="rId5"/>
    <p:sldId id="259" r:id="rId6"/>
    <p:sldId id="263" r:id="rId7"/>
    <p:sldId id="264" r:id="rId8"/>
    <p:sldId id="260" r:id="rId9"/>
    <p:sldId id="261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1152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8DB-8F1D-4306-B732-A2A3B22B485C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E04-3933-4C63-B5E8-A8D312CF47F1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4CA3-5B96-4334-B875-4303D6A662B4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364-4E23-44D3-9A1F-13D55F4A992D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F568-5B36-4EA1-9DBB-D831AF5838CA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0F86-2EB4-4B49-87B8-4F4869974DFA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5C70-9012-4C37-8A97-BF8BE3DFAF2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8F94-25DF-4251-B5AB-B0566559F92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9AA-4D71-465B-858C-F9D5C6051EC4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6DB7-F25A-4C5C-8245-95800F29FB1A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3A75-44D3-4A1F-999D-6D013D234B1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1CA6-9302-4C1B-93B7-8C9C8B50CAC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D42-B688-4BE2-925D-F4A6B1686E5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8DEC-B224-4775-9DB3-5A3AB7E0001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AB42-81D3-407D-9EFC-FA8C47727C0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6798-2978-4220-90A2-AD27F0A47F42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C565-ECB9-4B3C-A54B-7DA0B85DD6EC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23E4-7948-4362-B21B-D6CA67E226F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arch/arm/lib/changebit.S" TargetMode="External"/><Relationship Id="rId2" Type="http://schemas.openxmlformats.org/officeDocument/2006/relationships/hyperlink" Target="https://github.com/torvalds/linux/blob/master/arch/arm/lib/clearbit.S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torvalds/linux/blob/master/arch/arm/lib/bitops.h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24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391" y="716107"/>
            <a:ext cx="2265218" cy="60469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dirty="0"/>
              <a:t>Question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Write a subroutine that clears the R0th bit of the memory address in R1</a:t>
            </a:r>
          </a:p>
          <a:p>
            <a:pPr fontAlgn="base"/>
            <a:r>
              <a:rPr lang="en-US" sz="2400" dirty="0"/>
              <a:t>	</a:t>
            </a:r>
            <a:r>
              <a:rPr lang="en-US" sz="2400" dirty="0">
                <a:solidFill>
                  <a:srgbClr val="05555E"/>
                </a:solidFill>
              </a:rPr>
              <a:t>void </a:t>
            </a:r>
            <a:r>
              <a:rPr lang="en-US" sz="2400" dirty="0" err="1">
                <a:solidFill>
                  <a:srgbClr val="05555E"/>
                </a:solidFill>
              </a:rPr>
              <a:t>bit_clear</a:t>
            </a:r>
            <a:r>
              <a:rPr lang="en-US" sz="2400" dirty="0">
                <a:solidFill>
                  <a:srgbClr val="05555E"/>
                </a:solidFill>
              </a:rPr>
              <a:t>(</a:t>
            </a:r>
            <a:r>
              <a:rPr lang="en-US" sz="2400" dirty="0" err="1">
                <a:solidFill>
                  <a:srgbClr val="05555E"/>
                </a:solidFill>
              </a:rPr>
              <a:t>int</a:t>
            </a:r>
            <a:r>
              <a:rPr lang="en-US" sz="2400" dirty="0">
                <a:solidFill>
                  <a:srgbClr val="05555E"/>
                </a:solidFill>
              </a:rPr>
              <a:t> n, </a:t>
            </a:r>
            <a:r>
              <a:rPr lang="en-US" sz="2400" dirty="0" err="1">
                <a:solidFill>
                  <a:srgbClr val="05555E"/>
                </a:solidFill>
              </a:rPr>
              <a:t>int</a:t>
            </a:r>
            <a:r>
              <a:rPr lang="en-US" sz="2400" dirty="0">
                <a:solidFill>
                  <a:srgbClr val="05555E"/>
                </a:solidFill>
              </a:rPr>
              <a:t> *</a:t>
            </a:r>
            <a:r>
              <a:rPr lang="en-US" sz="2400" dirty="0" err="1">
                <a:solidFill>
                  <a:srgbClr val="05555E"/>
                </a:solidFill>
              </a:rPr>
              <a:t>num</a:t>
            </a:r>
            <a:r>
              <a:rPr lang="en-US" sz="2400" dirty="0">
                <a:solidFill>
                  <a:srgbClr val="05555E"/>
                </a:solidFill>
              </a:rPr>
              <a:t>);</a:t>
            </a:r>
          </a:p>
          <a:p>
            <a:pPr fontAlgn="base"/>
            <a:endParaRPr lang="en-US" sz="2400" dirty="0">
              <a:solidFill>
                <a:srgbClr val="C00000"/>
              </a:solidFill>
            </a:endParaRPr>
          </a:p>
          <a:p>
            <a:pPr fontAlgn="base"/>
            <a:r>
              <a:rPr lang="en-US" sz="2400" dirty="0"/>
              <a:t>      Hint: Use the BIC instruction</a:t>
            </a:r>
          </a:p>
          <a:p>
            <a:pPr fontAlgn="base"/>
            <a:r>
              <a:rPr lang="en-US" sz="2400" dirty="0"/>
              <a:t>	</a:t>
            </a:r>
            <a:r>
              <a:rPr lang="en-US" sz="2400" dirty="0">
                <a:solidFill>
                  <a:srgbClr val="05555E"/>
                </a:solidFill>
              </a:rPr>
              <a:t>BIC Rd, Rn, Op2</a:t>
            </a:r>
            <a:r>
              <a:rPr lang="en-US" sz="2400" dirty="0">
                <a:solidFill>
                  <a:srgbClr val="88A2AA"/>
                </a:solidFill>
              </a:rPr>
              <a:t>; Rd = Rn &amp; (!Op2)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If you change the BIC instruction in your code with EOR, you’ll get a subroutine that changes the R0th bit, instead of clearing it. Turn your code into a macro and implement both functions with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482" y="753053"/>
            <a:ext cx="3743036" cy="724766"/>
          </a:xfrm>
          <a:noFill/>
        </p:spPr>
        <p:txBody>
          <a:bodyPr/>
          <a:lstStyle/>
          <a:p>
            <a:r>
              <a:rPr lang="en-US" dirty="0"/>
              <a:t>Question (cont.)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technique you just used is used in the Linux Kernel to implement </a:t>
            </a:r>
            <a:r>
              <a:rPr lang="en-US" sz="2400" dirty="0" err="1"/>
              <a:t>change_bit</a:t>
            </a:r>
            <a:r>
              <a:rPr lang="en-US" sz="2400" dirty="0"/>
              <a:t> and </a:t>
            </a:r>
            <a:r>
              <a:rPr lang="en-US" sz="2400" dirty="0" err="1"/>
              <a:t>clear_bit</a:t>
            </a:r>
            <a:r>
              <a:rPr lang="en-US" sz="2400" dirty="0"/>
              <a:t> functions.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sz="2000" u="sng" dirty="0">
                <a:hlinkClick r:id="rId2"/>
              </a:rPr>
              <a:t>https://github.com/torvalds/linux/blob/master/arch/arm/lib/clearbit.S</a:t>
            </a:r>
            <a:endParaRPr lang="en-US" sz="2000" dirty="0"/>
          </a:p>
          <a:p>
            <a:pPr lvl="1" fontAlgn="base"/>
            <a:r>
              <a:rPr lang="en-US" sz="2000" u="sng" dirty="0">
                <a:hlinkClick r:id="rId3"/>
              </a:rPr>
              <a:t>https://github.com/torvalds/linux/blob/master/arch/arm/lib/changebit.S</a:t>
            </a:r>
            <a:endParaRPr lang="en-US" sz="2000" dirty="0"/>
          </a:p>
          <a:p>
            <a:pPr lvl="1" fontAlgn="base"/>
            <a:r>
              <a:rPr lang="en-US" sz="2000" u="sng" dirty="0">
                <a:hlinkClick r:id="rId4"/>
              </a:rPr>
              <a:t>https://github.com/torvalds/linux/blob/master/arch/arm/lib/bitops.h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Appendix C!</a:t>
            </a:r>
            <a:endParaRPr lang="fa-IR" dirty="0"/>
          </a:p>
        </p:txBody>
      </p:sp>
      <p:sp>
        <p:nvSpPr>
          <p:cNvPr id="4" name="Google Shape;82;p16"/>
          <p:cNvSpPr/>
          <p:nvPr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2;p16"/>
          <p:cNvSpPr/>
          <p:nvPr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1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3799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Parts (text &amp; figures) of this lecture are adopted from:</a:t>
            </a:r>
            <a:endParaRPr lang="en-US" sz="2200" b="1" dirty="0">
              <a:cs typeface="Calibri" panose="020F0502020204030204" pitchFamily="34" charset="0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Arm Assembly Language Programming and Architecture, Volume 1, 1</a:t>
            </a:r>
            <a:r>
              <a:rPr lang="en-US" sz="2200" b="1" baseline="30000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st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edition, Muhammad Ali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Mazidi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Sarmad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and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Sepehr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MicroDigitalEd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2013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52095"/>
            <a:ext cx="7193280" cy="5353809"/>
          </a:xfrm>
        </p:spPr>
        <p:txBody>
          <a:bodyPr>
            <a:normAutofit/>
          </a:bodyPr>
          <a:lstStyle/>
          <a:p>
            <a:r>
              <a:rPr lang="en-US" dirty="0"/>
              <a:t>Appendix C:</a:t>
            </a:r>
            <a:br>
              <a:rPr lang="en-US" dirty="0"/>
            </a:br>
            <a:r>
              <a:rPr lang="en-US" dirty="0"/>
              <a:t>Macros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949"/>
            <a:ext cx="10515600" cy="4626985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Write the task once and invoke it whenever it is needed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MACRO definition: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	MACRO</a:t>
            </a:r>
            <a:b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[$label] macro</a:t>
            </a:r>
            <a:r>
              <a:rPr lang="fa-IR" sz="20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Name parameter</a:t>
            </a:r>
            <a:r>
              <a:rPr lang="fa-IR" sz="20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1, parameter</a:t>
            </a:r>
            <a:r>
              <a:rPr lang="fa-IR" sz="20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2, ..., parameter</a:t>
            </a:r>
            <a:r>
              <a:rPr lang="fa-IR" sz="20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N</a:t>
            </a:r>
            <a:b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...</a:t>
            </a:r>
          </a:p>
          <a:p>
            <a:pPr marL="91440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…</a:t>
            </a:r>
            <a:b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MEND</a:t>
            </a:r>
            <a:endParaRPr lang="en-US" sz="2000" b="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br>
              <a:rPr lang="en-US" sz="2000" b="0" dirty="0"/>
            </a:b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MACRO</a:t>
            </a:r>
            <a:br>
              <a:rPr lang="en-US" sz="2000" b="0" dirty="0">
                <a:solidFill>
                  <a:srgbClr val="05555E"/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ADD3VAL  $DEST, $ARG1, $ARG2, $ARG3</a:t>
            </a:r>
            <a:br>
              <a:rPr lang="en-US" sz="2000" b="0" dirty="0">
                <a:solidFill>
                  <a:srgbClr val="05555E"/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ADD $DEST, $ARG1, $ARG2</a:t>
            </a:r>
            <a:br>
              <a:rPr lang="en-US" sz="2000" b="0" dirty="0">
                <a:solidFill>
                  <a:srgbClr val="05555E"/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ADD $DEST, $DEST, $ARG3</a:t>
            </a:r>
            <a:br>
              <a:rPr lang="en-US" sz="2000" b="0" dirty="0">
                <a:solidFill>
                  <a:srgbClr val="05555E"/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MEND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To distinguish parameters, they must start with $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9706" y="4150392"/>
            <a:ext cx="3971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5555E"/>
                </a:solidFill>
                <a:latin typeface="Arial" panose="020B0604020202020204" pitchFamily="34" charset="0"/>
              </a:rPr>
              <a:t>AREA CODE1, READONLY, CODE</a:t>
            </a:r>
            <a:br>
              <a:rPr lang="pt-BR" dirty="0">
                <a:solidFill>
                  <a:srgbClr val="05555E"/>
                </a:solidFill>
                <a:latin typeface="Arial" panose="020B0604020202020204" pitchFamily="34" charset="0"/>
              </a:rPr>
            </a:br>
            <a:r>
              <a:rPr lang="pt-BR" b="1" dirty="0">
                <a:solidFill>
                  <a:srgbClr val="05555E"/>
                </a:solidFill>
                <a:latin typeface="Arial" panose="020B0604020202020204" pitchFamily="34" charset="0"/>
              </a:rPr>
              <a:t>MOV R1, #5</a:t>
            </a:r>
            <a:br>
              <a:rPr lang="pt-BR" dirty="0">
                <a:solidFill>
                  <a:srgbClr val="05555E"/>
                </a:solidFill>
                <a:latin typeface="Arial" panose="020B0604020202020204" pitchFamily="34" charset="0"/>
              </a:rPr>
            </a:br>
            <a:r>
              <a:rPr lang="pt-BR" b="1" dirty="0">
                <a:solidFill>
                  <a:srgbClr val="05555E"/>
                </a:solidFill>
                <a:latin typeface="Arial" panose="020B0604020202020204" pitchFamily="34" charset="0"/>
              </a:rPr>
              <a:t>MOV R2, #2</a:t>
            </a:r>
            <a:br>
              <a:rPr lang="pt-BR" dirty="0">
                <a:solidFill>
                  <a:srgbClr val="05555E"/>
                </a:solidFill>
                <a:latin typeface="Arial" panose="020B0604020202020204" pitchFamily="34" charset="0"/>
              </a:rPr>
            </a:br>
            <a:r>
              <a:rPr lang="pt-BR" b="1" dirty="0">
                <a:solidFill>
                  <a:srgbClr val="05555E"/>
                </a:solidFill>
                <a:latin typeface="Arial" panose="020B0604020202020204" pitchFamily="34" charset="0"/>
              </a:rPr>
              <a:t>ADD3VAL R0, R1, R2, #5</a:t>
            </a:r>
            <a:endParaRPr lang="pt-BR" dirty="0">
              <a:solidFill>
                <a:srgbClr val="0555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Default Values for parameters</a:t>
            </a:r>
          </a:p>
          <a:p>
            <a:pPr marL="914400">
              <a:spcBef>
                <a:spcPts val="0"/>
              </a:spcBef>
            </a:pPr>
            <a:r>
              <a:rPr lang="en-US" sz="2400" dirty="0">
                <a:solidFill>
                  <a:srgbClr val="05555E"/>
                </a:solidFill>
              </a:rPr>
              <a:t>MACRO</a:t>
            </a:r>
            <a:br>
              <a:rPr lang="en-US" sz="2400" b="0" dirty="0">
                <a:solidFill>
                  <a:srgbClr val="05555E"/>
                </a:solidFill>
              </a:rPr>
            </a:br>
            <a:r>
              <a:rPr lang="en-US" sz="2400" dirty="0">
                <a:solidFill>
                  <a:srgbClr val="05555E"/>
                </a:solidFill>
              </a:rPr>
              <a:t>ADD3VAL $DEST,</a:t>
            </a:r>
            <a:r>
              <a:rPr lang="en-US" sz="2400" dirty="0">
                <a:solidFill>
                  <a:srgbClr val="C00000"/>
                </a:solidFill>
              </a:rPr>
              <a:t> $ARG1=R3</a:t>
            </a:r>
            <a:r>
              <a:rPr lang="en-US" sz="2400" dirty="0">
                <a:solidFill>
                  <a:srgbClr val="05555E"/>
                </a:solidFill>
              </a:rPr>
              <a:t>, $ARG2, </a:t>
            </a:r>
            <a:r>
              <a:rPr lang="en-US" sz="2400" dirty="0">
                <a:solidFill>
                  <a:srgbClr val="C00000"/>
                </a:solidFill>
              </a:rPr>
              <a:t>$ARG3=#5</a:t>
            </a:r>
            <a:br>
              <a:rPr lang="en-US" sz="2400" b="0" dirty="0">
                <a:solidFill>
                  <a:srgbClr val="05555E"/>
                </a:solidFill>
              </a:rPr>
            </a:br>
            <a:r>
              <a:rPr lang="en-US" sz="2400" dirty="0">
                <a:solidFill>
                  <a:srgbClr val="05555E"/>
                </a:solidFill>
              </a:rPr>
              <a:t>ADD $DEST, $ARG1, $ARG2</a:t>
            </a:r>
            <a:br>
              <a:rPr lang="en-US" sz="2400" b="0" dirty="0">
                <a:solidFill>
                  <a:srgbClr val="05555E"/>
                </a:solidFill>
              </a:rPr>
            </a:br>
            <a:r>
              <a:rPr lang="en-US" sz="2400" dirty="0">
                <a:solidFill>
                  <a:srgbClr val="05555E"/>
                </a:solidFill>
              </a:rPr>
              <a:t>ADD $DEST, $DEST, $ARG3</a:t>
            </a:r>
            <a:br>
              <a:rPr lang="en-US" sz="2400" b="0" dirty="0">
                <a:solidFill>
                  <a:srgbClr val="05555E"/>
                </a:solidFill>
              </a:rPr>
            </a:br>
            <a:r>
              <a:rPr lang="en-US" sz="2400" dirty="0">
                <a:solidFill>
                  <a:srgbClr val="05555E"/>
                </a:solidFill>
              </a:rPr>
              <a:t>MEND</a:t>
            </a:r>
          </a:p>
          <a:p>
            <a:pPr marL="914400">
              <a:spcBef>
                <a:spcPts val="0"/>
              </a:spcBef>
            </a:pPr>
            <a:endParaRPr lang="en-US" sz="2400" b="0" dirty="0">
              <a:solidFill>
                <a:srgbClr val="C00000"/>
              </a:solidFill>
            </a:endParaRPr>
          </a:p>
          <a:p>
            <a:pPr marL="914400">
              <a:spcBef>
                <a:spcPts val="0"/>
              </a:spcBef>
            </a:pPr>
            <a:endParaRPr lang="en-US" sz="2400" b="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To use the default value, put a ‘|’ instead of the parameter</a:t>
            </a:r>
          </a:p>
          <a:p>
            <a:pPr marL="914400">
              <a:spcBef>
                <a:spcPts val="0"/>
              </a:spcBef>
            </a:pPr>
            <a:r>
              <a:rPr lang="en-US" sz="2400" dirty="0">
                <a:solidFill>
                  <a:srgbClr val="05555E"/>
                </a:solidFill>
              </a:rPr>
              <a:t>ADD3VAL R0, R1, R2, </a:t>
            </a:r>
            <a:r>
              <a:rPr lang="en-US" sz="2400" dirty="0">
                <a:solidFill>
                  <a:srgbClr val="C00000"/>
                </a:solidFill>
              </a:rPr>
              <a:t>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Labels in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Labels must be unique</a:t>
            </a:r>
          </a:p>
          <a:p>
            <a:pPr fontAlgn="base">
              <a:spcBef>
                <a:spcPts val="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MACRO</a:t>
            </a:r>
            <a:endParaRPr lang="en-US" sz="2000" b="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CMP R1,#5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BEQ $</a:t>
            </a:r>
            <a:r>
              <a:rPr lang="en-US" sz="2000" dirty="0" err="1">
                <a:solidFill>
                  <a:srgbClr val="05555E"/>
                </a:solidFill>
              </a:rPr>
              <a:t>lbl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#1</a:t>
            </a:r>
            <a:endParaRPr lang="en-US" sz="2000" b="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</a:t>
            </a:r>
            <a:endParaRPr lang="en-US" sz="2000" b="0" dirty="0"/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MEND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AREA OURCODE, READONLY, CODE ENTRY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#3</a:t>
            </a:r>
            <a:endParaRPr lang="en-US" sz="2000" b="0" dirty="0">
              <a:solidFill>
                <a:srgbClr val="05555E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  Label1</a:t>
            </a:r>
            <a:r>
              <a:rPr lang="en-US" sz="2000" dirty="0">
                <a:solidFill>
                  <a:srgbClr val="C00000"/>
                </a:solidFill>
              </a:rPr>
              <a:t> 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#5</a:t>
            </a:r>
            <a:endParaRPr lang="en-US" sz="2000" b="0" dirty="0">
              <a:solidFill>
                <a:srgbClr val="05555E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  Label2</a:t>
            </a:r>
            <a:r>
              <a:rPr lang="en-US" sz="2000" dirty="0">
                <a:solidFill>
                  <a:srgbClr val="C00000"/>
                </a:solidFill>
              </a:rPr>
              <a:t> 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HERE B HERE</a:t>
            </a:r>
            <a:endParaRPr lang="en-US" sz="2000" b="0" dirty="0">
              <a:solidFill>
                <a:srgbClr val="0555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5" y="2027758"/>
            <a:ext cx="5688867" cy="40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Labels in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 numCol="2">
            <a:noAutofit/>
          </a:bodyPr>
          <a:lstStyle/>
          <a:p>
            <a:pPr marL="914400">
              <a:spcBef>
                <a:spcPts val="0"/>
              </a:spcBef>
            </a:pPr>
            <a:endParaRPr lang="en-US" sz="2000" dirty="0">
              <a:solidFill>
                <a:srgbClr val="0530BB"/>
              </a:solidFill>
            </a:endParaRPr>
          </a:p>
          <a:p>
            <a:pPr marL="914400">
              <a:spcBef>
                <a:spcPts val="0"/>
              </a:spcBef>
            </a:pPr>
            <a:endParaRPr lang="en-US" sz="1600" dirty="0">
              <a:solidFill>
                <a:srgbClr val="0530BB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MACRO</a:t>
            </a: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CMP R1, #5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BEQ $</a:t>
            </a:r>
            <a:r>
              <a:rPr lang="en-US" sz="2000" dirty="0" err="1">
                <a:solidFill>
                  <a:srgbClr val="05555E"/>
                </a:solidFill>
              </a:rPr>
              <a:t>lbl.equal</a:t>
            </a:r>
            <a:endParaRPr lang="en-US" sz="200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#1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B $</a:t>
            </a:r>
            <a:r>
              <a:rPr lang="en-US" sz="2000" dirty="0" err="1">
                <a:solidFill>
                  <a:srgbClr val="05555E"/>
                </a:solidFill>
              </a:rPr>
              <a:t>lbl.next</a:t>
            </a:r>
            <a:endParaRPr lang="en-US" sz="200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lbl.equal</a:t>
            </a:r>
            <a:endParaRPr lang="en-US" sz="2000" dirty="0"/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#2</a:t>
            </a: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lbl.next</a:t>
            </a:r>
            <a:endParaRPr lang="en-US" sz="2000" dirty="0"/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MEND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AREA OURCODE, READONLY, CODE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#3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   label1 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#5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	label2    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	HERE B HERE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	MOV R1, #3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	CMP R1, #5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	BEQ </a:t>
            </a:r>
            <a:r>
              <a:rPr lang="en-US" sz="2000" dirty="0">
                <a:solidFill>
                  <a:srgbClr val="00B050"/>
                </a:solidFill>
              </a:rPr>
              <a:t>label1equal</a:t>
            </a:r>
            <a:endParaRPr lang="en-US" sz="2000" dirty="0">
              <a:solidFill>
                <a:srgbClr val="0530BB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30BB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MOV R1, #1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	B</a:t>
            </a:r>
            <a:r>
              <a:rPr lang="en-US" sz="2000" dirty="0">
                <a:solidFill>
                  <a:srgbClr val="0530BB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label1next</a:t>
            </a:r>
            <a:br>
              <a:rPr lang="en-US" sz="2000" dirty="0">
                <a:solidFill>
                  <a:srgbClr val="0530BB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label1equal</a:t>
            </a:r>
            <a:r>
              <a:rPr lang="en-US" sz="2000" dirty="0">
                <a:solidFill>
                  <a:srgbClr val="0530BB"/>
                </a:solidFill>
              </a:rPr>
              <a:t>  </a:t>
            </a:r>
            <a:r>
              <a:rPr lang="en-US" sz="2000" dirty="0">
                <a:solidFill>
                  <a:srgbClr val="05555E"/>
                </a:solidFill>
              </a:rPr>
              <a:t>MOV R1, #2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label1next</a:t>
            </a:r>
            <a:r>
              <a:rPr lang="en-US" sz="2000" dirty="0">
                <a:solidFill>
                  <a:srgbClr val="C00000"/>
                </a:solidFill>
              </a:rPr>
              <a:t>    </a:t>
            </a:r>
            <a:r>
              <a:rPr lang="en-US" sz="2000" dirty="0">
                <a:solidFill>
                  <a:srgbClr val="05555E"/>
                </a:solidFill>
              </a:rPr>
              <a:t>MOV R1, #5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30BB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CMP R1, #5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	BEQ </a:t>
            </a:r>
            <a:r>
              <a:rPr lang="en-US" sz="2000" dirty="0">
                <a:solidFill>
                  <a:srgbClr val="00B050"/>
                </a:solidFill>
              </a:rPr>
              <a:t>label2equal</a:t>
            </a:r>
            <a:endParaRPr lang="en-US" sz="2000" dirty="0">
              <a:solidFill>
                <a:srgbClr val="0530BB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30BB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MOV R1, #1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	B</a:t>
            </a:r>
            <a:r>
              <a:rPr lang="en-US" sz="2000" dirty="0">
                <a:solidFill>
                  <a:srgbClr val="0530BB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label2next</a:t>
            </a:r>
            <a:br>
              <a:rPr lang="en-US" sz="2000" dirty="0">
                <a:solidFill>
                  <a:srgbClr val="0530BB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label2equal</a:t>
            </a:r>
            <a:r>
              <a:rPr lang="en-US" sz="2000" dirty="0">
                <a:solidFill>
                  <a:srgbClr val="0530BB"/>
                </a:solidFill>
              </a:rPr>
              <a:t>  </a:t>
            </a:r>
            <a:r>
              <a:rPr lang="en-US" sz="2000" dirty="0">
                <a:solidFill>
                  <a:srgbClr val="05555E"/>
                </a:solidFill>
              </a:rPr>
              <a:t>MOV R1, #2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label2next</a:t>
            </a:r>
            <a:r>
              <a:rPr lang="en-US" sz="2000" dirty="0">
                <a:solidFill>
                  <a:srgbClr val="C00000"/>
                </a:solidFill>
              </a:rPr>
              <a:t>    </a:t>
            </a:r>
            <a:r>
              <a:rPr lang="en-US" sz="2000" dirty="0">
                <a:solidFill>
                  <a:srgbClr val="05555E"/>
                </a:solidFill>
              </a:rPr>
              <a:t>HERE B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828800"/>
            <a:ext cx="3811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Multiple Labels in Macros</a:t>
            </a:r>
            <a:endParaRPr lang="fa-IR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Conditional Macros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982254" cy="4572000"/>
          </a:xfrm>
        </p:spPr>
        <p:txBody>
          <a:bodyPr numCol="2" spcCol="914400">
            <a:no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can pass condition into macros</a:t>
            </a:r>
          </a:p>
          <a:p>
            <a:pPr marL="457200">
              <a:spcBef>
                <a:spcPts val="0"/>
              </a:spcBef>
            </a:pPr>
            <a:endParaRPr lang="en-US" sz="1100" dirty="0">
              <a:solidFill>
                <a:srgbClr val="0530BB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fa-IR" sz="2000" dirty="0">
                <a:solidFill>
                  <a:srgbClr val="0530BB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MACRO</a:t>
            </a:r>
          </a:p>
          <a:p>
            <a:pPr>
              <a:spcBef>
                <a:spcPts val="0"/>
              </a:spcBef>
            </a:pPr>
            <a:r>
              <a:rPr lang="fa-IR" sz="2000" dirty="0">
                <a:solidFill>
                  <a:srgbClr val="0530BB"/>
                </a:solidFill>
              </a:rPr>
              <a:t>      </a:t>
            </a:r>
            <a:r>
              <a:rPr lang="en-US" sz="2000" dirty="0">
                <a:solidFill>
                  <a:srgbClr val="05555E"/>
                </a:solidFill>
              </a:rPr>
              <a:t>$</a:t>
            </a:r>
            <a:r>
              <a:rPr lang="en-US" sz="2000" dirty="0" err="1">
                <a:solidFill>
                  <a:srgbClr val="05555E"/>
                </a:solidFill>
              </a:rPr>
              <a:t>lbl</a:t>
            </a:r>
            <a:r>
              <a:rPr lang="en-US" sz="2000" dirty="0">
                <a:solidFill>
                  <a:srgbClr val="05555E"/>
                </a:solidFill>
              </a:rPr>
              <a:t> </a:t>
            </a:r>
            <a:r>
              <a:rPr lang="en-US" sz="2000" dirty="0" err="1">
                <a:solidFill>
                  <a:srgbClr val="05555E"/>
                </a:solidFill>
              </a:rPr>
              <a:t>OurMacro</a:t>
            </a:r>
            <a:r>
              <a:rPr lang="en-US" sz="2000" dirty="0" err="1">
                <a:solidFill>
                  <a:srgbClr val="00B050"/>
                </a:solidFill>
              </a:rPr>
              <a:t>$cond</a:t>
            </a:r>
            <a:endParaRPr lang="en-US" sz="2000" dirty="0"/>
          </a:p>
          <a:p>
            <a:pPr marL="457200">
              <a:spcBef>
                <a:spcPts val="0"/>
              </a:spcBef>
            </a:pPr>
            <a:r>
              <a:rPr lang="fa-IR" sz="2000" dirty="0">
                <a:solidFill>
                  <a:srgbClr val="0530BB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CMP R1, #5</a:t>
            </a:r>
          </a:p>
          <a:p>
            <a:pPr marL="457200">
              <a:spcBef>
                <a:spcPts val="0"/>
              </a:spcBef>
            </a:pPr>
            <a:r>
              <a:rPr lang="fa-IR" sz="2000" dirty="0">
                <a:solidFill>
                  <a:srgbClr val="0530BB"/>
                </a:solidFill>
              </a:rPr>
              <a:t>	</a:t>
            </a:r>
            <a:r>
              <a:rPr lang="en-US" sz="2000" dirty="0" err="1">
                <a:solidFill>
                  <a:srgbClr val="05555E"/>
                </a:solidFill>
              </a:rPr>
              <a:t>B</a:t>
            </a:r>
            <a:r>
              <a:rPr lang="en-US" sz="2000" dirty="0" err="1">
                <a:solidFill>
                  <a:srgbClr val="00B050"/>
                </a:solidFill>
              </a:rPr>
              <a:t>$cond</a:t>
            </a:r>
            <a:r>
              <a:rPr lang="en-US" sz="2000" dirty="0">
                <a:solidFill>
                  <a:srgbClr val="0530BB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$</a:t>
            </a:r>
            <a:r>
              <a:rPr lang="en-US" sz="2000" dirty="0" err="1">
                <a:solidFill>
                  <a:srgbClr val="05555E"/>
                </a:solidFill>
              </a:rPr>
              <a:t>lbl.equal</a:t>
            </a:r>
            <a:endParaRPr lang="en-US" sz="200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fa-IR" sz="2000" dirty="0">
                <a:solidFill>
                  <a:srgbClr val="0530BB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MOV R1, #1</a:t>
            </a:r>
          </a:p>
          <a:p>
            <a:pPr>
              <a:spcBef>
                <a:spcPts val="0"/>
              </a:spcBef>
            </a:pPr>
            <a:r>
              <a:rPr lang="fa-IR" sz="2000" dirty="0">
                <a:solidFill>
                  <a:srgbClr val="05555E"/>
                </a:solidFill>
              </a:rPr>
              <a:t>       </a:t>
            </a:r>
            <a:r>
              <a:rPr lang="en-US" sz="2000" dirty="0">
                <a:solidFill>
                  <a:srgbClr val="05555E"/>
                </a:solidFill>
              </a:rPr>
              <a:t>$</a:t>
            </a:r>
            <a:r>
              <a:rPr lang="en-US" sz="2000" dirty="0" err="1">
                <a:solidFill>
                  <a:srgbClr val="05555E"/>
                </a:solidFill>
              </a:rPr>
              <a:t>lbl.equal</a:t>
            </a:r>
            <a:endParaRPr lang="en-US" sz="200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fa-IR" sz="2000" dirty="0">
                <a:solidFill>
                  <a:srgbClr val="05555E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MEND</a:t>
            </a:r>
          </a:p>
          <a:p>
            <a:pPr marL="457200">
              <a:spcBef>
                <a:spcPts val="0"/>
              </a:spcBef>
            </a:pP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	AREA OURCODE, READONLY, CODE</a:t>
            </a: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	MOV R1, #3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label1	</a:t>
            </a:r>
            <a:r>
              <a:rPr lang="en-US" sz="2000" dirty="0" err="1">
                <a:solidFill>
                  <a:srgbClr val="05555E"/>
                </a:solidFill>
              </a:rPr>
              <a:t>OurMacro</a:t>
            </a:r>
            <a:r>
              <a:rPr lang="en-US" sz="2000" dirty="0" err="1">
                <a:solidFill>
                  <a:srgbClr val="00B050"/>
                </a:solidFill>
              </a:rPr>
              <a:t>EQ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88A2AA"/>
                </a:solidFill>
              </a:rPr>
              <a:t>; </a:t>
            </a:r>
            <a:r>
              <a:rPr lang="en-US" sz="1800" dirty="0">
                <a:solidFill>
                  <a:srgbClr val="88A2AA"/>
                </a:solidFill>
              </a:rPr>
              <a:t>in the macro check equality</a:t>
            </a:r>
            <a:endParaRPr lang="en-US" sz="2000" dirty="0">
              <a:solidFill>
                <a:srgbClr val="88A2AA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MOV R1, #3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label2	</a:t>
            </a:r>
            <a:r>
              <a:rPr lang="en-US" sz="2000" dirty="0" err="1">
                <a:solidFill>
                  <a:srgbClr val="05555E"/>
                </a:solidFill>
              </a:rPr>
              <a:t>OurMacro</a:t>
            </a:r>
            <a:r>
              <a:rPr lang="en-US" sz="2000" dirty="0" err="1">
                <a:solidFill>
                  <a:srgbClr val="00B050"/>
                </a:solidFill>
              </a:rPr>
              <a:t>LO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88A2AA"/>
                </a:solidFill>
              </a:rPr>
              <a:t>; </a:t>
            </a:r>
            <a:r>
              <a:rPr lang="en-US" sz="1800" dirty="0">
                <a:solidFill>
                  <a:srgbClr val="88A2AA"/>
                </a:solidFill>
              </a:rPr>
              <a:t>in the macro check if is lower</a:t>
            </a:r>
            <a:endParaRPr lang="en-US" sz="2000" dirty="0">
              <a:solidFill>
                <a:srgbClr val="88A2AA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   </a:t>
            </a:r>
            <a:r>
              <a:rPr lang="fa-IR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HERE B HERE</a:t>
            </a:r>
          </a:p>
          <a:p>
            <a:pPr marL="457200">
              <a:spcBef>
                <a:spcPts val="0"/>
              </a:spcBef>
            </a:pPr>
            <a:endParaRPr lang="en-US" sz="2000" dirty="0">
              <a:solidFill>
                <a:srgbClr val="C00000"/>
              </a:solidFill>
            </a:endParaRPr>
          </a:p>
          <a:p>
            <a:pPr fontAlgn="base"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MOV R1, #3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5555E"/>
                </a:solidFill>
              </a:rPr>
              <a:t>label1 	</a:t>
            </a:r>
            <a:r>
              <a:rPr lang="en-US" sz="2000" dirty="0" err="1">
                <a:solidFill>
                  <a:srgbClr val="05555E"/>
                </a:solidFill>
              </a:rPr>
              <a:t>OurMacro</a:t>
            </a:r>
            <a:r>
              <a:rPr lang="en-US" sz="2000" dirty="0" err="1">
                <a:solidFill>
                  <a:srgbClr val="00B050"/>
                </a:solidFill>
              </a:rPr>
              <a:t>EQ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CMP R1, #5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5555E"/>
                </a:solidFill>
              </a:rPr>
              <a:t>	B</a:t>
            </a:r>
            <a:r>
              <a:rPr lang="en-US" sz="2000" dirty="0">
                <a:solidFill>
                  <a:srgbClr val="00B050"/>
                </a:solidFill>
              </a:rPr>
              <a:t>EQ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label1equal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MOV R1, #1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5555E"/>
                </a:solidFill>
              </a:rPr>
              <a:t>label1equal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MOV R1, #3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5555E"/>
                </a:solidFill>
              </a:rPr>
              <a:t>label2 	</a:t>
            </a:r>
            <a:r>
              <a:rPr lang="en-US" sz="2000" dirty="0" err="1">
                <a:solidFill>
                  <a:srgbClr val="05555E"/>
                </a:solidFill>
              </a:rPr>
              <a:t>OurMacro</a:t>
            </a:r>
            <a:r>
              <a:rPr lang="en-US" sz="2000" dirty="0" err="1">
                <a:solidFill>
                  <a:srgbClr val="00B050"/>
                </a:solidFill>
              </a:rPr>
              <a:t>LO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5555E"/>
                </a:solidFill>
              </a:rPr>
              <a:t>CMP R1, #5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5555E"/>
                </a:solidFill>
              </a:rPr>
              <a:t>	B</a:t>
            </a:r>
            <a:r>
              <a:rPr lang="en-US" sz="2000" dirty="0">
                <a:solidFill>
                  <a:srgbClr val="00B050"/>
                </a:solidFill>
              </a:rPr>
              <a:t>LO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label2equal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5555E"/>
                </a:solidFill>
              </a:rPr>
              <a:t>	MOV R1, #1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label2equal</a:t>
            </a:r>
            <a:r>
              <a:rPr lang="fa-IR" sz="2000" dirty="0">
                <a:solidFill>
                  <a:srgbClr val="05555E"/>
                </a:solidFill>
              </a:rPr>
              <a:t>  </a:t>
            </a:r>
            <a:r>
              <a:rPr lang="en-US" sz="2000" dirty="0">
                <a:solidFill>
                  <a:srgbClr val="05555E"/>
                </a:solidFill>
              </a:rPr>
              <a:t>HERE B HERE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999515" y="2498720"/>
            <a:ext cx="3494314" cy="1812023"/>
          </a:xfrm>
          <a:prstGeom prst="roundRect">
            <a:avLst/>
          </a:prstGeom>
          <a:solidFill>
            <a:srgbClr val="88A2AA">
              <a:alpha val="7059"/>
            </a:srgbClr>
          </a:solidFill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99515" y="4585601"/>
            <a:ext cx="3494314" cy="1812023"/>
          </a:xfrm>
          <a:prstGeom prst="roundRect">
            <a:avLst/>
          </a:prstGeom>
          <a:solidFill>
            <a:srgbClr val="88A2AA">
              <a:alpha val="7059"/>
            </a:srgbClr>
          </a:solidFill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2237"/>
            <a:ext cx="10515600" cy="4394462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Include Directives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07" y="2370881"/>
            <a:ext cx="5229955" cy="2333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62" y="2370881"/>
            <a:ext cx="5801535" cy="23244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815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Maiandra GD</vt:lpstr>
      <vt:lpstr>Wingdings</vt:lpstr>
      <vt:lpstr>Office Theme</vt:lpstr>
      <vt:lpstr> Microprocessors  and  Assembly Language   Lecture 24    Hamed Farbeh farbeh@aut.ac.ir Spring 2023</vt:lpstr>
      <vt:lpstr>Copyright Notice</vt:lpstr>
      <vt:lpstr>Appendix C: Macros</vt:lpstr>
      <vt:lpstr>Macro</vt:lpstr>
      <vt:lpstr>Macro</vt:lpstr>
      <vt:lpstr>Using Labels in Macros</vt:lpstr>
      <vt:lpstr>Using Labels in Macros</vt:lpstr>
      <vt:lpstr>Conditional Macros</vt:lpstr>
      <vt:lpstr>MACRO from Files</vt:lpstr>
      <vt:lpstr>Question</vt:lpstr>
      <vt:lpstr>Question (cont.)</vt:lpstr>
      <vt:lpstr>End of Appendix 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Erfaneh Khanmohammadi</cp:lastModifiedBy>
  <cp:revision>74</cp:revision>
  <dcterms:created xsi:type="dcterms:W3CDTF">2022-09-03T16:31:37Z</dcterms:created>
  <dcterms:modified xsi:type="dcterms:W3CDTF">2023-02-15T06:51:16Z</dcterms:modified>
</cp:coreProperties>
</file>