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68" r:id="rId5"/>
    <p:sldId id="259" r:id="rId6"/>
    <p:sldId id="263" r:id="rId7"/>
    <p:sldId id="264" r:id="rId8"/>
    <p:sldId id="260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72"/>
      </p:cViewPr>
      <p:guideLst>
        <p:guide orient="horz" pos="1152"/>
        <p:guide pos="5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25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ARM Application Procedure Call Standard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54008"/>
              </p:ext>
            </p:extLst>
          </p:nvPr>
        </p:nvGraphicFramePr>
        <p:xfrm>
          <a:off x="2895600" y="1541923"/>
          <a:ext cx="6400799" cy="48463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8439">
                  <a:extLst>
                    <a:ext uri="{9D8B030D-6E8A-4147-A177-3AD203B41FA5}">
                      <a16:colId xmlns:a16="http://schemas.microsoft.com/office/drawing/2014/main" val="715968459"/>
                    </a:ext>
                  </a:extLst>
                </a:gridCol>
                <a:gridCol w="3435852">
                  <a:extLst>
                    <a:ext uri="{9D8B030D-6E8A-4147-A177-3AD203B41FA5}">
                      <a16:colId xmlns:a16="http://schemas.microsoft.com/office/drawing/2014/main" val="4262936201"/>
                    </a:ext>
                  </a:extLst>
                </a:gridCol>
                <a:gridCol w="2136508">
                  <a:extLst>
                    <a:ext uri="{9D8B030D-6E8A-4147-A177-3AD203B41FA5}">
                      <a16:colId xmlns:a16="http://schemas.microsoft.com/office/drawing/2014/main" val="3794160529"/>
                    </a:ext>
                  </a:extLst>
                </a:gridCol>
              </a:tblGrid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Role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Saved by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A2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0424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R0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Argument / Result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874157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Argument / Result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01493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Argument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039803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R3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Argument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8654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R4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134284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R5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646274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R6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155012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R7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Variable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20469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R8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Callee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49860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R9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Platform 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Depends on the platform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58528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R10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Callee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71241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R11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568733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R12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Intra-Procedure-Call Scratch 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98622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R13 / SP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Stack Pointer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Special Purpose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8732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R14 / LR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Link 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Special Purpose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263973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R15 / PC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Program Counter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Special Purpose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8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0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/>
              <a:t>Write two subroutines ‘</a:t>
            </a:r>
            <a:r>
              <a:rPr lang="en-US" sz="2400" dirty="0" err="1"/>
              <a:t>quickSort</a:t>
            </a:r>
            <a:r>
              <a:rPr lang="en-US" sz="2400" dirty="0"/>
              <a:t>’ and ‘partition’ that does the quick sort algorithm in ARM Assembly using AAPCS conventions.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238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12</a:t>
            </a:fld>
            <a:r>
              <a:rPr lang="en-US" dirty="0"/>
              <a:t>/12</a:t>
            </a:r>
          </a:p>
        </p:txBody>
      </p:sp>
      <p:sp>
        <p:nvSpPr>
          <p:cNvPr id="4" name="Google Shape;82;p16"/>
          <p:cNvSpPr/>
          <p:nvPr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2;p16"/>
          <p:cNvSpPr/>
          <p:nvPr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91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3799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Parts (text &amp; figures) of this lecture are adopted from:</a:t>
            </a:r>
            <a:endParaRPr lang="en-US" sz="2200" b="1" dirty="0">
              <a:cs typeface="Calibri" panose="020F0502020204030204" pitchFamily="34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Arm Assembly Language Programming and Architecture, Volume 1, 1</a:t>
            </a:r>
            <a:r>
              <a:rPr lang="en-US" sz="2200" b="1" baseline="30000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st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edition, Muhammad Ali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Mazidi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Sarmad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and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Sepehr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MicroDigitalEd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2013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5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52095"/>
            <a:ext cx="7193280" cy="5353809"/>
          </a:xfrm>
        </p:spPr>
        <p:txBody>
          <a:bodyPr>
            <a:normAutofit/>
          </a:bodyPr>
          <a:lstStyle/>
          <a:p>
            <a:r>
              <a:rPr lang="en-US" dirty="0"/>
              <a:t>Appendix 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Passing Arguments into Functions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87"/>
            <a:ext cx="10515600" cy="4626985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High level languages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Call a function with the specified arguments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Assembly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Branch to another part of the code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How are arguments passed?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Three ways to pass arguments (parameters) to functions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Through registers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Through memory using references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Using stack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4</a:t>
            </a:fld>
            <a:r>
              <a:rPr lang="en-US" dirty="0"/>
              <a:t>/12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96" y="2722180"/>
            <a:ext cx="6351372" cy="44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2563765" cy="4351338"/>
          </a:xfrm>
        </p:spPr>
        <p:txBody>
          <a:bodyPr numCol="1"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Through Registers</a:t>
            </a: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05555E"/>
                </a:solidFill>
              </a:rPr>
              <a:t>AREA 	OUR_PROG, CODE, READONLY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MOV R0, #5</a:t>
            </a:r>
            <a:r>
              <a:rPr lang="en-US" b="1" dirty="0">
                <a:solidFill>
                  <a:srgbClr val="88A2AA"/>
                </a:solidFill>
              </a:rPr>
              <a:t> ; R0 = 5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MOV R1, #7 </a:t>
            </a:r>
            <a:r>
              <a:rPr lang="en-US" b="1" dirty="0">
                <a:solidFill>
                  <a:srgbClr val="88A2AA"/>
                </a:solidFill>
              </a:rPr>
              <a:t>; R1 = 7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BL BIGGER </a:t>
            </a:r>
            <a:r>
              <a:rPr lang="en-US" b="1" dirty="0">
                <a:solidFill>
                  <a:srgbClr val="88A2AA"/>
                </a:solidFill>
              </a:rPr>
              <a:t>; BIGGER(5, 7)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HERE	B HERE </a:t>
            </a:r>
            <a:r>
              <a:rPr lang="en-US" b="1" dirty="0">
                <a:solidFill>
                  <a:srgbClr val="88A2AA"/>
                </a:solidFill>
              </a:rPr>
              <a:t>; stay here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88A2AA"/>
                </a:solidFill>
              </a:rPr>
              <a:t>;---------------------------------------------------------------------</a:t>
            </a:r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88A2AA"/>
                </a:solidFill>
              </a:rPr>
              <a:t>; BIGGER returns the bigger value</a:t>
            </a:r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88A2AA"/>
                </a:solidFill>
              </a:rPr>
              <a:t>; Parameters: R0 and R1: the values to be compared</a:t>
            </a:r>
            <a:br>
              <a:rPr lang="en-US" b="1" dirty="0">
                <a:solidFill>
                  <a:srgbClr val="88A2AA"/>
                </a:solidFill>
              </a:rPr>
            </a:br>
            <a:r>
              <a:rPr lang="en-US" b="1" dirty="0">
                <a:solidFill>
                  <a:srgbClr val="88A2AA"/>
                </a:solidFill>
              </a:rPr>
              <a:t>; Returns: R0: containing the bigger value</a:t>
            </a:r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88A2AA"/>
                </a:solidFill>
              </a:rPr>
              <a:t>;---------------------------------------------------------------------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BIGGER	CMP R0, R1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BHI L1 </a:t>
            </a:r>
            <a:r>
              <a:rPr lang="en-US" b="1" dirty="0">
                <a:solidFill>
                  <a:srgbClr val="88A2AA"/>
                </a:solidFill>
              </a:rPr>
              <a:t>; if R0 &gt; R1 go to L1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MOV R0, R1 </a:t>
            </a:r>
            <a:r>
              <a:rPr lang="en-US" b="1" dirty="0">
                <a:solidFill>
                  <a:srgbClr val="88A2AA"/>
                </a:solidFill>
              </a:rPr>
              <a:t>; R0 = R1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L1 	BX LR </a:t>
            </a:r>
            <a:r>
              <a:rPr lang="en-US" b="1" dirty="0">
                <a:solidFill>
                  <a:srgbClr val="88A2AA"/>
                </a:solidFill>
              </a:rPr>
              <a:t>; return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499"/>
            <a:ext cx="10515600" cy="4826467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Through memory using references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Store the data in memory and pass its address through a register</a:t>
            </a:r>
          </a:p>
          <a:p>
            <a:pPr lvl="4" fontAlgn="base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		</a:t>
            </a: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ADR R0, OUR_STR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R0 = </a:t>
            </a:r>
            <a:r>
              <a:rPr lang="en-US" sz="1800" dirty="0" err="1">
                <a:solidFill>
                  <a:srgbClr val="88A2AA"/>
                </a:solidFill>
                <a:latin typeface="Calibri" panose="020F0502020204030204" pitchFamily="34" charset="0"/>
              </a:rPr>
              <a:t>addr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. of OUR_STR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BL STR_LENGTH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STR_LENGTH(&amp;OUR_STR)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HERE		B HERE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 ; stay here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OUR_STR		DCB "HELLO!“</a:t>
            </a:r>
            <a:endParaRPr lang="en-US" sz="1800" dirty="0">
              <a:solidFill>
                <a:srgbClr val="05555E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----------------------------------------------------------------------</a:t>
            </a: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STR_LENGTH 	MOV R1, R0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move string pointer to R1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MOV R0, #0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 ; use R0 as string length counter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L_BEGIN LDRB 	R2, [R1]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fetch a character from string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CMP R2, #0</a:t>
            </a:r>
            <a:endParaRPr lang="en-US" sz="1800" dirty="0">
              <a:solidFill>
                <a:srgbClr val="05555E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BXEQ LR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return if character is null (end of string)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ADD R1, R1, #1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point to next character in string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ADD R0, R0, #1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increment the counter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B L_BEGIN</a:t>
            </a:r>
            <a:endParaRPr lang="en-US" sz="1800" dirty="0">
              <a:solidFill>
                <a:srgbClr val="0555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6" y="1758156"/>
            <a:ext cx="13004800" cy="4562624"/>
          </a:xfrm>
        </p:spPr>
        <p:txBody>
          <a:bodyPr numCol="2"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Through stack</a:t>
            </a:r>
            <a:r>
              <a:rPr lang="en-US" sz="2200" dirty="0"/>
              <a:t>: </a:t>
            </a:r>
            <a:r>
              <a:rPr lang="en-US" sz="2000" dirty="0"/>
              <a:t>The arguments are pushed onto the stack just before calling the function and popped off after returning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LDR	SP, =(0x40000000+(16*1024))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; </a:t>
            </a:r>
            <a:r>
              <a:rPr lang="en-US" sz="2000" b="1" dirty="0" err="1">
                <a:solidFill>
                  <a:srgbClr val="88A2AA"/>
                </a:solidFill>
                <a:latin typeface="Calibri" panose="020F0502020204030204" pitchFamily="34" charset="0"/>
              </a:rPr>
              <a:t>init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stack pointer</a:t>
            </a:r>
            <a:endParaRPr lang="en-US" sz="2000" dirty="0">
              <a:solidFill>
                <a:srgbClr val="88A2AA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MOV	R0, #5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PUSH	{R0}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push Arg1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MOV	R0, #7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PUSH	{R0}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; push Arg2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BL	BIGGER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BIGGER(5, 7)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ADD	SP, SP, #8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adjust the stack pointer to remove the arguments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HERE	B HERE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; stay here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BIGGER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LDR R0, [SP, #4]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R0 = arg1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LDR R1, [SP, #0]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R1 = arg2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CMP R0, R1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MOVLO R0, R1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if R0 &lt; R1 move R1 into R0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L1 BX LR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/12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Passing Arguments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85049" cy="4572000"/>
          </a:xfrm>
        </p:spPr>
        <p:txBody>
          <a:bodyPr numCol="1" spcCol="914400"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For the program to work correctly, both the calling code and the called code must use the same method of passing arguments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This is called the ABI (Application Binary Interface) or the Calling Convention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What if you’re using a library, written by another person?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Need a standard that everyone abides by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In ARM CPU: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If there are </a:t>
            </a:r>
            <a:r>
              <a:rPr lang="en-US" sz="2200" dirty="0">
                <a:solidFill>
                  <a:srgbClr val="C00000"/>
                </a:solidFill>
              </a:rPr>
              <a:t>four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or fewer </a:t>
            </a:r>
            <a:r>
              <a:rPr lang="en-US" sz="2200" dirty="0"/>
              <a:t>arguments:</a:t>
            </a:r>
            <a:endParaRPr lang="en-US" sz="2200" b="0" dirty="0"/>
          </a:p>
          <a:p>
            <a:pPr marL="1257300" lvl="2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arguments are passed in the </a:t>
            </a:r>
            <a:r>
              <a:rPr lang="en-US" sz="2200" dirty="0">
                <a:solidFill>
                  <a:srgbClr val="C00000"/>
                </a:solidFill>
              </a:rPr>
              <a:t>first four registers </a:t>
            </a:r>
            <a:endParaRPr lang="en-US" sz="2200" dirty="0"/>
          </a:p>
          <a:p>
            <a:pPr marL="800100" lvl="1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If there are </a:t>
            </a:r>
            <a:r>
              <a:rPr lang="en-US" sz="2200" dirty="0">
                <a:solidFill>
                  <a:srgbClr val="C00000"/>
                </a:solidFill>
              </a:rPr>
              <a:t>more than four </a:t>
            </a:r>
            <a:r>
              <a:rPr lang="en-US" sz="2200" dirty="0"/>
              <a:t>arguments:</a:t>
            </a:r>
          </a:p>
          <a:p>
            <a:pPr marL="1257300" lvl="2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C00000"/>
                </a:solidFill>
              </a:rPr>
              <a:t>first four </a:t>
            </a:r>
            <a:r>
              <a:rPr lang="en-US" sz="2200" dirty="0"/>
              <a:t>are passed in the first four </a:t>
            </a:r>
            <a:r>
              <a:rPr lang="en-US" sz="2200" dirty="0">
                <a:solidFill>
                  <a:srgbClr val="C00000"/>
                </a:solidFill>
              </a:rPr>
              <a:t>registers</a:t>
            </a:r>
          </a:p>
          <a:p>
            <a:pPr marL="1257300" lvl="2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C00000"/>
                </a:solidFill>
              </a:rPr>
              <a:t>rest</a:t>
            </a:r>
            <a:r>
              <a:rPr lang="en-US" sz="2200" dirty="0"/>
              <a:t> are passed on the </a:t>
            </a:r>
            <a:r>
              <a:rPr lang="en-US" sz="2200" dirty="0">
                <a:solidFill>
                  <a:srgbClr val="C0000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</p:spPr>
        <p:txBody>
          <a:bodyPr/>
          <a:lstStyle/>
          <a:p>
            <a:r>
              <a:rPr lang="en-US" dirty="0"/>
              <a:t>ARM Application Procedure Call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2237"/>
            <a:ext cx="10515600" cy="4394462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AAPCS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provides a standard for implementing the functions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endParaRPr lang="en-US" sz="2400" b="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Some rules</a:t>
            </a: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arguments must be sent through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R0 to R3</a:t>
            </a: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return value must be returned in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R0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(and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R1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for return a 64-bit)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functions can use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R4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R8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R10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R11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for temporary storage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57300" lvl="2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Their values must be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saved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upon entering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function and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restored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before returning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stack must be used as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Full Descending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861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Maiandra GD</vt:lpstr>
      <vt:lpstr>Wingdings</vt:lpstr>
      <vt:lpstr>Office Theme</vt:lpstr>
      <vt:lpstr> Microprocessors  and  Assembly Language   Lecture 25    Hamed Farbeh farbeh@aut.ac.ir Spring 2023</vt:lpstr>
      <vt:lpstr>Copyright Notice</vt:lpstr>
      <vt:lpstr>Appendix E:  Passing Arguments into Functions</vt:lpstr>
      <vt:lpstr>Passing Arguments</vt:lpstr>
      <vt:lpstr>Passing Arguments</vt:lpstr>
      <vt:lpstr>Passing Arguments</vt:lpstr>
      <vt:lpstr>Passing Arguments</vt:lpstr>
      <vt:lpstr>Passing Arguments</vt:lpstr>
      <vt:lpstr>ARM Application Procedure Call Standard</vt:lpstr>
      <vt:lpstr>ARM Application Procedure Call Standard</vt:lpstr>
      <vt:lpstr>Question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80</cp:revision>
  <dcterms:created xsi:type="dcterms:W3CDTF">2022-09-03T16:31:37Z</dcterms:created>
  <dcterms:modified xsi:type="dcterms:W3CDTF">2023-02-15T07:10:29Z</dcterms:modified>
</cp:coreProperties>
</file>