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8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B73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9FD-1CF1-44F0-9727-8F655F2B2A7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B8B4-6560-41ED-B845-475CAF28A9EB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CEBD-0E20-4C3C-B26D-702917AF2C7E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B55D-D673-4400-9827-737B3603F2B3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A478-A657-4092-BA52-E71622FAE308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4AE2-17E8-4018-825C-6FFF57B2F1DC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224-2A30-4A45-AA8D-384B6390A944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DF22-CDA0-4460-9984-DCCE4E64A711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4334-AF3C-40EB-8BBE-6C0901E844E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AD8-8787-406F-BFC3-D8C64E0DB602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3E99-B24C-4537-A1CC-9ACCD6DC5A3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21E7-8EFE-4E11-8202-7C0F2FC7EE88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2CA8-6567-4EC5-99AE-505BC2553FFC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D4C0-9221-431D-9798-FCAEC8C6728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A17D-323E-41B8-A9C5-EAD1C21D36A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672-0327-4FE7-A0F9-67D00CE1094A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FC67-F836-427F-8D5D-489F45C3E67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AF37-2E35-4C52-BB38-505358F23328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8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lang="en-US" sz="14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638301"/>
            <a:ext cx="10958513" cy="451484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start bit is indicated by a high-to-low transition of SDA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 SCL high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stop bit is indicated by a low-to-high transition of SDA</a:t>
            </a:r>
            <a:r>
              <a:rPr lang="en-US" sz="2200" dirty="0"/>
              <a:t>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 SCL high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 other transitions of SDA take place with SCL low</a:t>
            </a:r>
            <a:endParaRPr lang="en-US" sz="2200" dirty="0"/>
          </a:p>
          <a:p>
            <a:pPr marL="80467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write to the slave</a:t>
            </a:r>
          </a:p>
          <a:p>
            <a:pPr marL="11430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Master repeatedly sends a byte with the slave sending an ACK bit</a:t>
            </a:r>
          </a:p>
          <a:p>
            <a:pPr marL="80467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read from slave</a:t>
            </a:r>
          </a:p>
          <a:p>
            <a:pPr marL="11430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Master repeatedly receives a byte from the slave, and send an ACK bit after every byte except the last one</a:t>
            </a:r>
            <a:endParaRPr lang="en-US" sz="2000" dirty="0"/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Data Transfer</a:t>
            </a:r>
            <a:endParaRPr lang="en-US" dirty="0"/>
          </a:p>
        </p:txBody>
      </p:sp>
      <p:pic>
        <p:nvPicPr>
          <p:cNvPr id="6" name="Google Shape;20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088894"/>
            <a:ext cx="10031361" cy="334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Two-wire Interface (TWI)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638301"/>
            <a:ext cx="10958513" cy="209304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I2C-Compatible interface of ATMEL </a:t>
            </a:r>
            <a:r>
              <a:rPr lang="en-US" sz="2400" dirty="0" smtClean="0"/>
              <a:t>microcontroller</a:t>
            </a:r>
          </a:p>
          <a:p>
            <a:pPr marL="804672" lvl="1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Two GPIO pins should be configured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speeds of up to 400 Kbits/s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15" y="3326276"/>
            <a:ext cx="4994691" cy="284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9" y="3383426"/>
            <a:ext cx="5823640" cy="222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9;p12"/>
              <p:cNvSpPr txBox="1"/>
              <p:nvPr/>
            </p:nvSpPr>
            <p:spPr>
              <a:xfrm>
                <a:off x="1459388" y="3846848"/>
                <a:ext cx="3048000" cy="342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Arial"/>
                  <a:buNone/>
                </a:pPr>
                <a:r>
                  <a:rPr lang="en-US" sz="1600" b="1" dirty="0" smtClean="0">
                    <a:sym typeface="Arial"/>
                  </a:rPr>
                  <a:t>It can have 128 devices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Arial"/>
                          </a:rPr>
                          <m:t>𝟐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Arial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1600" b="1" dirty="0" smtClean="0">
                    <a:sym typeface="Arial"/>
                  </a:rPr>
                  <a:t>)</a:t>
                </a:r>
                <a:endParaRPr sz="1600" b="1" dirty="0"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09;p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88" y="3846848"/>
                <a:ext cx="3048000" cy="342939"/>
              </a:xfrm>
              <a:prstGeom prst="rect">
                <a:avLst/>
              </a:prstGeom>
              <a:blipFill>
                <a:blip r:embed="rId4"/>
                <a:stretch>
                  <a:fillRect t="-3571" b="-232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08;p12"/>
          <p:cNvSpPr/>
          <p:nvPr/>
        </p:nvSpPr>
        <p:spPr>
          <a:xfrm>
            <a:off x="9652000" y="4117993"/>
            <a:ext cx="983119" cy="12690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8;p4"/>
          <p:cNvSpPr txBox="1"/>
          <p:nvPr/>
        </p:nvSpPr>
        <p:spPr>
          <a:xfrm>
            <a:off x="129730" y="6027739"/>
            <a:ext cx="1082275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900"/>
            </a:pPr>
            <a:r>
              <a:rPr lang="en-US" sz="1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Chapter 33: Atmel | SMART ARM-based MCU DATASHEET, SAM3X / SAM3A Series, Atmel-11057C-ATARM-SAM3X-SAM3A-Datasheet_23-Mar-15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Clock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638301"/>
            <a:ext cx="10958513" cy="4514849"/>
          </a:xfrm>
        </p:spPr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In an I2C communication, the master device determines the clock speed.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There are situations where an I2C slave is not able to co-operate with the clock speed given by the master and needs to slow down a little. 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This is done by a mechanism referred to as “clock stretching</a:t>
            </a:r>
            <a:r>
              <a:rPr lang="en-US" sz="2400" dirty="0" smtClean="0"/>
              <a:t>” </a:t>
            </a:r>
            <a:r>
              <a:rPr lang="en-US" sz="2400" dirty="0"/>
              <a:t>which allows it to work with these different clocks.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But HOW?!</a:t>
            </a:r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900"/>
            </a:pPr>
            <a:r>
              <a:rPr lang="en-US" sz="1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https://www.i2c-bus.org/clock-stretching/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8" y="3858471"/>
            <a:ext cx="4093213" cy="28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794"/>
            <a:ext cx="10515600" cy="1325563"/>
          </a:xfrm>
        </p:spPr>
        <p:txBody>
          <a:bodyPr/>
          <a:lstStyle/>
          <a:p>
            <a:r>
              <a:rPr lang="en" dirty="0"/>
              <a:t>Clock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93" y="1350439"/>
            <a:ext cx="10958513" cy="4514849"/>
          </a:xfrm>
        </p:spPr>
        <p:txBody>
          <a:bodyPr>
            <a:no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It is possible for a slave device to hold the SCL signal </a:t>
            </a:r>
            <a:r>
              <a:rPr lang="en-US" sz="2400" dirty="0" smtClean="0"/>
              <a:t>low </a:t>
            </a:r>
            <a:r>
              <a:rPr lang="en-US" sz="2400" dirty="0"/>
              <a:t>(0), which “stretches” the clock and can halt the master device from transmitting data or commands</a:t>
            </a:r>
            <a:r>
              <a:rPr lang="en-US" sz="2400" dirty="0" smtClean="0"/>
              <a:t>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2400" dirty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2400" dirty="0"/>
              <a:t>The master, on the other hand, is required to read back the clock signal after releasing it to the high state and wait until the line has actually gone high</a:t>
            </a:r>
            <a:r>
              <a:rPr lang="en-US" sz="2400" dirty="0" smtClean="0"/>
              <a:t>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2400" dirty="0"/>
          </a:p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As a result, this method solves the problem of different clocks</a:t>
            </a:r>
          </a:p>
          <a:p>
            <a:pPr marL="114300" lvl="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2400" dirty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5" name="Google Shape;22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669" y="4012540"/>
            <a:ext cx="4111159" cy="25121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82761" y="1065733"/>
            <a:ext cx="7193280" cy="4479540"/>
          </a:xfrm>
        </p:spPr>
        <p:txBody>
          <a:bodyPr>
            <a:normAutofit/>
          </a:bodyPr>
          <a:lstStyle/>
          <a:p>
            <a:r>
              <a:rPr lang="en-US" dirty="0"/>
              <a:t>The End (for now</a:t>
            </a:r>
            <a:r>
              <a:rPr lang="en-US" dirty="0" smtClean="0"/>
              <a:t>)!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</a:t>
            </a:r>
            <a:r>
              <a:rPr lang="en-US" b="1" baseline="30000" dirty="0"/>
              <a:t>2</a:t>
            </a:r>
            <a:r>
              <a:rPr lang="en-US" b="1" dirty="0"/>
              <a:t>C-bus specification</a:t>
            </a: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1676401"/>
            <a:ext cx="11396663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Synchronous serial data link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Multi-master, </a:t>
            </a:r>
            <a:r>
              <a:rPr lang="en-US" sz="2200" dirty="0" smtClean="0"/>
              <a:t>multi-slave </a:t>
            </a:r>
            <a:r>
              <a:rPr lang="en-US" sz="2200" dirty="0"/>
              <a:t>(Unlike SPI which is single-master, multi-slave)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Invented in 1982 by Philips Semiconductor (now NXP Semiconductors)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Widely used for attaching lower-speed peripheral ICs to processors and microcontrollers in </a:t>
            </a:r>
            <a:r>
              <a:rPr lang="en-US" sz="2200" dirty="0" smtClean="0"/>
              <a:t>short-distance </a:t>
            </a:r>
            <a:r>
              <a:rPr lang="en-US" sz="2200" dirty="0"/>
              <a:t>(Somewhat similar to SPI)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Appropriate for peripherals where simplicity and low manufacturing cost are more important than </a:t>
            </a:r>
            <a:r>
              <a:rPr lang="en-US" sz="2200" dirty="0" smtClean="0"/>
              <a:t>speed</a:t>
            </a:r>
            <a:r>
              <a:rPr lang="en-US" sz="2200" dirty="0"/>
              <a:t> (Somewhat similar to SPI)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91" y="1543190"/>
            <a:ext cx="11505461" cy="482072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 bidirectional open collector or open drain </a:t>
            </a:r>
            <a:r>
              <a:rPr lang="en-US" sz="2400" dirty="0" smtClean="0"/>
              <a:t>lines </a:t>
            </a:r>
            <a:r>
              <a:rPr lang="en-US" sz="2400" dirty="0"/>
              <a:t>(SPI has four </a:t>
            </a:r>
            <a:r>
              <a:rPr lang="en-US" sz="2400" dirty="0" smtClean="0"/>
              <a:t>communication lines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open collector (or open drain): behaves like a switch that is either connected to ground or disconnected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Serial Data Line (SDA) and Serial Clock Line (SCL)</a:t>
            </a:r>
          </a:p>
          <a:p>
            <a:pPr marL="126187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pulled up with </a:t>
            </a:r>
            <a:r>
              <a:rPr lang="en-US" sz="2000" dirty="0" smtClean="0"/>
              <a:t>resistors </a:t>
            </a:r>
            <a:r>
              <a:rPr lang="en-US" sz="2000" dirty="0"/>
              <a:t>(They always have a value of one when there is no data)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7-bit address space (rarely-used 10-bit extension</a:t>
            </a:r>
            <a:r>
              <a:rPr lang="en-US" sz="2400" dirty="0" smtClean="0"/>
              <a:t>) </a:t>
            </a:r>
            <a:r>
              <a:rPr lang="en-US" sz="2400" dirty="0"/>
              <a:t>(Through Serial Data Line)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device has an </a:t>
            </a:r>
            <a:r>
              <a:rPr lang="en-US" sz="2400" dirty="0" smtClean="0"/>
              <a:t>address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master is responsible for managing the communication and specifies the beginning and the end of the communication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7" y="1676401"/>
            <a:ext cx="10958513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 speeds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100 </a:t>
            </a:r>
            <a:r>
              <a:rPr lang="en-US" sz="2000" dirty="0" err="1"/>
              <a:t>kbit</a:t>
            </a:r>
            <a:r>
              <a:rPr lang="en-US" sz="2000" dirty="0"/>
              <a:t>/s: standard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400 </a:t>
            </a:r>
            <a:r>
              <a:rPr lang="en-US" sz="2000" dirty="0" err="1"/>
              <a:t>kbit</a:t>
            </a:r>
            <a:r>
              <a:rPr lang="en-US" sz="2000" dirty="0"/>
              <a:t>/s: Fast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10 </a:t>
            </a:r>
            <a:r>
              <a:rPr lang="en-US" sz="2000" dirty="0" err="1"/>
              <a:t>kbit</a:t>
            </a:r>
            <a:r>
              <a:rPr lang="en-US" sz="2000" dirty="0"/>
              <a:t>/s: low-speed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 Mbit/s: Fast mode plus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3.4 Mbit/s: High Speed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 Mbit/s Ultra Fast-mode</a:t>
            </a:r>
          </a:p>
        </p:txBody>
      </p:sp>
      <p:pic>
        <p:nvPicPr>
          <p:cNvPr id="5" name="Picture 2" descr="C:\Users\hamed\Dropbox\New\1398-1\MicroProc\Slides\366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52" y="2538873"/>
            <a:ext cx="5382048" cy="215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393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313394"/>
            <a:ext cx="10958513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Operating roles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Master: generates the clock and initiates communication with slaves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Slave: receives the clock and responds when addressed by the master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Multi-master bus: any number of master nodes can be </a:t>
            </a:r>
            <a:r>
              <a:rPr lang="en-US" sz="2400" dirty="0" smtClean="0"/>
              <a:t>present</a:t>
            </a:r>
            <a:r>
              <a:rPr lang="en-US" sz="2400" dirty="0"/>
              <a:t> but it can only have one master at the moment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Master and slave roles may be changed between </a:t>
            </a:r>
            <a:r>
              <a:rPr lang="en-US" sz="2400" dirty="0" smtClean="0"/>
              <a:t>messages </a:t>
            </a:r>
            <a:r>
              <a:rPr lang="en-US" sz="2400" dirty="0"/>
              <a:t>(Communication is always between a master and a slave)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2" descr="C:\Users\hamed\Dropbox\New\1398-1\MicroProc\Slides\51adfda8ce395f151b00000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4" b="11001"/>
          <a:stretch/>
        </p:blipFill>
        <p:spPr bwMode="auto">
          <a:xfrm>
            <a:off x="3996911" y="4504266"/>
            <a:ext cx="420411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9790"/>
            <a:ext cx="10515600" cy="1325563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</a:t>
            </a:r>
            <a:r>
              <a:rPr lang="en-US" dirty="0" smtClean="0">
                <a:cs typeface="B Titr" panose="00000700000000000000" pitchFamily="2" charset="-78"/>
              </a:rPr>
              <a:t>Design </a:t>
            </a:r>
            <a:r>
              <a:rPr lang="en-US" dirty="0">
                <a:cs typeface="B Titr" panose="00000700000000000000" pitchFamily="2" charset="-78"/>
              </a:rPr>
              <a:t>(Different modes of a 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2" y="2095501"/>
            <a:ext cx="10958513" cy="362796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Each node is either a transmitter or a receiver at the moment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Potential modes </a:t>
            </a:r>
            <a:r>
              <a:rPr lang="en-US" sz="2400" dirty="0"/>
              <a:t>of operation for a given bus </a:t>
            </a:r>
            <a:r>
              <a:rPr lang="en-US" sz="2400" dirty="0" smtClean="0"/>
              <a:t>device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Master transmit </a:t>
            </a:r>
            <a:r>
              <a:rPr lang="en-US" sz="2200" dirty="0" smtClean="0"/>
              <a:t>– </a:t>
            </a:r>
            <a:r>
              <a:rPr lang="en-US" sz="2200" dirty="0"/>
              <a:t>master node is sending data to a 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Master receive – master node is receiving data from a 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Slave transmit – slave node is sending data to the master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Slave receive – slave node is receiving data from the 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</a:t>
            </a:r>
            <a:r>
              <a:rPr lang="en-US" baseline="30000" dirty="0">
                <a:cs typeface="B Titr" panose="00000700000000000000" pitchFamily="2" charset="-78"/>
              </a:rPr>
              <a:t>2</a:t>
            </a:r>
            <a:r>
              <a:rPr lang="en-US" dirty="0">
                <a:cs typeface="B Titr" panose="00000700000000000000" pitchFamily="2" charset="-78"/>
              </a:rPr>
              <a:t>C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743" y="1514476"/>
            <a:ext cx="10958513" cy="451484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Message delimiters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START and STOP signals (Master generates)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Are distinct from the data bits (0 and 1)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master is initially in master transmit mode by sending a START (Write a zero on the data line) followed by the 7-bit address of the slave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followed by a single bit representing whether it wishes to write (0) to or read (1) from the slave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slave will respond with an ACK bit (active low (why?) for acknowledged)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slave </a:t>
            </a:r>
            <a:r>
              <a:rPr lang="en-US" sz="2200" dirty="0" smtClean="0"/>
              <a:t>exists </a:t>
            </a:r>
            <a:r>
              <a:rPr lang="en-US" sz="2200" dirty="0"/>
              <a:t>and is ready to communicate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address and the data bytes are sent most significant bit first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Google Shape;138;p4"/>
          <p:cNvSpPr txBox="1"/>
          <p:nvPr/>
        </p:nvSpPr>
        <p:spPr>
          <a:xfrm>
            <a:off x="129730" y="6027739"/>
            <a:ext cx="8283900" cy="39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https://en.wikipedia.org/wiki/I%C2%B2C</a:t>
            </a:r>
            <a:endParaRPr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863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 Titr</vt:lpstr>
      <vt:lpstr>Calibri</vt:lpstr>
      <vt:lpstr>Calibri Light</vt:lpstr>
      <vt:lpstr>Cambria Math</vt:lpstr>
      <vt:lpstr>EB Garamond Medium</vt:lpstr>
      <vt:lpstr>Ebrima</vt:lpstr>
      <vt:lpstr>Maiandra GD</vt:lpstr>
      <vt:lpstr>Office Theme</vt:lpstr>
      <vt:lpstr> Microprocessors  and  Assembly Language   Lecture 8    Hamed Farbeh farbeh@aut.ac.ir Spring 2023</vt:lpstr>
      <vt:lpstr>Copyright Notice</vt:lpstr>
      <vt:lpstr>I2C-bus specification</vt:lpstr>
      <vt:lpstr>I2C Description</vt:lpstr>
      <vt:lpstr>I2C Design</vt:lpstr>
      <vt:lpstr>I2C Design</vt:lpstr>
      <vt:lpstr>I2C Design</vt:lpstr>
      <vt:lpstr>I2C Design (Different modes of a node)</vt:lpstr>
      <vt:lpstr>I2C Data Transfer</vt:lpstr>
      <vt:lpstr>I2C Data Transfer</vt:lpstr>
      <vt:lpstr>I2C Data Transfer</vt:lpstr>
      <vt:lpstr>Two-wire Interface (TWI)</vt:lpstr>
      <vt:lpstr>Clock Stretching</vt:lpstr>
      <vt:lpstr>Clock Stretching</vt:lpstr>
      <vt:lpstr>The End (for now)!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45</cp:revision>
  <dcterms:created xsi:type="dcterms:W3CDTF">2022-09-03T16:31:37Z</dcterms:created>
  <dcterms:modified xsi:type="dcterms:W3CDTF">2023-02-20T16:04:46Z</dcterms:modified>
</cp:coreProperties>
</file>