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5" r:id="rId3"/>
    <p:sldId id="258" r:id="rId4"/>
    <p:sldId id="288" r:id="rId5"/>
    <p:sldId id="257" r:id="rId6"/>
    <p:sldId id="259" r:id="rId7"/>
    <p:sldId id="263" r:id="rId8"/>
    <p:sldId id="264" r:id="rId9"/>
    <p:sldId id="260" r:id="rId10"/>
    <p:sldId id="261" r:id="rId11"/>
    <p:sldId id="28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6" userDrawn="1">
          <p15:clr>
            <a:srgbClr val="A4A3A4"/>
          </p15:clr>
        </p15:guide>
        <p15:guide id="2" pos="5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n Sedaei" initials="AS" lastIdx="5" clrIdx="0">
    <p:extLst>
      <p:ext uri="{19B8F6BF-5375-455C-9EA6-DF929625EA0E}">
        <p15:presenceInfo xmlns:p15="http://schemas.microsoft.com/office/powerpoint/2012/main" userId="3a2cedaa34647443" providerId="Windows Live"/>
      </p:ext>
    </p:extLst>
  </p:cmAuthor>
  <p:cmAuthor id="2" name="Fatemeh Valeh" initials="FV" lastIdx="1" clrIdx="1">
    <p:extLst>
      <p:ext uri="{19B8F6BF-5375-455C-9EA6-DF929625EA0E}">
        <p15:presenceInfo xmlns:p15="http://schemas.microsoft.com/office/powerpoint/2012/main" userId="14171b9f2aeec8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55E"/>
    <a:srgbClr val="0097A7"/>
    <a:srgbClr val="88A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showGuides="1">
      <p:cViewPr varScale="1">
        <p:scale>
          <a:sx n="110" d="100"/>
          <a:sy n="110" d="100"/>
        </p:scale>
        <p:origin x="624" y="84"/>
      </p:cViewPr>
      <p:guideLst>
        <p:guide orient="horz" pos="1656"/>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C36BE-A613-4CBB-9666-AC4A6A426511}" type="datetimeFigureOut">
              <a:rPr lang="en-US" smtClean="0"/>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F2AE-6363-4FD6-82B2-4C3A1B5FE6FD}" type="slidenum">
              <a:rPr lang="en-US" smtClean="0"/>
              <a:t>‹#›</a:t>
            </a:fld>
            <a:endParaRPr lang="en-US"/>
          </a:p>
        </p:txBody>
      </p:sp>
    </p:spTree>
    <p:extLst>
      <p:ext uri="{BB962C8B-B14F-4D97-AF65-F5344CB8AC3E}">
        <p14:creationId xmlns:p14="http://schemas.microsoft.com/office/powerpoint/2010/main" val="3430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5A57B9BC-5A0C-40EA-ACCD-5BF42B53EBA1}"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pic>
        <p:nvPicPr>
          <p:cNvPr id="8" name="Google Shape;56;p13"/>
          <p:cNvPicPr preferRelativeResize="0"/>
          <p:nvPr userDrawn="1"/>
        </p:nvPicPr>
        <p:blipFill>
          <a:blip r:embed="rId3">
            <a:alphaModFix/>
          </a:blip>
          <a:stretch>
            <a:fillRect/>
          </a:stretch>
        </p:blipFill>
        <p:spPr>
          <a:xfrm>
            <a:off x="777686" y="274831"/>
            <a:ext cx="914400" cy="914400"/>
          </a:xfrm>
          <a:prstGeom prst="rect">
            <a:avLst/>
          </a:prstGeom>
          <a:noFill/>
          <a:ln>
            <a:noFill/>
          </a:ln>
          <a:effectLst>
            <a:outerShdw blurRad="714375" dist="19050" dir="1440000" algn="bl" rotWithShape="0">
              <a:schemeClr val="dk2">
                <a:alpha val="47000"/>
              </a:schemeClr>
            </a:outerShdw>
          </a:effectLst>
        </p:spPr>
      </p:pic>
      <p:sp>
        <p:nvSpPr>
          <p:cNvPr id="9" name="Google Shape;57;p13"/>
          <p:cNvSpPr txBox="1"/>
          <p:nvPr userDrawn="1"/>
        </p:nvSpPr>
        <p:spPr>
          <a:xfrm>
            <a:off x="168175" y="1189231"/>
            <a:ext cx="2133423" cy="87713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dirty="0">
                <a:solidFill>
                  <a:schemeClr val="dk1"/>
                </a:solidFill>
                <a:latin typeface="Calibri"/>
                <a:ea typeface="Calibri"/>
                <a:cs typeface="Calibri"/>
                <a:sym typeface="Calibri"/>
              </a:rPr>
              <a:t>Amirkabir University of Technology</a:t>
            </a:r>
            <a:endParaRPr sz="1000" b="1" dirty="0">
              <a:solidFill>
                <a:schemeClr val="dk1"/>
              </a:solidFill>
              <a:latin typeface="Calibri"/>
              <a:ea typeface="Calibri"/>
              <a:cs typeface="Calibri"/>
              <a:sym typeface="Calibri"/>
            </a:endParaRPr>
          </a:p>
          <a:p>
            <a:pPr marL="0" lvl="0" indent="0" algn="ctr" rtl="0">
              <a:lnSpc>
                <a:spcPct val="150000"/>
              </a:lnSpc>
              <a:spcBef>
                <a:spcPts val="0"/>
              </a:spcBef>
              <a:spcAft>
                <a:spcPts val="0"/>
              </a:spcAft>
              <a:buClr>
                <a:schemeClr val="dk1"/>
              </a:buClr>
              <a:buSzPts val="1100"/>
              <a:buFont typeface="Arial"/>
              <a:buNone/>
            </a:pPr>
            <a:r>
              <a:rPr lang="en" sz="1000" b="1" dirty="0">
                <a:solidFill>
                  <a:schemeClr val="dk1"/>
                </a:solidFill>
                <a:latin typeface="Calibri"/>
                <a:ea typeface="Calibri"/>
                <a:cs typeface="Calibri"/>
                <a:sym typeface="Calibri"/>
              </a:rPr>
              <a:t>Department of Computer Engineering</a:t>
            </a:r>
            <a:endParaRPr sz="1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5850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F6AAB6-DEB4-48E0-A70F-A7214710771B}"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603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42A599-F524-4C57-8429-005550D9BBF4}" type="datetime1">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363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EA1DE5-4505-4DD4-B32F-CF0B50C4F130}" type="datetime1">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65406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9C533-41BC-4F15-9C87-C958B027A163}" type="datetime1">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3849860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046F3D-9C84-4AB4-9D0D-F0B5DAD43DAB}"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2724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03FF7B-DCE4-40F0-9911-BEF97F3D50B7}"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4423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012E0-35C3-4CA0-95E4-558C5863D029}"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21791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30B88-D68E-4D66-BFE6-A8556BE8D422}"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784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flipH="1">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D7428D4-2DD1-4F35-A2DC-387C99055FB7}"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25829546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Font typeface="Arial" panose="020B0604020202020204" pitchFamily="34" charse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3618057-D495-4471-83A3-EFCC4F4E2837}"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21"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31839430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329FECF-7E56-4E7A-9242-3DF48D856B64}"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106544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81049AE-2E82-45E9-9F30-0362096189F4}"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37016042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E806929-BD32-41BD-9B39-2CFA43055F86}"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40086919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0EE5DE3-33D4-4C20-B5EA-8593E621B12F}"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3"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17912014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4B8A173-AF09-469D-9054-6F268C8EF854}"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3"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9667052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9F92B2-48A0-4B15-95FA-8C4F55DB0450}"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927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B4C0C-0B6C-436C-8CCC-98E90108D57D}" type="datetime1">
              <a:rPr lang="en-US" smtClean="0"/>
              <a:t>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0452" y="6388249"/>
            <a:ext cx="2743200" cy="365125"/>
          </a:xfrm>
          <a:prstGeom prst="rect">
            <a:avLst/>
          </a:prstGeom>
        </p:spPr>
        <p:txBody>
          <a:bodyPr vert="horz" lIns="91440" tIns="45720" rIns="91440" bIns="45720" rtlCol="0" anchor="ctr"/>
          <a:lstStyle>
            <a:lvl1pPr algn="r">
              <a:defRPr sz="1800">
                <a:solidFill>
                  <a:schemeClr val="bg1"/>
                </a:solidFill>
              </a:defRPr>
            </a:lvl1pPr>
          </a:lstStyle>
          <a:p>
            <a:fld id="{64249A16-1D3B-4D2A-828B-0F6032C90132}" type="slidenum">
              <a:rPr lang="en-US" smtClean="0"/>
              <a:pPr/>
              <a:t>‹#›</a:t>
            </a:fld>
            <a:endParaRPr lang="en-US" dirty="0"/>
          </a:p>
        </p:txBody>
      </p:sp>
    </p:spTree>
    <p:extLst>
      <p:ext uri="{BB962C8B-B14F-4D97-AF65-F5344CB8AC3E}">
        <p14:creationId xmlns:p14="http://schemas.microsoft.com/office/powerpoint/2010/main" val="37797504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2" r:id="rId3"/>
    <p:sldLayoutId id="2147483663" r:id="rId4"/>
    <p:sldLayoutId id="2147483668" r:id="rId5"/>
    <p:sldLayoutId id="2147483667"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m/DSD-TECH-HC-05-Pass-through-Communication/dp/B01G9KSAF6?keywords=HC-05+Wireless+Bluetooth&amp;qid=1636857669&amp;sr=8-3&amp;linkCode=ll1&amp;tag=circbasi-20&amp;linkId=6be60b0f220274fde5eef07ca1baae70&amp;language=en_US&amp;ref_=as_li_ss_tl" TargetMode="External"/><Relationship Id="rId2" Type="http://schemas.openxmlformats.org/officeDocument/2006/relationships/hyperlink" Target="http://www.amazon.com/gp/product/B00GLW4016/ref=as_li_qf_sp_asin_il_tl?ie=UTF8&amp;camp=1789&amp;creative=9325&amp;creativeASIN=B00GLW4016&amp;linkCode=as2&amp;tag=circbasi-20&amp;linkId=BORE3U3LAKPO4T3K" TargetMode="External"/><Relationship Id="rId1" Type="http://schemas.openxmlformats.org/officeDocument/2006/relationships/slideLayout" Target="../slideLayouts/slideLayout4.xml"/><Relationship Id="rId4" Type="http://schemas.openxmlformats.org/officeDocument/2006/relationships/hyperlink" Target="https://www.amazon.com/SunFounder-Mifare-Reader-Arduino-Raspberry/dp/B07KGBJ9VG?keywords=rfid+card+reader+module&amp;qid=1636857566&amp;sr=8-3&amp;linkCode=ll1&amp;tag=circbasi-20&amp;linkId=23654d198cf3131ab557b1719198bad9&amp;language=en_US&amp;ref_=as_li_ss_t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www.circuitbasics.com/basics-uart-communication/" TargetMode="Externa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hyperlink" Target="http://www.circuitbasics.com/basics-uart-communication/"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97442"/>
            <a:ext cx="7193280" cy="5390707"/>
          </a:xfrm>
        </p:spPr>
        <p:txBody>
          <a:bodyPr>
            <a:normAutofit/>
          </a:bodyPr>
          <a:lstStyle/>
          <a:p>
            <a:pPr lvl="0">
              <a:lnSpc>
                <a:spcPct val="100000"/>
              </a:lnSpc>
              <a:spcBef>
                <a:spcPts val="0"/>
              </a:spcBef>
              <a:buClr>
                <a:srgbClr val="000000"/>
              </a:buClr>
            </a:pPr>
            <a: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Microprocessors</a:t>
            </a:r>
            <a:b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and </a:t>
            </a:r>
            <a:b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Assembly Language</a:t>
            </a:r>
            <a:r>
              <a:rPr kumimoji="0" lang="en-US" sz="2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Lecture 9</a:t>
            </a:r>
            <a:br>
              <a:rPr kumimoji="0" lang="en-US" sz="28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8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err="1" smtClean="0">
                <a:ln>
                  <a:noFill/>
                </a:ln>
                <a:solidFill>
                  <a:srgbClr val="FFFFFF"/>
                </a:solidFill>
                <a:effectLst/>
                <a:uLnTx/>
                <a:uFillTx/>
                <a:ea typeface="EB Garamond Medium"/>
                <a:cs typeface="EB Garamond Medium"/>
                <a:sym typeface="EB Garamond Medium"/>
              </a:rPr>
              <a:t>Hamed</a:t>
            </a:r>
            <a: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t>
            </a:r>
            <a:r>
              <a:rPr kumimoji="0" lang="en-US" sz="2000" b="0" i="0" u="none" strike="noStrike" kern="0" cap="none" spc="0" normalizeH="0" baseline="0" noProof="0" dirty="0" err="1" smtClean="0">
                <a:ln>
                  <a:noFill/>
                </a:ln>
                <a:solidFill>
                  <a:srgbClr val="FFFFFF"/>
                </a:solidFill>
                <a:effectLst/>
                <a:uLnTx/>
                <a:uFillTx/>
                <a:ea typeface="EB Garamond Medium"/>
                <a:cs typeface="EB Garamond Medium"/>
                <a:sym typeface="EB Garamond Medium"/>
              </a:rPr>
              <a:t>Farbeh</a:t>
            </a:r>
            <a:r>
              <a:rPr kumimoji="0" lang="en-US" sz="16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16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16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farbeh@aut.ac.ir</a:t>
            </a:r>
            <a: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lang="en-US" sz="1400" kern="0" dirty="0" smtClean="0">
                <a:solidFill>
                  <a:srgbClr val="FFFFFF"/>
                </a:solidFill>
                <a:ea typeface="EB Garamond Medium"/>
                <a:cs typeface="EB Garamond Medium"/>
                <a:sym typeface="EB Garamond Medium"/>
              </a:rPr>
              <a:t>Spring</a:t>
            </a:r>
            <a: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2023</a:t>
            </a:r>
            <a:endParaRPr kumimoji="0" lang="en-US" sz="1050" b="0" i="0" u="none" strike="noStrike" kern="0" cap="none" spc="0" normalizeH="0" baseline="0" noProof="0" dirty="0">
              <a:ln>
                <a:noFill/>
              </a:ln>
              <a:solidFill>
                <a:srgbClr val="FFFFFF"/>
              </a:solidFill>
              <a:effectLst/>
              <a:uLnTx/>
              <a:uFillTx/>
              <a:ea typeface="EB Garamond Medium"/>
              <a:cs typeface="EB Garamond Medium"/>
              <a:sym typeface="EB Garamond Medium"/>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t>1</a:t>
            </a:fld>
            <a:endParaRPr lang="en-US"/>
          </a:p>
        </p:txBody>
      </p:sp>
    </p:spTree>
    <p:extLst>
      <p:ext uri="{BB962C8B-B14F-4D97-AF65-F5344CB8AC3E}">
        <p14:creationId xmlns:p14="http://schemas.microsoft.com/office/powerpoint/2010/main" val="187504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p>
        </p:txBody>
      </p:sp>
      <p:sp>
        <p:nvSpPr>
          <p:cNvPr id="3" name="Content Placeholder 2"/>
          <p:cNvSpPr>
            <a:spLocks noGrp="1"/>
          </p:cNvSpPr>
          <p:nvPr>
            <p:ph idx="1"/>
          </p:nvPr>
        </p:nvSpPr>
        <p:spPr>
          <a:xfrm>
            <a:off x="914400" y="1842237"/>
            <a:ext cx="10515600" cy="4394462"/>
          </a:xfrm>
        </p:spPr>
        <p:txBody>
          <a:bodyPr>
            <a:normAutofit/>
          </a:bodyPr>
          <a:lstStyle/>
          <a:p>
            <a:pPr marL="342900" indent="-342900" fontAlgn="base">
              <a:buFont typeface="Arial" panose="020B0604020202020204" pitchFamily="34" charset="0"/>
              <a:buChar char="•"/>
            </a:pPr>
            <a:r>
              <a:rPr lang="en-US" sz="2400" dirty="0"/>
              <a:t>Data </a:t>
            </a:r>
            <a:r>
              <a:rPr lang="en-US" sz="2400" dirty="0" smtClean="0"/>
              <a:t>Frame</a:t>
            </a:r>
            <a:endParaRPr lang="en-US" sz="2400" dirty="0"/>
          </a:p>
          <a:p>
            <a:pPr marL="800100" lvl="1" indent="-342900" fontAlgn="base">
              <a:lnSpc>
                <a:spcPct val="150000"/>
              </a:lnSpc>
              <a:buFont typeface="Arial" panose="020B0604020202020204" pitchFamily="34" charset="0"/>
              <a:buChar char="•"/>
            </a:pPr>
            <a:r>
              <a:rPr lang="en-US" sz="2200" dirty="0" smtClean="0"/>
              <a:t>The </a:t>
            </a:r>
            <a:r>
              <a:rPr lang="en-US" sz="2200" dirty="0"/>
              <a:t>data frame contains the actual data being transferred. It can be five (5) bits up to eight (8) bits long if a parity bit is used. If no parity bit is used, the data frame can be nine (9) bits long. In most cases, the data is sent with the least significant bit first</a:t>
            </a:r>
            <a:r>
              <a:rPr lang="en-US" sz="2400" dirty="0" smtClean="0"/>
              <a:t>.</a:t>
            </a:r>
          </a:p>
        </p:txBody>
      </p:sp>
      <p:pic>
        <p:nvPicPr>
          <p:cNvPr id="5122" name="Picture 2" descr="https://lh6.googleusercontent.com/bzpp9ztltDVVsgogNfgA01YpY92bCLW5E0pfJjQrf-YPwET3jc-oFrUvUZgklScI3ZJo8__UHHBjzL13UjmOuCycgTjwzqM6o9C27aTYe12hFw5uWO1_Oz8-hS7RQBxNb3RrPDrXCYLvSylYkDov6tQamJ_FxZT6Ex2GLo01jQGXmjwTYjpVnFCqiGGlUwnkWdiiqGFJD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170053"/>
            <a:ext cx="56388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V="1">
            <a:off x="5665996" y="4013835"/>
            <a:ext cx="440921" cy="3985"/>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093582" y="4386380"/>
            <a:ext cx="0" cy="324685"/>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093582" y="4013835"/>
            <a:ext cx="0" cy="4000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6080247" y="4707080"/>
            <a:ext cx="440921" cy="3985"/>
          </a:xfrm>
          <a:prstGeom prst="line">
            <a:avLst/>
          </a:prstGeom>
          <a:ln w="28575"/>
        </p:spPr>
        <p:style>
          <a:lnRef idx="1">
            <a:schemeClr val="dk1"/>
          </a:lnRef>
          <a:fillRef idx="0">
            <a:schemeClr val="dk1"/>
          </a:fillRef>
          <a:effectRef idx="0">
            <a:schemeClr val="dk1"/>
          </a:effectRef>
          <a:fontRef idx="minor">
            <a:schemeClr val="tx1"/>
          </a:fontRef>
        </p:style>
      </p:cxnSp>
      <p:sp>
        <p:nvSpPr>
          <p:cNvPr id="7" name="Slide Number Placeholder 6"/>
          <p:cNvSpPr>
            <a:spLocks noGrp="1"/>
          </p:cNvSpPr>
          <p:nvPr>
            <p:ph type="sldNum" sz="quarter" idx="12"/>
          </p:nvPr>
        </p:nvSpPr>
        <p:spPr/>
        <p:txBody>
          <a:bodyPr/>
          <a:lstStyle/>
          <a:p>
            <a:fld id="{64249A16-1D3B-4D2A-828B-0F6032C90132}" type="slidenum">
              <a:rPr lang="en-US" smtClean="0"/>
              <a:pPr/>
              <a:t>10</a:t>
            </a:fld>
            <a:r>
              <a:rPr lang="en-US" smtClean="0"/>
              <a:t>/34</a:t>
            </a:r>
            <a:endParaRPr lang="en-US" dirty="0"/>
          </a:p>
        </p:txBody>
      </p:sp>
    </p:spTree>
    <p:extLst>
      <p:ext uri="{BB962C8B-B14F-4D97-AF65-F5344CB8AC3E}">
        <p14:creationId xmlns:p14="http://schemas.microsoft.com/office/powerpoint/2010/main" val="16775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fade">
                                      <p:cBhvr>
                                        <p:cTn id="2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endParaRPr lang="fa-IR" dirty="0"/>
          </a:p>
        </p:txBody>
      </p:sp>
      <p:sp>
        <p:nvSpPr>
          <p:cNvPr id="3" name="Content Placeholder 2"/>
          <p:cNvSpPr>
            <a:spLocks noGrp="1"/>
          </p:cNvSpPr>
          <p:nvPr>
            <p:ph idx="1"/>
          </p:nvPr>
        </p:nvSpPr>
        <p:spPr>
          <a:xfrm>
            <a:off x="1066800" y="1858430"/>
            <a:ext cx="10515600" cy="4486275"/>
          </a:xfrm>
        </p:spPr>
        <p:txBody>
          <a:bodyPr>
            <a:noAutofit/>
          </a:bodyPr>
          <a:lstStyle/>
          <a:p>
            <a:pPr marL="342900" indent="-342900" fontAlgn="base">
              <a:buFont typeface="Arial" panose="020B0604020202020204" pitchFamily="34" charset="0"/>
              <a:buChar char="•"/>
            </a:pPr>
            <a:r>
              <a:rPr lang="en-US" sz="2400" dirty="0" smtClean="0"/>
              <a:t>Parity</a:t>
            </a:r>
          </a:p>
          <a:p>
            <a:pPr marL="800100" lvl="1" indent="-342900" fontAlgn="base">
              <a:lnSpc>
                <a:spcPct val="150000"/>
              </a:lnSpc>
              <a:buFont typeface="Arial" panose="020B0604020202020204" pitchFamily="34" charset="0"/>
              <a:buChar char="•"/>
            </a:pPr>
            <a:r>
              <a:rPr lang="en-US" sz="2200" dirty="0" smtClean="0"/>
              <a:t>Parity </a:t>
            </a:r>
            <a:r>
              <a:rPr lang="en-US" sz="2200" dirty="0"/>
              <a:t>describes the evenness or oddness of a number. The parity bit is a way for the receiving UART to tell if any data has changed during transmission. Bits can be changed by electromagnetic radiation, mismatched baud rates, or long-distance data transfers</a:t>
            </a:r>
            <a:r>
              <a:rPr lang="en-US" sz="2200" dirty="0" smtClean="0"/>
              <a:t>.</a:t>
            </a:r>
            <a:endParaRPr lang="en-US" sz="22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11</a:t>
            </a:fld>
            <a:r>
              <a:rPr lang="en-US" smtClean="0"/>
              <a:t>/34</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0199" y="3289738"/>
            <a:ext cx="6338206" cy="4482662"/>
          </a:xfrm>
          <a:prstGeom prst="rect">
            <a:avLst/>
          </a:prstGeom>
        </p:spPr>
      </p:pic>
    </p:spTree>
    <p:extLst>
      <p:ext uri="{BB962C8B-B14F-4D97-AF65-F5344CB8AC3E}">
        <p14:creationId xmlns:p14="http://schemas.microsoft.com/office/powerpoint/2010/main" val="391083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endParaRPr lang="fa-IR" dirty="0"/>
          </a:p>
        </p:txBody>
      </p:sp>
      <p:sp>
        <p:nvSpPr>
          <p:cNvPr id="3" name="Content Placeholder 2"/>
          <p:cNvSpPr>
            <a:spLocks noGrp="1"/>
          </p:cNvSpPr>
          <p:nvPr>
            <p:ph idx="1"/>
          </p:nvPr>
        </p:nvSpPr>
        <p:spPr>
          <a:xfrm>
            <a:off x="838200" y="1482344"/>
            <a:ext cx="10515600" cy="4486275"/>
          </a:xfrm>
        </p:spPr>
        <p:txBody>
          <a:bodyPr>
            <a:noAutofit/>
          </a:bodyPr>
          <a:lstStyle/>
          <a:p>
            <a:pPr marL="342900" indent="-342900" fontAlgn="base">
              <a:lnSpc>
                <a:spcPct val="150000"/>
              </a:lnSpc>
              <a:buFont typeface="Arial" panose="020B0604020202020204" pitchFamily="34" charset="0"/>
              <a:buChar char="•"/>
            </a:pPr>
            <a:r>
              <a:rPr lang="en-US" sz="2400" dirty="0" smtClean="0"/>
              <a:t>Parity</a:t>
            </a:r>
          </a:p>
          <a:p>
            <a:pPr marL="800100" lvl="1" indent="-342900" fontAlgn="base">
              <a:lnSpc>
                <a:spcPct val="100000"/>
              </a:lnSpc>
              <a:buFont typeface="Arial" panose="020B0604020202020204" pitchFamily="34" charset="0"/>
              <a:buChar char="•"/>
            </a:pPr>
            <a:r>
              <a:rPr lang="en-US" sz="2200" dirty="0" smtClean="0"/>
              <a:t>After </a:t>
            </a:r>
            <a:r>
              <a:rPr lang="en-US" sz="2200" dirty="0"/>
              <a:t>the receiving UART reads the data frame, it counts the number of bits with a value of 1 and checks if the total is an even or odd number. If the parity bit is a 0 (even parity), the 1 or logic-high bit in the data frame should total to an even number. If the parity bit is a 1 (odd parity), the 1 bit or logic highs in the data frame should total to an odd number</a:t>
            </a:r>
            <a:r>
              <a:rPr lang="en-US" sz="2200" dirty="0" smtClean="0"/>
              <a:t>.</a:t>
            </a:r>
            <a:endParaRPr lang="fa-IR" sz="2200" dirty="0" smtClean="0"/>
          </a:p>
          <a:p>
            <a:pPr marL="800100" lvl="1" indent="-342900" fontAlgn="base">
              <a:lnSpc>
                <a:spcPct val="100000"/>
              </a:lnSpc>
              <a:buFont typeface="Arial" panose="020B0604020202020204" pitchFamily="34" charset="0"/>
              <a:buChar char="•"/>
            </a:pPr>
            <a:endParaRPr lang="en-US" sz="2200" dirty="0"/>
          </a:p>
          <a:p>
            <a:pPr marL="800100" lvl="1" indent="-342900" fontAlgn="base">
              <a:lnSpc>
                <a:spcPct val="100000"/>
              </a:lnSpc>
              <a:buFont typeface="Arial" panose="020B0604020202020204" pitchFamily="34" charset="0"/>
              <a:buChar char="•"/>
            </a:pPr>
            <a:r>
              <a:rPr lang="en-US" sz="2200" dirty="0"/>
              <a:t>When the parity bit matches the data, the UART knows that the transmission is free of errors. But if the parity bit is a 0, and the total is odd, or the parity bit is a 1, and the total is even, the UART knows that bits in the data frame have changed</a:t>
            </a:r>
            <a:r>
              <a:rPr lang="en-US" sz="2200" dirty="0" smtClean="0"/>
              <a:t>.</a:t>
            </a:r>
            <a:endParaRPr lang="en-US" sz="2200" dirty="0"/>
          </a:p>
        </p:txBody>
      </p:sp>
      <p:pic>
        <p:nvPicPr>
          <p:cNvPr id="6146" name="Picture 2" descr="https://lh6.googleusercontent.com/cTtlPURtPKpROnz1FeONZLLxiFWjt_NEiFUVOisjvF9xwQNUJF5FyzHFl8eICMsqCipHxVEi2OAfGXTuEiINwmNhbIGXv7iOxvSqVYnuzSqrTBN2i8KvFNKfygXVLEJMcgpNJttKc-xkU0Bt9EI2cJ_EgfKvZFBTUB4ZCZH3DRpdGukHv_ALp8PFVWtE6Lt_LRuW8SdB6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5682868"/>
            <a:ext cx="5895975" cy="5715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12</a:t>
            </a:fld>
            <a:r>
              <a:rPr lang="en-US" smtClean="0"/>
              <a:t>/34</a:t>
            </a:r>
            <a:endParaRPr lang="en-US" dirty="0"/>
          </a:p>
        </p:txBody>
      </p:sp>
    </p:spTree>
    <p:extLst>
      <p:ext uri="{BB962C8B-B14F-4D97-AF65-F5344CB8AC3E}">
        <p14:creationId xmlns:p14="http://schemas.microsoft.com/office/powerpoint/2010/main" val="224550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fade">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endParaRPr lang="fa-IR" dirty="0"/>
          </a:p>
        </p:txBody>
      </p:sp>
      <p:sp>
        <p:nvSpPr>
          <p:cNvPr id="3" name="Content Placeholder 2"/>
          <p:cNvSpPr>
            <a:spLocks noGrp="1"/>
          </p:cNvSpPr>
          <p:nvPr>
            <p:ph idx="1"/>
          </p:nvPr>
        </p:nvSpPr>
        <p:spPr>
          <a:xfrm>
            <a:off x="762003" y="1825625"/>
            <a:ext cx="10711543" cy="4351338"/>
          </a:xfrm>
        </p:spPr>
        <p:txBody>
          <a:bodyPr>
            <a:normAutofit/>
          </a:bodyPr>
          <a:lstStyle/>
          <a:p>
            <a:pPr marL="342900" indent="-342900" fontAlgn="base">
              <a:buFont typeface="Arial" panose="020B0604020202020204" pitchFamily="34" charset="0"/>
              <a:buChar char="•"/>
            </a:pPr>
            <a:r>
              <a:rPr lang="en-US" sz="2400" dirty="0"/>
              <a:t>Stop </a:t>
            </a:r>
            <a:r>
              <a:rPr lang="en-US" sz="2400" dirty="0" smtClean="0"/>
              <a:t>Bits</a:t>
            </a:r>
            <a:endParaRPr lang="en-US" sz="2400" dirty="0"/>
          </a:p>
          <a:p>
            <a:pPr marL="914400" lvl="1" indent="-457200" fontAlgn="base">
              <a:lnSpc>
                <a:spcPct val="150000"/>
              </a:lnSpc>
              <a:buFont typeface="Arial" panose="020B0604020202020204" pitchFamily="34" charset="0"/>
              <a:buChar char="•"/>
            </a:pPr>
            <a:r>
              <a:rPr lang="en-US" sz="2400" dirty="0"/>
              <a:t> To signal the end of the data packet, the sending UART drives the data transmission line from a low voltage to a high voltage for one (1) to two (2) bit(s) duration</a:t>
            </a:r>
            <a:r>
              <a:rPr lang="en-US" sz="2400" dirty="0" smtClean="0"/>
              <a:t>.</a:t>
            </a:r>
            <a:endParaRPr lang="en-US" sz="2400" dirty="0"/>
          </a:p>
        </p:txBody>
      </p:sp>
      <p:pic>
        <p:nvPicPr>
          <p:cNvPr id="7170" name="Picture 2" descr="https://lh4.googleusercontent.com/LLaAP15vnmXg-q5skcRFtfI7IrO-5MJBYLEheT6aMLKtExuXPr0CzMNUAyDiu6w5qCT8CBzs-UUb44vm8Q3kMnEpLvR0PeklXentmLH4qlFjGGpkJpjd6q62BIASR1dTG9SZdJAPy1YqE2sOgecNSTZIjmTmaJ0l6Ax6T9lb6hTBhuMVHR8BQocxU3qbSdJA_3AbQjs8s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2" y="5140557"/>
            <a:ext cx="5172075" cy="61912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5642886" y="4719292"/>
            <a:ext cx="440921" cy="3985"/>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6080247" y="4001294"/>
            <a:ext cx="0" cy="324685"/>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V="1">
            <a:off x="6080247" y="4291171"/>
            <a:ext cx="0" cy="4389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6080247" y="4006040"/>
            <a:ext cx="440921" cy="3985"/>
          </a:xfrm>
          <a:prstGeom prst="line">
            <a:avLst/>
          </a:prstGeom>
          <a:ln w="28575"/>
        </p:spPr>
        <p:style>
          <a:lnRef idx="1">
            <a:schemeClr val="dk1"/>
          </a:lnRef>
          <a:fillRef idx="0">
            <a:schemeClr val="dk1"/>
          </a:fillRef>
          <a:effectRef idx="0">
            <a:schemeClr val="dk1"/>
          </a:effectRef>
          <a:fontRef idx="minor">
            <a:schemeClr val="tx1"/>
          </a:fontRef>
        </p:style>
      </p:cxnSp>
      <p:sp>
        <p:nvSpPr>
          <p:cNvPr id="11" name="Slide Number Placeholder 10"/>
          <p:cNvSpPr>
            <a:spLocks noGrp="1"/>
          </p:cNvSpPr>
          <p:nvPr>
            <p:ph type="sldNum" sz="quarter" idx="12"/>
          </p:nvPr>
        </p:nvSpPr>
        <p:spPr/>
        <p:txBody>
          <a:bodyPr/>
          <a:lstStyle/>
          <a:p>
            <a:fld id="{64249A16-1D3B-4D2A-828B-0F6032C90132}" type="slidenum">
              <a:rPr lang="en-US" smtClean="0"/>
              <a:pPr/>
              <a:t>13</a:t>
            </a:fld>
            <a:r>
              <a:rPr lang="en-US" smtClean="0"/>
              <a:t>/34</a:t>
            </a:r>
            <a:endParaRPr lang="en-US" dirty="0"/>
          </a:p>
        </p:txBody>
      </p:sp>
    </p:spTree>
    <p:extLst>
      <p:ext uri="{BB962C8B-B14F-4D97-AF65-F5344CB8AC3E}">
        <p14:creationId xmlns:p14="http://schemas.microsoft.com/office/powerpoint/2010/main" val="423802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0"/>
                                        </p:tgtEl>
                                        <p:attrNameLst>
                                          <p:attrName>style.visibility</p:attrName>
                                        </p:attrNameLst>
                                      </p:cBhvr>
                                      <p:to>
                                        <p:strVal val="visible"/>
                                      </p:to>
                                    </p:set>
                                    <p:animEffect transition="in" filter="fade">
                                      <p:cBhvr>
                                        <p:cTn id="2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UART in </a:t>
            </a:r>
            <a:r>
              <a:rPr lang="en-US" dirty="0" smtClean="0"/>
              <a:t>SAM3X8E</a:t>
            </a:r>
            <a:endParaRPr lang="fa-IR" dirty="0"/>
          </a:p>
        </p:txBody>
      </p:sp>
      <p:sp>
        <p:nvSpPr>
          <p:cNvPr id="27" name="Content Placeholder 2"/>
          <p:cNvSpPr>
            <a:spLocks noGrp="1"/>
          </p:cNvSpPr>
          <p:nvPr>
            <p:ph idx="1"/>
          </p:nvPr>
        </p:nvSpPr>
        <p:spPr>
          <a:xfrm>
            <a:off x="838200" y="1825625"/>
            <a:ext cx="10515600" cy="4351338"/>
          </a:xfrm>
        </p:spPr>
        <p:txBody>
          <a:bodyPr>
            <a:normAutofit/>
          </a:bodyPr>
          <a:lstStyle/>
          <a:p>
            <a:pPr marL="342900" indent="-342900" fontAlgn="base">
              <a:buFont typeface="Arial" panose="020B0604020202020204" pitchFamily="34" charset="0"/>
              <a:buChar char="•"/>
            </a:pPr>
            <a:r>
              <a:rPr lang="en-US" sz="2400" dirty="0"/>
              <a:t>Independent Receiver and Transmitter</a:t>
            </a:r>
          </a:p>
          <a:p>
            <a:pPr marL="800100" lvl="1" indent="-342900" fontAlgn="base">
              <a:buFont typeface="Arial" panose="020B0604020202020204" pitchFamily="34" charset="0"/>
              <a:buChar char="•"/>
            </a:pPr>
            <a:r>
              <a:rPr lang="en-US" sz="2400" dirty="0"/>
              <a:t>with a Common Programmable Baud Rate Generator</a:t>
            </a:r>
          </a:p>
          <a:p>
            <a:pPr marL="342900" indent="-342900" fontAlgn="base">
              <a:buFont typeface="Arial" panose="020B0604020202020204" pitchFamily="34" charset="0"/>
              <a:buChar char="•"/>
            </a:pPr>
            <a:r>
              <a:rPr lang="en-US" sz="2400" dirty="0"/>
              <a:t>Even, Odd, Mark or Space Parity Generation</a:t>
            </a:r>
          </a:p>
          <a:p>
            <a:pPr marL="342900" indent="-342900" fontAlgn="base">
              <a:buFont typeface="Arial" panose="020B0604020202020204" pitchFamily="34" charset="0"/>
              <a:buChar char="•"/>
            </a:pPr>
            <a:r>
              <a:rPr lang="en-US" sz="2400" dirty="0"/>
              <a:t>Parity, Framing and Overrun Error Detection</a:t>
            </a:r>
          </a:p>
          <a:p>
            <a:pPr marL="342900" indent="-342900" fontAlgn="base">
              <a:buFont typeface="Arial" panose="020B0604020202020204" pitchFamily="34" charset="0"/>
              <a:buChar char="•"/>
            </a:pPr>
            <a:r>
              <a:rPr lang="en-US" sz="2400" dirty="0"/>
              <a:t>Interrupt </a:t>
            </a:r>
            <a:r>
              <a:rPr lang="en-US" sz="2400" dirty="0" smtClean="0"/>
              <a:t>Generation</a:t>
            </a:r>
            <a:endParaRPr lang="en-US" sz="2400" dirty="0"/>
          </a:p>
        </p:txBody>
      </p:sp>
      <p:pic>
        <p:nvPicPr>
          <p:cNvPr id="8194" name="Picture 2" descr="https://lh6.googleusercontent.com/z2CGuryHdyIcz-NBfIEg2RvEC2GvIooW55dql6n0xy6ss5X2ymkjs0vTmUMbTRPultfEx0Fdk2XldcDY4qIbpHev6lkMj_LCtnHN-p5IBfyDj-Vs7HFXxEaddjIcBBBQCpco3cep2-XQaQbo8Ut32-WqX-sRFiTX9EKeZRFAKmg9S58TJ8yAm4uAvhe9rh3JYvRsZ6f7gA=s2048"/>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6994" l="3096" r="99625">
                        <a14:foregroundMark x1="82176" y1="97194" x2="3096" y2="95792"/>
                        <a14:foregroundMark x1="3096" y1="95792" x2="4409" y2="200"/>
                        <a14:foregroundMark x1="27861" y1="4609" x2="92120" y2="44289"/>
                        <a14:foregroundMark x1="80019" y1="93387" x2="95028" y2="45892"/>
                        <a14:foregroundMark x1="20356" y1="29459" x2="43058" y2="28457"/>
                        <a14:foregroundMark x1="92871" y1="74349" x2="99625" y2="62124"/>
                        <a14:foregroundMark x1="97842" y1="39479" x2="43152" y2="6814"/>
                        <a14:foregroundMark x1="36679" y1="77355" x2="65572" y2="39880"/>
                        <a14:foregroundMark x1="64540" y1="83567" x2="60976" y2="22846"/>
                        <a14:foregroundMark x1="77674" y1="74148" x2="72608" y2="42084"/>
                        <a14:foregroundMark x1="67917" y1="73747" x2="34803" y2="61924"/>
                        <a14:foregroundMark x1="42308" y1="38878" x2="12946" y2="23046"/>
                        <a14:foregroundMark x1="23265" y1="48297" x2="40244" y2="52705"/>
                        <a14:foregroundMark x1="40338" y1="21643" x2="16323" y2="5210"/>
                        <a14:foregroundMark x1="84146" y1="65531" x2="85460" y2="3206"/>
                        <a14:foregroundMark x1="77767" y1="88978" x2="88555" y2="83567"/>
                        <a14:foregroundMark x1="69231" y1="87976" x2="75891" y2="84569"/>
                        <a14:backgroundMark x1="81332" y1="98597" x2="99437" y2="72946"/>
                        <a14:backgroundMark x1="73546" y1="98597" x2="83396" y2="88377"/>
                        <a14:backgroundMark x1="76923" y1="99599" x2="83114" y2="99599"/>
                        <a14:backgroundMark x1="81144" y1="95190" x2="74672" y2="95591"/>
                      </a14:backgroundRemoval>
                    </a14:imgEffect>
                  </a14:imgLayer>
                </a14:imgProps>
              </a:ext>
              <a:ext uri="{28A0092B-C50C-407E-A947-70E740481C1C}">
                <a14:useLocalDpi xmlns:a14="http://schemas.microsoft.com/office/drawing/2010/main" val="0"/>
              </a:ext>
            </a:extLst>
          </a:blip>
          <a:srcRect/>
          <a:stretch>
            <a:fillRect/>
          </a:stretch>
        </p:blipFill>
        <p:spPr bwMode="auto">
          <a:xfrm>
            <a:off x="5845246" y="3532940"/>
            <a:ext cx="5855062" cy="27407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315454"/>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14</a:t>
            </a:fld>
            <a:r>
              <a:rPr lang="en-US" smtClean="0"/>
              <a:t>/34</a:t>
            </a:r>
            <a:endParaRPr lang="en-US" dirty="0"/>
          </a:p>
        </p:txBody>
      </p:sp>
    </p:spTree>
    <p:extLst>
      <p:ext uri="{BB962C8B-B14F-4D97-AF65-F5344CB8AC3E}">
        <p14:creationId xmlns:p14="http://schemas.microsoft.com/office/powerpoint/2010/main" val="88024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fade">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fade">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fade">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in SAM3X8E</a:t>
            </a:r>
            <a:endParaRPr lang="fa-IR" dirty="0"/>
          </a:p>
        </p:txBody>
      </p:sp>
      <p:sp>
        <p:nvSpPr>
          <p:cNvPr id="3" name="Content Placeholder 2"/>
          <p:cNvSpPr>
            <a:spLocks noGrp="1"/>
          </p:cNvSpPr>
          <p:nvPr>
            <p:ph idx="1"/>
          </p:nvPr>
        </p:nvSpPr>
        <p:spPr>
          <a:xfrm>
            <a:off x="838200" y="1825624"/>
            <a:ext cx="10515600" cy="4697095"/>
          </a:xfrm>
        </p:spPr>
        <p:txBody>
          <a:bodyPr>
            <a:noAutofit/>
          </a:bodyPr>
          <a:lstStyle/>
          <a:p>
            <a:pPr marL="342900" indent="-342900" fontAlgn="base">
              <a:buFont typeface="Arial" panose="020B0604020202020204" pitchFamily="34" charset="0"/>
              <a:buChar char="•"/>
            </a:pPr>
            <a:r>
              <a:rPr lang="en-US" sz="2400" dirty="0"/>
              <a:t>The UART pins are multiplexed with PIO lines</a:t>
            </a:r>
          </a:p>
          <a:p>
            <a:pPr marL="342900" indent="-342900" fontAlgn="base">
              <a:buFont typeface="Arial" panose="020B0604020202020204" pitchFamily="34" charset="0"/>
              <a:buChar char="•"/>
            </a:pPr>
            <a:r>
              <a:rPr lang="en-US" sz="2400" dirty="0"/>
              <a:t>The programmer must first configure the PMC to enable the UART clock</a:t>
            </a:r>
          </a:p>
          <a:p>
            <a:pPr marL="800100" lvl="1" indent="-342900" fontAlgn="base">
              <a:buFont typeface="Arial" panose="020B0604020202020204" pitchFamily="34" charset="0"/>
              <a:buChar char="•"/>
            </a:pPr>
            <a:r>
              <a:rPr lang="en-US" sz="2400" dirty="0"/>
              <a:t> PMC: Power Management Controller</a:t>
            </a:r>
          </a:p>
          <a:p>
            <a:pPr marL="342900" indent="-342900" fontAlgn="base">
              <a:buFont typeface="Arial" panose="020B0604020202020204" pitchFamily="34" charset="0"/>
              <a:buChar char="•"/>
            </a:pPr>
            <a:r>
              <a:rPr lang="en-US" sz="2400" dirty="0"/>
              <a:t>Only 8-bit character is supported (with parity</a:t>
            </a:r>
            <a:r>
              <a:rPr lang="en-US" sz="2400" dirty="0" smtClean="0"/>
              <a:t>)</a:t>
            </a:r>
            <a:endParaRPr lang="en-US" sz="2400" dirty="0"/>
          </a:p>
        </p:txBody>
      </p:sp>
      <p:pic>
        <p:nvPicPr>
          <p:cNvPr id="9218" name="Picture 2" descr="https://lh6.googleusercontent.com/oWDvYXvYB5ZD_YTwTOQglR2zQpcJUYUjr2hi8em0rogc393cQAEsAKZvAOsYZo4lcnjQA7Q2K98cHw9cQrqGd2IPQrtT1W3i1EeKHXAY8qQAZYWUQANVqbJgS5qQTS_TASu4XQX6l6wvUfNHk1m7E5wp9CCir3243a_rSMzoP71qrAYkoDGKjn4lRcHaGil99lbZ8WYPb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4396964"/>
            <a:ext cx="11391900" cy="1647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326425"/>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15</a:t>
            </a:fld>
            <a:r>
              <a:rPr lang="en-US" smtClean="0"/>
              <a:t>/34</a:t>
            </a:r>
            <a:endParaRPr lang="en-US" dirty="0"/>
          </a:p>
        </p:txBody>
      </p:sp>
    </p:spTree>
    <p:extLst>
      <p:ext uri="{BB962C8B-B14F-4D97-AF65-F5344CB8AC3E}">
        <p14:creationId xmlns:p14="http://schemas.microsoft.com/office/powerpoint/2010/main" val="299317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18"/>
                                        </p:tgtEl>
                                        <p:attrNameLst>
                                          <p:attrName>style.visibility</p:attrName>
                                        </p:attrNameLst>
                                      </p:cBhvr>
                                      <p:to>
                                        <p:strVal val="visible"/>
                                      </p:to>
                                    </p:set>
                                    <p:animEffect transition="in" filter="fade">
                                      <p:cBhvr>
                                        <p:cTn id="2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Baud Rate Generator in </a:t>
            </a:r>
            <a:r>
              <a:rPr lang="en-US" dirty="0" smtClean="0"/>
              <a:t>SAM3X8E</a:t>
            </a:r>
            <a:endParaRPr lang="fa-IR" dirty="0"/>
          </a:p>
        </p:txBody>
      </p:sp>
      <p:sp>
        <p:nvSpPr>
          <p:cNvPr id="3" name="Content Placeholder 2"/>
          <p:cNvSpPr>
            <a:spLocks noGrp="1"/>
          </p:cNvSpPr>
          <p:nvPr>
            <p:ph idx="1"/>
          </p:nvPr>
        </p:nvSpPr>
        <p:spPr>
          <a:xfrm>
            <a:off x="838200" y="1825625"/>
            <a:ext cx="10515600" cy="4697096"/>
          </a:xfrm>
        </p:spPr>
        <p:txBody>
          <a:bodyPr>
            <a:normAutofit/>
          </a:bodyPr>
          <a:lstStyle/>
          <a:p>
            <a:pPr marL="342900" indent="-342900" fontAlgn="base">
              <a:buFont typeface="Arial" panose="020B0604020202020204" pitchFamily="34" charset="0"/>
              <a:buChar char="•"/>
            </a:pPr>
            <a:r>
              <a:rPr lang="en-US" sz="2400" dirty="0"/>
              <a:t>The baud rate clock</a:t>
            </a:r>
          </a:p>
          <a:p>
            <a:pPr marL="800100" lvl="1" indent="-342900" fontAlgn="base">
              <a:buFont typeface="Arial" panose="020B0604020202020204" pitchFamily="34" charset="0"/>
              <a:buChar char="•"/>
            </a:pPr>
            <a:r>
              <a:rPr lang="en-US" sz="2400" dirty="0"/>
              <a:t>Is the master clock divided by 16 times the value (CD) written in UART_BRGR (Baud Rate Generator Register</a:t>
            </a:r>
            <a:r>
              <a:rPr lang="en-US" sz="2400" dirty="0" smtClean="0"/>
              <a:t>)</a:t>
            </a:r>
          </a:p>
          <a:p>
            <a:pPr marL="800100" lvl="1" indent="-342900" fontAlgn="base">
              <a:buFont typeface="Arial" panose="020B0604020202020204" pitchFamily="34" charset="0"/>
              <a:buChar char="•"/>
            </a:pPr>
            <a:endParaRPr lang="en-US" sz="2400" dirty="0" smtClean="0"/>
          </a:p>
          <a:p>
            <a:pPr marL="800100" lvl="1" indent="-342900" fontAlgn="base">
              <a:buFont typeface="Arial" panose="020B0604020202020204" pitchFamily="34" charset="0"/>
              <a:buChar char="•"/>
            </a:pPr>
            <a:endParaRPr lang="en-US" sz="2400" dirty="0" smtClean="0"/>
          </a:p>
          <a:p>
            <a:pPr marL="800100" lvl="1" indent="-342900" fontAlgn="base">
              <a:buFont typeface="Arial" panose="020B0604020202020204" pitchFamily="34" charset="0"/>
              <a:buChar char="•"/>
            </a:pPr>
            <a:endParaRPr lang="en-US" sz="2400" dirty="0"/>
          </a:p>
          <a:p>
            <a:pPr marL="800100" lvl="1" indent="-342900" fontAlgn="base">
              <a:buFont typeface="Arial" panose="020B0604020202020204" pitchFamily="34" charset="0"/>
              <a:buChar char="•"/>
            </a:pPr>
            <a:r>
              <a:rPr lang="en-US" sz="2400" dirty="0" smtClean="0"/>
              <a:t>If </a:t>
            </a:r>
            <a:r>
              <a:rPr lang="en-US" sz="2400" dirty="0"/>
              <a:t>UART_BRGR is set to 0, the baud rate clock is disabled and the UART remains </a:t>
            </a:r>
            <a:r>
              <a:rPr lang="en-US" sz="2400" dirty="0" smtClean="0"/>
              <a:t>inactive</a:t>
            </a:r>
            <a:endParaRPr lang="en-US" sz="2400" dirty="0"/>
          </a:p>
          <a:p>
            <a:pPr marL="342900" indent="-342900" fontAlgn="base">
              <a:buFont typeface="Arial" panose="020B0604020202020204" pitchFamily="34" charset="0"/>
              <a:buChar char="•"/>
            </a:pPr>
            <a:r>
              <a:rPr lang="en-US" sz="2400" dirty="0"/>
              <a:t>The maximum allowable baud rate is Master Clock divided by </a:t>
            </a:r>
            <a:r>
              <a:rPr lang="en-US" sz="2400" dirty="0" smtClean="0"/>
              <a:t>16</a:t>
            </a:r>
          </a:p>
          <a:p>
            <a:pPr marL="342900" indent="-342900" fontAlgn="base">
              <a:buFont typeface="Arial" panose="020B0604020202020204" pitchFamily="34" charset="0"/>
              <a:buChar char="•"/>
            </a:pPr>
            <a:r>
              <a:rPr lang="en-US" sz="2400" dirty="0" smtClean="0"/>
              <a:t>The </a:t>
            </a:r>
            <a:r>
              <a:rPr lang="en-US" sz="2400" dirty="0"/>
              <a:t>minimum allowable baud rate is Master Clock divided by (16 x </a:t>
            </a:r>
            <a:r>
              <a:rPr lang="en-US" sz="2400" dirty="0" smtClean="0"/>
              <a:t>65535)</a:t>
            </a:r>
            <a:endParaRPr lang="en-US" sz="2400" dirty="0"/>
          </a:p>
        </p:txBody>
      </p:sp>
      <p:pic>
        <p:nvPicPr>
          <p:cNvPr id="10242" name="Picture 2" descr="https://lh6.googleusercontent.com/2HI27KLz3IHXbPU1H2pYOOQVc8pNAC_2UcDGWbJ_eH0ijM21FIueWMzyv1ZzlgNbQjGbKbPeyyxzzHTjThQoUFl2oI8fUaB1yLwvXEFwyfkAIcfNxGqGOf4c4dpgm3MpqBGS41-SJvwT_Lbvm9Kp4OcDqa0ECN9vPxnrUykquMZi1yDtubIVf83CJAk2ouXmOD_LboV08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720" y="2915595"/>
            <a:ext cx="3464560" cy="10268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326427"/>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16</a:t>
            </a:fld>
            <a:r>
              <a:rPr lang="en-US" smtClean="0"/>
              <a:t>/34</a:t>
            </a:r>
            <a:endParaRPr lang="en-US" dirty="0"/>
          </a:p>
        </p:txBody>
      </p:sp>
    </p:spTree>
    <p:extLst>
      <p:ext uri="{BB962C8B-B14F-4D97-AF65-F5344CB8AC3E}">
        <p14:creationId xmlns:p14="http://schemas.microsoft.com/office/powerpoint/2010/main" val="414793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fade">
                                      <p:cBhvr>
                                        <p:cTn id="17" dur="500"/>
                                        <p:tgtEl>
                                          <p:spTgt spid="10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Baud Rate Generator in SAM3X8E</a:t>
            </a:r>
            <a:endParaRPr lang="fa-IR" dirty="0"/>
          </a:p>
        </p:txBody>
      </p:sp>
      <p:pic>
        <p:nvPicPr>
          <p:cNvPr id="11266" name="Picture 2" descr="https://lh5.googleusercontent.com/NSyMOHG1MapBLcETCaU6yPwIsRrL7VEl2x4-AI99hcTACDOTHLC5t92PKMh0L-cJ6UCtUfFsYD5L2tWLiwaz-32GeM9-ZZVhWbvzMYv00zr8QnFWtMCIWQIyPB1TyQafEw8fJSsgIqwFqtdIgex7e8-724VtSNOKL7s31ESfhoasVKTHI0iM8eJIe6_a1HzCIcXXB3rpO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40" y="2018614"/>
            <a:ext cx="10434320" cy="38890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322785"/>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17</a:t>
            </a:fld>
            <a:r>
              <a:rPr lang="en-US" smtClean="0"/>
              <a:t>/34</a:t>
            </a:r>
            <a:endParaRPr lang="en-US" dirty="0"/>
          </a:p>
        </p:txBody>
      </p:sp>
    </p:spTree>
    <p:extLst>
      <p:ext uri="{BB962C8B-B14F-4D97-AF65-F5344CB8AC3E}">
        <p14:creationId xmlns:p14="http://schemas.microsoft.com/office/powerpoint/2010/main" val="703084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UART Receiver in </a:t>
            </a:r>
            <a:r>
              <a:rPr lang="en-US" dirty="0" smtClean="0"/>
              <a:t>SAM3X8E</a:t>
            </a:r>
            <a:endParaRPr lang="fa-IR" dirty="0"/>
          </a:p>
        </p:txBody>
      </p:sp>
      <p:sp>
        <p:nvSpPr>
          <p:cNvPr id="3" name="Content Placeholder 2"/>
          <p:cNvSpPr>
            <a:spLocks noGrp="1"/>
          </p:cNvSpPr>
          <p:nvPr>
            <p:ph idx="1"/>
          </p:nvPr>
        </p:nvSpPr>
        <p:spPr>
          <a:xfrm>
            <a:off x="838200" y="1607911"/>
            <a:ext cx="10515600" cy="4351338"/>
          </a:xfrm>
        </p:spPr>
        <p:txBody>
          <a:bodyPr>
            <a:noAutofit/>
          </a:bodyPr>
          <a:lstStyle/>
          <a:p>
            <a:pPr marL="342900" indent="-342900" fontAlgn="base">
              <a:lnSpc>
                <a:spcPct val="100000"/>
              </a:lnSpc>
              <a:buFont typeface="Arial" panose="020B0604020202020204" pitchFamily="34" charset="0"/>
              <a:buChar char="•"/>
            </a:pPr>
            <a:r>
              <a:rPr lang="en-US" sz="2400" dirty="0"/>
              <a:t>Receiver Reset, Enable and Disable</a:t>
            </a:r>
          </a:p>
          <a:p>
            <a:pPr marL="800100" lvl="1" indent="-342900" fontAlgn="base">
              <a:lnSpc>
                <a:spcPct val="100000"/>
              </a:lnSpc>
              <a:buFont typeface="Arial" panose="020B0604020202020204" pitchFamily="34" charset="0"/>
              <a:buChar char="•"/>
            </a:pPr>
            <a:r>
              <a:rPr lang="en-US" sz="2200" dirty="0"/>
              <a:t>After the device reset, the UART receiver is disabled</a:t>
            </a:r>
          </a:p>
          <a:p>
            <a:pPr marL="800100" lvl="1" indent="-342900" fontAlgn="base">
              <a:lnSpc>
                <a:spcPct val="100000"/>
              </a:lnSpc>
              <a:buFont typeface="Arial" panose="020B0604020202020204" pitchFamily="34" charset="0"/>
              <a:buChar char="•"/>
            </a:pPr>
            <a:r>
              <a:rPr lang="en-US" sz="2200" dirty="0"/>
              <a:t>To enable: RXEN = 1 in the control register (UART_CR)</a:t>
            </a:r>
          </a:p>
          <a:p>
            <a:pPr marL="800100" lvl="1" indent="-342900" fontAlgn="base">
              <a:lnSpc>
                <a:spcPct val="100000"/>
              </a:lnSpc>
              <a:buFont typeface="Arial" panose="020B0604020202020204" pitchFamily="34" charset="0"/>
              <a:buChar char="•"/>
            </a:pPr>
            <a:r>
              <a:rPr lang="en-US" sz="2200" dirty="0"/>
              <a:t>If enabled: the receiver starts looking for a start bit</a:t>
            </a:r>
          </a:p>
          <a:p>
            <a:pPr marL="800100" lvl="1" indent="-342900" fontAlgn="base">
              <a:lnSpc>
                <a:spcPct val="100000"/>
              </a:lnSpc>
              <a:buFont typeface="Arial" panose="020B0604020202020204" pitchFamily="34" charset="0"/>
              <a:buChar char="•"/>
            </a:pPr>
            <a:r>
              <a:rPr lang="en-US" sz="2200" dirty="0"/>
              <a:t>To disable:  RXDIS = 1 in the control register (UART_CR)</a:t>
            </a:r>
          </a:p>
          <a:p>
            <a:pPr marL="1257300" lvl="2" indent="-342900" fontAlgn="base">
              <a:lnSpc>
                <a:spcPct val="100000"/>
              </a:lnSpc>
              <a:buFont typeface="Arial" panose="020B0604020202020204" pitchFamily="34" charset="0"/>
              <a:buChar char="•"/>
            </a:pPr>
            <a:r>
              <a:rPr lang="en-US" sz="2200" dirty="0"/>
              <a:t>If the receiver is waiting for a start bit, it is immediately stopped</a:t>
            </a:r>
          </a:p>
          <a:p>
            <a:pPr marL="1257300" lvl="2" indent="-342900" fontAlgn="base">
              <a:lnSpc>
                <a:spcPct val="100000"/>
              </a:lnSpc>
              <a:buFont typeface="Arial" panose="020B0604020202020204" pitchFamily="34" charset="0"/>
              <a:buChar char="•"/>
            </a:pPr>
            <a:r>
              <a:rPr lang="en-US" sz="2200" dirty="0"/>
              <a:t>If the receiver has already detected a start bit and is receiving the data, it waits for the stop bit before actually stopping its operation</a:t>
            </a:r>
          </a:p>
          <a:p>
            <a:pPr marL="800100" lvl="1" indent="-342900" fontAlgn="base">
              <a:lnSpc>
                <a:spcPct val="100000"/>
              </a:lnSpc>
              <a:buFont typeface="Arial" panose="020B0604020202020204" pitchFamily="34" charset="0"/>
              <a:buChar char="•"/>
            </a:pPr>
            <a:r>
              <a:rPr lang="en-US" sz="2200" dirty="0"/>
              <a:t>To reset: RSTRX =1 in the control register (UART_CR)</a:t>
            </a:r>
          </a:p>
          <a:p>
            <a:pPr marL="1257300" lvl="2" indent="-342900" fontAlgn="base">
              <a:lnSpc>
                <a:spcPct val="100000"/>
              </a:lnSpc>
              <a:buFont typeface="Arial" panose="020B0604020202020204" pitchFamily="34" charset="0"/>
              <a:buChar char="•"/>
            </a:pPr>
            <a:r>
              <a:rPr lang="en-US" sz="2200" dirty="0"/>
              <a:t>The receiver immediately stops its current operations and is disabled, whatever its current state</a:t>
            </a:r>
            <a:r>
              <a:rPr lang="en-US" sz="2200" dirty="0" smtClean="0"/>
              <a:t>!</a:t>
            </a:r>
            <a:endParaRPr lang="en-US" sz="2200" dirty="0"/>
          </a:p>
        </p:txBody>
      </p:sp>
      <p:sp>
        <p:nvSpPr>
          <p:cNvPr id="5" name="Rectangle 4"/>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18</a:t>
            </a:fld>
            <a:r>
              <a:rPr lang="en-US" smtClean="0"/>
              <a:t>/34</a:t>
            </a:r>
            <a:endParaRPr lang="en-US" dirty="0"/>
          </a:p>
        </p:txBody>
      </p:sp>
    </p:spTree>
    <p:extLst>
      <p:ext uri="{BB962C8B-B14F-4D97-AF65-F5344CB8AC3E}">
        <p14:creationId xmlns:p14="http://schemas.microsoft.com/office/powerpoint/2010/main" val="1798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Detection and Data </a:t>
            </a:r>
            <a:r>
              <a:rPr lang="en-US" dirty="0" smtClean="0"/>
              <a:t>Sampling</a:t>
            </a:r>
            <a:endParaRPr lang="fa-IR" dirty="0"/>
          </a:p>
        </p:txBody>
      </p:sp>
      <p:sp>
        <p:nvSpPr>
          <p:cNvPr id="3" name="Content Placeholder 2"/>
          <p:cNvSpPr>
            <a:spLocks noGrp="1"/>
          </p:cNvSpPr>
          <p:nvPr>
            <p:ph idx="1"/>
          </p:nvPr>
        </p:nvSpPr>
        <p:spPr/>
        <p:txBody>
          <a:bodyPr>
            <a:noAutofit/>
          </a:bodyPr>
          <a:lstStyle/>
          <a:p>
            <a:pPr marL="342900" indent="-342900" fontAlgn="base">
              <a:lnSpc>
                <a:spcPct val="100000"/>
              </a:lnSpc>
              <a:buFont typeface="Arial" panose="020B0604020202020204" pitchFamily="34" charset="0"/>
              <a:buChar char="•"/>
            </a:pPr>
            <a:r>
              <a:rPr lang="en-US" sz="2400" dirty="0"/>
              <a:t>A low level (space) on URXD is interpreted as a valid start bit</a:t>
            </a:r>
          </a:p>
          <a:p>
            <a:pPr marL="800100" lvl="1" indent="-342900" fontAlgn="base">
              <a:lnSpc>
                <a:spcPct val="100000"/>
              </a:lnSpc>
              <a:buFont typeface="Arial" panose="020B0604020202020204" pitchFamily="34" charset="0"/>
              <a:buChar char="•"/>
            </a:pPr>
            <a:r>
              <a:rPr lang="en-US" sz="2200" dirty="0"/>
              <a:t>if it is detected for more than 7 cycles of the sampling clock</a:t>
            </a:r>
          </a:p>
          <a:p>
            <a:pPr marL="800100" lvl="1" indent="-342900" fontAlgn="base">
              <a:lnSpc>
                <a:spcPct val="100000"/>
              </a:lnSpc>
              <a:buFont typeface="Arial" panose="020B0604020202020204" pitchFamily="34" charset="0"/>
              <a:buChar char="•"/>
            </a:pPr>
            <a:r>
              <a:rPr lang="en-US" sz="2200" dirty="0"/>
              <a:t>Sampling clock = 16 x baud </a:t>
            </a:r>
            <a:r>
              <a:rPr lang="en-US" sz="2200" dirty="0" smtClean="0"/>
              <a:t>rate</a:t>
            </a:r>
            <a:endParaRPr lang="en-US" sz="2200" dirty="0"/>
          </a:p>
          <a:p>
            <a:pPr marL="342900" indent="-342900" fontAlgn="base">
              <a:lnSpc>
                <a:spcPct val="100000"/>
              </a:lnSpc>
              <a:buFont typeface="Arial" panose="020B0604020202020204" pitchFamily="34" charset="0"/>
              <a:buChar char="•"/>
            </a:pPr>
            <a:r>
              <a:rPr lang="en-US" sz="2400" dirty="0"/>
              <a:t>The receiver samples the URXD at the theoretical midpoint of each bit</a:t>
            </a:r>
          </a:p>
          <a:p>
            <a:pPr marL="800100" lvl="1" indent="-342900" fontAlgn="base">
              <a:lnSpc>
                <a:spcPct val="100000"/>
              </a:lnSpc>
              <a:buFont typeface="Arial" panose="020B0604020202020204" pitchFamily="34" charset="0"/>
              <a:buChar char="•"/>
            </a:pPr>
            <a:r>
              <a:rPr lang="en-US" sz="2200" dirty="0"/>
              <a:t>When a valid start bit has been detected</a:t>
            </a:r>
          </a:p>
          <a:p>
            <a:pPr marL="800100" lvl="1" indent="-342900" fontAlgn="base">
              <a:lnSpc>
                <a:spcPct val="100000"/>
              </a:lnSpc>
              <a:buFont typeface="Arial" panose="020B0604020202020204" pitchFamily="34" charset="0"/>
              <a:buChar char="•"/>
            </a:pPr>
            <a:r>
              <a:rPr lang="en-US" sz="2200" dirty="0"/>
              <a:t>It is assumed that each bit lasts 16 cycles of the sampling clock (1-bit period): the bit sampling point is eight cycles (0.5-bit period) after the start of the bit</a:t>
            </a:r>
          </a:p>
          <a:p>
            <a:pPr marL="800100" lvl="1" indent="-342900" fontAlgn="base">
              <a:lnSpc>
                <a:spcPct val="100000"/>
              </a:lnSpc>
              <a:buFont typeface="Arial" panose="020B0604020202020204" pitchFamily="34" charset="0"/>
              <a:buChar char="•"/>
            </a:pPr>
            <a:r>
              <a:rPr lang="en-US" sz="2200" dirty="0"/>
              <a:t>The first sampling point is, therefore 24 cycles (1.5-bit periods) after the falling edge of the start bit was </a:t>
            </a:r>
            <a:r>
              <a:rPr lang="en-US" sz="2200" dirty="0" smtClean="0"/>
              <a:t>detected</a:t>
            </a:r>
            <a:endParaRPr lang="en-US" sz="2200" dirty="0"/>
          </a:p>
          <a:p>
            <a:pPr marL="342900" indent="-342900" fontAlgn="base">
              <a:lnSpc>
                <a:spcPct val="100000"/>
              </a:lnSpc>
              <a:buFont typeface="Arial" panose="020B0604020202020204" pitchFamily="34" charset="0"/>
              <a:buChar char="•"/>
            </a:pPr>
            <a:r>
              <a:rPr lang="en-US" sz="2400" dirty="0"/>
              <a:t>Each subsequent bit is sampled 16 cycles (1-bit period) after the previous one</a:t>
            </a:r>
          </a:p>
        </p:txBody>
      </p:sp>
      <p:sp>
        <p:nvSpPr>
          <p:cNvPr id="5" name="Rectangle 4"/>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19</a:t>
            </a:fld>
            <a:r>
              <a:rPr lang="en-US" smtClean="0"/>
              <a:t>/34</a:t>
            </a:r>
            <a:endParaRPr lang="en-US" dirty="0"/>
          </a:p>
        </p:txBody>
      </p:sp>
    </p:spTree>
    <p:extLst>
      <p:ext uri="{BB962C8B-B14F-4D97-AF65-F5344CB8AC3E}">
        <p14:creationId xmlns:p14="http://schemas.microsoft.com/office/powerpoint/2010/main" val="179557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Copyright Notice</a:t>
            </a:r>
            <a:endParaRPr lang="en-US" b="1" dirty="0"/>
          </a:p>
        </p:txBody>
      </p:sp>
      <p:sp>
        <p:nvSpPr>
          <p:cNvPr id="3" name="Content Placeholder 2"/>
          <p:cNvSpPr>
            <a:spLocks noGrp="1"/>
          </p:cNvSpPr>
          <p:nvPr>
            <p:ph idx="4294967295"/>
          </p:nvPr>
        </p:nvSpPr>
        <p:spPr>
          <a:xfrm>
            <a:off x="838200" y="1863799"/>
            <a:ext cx="10515600" cy="4351338"/>
          </a:xfrm>
        </p:spPr>
        <p:txBody>
          <a:bodyPr>
            <a:normAutofit/>
          </a:bodyPr>
          <a:lstStyle/>
          <a:p>
            <a:pPr lvl="0">
              <a:lnSpc>
                <a:spcPct val="100000"/>
              </a:lnSpc>
              <a:spcBef>
                <a:spcPts val="0"/>
              </a:spcBef>
              <a:buClr>
                <a:srgbClr val="000000"/>
              </a:buClr>
              <a:buSzPts val="2000"/>
            </a:pPr>
            <a:r>
              <a:rPr lang="en-US" sz="2200" b="1" dirty="0">
                <a:solidFill>
                  <a:srgbClr val="000000"/>
                </a:solidFill>
                <a:ea typeface="Calibri"/>
                <a:cs typeface="Calibri" panose="020F0502020204030204" pitchFamily="34" charset="0"/>
                <a:sym typeface="Calibri"/>
              </a:rPr>
              <a:t>Parts (text &amp; figures) of this lecture are adopted from:</a:t>
            </a:r>
            <a:endParaRPr lang="en-US" sz="2200" b="1" dirty="0">
              <a:cs typeface="Calibri" panose="020F0502020204030204" pitchFamily="34" charset="0"/>
            </a:endParaRP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smtClean="0">
              <a:solidFill>
                <a:srgbClr val="000000"/>
              </a:solidFill>
              <a:ea typeface="Calibri"/>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smtClean="0">
                <a:solidFill>
                  <a:srgbClr val="000000"/>
                </a:solidFill>
                <a:ea typeface="Calibri"/>
                <a:cs typeface="Calibri" panose="020F0502020204030204" pitchFamily="34" charset="0"/>
                <a:sym typeface="Calibri"/>
              </a:rPr>
              <a:t>Arm Assembly Language Programming and Architecture, Volume 1, 1</a:t>
            </a:r>
            <a:r>
              <a:rPr lang="en-US" sz="2200" b="1" baseline="30000" dirty="0" smtClean="0">
                <a:solidFill>
                  <a:srgbClr val="000000"/>
                </a:solidFill>
                <a:ea typeface="Calibri"/>
                <a:cs typeface="Calibri" panose="020F0502020204030204" pitchFamily="34" charset="0"/>
                <a:sym typeface="Calibri"/>
              </a:rPr>
              <a:t>st</a:t>
            </a:r>
            <a:r>
              <a:rPr lang="en-US" sz="2200" b="1" dirty="0" smtClean="0">
                <a:solidFill>
                  <a:srgbClr val="000000"/>
                </a:solidFill>
                <a:ea typeface="Calibri"/>
                <a:cs typeface="Calibri" panose="020F0502020204030204" pitchFamily="34" charset="0"/>
                <a:sym typeface="Calibri"/>
              </a:rPr>
              <a:t> edition, Muhammad Ali </a:t>
            </a:r>
            <a:r>
              <a:rPr lang="en-US" sz="2200" b="1" dirty="0" err="1" smtClean="0">
                <a:solidFill>
                  <a:srgbClr val="000000"/>
                </a:solidFill>
                <a:ea typeface="Calibri"/>
                <a:cs typeface="Calibri" panose="020F0502020204030204" pitchFamily="34" charset="0"/>
                <a:sym typeface="Calibri"/>
              </a:rPr>
              <a:t>Mazidi</a:t>
            </a:r>
            <a:r>
              <a:rPr lang="en-US" sz="2200" b="1" dirty="0" smtClean="0">
                <a:solidFill>
                  <a:srgbClr val="000000"/>
                </a:solidFill>
                <a:ea typeface="Calibri"/>
                <a:cs typeface="Calibri" panose="020F0502020204030204" pitchFamily="34" charset="0"/>
                <a:sym typeface="Calibri"/>
              </a:rPr>
              <a:t>, </a:t>
            </a:r>
            <a:r>
              <a:rPr lang="en-US" sz="2200" b="1" dirty="0" err="1" smtClean="0">
                <a:solidFill>
                  <a:srgbClr val="000000"/>
                </a:solidFill>
                <a:ea typeface="Calibri"/>
                <a:cs typeface="Calibri" panose="020F0502020204030204" pitchFamily="34" charset="0"/>
                <a:sym typeface="Calibri"/>
              </a:rPr>
              <a:t>Sarmad</a:t>
            </a:r>
            <a:r>
              <a:rPr lang="en-US" sz="2200" b="1" dirty="0" smtClean="0">
                <a:solidFill>
                  <a:srgbClr val="000000"/>
                </a:solidFill>
                <a:ea typeface="Calibri"/>
                <a:cs typeface="Calibri" panose="020F0502020204030204" pitchFamily="34" charset="0"/>
                <a:sym typeface="Calibri"/>
              </a:rPr>
              <a:t> </a:t>
            </a:r>
            <a:r>
              <a:rPr lang="en-US" sz="2200" b="1" dirty="0" err="1" smtClean="0">
                <a:solidFill>
                  <a:srgbClr val="000000"/>
                </a:solidFill>
                <a:ea typeface="Calibri"/>
                <a:cs typeface="Calibri" panose="020F0502020204030204" pitchFamily="34" charset="0"/>
                <a:sym typeface="Calibri"/>
              </a:rPr>
              <a:t>Naimi</a:t>
            </a:r>
            <a:r>
              <a:rPr lang="en-US" sz="2200" b="1" dirty="0" smtClean="0">
                <a:solidFill>
                  <a:srgbClr val="000000"/>
                </a:solidFill>
                <a:ea typeface="Calibri"/>
                <a:cs typeface="Calibri" panose="020F0502020204030204" pitchFamily="34" charset="0"/>
                <a:sym typeface="Calibri"/>
              </a:rPr>
              <a:t>, and </a:t>
            </a:r>
            <a:r>
              <a:rPr lang="en-US" sz="2200" b="1" dirty="0" err="1" smtClean="0">
                <a:solidFill>
                  <a:srgbClr val="000000"/>
                </a:solidFill>
                <a:ea typeface="Calibri"/>
                <a:cs typeface="Calibri" panose="020F0502020204030204" pitchFamily="34" charset="0"/>
                <a:sym typeface="Calibri"/>
              </a:rPr>
              <a:t>Sepehr</a:t>
            </a:r>
            <a:r>
              <a:rPr lang="en-US" sz="2200" b="1" dirty="0" smtClean="0">
                <a:solidFill>
                  <a:srgbClr val="000000"/>
                </a:solidFill>
                <a:ea typeface="Calibri"/>
                <a:cs typeface="Calibri" panose="020F0502020204030204" pitchFamily="34" charset="0"/>
                <a:sym typeface="Calibri"/>
              </a:rPr>
              <a:t> </a:t>
            </a:r>
            <a:r>
              <a:rPr lang="en-US" sz="2200" b="1" dirty="0" err="1" smtClean="0">
                <a:solidFill>
                  <a:srgbClr val="000000"/>
                </a:solidFill>
                <a:ea typeface="Calibri"/>
                <a:cs typeface="Calibri" panose="020F0502020204030204" pitchFamily="34" charset="0"/>
                <a:sym typeface="Calibri"/>
              </a:rPr>
              <a:t>Naimi</a:t>
            </a:r>
            <a:r>
              <a:rPr lang="en-US" sz="2200" b="1" dirty="0" smtClean="0">
                <a:solidFill>
                  <a:srgbClr val="000000"/>
                </a:solidFill>
                <a:ea typeface="Calibri"/>
                <a:cs typeface="Calibri" panose="020F0502020204030204" pitchFamily="34" charset="0"/>
                <a:sym typeface="Calibri"/>
              </a:rPr>
              <a:t>, </a:t>
            </a:r>
            <a:r>
              <a:rPr lang="en-US" sz="2200" b="1" dirty="0" err="1" smtClean="0">
                <a:solidFill>
                  <a:srgbClr val="000000"/>
                </a:solidFill>
                <a:ea typeface="Calibri"/>
                <a:cs typeface="Calibri" panose="020F0502020204030204" pitchFamily="34" charset="0"/>
                <a:sym typeface="Calibri"/>
              </a:rPr>
              <a:t>MicroDigitalEd</a:t>
            </a:r>
            <a:r>
              <a:rPr lang="en-US" sz="2200" b="1" dirty="0" smtClean="0">
                <a:solidFill>
                  <a:srgbClr val="000000"/>
                </a:solidFill>
                <a:ea typeface="Calibri"/>
                <a:cs typeface="Calibri" panose="020F0502020204030204" pitchFamily="34" charset="0"/>
                <a:sym typeface="Calibri"/>
              </a:rPr>
              <a:t>, 2013</a:t>
            </a: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smtClean="0">
                <a:solidFill>
                  <a:srgbClr val="000000"/>
                </a:solidFill>
                <a:cs typeface="Calibri" panose="020F0502020204030204" pitchFamily="34" charset="0"/>
                <a:sym typeface="Calibri"/>
              </a:rPr>
              <a:t>Design of Microprocessor-Based Systems (AKA </a:t>
            </a:r>
            <a:r>
              <a:rPr lang="en-US" sz="2200" b="1" dirty="0" err="1" smtClean="0">
                <a:solidFill>
                  <a:srgbClr val="000000"/>
                </a:solidFill>
                <a:cs typeface="Calibri" panose="020F0502020204030204" pitchFamily="34" charset="0"/>
                <a:sym typeface="Calibri"/>
              </a:rPr>
              <a:t>Embeded</a:t>
            </a:r>
            <a:r>
              <a:rPr lang="en-US" sz="2200" b="1" dirty="0" smtClean="0">
                <a:solidFill>
                  <a:srgbClr val="000000"/>
                </a:solidFill>
                <a:cs typeface="Calibri" panose="020F0502020204030204" pitchFamily="34" charset="0"/>
                <a:sym typeface="Calibri"/>
              </a:rPr>
              <a:t> Systems Design and Implementation), Prabal Dutta, University of Michigan</a:t>
            </a: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smtClean="0">
                <a:solidFill>
                  <a:srgbClr val="000000"/>
                </a:solidFill>
                <a:cs typeface="Calibri" panose="020F0502020204030204" pitchFamily="34" charset="0"/>
                <a:sym typeface="Calibri"/>
              </a:rPr>
              <a:t>Cortex</a:t>
            </a:r>
            <a:r>
              <a:rPr lang="fa-IR" sz="2200" b="1" dirty="0">
                <a:cs typeface="Calibri" panose="020F0502020204030204" pitchFamily="34" charset="0"/>
              </a:rPr>
              <a:t>™</a:t>
            </a:r>
            <a:r>
              <a:rPr lang="en-US" sz="2200" b="1" dirty="0" smtClean="0">
                <a:solidFill>
                  <a:srgbClr val="000000"/>
                </a:solidFill>
                <a:cs typeface="Calibri" panose="020F0502020204030204" pitchFamily="34" charset="0"/>
                <a:sym typeface="Calibri"/>
              </a:rPr>
              <a:t>-M3 Revision r2p1 Technical Reference Manual</a:t>
            </a: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smtClean="0">
                <a:solidFill>
                  <a:srgbClr val="000000"/>
                </a:solidFill>
                <a:cs typeface="Calibri" panose="020F0502020204030204" pitchFamily="34" charset="0"/>
                <a:sym typeface="Calibri"/>
              </a:rPr>
              <a:t>ARMv7-M Architecture Reference Manual</a:t>
            </a:r>
            <a:endParaRPr lang="en-US" sz="2200" b="1" dirty="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64249A16-1D3B-4D2A-828B-0F6032C90132}" type="slidenum">
              <a:rPr lang="en-US" smtClean="0"/>
              <a:t>2</a:t>
            </a:fld>
            <a:endParaRPr lang="en-US"/>
          </a:p>
        </p:txBody>
      </p:sp>
    </p:spTree>
    <p:extLst>
      <p:ext uri="{BB962C8B-B14F-4D97-AF65-F5344CB8AC3E}">
        <p14:creationId xmlns:p14="http://schemas.microsoft.com/office/powerpoint/2010/main" val="3176564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Detection and Data </a:t>
            </a:r>
            <a:r>
              <a:rPr lang="en-US" dirty="0" smtClean="0"/>
              <a:t>Sampling</a:t>
            </a:r>
            <a:endParaRPr lang="fa-IR" dirty="0"/>
          </a:p>
        </p:txBody>
      </p:sp>
      <p:pic>
        <p:nvPicPr>
          <p:cNvPr id="12291" name="Picture 3" descr="https://lh3.googleusercontent.com/XUtYQMjM3dKwrkHeJ9pCYT4BrF9NGsHJwkgIsWK_B8chIhMXEms8Xy1I8t4K40VniBagcLL3c1aZYT-I4vBGZei3gf-rlrhBkOZDTQ8LRW0gUDqlaIBQtg1Ygen_khhRT0hiv2--oD7jykmPE8FOwTWRQPS48QgFuP-lQzX-2mYyTilcLIvxSYnQfpuAetqXMbB3NoBhU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672" y="3962767"/>
            <a:ext cx="9372656" cy="2122929"/>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lh6.googleusercontent.com/0IkbkP6KMYxuuj-LirlLjPk5o2QVJGTK4Dl0HHapa3RPo4ob34xXjwr2-8Y4ydNdssnxO0w9nn4aLvlRwtXqNLT2GW0roY9f0xN5WkXEyO1-NThiV4jJ7XRh8NSwsBCunnJAJkXFpmGXW2bWw035PXash5mtsuZKlwn0JwYOV0mzs6pvN-QrD2d-EWJrR7NRX60JyG-0n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315" y="1612913"/>
            <a:ext cx="9437370" cy="20473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886" y="6311874"/>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20</a:t>
            </a:fld>
            <a:r>
              <a:rPr lang="en-US" smtClean="0"/>
              <a:t>/34</a:t>
            </a:r>
            <a:endParaRPr lang="en-US" dirty="0"/>
          </a:p>
        </p:txBody>
      </p:sp>
    </p:spTree>
    <p:extLst>
      <p:ext uri="{BB962C8B-B14F-4D97-AF65-F5344CB8AC3E}">
        <p14:creationId xmlns:p14="http://schemas.microsoft.com/office/powerpoint/2010/main" val="4923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2291"/>
                                        </p:tgtEl>
                                        <p:attrNameLst>
                                          <p:attrName>style.visibility</p:attrName>
                                        </p:attrNameLst>
                                      </p:cBhvr>
                                      <p:to>
                                        <p:strVal val="visible"/>
                                      </p:to>
                                    </p:set>
                                    <p:animEffect transition="in" filter="fade">
                                      <p:cBhvr>
                                        <p:cTn id="10"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045"/>
            <a:ext cx="10515600" cy="1325563"/>
          </a:xfrm>
        </p:spPr>
        <p:txBody>
          <a:bodyPr>
            <a:normAutofit/>
          </a:bodyPr>
          <a:lstStyle/>
          <a:p>
            <a:r>
              <a:rPr lang="en-US" dirty="0"/>
              <a:t>Receiver </a:t>
            </a:r>
            <a:r>
              <a:rPr lang="en-US" dirty="0" smtClean="0"/>
              <a:t>Ready</a:t>
            </a:r>
            <a:endParaRPr lang="fa-IR" dirty="0"/>
          </a:p>
        </p:txBody>
      </p:sp>
      <p:sp>
        <p:nvSpPr>
          <p:cNvPr id="3" name="Content Placeholder 2"/>
          <p:cNvSpPr>
            <a:spLocks noGrp="1"/>
          </p:cNvSpPr>
          <p:nvPr>
            <p:ph idx="1"/>
          </p:nvPr>
        </p:nvSpPr>
        <p:spPr>
          <a:xfrm>
            <a:off x="838200" y="1825625"/>
            <a:ext cx="10947400" cy="4351338"/>
          </a:xfrm>
        </p:spPr>
        <p:txBody>
          <a:bodyPr>
            <a:normAutofit/>
          </a:bodyPr>
          <a:lstStyle/>
          <a:p>
            <a:pPr marL="342900" indent="-342900" fontAlgn="base">
              <a:lnSpc>
                <a:spcPct val="100000"/>
              </a:lnSpc>
              <a:buFont typeface="Arial" panose="020B0604020202020204" pitchFamily="34" charset="0"/>
              <a:buChar char="•"/>
            </a:pPr>
            <a:r>
              <a:rPr lang="en-US" sz="2400" dirty="0"/>
              <a:t>When a complete character is received</a:t>
            </a:r>
          </a:p>
          <a:p>
            <a:pPr marL="800100" lvl="1" indent="-342900" fontAlgn="base">
              <a:lnSpc>
                <a:spcPct val="100000"/>
              </a:lnSpc>
              <a:buFont typeface="Arial" panose="020B0604020202020204" pitchFamily="34" charset="0"/>
              <a:buChar char="•"/>
            </a:pPr>
            <a:r>
              <a:rPr lang="en-US" sz="2400" dirty="0"/>
              <a:t>Is transferred to the receive holding register (UART_RHR )</a:t>
            </a:r>
          </a:p>
          <a:p>
            <a:pPr marL="800100" lvl="1" indent="-342900" fontAlgn="base">
              <a:lnSpc>
                <a:spcPct val="100000"/>
              </a:lnSpc>
              <a:buFont typeface="Arial" panose="020B0604020202020204" pitchFamily="34" charset="0"/>
              <a:buChar char="•"/>
            </a:pPr>
            <a:r>
              <a:rPr lang="en-US" sz="2400" dirty="0"/>
              <a:t>The RXRDY status bit in UART_SR (Status Register) is set</a:t>
            </a:r>
          </a:p>
          <a:p>
            <a:pPr marL="800100" lvl="1" indent="-342900" fontAlgn="base">
              <a:lnSpc>
                <a:spcPct val="100000"/>
              </a:lnSpc>
              <a:buFont typeface="Arial" panose="020B0604020202020204" pitchFamily="34" charset="0"/>
              <a:buChar char="•"/>
            </a:pPr>
            <a:r>
              <a:rPr lang="en-US" sz="2400" dirty="0"/>
              <a:t>The bit RXRDY is automatically cleared when the UART_RHR is </a:t>
            </a:r>
            <a:r>
              <a:rPr lang="en-US" sz="2400" dirty="0" smtClean="0"/>
              <a:t>read</a:t>
            </a:r>
            <a:endParaRPr lang="en-US" sz="2400" dirty="0"/>
          </a:p>
        </p:txBody>
      </p:sp>
      <p:pic>
        <p:nvPicPr>
          <p:cNvPr id="15362" name="Picture 2" descr="https://lh6.googleusercontent.com/u3yaz61sapCJyR0uaeG7U1H4dcAtWOsyZBmO6Y7nfbV4Yu3WHz-V9oMjIJteVPipDH_hWCgW3kx9OWDq_OYMO7JD684yB_qvQqKXLhaJ6y1OP__iMoIGo-ON0l4Go8uCkYLnrTp4rh4fhziaSysWEEQ3MdXI3OKehg_DANZC6lxESGr6EBS8f_QqxQ9wgXzl-gNb-dk5F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920" y="3765159"/>
            <a:ext cx="10170160" cy="22319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322786"/>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21</a:t>
            </a:fld>
            <a:r>
              <a:rPr lang="en-US" smtClean="0"/>
              <a:t>/34</a:t>
            </a:r>
            <a:endParaRPr lang="en-US" dirty="0"/>
          </a:p>
        </p:txBody>
      </p:sp>
    </p:spTree>
    <p:extLst>
      <p:ext uri="{BB962C8B-B14F-4D97-AF65-F5344CB8AC3E}">
        <p14:creationId xmlns:p14="http://schemas.microsoft.com/office/powerpoint/2010/main" val="9477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362"/>
                                        </p:tgtEl>
                                        <p:attrNameLst>
                                          <p:attrName>style.visibility</p:attrName>
                                        </p:attrNameLst>
                                      </p:cBhvr>
                                      <p:to>
                                        <p:strVal val="visible"/>
                                      </p:to>
                                    </p:set>
                                    <p:animEffect transition="in" filter="fade">
                                      <p:cBhvr>
                                        <p:cTn id="21"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87045"/>
            <a:ext cx="10515600" cy="1325563"/>
          </a:xfrm>
        </p:spPr>
        <p:txBody>
          <a:bodyPr>
            <a:normAutofit/>
          </a:bodyPr>
          <a:lstStyle/>
          <a:p>
            <a:r>
              <a:rPr lang="en-US" dirty="0" smtClean="0"/>
              <a:t>Receiver Overrun</a:t>
            </a:r>
            <a:endParaRPr lang="fa-IR" dirty="0"/>
          </a:p>
        </p:txBody>
      </p:sp>
      <p:sp>
        <p:nvSpPr>
          <p:cNvPr id="6" name="Content Placeholder 5"/>
          <p:cNvSpPr>
            <a:spLocks noGrp="1"/>
          </p:cNvSpPr>
          <p:nvPr>
            <p:ph idx="1"/>
          </p:nvPr>
        </p:nvSpPr>
        <p:spPr/>
        <p:txBody>
          <a:bodyPr>
            <a:normAutofit/>
          </a:bodyPr>
          <a:lstStyle/>
          <a:p>
            <a:pPr marL="342900" indent="-342900" fontAlgn="base">
              <a:lnSpc>
                <a:spcPct val="100000"/>
              </a:lnSpc>
              <a:buFont typeface="Arial" panose="020B0604020202020204" pitchFamily="34" charset="0"/>
              <a:buChar char="•"/>
            </a:pPr>
            <a:r>
              <a:rPr lang="en-US" sz="2400" dirty="0"/>
              <a:t>If UART_RHR has not been read by the software (or the Peripheral Data Controller or DMA Controller) since the last transfer</a:t>
            </a:r>
          </a:p>
          <a:p>
            <a:pPr marL="800100" lvl="1" indent="-342900" fontAlgn="base">
              <a:lnSpc>
                <a:spcPct val="100000"/>
              </a:lnSpc>
              <a:buFont typeface="Arial" panose="020B0604020202020204" pitchFamily="34" charset="0"/>
              <a:buChar char="•"/>
            </a:pPr>
            <a:r>
              <a:rPr lang="en-US" sz="2400" dirty="0"/>
              <a:t>and a new character is received</a:t>
            </a:r>
          </a:p>
          <a:p>
            <a:pPr marL="1257300" lvl="2" indent="-342900" fontAlgn="base">
              <a:lnSpc>
                <a:spcPct val="100000"/>
              </a:lnSpc>
              <a:buFont typeface="Arial" panose="020B0604020202020204" pitchFamily="34" charset="0"/>
              <a:buChar char="•"/>
            </a:pPr>
            <a:r>
              <a:rPr lang="en-US" sz="2400" dirty="0"/>
              <a:t>the OVRE status bit in UART_SR is set</a:t>
            </a:r>
          </a:p>
          <a:p>
            <a:pPr marL="342900" indent="-342900" fontAlgn="base">
              <a:lnSpc>
                <a:spcPct val="100000"/>
              </a:lnSpc>
              <a:buFont typeface="Arial" panose="020B0604020202020204" pitchFamily="34" charset="0"/>
              <a:buChar char="•"/>
            </a:pPr>
            <a:r>
              <a:rPr lang="en-US" sz="2400" dirty="0"/>
              <a:t>OVRE is cleared when the software writes the control register UART_CR with the bit RSTSTA (Reset Status) at </a:t>
            </a:r>
            <a:r>
              <a:rPr lang="en-US" sz="2400" dirty="0" smtClean="0"/>
              <a:t>1</a:t>
            </a:r>
            <a:endParaRPr lang="en-US" sz="2400" dirty="0"/>
          </a:p>
        </p:txBody>
      </p:sp>
      <p:pic>
        <p:nvPicPr>
          <p:cNvPr id="16386" name="Picture 2" descr="https://lh3.googleusercontent.com/0B9EE5QVUZeelVSJcdt2Y07gG36gLGTry757bsMz9Its_9k1mBVsnOOKPYEIVepieOTASigGyq7nnZmi9ccqa08-lh14xS1FPgRBb-VPQzz46M6A1reU8jDcVAf2q1ykuRP1O7DXtWIrVY0vL-DkZ6HR6L8kW_k56MQ7xrwcdapG4Gqj8uDwogjUKaoGHzU1fJf347LLU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320" y="4515655"/>
            <a:ext cx="9611360" cy="17962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22</a:t>
            </a:fld>
            <a:r>
              <a:rPr lang="en-US" smtClean="0"/>
              <a:t>/34</a:t>
            </a:r>
            <a:endParaRPr lang="en-US" dirty="0"/>
          </a:p>
        </p:txBody>
      </p:sp>
    </p:spTree>
    <p:extLst>
      <p:ext uri="{BB962C8B-B14F-4D97-AF65-F5344CB8AC3E}">
        <p14:creationId xmlns:p14="http://schemas.microsoft.com/office/powerpoint/2010/main" val="30803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86"/>
                                        </p:tgtEl>
                                        <p:attrNameLst>
                                          <p:attrName>style.visibility</p:attrName>
                                        </p:attrNameLst>
                                      </p:cBhvr>
                                      <p:to>
                                        <p:strVal val="visible"/>
                                      </p:to>
                                    </p:set>
                                    <p:animEffect transition="in" filter="fade">
                                      <p:cBhvr>
                                        <p:cTn id="23"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87045"/>
            <a:ext cx="10515600" cy="1325563"/>
          </a:xfrm>
        </p:spPr>
        <p:txBody>
          <a:bodyPr/>
          <a:lstStyle/>
          <a:p>
            <a:r>
              <a:rPr lang="en-US" dirty="0" smtClean="0"/>
              <a:t>Transmitter</a:t>
            </a:r>
            <a:endParaRPr lang="fa-IR" dirty="0"/>
          </a:p>
        </p:txBody>
      </p:sp>
      <p:sp>
        <p:nvSpPr>
          <p:cNvPr id="6" name="Content Placeholder 5"/>
          <p:cNvSpPr>
            <a:spLocks noGrp="1"/>
          </p:cNvSpPr>
          <p:nvPr>
            <p:ph idx="1"/>
          </p:nvPr>
        </p:nvSpPr>
        <p:spPr>
          <a:xfrm>
            <a:off x="838200" y="1812608"/>
            <a:ext cx="10515600" cy="4351338"/>
          </a:xfrm>
        </p:spPr>
        <p:txBody>
          <a:bodyPr>
            <a:normAutofit/>
          </a:bodyPr>
          <a:lstStyle/>
          <a:p>
            <a:pPr marL="342900" indent="-342900" fontAlgn="base">
              <a:lnSpc>
                <a:spcPct val="100000"/>
              </a:lnSpc>
              <a:buFont typeface="Arial" panose="020B0604020202020204" pitchFamily="34" charset="0"/>
              <a:buChar char="•"/>
            </a:pPr>
            <a:r>
              <a:rPr lang="en-US" sz="2400" dirty="0" smtClean="0"/>
              <a:t>The </a:t>
            </a:r>
            <a:r>
              <a:rPr lang="en-US" sz="2400" dirty="0"/>
              <a:t>UART transmitter is disabled after the device reset</a:t>
            </a:r>
          </a:p>
          <a:p>
            <a:pPr marL="800100" lvl="1" indent="-342900" fontAlgn="base">
              <a:lnSpc>
                <a:spcPct val="100000"/>
              </a:lnSpc>
              <a:buFont typeface="Arial" panose="020B0604020202020204" pitchFamily="34" charset="0"/>
              <a:buChar char="•"/>
            </a:pPr>
            <a:r>
              <a:rPr lang="en-US" sz="2400" dirty="0"/>
              <a:t>To enable: TXEN = 1 in the control register UART_CR</a:t>
            </a:r>
          </a:p>
          <a:p>
            <a:pPr marL="1257300" lvl="2" indent="-342900" fontAlgn="base">
              <a:lnSpc>
                <a:spcPct val="100000"/>
              </a:lnSpc>
              <a:buFont typeface="Arial" panose="020B0604020202020204" pitchFamily="34" charset="0"/>
              <a:buChar char="•"/>
            </a:pPr>
            <a:r>
              <a:rPr lang="en-US" sz="2400" dirty="0"/>
              <a:t>The transmitter waits for a character to be written in the Transmit Holding Register (UART_THR) before actually starting the transmission</a:t>
            </a:r>
          </a:p>
          <a:p>
            <a:pPr marL="800100" lvl="1" indent="-342900" fontAlgn="base">
              <a:lnSpc>
                <a:spcPct val="100000"/>
              </a:lnSpc>
              <a:buFont typeface="Arial" panose="020B0604020202020204" pitchFamily="34" charset="0"/>
              <a:buChar char="•"/>
            </a:pPr>
            <a:r>
              <a:rPr lang="en-US" sz="2400" dirty="0"/>
              <a:t>To disable: TXDIS = 1 in the control register UART_CR</a:t>
            </a:r>
          </a:p>
          <a:p>
            <a:pPr marL="1257300" lvl="2" indent="-342900" fontAlgn="base">
              <a:lnSpc>
                <a:spcPct val="100000"/>
              </a:lnSpc>
              <a:buFont typeface="Arial" panose="020B0604020202020204" pitchFamily="34" charset="0"/>
              <a:buChar char="•"/>
            </a:pPr>
            <a:r>
              <a:rPr lang="en-US" sz="2400" dirty="0"/>
              <a:t>If the transmitter is not operating, it is immediately stopped</a:t>
            </a:r>
          </a:p>
          <a:p>
            <a:pPr marL="1257300" lvl="2" indent="-342900" fontAlgn="base">
              <a:lnSpc>
                <a:spcPct val="100000"/>
              </a:lnSpc>
              <a:buFont typeface="Arial" panose="020B0604020202020204" pitchFamily="34" charset="0"/>
              <a:buChar char="•"/>
            </a:pPr>
            <a:r>
              <a:rPr lang="en-US" sz="2400" dirty="0"/>
              <a:t>If a character is being processed into the Shift Register and/or a character has been written in the Transmit Holding Register, the characters are completed before the transmitter is stopped</a:t>
            </a:r>
          </a:p>
          <a:p>
            <a:pPr marL="800100" lvl="1" indent="-342900" fontAlgn="base">
              <a:lnSpc>
                <a:spcPct val="100000"/>
              </a:lnSpc>
              <a:buFont typeface="Arial" panose="020B0604020202020204" pitchFamily="34" charset="0"/>
              <a:buChar char="•"/>
            </a:pPr>
            <a:r>
              <a:rPr lang="en-US" sz="2400" dirty="0"/>
              <a:t>To reset: RSTTX = 1 in the UART_CR</a:t>
            </a:r>
          </a:p>
        </p:txBody>
      </p:sp>
      <p:sp>
        <p:nvSpPr>
          <p:cNvPr id="7" name="Rectangle 6"/>
          <p:cNvSpPr/>
          <p:nvPr/>
        </p:nvSpPr>
        <p:spPr>
          <a:xfrm>
            <a:off x="0" y="6290129"/>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23</a:t>
            </a:fld>
            <a:r>
              <a:rPr lang="en-US" smtClean="0"/>
              <a:t>/34</a:t>
            </a:r>
            <a:endParaRPr lang="en-US" dirty="0"/>
          </a:p>
        </p:txBody>
      </p:sp>
    </p:spTree>
    <p:extLst>
      <p:ext uri="{BB962C8B-B14F-4D97-AF65-F5344CB8AC3E}">
        <p14:creationId xmlns:p14="http://schemas.microsoft.com/office/powerpoint/2010/main" val="30202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Transmitter Control</a:t>
            </a:r>
            <a:endParaRPr lang="fa-IR" dirty="0"/>
          </a:p>
        </p:txBody>
      </p:sp>
      <p:sp>
        <p:nvSpPr>
          <p:cNvPr id="6" name="Content Placeholder 5"/>
          <p:cNvSpPr>
            <a:spLocks noGrp="1"/>
          </p:cNvSpPr>
          <p:nvPr>
            <p:ph idx="1"/>
          </p:nvPr>
        </p:nvSpPr>
        <p:spPr>
          <a:xfrm>
            <a:off x="838200" y="1825625"/>
            <a:ext cx="10912366" cy="4351338"/>
          </a:xfrm>
        </p:spPr>
        <p:txBody>
          <a:bodyPr>
            <a:normAutofit/>
          </a:bodyPr>
          <a:lstStyle/>
          <a:p>
            <a:pPr marL="342900" indent="-342900" fontAlgn="base">
              <a:lnSpc>
                <a:spcPct val="100000"/>
              </a:lnSpc>
              <a:buFont typeface="Arial" panose="020B0604020202020204" pitchFamily="34" charset="0"/>
              <a:buChar char="•"/>
            </a:pPr>
            <a:r>
              <a:rPr lang="en-US" sz="2400" dirty="0"/>
              <a:t>When enabled, the bit TXRDY is set in the </a:t>
            </a:r>
            <a:r>
              <a:rPr lang="en-US" sz="2400" dirty="0" smtClean="0"/>
              <a:t>UART_SR</a:t>
            </a:r>
            <a:endParaRPr lang="en-US" sz="2400" dirty="0"/>
          </a:p>
          <a:p>
            <a:pPr marL="342900" indent="-342900" fontAlgn="base">
              <a:lnSpc>
                <a:spcPct val="100000"/>
              </a:lnSpc>
              <a:buFont typeface="Arial" panose="020B0604020202020204" pitchFamily="34" charset="0"/>
              <a:buChar char="•"/>
            </a:pPr>
            <a:r>
              <a:rPr lang="en-US" sz="2400" dirty="0"/>
              <a:t>The transmission starts when</a:t>
            </a:r>
          </a:p>
          <a:p>
            <a:pPr marL="800100" lvl="1" indent="-342900" fontAlgn="base">
              <a:lnSpc>
                <a:spcPct val="100000"/>
              </a:lnSpc>
              <a:buFont typeface="Arial" panose="020B0604020202020204" pitchFamily="34" charset="0"/>
              <a:buChar char="•"/>
            </a:pPr>
            <a:r>
              <a:rPr lang="en-US" sz="2400" dirty="0"/>
              <a:t>The programmer writes in the UART_THR and</a:t>
            </a:r>
          </a:p>
          <a:p>
            <a:pPr marL="800100" lvl="1" indent="-342900" fontAlgn="base">
              <a:lnSpc>
                <a:spcPct val="100000"/>
              </a:lnSpc>
              <a:buFont typeface="Arial" panose="020B0604020202020204" pitchFamily="34" charset="0"/>
              <a:buChar char="•"/>
            </a:pPr>
            <a:r>
              <a:rPr lang="en-US" sz="2400" dirty="0"/>
              <a:t>The written character is transferred from UART_THR to the Shift Register</a:t>
            </a:r>
          </a:p>
          <a:p>
            <a:pPr marL="800100" lvl="1" indent="-342900" fontAlgn="base">
              <a:lnSpc>
                <a:spcPct val="100000"/>
              </a:lnSpc>
              <a:buFont typeface="Arial" panose="020B0604020202020204" pitchFamily="34" charset="0"/>
              <a:buChar char="•"/>
            </a:pPr>
            <a:r>
              <a:rPr lang="en-US" sz="2400" dirty="0"/>
              <a:t>The TXRDY bit remains high until a second character is written in </a:t>
            </a:r>
            <a:r>
              <a:rPr lang="en-US" sz="2400" dirty="0" smtClean="0"/>
              <a:t>UART_THR</a:t>
            </a:r>
            <a:endParaRPr lang="en-US" sz="2400" dirty="0"/>
          </a:p>
        </p:txBody>
      </p:sp>
      <p:sp>
        <p:nvSpPr>
          <p:cNvPr id="7" name="Rectangle 6"/>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24</a:t>
            </a:fld>
            <a:r>
              <a:rPr lang="en-US" smtClean="0"/>
              <a:t>/34</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5615" y="4113653"/>
            <a:ext cx="3108185" cy="2198247"/>
          </a:xfrm>
          <a:prstGeom prst="rect">
            <a:avLst/>
          </a:prstGeom>
        </p:spPr>
      </p:pic>
    </p:spTree>
    <p:extLst>
      <p:ext uri="{BB962C8B-B14F-4D97-AF65-F5344CB8AC3E}">
        <p14:creationId xmlns:p14="http://schemas.microsoft.com/office/powerpoint/2010/main" val="44137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Transmitter Control</a:t>
            </a:r>
            <a:endParaRPr lang="fa-IR" dirty="0"/>
          </a:p>
        </p:txBody>
      </p:sp>
      <p:sp>
        <p:nvSpPr>
          <p:cNvPr id="3" name="Content Placeholder 2"/>
          <p:cNvSpPr>
            <a:spLocks noGrp="1"/>
          </p:cNvSpPr>
          <p:nvPr>
            <p:ph idx="1"/>
          </p:nvPr>
        </p:nvSpPr>
        <p:spPr/>
        <p:txBody>
          <a:bodyPr>
            <a:normAutofit/>
          </a:bodyPr>
          <a:lstStyle/>
          <a:p>
            <a:pPr marL="342900" indent="-342900" fontAlgn="base">
              <a:lnSpc>
                <a:spcPct val="100000"/>
              </a:lnSpc>
              <a:buFont typeface="Arial" panose="020B0604020202020204" pitchFamily="34" charset="0"/>
              <a:buChar char="•"/>
            </a:pPr>
            <a:r>
              <a:rPr lang="en-US" sz="2400" dirty="0"/>
              <a:t>As soon as the first character is completed</a:t>
            </a:r>
          </a:p>
          <a:p>
            <a:pPr marL="800100" lvl="1" indent="-342900" fontAlgn="base">
              <a:lnSpc>
                <a:spcPct val="100000"/>
              </a:lnSpc>
              <a:buFont typeface="Arial" panose="020B0604020202020204" pitchFamily="34" charset="0"/>
              <a:buChar char="•"/>
            </a:pPr>
            <a:r>
              <a:rPr lang="en-US" sz="2200" dirty="0"/>
              <a:t>The last character written in UART_THR is transferred into the shift register and TXRDY rises again</a:t>
            </a:r>
          </a:p>
          <a:p>
            <a:pPr marL="1257300" lvl="2" indent="-342900" fontAlgn="base">
              <a:lnSpc>
                <a:spcPct val="100000"/>
              </a:lnSpc>
              <a:buFont typeface="Arial" panose="020B0604020202020204" pitchFamily="34" charset="0"/>
              <a:buChar char="•"/>
            </a:pPr>
            <a:r>
              <a:rPr lang="en-US" sz="2200" dirty="0"/>
              <a:t>Showing that the holding register is </a:t>
            </a:r>
            <a:r>
              <a:rPr lang="en-US" sz="2200" dirty="0" smtClean="0"/>
              <a:t>empty</a:t>
            </a:r>
            <a:endParaRPr lang="en-US" sz="2200" dirty="0"/>
          </a:p>
          <a:p>
            <a:pPr marL="342900" indent="-342900" fontAlgn="base">
              <a:lnSpc>
                <a:spcPct val="100000"/>
              </a:lnSpc>
              <a:buFont typeface="Arial" panose="020B0604020202020204" pitchFamily="34" charset="0"/>
              <a:buChar char="•"/>
            </a:pPr>
            <a:r>
              <a:rPr lang="en-US" sz="2400" dirty="0"/>
              <a:t>When both the Shift Register, and UART_THR are empty</a:t>
            </a:r>
            <a:endParaRPr lang="en-US" sz="2000" dirty="0"/>
          </a:p>
          <a:p>
            <a:pPr marL="800100" lvl="1" indent="-342900" fontAlgn="base">
              <a:lnSpc>
                <a:spcPct val="100000"/>
              </a:lnSpc>
              <a:buFont typeface="Arial" panose="020B0604020202020204" pitchFamily="34" charset="0"/>
              <a:buChar char="•"/>
            </a:pPr>
            <a:r>
              <a:rPr lang="en-US" sz="2200" dirty="0"/>
              <a:t>All the characters written in UART_THR have been processed</a:t>
            </a:r>
          </a:p>
          <a:p>
            <a:pPr marL="800100" lvl="1" indent="-342900" fontAlgn="base">
              <a:lnSpc>
                <a:spcPct val="100000"/>
              </a:lnSpc>
              <a:buFont typeface="Arial" panose="020B0604020202020204" pitchFamily="34" charset="0"/>
              <a:buChar char="•"/>
            </a:pPr>
            <a:r>
              <a:rPr lang="en-US" sz="2200" dirty="0"/>
              <a:t>The TXEMPTY bit rises after the last stop bit has been </a:t>
            </a:r>
            <a:r>
              <a:rPr lang="en-US" sz="2200" dirty="0" smtClean="0"/>
              <a:t>completed</a:t>
            </a:r>
            <a:endParaRPr lang="en-US" sz="2200" dirty="0"/>
          </a:p>
        </p:txBody>
      </p:sp>
      <p:sp>
        <p:nvSpPr>
          <p:cNvPr id="6" name="Rectangle 5"/>
          <p:cNvSpPr/>
          <p:nvPr/>
        </p:nvSpPr>
        <p:spPr>
          <a:xfrm>
            <a:off x="0" y="6310086"/>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25</a:t>
            </a:fld>
            <a:r>
              <a:rPr lang="en-US" smtClean="0"/>
              <a:t>/34</a:t>
            </a:r>
            <a:endParaRPr lang="en-US" dirty="0"/>
          </a:p>
        </p:txBody>
      </p:sp>
    </p:spTree>
    <p:extLst>
      <p:ext uri="{BB962C8B-B14F-4D97-AF65-F5344CB8AC3E}">
        <p14:creationId xmlns:p14="http://schemas.microsoft.com/office/powerpoint/2010/main" val="428390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005"/>
            <a:ext cx="10515600" cy="1325563"/>
          </a:xfrm>
        </p:spPr>
        <p:txBody>
          <a:bodyPr>
            <a:normAutofit/>
          </a:bodyPr>
          <a:lstStyle/>
          <a:p>
            <a:r>
              <a:rPr lang="en-US" dirty="0" smtClean="0"/>
              <a:t>Transmitter Control</a:t>
            </a:r>
            <a:endParaRPr lang="fa-IR" dirty="0"/>
          </a:p>
        </p:txBody>
      </p:sp>
      <p:pic>
        <p:nvPicPr>
          <p:cNvPr id="17410" name="Picture 2" descr="https://lh3.googleusercontent.com/2JWCibZZm7FSKsRfFZ3un7u6HBeyLZ2hM5CGtKCsEmshOynaUi60oLo3WWcymRlkAzk_RG2uyqrGV0wtlY4Mor5Qdhz95BeZ0NK-sZEymEJoOTHNRWLOPWJczPzAtLCCrIA3Y5f-nDV7xj1oofb-Ed9n0751BZHnx_mWX2YLachytUMOMwsDLrfnaOW-IO9ybVJbKsbF7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67" y="2078354"/>
            <a:ext cx="10629265" cy="37144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310086"/>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26</a:t>
            </a:fld>
            <a:r>
              <a:rPr lang="en-US" smtClean="0"/>
              <a:t>/34</a:t>
            </a:r>
            <a:endParaRPr lang="en-US" dirty="0"/>
          </a:p>
        </p:txBody>
      </p:sp>
    </p:spTree>
    <p:extLst>
      <p:ext uri="{BB962C8B-B14F-4D97-AF65-F5344CB8AC3E}">
        <p14:creationId xmlns:p14="http://schemas.microsoft.com/office/powerpoint/2010/main" val="270512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2145"/>
            <a:ext cx="10515600" cy="4219576"/>
          </a:xfrm>
        </p:spPr>
        <p:txBody>
          <a:bodyPr>
            <a:noAutofit/>
          </a:bodyPr>
          <a:lstStyle/>
          <a:p>
            <a:pPr marL="342900" indent="-342900" fontAlgn="base">
              <a:lnSpc>
                <a:spcPct val="100000"/>
              </a:lnSpc>
              <a:buFont typeface="Arial" panose="020B0604020202020204" pitchFamily="34" charset="0"/>
              <a:buChar char="•"/>
            </a:pPr>
            <a:r>
              <a:rPr lang="en-US" sz="2400" dirty="0"/>
              <a:t>First: The transmitting UART receives data in parallel from the data bus.</a:t>
            </a:r>
          </a:p>
          <a:p>
            <a:pPr marL="342900" indent="-342900" fontAlgn="base">
              <a:lnSpc>
                <a:spcPct val="100000"/>
              </a:lnSpc>
              <a:buFont typeface="Arial" panose="020B0604020202020204" pitchFamily="34" charset="0"/>
              <a:buChar char="•"/>
            </a:pPr>
            <a:r>
              <a:rPr lang="en-US" sz="2400" dirty="0"/>
              <a:t>Second: The transmitting UART adds the start bit, parity bit, and the stop bit(s) to the data frame.</a:t>
            </a:r>
          </a:p>
          <a:p>
            <a:pPr marL="342900" indent="-342900" fontAlgn="base">
              <a:lnSpc>
                <a:spcPct val="100000"/>
              </a:lnSpc>
              <a:buFont typeface="Arial" panose="020B0604020202020204" pitchFamily="34" charset="0"/>
              <a:buChar char="•"/>
            </a:pPr>
            <a:r>
              <a:rPr lang="en-US" sz="2400" dirty="0"/>
              <a:t>Third: The entire packet is sent serially starting from start bit to stop bit from the transmitting UART to the receiving UART. The receiving UART samples the data line at the preconfigured baud rate.</a:t>
            </a:r>
          </a:p>
          <a:p>
            <a:pPr marL="342900" indent="-342900" fontAlgn="base">
              <a:lnSpc>
                <a:spcPct val="100000"/>
              </a:lnSpc>
              <a:buFont typeface="Arial" panose="020B0604020202020204" pitchFamily="34" charset="0"/>
              <a:buChar char="•"/>
            </a:pPr>
            <a:r>
              <a:rPr lang="en-US" sz="2400" dirty="0"/>
              <a:t>Fourth: The receiving UART discards the start bit, parity bit, and stop bit from the data frame.</a:t>
            </a:r>
          </a:p>
          <a:p>
            <a:pPr marL="342900" indent="-342900" fontAlgn="base">
              <a:lnSpc>
                <a:spcPct val="100000"/>
              </a:lnSpc>
              <a:buFont typeface="Arial" panose="020B0604020202020204" pitchFamily="34" charset="0"/>
              <a:buChar char="•"/>
            </a:pPr>
            <a:r>
              <a:rPr lang="en-US" sz="2400" dirty="0"/>
              <a:t>Fifth: The receiving UART converts the serial data back into parallel and transfers it to the data bus on the receiving end.</a:t>
            </a:r>
          </a:p>
        </p:txBody>
      </p:sp>
      <p:sp>
        <p:nvSpPr>
          <p:cNvPr id="6" name="Title 1"/>
          <p:cNvSpPr>
            <a:spLocks noGrp="1"/>
          </p:cNvSpPr>
          <p:nvPr>
            <p:ph type="title"/>
          </p:nvPr>
        </p:nvSpPr>
        <p:spPr>
          <a:xfrm>
            <a:off x="838200" y="548005"/>
            <a:ext cx="10515600" cy="1325563"/>
          </a:xfrm>
        </p:spPr>
        <p:txBody>
          <a:bodyPr>
            <a:normAutofit/>
          </a:bodyPr>
          <a:lstStyle/>
          <a:p>
            <a:r>
              <a:rPr lang="en-US" dirty="0"/>
              <a:t>Steps of UART Transmission(Summary</a:t>
            </a:r>
            <a:r>
              <a:rPr lang="en-US" dirty="0" smtClean="0"/>
              <a:t>)</a:t>
            </a:r>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27</a:t>
            </a:fld>
            <a:r>
              <a:rPr lang="en-US" smtClean="0"/>
              <a:t>/34</a:t>
            </a:r>
            <a:endParaRPr lang="en-US" dirty="0"/>
          </a:p>
        </p:txBody>
      </p:sp>
    </p:spTree>
    <p:extLst>
      <p:ext uri="{BB962C8B-B14F-4D97-AF65-F5344CB8AC3E}">
        <p14:creationId xmlns:p14="http://schemas.microsoft.com/office/powerpoint/2010/main" val="13387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48005"/>
            <a:ext cx="10515600" cy="1325563"/>
          </a:xfrm>
        </p:spPr>
        <p:txBody>
          <a:bodyPr>
            <a:normAutofit/>
          </a:bodyPr>
          <a:lstStyle/>
          <a:p>
            <a:r>
              <a:rPr lang="en-US" dirty="0"/>
              <a:t>Steps of UART Transmission(Summary</a:t>
            </a:r>
            <a:r>
              <a:rPr lang="en-US" dirty="0" smtClean="0"/>
              <a:t>)</a:t>
            </a:r>
            <a:endParaRPr lang="fa-IR" dirty="0"/>
          </a:p>
        </p:txBody>
      </p:sp>
      <p:sp>
        <p:nvSpPr>
          <p:cNvPr id="5" name="Rectangle 1"/>
          <p:cNvSpPr>
            <a:spLocks noChangeArrowheads="1"/>
          </p:cNvSpPr>
          <p:nvPr/>
        </p:nvSpPr>
        <p:spPr bwMode="auto">
          <a:xfrm>
            <a:off x="3844925" y="45110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5500" b="0" i="0" u="none" strike="noStrike" cap="none" normalizeH="0" baseline="0" smtClean="0">
                <a:ln>
                  <a:noFill/>
                </a:ln>
                <a:solidFill>
                  <a:schemeClr val="tx1"/>
                </a:solidFill>
                <a:effectLst/>
                <a:latin typeface="Arial" panose="020B0604020202020204" pitchFamily="34" charset="0"/>
              </a:rPr>
              <a:t> </a:t>
            </a: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1900" b="0" i="0" u="none" strike="noStrike" cap="none" normalizeH="0" baseline="0" smtClean="0">
                <a:ln>
                  <a:noFill/>
                </a:ln>
                <a:solidFill>
                  <a:schemeClr val="tx1"/>
                </a:solidFill>
                <a:effectLst/>
                <a:latin typeface="Arial" panose="020B0604020202020204" pitchFamily="34" charset="0"/>
              </a:rPr>
              <a:t> </a:t>
            </a: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1800" b="0" i="0" u="none" strike="noStrike" cap="none" normalizeH="0" baseline="0" smtClean="0">
                <a:ln>
                  <a:noFill/>
                </a:ln>
                <a:solidFill>
                  <a:schemeClr val="tx1"/>
                </a:solidFill>
                <a:effectLst/>
                <a:latin typeface="Arial" panose="020B0604020202020204" pitchFamily="34" charset="0"/>
              </a:rPr>
              <a:t> </a:t>
            </a: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3000" b="0" i="0" u="none" strike="noStrike" cap="none" normalizeH="0" baseline="0" smtClean="0">
                <a:ln>
                  <a:noFill/>
                </a:ln>
                <a:solidFill>
                  <a:schemeClr val="tx1"/>
                </a:solidFill>
                <a:effectLst/>
                <a:latin typeface="Arial" panose="020B0604020202020204" pitchFamily="34" charset="0"/>
              </a:rPr>
              <a:t> </a:t>
            </a: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0900" b="0" i="0" u="none" strike="noStrike" cap="none" normalizeH="0" baseline="0" smtClean="0">
                <a:ln>
                  <a:noFill/>
                </a:ln>
                <a:solidFill>
                  <a:schemeClr val="tx1"/>
                </a:solidFill>
                <a:effectLst/>
                <a:latin typeface="Arial" panose="020B0604020202020204" pitchFamily="34" charset="0"/>
              </a:rPr>
              <a:t/>
            </a:r>
            <a:br>
              <a:rPr kumimoji="0" lang="fa-IR" altLang="fa-IR" sz="10900" b="0" i="0" u="none" strike="noStrike" cap="none" normalizeH="0" baseline="0" smtClean="0">
                <a:ln>
                  <a:noFill/>
                </a:ln>
                <a:solidFill>
                  <a:schemeClr val="tx1"/>
                </a:solidFill>
                <a:effectLst/>
                <a:latin typeface="Arial" panose="020B0604020202020204" pitchFamily="34" charset="0"/>
              </a:rPr>
            </a:br>
            <a:endParaRPr kumimoji="0" lang="fa-IR" altLang="fa-I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a-IR" altLang="fa-IR" sz="1300" b="0" i="0" u="none" strike="noStrike" cap="none" normalizeH="0" baseline="0" smtClean="0">
                <a:ln>
                  <a:noFill/>
                </a:ln>
                <a:solidFill>
                  <a:srgbClr val="FFFFFF"/>
                </a:solidFill>
                <a:effectLst/>
                <a:latin typeface="Arial" panose="020B0604020202020204" pitchFamily="34" charset="0"/>
                <a:cs typeface="Arial" panose="020B0604020202020204" pitchFamily="34" charset="0"/>
              </a:rPr>
              <a:t>27</a:t>
            </a:r>
            <a:endParaRPr kumimoji="0" lang="fa-IR" altLang="fa-IR"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a-IR" altLang="fa-IR" sz="1800" b="0" i="0" u="none" strike="noStrike" cap="none" normalizeH="0" baseline="0" smtClean="0">
                <a:ln>
                  <a:noFill/>
                </a:ln>
                <a:solidFill>
                  <a:schemeClr val="tx1"/>
                </a:solidFill>
                <a:effectLst/>
                <a:latin typeface="Arial" panose="020B0604020202020204" pitchFamily="34" charset="0"/>
              </a:rPr>
              <a:t/>
            </a:r>
            <a:br>
              <a:rPr kumimoji="0" lang="fa-IR" altLang="fa-IR" sz="1800" b="0" i="0" u="none" strike="noStrike" cap="none" normalizeH="0" baseline="0" smtClean="0">
                <a:ln>
                  <a:noFill/>
                </a:ln>
                <a:solidFill>
                  <a:schemeClr val="tx1"/>
                </a:solidFill>
                <a:effectLst/>
                <a:latin typeface="Arial" panose="020B0604020202020204" pitchFamily="34" charset="0"/>
              </a:rPr>
            </a:br>
            <a:endParaRPr kumimoji="0" lang="fa-IR" altLang="fa-IR" sz="1800" b="0" i="0" u="none" strike="noStrike" cap="none" normalizeH="0" baseline="0" smtClean="0">
              <a:ln>
                <a:noFill/>
              </a:ln>
              <a:solidFill>
                <a:schemeClr val="tx1"/>
              </a:solidFill>
              <a:effectLst/>
              <a:latin typeface="Arial" panose="020B0604020202020204" pitchFamily="34" charset="0"/>
            </a:endParaRPr>
          </a:p>
        </p:txBody>
      </p:sp>
      <p:pic>
        <p:nvPicPr>
          <p:cNvPr id="21506" name="Picture 2" descr="https://lh4.googleusercontent.com/_CpV8nfTv_eVKklRWtgjzhPovU08OLkWz8XQ27qw4Tl4My-5jS9hgDBWemFhLB_QW66_C4OhLL0UsKlqnwGAX1b5V2E3mUJkOtdAJFeKrERbazRI8L7tnlW4oZ7lx1dyjyO2tkP2KgKowOog1JbcvuqYQZWGRu3wEMWQriurnK-tpfNICzIg76MtaCu0s7zKP7ID3JC2r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344" y="1820208"/>
            <a:ext cx="260374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https://lh3.googleusercontent.com/5xuvaLxZl8yHT-z1ojANBB7qIY-5qVJF7WtHjw4hCx0EWL5nYgeWlSyO3iKctKKRRLAqB7J3zRXCFgFq_C0v_PGeEREosK9S2e0Iqp4GFvc9LA6kTmDAXhO0GILKYdfLFJjHsKbcrLC3kqR9JQ1exd7OD0wi34oHDobl1akcPWN73uFGAXIp3zFIFR_o5-QAXKO6WxETvQ=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573" y="1847444"/>
            <a:ext cx="3689949" cy="219194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lh4.googleusercontent.com/vRb0F6skm3wz1Z7ff0cF13Kky65Vp32Dpw5FTZ_2_jX1OvzHvfJytHPdL8Xv6pe3NB4Cop5VuEnBg8PncfkFWsIafQSbS0hmNCnxxzdx1CzAsWR6jDctPoYVPJHVl2nx4C6yn76Ex4A3g7i3U0I5wrbG7oJ7lxw-C1PQxTv3vq3qPRABMvlv2_zNe0MdNoAoxzZ_hw1LmQ=s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6161" y="1820208"/>
            <a:ext cx="4414064" cy="2075973"/>
          </a:xfrm>
          <a:prstGeom prst="rect">
            <a:avLst/>
          </a:prstGeom>
          <a:noFill/>
          <a:extLst>
            <a:ext uri="{909E8E84-426E-40DD-AFC4-6F175D3DCCD1}">
              <a14:hiddenFill xmlns:a14="http://schemas.microsoft.com/office/drawing/2010/main">
                <a:solidFill>
                  <a:srgbClr val="FFFFFF"/>
                </a:solidFill>
              </a14:hiddenFill>
            </a:ext>
          </a:extLst>
        </p:spPr>
      </p:pic>
      <p:pic>
        <p:nvPicPr>
          <p:cNvPr id="21509" name="Picture 5" descr="https://lh4.googleusercontent.com/5DMUYkmY14thlELYSqJPMjiuuMD7gd8-3bC_xjiXbQheZw76qHCKWlm2VbskPWwfPQGxUDK2ihcg5Bv3-PzCoUDyY9BkI8pPlYSwsSMdtsszi0KYkYzAMUd-1Tg2NnFuQzdFdOepDCwgwox7uNSA-MHfBg86O82hUrU6Pi4zzz9ibjHt7IROxyWoMrPrX5NpePx26zapBg=s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9969" y="3896181"/>
            <a:ext cx="2146448" cy="2413364"/>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s://lh3.googleusercontent.com/r24o5yTUJ2P5lrBnTVOZexqj1-W3PCvyX2-ZdlA--6ROSOpgQJHjROT7_Gn68QpW9e6-rsTB2N1PwhKnSbvekNQqDRuPmWPYyiMscB9qNrggqSPJB1Vtl8TxRgdAq8Byg28mgrdj9svstGpEYSXJCOkUyk-n1cUPl8u-_ZyFt7yeoBsWYIaUFIAgrvouGWqqCpYoiRmX-g=s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9573" y="4188703"/>
            <a:ext cx="3689949" cy="2199546"/>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28</a:t>
            </a:fld>
            <a:r>
              <a:rPr lang="en-US" smtClean="0"/>
              <a:t>/34</a:t>
            </a:r>
            <a:endParaRPr lang="en-US" dirty="0"/>
          </a:p>
        </p:txBody>
      </p:sp>
    </p:spTree>
    <p:extLst>
      <p:ext uri="{BB962C8B-B14F-4D97-AF65-F5344CB8AC3E}">
        <p14:creationId xmlns:p14="http://schemas.microsoft.com/office/powerpoint/2010/main" val="243994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par>
                                <p:cTn id="8" presetID="10" presetClass="entr" presetSubtype="0" fill="hold" nodeType="withEffect">
                                  <p:stCondLst>
                                    <p:cond delay="0"/>
                                  </p:stCondLst>
                                  <p:childTnLst>
                                    <p:set>
                                      <p:cBhvr>
                                        <p:cTn id="9" dur="1" fill="hold">
                                          <p:stCondLst>
                                            <p:cond delay="0"/>
                                          </p:stCondLst>
                                        </p:cTn>
                                        <p:tgtEl>
                                          <p:spTgt spid="21507"/>
                                        </p:tgtEl>
                                        <p:attrNameLst>
                                          <p:attrName>style.visibility</p:attrName>
                                        </p:attrNameLst>
                                      </p:cBhvr>
                                      <p:to>
                                        <p:strVal val="visible"/>
                                      </p:to>
                                    </p:set>
                                    <p:animEffect transition="in" filter="fade">
                                      <p:cBhvr>
                                        <p:cTn id="10" dur="500"/>
                                        <p:tgtEl>
                                          <p:spTgt spid="21507"/>
                                        </p:tgtEl>
                                      </p:cBhvr>
                                    </p:animEffect>
                                  </p:childTnLst>
                                </p:cTn>
                              </p:par>
                              <p:par>
                                <p:cTn id="11" presetID="10" presetClass="entr" presetSubtype="0" fill="hold" nodeType="withEffect">
                                  <p:stCondLst>
                                    <p:cond delay="0"/>
                                  </p:stCondLst>
                                  <p:childTnLst>
                                    <p:set>
                                      <p:cBhvr>
                                        <p:cTn id="12" dur="1" fill="hold">
                                          <p:stCondLst>
                                            <p:cond delay="0"/>
                                          </p:stCondLst>
                                        </p:cTn>
                                        <p:tgtEl>
                                          <p:spTgt spid="21510"/>
                                        </p:tgtEl>
                                        <p:attrNameLst>
                                          <p:attrName>style.visibility</p:attrName>
                                        </p:attrNameLst>
                                      </p:cBhvr>
                                      <p:to>
                                        <p:strVal val="visible"/>
                                      </p:to>
                                    </p:set>
                                    <p:animEffect transition="in" filter="fade">
                                      <p:cBhvr>
                                        <p:cTn id="13" dur="500"/>
                                        <p:tgtEl>
                                          <p:spTgt spid="21510"/>
                                        </p:tgtEl>
                                      </p:cBhvr>
                                    </p:animEffect>
                                  </p:childTnLst>
                                </p:cTn>
                              </p:par>
                              <p:par>
                                <p:cTn id="14" presetID="10" presetClass="entr" presetSubtype="0" fill="hold" nodeType="withEffect">
                                  <p:stCondLst>
                                    <p:cond delay="0"/>
                                  </p:stCondLst>
                                  <p:childTnLst>
                                    <p:set>
                                      <p:cBhvr>
                                        <p:cTn id="15" dur="1" fill="hold">
                                          <p:stCondLst>
                                            <p:cond delay="0"/>
                                          </p:stCondLst>
                                        </p:cTn>
                                        <p:tgtEl>
                                          <p:spTgt spid="21508"/>
                                        </p:tgtEl>
                                        <p:attrNameLst>
                                          <p:attrName>style.visibility</p:attrName>
                                        </p:attrNameLst>
                                      </p:cBhvr>
                                      <p:to>
                                        <p:strVal val="visible"/>
                                      </p:to>
                                    </p:set>
                                    <p:animEffect transition="in" filter="fade">
                                      <p:cBhvr>
                                        <p:cTn id="16" dur="500"/>
                                        <p:tgtEl>
                                          <p:spTgt spid="21508"/>
                                        </p:tgtEl>
                                      </p:cBhvr>
                                    </p:animEffect>
                                  </p:childTnLst>
                                </p:cTn>
                              </p:par>
                              <p:par>
                                <p:cTn id="17" presetID="10" presetClass="entr" presetSubtype="0" fill="hold" nodeType="withEffect">
                                  <p:stCondLst>
                                    <p:cond delay="0"/>
                                  </p:stCondLst>
                                  <p:childTnLst>
                                    <p:set>
                                      <p:cBhvr>
                                        <p:cTn id="18" dur="1" fill="hold">
                                          <p:stCondLst>
                                            <p:cond delay="0"/>
                                          </p:stCondLst>
                                        </p:cTn>
                                        <p:tgtEl>
                                          <p:spTgt spid="21509"/>
                                        </p:tgtEl>
                                        <p:attrNameLst>
                                          <p:attrName>style.visibility</p:attrName>
                                        </p:attrNameLst>
                                      </p:cBhvr>
                                      <p:to>
                                        <p:strVal val="visible"/>
                                      </p:to>
                                    </p:set>
                                    <p:animEffect transition="in" filter="fade">
                                      <p:cBhvr>
                                        <p:cTn id="19"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UART Registers</a:t>
            </a:r>
            <a:endParaRPr lang="fa-IR" dirty="0"/>
          </a:p>
        </p:txBody>
      </p:sp>
      <p:sp>
        <p:nvSpPr>
          <p:cNvPr id="3" name="Content Placeholder 2"/>
          <p:cNvSpPr>
            <a:spLocks noGrp="1"/>
          </p:cNvSpPr>
          <p:nvPr>
            <p:ph idx="1"/>
          </p:nvPr>
        </p:nvSpPr>
        <p:spPr>
          <a:xfrm>
            <a:off x="838200" y="1690688"/>
            <a:ext cx="10515600" cy="2374826"/>
          </a:xfrm>
        </p:spPr>
        <p:txBody>
          <a:bodyPr numCol="2">
            <a:noAutofit/>
          </a:bodyPr>
          <a:lstStyle/>
          <a:p>
            <a:pPr marL="342900" indent="-342900" fontAlgn="base">
              <a:lnSpc>
                <a:spcPct val="100000"/>
              </a:lnSpc>
              <a:buFont typeface="Arial" panose="020B0604020202020204" pitchFamily="34" charset="0"/>
              <a:buChar char="•"/>
            </a:pPr>
            <a:r>
              <a:rPr lang="en-US" sz="2400" dirty="0"/>
              <a:t>UART Control Register: UART_CR</a:t>
            </a:r>
          </a:p>
          <a:p>
            <a:pPr marL="800100" lvl="1" indent="-342900" fontAlgn="base">
              <a:lnSpc>
                <a:spcPct val="100000"/>
              </a:lnSpc>
              <a:buFont typeface="Arial" panose="020B0604020202020204" pitchFamily="34" charset="0"/>
              <a:buChar char="•"/>
            </a:pPr>
            <a:r>
              <a:rPr lang="en-US" sz="2200" dirty="0"/>
              <a:t>RSTRX: Reset Receiver</a:t>
            </a:r>
          </a:p>
          <a:p>
            <a:pPr marL="800100" lvl="1" indent="-342900" fontAlgn="base">
              <a:lnSpc>
                <a:spcPct val="100000"/>
              </a:lnSpc>
              <a:buFont typeface="Arial" panose="020B0604020202020204" pitchFamily="34" charset="0"/>
              <a:buChar char="•"/>
            </a:pPr>
            <a:r>
              <a:rPr lang="en-US" sz="2200" dirty="0"/>
              <a:t>RSTTX: Reset Transmitter</a:t>
            </a:r>
          </a:p>
          <a:p>
            <a:pPr marL="800100" lvl="1" indent="-342900" fontAlgn="base">
              <a:lnSpc>
                <a:spcPct val="100000"/>
              </a:lnSpc>
              <a:buFont typeface="Arial" panose="020B0604020202020204" pitchFamily="34" charset="0"/>
              <a:buChar char="•"/>
            </a:pPr>
            <a:r>
              <a:rPr lang="en-US" sz="2200" dirty="0"/>
              <a:t>RXEN: Receiver Enable</a:t>
            </a:r>
          </a:p>
          <a:p>
            <a:pPr marL="800100" lvl="1" indent="-342900" fontAlgn="base">
              <a:lnSpc>
                <a:spcPct val="100000"/>
              </a:lnSpc>
              <a:buFont typeface="Arial" panose="020B0604020202020204" pitchFamily="34" charset="0"/>
              <a:buChar char="•"/>
            </a:pPr>
            <a:r>
              <a:rPr lang="en-US" sz="2200" dirty="0"/>
              <a:t>RXDIS: Receiver </a:t>
            </a:r>
            <a:r>
              <a:rPr lang="en-US" sz="2200" dirty="0" smtClean="0"/>
              <a:t>Disable</a:t>
            </a:r>
          </a:p>
          <a:p>
            <a:pPr marL="800100" lvl="1" indent="-342900" fontAlgn="base">
              <a:lnSpc>
                <a:spcPct val="100000"/>
              </a:lnSpc>
              <a:buFont typeface="Arial" panose="020B0604020202020204" pitchFamily="34" charset="0"/>
              <a:buChar char="•"/>
            </a:pPr>
            <a:endParaRPr lang="en-US" sz="2200" dirty="0"/>
          </a:p>
          <a:p>
            <a:pPr marL="800100" lvl="1" indent="-342900" fontAlgn="base">
              <a:lnSpc>
                <a:spcPct val="100000"/>
              </a:lnSpc>
              <a:buFont typeface="Arial" panose="020B0604020202020204" pitchFamily="34" charset="0"/>
              <a:buChar char="•"/>
            </a:pPr>
            <a:endParaRPr lang="en-US" sz="2200" dirty="0"/>
          </a:p>
          <a:p>
            <a:pPr marL="800100" lvl="1" indent="-342900" fontAlgn="base">
              <a:lnSpc>
                <a:spcPct val="100000"/>
              </a:lnSpc>
              <a:buFont typeface="Arial" panose="020B0604020202020204" pitchFamily="34" charset="0"/>
              <a:buChar char="•"/>
            </a:pPr>
            <a:r>
              <a:rPr lang="en-US" sz="2200" dirty="0"/>
              <a:t>TXEN: Transmitter </a:t>
            </a:r>
            <a:r>
              <a:rPr lang="en-US" sz="2200" dirty="0" smtClean="0"/>
              <a:t>Enable</a:t>
            </a:r>
          </a:p>
          <a:p>
            <a:pPr marL="800100" lvl="1" indent="-342900" fontAlgn="base">
              <a:lnSpc>
                <a:spcPct val="100000"/>
              </a:lnSpc>
              <a:buFont typeface="Arial" panose="020B0604020202020204" pitchFamily="34" charset="0"/>
              <a:buChar char="•"/>
            </a:pPr>
            <a:r>
              <a:rPr lang="en-US" sz="2200" dirty="0" smtClean="0"/>
              <a:t>TXDIS</a:t>
            </a:r>
            <a:r>
              <a:rPr lang="en-US" sz="2200" dirty="0"/>
              <a:t>: Transmitter Disable</a:t>
            </a:r>
          </a:p>
          <a:p>
            <a:pPr marL="800100" lvl="1" indent="-342900" fontAlgn="base">
              <a:lnSpc>
                <a:spcPct val="100000"/>
              </a:lnSpc>
              <a:buFont typeface="Arial" panose="020B0604020202020204" pitchFamily="34" charset="0"/>
              <a:buChar char="•"/>
            </a:pPr>
            <a:r>
              <a:rPr lang="en-US" sz="2200" dirty="0"/>
              <a:t>RSTSTA: Reset Status Bits (Resets the status bits PARE, FRAME and OVRE in the UART_SR</a:t>
            </a:r>
            <a:r>
              <a:rPr lang="en-US" sz="2200" dirty="0" smtClean="0"/>
              <a:t>)</a:t>
            </a:r>
            <a:endParaRPr lang="en-US" sz="2200" dirty="0"/>
          </a:p>
        </p:txBody>
      </p:sp>
      <p:pic>
        <p:nvPicPr>
          <p:cNvPr id="22530" name="Picture 2" descr="https://lh6.googleusercontent.com/MHxXOeh7qhR7GixHz8-3pM_wlO9AOz-dNiVfbjCi16-i4Op2xL2TvbQ8SkywbJkwhgcpOAHVxSQhF6bghkjxjqT8Z3NxbLjqZfWHhq6_lBk8rHT1g6ji7VDOG5eMP9rHob8Li-lHDbxRCl5Jptkv5rIxzGLZ_jgL3t2ECMbugbrwAJd9an-2qE-4RztYt5CdyeG5XJERq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828" y="4016260"/>
            <a:ext cx="9352344" cy="21157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886" y="6336483"/>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29</a:t>
            </a:fld>
            <a:r>
              <a:rPr lang="en-US" smtClean="0"/>
              <a:t>/34</a:t>
            </a:r>
            <a:endParaRPr lang="en-US" dirty="0"/>
          </a:p>
        </p:txBody>
      </p:sp>
    </p:spTree>
    <p:extLst>
      <p:ext uri="{BB962C8B-B14F-4D97-AF65-F5344CB8AC3E}">
        <p14:creationId xmlns:p14="http://schemas.microsoft.com/office/powerpoint/2010/main" val="21862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530"/>
                                        </p:tgtEl>
                                        <p:attrNameLst>
                                          <p:attrName>style.visibility</p:attrName>
                                        </p:attrNameLst>
                                      </p:cBhvr>
                                      <p:to>
                                        <p:strVal val="visible"/>
                                      </p:to>
                                    </p:set>
                                    <p:animEffect transition="in" filter="fade">
                                      <p:cBhvr>
                                        <p:cTn id="33"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52095"/>
            <a:ext cx="7193280" cy="5353809"/>
          </a:xfrm>
        </p:spPr>
        <p:txBody>
          <a:bodyPr>
            <a:normAutofit/>
          </a:bodyPr>
          <a:lstStyle/>
          <a:p>
            <a:pPr>
              <a:lnSpc>
                <a:spcPct val="150000"/>
              </a:lnSpc>
            </a:pPr>
            <a:r>
              <a:rPr lang="en-US" b="1" dirty="0"/>
              <a:t>Universal Asynchronous Receiver/Transmitter </a:t>
            </a:r>
            <a:r>
              <a:rPr lang="en-US" b="1" dirty="0" smtClean="0"/>
              <a:t>(UART)</a:t>
            </a:r>
            <a:endParaRPr lang="en-US" sz="18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3</a:t>
            </a:fld>
            <a:r>
              <a:rPr lang="en-US" smtClean="0"/>
              <a:t>/34</a:t>
            </a:r>
            <a:endParaRPr lang="en-US" dirty="0"/>
          </a:p>
        </p:txBody>
      </p:sp>
    </p:spTree>
    <p:extLst>
      <p:ext uri="{BB962C8B-B14F-4D97-AF65-F5344CB8AC3E}">
        <p14:creationId xmlns:p14="http://schemas.microsoft.com/office/powerpoint/2010/main" val="1101070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565"/>
            <a:ext cx="10515600" cy="1325563"/>
          </a:xfrm>
        </p:spPr>
        <p:txBody>
          <a:bodyPr>
            <a:normAutofit/>
          </a:bodyPr>
          <a:lstStyle/>
          <a:p>
            <a:r>
              <a:rPr lang="en-US" dirty="0"/>
              <a:t>UART Registers</a:t>
            </a:r>
            <a:endParaRPr lang="fa-IR" dirty="0"/>
          </a:p>
        </p:txBody>
      </p:sp>
      <p:sp>
        <p:nvSpPr>
          <p:cNvPr id="3" name="Content Placeholder 2"/>
          <p:cNvSpPr>
            <a:spLocks noGrp="1"/>
          </p:cNvSpPr>
          <p:nvPr>
            <p:ph idx="1"/>
          </p:nvPr>
        </p:nvSpPr>
        <p:spPr>
          <a:xfrm>
            <a:off x="838200" y="1651453"/>
            <a:ext cx="10515600" cy="4351338"/>
          </a:xfrm>
        </p:spPr>
        <p:txBody>
          <a:bodyPr>
            <a:normAutofit/>
          </a:bodyPr>
          <a:lstStyle/>
          <a:p>
            <a:pPr marL="342900" indent="-342900" fontAlgn="base">
              <a:buFont typeface="Arial" panose="020B0604020202020204" pitchFamily="34" charset="0"/>
              <a:buChar char="•"/>
            </a:pPr>
            <a:r>
              <a:rPr lang="en-US" sz="2400" dirty="0"/>
              <a:t>UART Mode Register: </a:t>
            </a:r>
            <a:r>
              <a:rPr lang="en-US" sz="2400" dirty="0" smtClean="0"/>
              <a:t>UART_MR</a:t>
            </a:r>
            <a:endParaRPr lang="en-US" sz="2400" dirty="0"/>
          </a:p>
        </p:txBody>
      </p:sp>
      <p:pic>
        <p:nvPicPr>
          <p:cNvPr id="23555" name="Picture 3" descr="https://lh4.googleusercontent.com/XZdUESUrLtLBRrDbg615SzidOFtmtpy6jUoNdC0z7nZJ25NqLbOiOeOuHx9fLaT1aRRnzJL0rnt-bac320tLKZVmU_UXWZiNtl29UchN0XQHPNG9VMcgRYkuY62bLNLFSZRIQYhYkkpXr7VAyPxCFA_xsXM-oHMunSbpypQp9sME798yY6nEL0caAtF7TmOkE23EpK0F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555" y="4008397"/>
            <a:ext cx="7282887" cy="2151762"/>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https://lh5.googleusercontent.com/wseTTsmrEIKMPWAP7yYr3_rGu_RWrM3RN3VScXFA82m9kzJQgx2o7W6Wuwk7XNCVqqJQA3oPdpQvzXJ27wftLlYGi101leWAFwYfXtac9ynRJtPQS8Si9KBeIe2LbIfuhhJJU-phKWl5EqDdco5Gzrj-HZde_C3rqSH9hSRSfT3vsIozGY1r9EWWTQiekCHWinqCkrT1E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171" y="2139851"/>
            <a:ext cx="8207656" cy="1833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317527"/>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30</a:t>
            </a:fld>
            <a:r>
              <a:rPr lang="en-US" smtClean="0"/>
              <a:t>/34</a:t>
            </a:r>
            <a:endParaRPr lang="en-US" dirty="0"/>
          </a:p>
        </p:txBody>
      </p:sp>
    </p:spTree>
    <p:extLst>
      <p:ext uri="{BB962C8B-B14F-4D97-AF65-F5344CB8AC3E}">
        <p14:creationId xmlns:p14="http://schemas.microsoft.com/office/powerpoint/2010/main" val="192630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fade">
                                      <p:cBhvr>
                                        <p:cTn id="12" dur="500"/>
                                        <p:tgtEl>
                                          <p:spTgt spid="23554"/>
                                        </p:tgtEl>
                                      </p:cBhvr>
                                    </p:animEffect>
                                  </p:childTnLst>
                                </p:cTn>
                              </p:par>
                              <p:par>
                                <p:cTn id="13" presetID="10" presetClass="entr" presetSubtype="0" fill="hold" nodeType="withEffect">
                                  <p:stCondLst>
                                    <p:cond delay="0"/>
                                  </p:stCondLst>
                                  <p:childTnLst>
                                    <p:set>
                                      <p:cBhvr>
                                        <p:cTn id="14" dur="1" fill="hold">
                                          <p:stCondLst>
                                            <p:cond delay="0"/>
                                          </p:stCondLst>
                                        </p:cTn>
                                        <p:tgtEl>
                                          <p:spTgt spid="23555"/>
                                        </p:tgtEl>
                                        <p:attrNameLst>
                                          <p:attrName>style.visibility</p:attrName>
                                        </p:attrNameLst>
                                      </p:cBhvr>
                                      <p:to>
                                        <p:strVal val="visible"/>
                                      </p:to>
                                    </p:set>
                                    <p:animEffect transition="in" filter="fade">
                                      <p:cBhvr>
                                        <p:cTn id="15"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070" y="1782127"/>
            <a:ext cx="11800582" cy="3304702"/>
          </a:xfrm>
        </p:spPr>
        <p:txBody>
          <a:bodyPr numCol="2">
            <a:noAutofit/>
          </a:bodyPr>
          <a:lstStyle/>
          <a:p>
            <a:pPr marL="342900" indent="-342900" fontAlgn="base">
              <a:buFont typeface="Wingdings" panose="05000000000000000000" pitchFamily="2" charset="2"/>
              <a:buChar char="v"/>
            </a:pPr>
            <a:r>
              <a:rPr lang="en-US" sz="2400" dirty="0"/>
              <a:t>UART Interrupt Enable Register</a:t>
            </a:r>
            <a:r>
              <a:rPr lang="en-US" sz="2400" dirty="0" smtClean="0"/>
              <a:t>: UART_IER</a:t>
            </a:r>
            <a:endParaRPr lang="fa-IR" sz="2400" dirty="0" smtClean="0"/>
          </a:p>
          <a:p>
            <a:pPr marL="342900" indent="-342900" fontAlgn="base">
              <a:buFont typeface="Wingdings" panose="05000000000000000000" pitchFamily="2" charset="2"/>
              <a:buChar char="v"/>
            </a:pPr>
            <a:endParaRPr lang="en-US" sz="2200" dirty="0"/>
          </a:p>
          <a:p>
            <a:pPr marL="800100" lvl="1" indent="-342900" fontAlgn="base">
              <a:buFont typeface="Arial" panose="020B0604020202020204" pitchFamily="34" charset="0"/>
              <a:buChar char="•"/>
            </a:pPr>
            <a:r>
              <a:rPr lang="en-US" sz="2200" dirty="0"/>
              <a:t>RXRDY: Enable RXRDY Interrupt</a:t>
            </a:r>
          </a:p>
          <a:p>
            <a:pPr marL="800100" lvl="1" indent="-342900" fontAlgn="base">
              <a:buFont typeface="Arial" panose="020B0604020202020204" pitchFamily="34" charset="0"/>
              <a:buChar char="•"/>
            </a:pPr>
            <a:r>
              <a:rPr lang="en-US" sz="2200" dirty="0" smtClean="0"/>
              <a:t>TXRDY: Enable TXRDY </a:t>
            </a:r>
            <a:r>
              <a:rPr lang="en-US" sz="2200" dirty="0"/>
              <a:t>Interrupt </a:t>
            </a:r>
            <a:endParaRPr lang="en-US" sz="2200" dirty="0" smtClean="0"/>
          </a:p>
          <a:p>
            <a:pPr marL="800100" lvl="1" indent="-342900" fontAlgn="base">
              <a:buFont typeface="Arial" panose="020B0604020202020204" pitchFamily="34" charset="0"/>
              <a:buChar char="•"/>
            </a:pPr>
            <a:r>
              <a:rPr lang="en-US" sz="2200" dirty="0" smtClean="0"/>
              <a:t>ENDRX</a:t>
            </a:r>
            <a:r>
              <a:rPr lang="en-US" sz="2200" dirty="0"/>
              <a:t>: Enable End of Receive Transfer Interrupt </a:t>
            </a:r>
            <a:endParaRPr lang="en-US" sz="2200" dirty="0" smtClean="0"/>
          </a:p>
          <a:p>
            <a:pPr marL="800100" lvl="1" indent="-342900" fontAlgn="base">
              <a:buFont typeface="Arial" panose="020B0604020202020204" pitchFamily="34" charset="0"/>
              <a:buChar char="•"/>
            </a:pPr>
            <a:r>
              <a:rPr lang="en-US" sz="2200" dirty="0" smtClean="0"/>
              <a:t>ENDTX: Enable End of Transmit Interrupt</a:t>
            </a:r>
            <a:endParaRPr lang="fa-IR" sz="2200" dirty="0">
              <a:solidFill>
                <a:srgbClr val="05555E"/>
              </a:solidFill>
            </a:endParaRPr>
          </a:p>
          <a:p>
            <a:pPr marL="800100" lvl="1" indent="-342900" fontAlgn="base">
              <a:buFont typeface="Arial" panose="020B0604020202020204" pitchFamily="34" charset="0"/>
              <a:buChar char="•"/>
            </a:pPr>
            <a:endParaRPr lang="fa-IR" sz="2200" dirty="0" smtClean="0">
              <a:solidFill>
                <a:srgbClr val="05555E"/>
              </a:solidFill>
            </a:endParaRPr>
          </a:p>
          <a:p>
            <a:pPr lvl="1" fontAlgn="base"/>
            <a:endParaRPr lang="fa-IR" sz="2200" dirty="0">
              <a:solidFill>
                <a:srgbClr val="05555E"/>
              </a:solidFill>
            </a:endParaRPr>
          </a:p>
          <a:p>
            <a:pPr marL="800100" lvl="1" indent="-342900" fontAlgn="base">
              <a:buFont typeface="Arial" panose="020B0604020202020204" pitchFamily="34" charset="0"/>
              <a:buChar char="•"/>
            </a:pPr>
            <a:endParaRPr lang="fa-IR" sz="2200" dirty="0" smtClean="0">
              <a:solidFill>
                <a:srgbClr val="05555E"/>
              </a:solidFill>
            </a:endParaRPr>
          </a:p>
        </p:txBody>
      </p:sp>
      <p:sp>
        <p:nvSpPr>
          <p:cNvPr id="8" name="Title 1"/>
          <p:cNvSpPr>
            <a:spLocks noGrp="1"/>
          </p:cNvSpPr>
          <p:nvPr>
            <p:ph type="title"/>
          </p:nvPr>
        </p:nvSpPr>
        <p:spPr>
          <a:xfrm>
            <a:off x="838200" y="456565"/>
            <a:ext cx="10515600" cy="1325563"/>
          </a:xfrm>
        </p:spPr>
        <p:txBody>
          <a:bodyPr>
            <a:normAutofit/>
          </a:bodyPr>
          <a:lstStyle/>
          <a:p>
            <a:r>
              <a:rPr lang="en-US" dirty="0"/>
              <a:t>UART Registers</a:t>
            </a:r>
            <a:endParaRPr lang="fa-IR" dirty="0"/>
          </a:p>
        </p:txBody>
      </p:sp>
      <p:pic>
        <p:nvPicPr>
          <p:cNvPr id="24578" name="Picture 2" descr="https://lh5.googleusercontent.com/KmxFIGL7_DCIeo8Pkvs8QXoJrlxR7-2irC8kvv9HI5iXGcjqlL5uaLyn6F6Rs9fY3ofpmE6MLC6bim5kU8oRH0KQYASi9AIJmQV2TEZamnBe94edjS3TUcE3wyPZVHQY3VT4waY79yBlQLfbdv2-b8Ftd8PPGTd3vNIfpd0f6tG4I0Z_hoUUvVDGYRAc9uicZDcMV3lv9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282" y="5086829"/>
            <a:ext cx="9196770" cy="9630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290129"/>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2" name="TextBox 1"/>
          <p:cNvSpPr txBox="1"/>
          <p:nvPr/>
        </p:nvSpPr>
        <p:spPr>
          <a:xfrm>
            <a:off x="6346371" y="2567909"/>
            <a:ext cx="5559151" cy="2518125"/>
          </a:xfrm>
          <a:prstGeom prst="rect">
            <a:avLst/>
          </a:prstGeom>
          <a:noFill/>
        </p:spPr>
        <p:txBody>
          <a:bodyPr wrap="none" rtlCol="0">
            <a:spAutoFit/>
          </a:bodyPr>
          <a:lstStyle/>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OVRE: Enable Overrun Error Interrupt</a:t>
            </a:r>
            <a:endParaRPr lang="fa-IR" sz="2200" b="1" dirty="0">
              <a:solidFill>
                <a:prstClr val="black"/>
              </a:solidFill>
            </a:endParaRP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FRAME: Enable Framing Error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PARE: Enable Parity Error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TXEMPTY: Enable TXEMPTY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TXBUFE: Enable Buffer Empty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RXBUFF: Enable Buffer Full Interrupt</a:t>
            </a:r>
          </a:p>
          <a:p>
            <a:endParaRPr lang="en-US" dirty="0"/>
          </a:p>
        </p:txBody>
      </p:sp>
      <p:sp>
        <p:nvSpPr>
          <p:cNvPr id="9" name="Slide Number Placeholder 8"/>
          <p:cNvSpPr>
            <a:spLocks noGrp="1"/>
          </p:cNvSpPr>
          <p:nvPr>
            <p:ph type="sldNum" sz="quarter" idx="12"/>
          </p:nvPr>
        </p:nvSpPr>
        <p:spPr/>
        <p:txBody>
          <a:bodyPr/>
          <a:lstStyle/>
          <a:p>
            <a:fld id="{64249A16-1D3B-4D2A-828B-0F6032C90132}" type="slidenum">
              <a:rPr lang="en-US" smtClean="0"/>
              <a:pPr/>
              <a:t>31</a:t>
            </a:fld>
            <a:r>
              <a:rPr lang="en-US" smtClean="0"/>
              <a:t>/34</a:t>
            </a:r>
            <a:endParaRPr lang="en-US" dirty="0"/>
          </a:p>
        </p:txBody>
      </p:sp>
    </p:spTree>
    <p:extLst>
      <p:ext uri="{BB962C8B-B14F-4D97-AF65-F5344CB8AC3E}">
        <p14:creationId xmlns:p14="http://schemas.microsoft.com/office/powerpoint/2010/main" val="144237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78"/>
                                        </p:tgtEl>
                                        <p:attrNameLst>
                                          <p:attrName>style.visibility</p:attrName>
                                        </p:attrNameLst>
                                      </p:cBhvr>
                                      <p:to>
                                        <p:strVal val="visible"/>
                                      </p:to>
                                    </p:set>
                                    <p:animEffect transition="in" filter="fade">
                                      <p:cBhvr>
                                        <p:cTn id="2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UART Registers</a:t>
            </a:r>
            <a:endParaRPr lang="fa-IR" dirty="0"/>
          </a:p>
        </p:txBody>
      </p:sp>
      <p:sp>
        <p:nvSpPr>
          <p:cNvPr id="3" name="Content Placeholder 2"/>
          <p:cNvSpPr>
            <a:spLocks noGrp="1"/>
          </p:cNvSpPr>
          <p:nvPr>
            <p:ph idx="1"/>
          </p:nvPr>
        </p:nvSpPr>
        <p:spPr>
          <a:xfrm>
            <a:off x="838200" y="1628776"/>
            <a:ext cx="11095299" cy="4351338"/>
          </a:xfrm>
        </p:spPr>
        <p:txBody>
          <a:bodyPr>
            <a:normAutofit/>
          </a:bodyPr>
          <a:lstStyle/>
          <a:p>
            <a:pPr marL="342900" indent="-342900" fontAlgn="base">
              <a:lnSpc>
                <a:spcPct val="100000"/>
              </a:lnSpc>
              <a:buFont typeface="Arial" panose="020B0604020202020204" pitchFamily="34" charset="0"/>
              <a:buChar char="•"/>
            </a:pPr>
            <a:r>
              <a:rPr lang="en-US" sz="2400" dirty="0"/>
              <a:t>UART Receiver Holding Register: UART_RHR</a:t>
            </a:r>
          </a:p>
          <a:p>
            <a:pPr marL="800100" lvl="1" indent="-342900" fontAlgn="base">
              <a:lnSpc>
                <a:spcPct val="100000"/>
              </a:lnSpc>
              <a:buFont typeface="Arial" panose="020B0604020202020204" pitchFamily="34" charset="0"/>
              <a:buChar char="•"/>
            </a:pPr>
            <a:r>
              <a:rPr lang="en-US" sz="2200" dirty="0"/>
              <a:t>Read-only</a:t>
            </a:r>
          </a:p>
          <a:p>
            <a:pPr marL="800100" lvl="1" indent="-342900" fontAlgn="base">
              <a:lnSpc>
                <a:spcPct val="100000"/>
              </a:lnSpc>
              <a:buFont typeface="Arial" panose="020B0604020202020204" pitchFamily="34" charset="0"/>
              <a:buChar char="•"/>
            </a:pPr>
            <a:r>
              <a:rPr lang="en-US" sz="2200" dirty="0"/>
              <a:t>RXCHR: Received Character</a:t>
            </a:r>
          </a:p>
          <a:p>
            <a:pPr marL="1257300" lvl="2" indent="-342900" fontAlgn="base">
              <a:lnSpc>
                <a:spcPct val="100000"/>
              </a:lnSpc>
              <a:buFont typeface="Arial" panose="020B0604020202020204" pitchFamily="34" charset="0"/>
              <a:buChar char="•"/>
            </a:pPr>
            <a:r>
              <a:rPr lang="en-US" sz="2200" dirty="0"/>
              <a:t>Last received character if RXRDY is set</a:t>
            </a:r>
          </a:p>
          <a:p>
            <a:pPr marL="342900" indent="-342900" fontAlgn="base">
              <a:lnSpc>
                <a:spcPct val="100000"/>
              </a:lnSpc>
              <a:buFont typeface="Arial" panose="020B0604020202020204" pitchFamily="34" charset="0"/>
              <a:buChar char="•"/>
            </a:pPr>
            <a:r>
              <a:rPr lang="en-US" sz="2400" dirty="0"/>
              <a:t>UART Transmit Holding Register: UART_THR</a:t>
            </a:r>
          </a:p>
          <a:p>
            <a:pPr marL="800100" lvl="1" indent="-342900" fontAlgn="base">
              <a:lnSpc>
                <a:spcPct val="100000"/>
              </a:lnSpc>
              <a:buFont typeface="Arial" panose="020B0604020202020204" pitchFamily="34" charset="0"/>
              <a:buChar char="•"/>
            </a:pPr>
            <a:r>
              <a:rPr lang="en-US" sz="2200" dirty="0"/>
              <a:t>Write-only</a:t>
            </a:r>
          </a:p>
          <a:p>
            <a:pPr marL="800100" lvl="1" indent="-342900" fontAlgn="base">
              <a:lnSpc>
                <a:spcPct val="100000"/>
              </a:lnSpc>
              <a:buFont typeface="Arial" panose="020B0604020202020204" pitchFamily="34" charset="0"/>
              <a:buChar char="•"/>
            </a:pPr>
            <a:r>
              <a:rPr lang="en-US" sz="2200" dirty="0"/>
              <a:t>TXCHR: Character to be Transmitted</a:t>
            </a:r>
          </a:p>
          <a:p>
            <a:pPr marL="800100" lvl="1" indent="-342900" fontAlgn="base">
              <a:lnSpc>
                <a:spcPct val="100000"/>
              </a:lnSpc>
              <a:buFont typeface="Arial" panose="020B0604020202020204" pitchFamily="34" charset="0"/>
              <a:buChar char="•"/>
            </a:pPr>
            <a:r>
              <a:rPr lang="en-US" sz="2200" dirty="0"/>
              <a:t>Next character to be transmitted after the current character if TXRDY is not set</a:t>
            </a:r>
          </a:p>
        </p:txBody>
      </p:sp>
      <p:pic>
        <p:nvPicPr>
          <p:cNvPr id="25602" name="Picture 2" descr="https://lh4.googleusercontent.com/VoVTWWa6hlgxJhoYbtdQM0jQqNTbdEDt0QkqHjCEPuuHJ_tjhYQWSLjWDA31ER-pXg9XPQDSyhymEAk47iwsqlhnLMphw6GkDyqtkSxYPsHoWbMqf7KmV4rPS3TMEtO1jAPmPcr88VMgkBmmDLioMnhqT_3_hfPGIeG-TcvQ7nwFaSHYtcEEUuaUFhYODJ95_vGgjY5ld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180" y="5112375"/>
            <a:ext cx="9609640" cy="10429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32</a:t>
            </a:fld>
            <a:r>
              <a:rPr lang="en-US" smtClean="0"/>
              <a:t>/34</a:t>
            </a:r>
            <a:endParaRPr lang="en-US" dirty="0"/>
          </a:p>
        </p:txBody>
      </p:sp>
    </p:spTree>
    <p:extLst>
      <p:ext uri="{BB962C8B-B14F-4D97-AF65-F5344CB8AC3E}">
        <p14:creationId xmlns:p14="http://schemas.microsoft.com/office/powerpoint/2010/main" val="11333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602"/>
                                        </p:tgtEl>
                                        <p:attrNameLst>
                                          <p:attrName>style.visibility</p:attrName>
                                        </p:attrNameLst>
                                      </p:cBhvr>
                                      <p:to>
                                        <p:strVal val="visible"/>
                                      </p:to>
                                    </p:set>
                                    <p:animEffect transition="in" filter="fade">
                                      <p:cBhvr>
                                        <p:cTn id="35"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UART Registers</a:t>
            </a:r>
            <a:endParaRPr lang="fa-IR" dirty="0"/>
          </a:p>
        </p:txBody>
      </p:sp>
      <p:sp>
        <p:nvSpPr>
          <p:cNvPr id="3" name="Content Placeholder 2"/>
          <p:cNvSpPr>
            <a:spLocks noGrp="1"/>
          </p:cNvSpPr>
          <p:nvPr>
            <p:ph idx="1"/>
          </p:nvPr>
        </p:nvSpPr>
        <p:spPr/>
        <p:txBody>
          <a:bodyPr>
            <a:normAutofit/>
          </a:bodyPr>
          <a:lstStyle/>
          <a:p>
            <a:pPr marL="342900" indent="-342900" fontAlgn="base">
              <a:lnSpc>
                <a:spcPct val="100000"/>
              </a:lnSpc>
              <a:buFont typeface="Arial" panose="020B0604020202020204" pitchFamily="34" charset="0"/>
              <a:buChar char="•"/>
            </a:pPr>
            <a:r>
              <a:rPr lang="en-US" sz="2400" dirty="0"/>
              <a:t>UART Baud Rate Generator Register: UART_BRGR</a:t>
            </a:r>
          </a:p>
          <a:p>
            <a:pPr marL="800100" lvl="1" indent="-342900" fontAlgn="base">
              <a:lnSpc>
                <a:spcPct val="100000"/>
              </a:lnSpc>
              <a:buFont typeface="Arial" panose="020B0604020202020204" pitchFamily="34" charset="0"/>
              <a:buChar char="•"/>
            </a:pPr>
            <a:r>
              <a:rPr lang="en-US" sz="2400" dirty="0"/>
              <a:t>CD: Clock Divisor</a:t>
            </a:r>
          </a:p>
          <a:p>
            <a:pPr marL="800100" lvl="1" indent="-342900" fontAlgn="base">
              <a:lnSpc>
                <a:spcPct val="100000"/>
              </a:lnSpc>
              <a:buFont typeface="Arial" panose="020B0604020202020204" pitchFamily="34" charset="0"/>
              <a:buChar char="•"/>
            </a:pPr>
            <a:r>
              <a:rPr lang="en-US" sz="2400" dirty="0"/>
              <a:t>0 = Baud Rate Clock is disabled</a:t>
            </a:r>
          </a:p>
          <a:p>
            <a:pPr marL="800100" lvl="1" indent="-342900" fontAlgn="base">
              <a:lnSpc>
                <a:spcPct val="100000"/>
              </a:lnSpc>
              <a:buFont typeface="Arial" panose="020B0604020202020204" pitchFamily="34" charset="0"/>
              <a:buChar char="•"/>
            </a:pPr>
            <a:r>
              <a:rPr lang="en-US" sz="2400" dirty="0"/>
              <a:t>1 to 65,535 = MCK / (CD x 16</a:t>
            </a:r>
            <a:r>
              <a:rPr lang="en-US" sz="2400" dirty="0" smtClean="0"/>
              <a:t>)</a:t>
            </a:r>
            <a:endParaRPr lang="en-US" sz="2400" dirty="0"/>
          </a:p>
        </p:txBody>
      </p:sp>
      <p:sp>
        <p:nvSpPr>
          <p:cNvPr id="5" name="Rectangle 4"/>
          <p:cNvSpPr/>
          <p:nvPr/>
        </p:nvSpPr>
        <p:spPr>
          <a:xfrm>
            <a:off x="0" y="62992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33</a:t>
            </a:fld>
            <a:r>
              <a:rPr lang="en-US" smtClean="0"/>
              <a:t>/34</a:t>
            </a:r>
            <a:endParaRPr lang="en-US" dirty="0"/>
          </a:p>
        </p:txBody>
      </p:sp>
    </p:spTree>
    <p:extLst>
      <p:ext uri="{BB962C8B-B14F-4D97-AF65-F5344CB8AC3E}">
        <p14:creationId xmlns:p14="http://schemas.microsoft.com/office/powerpoint/2010/main" val="423322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p:cNvSpPr>
            <a:spLocks noGrp="1"/>
          </p:cNvSpPr>
          <p:nvPr>
            <p:ph type="ctrTitle"/>
          </p:nvPr>
        </p:nvSpPr>
        <p:spPr/>
        <p:txBody>
          <a:bodyPr/>
          <a:lstStyle/>
          <a:p>
            <a:r>
              <a:rPr lang="en-US" dirty="0" smtClean="0"/>
              <a:t>The End!</a:t>
            </a:r>
            <a:endParaRPr lang="fa-IR"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34</a:t>
            </a:fld>
            <a:r>
              <a:rPr lang="en-US" smtClean="0"/>
              <a:t>/34</a:t>
            </a:r>
            <a:endParaRPr lang="en-US" dirty="0"/>
          </a:p>
        </p:txBody>
      </p:sp>
    </p:spTree>
    <p:extLst>
      <p:ext uri="{BB962C8B-B14F-4D97-AF65-F5344CB8AC3E}">
        <p14:creationId xmlns:p14="http://schemas.microsoft.com/office/powerpoint/2010/main" val="274071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UART</a:t>
            </a:r>
            <a:endParaRPr lang="fa-IR" dirty="0"/>
          </a:p>
        </p:txBody>
      </p:sp>
      <p:sp>
        <p:nvSpPr>
          <p:cNvPr id="3" name="Content Placeholder 2"/>
          <p:cNvSpPr>
            <a:spLocks noGrp="1"/>
          </p:cNvSpPr>
          <p:nvPr>
            <p:ph idx="1"/>
          </p:nvPr>
        </p:nvSpPr>
        <p:spPr/>
        <p:txBody>
          <a:bodyPr>
            <a:normAutofit/>
          </a:bodyPr>
          <a:lstStyle/>
          <a:p>
            <a:pPr algn="just">
              <a:lnSpc>
                <a:spcPct val="150000"/>
              </a:lnSpc>
            </a:pPr>
            <a:r>
              <a:rPr lang="en-US" sz="2200" dirty="0"/>
              <a:t>Remember when printers, mice, and modems had thick cables with those huge clunky connectors? The ones that literally had to be screwed into your computer? Those devices were probably using UARTs to communicate with your computer. While USB has almost completely replaced those old cables and connectors, UARTs are definitely not a thing of the past. You’ll find UARTs being used in many DIY electronics projects to connect </a:t>
            </a:r>
            <a:r>
              <a:rPr lang="en-US" sz="2200" u="sng" dirty="0">
                <a:hlinkClick r:id="rId2"/>
              </a:rPr>
              <a:t>GPS modules</a:t>
            </a:r>
            <a:r>
              <a:rPr lang="en-US" sz="2200" dirty="0"/>
              <a:t>, </a:t>
            </a:r>
            <a:r>
              <a:rPr lang="en-US" sz="2200" u="sng" dirty="0">
                <a:hlinkClick r:id="rId3"/>
              </a:rPr>
              <a:t>Bluetooth modules</a:t>
            </a:r>
            <a:r>
              <a:rPr lang="en-US" sz="2200" dirty="0"/>
              <a:t>, and </a:t>
            </a:r>
            <a:r>
              <a:rPr lang="en-US" sz="2200" u="sng" dirty="0">
                <a:hlinkClick r:id="rId4"/>
              </a:rPr>
              <a:t>RFID card reader modules</a:t>
            </a:r>
            <a:r>
              <a:rPr lang="en-US" sz="2200" dirty="0"/>
              <a:t> to your Raspberry Pi, Arduino, or other microcontrollers.</a:t>
            </a:r>
            <a:endParaRPr lang="fa-IR" sz="22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4</a:t>
            </a:fld>
            <a:r>
              <a:rPr lang="en-US" smtClean="0"/>
              <a:t>/34</a:t>
            </a:r>
            <a:endParaRPr lang="en-US" dirty="0"/>
          </a:p>
        </p:txBody>
      </p:sp>
    </p:spTree>
    <p:extLst>
      <p:ext uri="{BB962C8B-B14F-4D97-AF65-F5344CB8AC3E}">
        <p14:creationId xmlns:p14="http://schemas.microsoft.com/office/powerpoint/2010/main" val="3898111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B Titr" panose="00000700000000000000" pitchFamily="2" charset="-78"/>
              </a:rPr>
              <a:t>Introduction to UART</a:t>
            </a:r>
            <a:endParaRPr lang="en-US" dirty="0"/>
          </a:p>
        </p:txBody>
      </p:sp>
      <p:sp>
        <p:nvSpPr>
          <p:cNvPr id="3" name="Content Placeholder 2"/>
          <p:cNvSpPr>
            <a:spLocks noGrp="1"/>
          </p:cNvSpPr>
          <p:nvPr>
            <p:ph idx="1"/>
          </p:nvPr>
        </p:nvSpPr>
        <p:spPr>
          <a:xfrm>
            <a:off x="914400" y="1828800"/>
            <a:ext cx="10515600" cy="4351338"/>
          </a:xfrm>
        </p:spPr>
        <p:txBody>
          <a:bodyPr>
            <a:normAutofit/>
          </a:bodyPr>
          <a:lstStyle/>
          <a:p>
            <a:pPr algn="just" fontAlgn="base"/>
            <a:r>
              <a:rPr lang="en-US" sz="2400" dirty="0"/>
              <a:t>UART stands for Universal Asynchronous Receiver/Transmitter. It’s not a communication protocol like SPI and I2C, but a physical circuit in a microcontroller, or a stand-alone IC. A UART’s main purpose is to transmit and receive serial data.</a:t>
            </a:r>
          </a:p>
        </p:txBody>
      </p:sp>
      <p:pic>
        <p:nvPicPr>
          <p:cNvPr id="1027" name="Picture 3" descr="https://lh6.googleusercontent.com/sK8OmRaHzsn4LUIkKyFrFkG6MZ6kPCoqRF2pKb0u-d2T2ZdP3-3uzWCBQjNlC5YHZU-jTHkPWVV9xQaFoqn9bI-jN4ozJojMLT8-tLobXccSqGBRZZIU-j8r9FZ-B1CF7mtCYcHCucldhL8N58D34wBb4B5mCsyzE6zcwwg9_e6GO0aN1MajRnxMUhVmedEblwPb1fsNS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15" y="3954738"/>
            <a:ext cx="4649224" cy="13464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6.googleusercontent.com/zGYC3ADZKh33WQ1IJquLPLdu8Chex1yMlNiu_v5Xijh7-E5NpHeqEZgzPcOBqb9zJ90sttx2roL7pXheUwC9q3cBmUCIdS_92ji2VEZ1zTwVSKHtH9SffZZ39GDovFS9U22e908fKmD-wcK79rMnCvgbE8MxP_aDmUPm8UyDpbyBGSNPdRsbrBx5VQ7AdN9BvjDWD9kBV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703" y="3503281"/>
            <a:ext cx="4855152" cy="224936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5</a:t>
            </a:fld>
            <a:r>
              <a:rPr lang="en-US" smtClean="0"/>
              <a:t>/34</a:t>
            </a:r>
            <a:endParaRPr lang="en-US" dirty="0"/>
          </a:p>
        </p:txBody>
      </p:sp>
    </p:spTree>
    <p:extLst>
      <p:ext uri="{BB962C8B-B14F-4D97-AF65-F5344CB8AC3E}">
        <p14:creationId xmlns:p14="http://schemas.microsoft.com/office/powerpoint/2010/main" val="307295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UART Communication</a:t>
            </a:r>
            <a:endParaRPr lang="en-US" dirty="0"/>
          </a:p>
        </p:txBody>
      </p:sp>
      <p:sp>
        <p:nvSpPr>
          <p:cNvPr id="3" name="Content Placeholder 2"/>
          <p:cNvSpPr>
            <a:spLocks noGrp="1"/>
          </p:cNvSpPr>
          <p:nvPr>
            <p:ph idx="1"/>
          </p:nvPr>
        </p:nvSpPr>
        <p:spPr>
          <a:xfrm>
            <a:off x="838200" y="1825625"/>
            <a:ext cx="11185452" cy="4351338"/>
          </a:xfrm>
        </p:spPr>
        <p:txBody>
          <a:bodyPr>
            <a:noAutofit/>
          </a:bodyPr>
          <a:lstStyle/>
          <a:p>
            <a:pPr marL="342900" indent="-342900" fontAlgn="base">
              <a:buFont typeface="Arial" panose="020B0604020202020204" pitchFamily="34" charset="0"/>
              <a:buChar char="•"/>
            </a:pPr>
            <a:r>
              <a:rPr lang="en-US" sz="2400" dirty="0"/>
              <a:t>Asynchronous serial communication</a:t>
            </a:r>
          </a:p>
          <a:p>
            <a:pPr marL="800100" lvl="1" indent="-342900" fontAlgn="base">
              <a:buFont typeface="Arial" panose="020B0604020202020204" pitchFamily="34" charset="0"/>
              <a:buChar char="•"/>
            </a:pPr>
            <a:r>
              <a:rPr lang="en-US" sz="2200" dirty="0"/>
              <a:t>Uses two wires to transmit data between devices</a:t>
            </a:r>
          </a:p>
          <a:p>
            <a:pPr marL="800100" lvl="1" indent="-342900" fontAlgn="base">
              <a:buFont typeface="Arial" panose="020B0604020202020204" pitchFamily="34" charset="0"/>
              <a:buChar char="•"/>
            </a:pPr>
            <a:r>
              <a:rPr lang="en-US" sz="2200" dirty="0"/>
              <a:t>Data flows from the </a:t>
            </a:r>
            <a:r>
              <a:rPr lang="en-US" sz="2200" dirty="0" err="1"/>
              <a:t>Tx</a:t>
            </a:r>
            <a:r>
              <a:rPr lang="en-US" sz="2200" dirty="0"/>
              <a:t> pin of the transmitting UART</a:t>
            </a:r>
          </a:p>
          <a:p>
            <a:pPr marL="1257300" lvl="2" indent="-342900" fontAlgn="base">
              <a:buFont typeface="Wingdings" panose="05000000000000000000" pitchFamily="2" charset="2"/>
              <a:buChar char="§"/>
            </a:pPr>
            <a:r>
              <a:rPr lang="en-US" sz="2200" dirty="0"/>
              <a:t>to the Rx pin of the receiving UART</a:t>
            </a:r>
          </a:p>
          <a:p>
            <a:pPr marL="800100" lvl="1" indent="-342900" fontAlgn="base">
              <a:buFont typeface="Arial" panose="020B0604020202020204" pitchFamily="34" charset="0"/>
              <a:buChar char="•"/>
            </a:pPr>
            <a:r>
              <a:rPr lang="en-US" sz="2200" dirty="0"/>
              <a:t>No clock signal to synchronize the output of bits from the transmitting UART</a:t>
            </a:r>
          </a:p>
          <a:p>
            <a:pPr marL="1257300" lvl="2" indent="-342900" fontAlgn="base">
              <a:buFont typeface="Wingdings" panose="05000000000000000000" pitchFamily="2" charset="2"/>
              <a:buChar char="§"/>
            </a:pPr>
            <a:r>
              <a:rPr lang="en-US" sz="2200" dirty="0"/>
              <a:t>to the sampling of bits by the receiving </a:t>
            </a:r>
            <a:r>
              <a:rPr lang="en-US" sz="2200" dirty="0" smtClean="0"/>
              <a:t>UART</a:t>
            </a:r>
            <a:endParaRPr lang="en-US" sz="2200" dirty="0"/>
          </a:p>
        </p:txBody>
      </p:sp>
      <p:pic>
        <p:nvPicPr>
          <p:cNvPr id="2051" name="Picture 3" descr="https://lh5.googleusercontent.com/6bhDzCDdPmkuUPnhPt3_JyX26H8hGpKTgA9-JKMx6YAjEg-h8rUiajO5CCtMikoQfVcXQvu_CwpIbWpTEg94W6fQ9q753pmgGd8Gs87PHw6o0AlJhfdGJSD4kK-Iiov9y53crvzYkhmIDdPxd2vTbT29kyjWmSL1Rhf9Q0qAw8atZmpg4GU-9uMpLfmddvvZkYdfwBB0C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363" y="4161080"/>
            <a:ext cx="39814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3.googleusercontent.com/Ea1CoAjtWYUDAt5srmT890agX366OLIUR59h5RonPtZk4NxXtFkGkY6-xGw2-lgXTj4Kx42u5GGaytgW7JBzKheF33Ifz0bsrND4jcAWpO2DitmY9USkLKVcAKNaxj7tfibhk_sEmqI2Jlie9ITwn-43qWuupN2dNfYwDO0ihf1HNhuyrkbidy72UkXCacBXQ95qTZ0H_g=s2048"/>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62" b="92978" l="2788" r="99879">
                        <a14:foregroundMark x1="4606" y1="92978" x2="4485" y2="18539"/>
                        <a14:foregroundMark x1="7273" y1="11798" x2="15879" y2="12079"/>
                        <a14:foregroundMark x1="2909" y1="4775" x2="95515" y2="4775"/>
                        <a14:foregroundMark x1="92970" y1="89888" x2="31515" y2="88764"/>
                        <a14:foregroundMark x1="31515" y1="88764" x2="9212" y2="84831"/>
                        <a14:foregroundMark x1="70061" y1="81180" x2="68000" y2="19382"/>
                        <a14:foregroundMark x1="61697" y1="59551" x2="24727" y2="48596"/>
                        <a14:foregroundMark x1="20000" y1="79494" x2="38545" y2="2809"/>
                        <a14:foregroundMark x1="43636" y1="87640" x2="15879" y2="13202"/>
                        <a14:foregroundMark x1="19636" y1="75843" x2="19515" y2="17135"/>
                        <a14:foregroundMark x1="78182" y1="81180" x2="76364" y2="12921"/>
                        <a14:foregroundMark x1="80970" y1="80618" x2="79515" y2="10674"/>
                        <a14:foregroundMark x1="67636" y1="42416" x2="23636" y2="43539"/>
                        <a14:foregroundMark x1="29212" y1="19663" x2="76364" y2="17135"/>
                        <a14:foregroundMark x1="76364" y1="17135" x2="76364" y2="17135"/>
                        <a14:foregroundMark x1="66909" y1="34270" x2="24000" y2="33146"/>
                        <a14:foregroundMark x1="73576" y1="13202" x2="50909" y2="12360"/>
                        <a14:foregroundMark x1="40970" y1="83708" x2="72848" y2="67978"/>
                        <a14:foregroundMark x1="27636" y1="60393" x2="75394" y2="29213"/>
                        <a14:foregroundMark x1="66667" y1="57022" x2="7394" y2="89888"/>
                        <a14:foregroundMark x1="97091" y1="11798" x2="82545" y2="12079"/>
                        <a14:foregroundMark x1="95758" y1="8146" x2="99879" y2="562"/>
                        <a14:foregroundMark x1="13818" y1="89888" x2="35515" y2="78371"/>
                        <a14:foregroundMark x1="20364" y1="87921" x2="30424" y2="90730"/>
                      </a14:backgroundRemoval>
                    </a14:imgEffect>
                  </a14:imgLayer>
                </a14:imgProps>
              </a:ext>
              <a:ext uri="{28A0092B-C50C-407E-A947-70E740481C1C}">
                <a14:useLocalDpi xmlns:a14="http://schemas.microsoft.com/office/drawing/2010/main" val="0"/>
              </a:ext>
            </a:extLst>
          </a:blip>
          <a:srcRect/>
          <a:stretch>
            <a:fillRect/>
          </a:stretch>
        </p:blipFill>
        <p:spPr bwMode="auto">
          <a:xfrm>
            <a:off x="1427924" y="4101387"/>
            <a:ext cx="4801715" cy="20720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38200" y="6173400"/>
            <a:ext cx="4248728" cy="276999"/>
          </a:xfrm>
          <a:prstGeom prst="rect">
            <a:avLst/>
          </a:prstGeom>
        </p:spPr>
        <p:txBody>
          <a:bodyPr wrap="square">
            <a:spAutoFit/>
          </a:bodyPr>
          <a:lstStyle/>
          <a:p>
            <a:r>
              <a:rPr lang="en-US" sz="1200" u="sng" dirty="0">
                <a:solidFill>
                  <a:srgbClr val="0097A7"/>
                </a:solidFill>
                <a:latin typeface="Arial" panose="020B0604020202020204" pitchFamily="34" charset="0"/>
                <a:hlinkClick r:id="rId5"/>
              </a:rPr>
              <a:t>http://www.circuitbasics.com/basics-uart-communication</a:t>
            </a:r>
            <a:r>
              <a:rPr lang="en-US" sz="1200" u="sng" dirty="0" smtClean="0">
                <a:solidFill>
                  <a:srgbClr val="0097A7"/>
                </a:solidFill>
                <a:latin typeface="Arial" panose="020B0604020202020204" pitchFamily="34" charset="0"/>
                <a:hlinkClick r:id="rId5"/>
              </a:rPr>
              <a:t>/</a:t>
            </a:r>
            <a:endParaRPr lang="en-US" sz="12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6</a:t>
            </a:fld>
            <a:r>
              <a:rPr lang="en-US" smtClean="0"/>
              <a:t>/34</a:t>
            </a:r>
            <a:endParaRPr lang="en-US" dirty="0"/>
          </a:p>
        </p:txBody>
      </p:sp>
    </p:spTree>
    <p:extLst>
      <p:ext uri="{BB962C8B-B14F-4D97-AF65-F5344CB8AC3E}">
        <p14:creationId xmlns:p14="http://schemas.microsoft.com/office/powerpoint/2010/main" val="15543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fade">
                                      <p:cBhvr>
                                        <p:cTn id="37" dur="500"/>
                                        <p:tgtEl>
                                          <p:spTgt spid="2050"/>
                                        </p:tgtEl>
                                      </p:cBhvr>
                                    </p:animEffect>
                                  </p:childTnLst>
                                </p:cTn>
                              </p:par>
                              <p:par>
                                <p:cTn id="38" presetID="10" presetClass="entr" presetSubtype="0" fill="hold" nodeType="withEffect">
                                  <p:stCondLst>
                                    <p:cond delay="0"/>
                                  </p:stCondLst>
                                  <p:childTnLst>
                                    <p:set>
                                      <p:cBhvr>
                                        <p:cTn id="39" dur="1" fill="hold">
                                          <p:stCondLst>
                                            <p:cond delay="0"/>
                                          </p:stCondLst>
                                        </p:cTn>
                                        <p:tgtEl>
                                          <p:spTgt spid="2051"/>
                                        </p:tgtEl>
                                        <p:attrNameLst>
                                          <p:attrName>style.visibility</p:attrName>
                                        </p:attrNameLst>
                                      </p:cBhvr>
                                      <p:to>
                                        <p:strVal val="visible"/>
                                      </p:to>
                                    </p:set>
                                    <p:animEffect transition="in" filter="fade">
                                      <p:cBhvr>
                                        <p:cTn id="4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p>
        </p:txBody>
      </p:sp>
      <p:sp>
        <p:nvSpPr>
          <p:cNvPr id="3" name="Content Placeholder 2"/>
          <p:cNvSpPr>
            <a:spLocks noGrp="1"/>
          </p:cNvSpPr>
          <p:nvPr>
            <p:ph idx="1"/>
          </p:nvPr>
        </p:nvSpPr>
        <p:spPr>
          <a:xfrm>
            <a:off x="756695" y="1756375"/>
            <a:ext cx="10678610" cy="4351338"/>
          </a:xfrm>
        </p:spPr>
        <p:txBody>
          <a:bodyPr>
            <a:noAutofit/>
          </a:bodyPr>
          <a:lstStyle/>
          <a:p>
            <a:pPr marL="457200" indent="-457200" algn="just" fontAlgn="base">
              <a:buFont typeface="Arial" panose="020B0604020202020204" pitchFamily="34" charset="0"/>
              <a:buChar char="•"/>
            </a:pPr>
            <a:r>
              <a:rPr lang="en-US" sz="2400" dirty="0"/>
              <a:t>The transmitting UART adds start and stop bits</a:t>
            </a:r>
          </a:p>
          <a:p>
            <a:pPr marL="914400" lvl="1" indent="-457200" algn="just" fontAlgn="base">
              <a:buFont typeface="Arial" panose="020B0604020202020204" pitchFamily="34" charset="0"/>
              <a:buChar char="•"/>
            </a:pPr>
            <a:r>
              <a:rPr lang="en-US" sz="2200" dirty="0"/>
              <a:t>to the data packet being transferred</a:t>
            </a:r>
          </a:p>
          <a:p>
            <a:pPr marL="457200" indent="-457200" algn="just" fontAlgn="base">
              <a:buFont typeface="Arial" panose="020B0604020202020204" pitchFamily="34" charset="0"/>
              <a:buChar char="•"/>
            </a:pPr>
            <a:r>
              <a:rPr lang="en-US" sz="2400" dirty="0"/>
              <a:t>These bits define the beginning and end of the data packet</a:t>
            </a:r>
          </a:p>
          <a:p>
            <a:pPr marL="914400" lvl="1" indent="-457200" algn="just" fontAlgn="base">
              <a:buFont typeface="Arial" panose="020B0604020202020204" pitchFamily="34" charset="0"/>
              <a:buChar char="•"/>
            </a:pPr>
            <a:r>
              <a:rPr lang="en-US" sz="2200" dirty="0"/>
              <a:t>so the receiving UART knows when to start reading the bits</a:t>
            </a:r>
          </a:p>
          <a:p>
            <a:pPr marL="457200" indent="-457200" algn="just" fontAlgn="base">
              <a:buFont typeface="Arial" panose="020B0604020202020204" pitchFamily="34" charset="0"/>
              <a:buChar char="•"/>
            </a:pPr>
            <a:r>
              <a:rPr lang="en-US" sz="2400" dirty="0"/>
              <a:t>The receiving UART detects a start bit</a:t>
            </a:r>
          </a:p>
          <a:p>
            <a:pPr marL="914400" lvl="1" indent="-457200" algn="just" fontAlgn="base">
              <a:buFont typeface="Arial" panose="020B0604020202020204" pitchFamily="34" charset="0"/>
              <a:buChar char="•"/>
            </a:pPr>
            <a:r>
              <a:rPr lang="en-US" sz="2200" dirty="0"/>
              <a:t>Then, starts to read the incoming bits</a:t>
            </a:r>
          </a:p>
          <a:p>
            <a:pPr marL="1371600" lvl="2" indent="-457200" algn="just" fontAlgn="base">
              <a:buFont typeface="Arial" panose="020B0604020202020204" pitchFamily="34" charset="0"/>
              <a:buChar char="•"/>
            </a:pPr>
            <a:r>
              <a:rPr lang="en-US" sz="2200" dirty="0"/>
              <a:t>at a specific frequency known as the baud rate</a:t>
            </a:r>
          </a:p>
          <a:p>
            <a:pPr marL="457200" indent="-457200" algn="just" fontAlgn="base">
              <a:buFont typeface="Arial" panose="020B0604020202020204" pitchFamily="34" charset="0"/>
              <a:buChar char="•"/>
            </a:pPr>
            <a:r>
              <a:rPr lang="en-US" sz="2400" dirty="0"/>
              <a:t>Baud rate: a measure of the speed of data transfer</a:t>
            </a:r>
          </a:p>
          <a:p>
            <a:pPr marL="914400" lvl="1" indent="-457200" algn="just" fontAlgn="base">
              <a:buFont typeface="Arial" panose="020B0604020202020204" pitchFamily="34" charset="0"/>
              <a:buChar char="•"/>
            </a:pPr>
            <a:r>
              <a:rPr lang="en-US" sz="2200" dirty="0"/>
              <a:t>expressed in bits per second (bps)</a:t>
            </a:r>
          </a:p>
          <a:p>
            <a:pPr marL="457200" indent="-457200" algn="just" fontAlgn="base">
              <a:buFont typeface="Arial" panose="020B0604020202020204" pitchFamily="34" charset="0"/>
              <a:buChar char="•"/>
            </a:pPr>
            <a:r>
              <a:rPr lang="en-US" sz="2400" dirty="0"/>
              <a:t>The baud rate between the transmitting and receiving UARTs can only differ by about 10</a:t>
            </a:r>
            <a:r>
              <a:rPr lang="en-US" sz="2400" dirty="0" smtClean="0"/>
              <a:t>%</a:t>
            </a:r>
          </a:p>
        </p:txBody>
      </p:sp>
      <p:sp>
        <p:nvSpPr>
          <p:cNvPr id="5" name="Rectangle 4"/>
          <p:cNvSpPr/>
          <p:nvPr/>
        </p:nvSpPr>
        <p:spPr>
          <a:xfrm>
            <a:off x="0" y="6293812"/>
            <a:ext cx="4248728" cy="276999"/>
          </a:xfrm>
          <a:prstGeom prst="rect">
            <a:avLst/>
          </a:prstGeom>
        </p:spPr>
        <p:txBody>
          <a:bodyPr wrap="square">
            <a:spAutoFit/>
          </a:bodyPr>
          <a:lstStyle/>
          <a:p>
            <a:r>
              <a:rPr lang="en-US" sz="1200" u="sng" dirty="0">
                <a:solidFill>
                  <a:srgbClr val="0097A7"/>
                </a:solidFill>
                <a:latin typeface="Arial" panose="020B0604020202020204" pitchFamily="34" charset="0"/>
                <a:hlinkClick r:id="rId2"/>
              </a:rPr>
              <a:t>http://www.circuitbasics.com/basics-uart-communication</a:t>
            </a:r>
            <a:r>
              <a:rPr lang="en-US" sz="1200" u="sng" dirty="0" smtClean="0">
                <a:solidFill>
                  <a:srgbClr val="0097A7"/>
                </a:solidFill>
                <a:latin typeface="Arial" panose="020B0604020202020204" pitchFamily="34" charset="0"/>
                <a:hlinkClick r:id="rId2"/>
              </a:rPr>
              <a:t>/</a:t>
            </a:r>
            <a:endParaRPr lang="en-US" sz="12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7</a:t>
            </a:fld>
            <a:r>
              <a:rPr lang="en-US" smtClean="0"/>
              <a:t>/34</a:t>
            </a:r>
            <a:endParaRPr lang="en-US" dirty="0"/>
          </a:p>
        </p:txBody>
      </p:sp>
    </p:spTree>
    <p:extLst>
      <p:ext uri="{BB962C8B-B14F-4D97-AF65-F5344CB8AC3E}">
        <p14:creationId xmlns:p14="http://schemas.microsoft.com/office/powerpoint/2010/main" val="5954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p>
        </p:txBody>
      </p:sp>
      <p:sp>
        <p:nvSpPr>
          <p:cNvPr id="3" name="Content Placeholder 2"/>
          <p:cNvSpPr>
            <a:spLocks noGrp="1"/>
          </p:cNvSpPr>
          <p:nvPr>
            <p:ph idx="1"/>
          </p:nvPr>
        </p:nvSpPr>
        <p:spPr/>
        <p:txBody>
          <a:bodyPr>
            <a:normAutofit/>
          </a:bodyPr>
          <a:lstStyle/>
          <a:p>
            <a:pPr marL="342900" indent="-342900" fontAlgn="base">
              <a:buFont typeface="Arial" panose="020B0604020202020204" pitchFamily="34" charset="0"/>
              <a:buChar char="•"/>
            </a:pPr>
            <a:r>
              <a:rPr lang="en-US" sz="2400" dirty="0"/>
              <a:t>Data </a:t>
            </a:r>
            <a:r>
              <a:rPr lang="en-US" sz="2400" dirty="0" smtClean="0"/>
              <a:t>Transmission</a:t>
            </a:r>
          </a:p>
          <a:p>
            <a:pPr marL="800100" lvl="1" indent="-342900" fontAlgn="base">
              <a:lnSpc>
                <a:spcPct val="150000"/>
              </a:lnSpc>
              <a:buFont typeface="Arial" panose="020B0604020202020204" pitchFamily="34" charset="0"/>
              <a:buChar char="•"/>
            </a:pPr>
            <a:r>
              <a:rPr lang="en-US" sz="2200" dirty="0" smtClean="0"/>
              <a:t>In </a:t>
            </a:r>
            <a:r>
              <a:rPr lang="en-US" sz="2200" dirty="0"/>
              <a:t>UART, the mode of transmission is in the form of a packet. The piece that connects the transmitter and receiver includes the creation of serial packets and controls those physical hardware lines. A packet consists of a start bit, data frame, a parity bit, and stop bits</a:t>
            </a:r>
            <a:r>
              <a:rPr lang="en-US" sz="2200" dirty="0" smtClean="0"/>
              <a:t>.</a:t>
            </a:r>
            <a:endParaRPr lang="en-US" sz="2200" dirty="0"/>
          </a:p>
        </p:txBody>
      </p:sp>
      <p:pic>
        <p:nvPicPr>
          <p:cNvPr id="3074" name="Picture 2" descr="https://lh6.googleusercontent.com/fYAYke_oQYmK53PkebnauDuUfYkLB89WUFjH-tVsN2VSqdJiVk0GvBRLx770wMcWY7urzGprqeWtQg_YuxNDRyG-sCjhkSnoTYAe85vPp_86cqCWXNlhYd0FKXnIWNdDaa9MjnvIvP00AY00lWsXMSWDwXiX47M7_ptbko0QSlpvxDLsWaCYgvHsPXxrfYmxptKLL38dG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5434755"/>
            <a:ext cx="5895975" cy="5715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8</a:t>
            </a:fld>
            <a:r>
              <a:rPr lang="en-US" smtClean="0"/>
              <a:t>/34</a:t>
            </a:r>
            <a:endParaRPr lang="en-US" dirty="0"/>
          </a:p>
        </p:txBody>
      </p:sp>
    </p:spTree>
    <p:extLst>
      <p:ext uri="{BB962C8B-B14F-4D97-AF65-F5344CB8AC3E}">
        <p14:creationId xmlns:p14="http://schemas.microsoft.com/office/powerpoint/2010/main" val="28153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UART Communication Details</a:t>
            </a:r>
            <a:endParaRPr lang="fa-IR" dirty="0"/>
          </a:p>
        </p:txBody>
      </p:sp>
      <p:sp>
        <p:nvSpPr>
          <p:cNvPr id="7" name="Content Placeholder 2"/>
          <p:cNvSpPr>
            <a:spLocks noGrp="1"/>
          </p:cNvSpPr>
          <p:nvPr>
            <p:ph idx="1"/>
          </p:nvPr>
        </p:nvSpPr>
        <p:spPr>
          <a:xfrm>
            <a:off x="838200" y="1825625"/>
            <a:ext cx="10515600" cy="4351338"/>
          </a:xfrm>
        </p:spPr>
        <p:txBody>
          <a:bodyPr>
            <a:normAutofit/>
          </a:bodyPr>
          <a:lstStyle/>
          <a:p>
            <a:pPr marL="342900" indent="-342900" algn="just" fontAlgn="base">
              <a:buFont typeface="Arial" panose="020B0604020202020204" pitchFamily="34" charset="0"/>
              <a:buChar char="•"/>
            </a:pPr>
            <a:r>
              <a:rPr lang="en-US" sz="2400" dirty="0" smtClean="0">
                <a:solidFill>
                  <a:srgbClr val="000000"/>
                </a:solidFill>
              </a:rPr>
              <a:t>START BIT</a:t>
            </a:r>
          </a:p>
          <a:p>
            <a:pPr marL="800100" lvl="1" indent="-342900" algn="just" fontAlgn="base">
              <a:lnSpc>
                <a:spcPct val="150000"/>
              </a:lnSpc>
              <a:buFont typeface="Arial" panose="020B0604020202020204" pitchFamily="34" charset="0"/>
              <a:buChar char="•"/>
            </a:pPr>
            <a:r>
              <a:rPr lang="en-US" sz="2200" dirty="0" smtClean="0">
                <a:solidFill>
                  <a:srgbClr val="000000"/>
                </a:solidFill>
              </a:rPr>
              <a:t>The transmitting UART pulls the line from high to low for one clock cycle</a:t>
            </a:r>
          </a:p>
          <a:p>
            <a:pPr marL="800100" lvl="1" indent="-342900" algn="just" fontAlgn="base">
              <a:lnSpc>
                <a:spcPct val="150000"/>
              </a:lnSpc>
              <a:buFont typeface="Arial" panose="020B0604020202020204" pitchFamily="34" charset="0"/>
              <a:buChar char="•"/>
            </a:pPr>
            <a:r>
              <a:rPr lang="en-US" sz="2200" dirty="0" smtClean="0">
                <a:solidFill>
                  <a:srgbClr val="000000"/>
                </a:solidFill>
              </a:rPr>
              <a:t>The UART data transmission line is normally held at a high voltage level when it’s not transmitting data. To start the transfer of data, the transmitting UART pulls the transmission line from high to low for one (1) clock cycle. When the receiving UART detects the high-to-low voltage transition, it begins reading the bits in the data frame at the baud rate frequency</a:t>
            </a:r>
            <a:endParaRPr lang="en-US" sz="2200" dirty="0">
              <a:solidFill>
                <a:srgbClr val="000000"/>
              </a:solidFill>
            </a:endParaRPr>
          </a:p>
        </p:txBody>
      </p:sp>
      <p:pic>
        <p:nvPicPr>
          <p:cNvPr id="4098" name="Picture 2" descr="https://lh6.googleusercontent.com/Z8Xk3zWZ7Ed2I90ng4HIlbCiK6GbFz_eqR0dh8Mo9Xvc545K70grfsD6fybcPT5j5rDEeHrYM4eaNsRycnEHR0OAzlT_blFR3KMAXOlCiLIv-qhmVfDOs6rthf3DC5-Cbuh1YEOYT3-YH3pRxpXaOO4QS4oIR8MG4ZtUjI6pobIIgvf7jacdKwRp5ZOz4mdlInKV24hiI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616575"/>
            <a:ext cx="5638800" cy="6953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64249A16-1D3B-4D2A-828B-0F6032C90132}" type="slidenum">
              <a:rPr lang="en-US" smtClean="0"/>
              <a:pPr/>
              <a:t>9</a:t>
            </a:fld>
            <a:r>
              <a:rPr lang="en-US" smtClean="0"/>
              <a:t>/34</a:t>
            </a:r>
            <a:endParaRPr lang="en-US" dirty="0"/>
          </a:p>
        </p:txBody>
      </p:sp>
    </p:spTree>
    <p:extLst>
      <p:ext uri="{BB962C8B-B14F-4D97-AF65-F5344CB8AC3E}">
        <p14:creationId xmlns:p14="http://schemas.microsoft.com/office/powerpoint/2010/main" val="296572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2127</Words>
  <Application>Microsoft Office PowerPoint</Application>
  <PresentationFormat>Widescreen</PresentationFormat>
  <Paragraphs>234</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 Titr</vt:lpstr>
      <vt:lpstr>Calibri</vt:lpstr>
      <vt:lpstr>Calibri Light</vt:lpstr>
      <vt:lpstr>EB Garamond Medium</vt:lpstr>
      <vt:lpstr>Ebrima</vt:lpstr>
      <vt:lpstr>Maiandra GD</vt:lpstr>
      <vt:lpstr>Times New Roman</vt:lpstr>
      <vt:lpstr>Wingdings</vt:lpstr>
      <vt:lpstr>Office Theme</vt:lpstr>
      <vt:lpstr> Microprocessors  and  Assembly Language   Lecture 9    Hamed Farbeh farbeh@aut.ac.ir Spring 2023</vt:lpstr>
      <vt:lpstr>Copyright Notice</vt:lpstr>
      <vt:lpstr>Universal Asynchronous Receiver/Transmitter (UART)</vt:lpstr>
      <vt:lpstr>Introduction to UART</vt:lpstr>
      <vt:lpstr>Introduction to UART</vt:lpstr>
      <vt:lpstr>Basics of UART Communication</vt:lpstr>
      <vt:lpstr>UART Communication Details</vt:lpstr>
      <vt:lpstr>UART Communication Details</vt:lpstr>
      <vt:lpstr>UART Communication Details</vt:lpstr>
      <vt:lpstr>UART Communication Details</vt:lpstr>
      <vt:lpstr>UART Communication Details</vt:lpstr>
      <vt:lpstr>UART Communication Details</vt:lpstr>
      <vt:lpstr>UART Communication Details</vt:lpstr>
      <vt:lpstr>UART in SAM3X8E</vt:lpstr>
      <vt:lpstr>UART in SAM3X8E</vt:lpstr>
      <vt:lpstr>Baud Rate Generator in SAM3X8E</vt:lpstr>
      <vt:lpstr>Baud Rate Generator in SAM3X8E</vt:lpstr>
      <vt:lpstr>UART Receiver in SAM3X8E</vt:lpstr>
      <vt:lpstr>Start Detection and Data Sampling</vt:lpstr>
      <vt:lpstr>Start Detection and Data Sampling</vt:lpstr>
      <vt:lpstr>Receiver Ready</vt:lpstr>
      <vt:lpstr>Receiver Overrun</vt:lpstr>
      <vt:lpstr>Transmitter</vt:lpstr>
      <vt:lpstr>Transmitter Control</vt:lpstr>
      <vt:lpstr>Transmitter Control</vt:lpstr>
      <vt:lpstr>Transmitter Control</vt:lpstr>
      <vt:lpstr>Steps of UART Transmission(Summary)</vt:lpstr>
      <vt:lpstr>Steps of UART Transmission(Summary)</vt:lpstr>
      <vt:lpstr>UART Registers</vt:lpstr>
      <vt:lpstr>UART Registers</vt:lpstr>
      <vt:lpstr>UART Registers</vt:lpstr>
      <vt:lpstr>UART Registers</vt:lpstr>
      <vt:lpstr>UART Registers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 Valeh</dc:creator>
  <cp:lastModifiedBy>Anformatic Golestan</cp:lastModifiedBy>
  <cp:revision>101</cp:revision>
  <dcterms:created xsi:type="dcterms:W3CDTF">2022-09-03T16:31:37Z</dcterms:created>
  <dcterms:modified xsi:type="dcterms:W3CDTF">2023-02-12T11:16:16Z</dcterms:modified>
</cp:coreProperties>
</file>