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0" r:id="rId1"/>
  </p:sldMasterIdLst>
  <p:notesMasterIdLst>
    <p:notesMasterId r:id="rId33"/>
  </p:notesMasterIdLst>
  <p:sldIdLst>
    <p:sldId id="256" r:id="rId2"/>
    <p:sldId id="259" r:id="rId3"/>
    <p:sldId id="258" r:id="rId4"/>
    <p:sldId id="308" r:id="rId5"/>
    <p:sldId id="260" r:id="rId6"/>
    <p:sldId id="261" r:id="rId7"/>
    <p:sldId id="262" r:id="rId8"/>
    <p:sldId id="263" r:id="rId9"/>
    <p:sldId id="289" r:id="rId10"/>
    <p:sldId id="264" r:id="rId11"/>
    <p:sldId id="287" r:id="rId12"/>
    <p:sldId id="288" r:id="rId13"/>
    <p:sldId id="295" r:id="rId14"/>
    <p:sldId id="267" r:id="rId15"/>
    <p:sldId id="296" r:id="rId16"/>
    <p:sldId id="307" r:id="rId17"/>
    <p:sldId id="268" r:id="rId18"/>
    <p:sldId id="269" r:id="rId19"/>
    <p:sldId id="297" r:id="rId20"/>
    <p:sldId id="298" r:id="rId21"/>
    <p:sldId id="270" r:id="rId22"/>
    <p:sldId id="273" r:id="rId23"/>
    <p:sldId id="302" r:id="rId24"/>
    <p:sldId id="303" r:id="rId25"/>
    <p:sldId id="304" r:id="rId26"/>
    <p:sldId id="305" r:id="rId27"/>
    <p:sldId id="275" r:id="rId28"/>
    <p:sldId id="276" r:id="rId29"/>
    <p:sldId id="306" r:id="rId30"/>
    <p:sldId id="300" r:id="rId31"/>
    <p:sldId id="30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83" d="100"/>
          <a:sy n="83" d="100"/>
        </p:scale>
        <p:origin x="65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8B417-7C64-4283-9ADD-D0869866F819}"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0A225-E2DB-4910-81FB-D7A4791146C1}" type="slidenum">
              <a:rPr lang="en-US" smtClean="0"/>
              <a:t>‹#›</a:t>
            </a:fld>
            <a:endParaRPr lang="en-US"/>
          </a:p>
        </p:txBody>
      </p:sp>
    </p:spTree>
    <p:extLst>
      <p:ext uri="{BB962C8B-B14F-4D97-AF65-F5344CB8AC3E}">
        <p14:creationId xmlns:p14="http://schemas.microsoft.com/office/powerpoint/2010/main" val="77780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0A225-E2DB-4910-81FB-D7A4791146C1}" type="slidenum">
              <a:rPr lang="en-US" smtClean="0"/>
              <a:t>2</a:t>
            </a:fld>
            <a:endParaRPr lang="en-US"/>
          </a:p>
        </p:txBody>
      </p:sp>
    </p:spTree>
    <p:extLst>
      <p:ext uri="{BB962C8B-B14F-4D97-AF65-F5344CB8AC3E}">
        <p14:creationId xmlns:p14="http://schemas.microsoft.com/office/powerpoint/2010/main" val="127625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0A225-E2DB-4910-81FB-D7A4791146C1}" type="slidenum">
              <a:rPr lang="en-US" smtClean="0"/>
              <a:t>13</a:t>
            </a:fld>
            <a:endParaRPr lang="en-US"/>
          </a:p>
        </p:txBody>
      </p:sp>
    </p:spTree>
    <p:extLst>
      <p:ext uri="{BB962C8B-B14F-4D97-AF65-F5344CB8AC3E}">
        <p14:creationId xmlns:p14="http://schemas.microsoft.com/office/powerpoint/2010/main" val="59686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33BAD6C-60BC-45AC-A630-F238E508E4CF}" type="datetimeFigureOut">
              <a:rPr lang="en-US" smtClean="0"/>
              <a:t>2/27/2023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579A139-7C61-430A-9A39-2AC044ED459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09459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3BAD6C-60BC-45AC-A630-F238E508E4CF}"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9A139-7C61-430A-9A39-2AC044ED4592}" type="slidenum">
              <a:rPr lang="en-US" smtClean="0"/>
              <a:t>‹#›</a:t>
            </a:fld>
            <a:endParaRPr lang="en-US"/>
          </a:p>
        </p:txBody>
      </p:sp>
    </p:spTree>
    <p:extLst>
      <p:ext uri="{BB962C8B-B14F-4D97-AF65-F5344CB8AC3E}">
        <p14:creationId xmlns:p14="http://schemas.microsoft.com/office/powerpoint/2010/main" val="176258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3BAD6C-60BC-45AC-A630-F238E508E4CF}"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9A139-7C61-430A-9A39-2AC044ED4592}" type="slidenum">
              <a:rPr lang="en-US" smtClean="0"/>
              <a:t>‹#›</a:t>
            </a:fld>
            <a:endParaRPr lang="en-US"/>
          </a:p>
        </p:txBody>
      </p:sp>
    </p:spTree>
    <p:extLst>
      <p:ext uri="{BB962C8B-B14F-4D97-AF65-F5344CB8AC3E}">
        <p14:creationId xmlns:p14="http://schemas.microsoft.com/office/powerpoint/2010/main" val="203679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3BAD6C-60BC-45AC-A630-F238E508E4CF}"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9A139-7C61-430A-9A39-2AC044ED4592}" type="slidenum">
              <a:rPr lang="en-US" smtClean="0"/>
              <a:t>‹#›</a:t>
            </a:fld>
            <a:endParaRPr lang="en-US"/>
          </a:p>
        </p:txBody>
      </p:sp>
    </p:spTree>
    <p:extLst>
      <p:ext uri="{BB962C8B-B14F-4D97-AF65-F5344CB8AC3E}">
        <p14:creationId xmlns:p14="http://schemas.microsoft.com/office/powerpoint/2010/main" val="151555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3BAD6C-60BC-45AC-A630-F238E508E4CF}"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9A139-7C61-430A-9A39-2AC044ED459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271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3BAD6C-60BC-45AC-A630-F238E508E4CF}"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9A139-7C61-430A-9A39-2AC044ED4592}" type="slidenum">
              <a:rPr lang="en-US" smtClean="0"/>
              <a:t>‹#›</a:t>
            </a:fld>
            <a:endParaRPr lang="en-US"/>
          </a:p>
        </p:txBody>
      </p:sp>
    </p:spTree>
    <p:extLst>
      <p:ext uri="{BB962C8B-B14F-4D97-AF65-F5344CB8AC3E}">
        <p14:creationId xmlns:p14="http://schemas.microsoft.com/office/powerpoint/2010/main" val="423435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3BAD6C-60BC-45AC-A630-F238E508E4CF}" type="datetimeFigureOut">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9A139-7C61-430A-9A39-2AC044ED4592}" type="slidenum">
              <a:rPr lang="en-US" smtClean="0"/>
              <a:t>‹#›</a:t>
            </a:fld>
            <a:endParaRPr lang="en-US"/>
          </a:p>
        </p:txBody>
      </p:sp>
    </p:spTree>
    <p:extLst>
      <p:ext uri="{BB962C8B-B14F-4D97-AF65-F5344CB8AC3E}">
        <p14:creationId xmlns:p14="http://schemas.microsoft.com/office/powerpoint/2010/main" val="2077918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3BAD6C-60BC-45AC-A630-F238E508E4CF}" type="datetimeFigureOut">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9A139-7C61-430A-9A39-2AC044ED4592}" type="slidenum">
              <a:rPr lang="en-US" smtClean="0"/>
              <a:t>‹#›</a:t>
            </a:fld>
            <a:endParaRPr lang="en-US"/>
          </a:p>
        </p:txBody>
      </p:sp>
    </p:spTree>
    <p:extLst>
      <p:ext uri="{BB962C8B-B14F-4D97-AF65-F5344CB8AC3E}">
        <p14:creationId xmlns:p14="http://schemas.microsoft.com/office/powerpoint/2010/main" val="191995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BAD6C-60BC-45AC-A630-F238E508E4CF}" type="datetimeFigureOut">
              <a:rPr lang="en-US" smtClean="0"/>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9A139-7C61-430A-9A39-2AC044ED4592}" type="slidenum">
              <a:rPr lang="en-US" smtClean="0"/>
              <a:t>‹#›</a:t>
            </a:fld>
            <a:endParaRPr lang="en-US"/>
          </a:p>
        </p:txBody>
      </p:sp>
    </p:spTree>
    <p:extLst>
      <p:ext uri="{BB962C8B-B14F-4D97-AF65-F5344CB8AC3E}">
        <p14:creationId xmlns:p14="http://schemas.microsoft.com/office/powerpoint/2010/main" val="218841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3BAD6C-60BC-45AC-A630-F238E508E4CF}"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9A139-7C61-430A-9A39-2AC044ED4592}" type="slidenum">
              <a:rPr lang="en-US" smtClean="0"/>
              <a:t>‹#›</a:t>
            </a:fld>
            <a:endParaRPr lang="en-US"/>
          </a:p>
        </p:txBody>
      </p:sp>
    </p:spTree>
    <p:extLst>
      <p:ext uri="{BB962C8B-B14F-4D97-AF65-F5344CB8AC3E}">
        <p14:creationId xmlns:p14="http://schemas.microsoft.com/office/powerpoint/2010/main" val="26401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3BAD6C-60BC-45AC-A630-F238E508E4CF}"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79A139-7C61-430A-9A39-2AC044ED4592}" type="slidenum">
              <a:rPr lang="en-US" smtClean="0"/>
              <a:t>‹#›</a:t>
            </a:fld>
            <a:endParaRPr lang="en-US"/>
          </a:p>
        </p:txBody>
      </p:sp>
    </p:spTree>
    <p:extLst>
      <p:ext uri="{BB962C8B-B14F-4D97-AF65-F5344CB8AC3E}">
        <p14:creationId xmlns:p14="http://schemas.microsoft.com/office/powerpoint/2010/main" val="301771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33BAD6C-60BC-45AC-A630-F238E508E4CF}" type="datetimeFigureOut">
              <a:rPr lang="en-US" smtClean="0"/>
              <a:t>2/27/2023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579A139-7C61-430A-9A39-2AC044ED4592}" type="slidenum">
              <a:rPr lang="en-US" smtClean="0"/>
              <a:t>‹#›</a:t>
            </a:fld>
            <a:endParaRPr lang="en-US"/>
          </a:p>
        </p:txBody>
      </p:sp>
    </p:spTree>
    <p:extLst>
      <p:ext uri="{BB962C8B-B14F-4D97-AF65-F5344CB8AC3E}">
        <p14:creationId xmlns:p14="http://schemas.microsoft.com/office/powerpoint/2010/main" val="454033220"/>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nu.org/software/grub/grub-documentation.html" TargetMode="External"/><Relationship Id="rId2" Type="http://schemas.openxmlformats.org/officeDocument/2006/relationships/hyperlink" Target="https://www.gnu.org/software/grub/manual/grub/grub.html" TargetMode="External"/><Relationship Id="rId1" Type="http://schemas.openxmlformats.org/officeDocument/2006/relationships/slideLayout" Target="../slideLayouts/slideLayout2.xml"/><Relationship Id="rId5" Type="http://schemas.openxmlformats.org/officeDocument/2006/relationships/hyperlink" Target="https://github.com/torvalds/linux" TargetMode="External"/><Relationship Id="rId4" Type="http://schemas.openxmlformats.org/officeDocument/2006/relationships/hyperlink" Target="https://github.com/coreos/grub/"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cs typeface="Times New Roman" panose="02020603050405020304" pitchFamily="18" charset="0"/>
              </a:rPr>
              <a:t>Boot &amp; Bootloader</a:t>
            </a:r>
            <a:endParaRPr lang="en-US" sz="6600" b="1" dirty="0">
              <a:cs typeface="Times New Roman" panose="02020603050405020304" pitchFamily="18" charset="0"/>
            </a:endParaRPr>
          </a:p>
        </p:txBody>
      </p:sp>
      <p:sp>
        <p:nvSpPr>
          <p:cNvPr id="4" name="Subtitle 2"/>
          <p:cNvSpPr txBox="1">
            <a:spLocks/>
          </p:cNvSpPr>
          <p:nvPr/>
        </p:nvSpPr>
        <p:spPr>
          <a:xfrm>
            <a:off x="9320599" y="6416964"/>
            <a:ext cx="2871401" cy="441036"/>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smtClean="0"/>
              <a:t>Based on LPIC book</a:t>
            </a:r>
            <a:endParaRPr lang="en-US" dirty="0"/>
          </a:p>
        </p:txBody>
      </p:sp>
    </p:spTree>
    <p:extLst>
      <p:ext uri="{BB962C8B-B14F-4D97-AF65-F5344CB8AC3E}">
        <p14:creationId xmlns:p14="http://schemas.microsoft.com/office/powerpoint/2010/main" val="3459849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err="1" smtClean="0"/>
              <a:t>init</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dirty="0"/>
              <a:t>When the Kernel finished its initialization, its time to start other programs. To do so, the Kernel runs the Initialization Daemon process, and it takes care of starting other daemons, services, subsystems and programs. Using the </a:t>
            </a:r>
            <a:r>
              <a:rPr lang="en-US" dirty="0" err="1"/>
              <a:t>init</a:t>
            </a:r>
            <a:r>
              <a:rPr lang="en-US" dirty="0"/>
              <a:t> system one can say "I need service A and then service B. Then I need C and D and E but do not start D unless the A and B are running". The system admin can use the </a:t>
            </a:r>
            <a:r>
              <a:rPr lang="en-US" dirty="0" err="1"/>
              <a:t>init</a:t>
            </a:r>
            <a:r>
              <a:rPr lang="en-US" dirty="0"/>
              <a:t> system to stop and start the services later.</a:t>
            </a:r>
          </a:p>
        </p:txBody>
      </p:sp>
    </p:spTree>
    <p:extLst>
      <p:ext uri="{BB962C8B-B14F-4D97-AF65-F5344CB8AC3E}">
        <p14:creationId xmlns:p14="http://schemas.microsoft.com/office/powerpoint/2010/main" val="1457906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err="1" smtClean="0"/>
              <a:t>init</a:t>
            </a:r>
            <a:endParaRPr lang="en-US"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US" dirty="0"/>
              <a:t>There are different </a:t>
            </a:r>
            <a:r>
              <a:rPr lang="en-US" dirty="0" err="1"/>
              <a:t>init</a:t>
            </a:r>
            <a:r>
              <a:rPr lang="en-US" dirty="0"/>
              <a:t> systems:</a:t>
            </a:r>
          </a:p>
          <a:p>
            <a:pPr>
              <a:lnSpc>
                <a:spcPct val="150000"/>
              </a:lnSpc>
            </a:pPr>
            <a:r>
              <a:rPr lang="en-US" b="1" dirty="0" err="1"/>
              <a:t>SysVinit</a:t>
            </a:r>
            <a:r>
              <a:rPr lang="en-US" dirty="0"/>
              <a:t> is based on Unix System V. Not being used much but people loved it and you may see it on older machines or even on recently installed ones</a:t>
            </a:r>
          </a:p>
          <a:p>
            <a:pPr>
              <a:lnSpc>
                <a:spcPct val="150000"/>
              </a:lnSpc>
            </a:pPr>
            <a:r>
              <a:rPr lang="en-US" b="1" dirty="0" err="1"/>
              <a:t>systemd</a:t>
            </a:r>
            <a:r>
              <a:rPr lang="en-US" dirty="0"/>
              <a:t> is the new replacement. Some people hate it but it is being used by all the major distros. Can start services in parallel and do lots of fancy stuff!</a:t>
            </a:r>
          </a:p>
          <a:p>
            <a:pPr>
              <a:lnSpc>
                <a:spcPct val="150000"/>
              </a:lnSpc>
            </a:pPr>
            <a:r>
              <a:rPr lang="en-US" b="1" dirty="0"/>
              <a:t>upstart</a:t>
            </a:r>
            <a:r>
              <a:rPr lang="en-US" dirty="0"/>
              <a:t> was an event-based replacement for the traditional </a:t>
            </a:r>
            <a:r>
              <a:rPr lang="en-US" dirty="0" err="1"/>
              <a:t>init</a:t>
            </a:r>
            <a:r>
              <a:rPr lang="en-US" dirty="0"/>
              <a:t> daemon. The project was started in 2014 by Canonical (the company behind Ubuntu) to replace the </a:t>
            </a:r>
            <a:r>
              <a:rPr lang="en-US" dirty="0" err="1"/>
              <a:t>SysV</a:t>
            </a:r>
            <a:r>
              <a:rPr lang="en-US" dirty="0"/>
              <a:t> but did not continue after 2015 and Ubuntu is now using the </a:t>
            </a:r>
            <a:r>
              <a:rPr lang="en-US" dirty="0" err="1"/>
              <a:t>systemd</a:t>
            </a:r>
            <a:r>
              <a:rPr lang="en-US" dirty="0"/>
              <a:t> as its </a:t>
            </a:r>
            <a:r>
              <a:rPr lang="en-US" dirty="0" err="1"/>
              <a:t>init</a:t>
            </a:r>
            <a:r>
              <a:rPr lang="en-US" dirty="0"/>
              <a:t> system.</a:t>
            </a:r>
          </a:p>
        </p:txBody>
      </p:sp>
    </p:spTree>
    <p:extLst>
      <p:ext uri="{BB962C8B-B14F-4D97-AF65-F5344CB8AC3E}">
        <p14:creationId xmlns:p14="http://schemas.microsoft.com/office/powerpoint/2010/main" val="1845265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err="1" smtClean="0"/>
              <a:t>init</a:t>
            </a:r>
            <a:endParaRPr lang="en-US" dirty="0"/>
          </a:p>
        </p:txBody>
      </p:sp>
      <p:sp>
        <p:nvSpPr>
          <p:cNvPr id="3" name="Content Placeholder 2"/>
          <p:cNvSpPr>
            <a:spLocks noGrp="1"/>
          </p:cNvSpPr>
          <p:nvPr>
            <p:ph idx="1"/>
          </p:nvPr>
        </p:nvSpPr>
        <p:spPr/>
        <p:txBody>
          <a:bodyPr>
            <a:normAutofit/>
          </a:bodyPr>
          <a:lstStyle/>
          <a:p>
            <a:pPr marL="0" indent="0">
              <a:lnSpc>
                <a:spcPct val="120000"/>
              </a:lnSpc>
              <a:buNone/>
            </a:pPr>
            <a:r>
              <a:rPr lang="en-US" dirty="0"/>
              <a:t>The </a:t>
            </a:r>
            <a:r>
              <a:rPr lang="en-US" dirty="0" err="1"/>
              <a:t>init</a:t>
            </a:r>
            <a:r>
              <a:rPr lang="en-US" dirty="0"/>
              <a:t> process had the ID of 1 and you can find it by running the</a:t>
            </a:r>
          </a:p>
          <a:p>
            <a:pPr marL="0" indent="0">
              <a:lnSpc>
                <a:spcPct val="120000"/>
              </a:lnSpc>
              <a:buNone/>
            </a:pPr>
            <a:endParaRPr lang="en-US" dirty="0" smtClean="0"/>
          </a:p>
          <a:p>
            <a:pPr marL="0" indent="0">
              <a:lnSpc>
                <a:spcPct val="120000"/>
              </a:lnSpc>
              <a:buNone/>
            </a:pPr>
            <a:endParaRPr lang="en-US" dirty="0"/>
          </a:p>
          <a:p>
            <a:pPr marL="0" indent="0">
              <a:lnSpc>
                <a:spcPct val="120000"/>
              </a:lnSpc>
              <a:buNone/>
            </a:pPr>
            <a:endParaRPr lang="en-US" dirty="0" smtClean="0"/>
          </a:p>
          <a:p>
            <a:pPr marL="0" indent="0">
              <a:lnSpc>
                <a:spcPct val="120000"/>
              </a:lnSpc>
              <a:buNone/>
            </a:pPr>
            <a:endParaRPr lang="en-US" dirty="0"/>
          </a:p>
          <a:p>
            <a:pPr marL="0" indent="0">
              <a:lnSpc>
                <a:spcPct val="120000"/>
              </a:lnSpc>
              <a:buNone/>
            </a:pPr>
            <a:endParaRPr lang="en-US" dirty="0"/>
          </a:p>
          <a:p>
            <a:pPr marL="0" indent="0">
              <a:lnSpc>
                <a:spcPct val="120000"/>
              </a:lnSpc>
              <a:buNone/>
            </a:pPr>
            <a:r>
              <a:rPr lang="en-US" dirty="0" smtClean="0"/>
              <a:t>You </a:t>
            </a:r>
            <a:r>
              <a:rPr lang="en-US" dirty="0"/>
              <a:t>can check the hierarchy of processes using the </a:t>
            </a:r>
            <a:r>
              <a:rPr lang="en-US" dirty="0" err="1"/>
              <a:t>pstree</a:t>
            </a:r>
            <a:r>
              <a:rPr lang="en-US" dirty="0"/>
              <a:t> command.</a:t>
            </a:r>
          </a:p>
          <a:p>
            <a:pPr marL="0" indent="0">
              <a:lnSpc>
                <a:spcPct val="120000"/>
              </a:lnSpc>
              <a:buNone/>
            </a:pPr>
            <a:endParaRPr lang="en-US" dirty="0"/>
          </a:p>
        </p:txBody>
      </p:sp>
      <p:sp>
        <p:nvSpPr>
          <p:cNvPr id="5" name="TextBox 4"/>
          <p:cNvSpPr txBox="1"/>
          <p:nvPr/>
        </p:nvSpPr>
        <p:spPr>
          <a:xfrm>
            <a:off x="1261872" y="2393339"/>
            <a:ext cx="8595360" cy="2419124"/>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nSpc>
                <a:spcPct val="120000"/>
              </a:lnSpc>
            </a:pPr>
            <a:r>
              <a:rPr lang="en-US" dirty="0">
                <a:solidFill>
                  <a:srgbClr val="FFC000"/>
                </a:solidFill>
                <a:latin typeface="Consolas" panose="020B0609020204030204" pitchFamily="49" charset="0"/>
              </a:rPr>
              <a:t># which </a:t>
            </a:r>
            <a:r>
              <a:rPr lang="en-US" dirty="0" err="1">
                <a:solidFill>
                  <a:srgbClr val="FFC000"/>
                </a:solidFill>
                <a:latin typeface="Consolas" panose="020B0609020204030204" pitchFamily="49" charset="0"/>
              </a:rPr>
              <a:t>init</a:t>
            </a:r>
            <a:endParaRPr lang="en-US" dirty="0">
              <a:solidFill>
                <a:srgbClr val="FFC000"/>
              </a:solidFill>
              <a:latin typeface="Consolas" panose="020B0609020204030204" pitchFamily="49" charset="0"/>
            </a:endParaRPr>
          </a:p>
          <a:p>
            <a:pPr>
              <a:lnSpc>
                <a:spcPct val="120000"/>
              </a:lnSpc>
            </a:pPr>
            <a:r>
              <a:rPr lang="en-US" dirty="0">
                <a:solidFill>
                  <a:srgbClr val="FFC000"/>
                </a:solidFill>
                <a:latin typeface="Consolas" panose="020B0609020204030204" pitchFamily="49" charset="0"/>
              </a:rPr>
              <a:t>/</a:t>
            </a:r>
            <a:r>
              <a:rPr lang="en-US" dirty="0" err="1">
                <a:solidFill>
                  <a:srgbClr val="FFC000"/>
                </a:solidFill>
                <a:latin typeface="Consolas" panose="020B0609020204030204" pitchFamily="49" charset="0"/>
              </a:rPr>
              <a:t>sbin</a:t>
            </a:r>
            <a:r>
              <a:rPr lang="en-US" dirty="0">
                <a:solidFill>
                  <a:srgbClr val="FFC000"/>
                </a:solidFill>
                <a:latin typeface="Consolas" panose="020B0609020204030204" pitchFamily="49" charset="0"/>
              </a:rPr>
              <a:t>/</a:t>
            </a:r>
            <a:r>
              <a:rPr lang="en-US" dirty="0" err="1">
                <a:solidFill>
                  <a:srgbClr val="FFC000"/>
                </a:solidFill>
                <a:latin typeface="Consolas" panose="020B0609020204030204" pitchFamily="49" charset="0"/>
              </a:rPr>
              <a:t>init</a:t>
            </a:r>
            <a:endParaRPr lang="en-US" dirty="0">
              <a:solidFill>
                <a:srgbClr val="FFC000"/>
              </a:solidFill>
              <a:latin typeface="Consolas" panose="020B0609020204030204" pitchFamily="49" charset="0"/>
            </a:endParaRPr>
          </a:p>
          <a:p>
            <a:pPr>
              <a:lnSpc>
                <a:spcPct val="120000"/>
              </a:lnSpc>
            </a:pPr>
            <a:r>
              <a:rPr lang="en-US" dirty="0">
                <a:solidFill>
                  <a:srgbClr val="FFC000"/>
                </a:solidFill>
                <a:latin typeface="Consolas" panose="020B0609020204030204" pitchFamily="49" charset="0"/>
              </a:rPr>
              <a:t># </a:t>
            </a:r>
            <a:r>
              <a:rPr lang="en-US" dirty="0" err="1">
                <a:solidFill>
                  <a:srgbClr val="FFC000"/>
                </a:solidFill>
                <a:latin typeface="Consolas" panose="020B0609020204030204" pitchFamily="49" charset="0"/>
              </a:rPr>
              <a:t>readlink</a:t>
            </a:r>
            <a:r>
              <a:rPr lang="en-US" dirty="0">
                <a:solidFill>
                  <a:srgbClr val="FFC000"/>
                </a:solidFill>
                <a:latin typeface="Consolas" panose="020B0609020204030204" pitchFamily="49" charset="0"/>
              </a:rPr>
              <a:t> -f /</a:t>
            </a:r>
            <a:r>
              <a:rPr lang="en-US" dirty="0" err="1">
                <a:solidFill>
                  <a:srgbClr val="FFC000"/>
                </a:solidFill>
                <a:latin typeface="Consolas" panose="020B0609020204030204" pitchFamily="49" charset="0"/>
              </a:rPr>
              <a:t>sbin</a:t>
            </a:r>
            <a:r>
              <a:rPr lang="en-US" dirty="0">
                <a:solidFill>
                  <a:srgbClr val="FFC000"/>
                </a:solidFill>
                <a:latin typeface="Consolas" panose="020B0609020204030204" pitchFamily="49" charset="0"/>
              </a:rPr>
              <a:t>/</a:t>
            </a:r>
            <a:r>
              <a:rPr lang="en-US" dirty="0" err="1">
                <a:solidFill>
                  <a:srgbClr val="FFC000"/>
                </a:solidFill>
                <a:latin typeface="Consolas" panose="020B0609020204030204" pitchFamily="49" charset="0"/>
              </a:rPr>
              <a:t>init</a:t>
            </a:r>
            <a:endParaRPr lang="en-US" dirty="0">
              <a:solidFill>
                <a:srgbClr val="FFC000"/>
              </a:solidFill>
              <a:latin typeface="Consolas" panose="020B0609020204030204" pitchFamily="49" charset="0"/>
            </a:endParaRPr>
          </a:p>
          <a:p>
            <a:pPr>
              <a:lnSpc>
                <a:spcPct val="120000"/>
              </a:lnSpc>
            </a:pPr>
            <a:r>
              <a:rPr lang="en-US" dirty="0">
                <a:solidFill>
                  <a:srgbClr val="FFC000"/>
                </a:solidFill>
                <a:latin typeface="Consolas" panose="020B0609020204030204" pitchFamily="49" charset="0"/>
              </a:rPr>
              <a:t>/</a:t>
            </a:r>
            <a:r>
              <a:rPr lang="en-US" dirty="0" err="1">
                <a:solidFill>
                  <a:srgbClr val="FFC000"/>
                </a:solidFill>
                <a:latin typeface="Consolas" panose="020B0609020204030204" pitchFamily="49" charset="0"/>
              </a:rPr>
              <a:t>usr</a:t>
            </a:r>
            <a:r>
              <a:rPr lang="en-US" dirty="0">
                <a:solidFill>
                  <a:srgbClr val="FFC000"/>
                </a:solidFill>
                <a:latin typeface="Consolas" panose="020B0609020204030204" pitchFamily="49" charset="0"/>
              </a:rPr>
              <a:t>/lib/</a:t>
            </a:r>
            <a:r>
              <a:rPr lang="en-US" dirty="0" err="1">
                <a:solidFill>
                  <a:srgbClr val="FFC000"/>
                </a:solidFill>
                <a:latin typeface="Consolas" panose="020B0609020204030204" pitchFamily="49" charset="0"/>
              </a:rPr>
              <a:t>systemd</a:t>
            </a:r>
            <a:r>
              <a:rPr lang="en-US" dirty="0">
                <a:solidFill>
                  <a:srgbClr val="FFC000"/>
                </a:solidFill>
                <a:latin typeface="Consolas" panose="020B0609020204030204" pitchFamily="49" charset="0"/>
              </a:rPr>
              <a:t>/</a:t>
            </a:r>
            <a:r>
              <a:rPr lang="en-US" dirty="0" err="1">
                <a:solidFill>
                  <a:srgbClr val="FFC000"/>
                </a:solidFill>
                <a:latin typeface="Consolas" panose="020B0609020204030204" pitchFamily="49" charset="0"/>
              </a:rPr>
              <a:t>systemd</a:t>
            </a:r>
            <a:endParaRPr lang="en-US" dirty="0">
              <a:solidFill>
                <a:srgbClr val="FFC000"/>
              </a:solidFill>
              <a:latin typeface="Consolas" panose="020B0609020204030204" pitchFamily="49" charset="0"/>
            </a:endParaRPr>
          </a:p>
          <a:p>
            <a:pPr>
              <a:lnSpc>
                <a:spcPct val="120000"/>
              </a:lnSpc>
            </a:pPr>
            <a:r>
              <a:rPr lang="en-US" dirty="0">
                <a:solidFill>
                  <a:srgbClr val="FFC000"/>
                </a:solidFill>
                <a:latin typeface="Consolas" panose="020B0609020204030204" pitchFamily="49" charset="0"/>
              </a:rPr>
              <a:t># </a:t>
            </a:r>
            <a:r>
              <a:rPr lang="en-US" dirty="0" err="1">
                <a:solidFill>
                  <a:srgbClr val="FFC000"/>
                </a:solidFill>
                <a:latin typeface="Consolas" panose="020B0609020204030204" pitchFamily="49" charset="0"/>
              </a:rPr>
              <a:t>ps</a:t>
            </a:r>
            <a:r>
              <a:rPr lang="en-US" dirty="0">
                <a:solidFill>
                  <a:srgbClr val="FFC000"/>
                </a:solidFill>
                <a:latin typeface="Consolas" panose="020B0609020204030204" pitchFamily="49" charset="0"/>
              </a:rPr>
              <a:t> -p 1</a:t>
            </a:r>
          </a:p>
          <a:p>
            <a:pPr>
              <a:lnSpc>
                <a:spcPct val="120000"/>
              </a:lnSpc>
            </a:pPr>
            <a:r>
              <a:rPr lang="en-US" dirty="0">
                <a:solidFill>
                  <a:srgbClr val="FFC000"/>
                </a:solidFill>
                <a:latin typeface="Consolas" panose="020B0609020204030204" pitchFamily="49" charset="0"/>
              </a:rPr>
              <a:t>PID TTY TIME     CMD</a:t>
            </a:r>
          </a:p>
          <a:p>
            <a:pPr>
              <a:lnSpc>
                <a:spcPct val="120000"/>
              </a:lnSpc>
            </a:pPr>
            <a:r>
              <a:rPr lang="en-US" dirty="0">
                <a:solidFill>
                  <a:srgbClr val="FFC000"/>
                </a:solidFill>
                <a:latin typeface="Consolas" panose="020B0609020204030204" pitchFamily="49" charset="0"/>
              </a:rPr>
              <a:t>1   ?   00:00:06 </a:t>
            </a:r>
            <a:r>
              <a:rPr lang="en-US" dirty="0" err="1">
                <a:solidFill>
                  <a:srgbClr val="FFC000"/>
                </a:solidFill>
                <a:latin typeface="Consolas" panose="020B0609020204030204" pitchFamily="49" charset="0"/>
              </a:rPr>
              <a:t>systemd</a:t>
            </a:r>
            <a:endParaRPr lang="en-US" dirty="0">
              <a:solidFill>
                <a:srgbClr val="FFC000"/>
              </a:solidFill>
              <a:latin typeface="Consolas" panose="020B0609020204030204" pitchFamily="49" charset="0"/>
            </a:endParaRPr>
          </a:p>
        </p:txBody>
      </p:sp>
      <p:sp>
        <p:nvSpPr>
          <p:cNvPr id="6" name="TextBox 5"/>
          <p:cNvSpPr txBox="1"/>
          <p:nvPr/>
        </p:nvSpPr>
        <p:spPr>
          <a:xfrm>
            <a:off x="1261872" y="5598361"/>
            <a:ext cx="8595360"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err="1">
                <a:solidFill>
                  <a:srgbClr val="FFC000"/>
                </a:solidFill>
                <a:latin typeface="Consolas" panose="020B0609020204030204" pitchFamily="49" charset="0"/>
              </a:rPr>
              <a:t>pstree</a:t>
            </a:r>
            <a:endParaRPr lang="en-US" dirty="0">
              <a:solidFill>
                <a:srgbClr val="FFC000"/>
              </a:solidFill>
              <a:latin typeface="Consolas" panose="020B0609020204030204" pitchFamily="49" charset="0"/>
            </a:endParaRPr>
          </a:p>
        </p:txBody>
      </p:sp>
    </p:spTree>
    <p:extLst>
      <p:ext uri="{BB962C8B-B14F-4D97-AF65-F5344CB8AC3E}">
        <p14:creationId xmlns:p14="http://schemas.microsoft.com/office/powerpoint/2010/main" val="3871192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1"/>
            <a:ext cx="9692640" cy="1325562"/>
          </a:xfrm>
        </p:spPr>
        <p:txBody>
          <a:bodyPr/>
          <a:lstStyle/>
          <a:p>
            <a:r>
              <a:rPr lang="en-US" dirty="0" smtClean="0">
                <a:cs typeface="Times New Roman" panose="02020603050405020304" pitchFamily="18" charset="0"/>
              </a:rPr>
              <a:t>Chapter 2: Bootloader</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t>Boot </a:t>
            </a:r>
            <a:r>
              <a:rPr lang="en-US" dirty="0" smtClean="0"/>
              <a:t>overview</a:t>
            </a:r>
          </a:p>
          <a:p>
            <a:r>
              <a:rPr lang="en-US" dirty="0" smtClean="0"/>
              <a:t>GRUB</a:t>
            </a:r>
          </a:p>
          <a:p>
            <a:r>
              <a:rPr lang="en-US" dirty="0"/>
              <a:t>GRUB </a:t>
            </a:r>
            <a:r>
              <a:rPr lang="en-US" dirty="0" smtClean="0"/>
              <a:t>Legacy</a:t>
            </a:r>
          </a:p>
          <a:p>
            <a:r>
              <a:rPr lang="en-US" dirty="0" smtClean="0"/>
              <a:t>GRUB2</a:t>
            </a:r>
          </a:p>
          <a:p>
            <a:pPr lvl="1"/>
            <a:r>
              <a:rPr lang="en-US" dirty="0"/>
              <a:t>GRUB2 </a:t>
            </a:r>
            <a:r>
              <a:rPr lang="en-US" dirty="0" smtClean="0"/>
              <a:t>commands</a:t>
            </a:r>
          </a:p>
          <a:p>
            <a:pPr lvl="1"/>
            <a:r>
              <a:rPr lang="en-US" dirty="0"/>
              <a:t>Interacting with GRUB2</a:t>
            </a:r>
            <a:endParaRPr lang="en-US" dirty="0" smtClean="0"/>
          </a:p>
          <a:p>
            <a:r>
              <a:rPr lang="en-US" dirty="0"/>
              <a:t>Kernel boot parameters</a:t>
            </a:r>
            <a:endParaRPr lang="en-US" dirty="0" smtClean="0">
              <a:cs typeface="Times New Roman" panose="02020603050405020304" pitchFamily="18" charset="0"/>
            </a:endParaRPr>
          </a:p>
        </p:txBody>
      </p:sp>
    </p:spTree>
    <p:extLst>
      <p:ext uri="{BB962C8B-B14F-4D97-AF65-F5344CB8AC3E}">
        <p14:creationId xmlns:p14="http://schemas.microsoft.com/office/powerpoint/2010/main" val="157243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a:t>Boot </a:t>
            </a:r>
            <a:r>
              <a:rPr lang="en-US" dirty="0" smtClean="0"/>
              <a:t>overview</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dirty="0"/>
              <a:t>Most systems use BIOS or UEFI. When on BIOS, the system will do a self test called POST (Power-On Self-Test). Then it will hand over the boot process to the first sector of Master Boot Record (MBR) which is track (Cylinder) 0, side (Head) 0 and Sector 1 of the first disk.</a:t>
            </a:r>
          </a:p>
          <a:p>
            <a:pPr marL="0" indent="0">
              <a:lnSpc>
                <a:spcPct val="150000"/>
              </a:lnSpc>
              <a:buNone/>
            </a:pPr>
            <a:r>
              <a:rPr lang="en-US" dirty="0"/>
              <a:t>MBR is only 512 bytes so we need a </a:t>
            </a:r>
            <a:r>
              <a:rPr lang="en-US" i="1" dirty="0"/>
              <a:t>smart bootloader</a:t>
            </a:r>
            <a:r>
              <a:rPr lang="en-US" dirty="0"/>
              <a:t> to handle larger boot managers and even multiple systems. Some of these boot loaders are LILO, GRUB and GRUB2.</a:t>
            </a:r>
          </a:p>
        </p:txBody>
      </p:sp>
    </p:spTree>
    <p:extLst>
      <p:ext uri="{BB962C8B-B14F-4D97-AF65-F5344CB8AC3E}">
        <p14:creationId xmlns:p14="http://schemas.microsoft.com/office/powerpoint/2010/main" val="751324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a:t>Boot </a:t>
            </a:r>
            <a:r>
              <a:rPr lang="en-US" dirty="0" smtClean="0"/>
              <a:t>overview</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dirty="0"/>
              <a:t>If the system is using UEFI, the hardware will follow the UEFI stages. They start with a security phase and will continue till the end phase where the UEFI looks for an EFI System Partition, which is just a FAT32 partition (Usually the first one, but that's implementation-defined) with PE executables and runs them</a:t>
            </a:r>
            <a:r>
              <a:rPr lang="en-US" dirty="0" smtClean="0"/>
              <a:t>.</a:t>
            </a:r>
            <a:endParaRPr lang="en-US" dirty="0"/>
          </a:p>
          <a:p>
            <a:pPr marL="0" indent="0">
              <a:lnSpc>
                <a:spcPct val="150000"/>
              </a:lnSpc>
              <a:buNone/>
            </a:pPr>
            <a:r>
              <a:rPr lang="en-US" dirty="0"/>
              <a:t>In both cases, the binary starts the boot loader. It might be a complete bootloader on </a:t>
            </a:r>
            <a:r>
              <a:rPr lang="en-US" dirty="0">
                <a:solidFill>
                  <a:srgbClr val="C00000"/>
                </a:solidFill>
                <a:latin typeface="Consolas" panose="020B0609020204030204" pitchFamily="49" charset="0"/>
              </a:rPr>
              <a:t>/boot/</a:t>
            </a:r>
            <a:r>
              <a:rPr lang="en-US" dirty="0" err="1">
                <a:solidFill>
                  <a:srgbClr val="C00000"/>
                </a:solidFill>
                <a:latin typeface="Consolas" panose="020B0609020204030204" pitchFamily="49" charset="0"/>
              </a:rPr>
              <a:t>efi</a:t>
            </a:r>
            <a:r>
              <a:rPr lang="en-US" dirty="0">
                <a:solidFill>
                  <a:srgbClr val="C00000"/>
                </a:solidFill>
                <a:latin typeface="Consolas" panose="020B0609020204030204" pitchFamily="49" charset="0"/>
              </a:rPr>
              <a:t>/ </a:t>
            </a:r>
            <a:r>
              <a:rPr lang="en-US" dirty="0"/>
              <a:t>of your computer or a small loader for the main grub on the MBR or a windows loader or even a </a:t>
            </a:r>
            <a:r>
              <a:rPr lang="en-US" dirty="0" err="1"/>
              <a:t>chainloader</a:t>
            </a:r>
            <a:r>
              <a:rPr lang="en-US" dirty="0"/>
              <a:t>.</a:t>
            </a:r>
          </a:p>
        </p:txBody>
      </p:sp>
      <p:sp>
        <p:nvSpPr>
          <p:cNvPr id="5" name="TextBox 4"/>
          <p:cNvSpPr txBox="1"/>
          <p:nvPr/>
        </p:nvSpPr>
        <p:spPr>
          <a:xfrm>
            <a:off x="1261872" y="5663115"/>
            <a:ext cx="8595360" cy="646331"/>
          </a:xfrm>
          <a:prstGeom prst="rect">
            <a:avLst/>
          </a:prstGeom>
          <a:solidFill>
            <a:schemeClr val="accent4">
              <a:tint val="60000"/>
              <a:satMod val="12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latin typeface="Comic Sans MS" panose="030F0702030302020204" pitchFamily="66" charset="0"/>
              </a:rPr>
              <a:t>Chain Loading is when a boot loader, loads another boot loader. This is done when a Linux bootloader needs to start a Windows system.</a:t>
            </a:r>
          </a:p>
        </p:txBody>
      </p:sp>
    </p:spTree>
    <p:extLst>
      <p:ext uri="{BB962C8B-B14F-4D97-AF65-F5344CB8AC3E}">
        <p14:creationId xmlns:p14="http://schemas.microsoft.com/office/powerpoint/2010/main" val="242171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9726" y="585195"/>
            <a:ext cx="8149983" cy="5719467"/>
          </a:xfrm>
        </p:spPr>
      </p:pic>
    </p:spTree>
    <p:extLst>
      <p:ext uri="{BB962C8B-B14F-4D97-AF65-F5344CB8AC3E}">
        <p14:creationId xmlns:p14="http://schemas.microsoft.com/office/powerpoint/2010/main" val="838518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smtClean="0"/>
              <a:t>GRUB</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b="1" dirty="0"/>
              <a:t>GRUB</a:t>
            </a:r>
            <a:r>
              <a:rPr lang="en-US" dirty="0"/>
              <a:t> (</a:t>
            </a:r>
            <a:r>
              <a:rPr lang="en-US" b="1" dirty="0" err="1"/>
              <a:t>GR</a:t>
            </a:r>
            <a:r>
              <a:rPr lang="en-US" dirty="0" err="1"/>
              <a:t>and</a:t>
            </a:r>
            <a:r>
              <a:rPr lang="en-US" dirty="0"/>
              <a:t> </a:t>
            </a:r>
            <a:r>
              <a:rPr lang="en-US" b="1" dirty="0"/>
              <a:t>U</a:t>
            </a:r>
            <a:r>
              <a:rPr lang="en-US" dirty="0"/>
              <a:t>nified </a:t>
            </a:r>
            <a:r>
              <a:rPr lang="en-US" b="1" dirty="0"/>
              <a:t>B</a:t>
            </a:r>
            <a:r>
              <a:rPr lang="en-US" dirty="0"/>
              <a:t>ootloader) started to replace the older LILO. The first version (1) is called Grub Legacy and started in 1999. The 2nd version started in 2005 and is a complete rewrite of version 1.</a:t>
            </a:r>
          </a:p>
          <a:p>
            <a:pPr marL="0" indent="0">
              <a:lnSpc>
                <a:spcPct val="150000"/>
              </a:lnSpc>
              <a:buNone/>
            </a:pPr>
            <a:r>
              <a:rPr lang="en-US" dirty="0"/>
              <a:t>It's a menu-based system where you can choose which Kernel or </a:t>
            </a:r>
            <a:r>
              <a:rPr lang="en-US" dirty="0" err="1"/>
              <a:t>chainloader</a:t>
            </a:r>
            <a:r>
              <a:rPr lang="en-US" dirty="0"/>
              <a:t> to boot. It is also possible to edit the menus on the fly or give direct commands from a command line.</a:t>
            </a:r>
          </a:p>
        </p:txBody>
      </p:sp>
    </p:spTree>
    <p:extLst>
      <p:ext uri="{BB962C8B-B14F-4D97-AF65-F5344CB8AC3E}">
        <p14:creationId xmlns:p14="http://schemas.microsoft.com/office/powerpoint/2010/main" val="1275068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a:t>GRUB Legacy</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dirty="0"/>
              <a:t>Usually the GRUB v1 (actually 0.9) is installed in </a:t>
            </a:r>
            <a:r>
              <a:rPr lang="en-US" dirty="0">
                <a:solidFill>
                  <a:srgbClr val="C00000"/>
                </a:solidFill>
                <a:latin typeface="Consolas" panose="020B0609020204030204" pitchFamily="49" charset="0"/>
              </a:rPr>
              <a:t>/boot/grub</a:t>
            </a:r>
            <a:r>
              <a:rPr lang="en-US" dirty="0"/>
              <a:t>. Its main configuration is in </a:t>
            </a:r>
            <a:r>
              <a:rPr lang="en-US" dirty="0">
                <a:solidFill>
                  <a:srgbClr val="C00000"/>
                </a:solidFill>
                <a:latin typeface="Consolas" panose="020B0609020204030204" pitchFamily="49" charset="0"/>
              </a:rPr>
              <a:t>/boot/grub/</a:t>
            </a:r>
            <a:r>
              <a:rPr lang="en-US" dirty="0" err="1">
                <a:solidFill>
                  <a:srgbClr val="C00000"/>
                </a:solidFill>
                <a:latin typeface="Consolas" panose="020B0609020204030204" pitchFamily="49" charset="0"/>
              </a:rPr>
              <a:t>menu.lst</a:t>
            </a:r>
            <a:r>
              <a:rPr lang="en-US" dirty="0">
                <a:solidFill>
                  <a:srgbClr val="C00000"/>
                </a:solidFill>
                <a:latin typeface="Consolas" panose="020B0609020204030204" pitchFamily="49" charset="0"/>
              </a:rPr>
              <a:t> </a:t>
            </a:r>
            <a:r>
              <a:rPr lang="en-US" dirty="0"/>
              <a:t>but nowadays some distros (including </a:t>
            </a:r>
            <a:r>
              <a:rPr lang="en-US" dirty="0" err="1"/>
              <a:t>RedHat</a:t>
            </a:r>
            <a:r>
              <a:rPr lang="en-US" dirty="0"/>
              <a:t> Based ones) link this to the </a:t>
            </a:r>
            <a:r>
              <a:rPr lang="en-US" dirty="0">
                <a:solidFill>
                  <a:srgbClr val="C00000"/>
                </a:solidFill>
                <a:latin typeface="Consolas" panose="020B0609020204030204" pitchFamily="49" charset="0"/>
              </a:rPr>
              <a:t>/boot/grub/</a:t>
            </a:r>
            <a:r>
              <a:rPr lang="en-US" dirty="0" err="1">
                <a:solidFill>
                  <a:srgbClr val="C00000"/>
                </a:solidFill>
                <a:latin typeface="Consolas" panose="020B0609020204030204" pitchFamily="49" charset="0"/>
              </a:rPr>
              <a:t>grub.conf</a:t>
            </a:r>
            <a:r>
              <a:rPr lang="en-US" dirty="0" smtClean="0"/>
              <a:t>.</a:t>
            </a:r>
            <a:endParaRPr lang="en-US" dirty="0"/>
          </a:p>
          <a:p>
            <a:pPr marL="0" indent="0">
              <a:lnSpc>
                <a:spcPct val="150000"/>
              </a:lnSpc>
              <a:buNone/>
            </a:pPr>
            <a:r>
              <a:rPr lang="en-US" dirty="0"/>
              <a:t>A sample </a:t>
            </a:r>
            <a:r>
              <a:rPr lang="en-US" dirty="0" err="1">
                <a:solidFill>
                  <a:srgbClr val="C00000"/>
                </a:solidFill>
                <a:latin typeface="Consolas" panose="020B0609020204030204" pitchFamily="49" charset="0"/>
              </a:rPr>
              <a:t>menu.lst</a:t>
            </a:r>
            <a:r>
              <a:rPr lang="en-US" dirty="0"/>
              <a:t> / </a:t>
            </a:r>
            <a:r>
              <a:rPr lang="en-US" dirty="0" err="1">
                <a:solidFill>
                  <a:srgbClr val="C00000"/>
                </a:solidFill>
                <a:latin typeface="Consolas" panose="020B0609020204030204" pitchFamily="49" charset="0"/>
              </a:rPr>
              <a:t>grub.conf</a:t>
            </a:r>
            <a:r>
              <a:rPr lang="en-US" dirty="0"/>
              <a:t> file for GRUB legacy consists of two sections. The first section contains global </a:t>
            </a:r>
            <a:r>
              <a:rPr lang="en-US" dirty="0" err="1"/>
              <a:t>configs</a:t>
            </a:r>
            <a:r>
              <a:rPr lang="en-US" dirty="0"/>
              <a:t> and the 2nd part defines different kernel/</a:t>
            </a:r>
            <a:r>
              <a:rPr lang="en-US" dirty="0" err="1"/>
              <a:t>initram</a:t>
            </a:r>
            <a:r>
              <a:rPr lang="en-US" dirty="0"/>
              <a:t> or </a:t>
            </a:r>
            <a:r>
              <a:rPr lang="en-US" dirty="0" err="1"/>
              <a:t>chainloader</a:t>
            </a:r>
            <a:r>
              <a:rPr lang="en-US" dirty="0"/>
              <a:t> options.</a:t>
            </a:r>
          </a:p>
        </p:txBody>
      </p:sp>
    </p:spTree>
    <p:extLst>
      <p:ext uri="{BB962C8B-B14F-4D97-AF65-F5344CB8AC3E}">
        <p14:creationId xmlns:p14="http://schemas.microsoft.com/office/powerpoint/2010/main" val="3401507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a:t>GRUB Legacy</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00000"/>
              </a:lnSpc>
              <a:buNone/>
            </a:pPr>
            <a:r>
              <a:rPr lang="en-US" dirty="0"/>
              <a:t>The global </a:t>
            </a:r>
            <a:r>
              <a:rPr lang="en-US" dirty="0" err="1"/>
              <a:t>configs</a:t>
            </a:r>
            <a:r>
              <a:rPr lang="en-US" dirty="0"/>
              <a:t> are</a:t>
            </a:r>
            <a:r>
              <a:rPr lang="en-US" dirty="0" smtClean="0"/>
              <a:t>:</a:t>
            </a:r>
          </a:p>
          <a:p>
            <a:pPr marL="0" indent="0">
              <a:lnSpc>
                <a:spcPct val="150000"/>
              </a:lnSpc>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4845266"/>
              </p:ext>
            </p:extLst>
          </p:nvPr>
        </p:nvGraphicFramePr>
        <p:xfrm>
          <a:off x="1261872" y="2326793"/>
          <a:ext cx="8128000" cy="4333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7864142"/>
                    </a:ext>
                  </a:extLst>
                </a:gridCol>
                <a:gridCol w="4064000">
                  <a:extLst>
                    <a:ext uri="{9D8B030D-6E8A-4147-A177-3AD203B41FA5}">
                      <a16:colId xmlns:a16="http://schemas.microsoft.com/office/drawing/2014/main" val="100260309"/>
                    </a:ext>
                  </a:extLst>
                </a:gridCol>
              </a:tblGrid>
              <a:tr h="370840">
                <a:tc>
                  <a:txBody>
                    <a:bodyPr/>
                    <a:lstStyle/>
                    <a:p>
                      <a:r>
                        <a:rPr lang="en-US" sz="1800" b="1" i="0" kern="1200" smtClean="0">
                          <a:solidFill>
                            <a:schemeClr val="lt1"/>
                          </a:solidFill>
                          <a:effectLst/>
                          <a:latin typeface="+mn-lt"/>
                          <a:ea typeface="+mn-ea"/>
                          <a:cs typeface="+mn-cs"/>
                        </a:rPr>
                        <a:t>Config</a:t>
                      </a:r>
                      <a:endParaRPr lang="en-US" sz="1800" dirty="0"/>
                    </a:p>
                  </a:txBody>
                  <a:tcPr/>
                </a:tc>
                <a:tc>
                  <a:txBody>
                    <a:bodyPr/>
                    <a:lstStyle/>
                    <a:p>
                      <a:r>
                        <a:rPr lang="en-US" sz="1800" b="1" i="0" kern="1200" smtClean="0">
                          <a:solidFill>
                            <a:schemeClr val="lt1"/>
                          </a:solidFill>
                          <a:effectLst/>
                          <a:latin typeface="+mn-lt"/>
                          <a:ea typeface="+mn-ea"/>
                          <a:cs typeface="+mn-cs"/>
                        </a:rPr>
                        <a:t>Description</a:t>
                      </a:r>
                      <a:endParaRPr lang="en-US" sz="1400" dirty="0"/>
                    </a:p>
                  </a:txBody>
                  <a:tcPr/>
                </a:tc>
                <a:extLst>
                  <a:ext uri="{0D108BD9-81ED-4DB2-BD59-A6C34878D82A}">
                    <a16:rowId xmlns:a16="http://schemas.microsoft.com/office/drawing/2014/main" val="2869233066"/>
                  </a:ext>
                </a:extLst>
              </a:tr>
              <a:tr h="370840">
                <a:tc>
                  <a:txBody>
                    <a:bodyPr/>
                    <a:lstStyle/>
                    <a:p>
                      <a:r>
                        <a:rPr lang="en-US" sz="1800" b="0" i="0" kern="1200" dirty="0" smtClean="0">
                          <a:solidFill>
                            <a:schemeClr val="dk1"/>
                          </a:solidFill>
                          <a:effectLst/>
                          <a:latin typeface="+mn-lt"/>
                          <a:ea typeface="+mn-ea"/>
                          <a:cs typeface="+mn-cs"/>
                        </a:rPr>
                        <a:t>#</a:t>
                      </a:r>
                      <a:endParaRPr lang="en-US" sz="1800" dirty="0"/>
                    </a:p>
                  </a:txBody>
                  <a:tcPr/>
                </a:tc>
                <a:tc>
                  <a:txBody>
                    <a:bodyPr/>
                    <a:lstStyle/>
                    <a:p>
                      <a:r>
                        <a:rPr lang="en-US" sz="1600" b="0" i="0" kern="1200" smtClean="0">
                          <a:solidFill>
                            <a:schemeClr val="dk1"/>
                          </a:solidFill>
                          <a:effectLst/>
                          <a:latin typeface="+mn-lt"/>
                          <a:ea typeface="+mn-ea"/>
                          <a:cs typeface="+mn-cs"/>
                        </a:rPr>
                        <a:t>Comment</a:t>
                      </a:r>
                      <a:endParaRPr lang="en-US" sz="1600" dirty="0"/>
                    </a:p>
                  </a:txBody>
                  <a:tcPr/>
                </a:tc>
                <a:extLst>
                  <a:ext uri="{0D108BD9-81ED-4DB2-BD59-A6C34878D82A}">
                    <a16:rowId xmlns:a16="http://schemas.microsoft.com/office/drawing/2014/main" val="950385260"/>
                  </a:ext>
                </a:extLst>
              </a:tr>
              <a:tr h="370840">
                <a:tc>
                  <a:txBody>
                    <a:bodyPr/>
                    <a:lstStyle/>
                    <a:p>
                      <a:pPr marL="0" lvl="0" indent="0">
                        <a:buFont typeface="Arial" panose="020B0604020202020204" pitchFamily="34" charset="0"/>
                        <a:buNone/>
                      </a:pPr>
                      <a:r>
                        <a:rPr lang="en-US" sz="1800" b="0" i="0" kern="1200" dirty="0" smtClean="0">
                          <a:solidFill>
                            <a:schemeClr val="dk1"/>
                          </a:solidFill>
                          <a:effectLst/>
                          <a:latin typeface="+mn-lt"/>
                          <a:ea typeface="+mn-ea"/>
                          <a:cs typeface="+mn-cs"/>
                        </a:rPr>
                        <a:t> color</a:t>
                      </a:r>
                      <a:endParaRPr lang="en-US" sz="1400" dirty="0"/>
                    </a:p>
                  </a:txBody>
                  <a:tcPr marL="15240" marR="15240"/>
                </a:tc>
                <a:tc>
                  <a:txBody>
                    <a:bodyPr/>
                    <a:lstStyle/>
                    <a:p>
                      <a:r>
                        <a:rPr lang="en-US" sz="1600" b="0" i="0" kern="1200" dirty="0" smtClean="0">
                          <a:solidFill>
                            <a:schemeClr val="dk1"/>
                          </a:solidFill>
                          <a:effectLst/>
                          <a:latin typeface="+mn-lt"/>
                          <a:ea typeface="+mn-ea"/>
                          <a:cs typeface="+mn-cs"/>
                        </a:rPr>
                        <a:t>Foreground and background colors for normal and active items</a:t>
                      </a:r>
                      <a:endParaRPr lang="en-US" sz="1600" dirty="0"/>
                    </a:p>
                  </a:txBody>
                  <a:tcPr/>
                </a:tc>
                <a:extLst>
                  <a:ext uri="{0D108BD9-81ED-4DB2-BD59-A6C34878D82A}">
                    <a16:rowId xmlns:a16="http://schemas.microsoft.com/office/drawing/2014/main" val="1767695705"/>
                  </a:ext>
                </a:extLst>
              </a:tr>
              <a:tr h="370840">
                <a:tc>
                  <a:txBody>
                    <a:bodyPr/>
                    <a:lstStyle/>
                    <a:p>
                      <a:r>
                        <a:rPr lang="en-US" sz="1800" b="0" i="0" kern="1200" dirty="0" smtClean="0">
                          <a:solidFill>
                            <a:schemeClr val="dk1"/>
                          </a:solidFill>
                          <a:effectLst/>
                          <a:latin typeface="+mn-lt"/>
                          <a:ea typeface="+mn-ea"/>
                          <a:cs typeface="+mn-cs"/>
                        </a:rPr>
                        <a:t>default</a:t>
                      </a:r>
                      <a:endParaRPr lang="en-US" sz="1400" dirty="0"/>
                    </a:p>
                  </a:txBody>
                  <a:tcPr/>
                </a:tc>
                <a:tc>
                  <a:txBody>
                    <a:bodyPr/>
                    <a:lstStyle/>
                    <a:p>
                      <a:pPr algn="l" fontAlgn="t"/>
                      <a:r>
                        <a:rPr lang="en-US" sz="1600" dirty="0" smtClean="0">
                          <a:effectLst/>
                        </a:rPr>
                        <a:t>Which boot menu item is the default</a:t>
                      </a:r>
                      <a:endParaRPr lang="en-US" sz="1600" dirty="0">
                        <a:effectLst/>
                      </a:endParaRPr>
                    </a:p>
                  </a:txBody>
                  <a:tcPr marL="15240" marR="15240"/>
                </a:tc>
                <a:extLst>
                  <a:ext uri="{0D108BD9-81ED-4DB2-BD59-A6C34878D82A}">
                    <a16:rowId xmlns:a16="http://schemas.microsoft.com/office/drawing/2014/main" val="3398134555"/>
                  </a:ext>
                </a:extLst>
              </a:tr>
              <a:tr h="370840">
                <a:tc>
                  <a:txBody>
                    <a:bodyPr/>
                    <a:lstStyle/>
                    <a:p>
                      <a:r>
                        <a:rPr lang="en-US" sz="1800" b="0" i="0" kern="1200" dirty="0" smtClean="0">
                          <a:solidFill>
                            <a:schemeClr val="dk1"/>
                          </a:solidFill>
                          <a:effectLst/>
                          <a:latin typeface="+mn-lt"/>
                          <a:ea typeface="+mn-ea"/>
                          <a:cs typeface="+mn-cs"/>
                        </a:rPr>
                        <a:t>fallback</a:t>
                      </a:r>
                      <a:endParaRPr lang="en-US" sz="1400" dirty="0"/>
                    </a:p>
                  </a:txBody>
                  <a:tcPr/>
                </a:tc>
                <a:tc>
                  <a:txBody>
                    <a:bodyPr/>
                    <a:lstStyle/>
                    <a:p>
                      <a:pPr algn="l" fontAlgn="t"/>
                      <a:r>
                        <a:rPr lang="en-US" sz="1600" dirty="0" smtClean="0">
                          <a:effectLst/>
                        </a:rPr>
                        <a:t>Which boot menu should be used if the </a:t>
                      </a:r>
                      <a:r>
                        <a:rPr lang="en-US" sz="1600" i="1" dirty="0" smtClean="0">
                          <a:effectLst/>
                        </a:rPr>
                        <a:t>default</a:t>
                      </a:r>
                      <a:r>
                        <a:rPr lang="en-US" sz="1600" dirty="0" smtClean="0">
                          <a:effectLst/>
                        </a:rPr>
                        <a:t> fails</a:t>
                      </a:r>
                      <a:endParaRPr lang="en-US" sz="1600" dirty="0">
                        <a:effectLst/>
                      </a:endParaRPr>
                    </a:p>
                  </a:txBody>
                  <a:tcPr marL="15240" marR="15240"/>
                </a:tc>
                <a:extLst>
                  <a:ext uri="{0D108BD9-81ED-4DB2-BD59-A6C34878D82A}">
                    <a16:rowId xmlns:a16="http://schemas.microsoft.com/office/drawing/2014/main" val="2936978940"/>
                  </a:ext>
                </a:extLst>
              </a:tr>
              <a:tr h="370840">
                <a:tc>
                  <a:txBody>
                    <a:bodyPr/>
                    <a:lstStyle/>
                    <a:p>
                      <a:r>
                        <a:rPr lang="en-US" sz="1800" b="0" i="0" kern="1200" dirty="0" err="1" smtClean="0">
                          <a:solidFill>
                            <a:schemeClr val="dk1"/>
                          </a:solidFill>
                          <a:effectLst/>
                          <a:latin typeface="+mn-lt"/>
                          <a:ea typeface="+mn-ea"/>
                          <a:cs typeface="+mn-cs"/>
                        </a:rPr>
                        <a:t>hiddenmenu</a:t>
                      </a:r>
                      <a:endParaRPr lang="en-US" sz="1400" dirty="0"/>
                    </a:p>
                  </a:txBody>
                  <a:tcPr/>
                </a:tc>
                <a:tc>
                  <a:txBody>
                    <a:bodyPr/>
                    <a:lstStyle/>
                    <a:p>
                      <a:pPr algn="l" fontAlgn="t"/>
                      <a:r>
                        <a:rPr lang="en-US" sz="1600" dirty="0" smtClean="0">
                          <a:effectLst/>
                        </a:rPr>
                        <a:t>Hide the menu options</a:t>
                      </a:r>
                      <a:endParaRPr lang="en-US" sz="1600" dirty="0">
                        <a:effectLst/>
                      </a:endParaRPr>
                    </a:p>
                  </a:txBody>
                  <a:tcPr marL="15240" marR="15240"/>
                </a:tc>
                <a:extLst>
                  <a:ext uri="{0D108BD9-81ED-4DB2-BD59-A6C34878D82A}">
                    <a16:rowId xmlns:a16="http://schemas.microsoft.com/office/drawing/2014/main" val="396076674"/>
                  </a:ext>
                </a:extLst>
              </a:tr>
              <a:tr h="370840">
                <a:tc>
                  <a:txBody>
                    <a:bodyPr/>
                    <a:lstStyle/>
                    <a:p>
                      <a:r>
                        <a:rPr lang="en-US" sz="1800" b="0" i="0" kern="1200" dirty="0" err="1" smtClean="0">
                          <a:solidFill>
                            <a:schemeClr val="dk1"/>
                          </a:solidFill>
                          <a:effectLst/>
                          <a:latin typeface="+mn-lt"/>
                          <a:ea typeface="+mn-ea"/>
                          <a:cs typeface="+mn-cs"/>
                        </a:rPr>
                        <a:t>splashimage</a:t>
                      </a:r>
                      <a:endParaRPr lang="en-US" sz="1400" dirty="0"/>
                    </a:p>
                  </a:txBody>
                  <a:tcPr/>
                </a:tc>
                <a:tc>
                  <a:txBody>
                    <a:bodyPr/>
                    <a:lstStyle/>
                    <a:p>
                      <a:pPr algn="l" fontAlgn="t"/>
                      <a:r>
                        <a:rPr lang="en-US" sz="1600" dirty="0" smtClean="0">
                          <a:effectLst/>
                        </a:rPr>
                        <a:t>Show this image in the background!</a:t>
                      </a:r>
                      <a:endParaRPr lang="en-US" sz="1600" dirty="0">
                        <a:effectLst/>
                      </a:endParaRPr>
                    </a:p>
                  </a:txBody>
                  <a:tcPr marL="15240" marR="15240"/>
                </a:tc>
                <a:extLst>
                  <a:ext uri="{0D108BD9-81ED-4DB2-BD59-A6C34878D82A}">
                    <a16:rowId xmlns:a16="http://schemas.microsoft.com/office/drawing/2014/main" val="446404502"/>
                  </a:ext>
                </a:extLst>
              </a:tr>
              <a:tr h="370840">
                <a:tc>
                  <a:txBody>
                    <a:bodyPr/>
                    <a:lstStyle/>
                    <a:p>
                      <a:r>
                        <a:rPr lang="en-US" sz="1800" b="0" i="0" kern="1200" smtClean="0">
                          <a:solidFill>
                            <a:schemeClr val="dk1"/>
                          </a:solidFill>
                          <a:effectLst/>
                          <a:latin typeface="+mn-lt"/>
                          <a:ea typeface="+mn-ea"/>
                          <a:cs typeface="+mn-cs"/>
                        </a:rPr>
                        <a:t>timeout</a:t>
                      </a:r>
                      <a:endParaRPr lang="en-US" sz="1400" dirty="0"/>
                    </a:p>
                  </a:txBody>
                  <a:tcPr/>
                </a:tc>
                <a:tc>
                  <a:txBody>
                    <a:bodyPr/>
                    <a:lstStyle/>
                    <a:p>
                      <a:pPr algn="l" fontAlgn="t"/>
                      <a:r>
                        <a:rPr lang="en-US" sz="1600" dirty="0" smtClean="0">
                          <a:effectLst/>
                        </a:rPr>
                        <a:t>Wait this much and then start the default</a:t>
                      </a:r>
                      <a:endParaRPr lang="en-US" sz="1600" dirty="0">
                        <a:effectLst/>
                      </a:endParaRPr>
                    </a:p>
                  </a:txBody>
                  <a:tcPr marL="15240" marR="15240"/>
                </a:tc>
                <a:extLst>
                  <a:ext uri="{0D108BD9-81ED-4DB2-BD59-A6C34878D82A}">
                    <a16:rowId xmlns:a16="http://schemas.microsoft.com/office/drawing/2014/main" val="3478478649"/>
                  </a:ext>
                </a:extLst>
              </a:tr>
              <a:tr h="370840">
                <a:tc>
                  <a:txBody>
                    <a:bodyPr/>
                    <a:lstStyle/>
                    <a:p>
                      <a:r>
                        <a:rPr lang="en-US" sz="1800" b="0" i="0" kern="1200" smtClean="0">
                          <a:solidFill>
                            <a:schemeClr val="dk1"/>
                          </a:solidFill>
                          <a:effectLst/>
                          <a:latin typeface="+mn-lt"/>
                          <a:ea typeface="+mn-ea"/>
                          <a:cs typeface="+mn-cs"/>
                        </a:rPr>
                        <a:t>password</a:t>
                      </a:r>
                      <a:endParaRPr lang="en-US" sz="1400" dirty="0"/>
                    </a:p>
                  </a:txBody>
                  <a:tcPr/>
                </a:tc>
                <a:tc>
                  <a:txBody>
                    <a:bodyPr/>
                    <a:lstStyle/>
                    <a:p>
                      <a:pPr algn="l" fontAlgn="t"/>
                      <a:r>
                        <a:rPr lang="en-US" sz="1600" dirty="0" smtClean="0">
                          <a:effectLst/>
                        </a:rPr>
                        <a:t>Security is important! Will ask this password</a:t>
                      </a:r>
                      <a:endParaRPr lang="en-US" sz="1600" dirty="0">
                        <a:effectLst/>
                      </a:endParaRPr>
                    </a:p>
                  </a:txBody>
                  <a:tcPr marL="15240" marR="15240"/>
                </a:tc>
                <a:extLst>
                  <a:ext uri="{0D108BD9-81ED-4DB2-BD59-A6C34878D82A}">
                    <a16:rowId xmlns:a16="http://schemas.microsoft.com/office/drawing/2014/main" val="4195882400"/>
                  </a:ext>
                </a:extLst>
              </a:tr>
              <a:tr h="370840">
                <a:tc>
                  <a:txBody>
                    <a:bodyPr/>
                    <a:lstStyle/>
                    <a:p>
                      <a:r>
                        <a:rPr lang="en-US" sz="1800" b="0" i="0" kern="1200" smtClean="0">
                          <a:solidFill>
                            <a:schemeClr val="dk1"/>
                          </a:solidFill>
                          <a:effectLst/>
                          <a:latin typeface="+mn-lt"/>
                          <a:ea typeface="+mn-ea"/>
                          <a:cs typeface="+mn-cs"/>
                        </a:rPr>
                        <a:t>savedefault</a:t>
                      </a:r>
                      <a:endParaRPr lang="en-US" sz="1400" dirty="0"/>
                    </a:p>
                  </a:txBody>
                  <a:tcPr/>
                </a:tc>
                <a:tc>
                  <a:txBody>
                    <a:bodyPr/>
                    <a:lstStyle/>
                    <a:p>
                      <a:pPr algn="l" fontAlgn="t"/>
                      <a:r>
                        <a:rPr lang="en-US" sz="1600" dirty="0" smtClean="0">
                          <a:effectLst/>
                        </a:rPr>
                        <a:t>Remember the last booted item</a:t>
                      </a:r>
                      <a:endParaRPr lang="en-US" sz="1600" dirty="0">
                        <a:effectLst/>
                      </a:endParaRPr>
                    </a:p>
                  </a:txBody>
                  <a:tcPr marL="15240" marR="15240"/>
                </a:tc>
                <a:extLst>
                  <a:ext uri="{0D108BD9-81ED-4DB2-BD59-A6C34878D82A}">
                    <a16:rowId xmlns:a16="http://schemas.microsoft.com/office/drawing/2014/main" val="1523236855"/>
                  </a:ext>
                </a:extLst>
              </a:tr>
            </a:tbl>
          </a:graphicData>
        </a:graphic>
      </p:graphicFrame>
    </p:spTree>
    <p:extLst>
      <p:ext uri="{BB962C8B-B14F-4D97-AF65-F5344CB8AC3E}">
        <p14:creationId xmlns:p14="http://schemas.microsoft.com/office/powerpoint/2010/main" val="794472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1"/>
            <a:ext cx="9692640" cy="1325562"/>
          </a:xfrm>
        </p:spPr>
        <p:txBody>
          <a:bodyPr/>
          <a:lstStyle/>
          <a:p>
            <a:r>
              <a:rPr lang="en-US" dirty="0" smtClean="0">
                <a:cs typeface="Times New Roman" panose="02020603050405020304" pitchFamily="18" charset="0"/>
              </a:rPr>
              <a:t>Chapter 1: Boot</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cs typeface="Times New Roman" panose="02020603050405020304" pitchFamily="18" charset="0"/>
              </a:rPr>
              <a:t>The Boot </a:t>
            </a:r>
            <a:r>
              <a:rPr lang="en-US" dirty="0" smtClean="0">
                <a:cs typeface="Times New Roman" panose="02020603050405020304" pitchFamily="18" charset="0"/>
              </a:rPr>
              <a:t>Process</a:t>
            </a:r>
          </a:p>
          <a:p>
            <a:r>
              <a:rPr lang="en-US" dirty="0" smtClean="0"/>
              <a:t>BIOS</a:t>
            </a:r>
          </a:p>
          <a:p>
            <a:r>
              <a:rPr lang="en-US" dirty="0" smtClean="0"/>
              <a:t>UEFI</a:t>
            </a:r>
          </a:p>
          <a:p>
            <a:r>
              <a:rPr lang="en-US" dirty="0"/>
              <a:t>Bootloader</a:t>
            </a:r>
            <a:endParaRPr lang="en-US" dirty="0" smtClean="0"/>
          </a:p>
          <a:p>
            <a:r>
              <a:rPr lang="en-US" dirty="0" smtClean="0"/>
              <a:t>Kernel</a:t>
            </a:r>
          </a:p>
          <a:p>
            <a:pPr lvl="1"/>
            <a:r>
              <a:rPr lang="en-US" dirty="0" err="1" smtClean="0"/>
              <a:t>dmesg</a:t>
            </a:r>
            <a:endParaRPr lang="en-US" dirty="0" smtClean="0"/>
          </a:p>
          <a:p>
            <a:r>
              <a:rPr lang="en-US" dirty="0" err="1" smtClean="0"/>
              <a:t>init</a:t>
            </a:r>
            <a:endParaRPr lang="en-US" dirty="0" smtClean="0"/>
          </a:p>
        </p:txBody>
      </p:sp>
    </p:spTree>
    <p:extLst>
      <p:ext uri="{BB962C8B-B14F-4D97-AF65-F5344CB8AC3E}">
        <p14:creationId xmlns:p14="http://schemas.microsoft.com/office/powerpoint/2010/main" val="2932457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smtClean="0"/>
              <a:t>GRUB Legacy</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t>On the second part of the </a:t>
            </a:r>
            <a:r>
              <a:rPr lang="en-US" dirty="0" err="1"/>
              <a:t>config</a:t>
            </a:r>
            <a:r>
              <a:rPr lang="en-US" dirty="0"/>
              <a:t>, we have these</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350975977"/>
              </p:ext>
            </p:extLst>
          </p:nvPr>
        </p:nvGraphicFramePr>
        <p:xfrm>
          <a:off x="1261872" y="2336029"/>
          <a:ext cx="8128000" cy="3256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7864142"/>
                    </a:ext>
                  </a:extLst>
                </a:gridCol>
                <a:gridCol w="4064000">
                  <a:extLst>
                    <a:ext uri="{9D8B030D-6E8A-4147-A177-3AD203B41FA5}">
                      <a16:colId xmlns:a16="http://schemas.microsoft.com/office/drawing/2014/main" val="100260309"/>
                    </a:ext>
                  </a:extLst>
                </a:gridCol>
              </a:tblGrid>
              <a:tr h="370840">
                <a:tc>
                  <a:txBody>
                    <a:bodyPr/>
                    <a:lstStyle/>
                    <a:p>
                      <a:r>
                        <a:rPr lang="en-US" sz="1800" b="1" i="0" kern="1200" dirty="0" err="1" smtClean="0">
                          <a:solidFill>
                            <a:schemeClr val="lt1"/>
                          </a:solidFill>
                          <a:effectLst/>
                          <a:latin typeface="+mn-lt"/>
                          <a:ea typeface="+mn-ea"/>
                          <a:cs typeface="+mn-cs"/>
                        </a:rPr>
                        <a:t>Config</a:t>
                      </a:r>
                      <a:endParaRPr lang="en-US" sz="1800" dirty="0"/>
                    </a:p>
                  </a:txBody>
                  <a:tcPr/>
                </a:tc>
                <a:tc>
                  <a:txBody>
                    <a:bodyPr/>
                    <a:lstStyle/>
                    <a:p>
                      <a:r>
                        <a:rPr lang="en-US" sz="1800" b="1" i="0" kern="1200" dirty="0" smtClean="0">
                          <a:solidFill>
                            <a:schemeClr val="lt1"/>
                          </a:solidFill>
                          <a:effectLst/>
                          <a:latin typeface="+mn-lt"/>
                          <a:ea typeface="+mn-ea"/>
                          <a:cs typeface="+mn-cs"/>
                        </a:rPr>
                        <a:t>Description</a:t>
                      </a:r>
                      <a:endParaRPr lang="en-US" sz="1400" dirty="0"/>
                    </a:p>
                  </a:txBody>
                  <a:tcPr/>
                </a:tc>
                <a:extLst>
                  <a:ext uri="{0D108BD9-81ED-4DB2-BD59-A6C34878D82A}">
                    <a16:rowId xmlns:a16="http://schemas.microsoft.com/office/drawing/2014/main" val="2869233066"/>
                  </a:ext>
                </a:extLst>
              </a:tr>
              <a:tr h="370840">
                <a:tc>
                  <a:txBody>
                    <a:bodyPr/>
                    <a:lstStyle/>
                    <a:p>
                      <a:r>
                        <a:rPr lang="en-US" sz="1800" b="0" i="0" kern="1200" dirty="0" smtClean="0">
                          <a:solidFill>
                            <a:schemeClr val="dk1"/>
                          </a:solidFill>
                          <a:effectLst/>
                          <a:latin typeface="+mn-lt"/>
                          <a:ea typeface="+mn-ea"/>
                          <a:cs typeface="+mn-cs"/>
                        </a:rPr>
                        <a:t>title</a:t>
                      </a:r>
                      <a:endParaRPr lang="en-US" sz="1800" dirty="0"/>
                    </a:p>
                  </a:txBody>
                  <a:tcPr/>
                </a:tc>
                <a:tc>
                  <a:txBody>
                    <a:bodyPr/>
                    <a:lstStyle/>
                    <a:p>
                      <a:pPr algn="l" fontAlgn="t"/>
                      <a:r>
                        <a:rPr lang="en-US" sz="1600" dirty="0">
                          <a:effectLst/>
                        </a:rPr>
                        <a:t>Defines the section name</a:t>
                      </a:r>
                    </a:p>
                  </a:txBody>
                  <a:tcPr marL="15240" marR="15240"/>
                </a:tc>
                <a:extLst>
                  <a:ext uri="{0D108BD9-81ED-4DB2-BD59-A6C34878D82A}">
                    <a16:rowId xmlns:a16="http://schemas.microsoft.com/office/drawing/2014/main" val="950385260"/>
                  </a:ext>
                </a:extLst>
              </a:tr>
              <a:tr h="370840">
                <a:tc>
                  <a:txBody>
                    <a:bodyPr/>
                    <a:lstStyle/>
                    <a:p>
                      <a:pPr algn="l" fontAlgn="t"/>
                      <a:r>
                        <a:rPr lang="en-US" sz="1800" dirty="0" smtClean="0">
                          <a:effectLst/>
                        </a:rPr>
                        <a:t> </a:t>
                      </a:r>
                      <a:r>
                        <a:rPr lang="en-US" sz="1800" b="0" i="0" kern="1200" dirty="0" smtClean="0">
                          <a:solidFill>
                            <a:schemeClr val="dk1"/>
                          </a:solidFill>
                          <a:effectLst/>
                          <a:latin typeface="+mn-lt"/>
                          <a:ea typeface="+mn-ea"/>
                          <a:cs typeface="+mn-cs"/>
                        </a:rPr>
                        <a:t>root</a:t>
                      </a:r>
                      <a:endParaRPr lang="en-US" sz="1400" dirty="0">
                        <a:effectLst/>
                      </a:endParaRPr>
                    </a:p>
                  </a:txBody>
                  <a:tcPr marL="15240" marR="15240"/>
                </a:tc>
                <a:tc>
                  <a:txBody>
                    <a:bodyPr/>
                    <a:lstStyle/>
                    <a:p>
                      <a:pPr algn="l" fontAlgn="t"/>
                      <a:r>
                        <a:rPr lang="en-US" sz="1600" dirty="0" smtClean="0">
                          <a:effectLst/>
                        </a:rPr>
                        <a:t>Disk </a:t>
                      </a:r>
                      <a:r>
                        <a:rPr lang="en-US" sz="1600" dirty="0">
                          <a:effectLst/>
                        </a:rPr>
                        <a:t>and </a:t>
                      </a:r>
                      <a:r>
                        <a:rPr lang="en-US" sz="1600" dirty="0" smtClean="0">
                          <a:effectLst/>
                        </a:rPr>
                        <a:t>partition</a:t>
                      </a:r>
                      <a:r>
                        <a:rPr lang="en-US" sz="1600" baseline="0" dirty="0" smtClean="0">
                          <a:effectLst/>
                        </a:rPr>
                        <a:t> </a:t>
                      </a:r>
                      <a:r>
                        <a:rPr lang="en-US" sz="1600" dirty="0" smtClean="0">
                          <a:effectLst/>
                        </a:rPr>
                        <a:t>where</a:t>
                      </a:r>
                      <a:r>
                        <a:rPr lang="en-US" sz="1600" dirty="0">
                          <a:solidFill>
                            <a:srgbClr val="C00000"/>
                          </a:solidFill>
                          <a:effectLst/>
                          <a:latin typeface="Consolas" panose="020B0609020204030204" pitchFamily="49" charset="0"/>
                        </a:rPr>
                        <a:t> /boot </a:t>
                      </a:r>
                      <a:r>
                        <a:rPr lang="en-US" sz="1600" dirty="0">
                          <a:effectLst/>
                        </a:rPr>
                        <a:t>directory is. In the form of (</a:t>
                      </a:r>
                      <a:r>
                        <a:rPr lang="en-US" sz="1600" dirty="0" err="1">
                          <a:effectLst/>
                        </a:rPr>
                        <a:t>hddrive</a:t>
                      </a:r>
                      <a:r>
                        <a:rPr lang="en-US" sz="1600" dirty="0">
                          <a:effectLst/>
                        </a:rPr>
                        <a:t>, partition), say (hd0, 0) or (hd0, msdos0)</a:t>
                      </a:r>
                    </a:p>
                  </a:txBody>
                  <a:tcPr marL="15240" marR="15240"/>
                </a:tc>
                <a:extLst>
                  <a:ext uri="{0D108BD9-81ED-4DB2-BD59-A6C34878D82A}">
                    <a16:rowId xmlns:a16="http://schemas.microsoft.com/office/drawing/2014/main" val="1767695705"/>
                  </a:ext>
                </a:extLst>
              </a:tr>
              <a:tr h="370840">
                <a:tc>
                  <a:txBody>
                    <a:bodyPr/>
                    <a:lstStyle/>
                    <a:p>
                      <a:r>
                        <a:rPr lang="en-US" sz="1800" b="0" i="0" kern="1200" dirty="0" smtClean="0">
                          <a:solidFill>
                            <a:schemeClr val="dk1"/>
                          </a:solidFill>
                          <a:effectLst/>
                          <a:latin typeface="+mn-lt"/>
                          <a:ea typeface="+mn-ea"/>
                          <a:cs typeface="+mn-cs"/>
                        </a:rPr>
                        <a:t>kernel</a:t>
                      </a:r>
                      <a:endParaRPr lang="en-US" sz="1400" dirty="0"/>
                    </a:p>
                  </a:txBody>
                  <a:tcPr/>
                </a:tc>
                <a:tc>
                  <a:txBody>
                    <a:bodyPr/>
                    <a:lstStyle/>
                    <a:p>
                      <a:pPr algn="l" fontAlgn="t"/>
                      <a:r>
                        <a:rPr lang="en-US" sz="1600" b="0" i="0" kern="1200" dirty="0" smtClean="0">
                          <a:solidFill>
                            <a:schemeClr val="dk1"/>
                          </a:solidFill>
                          <a:effectLst/>
                          <a:latin typeface="+mn-lt"/>
                          <a:ea typeface="+mn-ea"/>
                          <a:cs typeface="+mn-cs"/>
                        </a:rPr>
                        <a:t>Kernel image file name in</a:t>
                      </a:r>
                      <a:r>
                        <a:rPr lang="en-US" sz="1600" b="0" i="0" kern="1200" dirty="0" smtClean="0">
                          <a:solidFill>
                            <a:srgbClr val="C00000"/>
                          </a:solidFill>
                          <a:effectLst/>
                          <a:latin typeface="Consolas" panose="020B0609020204030204" pitchFamily="49" charset="0"/>
                          <a:ea typeface="+mn-ea"/>
                          <a:cs typeface="+mn-cs"/>
                        </a:rPr>
                        <a:t> </a:t>
                      </a:r>
                      <a:r>
                        <a:rPr lang="en-US" sz="1600" dirty="0" smtClean="0">
                          <a:solidFill>
                            <a:srgbClr val="C00000"/>
                          </a:solidFill>
                          <a:latin typeface="Consolas" panose="020B0609020204030204" pitchFamily="49" charset="0"/>
                        </a:rPr>
                        <a:t>/boot</a:t>
                      </a:r>
                      <a:endParaRPr lang="en-US" sz="1600" dirty="0">
                        <a:solidFill>
                          <a:srgbClr val="C00000"/>
                        </a:solidFill>
                        <a:effectLst/>
                        <a:latin typeface="Consolas" panose="020B0609020204030204" pitchFamily="49" charset="0"/>
                      </a:endParaRPr>
                    </a:p>
                  </a:txBody>
                  <a:tcPr marL="15240" marR="15240"/>
                </a:tc>
                <a:extLst>
                  <a:ext uri="{0D108BD9-81ED-4DB2-BD59-A6C34878D82A}">
                    <a16:rowId xmlns:a16="http://schemas.microsoft.com/office/drawing/2014/main" val="3398134555"/>
                  </a:ext>
                </a:extLst>
              </a:tr>
              <a:tr h="370840">
                <a:tc>
                  <a:txBody>
                    <a:bodyPr/>
                    <a:lstStyle/>
                    <a:p>
                      <a:r>
                        <a:rPr lang="en-US" sz="1800" b="0" i="0" kern="1200" dirty="0" err="1" smtClean="0">
                          <a:solidFill>
                            <a:schemeClr val="dk1"/>
                          </a:solidFill>
                          <a:effectLst/>
                          <a:latin typeface="+mn-lt"/>
                          <a:ea typeface="+mn-ea"/>
                          <a:cs typeface="+mn-cs"/>
                        </a:rPr>
                        <a:t>initrd</a:t>
                      </a:r>
                      <a:endParaRPr lang="en-US" sz="1400" dirty="0"/>
                    </a:p>
                  </a:txBody>
                  <a:tcPr/>
                </a:tc>
                <a:tc>
                  <a:txBody>
                    <a:bodyPr/>
                    <a:lstStyle/>
                    <a:p>
                      <a:pPr algn="l" fontAlgn="t"/>
                      <a:r>
                        <a:rPr lang="en-US" sz="1600" b="0" i="0" kern="1200" dirty="0" err="1" smtClean="0">
                          <a:solidFill>
                            <a:schemeClr val="dk1"/>
                          </a:solidFill>
                          <a:effectLst/>
                          <a:latin typeface="+mn-lt"/>
                          <a:ea typeface="+mn-ea"/>
                          <a:cs typeface="+mn-cs"/>
                        </a:rPr>
                        <a:t>Initramfs</a:t>
                      </a:r>
                      <a:r>
                        <a:rPr lang="en-US" sz="1600" b="0" i="0" kern="1200" dirty="0" smtClean="0">
                          <a:solidFill>
                            <a:schemeClr val="dk1"/>
                          </a:solidFill>
                          <a:effectLst/>
                          <a:latin typeface="+mn-lt"/>
                          <a:ea typeface="+mn-ea"/>
                          <a:cs typeface="+mn-cs"/>
                        </a:rPr>
                        <a:t> file in </a:t>
                      </a:r>
                      <a:r>
                        <a:rPr lang="en-US" sz="1600" dirty="0" smtClean="0">
                          <a:solidFill>
                            <a:srgbClr val="C00000"/>
                          </a:solidFill>
                          <a:latin typeface="Consolas" panose="020B0609020204030204" pitchFamily="49" charset="0"/>
                        </a:rPr>
                        <a:t>/boot</a:t>
                      </a:r>
                      <a:endParaRPr lang="en-US" sz="1600" dirty="0">
                        <a:solidFill>
                          <a:srgbClr val="C00000"/>
                        </a:solidFill>
                        <a:effectLst/>
                        <a:latin typeface="Consolas" panose="020B0609020204030204" pitchFamily="49" charset="0"/>
                      </a:endParaRPr>
                    </a:p>
                  </a:txBody>
                  <a:tcPr marL="15240" marR="15240"/>
                </a:tc>
                <a:extLst>
                  <a:ext uri="{0D108BD9-81ED-4DB2-BD59-A6C34878D82A}">
                    <a16:rowId xmlns:a16="http://schemas.microsoft.com/office/drawing/2014/main" val="2936978940"/>
                  </a:ext>
                </a:extLst>
              </a:tr>
              <a:tr h="370840">
                <a:tc>
                  <a:txBody>
                    <a:bodyPr/>
                    <a:lstStyle/>
                    <a:p>
                      <a:r>
                        <a:rPr lang="en-US" sz="1800" b="0" i="0" kern="1200" dirty="0" err="1" smtClean="0">
                          <a:solidFill>
                            <a:schemeClr val="dk1"/>
                          </a:solidFill>
                          <a:effectLst/>
                          <a:latin typeface="+mn-lt"/>
                          <a:ea typeface="+mn-ea"/>
                          <a:cs typeface="+mn-cs"/>
                        </a:rPr>
                        <a:t>rootnoverify</a:t>
                      </a:r>
                      <a:endParaRPr lang="en-US" sz="1400" dirty="0"/>
                    </a:p>
                  </a:txBody>
                  <a:tcPr/>
                </a:tc>
                <a:tc>
                  <a:txBody>
                    <a:bodyPr/>
                    <a:lstStyle/>
                    <a:p>
                      <a:pPr algn="l" fontAlgn="t"/>
                      <a:r>
                        <a:rPr lang="en-US" sz="1600" dirty="0">
                          <a:effectLst/>
                        </a:rPr>
                        <a:t>Defines a non-Linux root partition</a:t>
                      </a:r>
                    </a:p>
                  </a:txBody>
                  <a:tcPr marL="15240" marR="15240"/>
                </a:tc>
                <a:extLst>
                  <a:ext uri="{0D108BD9-81ED-4DB2-BD59-A6C34878D82A}">
                    <a16:rowId xmlns:a16="http://schemas.microsoft.com/office/drawing/2014/main" val="396076674"/>
                  </a:ext>
                </a:extLst>
              </a:tr>
              <a:tr h="370840">
                <a:tc>
                  <a:txBody>
                    <a:bodyPr/>
                    <a:lstStyle/>
                    <a:p>
                      <a:r>
                        <a:rPr lang="en-US" sz="1800" b="0" i="0" kern="1200" dirty="0" err="1" smtClean="0">
                          <a:solidFill>
                            <a:schemeClr val="dk1"/>
                          </a:solidFill>
                          <a:effectLst/>
                          <a:latin typeface="+mn-lt"/>
                          <a:ea typeface="+mn-ea"/>
                          <a:cs typeface="+mn-cs"/>
                        </a:rPr>
                        <a:t>chainloader</a:t>
                      </a:r>
                      <a:endParaRPr lang="en-US" sz="1400" dirty="0"/>
                    </a:p>
                  </a:txBody>
                  <a:tcPr/>
                </a:tc>
                <a:tc>
                  <a:txBody>
                    <a:bodyPr/>
                    <a:lstStyle/>
                    <a:p>
                      <a:pPr algn="l" fontAlgn="t"/>
                      <a:r>
                        <a:rPr lang="en-US" sz="1600" dirty="0">
                          <a:effectLst/>
                        </a:rPr>
                        <a:t>Another file will act as stage 1 loader. Used for booting Windows systems</a:t>
                      </a:r>
                    </a:p>
                  </a:txBody>
                  <a:tcPr marL="15240" marR="15240"/>
                </a:tc>
                <a:extLst>
                  <a:ext uri="{0D108BD9-81ED-4DB2-BD59-A6C34878D82A}">
                    <a16:rowId xmlns:a16="http://schemas.microsoft.com/office/drawing/2014/main" val="446404502"/>
                  </a:ext>
                </a:extLst>
              </a:tr>
            </a:tbl>
          </a:graphicData>
        </a:graphic>
      </p:graphicFrame>
    </p:spTree>
    <p:extLst>
      <p:ext uri="{BB962C8B-B14F-4D97-AF65-F5344CB8AC3E}">
        <p14:creationId xmlns:p14="http://schemas.microsoft.com/office/powerpoint/2010/main" val="501401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dirty="0"/>
          </a:p>
        </p:txBody>
      </p:sp>
      <p:sp>
        <p:nvSpPr>
          <p:cNvPr id="4" name="TextBox 3"/>
          <p:cNvSpPr txBox="1"/>
          <p:nvPr/>
        </p:nvSpPr>
        <p:spPr>
          <a:xfrm>
            <a:off x="0" y="0"/>
            <a:ext cx="12192000" cy="689419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grub.conf</a:t>
            </a:r>
            <a:r>
              <a:rPr lang="en-US" sz="1300" dirty="0">
                <a:solidFill>
                  <a:schemeClr val="bg1"/>
                </a:solidFill>
                <a:latin typeface="Consolas" panose="020B0609020204030204" pitchFamily="49" charset="0"/>
              </a:rPr>
              <a:t> generated by anaconda</a:t>
            </a:r>
          </a:p>
          <a:p>
            <a:r>
              <a:rPr lang="en-US" sz="1300" dirty="0">
                <a:solidFill>
                  <a:schemeClr val="bg1"/>
                </a:solidFill>
                <a:latin typeface="Consolas" panose="020B0609020204030204" pitchFamily="49" charset="0"/>
              </a:rPr>
              <a:t>#</a:t>
            </a:r>
          </a:p>
          <a:p>
            <a:r>
              <a:rPr lang="en-US" sz="1300" dirty="0">
                <a:solidFill>
                  <a:schemeClr val="bg1"/>
                </a:solidFill>
                <a:latin typeface="Consolas" panose="020B0609020204030204" pitchFamily="49" charset="0"/>
              </a:rPr>
              <a:t># Note that you do not have to rerun grub after making changes to this file</a:t>
            </a:r>
          </a:p>
          <a:p>
            <a:r>
              <a:rPr lang="en-US" sz="1300" dirty="0">
                <a:solidFill>
                  <a:schemeClr val="bg1"/>
                </a:solidFill>
                <a:latin typeface="Consolas" panose="020B0609020204030204" pitchFamily="49" charset="0"/>
              </a:rPr>
              <a:t># NOTICE:  You do not have a /boot partition.  This means that</a:t>
            </a:r>
          </a:p>
          <a:p>
            <a:r>
              <a:rPr lang="en-US" sz="1300" dirty="0">
                <a:solidFill>
                  <a:schemeClr val="bg1"/>
                </a:solidFill>
                <a:latin typeface="Consolas" panose="020B0609020204030204" pitchFamily="49" charset="0"/>
              </a:rPr>
              <a:t>#          all kernel and </a:t>
            </a:r>
            <a:r>
              <a:rPr lang="en-US" sz="1300" dirty="0" err="1">
                <a:solidFill>
                  <a:schemeClr val="bg1"/>
                </a:solidFill>
                <a:latin typeface="Consolas" panose="020B0609020204030204" pitchFamily="49" charset="0"/>
              </a:rPr>
              <a:t>initrd</a:t>
            </a:r>
            <a:r>
              <a:rPr lang="en-US" sz="1300" dirty="0">
                <a:solidFill>
                  <a:schemeClr val="bg1"/>
                </a:solidFill>
                <a:latin typeface="Consolas" panose="020B0609020204030204" pitchFamily="49" charset="0"/>
              </a:rPr>
              <a:t> paths are relative to /, </a:t>
            </a:r>
            <a:r>
              <a:rPr lang="en-US" sz="1300" dirty="0" err="1">
                <a:solidFill>
                  <a:schemeClr val="bg1"/>
                </a:solidFill>
                <a:latin typeface="Consolas" panose="020B0609020204030204" pitchFamily="49" charset="0"/>
              </a:rPr>
              <a:t>eg</a:t>
            </a:r>
            <a:r>
              <a:rPr lang="en-US" sz="1300" dirty="0">
                <a:solidFill>
                  <a:schemeClr val="bg1"/>
                </a:solidFill>
                <a:latin typeface="Consolas" panose="020B0609020204030204" pitchFamily="49" charset="0"/>
              </a:rPr>
              <a:t>.</a:t>
            </a:r>
          </a:p>
          <a:p>
            <a:r>
              <a:rPr lang="en-US" sz="1300" dirty="0">
                <a:solidFill>
                  <a:schemeClr val="bg1"/>
                </a:solidFill>
                <a:latin typeface="Consolas" panose="020B0609020204030204" pitchFamily="49" charset="0"/>
              </a:rPr>
              <a:t>#          root (hd0,5)</a:t>
            </a:r>
          </a:p>
          <a:p>
            <a:r>
              <a:rPr lang="en-US" sz="1300" dirty="0">
                <a:solidFill>
                  <a:schemeClr val="bg1"/>
                </a:solidFill>
                <a:latin typeface="Consolas" panose="020B0609020204030204" pitchFamily="49" charset="0"/>
              </a:rPr>
              <a:t>#          kernel /boot/</a:t>
            </a:r>
            <a:r>
              <a:rPr lang="en-US" sz="1300" dirty="0" err="1">
                <a:solidFill>
                  <a:schemeClr val="bg1"/>
                </a:solidFill>
                <a:latin typeface="Consolas" panose="020B0609020204030204" pitchFamily="49" charset="0"/>
              </a:rPr>
              <a:t>vmlinuz</a:t>
            </a:r>
            <a:r>
              <a:rPr lang="en-US" sz="1300" dirty="0">
                <a:solidFill>
                  <a:schemeClr val="bg1"/>
                </a:solidFill>
                <a:latin typeface="Consolas" panose="020B0609020204030204" pitchFamily="49" charset="0"/>
              </a:rPr>
              <a:t>-version </a:t>
            </a:r>
            <a:r>
              <a:rPr lang="en-US" sz="1300" dirty="0" err="1">
                <a:solidFill>
                  <a:schemeClr val="bg1"/>
                </a:solidFill>
                <a:latin typeface="Consolas" panose="020B0609020204030204" pitchFamily="49" charset="0"/>
              </a:rPr>
              <a:t>ro</a:t>
            </a:r>
            <a:r>
              <a:rPr lang="en-US" sz="1300" dirty="0">
                <a:solidFill>
                  <a:schemeClr val="bg1"/>
                </a:solidFill>
                <a:latin typeface="Consolas" panose="020B0609020204030204" pitchFamily="49" charset="0"/>
              </a:rPr>
              <a:t> root=/dev/sda6</a:t>
            </a:r>
          </a:p>
          <a:p>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initrd</a:t>
            </a:r>
            <a:r>
              <a:rPr lang="en-US" sz="1300" dirty="0">
                <a:solidFill>
                  <a:schemeClr val="bg1"/>
                </a:solidFill>
                <a:latin typeface="Consolas" panose="020B0609020204030204" pitchFamily="49" charset="0"/>
              </a:rPr>
              <a:t> /boot/</a:t>
            </a:r>
            <a:r>
              <a:rPr lang="en-US" sz="1300" dirty="0" err="1">
                <a:solidFill>
                  <a:schemeClr val="bg1"/>
                </a:solidFill>
                <a:latin typeface="Consolas" panose="020B0609020204030204" pitchFamily="49" charset="0"/>
              </a:rPr>
              <a:t>initrd-version.img</a:t>
            </a:r>
            <a:endParaRPr lang="en-US" sz="1300" dirty="0">
              <a:solidFill>
                <a:schemeClr val="bg1"/>
              </a:solidFill>
              <a:latin typeface="Consolas" panose="020B0609020204030204" pitchFamily="49" charset="0"/>
            </a:endParaRPr>
          </a:p>
          <a:p>
            <a:r>
              <a:rPr lang="en-US" sz="1300" dirty="0">
                <a:solidFill>
                  <a:schemeClr val="bg1"/>
                </a:solidFill>
                <a:latin typeface="Consolas" panose="020B0609020204030204" pitchFamily="49" charset="0"/>
              </a:rPr>
              <a:t>#boot=/dev/sda6</a:t>
            </a:r>
          </a:p>
          <a:p>
            <a:r>
              <a:rPr lang="en-US" sz="1300" dirty="0">
                <a:solidFill>
                  <a:schemeClr val="bg1"/>
                </a:solidFill>
                <a:latin typeface="Consolas" panose="020B0609020204030204" pitchFamily="49" charset="0"/>
              </a:rPr>
              <a:t>default=1</a:t>
            </a:r>
          </a:p>
          <a:p>
            <a:r>
              <a:rPr lang="en-US" sz="1300" dirty="0">
                <a:solidFill>
                  <a:schemeClr val="bg1"/>
                </a:solidFill>
                <a:latin typeface="Consolas" panose="020B0609020204030204" pitchFamily="49" charset="0"/>
              </a:rPr>
              <a:t>timeout=10</a:t>
            </a:r>
          </a:p>
          <a:p>
            <a:r>
              <a:rPr lang="en-US" sz="1300" dirty="0" err="1">
                <a:solidFill>
                  <a:schemeClr val="bg1"/>
                </a:solidFill>
                <a:latin typeface="Consolas" panose="020B0609020204030204" pitchFamily="49" charset="0"/>
              </a:rPr>
              <a:t>splashimage</a:t>
            </a:r>
            <a:r>
              <a:rPr lang="en-US" sz="1300" dirty="0">
                <a:solidFill>
                  <a:schemeClr val="bg1"/>
                </a:solidFill>
                <a:latin typeface="Consolas" panose="020B0609020204030204" pitchFamily="49" charset="0"/>
              </a:rPr>
              <a:t>=(hd0,5)/boot/grub/splash.xpm.gz</a:t>
            </a:r>
          </a:p>
          <a:p>
            <a:r>
              <a:rPr lang="en-US" sz="1300" dirty="0">
                <a:solidFill>
                  <a:schemeClr val="bg1"/>
                </a:solidFill>
                <a:latin typeface="Consolas" panose="020B0609020204030204" pitchFamily="49" charset="0"/>
              </a:rPr>
              <a:t>#</a:t>
            </a:r>
            <a:r>
              <a:rPr lang="en-US" sz="1300" dirty="0" err="1">
                <a:solidFill>
                  <a:schemeClr val="bg1"/>
                </a:solidFill>
                <a:latin typeface="Consolas" panose="020B0609020204030204" pitchFamily="49" charset="0"/>
              </a:rPr>
              <a:t>hiddenmenu</a:t>
            </a:r>
            <a:endParaRPr lang="en-US" sz="1300" dirty="0">
              <a:solidFill>
                <a:schemeClr val="bg1"/>
              </a:solidFill>
              <a:latin typeface="Consolas" panose="020B0609020204030204" pitchFamily="49" charset="0"/>
            </a:endParaRPr>
          </a:p>
          <a:p>
            <a:r>
              <a:rPr lang="en-US" sz="1300" dirty="0">
                <a:solidFill>
                  <a:schemeClr val="bg1"/>
                </a:solidFill>
                <a:latin typeface="Consolas" panose="020B0609020204030204" pitchFamily="49" charset="0"/>
              </a:rPr>
              <a:t>password --md5 $1$RW1VW/$4XGAklxB7/GJk0uO47Srx1</a:t>
            </a:r>
          </a:p>
          <a:p>
            <a:r>
              <a:rPr lang="en-US" sz="1300" dirty="0">
                <a:solidFill>
                  <a:schemeClr val="bg1"/>
                </a:solidFill>
                <a:latin typeface="Consolas" panose="020B0609020204030204" pitchFamily="49" charset="0"/>
              </a:rPr>
              <a:t>title Upgrade to Fedora 11 (Leonidas)</a:t>
            </a:r>
          </a:p>
          <a:p>
            <a:r>
              <a:rPr lang="en-US" sz="1300" dirty="0">
                <a:solidFill>
                  <a:schemeClr val="bg1"/>
                </a:solidFill>
                <a:latin typeface="Consolas" panose="020B0609020204030204" pitchFamily="49" charset="0"/>
              </a:rPr>
              <a:t>    kernel /boot/upgrade/</a:t>
            </a:r>
            <a:r>
              <a:rPr lang="en-US" sz="1300" dirty="0" err="1">
                <a:solidFill>
                  <a:schemeClr val="bg1"/>
                </a:solidFill>
                <a:latin typeface="Consolas" panose="020B0609020204030204" pitchFamily="49" charset="0"/>
              </a:rPr>
              <a:t>vmlinuz</a:t>
            </a:r>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preupgrade</a:t>
            </a:r>
            <a:r>
              <a:rPr lang="en-US" sz="1300" dirty="0">
                <a:solidFill>
                  <a:schemeClr val="bg1"/>
                </a:solidFill>
                <a:latin typeface="Consolas" panose="020B0609020204030204" pitchFamily="49" charset="0"/>
              </a:rPr>
              <a:t> \</a:t>
            </a:r>
          </a:p>
          <a:p>
            <a:r>
              <a:rPr lang="en-US" sz="1300" dirty="0">
                <a:solidFill>
                  <a:schemeClr val="bg1"/>
                </a:solidFill>
                <a:latin typeface="Consolas" panose="020B0609020204030204" pitchFamily="49" charset="0"/>
              </a:rPr>
              <a:t>      repo=</a:t>
            </a:r>
            <a:r>
              <a:rPr lang="en-US" sz="1300" dirty="0" err="1">
                <a:solidFill>
                  <a:schemeClr val="bg1"/>
                </a:solidFill>
                <a:latin typeface="Consolas" panose="020B0609020204030204" pitchFamily="49" charset="0"/>
              </a:rPr>
              <a:t>hd</a:t>
            </a:r>
            <a:r>
              <a:rPr lang="en-US" sz="1300" dirty="0">
                <a:solidFill>
                  <a:schemeClr val="bg1"/>
                </a:solidFill>
                <a:latin typeface="Consolas" panose="020B0609020204030204" pitchFamily="49" charset="0"/>
              </a:rPr>
              <a:t>::/</a:t>
            </a:r>
            <a:r>
              <a:rPr lang="en-US" sz="1300" dirty="0" err="1">
                <a:solidFill>
                  <a:schemeClr val="bg1"/>
                </a:solidFill>
                <a:latin typeface="Consolas" panose="020B0609020204030204" pitchFamily="49" charset="0"/>
              </a:rPr>
              <a:t>var</a:t>
            </a:r>
            <a:r>
              <a:rPr lang="en-US" sz="1300" dirty="0">
                <a:solidFill>
                  <a:schemeClr val="bg1"/>
                </a:solidFill>
                <a:latin typeface="Consolas" panose="020B0609020204030204" pitchFamily="49" charset="0"/>
              </a:rPr>
              <a:t>/cache/yum/</a:t>
            </a:r>
            <a:r>
              <a:rPr lang="en-US" sz="1300" dirty="0" err="1">
                <a:solidFill>
                  <a:schemeClr val="bg1"/>
                </a:solidFill>
                <a:latin typeface="Consolas" panose="020B0609020204030204" pitchFamily="49" charset="0"/>
              </a:rPr>
              <a:t>preupgrade</a:t>
            </a:r>
            <a:r>
              <a:rPr lang="en-US" sz="1300" dirty="0">
                <a:solidFill>
                  <a:schemeClr val="bg1"/>
                </a:solidFill>
                <a:latin typeface="Consolas" panose="020B0609020204030204" pitchFamily="49" charset="0"/>
              </a:rPr>
              <a:t> stage2=\</a:t>
            </a:r>
          </a:p>
          <a:p>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hd:UUID</a:t>
            </a:r>
            <a:r>
              <a:rPr lang="en-US" sz="1300" dirty="0">
                <a:solidFill>
                  <a:schemeClr val="bg1"/>
                </a:solidFill>
                <a:latin typeface="Consolas" panose="020B0609020204030204" pitchFamily="49" charset="0"/>
              </a:rPr>
              <a:t>=8b4c62e7-2022-4288-8995-5eda92cd149b:/boot/upgrade/</a:t>
            </a:r>
            <a:r>
              <a:rPr lang="en-US" sz="1300" dirty="0" err="1">
                <a:solidFill>
                  <a:schemeClr val="bg1"/>
                </a:solidFill>
                <a:latin typeface="Consolas" panose="020B0609020204030204" pitchFamily="49" charset="0"/>
              </a:rPr>
              <a:t>install.img</a:t>
            </a:r>
            <a:r>
              <a:rPr lang="en-US" sz="1300" dirty="0">
                <a:solidFill>
                  <a:schemeClr val="bg1"/>
                </a:solidFill>
                <a:latin typeface="Consolas" panose="020B0609020204030204" pitchFamily="49" charset="0"/>
              </a:rPr>
              <a:t> \</a:t>
            </a:r>
          </a:p>
          <a:p>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ks</a:t>
            </a:r>
            <a:r>
              <a:rPr lang="en-US" sz="1300" dirty="0">
                <a:solidFill>
                  <a:schemeClr val="bg1"/>
                </a:solidFill>
                <a:latin typeface="Consolas" panose="020B0609020204030204" pitchFamily="49" charset="0"/>
              </a:rPr>
              <a:t>=</a:t>
            </a:r>
            <a:r>
              <a:rPr lang="en-US" sz="1300" dirty="0" err="1">
                <a:solidFill>
                  <a:schemeClr val="bg1"/>
                </a:solidFill>
                <a:latin typeface="Consolas" panose="020B0609020204030204" pitchFamily="49" charset="0"/>
              </a:rPr>
              <a:t>hd:UUID</a:t>
            </a:r>
            <a:r>
              <a:rPr lang="en-US" sz="1300" dirty="0">
                <a:solidFill>
                  <a:schemeClr val="bg1"/>
                </a:solidFill>
                <a:latin typeface="Consolas" panose="020B0609020204030204" pitchFamily="49" charset="0"/>
              </a:rPr>
              <a:t>=8b4c62e7-2022-4288-8995-5eda92cd149b:/boot/upgrade/</a:t>
            </a:r>
            <a:r>
              <a:rPr lang="en-US" sz="1300" dirty="0" err="1">
                <a:solidFill>
                  <a:schemeClr val="bg1"/>
                </a:solidFill>
                <a:latin typeface="Consolas" panose="020B0609020204030204" pitchFamily="49" charset="0"/>
              </a:rPr>
              <a:t>ks.cfg</a:t>
            </a:r>
            <a:endParaRPr lang="en-US" sz="1300" dirty="0">
              <a:solidFill>
                <a:schemeClr val="bg1"/>
              </a:solidFill>
              <a:latin typeface="Consolas" panose="020B0609020204030204" pitchFamily="49" charset="0"/>
            </a:endParaRPr>
          </a:p>
          <a:p>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initrd</a:t>
            </a:r>
            <a:r>
              <a:rPr lang="en-US" sz="1300" dirty="0">
                <a:solidFill>
                  <a:schemeClr val="bg1"/>
                </a:solidFill>
                <a:latin typeface="Consolas" panose="020B0609020204030204" pitchFamily="49" charset="0"/>
              </a:rPr>
              <a:t> /boot/upgrade/</a:t>
            </a:r>
            <a:r>
              <a:rPr lang="en-US" sz="1300" dirty="0" err="1">
                <a:solidFill>
                  <a:schemeClr val="bg1"/>
                </a:solidFill>
                <a:latin typeface="Consolas" panose="020B0609020204030204" pitchFamily="49" charset="0"/>
              </a:rPr>
              <a:t>initrd.img</a:t>
            </a:r>
            <a:endParaRPr lang="en-US" sz="1300" dirty="0">
              <a:solidFill>
                <a:schemeClr val="bg1"/>
              </a:solidFill>
              <a:latin typeface="Consolas" panose="020B0609020204030204" pitchFamily="49" charset="0"/>
            </a:endParaRPr>
          </a:p>
          <a:p>
            <a:r>
              <a:rPr lang="en-US" sz="1300" dirty="0">
                <a:solidFill>
                  <a:schemeClr val="bg1"/>
                </a:solidFill>
                <a:latin typeface="Consolas" panose="020B0609020204030204" pitchFamily="49" charset="0"/>
              </a:rPr>
              <a:t>title Fedora (2.6.26.8-57.fc8)</a:t>
            </a:r>
          </a:p>
          <a:p>
            <a:r>
              <a:rPr lang="en-US" sz="1300" dirty="0">
                <a:solidFill>
                  <a:schemeClr val="bg1"/>
                </a:solidFill>
                <a:latin typeface="Consolas" panose="020B0609020204030204" pitchFamily="49" charset="0"/>
              </a:rPr>
              <a:t>    root (hd0,5)</a:t>
            </a:r>
          </a:p>
          <a:p>
            <a:r>
              <a:rPr lang="en-US" sz="1300" dirty="0">
                <a:solidFill>
                  <a:schemeClr val="bg1"/>
                </a:solidFill>
                <a:latin typeface="Consolas" panose="020B0609020204030204" pitchFamily="49" charset="0"/>
              </a:rPr>
              <a:t>    kernel /boot/vmlinuz-2.6.26.8-57.fc8 </a:t>
            </a:r>
            <a:r>
              <a:rPr lang="en-US" sz="1300" dirty="0" err="1">
                <a:solidFill>
                  <a:schemeClr val="bg1"/>
                </a:solidFill>
                <a:latin typeface="Consolas" panose="020B0609020204030204" pitchFamily="49" charset="0"/>
              </a:rPr>
              <a:t>ro</a:t>
            </a:r>
            <a:r>
              <a:rPr lang="en-US" sz="1300" dirty="0">
                <a:solidFill>
                  <a:schemeClr val="bg1"/>
                </a:solidFill>
                <a:latin typeface="Consolas" panose="020B0609020204030204" pitchFamily="49" charset="0"/>
              </a:rPr>
              <a:t> root=LABEL=FEDORA8 </a:t>
            </a:r>
            <a:r>
              <a:rPr lang="en-US" sz="1300" dirty="0" err="1">
                <a:solidFill>
                  <a:schemeClr val="bg1"/>
                </a:solidFill>
                <a:latin typeface="Consolas" panose="020B0609020204030204" pitchFamily="49" charset="0"/>
              </a:rPr>
              <a:t>rhgb</a:t>
            </a:r>
            <a:r>
              <a:rPr lang="en-US" sz="1300" dirty="0">
                <a:solidFill>
                  <a:schemeClr val="bg1"/>
                </a:solidFill>
                <a:latin typeface="Consolas" panose="020B0609020204030204" pitchFamily="49" charset="0"/>
              </a:rPr>
              <a:t> quiet</a:t>
            </a:r>
          </a:p>
          <a:p>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initrd</a:t>
            </a:r>
            <a:r>
              <a:rPr lang="en-US" sz="1300" dirty="0">
                <a:solidFill>
                  <a:schemeClr val="bg1"/>
                </a:solidFill>
                <a:latin typeface="Consolas" panose="020B0609020204030204" pitchFamily="49" charset="0"/>
              </a:rPr>
              <a:t> /boot/initrd-2.6.26.8-57.fc8.img</a:t>
            </a:r>
          </a:p>
          <a:p>
            <a:r>
              <a:rPr lang="en-US" sz="1300" dirty="0">
                <a:solidFill>
                  <a:schemeClr val="bg1"/>
                </a:solidFill>
                <a:latin typeface="Consolas" panose="020B0609020204030204" pitchFamily="49" charset="0"/>
              </a:rPr>
              <a:t>title Fedora (2.6.26.6-49.fc8)</a:t>
            </a:r>
          </a:p>
          <a:p>
            <a:r>
              <a:rPr lang="en-US" sz="1300" dirty="0">
                <a:solidFill>
                  <a:schemeClr val="bg1"/>
                </a:solidFill>
                <a:latin typeface="Consolas" panose="020B0609020204030204" pitchFamily="49" charset="0"/>
              </a:rPr>
              <a:t>    root (hd0,5)</a:t>
            </a:r>
          </a:p>
          <a:p>
            <a:r>
              <a:rPr lang="en-US" sz="1300" dirty="0">
                <a:solidFill>
                  <a:schemeClr val="bg1"/>
                </a:solidFill>
                <a:latin typeface="Consolas" panose="020B0609020204030204" pitchFamily="49" charset="0"/>
              </a:rPr>
              <a:t>    kernel /boot/vmlinuz-2.6.26.6-49.fc8 </a:t>
            </a:r>
            <a:r>
              <a:rPr lang="en-US" sz="1300" dirty="0" err="1">
                <a:solidFill>
                  <a:schemeClr val="bg1"/>
                </a:solidFill>
                <a:latin typeface="Consolas" panose="020B0609020204030204" pitchFamily="49" charset="0"/>
              </a:rPr>
              <a:t>ro</a:t>
            </a:r>
            <a:r>
              <a:rPr lang="en-US" sz="1300" dirty="0">
                <a:solidFill>
                  <a:schemeClr val="bg1"/>
                </a:solidFill>
                <a:latin typeface="Consolas" panose="020B0609020204030204" pitchFamily="49" charset="0"/>
              </a:rPr>
              <a:t> root=LABEL=FEDORA8 </a:t>
            </a:r>
            <a:r>
              <a:rPr lang="en-US" sz="1300" dirty="0" err="1">
                <a:solidFill>
                  <a:schemeClr val="bg1"/>
                </a:solidFill>
                <a:latin typeface="Consolas" panose="020B0609020204030204" pitchFamily="49" charset="0"/>
              </a:rPr>
              <a:t>rhgb</a:t>
            </a:r>
            <a:r>
              <a:rPr lang="en-US" sz="1300" dirty="0">
                <a:solidFill>
                  <a:schemeClr val="bg1"/>
                </a:solidFill>
                <a:latin typeface="Consolas" panose="020B0609020204030204" pitchFamily="49" charset="0"/>
              </a:rPr>
              <a:t> quiet</a:t>
            </a:r>
          </a:p>
          <a:p>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initrd</a:t>
            </a:r>
            <a:r>
              <a:rPr lang="en-US" sz="1300" dirty="0">
                <a:solidFill>
                  <a:schemeClr val="bg1"/>
                </a:solidFill>
                <a:latin typeface="Consolas" panose="020B0609020204030204" pitchFamily="49" charset="0"/>
              </a:rPr>
              <a:t> /boot/initrd-2.6.26.6-49.fc8.img</a:t>
            </a:r>
          </a:p>
          <a:p>
            <a:r>
              <a:rPr lang="en-US" sz="1300" dirty="0">
                <a:solidFill>
                  <a:schemeClr val="bg1"/>
                </a:solidFill>
                <a:latin typeface="Consolas" panose="020B0609020204030204" pitchFamily="49" charset="0"/>
              </a:rPr>
              <a:t>title GRUB Menu</a:t>
            </a:r>
          </a:p>
          <a:p>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rootnoverify</a:t>
            </a:r>
            <a:r>
              <a:rPr lang="en-US" sz="1300" dirty="0">
                <a:solidFill>
                  <a:schemeClr val="bg1"/>
                </a:solidFill>
                <a:latin typeface="Consolas" panose="020B0609020204030204" pitchFamily="49" charset="0"/>
              </a:rPr>
              <a:t> (hd0,1)</a:t>
            </a:r>
          </a:p>
          <a:p>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chainloader</a:t>
            </a:r>
            <a:r>
              <a:rPr lang="en-US" sz="1300" dirty="0">
                <a:solidFill>
                  <a:schemeClr val="bg1"/>
                </a:solidFill>
                <a:latin typeface="Consolas" panose="020B0609020204030204" pitchFamily="49" charset="0"/>
              </a:rPr>
              <a:t> +1</a:t>
            </a:r>
          </a:p>
          <a:p>
            <a:r>
              <a:rPr lang="en-US" sz="1300" dirty="0">
                <a:solidFill>
                  <a:schemeClr val="bg1"/>
                </a:solidFill>
                <a:latin typeface="Consolas" panose="020B0609020204030204" pitchFamily="49" charset="0"/>
              </a:rPr>
              <a:t>title Windows</a:t>
            </a:r>
          </a:p>
          <a:p>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rootnoverify</a:t>
            </a:r>
            <a:r>
              <a:rPr lang="en-US" sz="1300" dirty="0">
                <a:solidFill>
                  <a:schemeClr val="bg1"/>
                </a:solidFill>
                <a:latin typeface="Consolas" panose="020B0609020204030204" pitchFamily="49" charset="0"/>
              </a:rPr>
              <a:t> (hd0,0)</a:t>
            </a:r>
          </a:p>
          <a:p>
            <a:r>
              <a:rPr lang="en-US" sz="1300" dirty="0">
                <a:solidFill>
                  <a:schemeClr val="bg1"/>
                </a:solidFill>
                <a:latin typeface="Consolas" panose="020B0609020204030204" pitchFamily="49" charset="0"/>
              </a:rPr>
              <a:t>    </a:t>
            </a:r>
            <a:r>
              <a:rPr lang="en-US" sz="1300" dirty="0" err="1">
                <a:solidFill>
                  <a:schemeClr val="bg1"/>
                </a:solidFill>
                <a:latin typeface="Consolas" panose="020B0609020204030204" pitchFamily="49" charset="0"/>
              </a:rPr>
              <a:t>chainloader</a:t>
            </a:r>
            <a:r>
              <a:rPr lang="en-US" sz="1300" dirty="0">
                <a:solidFill>
                  <a:schemeClr val="bg1"/>
                </a:solidFill>
                <a:latin typeface="Consolas" panose="020B0609020204030204" pitchFamily="49" charset="0"/>
              </a:rPr>
              <a:t> +1</a:t>
            </a:r>
          </a:p>
        </p:txBody>
      </p:sp>
      <p:sp>
        <p:nvSpPr>
          <p:cNvPr id="6" name="TextBox 5"/>
          <p:cNvSpPr txBox="1"/>
          <p:nvPr/>
        </p:nvSpPr>
        <p:spPr>
          <a:xfrm>
            <a:off x="9698180" y="5336837"/>
            <a:ext cx="2105891" cy="1200329"/>
          </a:xfrm>
          <a:prstGeom prst="rect">
            <a:avLst/>
          </a:prstGeom>
          <a:solidFill>
            <a:schemeClr val="accent4">
              <a:tint val="60000"/>
              <a:satMod val="12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latin typeface="Comic Sans MS" panose="030F0702030302020204" pitchFamily="66" charset="0"/>
              </a:rPr>
              <a:t>A sample of GRUB-Legacy </a:t>
            </a:r>
            <a:r>
              <a:rPr lang="en-US" sz="2400" dirty="0" err="1">
                <a:latin typeface="Comic Sans MS" panose="030F0702030302020204" pitchFamily="66" charset="0"/>
              </a:rPr>
              <a:t>config</a:t>
            </a:r>
            <a:endParaRPr lang="en-US" sz="2400" dirty="0">
              <a:latin typeface="Comic Sans MS" panose="030F0702030302020204" pitchFamily="66" charset="0"/>
            </a:endParaRPr>
          </a:p>
        </p:txBody>
      </p:sp>
    </p:spTree>
    <p:extLst>
      <p:ext uri="{BB962C8B-B14F-4D97-AF65-F5344CB8AC3E}">
        <p14:creationId xmlns:p14="http://schemas.microsoft.com/office/powerpoint/2010/main" val="3590731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a:t>GRUB2</a:t>
            </a:r>
          </a:p>
        </p:txBody>
      </p:sp>
      <p:sp>
        <p:nvSpPr>
          <p:cNvPr id="3" name="Content Placeholder 2"/>
          <p:cNvSpPr>
            <a:spLocks noGrp="1"/>
          </p:cNvSpPr>
          <p:nvPr>
            <p:ph idx="1"/>
          </p:nvPr>
        </p:nvSpPr>
        <p:spPr/>
        <p:txBody>
          <a:bodyPr>
            <a:normAutofit/>
          </a:bodyPr>
          <a:lstStyle/>
          <a:p>
            <a:pPr marL="0" indent="0">
              <a:lnSpc>
                <a:spcPct val="150000"/>
              </a:lnSpc>
              <a:buNone/>
            </a:pPr>
            <a:r>
              <a:rPr lang="en-US" dirty="0"/>
              <a:t>This is the most common boot loader these days. On BIOS systems it is installed on </a:t>
            </a:r>
            <a:r>
              <a:rPr lang="en-US" dirty="0">
                <a:solidFill>
                  <a:srgbClr val="C00000"/>
                </a:solidFill>
                <a:latin typeface="Consolas" panose="020B0609020204030204" pitchFamily="49" charset="0"/>
              </a:rPr>
              <a:t>/boot/grub/ </a:t>
            </a:r>
            <a:r>
              <a:rPr lang="en-US" dirty="0"/>
              <a:t>or </a:t>
            </a:r>
            <a:r>
              <a:rPr lang="en-US" dirty="0">
                <a:solidFill>
                  <a:srgbClr val="C00000"/>
                </a:solidFill>
                <a:latin typeface="Consolas" panose="020B0609020204030204" pitchFamily="49" charset="0"/>
              </a:rPr>
              <a:t>/boot/grub2/ </a:t>
            </a:r>
            <a:r>
              <a:rPr lang="en-US" dirty="0"/>
              <a:t>and under UEFI it goes in </a:t>
            </a:r>
            <a:r>
              <a:rPr lang="en-US" dirty="0">
                <a:solidFill>
                  <a:srgbClr val="C00000"/>
                </a:solidFill>
                <a:latin typeface="Consolas" panose="020B0609020204030204" pitchFamily="49" charset="0"/>
              </a:rPr>
              <a:t>/boot/</a:t>
            </a:r>
            <a:r>
              <a:rPr lang="en-US" dirty="0" err="1">
                <a:solidFill>
                  <a:srgbClr val="C00000"/>
                </a:solidFill>
                <a:latin typeface="Consolas" panose="020B0609020204030204" pitchFamily="49" charset="0"/>
              </a:rPr>
              <a:t>efi</a:t>
            </a:r>
            <a:r>
              <a:rPr lang="en-US" dirty="0">
                <a:solidFill>
                  <a:srgbClr val="C00000"/>
                </a:solidFill>
                <a:latin typeface="Consolas" panose="020B0609020204030204" pitchFamily="49" charset="0"/>
              </a:rPr>
              <a:t>/EFI/distro-name/ </a:t>
            </a:r>
            <a:r>
              <a:rPr lang="en-US" dirty="0"/>
              <a:t>(say </a:t>
            </a:r>
            <a:r>
              <a:rPr lang="en-US" dirty="0">
                <a:solidFill>
                  <a:srgbClr val="C00000"/>
                </a:solidFill>
                <a:latin typeface="Consolas" panose="020B0609020204030204" pitchFamily="49" charset="0"/>
              </a:rPr>
              <a:t>/boot/</a:t>
            </a:r>
            <a:r>
              <a:rPr lang="en-US" dirty="0" err="1">
                <a:solidFill>
                  <a:srgbClr val="C00000"/>
                </a:solidFill>
                <a:latin typeface="Consolas" panose="020B0609020204030204" pitchFamily="49" charset="0"/>
              </a:rPr>
              <a:t>efi</a:t>
            </a:r>
            <a:r>
              <a:rPr lang="en-US" dirty="0">
                <a:solidFill>
                  <a:srgbClr val="C00000"/>
                </a:solidFill>
                <a:latin typeface="Consolas" panose="020B0609020204030204" pitchFamily="49" charset="0"/>
              </a:rPr>
              <a:t>/EFI/fedora/</a:t>
            </a:r>
            <a:r>
              <a:rPr lang="en-US" dirty="0"/>
              <a:t>). GRUB2's configuration file is called </a:t>
            </a:r>
            <a:r>
              <a:rPr lang="en-US" dirty="0" err="1">
                <a:solidFill>
                  <a:srgbClr val="C00000"/>
                </a:solidFill>
                <a:latin typeface="Consolas" panose="020B0609020204030204" pitchFamily="49" charset="0"/>
              </a:rPr>
              <a:t>grub.cfg</a:t>
            </a:r>
            <a:r>
              <a:rPr lang="en-US" dirty="0"/>
              <a:t>.</a:t>
            </a:r>
          </a:p>
        </p:txBody>
      </p:sp>
    </p:spTree>
    <p:extLst>
      <p:ext uri="{BB962C8B-B14F-4D97-AF65-F5344CB8AC3E}">
        <p14:creationId xmlns:p14="http://schemas.microsoft.com/office/powerpoint/2010/main" val="4117612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a:t>GRUB2</a:t>
            </a:r>
          </a:p>
        </p:txBody>
      </p:sp>
      <p:sp>
        <p:nvSpPr>
          <p:cNvPr id="3" name="Content Placeholder 2"/>
          <p:cNvSpPr>
            <a:spLocks noGrp="1"/>
          </p:cNvSpPr>
          <p:nvPr>
            <p:ph idx="1"/>
          </p:nvPr>
        </p:nvSpPr>
        <p:spPr>
          <a:xfrm>
            <a:off x="1261872" y="1828800"/>
            <a:ext cx="8595360" cy="4618182"/>
          </a:xfrm>
        </p:spPr>
        <p:txBody>
          <a:bodyPr>
            <a:noAutofit/>
          </a:bodyPr>
          <a:lstStyle/>
          <a:p>
            <a:pPr marL="0" indent="0">
              <a:lnSpc>
                <a:spcPct val="160000"/>
              </a:lnSpc>
              <a:buNone/>
            </a:pPr>
            <a:r>
              <a:rPr lang="en-US" dirty="0"/>
              <a:t>Here is a simplified </a:t>
            </a:r>
            <a:r>
              <a:rPr lang="en-US" dirty="0" err="1" smtClean="0">
                <a:solidFill>
                  <a:srgbClr val="C00000"/>
                </a:solidFill>
                <a:latin typeface="Consolas" panose="020B0609020204030204" pitchFamily="49" charset="0"/>
              </a:rPr>
              <a:t>grub.cfg</a:t>
            </a:r>
            <a:r>
              <a:rPr lang="en-US" dirty="0" smtClean="0"/>
              <a:t>:</a:t>
            </a:r>
          </a:p>
          <a:p>
            <a:pPr marL="0" indent="0">
              <a:lnSpc>
                <a:spcPct val="160000"/>
              </a:lnSpc>
              <a:buNone/>
            </a:pPr>
            <a:endParaRPr lang="en-US" dirty="0"/>
          </a:p>
          <a:p>
            <a:pPr marL="0" indent="0">
              <a:lnSpc>
                <a:spcPct val="160000"/>
              </a:lnSpc>
              <a:buNone/>
            </a:pPr>
            <a:endParaRPr lang="en-US" dirty="0" smtClean="0"/>
          </a:p>
          <a:p>
            <a:pPr marL="0" indent="0">
              <a:lnSpc>
                <a:spcPct val="160000"/>
              </a:lnSpc>
              <a:buNone/>
            </a:pPr>
            <a:endParaRPr lang="en-US" dirty="0"/>
          </a:p>
          <a:p>
            <a:pPr marL="0" indent="0">
              <a:lnSpc>
                <a:spcPct val="160000"/>
              </a:lnSpc>
              <a:buNone/>
            </a:pPr>
            <a:endParaRPr lang="en-US" dirty="0"/>
          </a:p>
          <a:p>
            <a:pPr marL="0" indent="0">
              <a:lnSpc>
                <a:spcPct val="160000"/>
              </a:lnSpc>
              <a:buNone/>
            </a:pPr>
            <a:r>
              <a:rPr lang="en-US" dirty="0"/>
              <a:t>As you can see, GRUB uses Linux-style numbering for partitions, so the first partition on the first hard disk is </a:t>
            </a:r>
            <a:r>
              <a:rPr lang="en-US" dirty="0">
                <a:solidFill>
                  <a:srgbClr val="C00000"/>
                </a:solidFill>
                <a:latin typeface="Consolas" panose="020B0609020204030204" pitchFamily="49" charset="0"/>
              </a:rPr>
              <a:t>(hd0,1) </a:t>
            </a:r>
            <a:r>
              <a:rPr lang="en-US" dirty="0"/>
              <a:t>or </a:t>
            </a:r>
            <a:r>
              <a:rPr lang="en-US" dirty="0">
                <a:solidFill>
                  <a:srgbClr val="C00000"/>
                </a:solidFill>
                <a:latin typeface="Consolas" panose="020B0609020204030204" pitchFamily="49" charset="0"/>
              </a:rPr>
              <a:t>(hd0,msdos1)</a:t>
            </a:r>
            <a:r>
              <a:rPr lang="en-US" dirty="0"/>
              <a:t> for DOS partitions or </a:t>
            </a:r>
            <a:r>
              <a:rPr lang="en-US" dirty="0">
                <a:solidFill>
                  <a:srgbClr val="C00000"/>
                </a:solidFill>
                <a:latin typeface="Consolas" panose="020B0609020204030204" pitchFamily="49" charset="0"/>
              </a:rPr>
              <a:t>(hd0,gpt1) </a:t>
            </a:r>
            <a:r>
              <a:rPr lang="en-US" dirty="0"/>
              <a:t>for GPT drives.</a:t>
            </a:r>
          </a:p>
        </p:txBody>
      </p:sp>
      <p:sp>
        <p:nvSpPr>
          <p:cNvPr id="4" name="TextBox 3"/>
          <p:cNvSpPr txBox="1"/>
          <p:nvPr/>
        </p:nvSpPr>
        <p:spPr>
          <a:xfrm>
            <a:off x="1261872" y="2430981"/>
            <a:ext cx="8595360" cy="258532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a:solidFill>
                  <a:schemeClr val="bg1"/>
                </a:solidFill>
                <a:latin typeface="Consolas" panose="020B0609020204030204" pitchFamily="49" charset="0"/>
              </a:rPr>
              <a:t>set default</a:t>
            </a:r>
            <a:r>
              <a:rPr lang="en-US" dirty="0">
                <a:solidFill>
                  <a:srgbClr val="FF9900"/>
                </a:solidFill>
                <a:latin typeface="Consolas" panose="020B0609020204030204" pitchFamily="49" charset="0"/>
              </a:rPr>
              <a:t>=</a:t>
            </a:r>
            <a:r>
              <a:rPr lang="en-US" dirty="0">
                <a:solidFill>
                  <a:srgbClr val="92D050"/>
                </a:solidFill>
                <a:latin typeface="Consolas" panose="020B0609020204030204" pitchFamily="49" charset="0"/>
              </a:rPr>
              <a:t>"0"</a:t>
            </a:r>
          </a:p>
          <a:p>
            <a:r>
              <a:rPr lang="en-US" dirty="0" err="1">
                <a:solidFill>
                  <a:schemeClr val="bg1"/>
                </a:solidFill>
                <a:latin typeface="Consolas" panose="020B0609020204030204" pitchFamily="49" charset="0"/>
              </a:rPr>
              <a:t>menuentry</a:t>
            </a:r>
            <a:r>
              <a:rPr lang="en-US" dirty="0">
                <a:solidFill>
                  <a:schemeClr val="bg1"/>
                </a:solidFill>
                <a:latin typeface="Consolas" panose="020B0609020204030204" pitchFamily="49" charset="0"/>
              </a:rPr>
              <a:t> </a:t>
            </a:r>
            <a:r>
              <a:rPr lang="en-US" dirty="0">
                <a:solidFill>
                  <a:srgbClr val="92D050"/>
                </a:solidFill>
                <a:latin typeface="Consolas" panose="020B0609020204030204" pitchFamily="49" charset="0"/>
              </a:rPr>
              <a:t>"Fedora" </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set root</a:t>
            </a:r>
            <a:r>
              <a:rPr lang="en-US" dirty="0">
                <a:solidFill>
                  <a:srgbClr val="FF9900"/>
                </a:solidFill>
                <a:latin typeface="Consolas" panose="020B0609020204030204" pitchFamily="49" charset="0"/>
              </a:rPr>
              <a:t>=</a:t>
            </a:r>
            <a:r>
              <a:rPr lang="en-US" dirty="0">
                <a:solidFill>
                  <a:schemeClr val="bg1"/>
                </a:solidFill>
                <a:latin typeface="Consolas" panose="020B0609020204030204" pitchFamily="49" charset="0"/>
              </a:rPr>
              <a:t>(hd0,</a:t>
            </a:r>
            <a:r>
              <a:rPr lang="en-US" dirty="0">
                <a:solidFill>
                  <a:srgbClr val="CC00FF"/>
                </a:solidFill>
                <a:latin typeface="Consolas" panose="020B0609020204030204" pitchFamily="49" charset="0"/>
              </a:rPr>
              <a:t>1</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linux</a:t>
            </a:r>
            <a:r>
              <a:rPr lang="en-US" dirty="0">
                <a:solidFill>
                  <a:schemeClr val="bg1"/>
                </a:solidFill>
                <a:latin typeface="Consolas" panose="020B0609020204030204" pitchFamily="49" charset="0"/>
              </a:rPr>
              <a:t> </a:t>
            </a:r>
            <a:r>
              <a:rPr lang="en-US" dirty="0">
                <a:solidFill>
                  <a:srgbClr val="FF9900"/>
                </a:solidFill>
                <a:latin typeface="Consolas" panose="020B0609020204030204" pitchFamily="49" charset="0"/>
              </a:rPr>
              <a:t>/</a:t>
            </a:r>
            <a:r>
              <a:rPr lang="en-US" dirty="0">
                <a:solidFill>
                  <a:schemeClr val="bg1"/>
                </a:solidFill>
                <a:latin typeface="Consolas" panose="020B0609020204030204" pitchFamily="49" charset="0"/>
              </a:rPr>
              <a:t>boot</a:t>
            </a:r>
            <a:r>
              <a:rPr lang="en-US" dirty="0">
                <a:solidFill>
                  <a:srgbClr val="FF9900"/>
                </a:solidFill>
                <a:latin typeface="Consolas" panose="020B0609020204030204" pitchFamily="49" charset="0"/>
              </a:rPr>
              <a:t>/</a:t>
            </a:r>
            <a:r>
              <a:rPr lang="en-US" dirty="0">
                <a:solidFill>
                  <a:schemeClr val="bg1"/>
                </a:solidFill>
                <a:latin typeface="Consolas" panose="020B0609020204030204" pitchFamily="49" charset="0"/>
              </a:rPr>
              <a:t>vmlinuz</a:t>
            </a:r>
            <a:r>
              <a:rPr lang="en-US" dirty="0">
                <a:solidFill>
                  <a:srgbClr val="FF9900"/>
                </a:solidFill>
                <a:latin typeface="Consolas" panose="020B0609020204030204" pitchFamily="49" charset="0"/>
              </a:rPr>
              <a:t>-</a:t>
            </a:r>
            <a:r>
              <a:rPr lang="en-US" dirty="0">
                <a:solidFill>
                  <a:srgbClr val="CC00FF"/>
                </a:solidFill>
                <a:latin typeface="Consolas" panose="020B0609020204030204" pitchFamily="49" charset="0"/>
              </a:rPr>
              <a:t>5.10</a:t>
            </a:r>
            <a:r>
              <a:rPr lang="en-US" dirty="0">
                <a:solidFill>
                  <a:srgbClr val="FF9900"/>
                </a:solidFill>
                <a:latin typeface="Consolas" panose="020B0609020204030204" pitchFamily="49" charset="0"/>
              </a:rPr>
              <a:t>.</a:t>
            </a:r>
            <a:r>
              <a:rPr lang="en-US" dirty="0">
                <a:solidFill>
                  <a:srgbClr val="CC00FF"/>
                </a:solidFill>
                <a:latin typeface="Consolas" panose="020B0609020204030204" pitchFamily="49" charset="0"/>
              </a:rPr>
              <a:t>0</a:t>
            </a:r>
            <a:r>
              <a:rPr lang="en-US" dirty="0">
                <a:solidFill>
                  <a:srgbClr val="FF9900"/>
                </a:solidFill>
                <a:latin typeface="Consolas" panose="020B0609020204030204" pitchFamily="49" charset="0"/>
              </a:rPr>
              <a:t>-</a:t>
            </a:r>
            <a:r>
              <a:rPr lang="en-US" dirty="0">
                <a:solidFill>
                  <a:srgbClr val="CC00FF"/>
                </a:solidFill>
                <a:latin typeface="Consolas" panose="020B0609020204030204" pitchFamily="49" charset="0"/>
              </a:rPr>
              <a:t>9</a:t>
            </a:r>
            <a:r>
              <a:rPr lang="en-US" dirty="0">
                <a:solidFill>
                  <a:srgbClr val="FF9900"/>
                </a:solidFill>
                <a:latin typeface="Consolas" panose="020B0609020204030204" pitchFamily="49" charset="0"/>
              </a:rPr>
              <a:t>-</a:t>
            </a:r>
            <a:r>
              <a:rPr lang="en-US" dirty="0">
                <a:solidFill>
                  <a:schemeClr val="bg1"/>
                </a:solidFill>
                <a:latin typeface="Consolas" panose="020B0609020204030204" pitchFamily="49" charset="0"/>
              </a:rPr>
              <a:t>arm64 </a:t>
            </a:r>
            <a:r>
              <a:rPr lang="en-US" dirty="0" err="1">
                <a:solidFill>
                  <a:schemeClr val="bg1"/>
                </a:solidFill>
                <a:latin typeface="Consolas" panose="020B0609020204030204" pitchFamily="49" charset="0"/>
              </a:rPr>
              <a:t>ro</a:t>
            </a:r>
            <a:r>
              <a:rPr lang="en-US" dirty="0">
                <a:solidFill>
                  <a:schemeClr val="bg1"/>
                </a:solidFill>
                <a:latin typeface="Consolas" panose="020B0609020204030204" pitchFamily="49" charset="0"/>
              </a:rPr>
              <a:t> quiet</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initrd</a:t>
            </a:r>
            <a:r>
              <a:rPr lang="en-US" dirty="0">
                <a:solidFill>
                  <a:schemeClr val="bg1"/>
                </a:solidFill>
                <a:latin typeface="Consolas" panose="020B0609020204030204" pitchFamily="49" charset="0"/>
              </a:rPr>
              <a:t> </a:t>
            </a:r>
            <a:r>
              <a:rPr lang="en-US" dirty="0">
                <a:solidFill>
                  <a:srgbClr val="FF9900"/>
                </a:solidFill>
                <a:latin typeface="Consolas" panose="020B0609020204030204" pitchFamily="49" charset="0"/>
              </a:rPr>
              <a:t>/</a:t>
            </a:r>
            <a:r>
              <a:rPr lang="en-US" dirty="0">
                <a:solidFill>
                  <a:schemeClr val="bg1"/>
                </a:solidFill>
                <a:latin typeface="Consolas" panose="020B0609020204030204" pitchFamily="49" charset="0"/>
              </a:rPr>
              <a:t>boot</a:t>
            </a:r>
            <a:r>
              <a:rPr lang="en-US" dirty="0">
                <a:solidFill>
                  <a:srgbClr val="FF9900"/>
                </a:solidFill>
                <a:latin typeface="Consolas" panose="020B0609020204030204" pitchFamily="49" charset="0"/>
              </a:rPr>
              <a:t>/</a:t>
            </a:r>
            <a:r>
              <a:rPr lang="en-US" dirty="0">
                <a:solidFill>
                  <a:schemeClr val="bg1"/>
                </a:solidFill>
                <a:latin typeface="Consolas" panose="020B0609020204030204" pitchFamily="49" charset="0"/>
              </a:rPr>
              <a:t>initrd</a:t>
            </a:r>
            <a:r>
              <a:rPr lang="en-US" dirty="0">
                <a:solidFill>
                  <a:srgbClr val="FF9900"/>
                </a:solidFill>
                <a:latin typeface="Consolas" panose="020B0609020204030204" pitchFamily="49" charset="0"/>
              </a:rPr>
              <a:t>.</a:t>
            </a:r>
            <a:r>
              <a:rPr lang="en-US" dirty="0">
                <a:solidFill>
                  <a:schemeClr val="bg1"/>
                </a:solidFill>
                <a:latin typeface="Consolas" panose="020B0609020204030204" pitchFamily="49" charset="0"/>
              </a:rPr>
              <a:t>img</a:t>
            </a:r>
            <a:r>
              <a:rPr lang="en-US" dirty="0">
                <a:solidFill>
                  <a:srgbClr val="FF9900"/>
                </a:solidFill>
                <a:latin typeface="Consolas" panose="020B0609020204030204" pitchFamily="49" charset="0"/>
              </a:rPr>
              <a:t>-</a:t>
            </a:r>
            <a:r>
              <a:rPr lang="en-US" dirty="0">
                <a:solidFill>
                  <a:srgbClr val="CC00FF"/>
                </a:solidFill>
                <a:latin typeface="Consolas" panose="020B0609020204030204" pitchFamily="49" charset="0"/>
              </a:rPr>
              <a:t>5.10</a:t>
            </a:r>
            <a:r>
              <a:rPr lang="en-US" dirty="0">
                <a:solidFill>
                  <a:srgbClr val="FF9900"/>
                </a:solidFill>
                <a:latin typeface="Consolas" panose="020B0609020204030204" pitchFamily="49" charset="0"/>
              </a:rPr>
              <a:t>.</a:t>
            </a:r>
            <a:r>
              <a:rPr lang="en-US" dirty="0">
                <a:solidFill>
                  <a:srgbClr val="CC00FF"/>
                </a:solidFill>
                <a:latin typeface="Consolas" panose="020B0609020204030204" pitchFamily="49" charset="0"/>
              </a:rPr>
              <a:t>0</a:t>
            </a:r>
            <a:r>
              <a:rPr lang="en-US" dirty="0">
                <a:solidFill>
                  <a:srgbClr val="FF9900"/>
                </a:solidFill>
                <a:latin typeface="Consolas" panose="020B0609020204030204" pitchFamily="49" charset="0"/>
              </a:rPr>
              <a:t>-</a:t>
            </a:r>
            <a:r>
              <a:rPr lang="en-US" dirty="0">
                <a:solidFill>
                  <a:srgbClr val="CC00FF"/>
                </a:solidFill>
                <a:latin typeface="Consolas" panose="020B0609020204030204" pitchFamily="49" charset="0"/>
              </a:rPr>
              <a:t>9</a:t>
            </a:r>
            <a:r>
              <a:rPr lang="en-US" dirty="0">
                <a:solidFill>
                  <a:srgbClr val="FF9900"/>
                </a:solidFill>
                <a:latin typeface="Consolas" panose="020B0609020204030204" pitchFamily="49" charset="0"/>
              </a:rPr>
              <a:t>-</a:t>
            </a:r>
            <a:r>
              <a:rPr lang="en-US" dirty="0">
                <a:solidFill>
                  <a:schemeClr val="bg1"/>
                </a:solidFill>
                <a:latin typeface="Consolas" panose="020B0609020204030204" pitchFamily="49" charset="0"/>
              </a:rPr>
              <a:t>arm64</a:t>
            </a:r>
          </a:p>
          <a:p>
            <a:r>
              <a:rPr lang="en-US" dirty="0">
                <a:solidFill>
                  <a:schemeClr val="bg1"/>
                </a:solidFill>
                <a:latin typeface="Consolas" panose="020B0609020204030204" pitchFamily="49" charset="0"/>
              </a:rPr>
              <a:t>}</a:t>
            </a:r>
          </a:p>
          <a:p>
            <a:r>
              <a:rPr lang="en-US" dirty="0" err="1">
                <a:solidFill>
                  <a:schemeClr val="bg1"/>
                </a:solidFill>
                <a:latin typeface="Consolas" panose="020B0609020204030204" pitchFamily="49" charset="0"/>
              </a:rPr>
              <a:t>menuentry</a:t>
            </a:r>
            <a:r>
              <a:rPr lang="en-US" dirty="0">
                <a:solidFill>
                  <a:schemeClr val="bg1"/>
                </a:solidFill>
                <a:latin typeface="Consolas" panose="020B0609020204030204" pitchFamily="49" charset="0"/>
              </a:rPr>
              <a:t> </a:t>
            </a:r>
            <a:r>
              <a:rPr lang="en-US" dirty="0">
                <a:solidFill>
                  <a:srgbClr val="92D050"/>
                </a:solidFill>
                <a:latin typeface="Consolas" panose="020B0609020204030204" pitchFamily="49" charset="0"/>
              </a:rPr>
              <a:t>"Windows" </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chainloader</a:t>
            </a:r>
            <a:r>
              <a:rPr lang="en-US" dirty="0">
                <a:solidFill>
                  <a:schemeClr val="bg1"/>
                </a:solidFill>
                <a:latin typeface="Consolas" panose="020B0609020204030204" pitchFamily="49" charset="0"/>
              </a:rPr>
              <a:t> (hd1,msdos2)</a:t>
            </a:r>
            <a:r>
              <a:rPr lang="en-US" dirty="0">
                <a:solidFill>
                  <a:srgbClr val="FF9900"/>
                </a:solidFill>
                <a:latin typeface="Consolas" panose="020B0609020204030204" pitchFamily="49" charset="0"/>
              </a:rPr>
              <a:t>+</a:t>
            </a:r>
            <a:r>
              <a:rPr lang="en-US" dirty="0">
                <a:solidFill>
                  <a:srgbClr val="CC00FF"/>
                </a:solidFill>
                <a:latin typeface="Consolas" panose="020B0609020204030204" pitchFamily="49" charset="0"/>
              </a:rPr>
              <a:t>1</a:t>
            </a:r>
          </a:p>
          <a:p>
            <a:r>
              <a:rPr lang="en-US"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701976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a:t>GRUB2</a:t>
            </a:r>
          </a:p>
        </p:txBody>
      </p:sp>
      <p:sp>
        <p:nvSpPr>
          <p:cNvPr id="3" name="Content Placeholder 2"/>
          <p:cNvSpPr>
            <a:spLocks noGrp="1"/>
          </p:cNvSpPr>
          <p:nvPr>
            <p:ph idx="1"/>
          </p:nvPr>
        </p:nvSpPr>
        <p:spPr/>
        <p:txBody>
          <a:bodyPr>
            <a:normAutofit/>
          </a:bodyPr>
          <a:lstStyle/>
          <a:p>
            <a:pPr marL="0" indent="0">
              <a:buNone/>
            </a:pPr>
            <a:r>
              <a:rPr lang="en-US" dirty="0"/>
              <a:t>Here you can see some of the options: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50764310"/>
              </p:ext>
            </p:extLst>
          </p:nvPr>
        </p:nvGraphicFramePr>
        <p:xfrm>
          <a:off x="1261872" y="2372973"/>
          <a:ext cx="8128000" cy="367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7864142"/>
                    </a:ext>
                  </a:extLst>
                </a:gridCol>
                <a:gridCol w="4064000">
                  <a:extLst>
                    <a:ext uri="{9D8B030D-6E8A-4147-A177-3AD203B41FA5}">
                      <a16:colId xmlns:a16="http://schemas.microsoft.com/office/drawing/2014/main" val="100260309"/>
                    </a:ext>
                  </a:extLst>
                </a:gridCol>
              </a:tblGrid>
              <a:tr h="370840">
                <a:tc>
                  <a:txBody>
                    <a:bodyPr/>
                    <a:lstStyle/>
                    <a:p>
                      <a:r>
                        <a:rPr lang="en-US" sz="1800" b="1" i="0" kern="1200" dirty="0" smtClean="0">
                          <a:solidFill>
                            <a:schemeClr val="lt1"/>
                          </a:solidFill>
                          <a:effectLst/>
                          <a:latin typeface="+mn-lt"/>
                          <a:ea typeface="+mn-ea"/>
                          <a:cs typeface="+mn-cs"/>
                        </a:rPr>
                        <a:t>Option</a:t>
                      </a:r>
                      <a:endParaRPr lang="en-US" sz="1800" dirty="0"/>
                    </a:p>
                  </a:txBody>
                  <a:tcPr/>
                </a:tc>
                <a:tc>
                  <a:txBody>
                    <a:bodyPr/>
                    <a:lstStyle/>
                    <a:p>
                      <a:r>
                        <a:rPr lang="en-US" sz="1800" b="1" i="0" kern="1200" dirty="0" smtClean="0">
                          <a:solidFill>
                            <a:schemeClr val="lt1"/>
                          </a:solidFill>
                          <a:effectLst/>
                          <a:latin typeface="+mn-lt"/>
                          <a:ea typeface="+mn-ea"/>
                          <a:cs typeface="+mn-cs"/>
                        </a:rPr>
                        <a:t>Description</a:t>
                      </a:r>
                      <a:endParaRPr lang="en-US" sz="1400" dirty="0"/>
                    </a:p>
                  </a:txBody>
                  <a:tcPr/>
                </a:tc>
                <a:extLst>
                  <a:ext uri="{0D108BD9-81ED-4DB2-BD59-A6C34878D82A}">
                    <a16:rowId xmlns:a16="http://schemas.microsoft.com/office/drawing/2014/main" val="2869233066"/>
                  </a:ext>
                </a:extLst>
              </a:tr>
              <a:tr h="370840">
                <a:tc>
                  <a:txBody>
                    <a:bodyPr/>
                    <a:lstStyle/>
                    <a:p>
                      <a:r>
                        <a:rPr lang="en-US" sz="1800" b="0" i="0" kern="1200" dirty="0" err="1" smtClean="0">
                          <a:solidFill>
                            <a:schemeClr val="dk1"/>
                          </a:solidFill>
                          <a:effectLst/>
                          <a:latin typeface="+mn-lt"/>
                          <a:ea typeface="+mn-ea"/>
                          <a:cs typeface="+mn-cs"/>
                        </a:rPr>
                        <a:t>menuentry</a:t>
                      </a:r>
                      <a:endParaRPr lang="en-US" sz="1800" dirty="0"/>
                    </a:p>
                  </a:txBody>
                  <a:tcPr/>
                </a:tc>
                <a:tc>
                  <a:txBody>
                    <a:bodyPr/>
                    <a:lstStyle/>
                    <a:p>
                      <a:pPr algn="l" fontAlgn="t"/>
                      <a:r>
                        <a:rPr lang="en-US" dirty="0">
                          <a:effectLst/>
                        </a:rPr>
                        <a:t>Defines a new </a:t>
                      </a:r>
                      <a:r>
                        <a:rPr lang="en-US" dirty="0" err="1">
                          <a:effectLst/>
                        </a:rPr>
                        <a:t>menuentry</a:t>
                      </a:r>
                      <a:endParaRPr lang="en-US" dirty="0">
                        <a:effectLst/>
                      </a:endParaRPr>
                    </a:p>
                  </a:txBody>
                  <a:tcPr marL="15240" marR="15240"/>
                </a:tc>
                <a:extLst>
                  <a:ext uri="{0D108BD9-81ED-4DB2-BD59-A6C34878D82A}">
                    <a16:rowId xmlns:a16="http://schemas.microsoft.com/office/drawing/2014/main" val="950385260"/>
                  </a:ext>
                </a:extLst>
              </a:tr>
              <a:tr h="370840">
                <a:tc>
                  <a:txBody>
                    <a:bodyPr/>
                    <a:lstStyle/>
                    <a:p>
                      <a:pPr algn="l" fontAlgn="t"/>
                      <a:r>
                        <a:rPr lang="en-US" dirty="0" smtClean="0">
                          <a:effectLst/>
                        </a:rPr>
                        <a:t> set </a:t>
                      </a:r>
                      <a:r>
                        <a:rPr lang="en-US" dirty="0">
                          <a:effectLst/>
                        </a:rPr>
                        <a:t>root</a:t>
                      </a:r>
                    </a:p>
                  </a:txBody>
                  <a:tcPr marL="15240" marR="15240"/>
                </a:tc>
                <a:tc>
                  <a:txBody>
                    <a:bodyPr/>
                    <a:lstStyle/>
                    <a:p>
                      <a:pPr algn="l" fontAlgn="t"/>
                      <a:r>
                        <a:rPr lang="en-US" dirty="0">
                          <a:effectLst/>
                        </a:rPr>
                        <a:t>Defines the root where </a:t>
                      </a:r>
                      <a:r>
                        <a:rPr lang="en-US" dirty="0">
                          <a:solidFill>
                            <a:srgbClr val="C00000"/>
                          </a:solidFill>
                          <a:effectLst/>
                          <a:latin typeface="Consolas" panose="020B0609020204030204" pitchFamily="49" charset="0"/>
                        </a:rPr>
                        <a:t>/boot</a:t>
                      </a:r>
                      <a:r>
                        <a:rPr lang="en-US" dirty="0">
                          <a:effectLst/>
                        </a:rPr>
                        <a:t> located</a:t>
                      </a:r>
                    </a:p>
                  </a:txBody>
                  <a:tcPr marL="15240" marR="15240"/>
                </a:tc>
                <a:extLst>
                  <a:ext uri="{0D108BD9-81ED-4DB2-BD59-A6C34878D82A}">
                    <a16:rowId xmlns:a16="http://schemas.microsoft.com/office/drawing/2014/main" val="1767695705"/>
                  </a:ext>
                </a:extLst>
              </a:tr>
              <a:tr h="370840">
                <a:tc>
                  <a:txBody>
                    <a:bodyPr/>
                    <a:lstStyle/>
                    <a:p>
                      <a:pPr algn="l" fontAlgn="t"/>
                      <a:r>
                        <a:rPr lang="en-US" dirty="0" smtClean="0">
                          <a:effectLst/>
                        </a:rPr>
                        <a:t> </a:t>
                      </a:r>
                      <a:r>
                        <a:rPr lang="en-US" dirty="0" err="1" smtClean="0">
                          <a:effectLst/>
                        </a:rPr>
                        <a:t>linux</a:t>
                      </a:r>
                      <a:r>
                        <a:rPr lang="en-US" dirty="0">
                          <a:effectLst/>
                        </a:rPr>
                        <a:t>, linux16</a:t>
                      </a:r>
                    </a:p>
                  </a:txBody>
                  <a:tcPr marL="15240" marR="15240"/>
                </a:tc>
                <a:tc>
                  <a:txBody>
                    <a:bodyPr/>
                    <a:lstStyle/>
                    <a:p>
                      <a:r>
                        <a:rPr lang="en-US" sz="1800" b="0" i="0" kern="1200" dirty="0" smtClean="0">
                          <a:solidFill>
                            <a:schemeClr val="dk1"/>
                          </a:solidFill>
                          <a:effectLst/>
                          <a:latin typeface="+mn-lt"/>
                          <a:ea typeface="+mn-ea"/>
                          <a:cs typeface="+mn-cs"/>
                        </a:rPr>
                        <a:t>Defines the location of the Linux kernel on BIOS systems</a:t>
                      </a:r>
                      <a:endParaRPr lang="en-US" dirty="0"/>
                    </a:p>
                  </a:txBody>
                  <a:tcPr/>
                </a:tc>
                <a:extLst>
                  <a:ext uri="{0D108BD9-81ED-4DB2-BD59-A6C34878D82A}">
                    <a16:rowId xmlns:a16="http://schemas.microsoft.com/office/drawing/2014/main" val="3398134555"/>
                  </a:ext>
                </a:extLst>
              </a:tr>
              <a:tr h="370840">
                <a:tc>
                  <a:txBody>
                    <a:bodyPr/>
                    <a:lstStyle/>
                    <a:p>
                      <a:r>
                        <a:rPr lang="en-US" sz="1800" b="0" i="0" kern="1200" dirty="0" err="1" smtClean="0">
                          <a:solidFill>
                            <a:schemeClr val="dk1"/>
                          </a:solidFill>
                          <a:effectLst/>
                          <a:latin typeface="+mn-lt"/>
                          <a:ea typeface="+mn-ea"/>
                          <a:cs typeface="+mn-cs"/>
                        </a:rPr>
                        <a:t>linuxefi</a:t>
                      </a:r>
                      <a:endParaRPr lang="en-US" sz="1400" dirty="0"/>
                    </a:p>
                  </a:txBody>
                  <a:tcPr/>
                </a:tc>
                <a:tc>
                  <a:txBody>
                    <a:bodyPr/>
                    <a:lstStyle/>
                    <a:p>
                      <a:pPr algn="l" fontAlgn="t"/>
                      <a:r>
                        <a:rPr lang="en-US" dirty="0">
                          <a:effectLst/>
                        </a:rPr>
                        <a:t>Defines the Linux kernel on UEFI systems</a:t>
                      </a:r>
                    </a:p>
                  </a:txBody>
                  <a:tcPr marL="15240" marR="15240"/>
                </a:tc>
                <a:extLst>
                  <a:ext uri="{0D108BD9-81ED-4DB2-BD59-A6C34878D82A}">
                    <a16:rowId xmlns:a16="http://schemas.microsoft.com/office/drawing/2014/main" val="2936978940"/>
                  </a:ext>
                </a:extLst>
              </a:tr>
              <a:tr h="370840">
                <a:tc>
                  <a:txBody>
                    <a:bodyPr/>
                    <a:lstStyle/>
                    <a:p>
                      <a:r>
                        <a:rPr lang="en-US" sz="1800" b="0" i="0" kern="1200" dirty="0" err="1" smtClean="0">
                          <a:solidFill>
                            <a:schemeClr val="dk1"/>
                          </a:solidFill>
                          <a:effectLst/>
                          <a:latin typeface="+mn-lt"/>
                          <a:ea typeface="+mn-ea"/>
                          <a:cs typeface="+mn-cs"/>
                        </a:rPr>
                        <a:t>initrd</a:t>
                      </a:r>
                      <a:endParaRPr lang="en-US" sz="1400" dirty="0"/>
                    </a:p>
                  </a:txBody>
                  <a:tcPr/>
                </a:tc>
                <a:tc>
                  <a:txBody>
                    <a:bodyPr/>
                    <a:lstStyle/>
                    <a:p>
                      <a:pPr algn="l" fontAlgn="t"/>
                      <a:r>
                        <a:rPr lang="en-US" dirty="0">
                          <a:effectLst/>
                        </a:rPr>
                        <a:t>Defines the </a:t>
                      </a:r>
                      <a:r>
                        <a:rPr lang="en-US" dirty="0" err="1">
                          <a:effectLst/>
                        </a:rPr>
                        <a:t>initramfs</a:t>
                      </a:r>
                      <a:r>
                        <a:rPr lang="en-US" dirty="0">
                          <a:effectLst/>
                        </a:rPr>
                        <a:t> image for BIOS systems</a:t>
                      </a:r>
                    </a:p>
                  </a:txBody>
                  <a:tcPr marL="15240" marR="15240"/>
                </a:tc>
                <a:extLst>
                  <a:ext uri="{0D108BD9-81ED-4DB2-BD59-A6C34878D82A}">
                    <a16:rowId xmlns:a16="http://schemas.microsoft.com/office/drawing/2014/main" val="396076674"/>
                  </a:ext>
                </a:extLst>
              </a:tr>
              <a:tr h="370840">
                <a:tc>
                  <a:txBody>
                    <a:bodyPr/>
                    <a:lstStyle/>
                    <a:p>
                      <a:r>
                        <a:rPr lang="en-US" sz="1800" b="0" i="0" kern="1200" dirty="0" err="1" smtClean="0">
                          <a:solidFill>
                            <a:schemeClr val="dk1"/>
                          </a:solidFill>
                          <a:effectLst/>
                          <a:latin typeface="+mn-lt"/>
                          <a:ea typeface="+mn-ea"/>
                          <a:cs typeface="+mn-cs"/>
                        </a:rPr>
                        <a:t>initrdefi</a:t>
                      </a:r>
                      <a:endParaRPr lang="en-US" sz="1400" dirty="0"/>
                    </a:p>
                  </a:txBody>
                  <a:tcPr/>
                </a:tc>
                <a:tc>
                  <a:txBody>
                    <a:bodyPr/>
                    <a:lstStyle/>
                    <a:p>
                      <a:pPr algn="l" fontAlgn="t"/>
                      <a:r>
                        <a:rPr lang="en-US" dirty="0">
                          <a:effectLst/>
                        </a:rPr>
                        <a:t>Defines the </a:t>
                      </a:r>
                      <a:r>
                        <a:rPr lang="en-US" dirty="0" err="1">
                          <a:effectLst/>
                        </a:rPr>
                        <a:t>initramfs</a:t>
                      </a:r>
                      <a:r>
                        <a:rPr lang="en-US" dirty="0">
                          <a:effectLst/>
                        </a:rPr>
                        <a:t> image for UEFI systems</a:t>
                      </a:r>
                    </a:p>
                  </a:txBody>
                  <a:tcPr marL="15240" marR="15240"/>
                </a:tc>
                <a:extLst>
                  <a:ext uri="{0D108BD9-81ED-4DB2-BD59-A6C34878D82A}">
                    <a16:rowId xmlns:a16="http://schemas.microsoft.com/office/drawing/2014/main" val="446404502"/>
                  </a:ext>
                </a:extLst>
              </a:tr>
            </a:tbl>
          </a:graphicData>
        </a:graphic>
      </p:graphicFrame>
    </p:spTree>
    <p:extLst>
      <p:ext uri="{BB962C8B-B14F-4D97-AF65-F5344CB8AC3E}">
        <p14:creationId xmlns:p14="http://schemas.microsoft.com/office/powerpoint/2010/main" val="44095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a:t>GRUB2 commands</a:t>
            </a:r>
          </a:p>
        </p:txBody>
      </p:sp>
      <p:sp>
        <p:nvSpPr>
          <p:cNvPr id="3" name="Content Placeholder 2"/>
          <p:cNvSpPr>
            <a:spLocks noGrp="1"/>
          </p:cNvSpPr>
          <p:nvPr>
            <p:ph idx="1"/>
          </p:nvPr>
        </p:nvSpPr>
        <p:spPr/>
        <p:txBody>
          <a:bodyPr>
            <a:normAutofit/>
          </a:bodyPr>
          <a:lstStyle/>
          <a:p>
            <a:pPr marL="0" indent="0">
              <a:lnSpc>
                <a:spcPct val="150000"/>
              </a:lnSpc>
              <a:buNone/>
            </a:pPr>
            <a:r>
              <a:rPr lang="en-US" dirty="0"/>
              <a:t>The installation is done with </a:t>
            </a:r>
            <a:r>
              <a:rPr lang="en-US" dirty="0">
                <a:solidFill>
                  <a:srgbClr val="C00000"/>
                </a:solidFill>
                <a:latin typeface="Consolas" panose="020B0609020204030204" pitchFamily="49" charset="0"/>
              </a:rPr>
              <a:t>grub-install /dev/</a:t>
            </a:r>
            <a:r>
              <a:rPr lang="en-US" dirty="0" err="1">
                <a:solidFill>
                  <a:srgbClr val="C00000"/>
                </a:solidFill>
                <a:latin typeface="Consolas" panose="020B0609020204030204" pitchFamily="49" charset="0"/>
              </a:rPr>
              <a:t>sda</a:t>
            </a:r>
            <a:r>
              <a:rPr lang="en-US" dirty="0">
                <a:solidFill>
                  <a:srgbClr val="C00000"/>
                </a:solidFill>
                <a:latin typeface="Consolas" panose="020B0609020204030204" pitchFamily="49" charset="0"/>
              </a:rPr>
              <a:t> </a:t>
            </a:r>
            <a:r>
              <a:rPr lang="en-US" dirty="0"/>
              <a:t>and after changing the </a:t>
            </a:r>
            <a:r>
              <a:rPr lang="en-US" dirty="0" err="1"/>
              <a:t>config</a:t>
            </a:r>
            <a:r>
              <a:rPr lang="en-US" dirty="0"/>
              <a:t> files, you need to issue </a:t>
            </a:r>
            <a:r>
              <a:rPr lang="en-US" dirty="0">
                <a:solidFill>
                  <a:srgbClr val="C00000"/>
                </a:solidFill>
                <a:latin typeface="Consolas" panose="020B0609020204030204" pitchFamily="49" charset="0"/>
              </a:rPr>
              <a:t>grub2-mkconfig</a:t>
            </a:r>
            <a:r>
              <a:rPr lang="en-US" dirty="0"/>
              <a:t> or </a:t>
            </a:r>
            <a:r>
              <a:rPr lang="en-US" dirty="0">
                <a:solidFill>
                  <a:srgbClr val="C00000"/>
                </a:solidFill>
                <a:latin typeface="Consolas" panose="020B0609020204030204" pitchFamily="49" charset="0"/>
              </a:rPr>
              <a:t>grub-</a:t>
            </a:r>
            <a:r>
              <a:rPr lang="en-US" dirty="0" err="1">
                <a:solidFill>
                  <a:srgbClr val="C00000"/>
                </a:solidFill>
                <a:latin typeface="Consolas" panose="020B0609020204030204" pitchFamily="49" charset="0"/>
              </a:rPr>
              <a:t>mkconfig</a:t>
            </a:r>
            <a:r>
              <a:rPr lang="en-US" dirty="0"/>
              <a:t>. It reads the configuration files from </a:t>
            </a:r>
            <a:r>
              <a:rPr lang="en-US" dirty="0">
                <a:solidFill>
                  <a:srgbClr val="C00000"/>
                </a:solidFill>
                <a:latin typeface="Consolas" panose="020B0609020204030204" pitchFamily="49" charset="0"/>
              </a:rPr>
              <a:t>/</a:t>
            </a:r>
            <a:r>
              <a:rPr lang="en-US" dirty="0" err="1">
                <a:solidFill>
                  <a:srgbClr val="C00000"/>
                </a:solidFill>
                <a:latin typeface="Consolas" panose="020B0609020204030204" pitchFamily="49" charset="0"/>
              </a:rPr>
              <a:t>etc</a:t>
            </a:r>
            <a:r>
              <a:rPr lang="en-US" dirty="0">
                <a:solidFill>
                  <a:srgbClr val="C00000"/>
                </a:solidFill>
                <a:latin typeface="Consolas" panose="020B0609020204030204" pitchFamily="49" charset="0"/>
              </a:rPr>
              <a:t>/</a:t>
            </a:r>
            <a:r>
              <a:rPr lang="en-US" dirty="0" err="1">
                <a:solidFill>
                  <a:srgbClr val="C00000"/>
                </a:solidFill>
                <a:latin typeface="Consolas" panose="020B0609020204030204" pitchFamily="49" charset="0"/>
              </a:rPr>
              <a:t>grub.d</a:t>
            </a:r>
            <a:r>
              <a:rPr lang="en-US" dirty="0">
                <a:solidFill>
                  <a:srgbClr val="C00000"/>
                </a:solidFill>
                <a:latin typeface="Consolas" panose="020B0609020204030204" pitchFamily="49" charset="0"/>
              </a:rPr>
              <a:t>/ </a:t>
            </a:r>
            <a:r>
              <a:rPr lang="en-US" dirty="0"/>
              <a:t>and </a:t>
            </a:r>
            <a:r>
              <a:rPr lang="en-US" dirty="0">
                <a:solidFill>
                  <a:srgbClr val="C00000"/>
                </a:solidFill>
                <a:latin typeface="Consolas" panose="020B0609020204030204" pitchFamily="49" charset="0"/>
              </a:rPr>
              <a:t>/</a:t>
            </a:r>
            <a:r>
              <a:rPr lang="en-US" dirty="0" err="1">
                <a:solidFill>
                  <a:srgbClr val="C00000"/>
                </a:solidFill>
                <a:latin typeface="Consolas" panose="020B0609020204030204" pitchFamily="49" charset="0"/>
              </a:rPr>
              <a:t>etc</a:t>
            </a:r>
            <a:r>
              <a:rPr lang="en-US" dirty="0">
                <a:solidFill>
                  <a:srgbClr val="C00000"/>
                </a:solidFill>
                <a:latin typeface="Consolas" panose="020B0609020204030204" pitchFamily="49" charset="0"/>
              </a:rPr>
              <a:t>/default/grub/ </a:t>
            </a:r>
            <a:r>
              <a:rPr lang="en-US" dirty="0"/>
              <a:t>and create the </a:t>
            </a:r>
            <a:r>
              <a:rPr lang="en-US" dirty="0" err="1">
                <a:solidFill>
                  <a:srgbClr val="C00000"/>
                </a:solidFill>
                <a:latin typeface="Consolas" panose="020B0609020204030204" pitchFamily="49" charset="0"/>
              </a:rPr>
              <a:t>grub.cfg</a:t>
            </a:r>
            <a:r>
              <a:rPr lang="en-US" dirty="0"/>
              <a:t> file based on them. You run it like this</a:t>
            </a:r>
            <a:r>
              <a:rPr lang="en-US" dirty="0" smtClean="0"/>
              <a:t>:</a:t>
            </a:r>
            <a:endParaRPr lang="en-US" dirty="0"/>
          </a:p>
          <a:p>
            <a:pPr marL="0" indent="0">
              <a:lnSpc>
                <a:spcPct val="150000"/>
              </a:lnSpc>
              <a:buNone/>
            </a:pPr>
            <a:endParaRPr lang="en-US" dirty="0"/>
          </a:p>
          <a:p>
            <a:pPr marL="0" indent="0">
              <a:lnSpc>
                <a:spcPct val="150000"/>
              </a:lnSpc>
              <a:buNone/>
            </a:pPr>
            <a:r>
              <a:rPr lang="en-US" dirty="0" smtClean="0"/>
              <a:t>or</a:t>
            </a:r>
          </a:p>
          <a:p>
            <a:pPr marL="0" indent="0">
              <a:lnSpc>
                <a:spcPct val="150000"/>
              </a:lnSpc>
              <a:buNone/>
            </a:pPr>
            <a:endParaRPr lang="fa-IR" dirty="0" smtClean="0"/>
          </a:p>
          <a:p>
            <a:pPr marL="0" indent="0">
              <a:lnSpc>
                <a:spcPct val="150000"/>
              </a:lnSpc>
              <a:buNone/>
            </a:pPr>
            <a:endParaRPr lang="en-US" dirty="0"/>
          </a:p>
        </p:txBody>
      </p:sp>
      <p:sp>
        <p:nvSpPr>
          <p:cNvPr id="6" name="TextBox 5"/>
          <p:cNvSpPr txBox="1"/>
          <p:nvPr/>
        </p:nvSpPr>
        <p:spPr>
          <a:xfrm>
            <a:off x="1261872" y="4999969"/>
            <a:ext cx="8595360"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a:solidFill>
                  <a:srgbClr val="FFC000"/>
                </a:solidFill>
                <a:latin typeface="Consolas" panose="020B0609020204030204" pitchFamily="49" charset="0"/>
              </a:rPr>
              <a:t>grub2-mkconfig -o /boot/grub2/</a:t>
            </a:r>
            <a:r>
              <a:rPr lang="en-US" dirty="0" err="1">
                <a:solidFill>
                  <a:srgbClr val="FFC000"/>
                </a:solidFill>
                <a:latin typeface="Consolas" panose="020B0609020204030204" pitchFamily="49" charset="0"/>
              </a:rPr>
              <a:t>grub.cfg</a:t>
            </a:r>
            <a:endParaRPr lang="en-US" dirty="0">
              <a:solidFill>
                <a:srgbClr val="FFC000"/>
              </a:solidFill>
              <a:latin typeface="Consolas" panose="020B0609020204030204" pitchFamily="49" charset="0"/>
            </a:endParaRPr>
          </a:p>
        </p:txBody>
      </p:sp>
      <p:sp>
        <p:nvSpPr>
          <p:cNvPr id="7" name="TextBox 6"/>
          <p:cNvSpPr txBox="1"/>
          <p:nvPr/>
        </p:nvSpPr>
        <p:spPr>
          <a:xfrm>
            <a:off x="1261872" y="3819801"/>
            <a:ext cx="8595360"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a:solidFill>
                  <a:srgbClr val="FFC000"/>
                </a:solidFill>
                <a:latin typeface="Consolas" panose="020B0609020204030204" pitchFamily="49" charset="0"/>
              </a:rPr>
              <a:t>grub2-mkconfig &gt; /</a:t>
            </a:r>
            <a:r>
              <a:rPr lang="en-US" dirty="0" smtClean="0">
                <a:solidFill>
                  <a:srgbClr val="FFC000"/>
                </a:solidFill>
                <a:latin typeface="Consolas" panose="020B0609020204030204" pitchFamily="49" charset="0"/>
              </a:rPr>
              <a:t>boot/grub2/</a:t>
            </a:r>
            <a:r>
              <a:rPr lang="en-US" dirty="0" err="1" smtClean="0">
                <a:solidFill>
                  <a:srgbClr val="FFC000"/>
                </a:solidFill>
                <a:latin typeface="Consolas" panose="020B0609020204030204" pitchFamily="49" charset="0"/>
              </a:rPr>
              <a:t>grub.cfg</a:t>
            </a:r>
            <a:endParaRPr lang="en-US" dirty="0">
              <a:solidFill>
                <a:srgbClr val="FFC000"/>
              </a:solidFill>
              <a:latin typeface="Consolas" panose="020B0609020204030204" pitchFamily="49" charset="0"/>
            </a:endParaRPr>
          </a:p>
        </p:txBody>
      </p:sp>
    </p:spTree>
    <p:extLst>
      <p:ext uri="{BB962C8B-B14F-4D97-AF65-F5344CB8AC3E}">
        <p14:creationId xmlns:p14="http://schemas.microsoft.com/office/powerpoint/2010/main" val="532804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a:t>GRUB2 commands</a:t>
            </a:r>
          </a:p>
        </p:txBody>
      </p:sp>
      <p:sp>
        <p:nvSpPr>
          <p:cNvPr id="3" name="Content Placeholder 2"/>
          <p:cNvSpPr>
            <a:spLocks noGrp="1"/>
          </p:cNvSpPr>
          <p:nvPr>
            <p:ph idx="1"/>
          </p:nvPr>
        </p:nvSpPr>
        <p:spPr/>
        <p:txBody>
          <a:bodyPr>
            <a:normAutofit/>
          </a:bodyPr>
          <a:lstStyle/>
          <a:p>
            <a:pPr marL="0" indent="0">
              <a:lnSpc>
                <a:spcPct val="150000"/>
              </a:lnSpc>
              <a:buNone/>
            </a:pPr>
            <a:r>
              <a:rPr lang="en-US" dirty="0"/>
              <a:t>There is also a command called </a:t>
            </a:r>
            <a:r>
              <a:rPr lang="en-US" dirty="0">
                <a:solidFill>
                  <a:srgbClr val="C00000"/>
                </a:solidFill>
                <a:latin typeface="Consolas" panose="020B0609020204030204" pitchFamily="49" charset="0"/>
              </a:rPr>
              <a:t>update-grub</a:t>
            </a:r>
            <a:r>
              <a:rPr lang="en-US" dirty="0"/>
              <a:t> as a frontend to </a:t>
            </a:r>
            <a:r>
              <a:rPr lang="en-US" dirty="0">
                <a:solidFill>
                  <a:srgbClr val="C00000"/>
                </a:solidFill>
                <a:latin typeface="Consolas" panose="020B0609020204030204" pitchFamily="49" charset="0"/>
              </a:rPr>
              <a:t>grub-</a:t>
            </a:r>
            <a:r>
              <a:rPr lang="en-US" dirty="0" err="1">
                <a:solidFill>
                  <a:srgbClr val="C00000"/>
                </a:solidFill>
                <a:latin typeface="Consolas" panose="020B0609020204030204" pitchFamily="49" charset="0"/>
              </a:rPr>
              <a:t>mkconfig</a:t>
            </a:r>
            <a:r>
              <a:rPr lang="en-US" dirty="0"/>
              <a:t> which runs </a:t>
            </a:r>
            <a:r>
              <a:rPr lang="en-US" dirty="0">
                <a:solidFill>
                  <a:srgbClr val="C00000"/>
                </a:solidFill>
                <a:latin typeface="Consolas" panose="020B0609020204030204" pitchFamily="49" charset="0"/>
              </a:rPr>
              <a:t>grub-</a:t>
            </a:r>
            <a:r>
              <a:rPr lang="en-US" dirty="0" err="1">
                <a:solidFill>
                  <a:srgbClr val="C00000"/>
                </a:solidFill>
                <a:latin typeface="Consolas" panose="020B0609020204030204" pitchFamily="49" charset="0"/>
              </a:rPr>
              <a:t>mkconfig</a:t>
            </a:r>
            <a:r>
              <a:rPr lang="en-US" dirty="0">
                <a:solidFill>
                  <a:srgbClr val="C00000"/>
                </a:solidFill>
                <a:latin typeface="Consolas" panose="020B0609020204030204" pitchFamily="49" charset="0"/>
              </a:rPr>
              <a:t> -o /boot/grub/</a:t>
            </a:r>
            <a:r>
              <a:rPr lang="en-US" dirty="0" err="1">
                <a:solidFill>
                  <a:srgbClr val="C00000"/>
                </a:solidFill>
                <a:latin typeface="Consolas" panose="020B0609020204030204" pitchFamily="49" charset="0"/>
              </a:rPr>
              <a:t>grub.cfg</a:t>
            </a:r>
            <a:endParaRPr lang="en-US" dirty="0">
              <a:solidFill>
                <a:srgbClr val="C00000"/>
              </a:solidFill>
              <a:latin typeface="Consolas" panose="020B0609020204030204" pitchFamily="49" charset="0"/>
            </a:endParaRPr>
          </a:p>
        </p:txBody>
      </p:sp>
      <p:sp>
        <p:nvSpPr>
          <p:cNvPr id="5" name="TextBox 4"/>
          <p:cNvSpPr txBox="1"/>
          <p:nvPr/>
        </p:nvSpPr>
        <p:spPr>
          <a:xfrm>
            <a:off x="1261872" y="3474097"/>
            <a:ext cx="8595360" cy="646331"/>
          </a:xfrm>
          <a:prstGeom prst="rect">
            <a:avLst/>
          </a:prstGeom>
          <a:solidFill>
            <a:schemeClr val="accent4">
              <a:tint val="60000"/>
              <a:satMod val="12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latin typeface="Comic Sans MS" panose="030F0702030302020204" pitchFamily="66" charset="0"/>
              </a:rPr>
              <a:t>Please note that on some modern distros, you have both </a:t>
            </a:r>
            <a:r>
              <a:rPr lang="en-US" dirty="0">
                <a:solidFill>
                  <a:srgbClr val="C00000"/>
                </a:solidFill>
                <a:latin typeface="Consolas" panose="020B0609020204030204" pitchFamily="49" charset="0"/>
              </a:rPr>
              <a:t>grub</a:t>
            </a:r>
            <a:r>
              <a:rPr lang="en-US" dirty="0">
                <a:latin typeface="Comic Sans MS" panose="030F0702030302020204" pitchFamily="66" charset="0"/>
              </a:rPr>
              <a:t> and </a:t>
            </a:r>
            <a:r>
              <a:rPr lang="en-US" dirty="0">
                <a:solidFill>
                  <a:srgbClr val="C00000"/>
                </a:solidFill>
                <a:latin typeface="Consolas" panose="020B0609020204030204" pitchFamily="49" charset="0"/>
              </a:rPr>
              <a:t>grub2</a:t>
            </a:r>
            <a:r>
              <a:rPr lang="en-US" dirty="0">
                <a:latin typeface="Comic Sans MS" panose="030F0702030302020204" pitchFamily="66" charset="0"/>
              </a:rPr>
              <a:t> commands available for compatibility reasons, and one links to the other.</a:t>
            </a:r>
          </a:p>
        </p:txBody>
      </p:sp>
    </p:spTree>
    <p:extLst>
      <p:ext uri="{BB962C8B-B14F-4D97-AF65-F5344CB8AC3E}">
        <p14:creationId xmlns:p14="http://schemas.microsoft.com/office/powerpoint/2010/main" val="3742315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a:t>Interacting with </a:t>
            </a:r>
            <a:r>
              <a:rPr lang="en-US" dirty="0" smtClean="0"/>
              <a:t>GRUB2</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dirty="0"/>
              <a:t>If you press </a:t>
            </a:r>
            <a:r>
              <a:rPr lang="en-US" dirty="0">
                <a:solidFill>
                  <a:srgbClr val="C00000"/>
                </a:solidFill>
                <a:latin typeface="Consolas" panose="020B0609020204030204" pitchFamily="49" charset="0"/>
              </a:rPr>
              <a:t>c</a:t>
            </a:r>
            <a:r>
              <a:rPr lang="en-US" dirty="0"/>
              <a:t> on the grub menu, you will go into the </a:t>
            </a:r>
            <a:r>
              <a:rPr lang="en-US" i="1" dirty="0"/>
              <a:t>GRUB Command Line </a:t>
            </a:r>
            <a:r>
              <a:rPr lang="en-US" dirty="0"/>
              <a:t>or </a:t>
            </a:r>
            <a:r>
              <a:rPr lang="en-US" i="1" dirty="0"/>
              <a:t>GRUB shell</a:t>
            </a:r>
            <a:r>
              <a:rPr lang="en-US" dirty="0"/>
              <a:t>. There you can type commands like </a:t>
            </a:r>
            <a:r>
              <a:rPr lang="en-US" dirty="0">
                <a:solidFill>
                  <a:srgbClr val="C00000"/>
                </a:solidFill>
                <a:latin typeface="Consolas" panose="020B0609020204030204" pitchFamily="49" charset="0"/>
              </a:rPr>
              <a:t>root</a:t>
            </a:r>
            <a:r>
              <a:rPr lang="en-US" dirty="0"/>
              <a:t> and </a:t>
            </a:r>
            <a:r>
              <a:rPr lang="en-US" dirty="0">
                <a:solidFill>
                  <a:srgbClr val="C00000"/>
                </a:solidFill>
                <a:latin typeface="Consolas" panose="020B0609020204030204" pitchFamily="49" charset="0"/>
              </a:rPr>
              <a:t>kernel</a:t>
            </a:r>
            <a:r>
              <a:rPr lang="en-US" dirty="0"/>
              <a:t> and </a:t>
            </a:r>
            <a:r>
              <a:rPr lang="en-US" dirty="0" err="1">
                <a:solidFill>
                  <a:srgbClr val="C00000"/>
                </a:solidFill>
                <a:latin typeface="Consolas" panose="020B0609020204030204" pitchFamily="49" charset="0"/>
              </a:rPr>
              <a:t>initrd</a:t>
            </a:r>
            <a:r>
              <a:rPr lang="en-US" dirty="0"/>
              <a:t> and boot the system with </a:t>
            </a:r>
            <a:r>
              <a:rPr lang="en-US" dirty="0">
                <a:solidFill>
                  <a:srgbClr val="C00000"/>
                </a:solidFill>
                <a:latin typeface="Consolas" panose="020B0609020204030204" pitchFamily="49" charset="0"/>
              </a:rPr>
              <a:t>boot</a:t>
            </a:r>
            <a:r>
              <a:rPr lang="en-US" dirty="0"/>
              <a:t> or press the </a:t>
            </a:r>
            <a:r>
              <a:rPr lang="en-US" dirty="0">
                <a:solidFill>
                  <a:srgbClr val="C00000"/>
                </a:solidFill>
                <a:latin typeface="Consolas" panose="020B0609020204030204" pitchFamily="49" charset="0"/>
              </a:rPr>
              <a:t>Esc</a:t>
            </a:r>
            <a:r>
              <a:rPr lang="en-US" dirty="0"/>
              <a:t> key to return back to the menu.</a:t>
            </a:r>
          </a:p>
        </p:txBody>
      </p:sp>
    </p:spTree>
    <p:extLst>
      <p:ext uri="{BB962C8B-B14F-4D97-AF65-F5344CB8AC3E}">
        <p14:creationId xmlns:p14="http://schemas.microsoft.com/office/powerpoint/2010/main" val="3496212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a:t>Kernel boot </a:t>
            </a:r>
            <a:r>
              <a:rPr lang="en-US" dirty="0" smtClean="0"/>
              <a:t>parameters</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dirty="0"/>
              <a:t>In the above </a:t>
            </a:r>
            <a:r>
              <a:rPr lang="en-US" dirty="0" err="1"/>
              <a:t>configs</a:t>
            </a:r>
            <a:r>
              <a:rPr lang="en-US" dirty="0"/>
              <a:t>, we sent some parameters to the kernel like this</a:t>
            </a:r>
            <a:r>
              <a:rPr lang="en-US" dirty="0" smtClean="0"/>
              <a:t>:</a:t>
            </a:r>
          </a:p>
          <a:p>
            <a:pPr marL="0" indent="0">
              <a:lnSpc>
                <a:spcPct val="150000"/>
              </a:lnSpc>
              <a:buNone/>
            </a:pPr>
            <a:endParaRPr lang="en-US" dirty="0"/>
          </a:p>
          <a:p>
            <a:pPr marL="0" indent="0">
              <a:lnSpc>
                <a:spcPct val="150000"/>
              </a:lnSpc>
              <a:buNone/>
            </a:pPr>
            <a:r>
              <a:rPr lang="en-US" dirty="0"/>
              <a:t>This tells the kernel to boot in </a:t>
            </a:r>
            <a:r>
              <a:rPr lang="en-US" i="1" dirty="0" err="1"/>
              <a:t>ReadOnly</a:t>
            </a:r>
            <a:r>
              <a:rPr lang="en-US" dirty="0"/>
              <a:t> mode and does not show lots of logs during the boot (</a:t>
            </a:r>
            <a:r>
              <a:rPr lang="en-US" i="1" dirty="0"/>
              <a:t>quiet</a:t>
            </a:r>
            <a:r>
              <a:rPr lang="en-US" dirty="0"/>
              <a:t>).</a:t>
            </a:r>
          </a:p>
          <a:p>
            <a:pPr marL="0" indent="0">
              <a:lnSpc>
                <a:spcPct val="150000"/>
              </a:lnSpc>
              <a:buNone/>
            </a:pPr>
            <a:r>
              <a:rPr lang="en-US" dirty="0"/>
              <a:t/>
            </a:r>
            <a:br>
              <a:rPr lang="en-US" dirty="0"/>
            </a:br>
            <a:endParaRPr lang="en-US" dirty="0"/>
          </a:p>
        </p:txBody>
      </p:sp>
      <p:sp>
        <p:nvSpPr>
          <p:cNvPr id="4" name="TextBox 3"/>
          <p:cNvSpPr txBox="1"/>
          <p:nvPr/>
        </p:nvSpPr>
        <p:spPr>
          <a:xfrm>
            <a:off x="1261872" y="2480528"/>
            <a:ext cx="8595360"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solidFill>
                  <a:srgbClr val="FFC000"/>
                </a:solidFill>
                <a:latin typeface="Consolas" panose="020B0609020204030204" pitchFamily="49" charset="0"/>
              </a:rPr>
              <a:t>    </a:t>
            </a:r>
            <a:r>
              <a:rPr lang="en-US" dirty="0" err="1" smtClean="0">
                <a:solidFill>
                  <a:srgbClr val="FFC000"/>
                </a:solidFill>
                <a:latin typeface="Consolas" panose="020B0609020204030204" pitchFamily="49" charset="0"/>
              </a:rPr>
              <a:t>linux</a:t>
            </a:r>
            <a:r>
              <a:rPr lang="en-US" dirty="0" smtClean="0">
                <a:solidFill>
                  <a:srgbClr val="FFC000"/>
                </a:solidFill>
                <a:latin typeface="Consolas" panose="020B0609020204030204" pitchFamily="49" charset="0"/>
              </a:rPr>
              <a:t>   </a:t>
            </a:r>
            <a:r>
              <a:rPr lang="en-US" dirty="0">
                <a:solidFill>
                  <a:srgbClr val="FFC000"/>
                </a:solidFill>
                <a:latin typeface="Consolas" panose="020B0609020204030204" pitchFamily="49" charset="0"/>
              </a:rPr>
              <a:t>/boot/vmlinuz-5.10.0-9-arm64 root=/dev/sda1 </a:t>
            </a:r>
            <a:r>
              <a:rPr lang="en-US" dirty="0" err="1">
                <a:solidFill>
                  <a:srgbClr val="FFC000"/>
                </a:solidFill>
                <a:latin typeface="Consolas" panose="020B0609020204030204" pitchFamily="49" charset="0"/>
              </a:rPr>
              <a:t>ro</a:t>
            </a:r>
            <a:r>
              <a:rPr lang="en-US" dirty="0">
                <a:solidFill>
                  <a:srgbClr val="FFC000"/>
                </a:solidFill>
                <a:latin typeface="Consolas" panose="020B0609020204030204" pitchFamily="49" charset="0"/>
              </a:rPr>
              <a:t>  quiet</a:t>
            </a:r>
          </a:p>
        </p:txBody>
      </p:sp>
    </p:spTree>
    <p:extLst>
      <p:ext uri="{BB962C8B-B14F-4D97-AF65-F5344CB8AC3E}">
        <p14:creationId xmlns:p14="http://schemas.microsoft.com/office/powerpoint/2010/main" val="8320493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a:t>Kernel boot parameters</a:t>
            </a:r>
            <a:endParaRPr lang="en-US" dirty="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75084388"/>
              </p:ext>
            </p:extLst>
          </p:nvPr>
        </p:nvGraphicFramePr>
        <p:xfrm>
          <a:off x="1261872" y="1634837"/>
          <a:ext cx="8128000" cy="4886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7864142"/>
                    </a:ext>
                  </a:extLst>
                </a:gridCol>
                <a:gridCol w="4064000">
                  <a:extLst>
                    <a:ext uri="{9D8B030D-6E8A-4147-A177-3AD203B41FA5}">
                      <a16:colId xmlns:a16="http://schemas.microsoft.com/office/drawing/2014/main" val="100260309"/>
                    </a:ext>
                  </a:extLst>
                </a:gridCol>
              </a:tblGrid>
              <a:tr h="370840">
                <a:tc>
                  <a:txBody>
                    <a:bodyPr/>
                    <a:lstStyle/>
                    <a:p>
                      <a:r>
                        <a:rPr lang="en-US" sz="1800" b="1" i="0" kern="1200" dirty="0" smtClean="0">
                          <a:solidFill>
                            <a:schemeClr val="lt1"/>
                          </a:solidFill>
                          <a:effectLst/>
                          <a:latin typeface="+mn-lt"/>
                          <a:ea typeface="+mn-ea"/>
                          <a:cs typeface="+mn-cs"/>
                        </a:rPr>
                        <a:t>Option</a:t>
                      </a:r>
                      <a:endParaRPr lang="en-US" sz="1800" dirty="0"/>
                    </a:p>
                  </a:txBody>
                  <a:tcPr/>
                </a:tc>
                <a:tc>
                  <a:txBody>
                    <a:bodyPr/>
                    <a:lstStyle/>
                    <a:p>
                      <a:r>
                        <a:rPr lang="en-US" sz="1800" b="1" i="0" kern="1200" smtClean="0">
                          <a:solidFill>
                            <a:schemeClr val="lt1"/>
                          </a:solidFill>
                          <a:effectLst/>
                          <a:latin typeface="+mn-lt"/>
                          <a:ea typeface="+mn-ea"/>
                          <a:cs typeface="+mn-cs"/>
                        </a:rPr>
                        <a:t>Description</a:t>
                      </a:r>
                      <a:endParaRPr lang="en-US" sz="1400" dirty="0"/>
                    </a:p>
                  </a:txBody>
                  <a:tcPr/>
                </a:tc>
                <a:extLst>
                  <a:ext uri="{0D108BD9-81ED-4DB2-BD59-A6C34878D82A}">
                    <a16:rowId xmlns:a16="http://schemas.microsoft.com/office/drawing/2014/main" val="2869233066"/>
                  </a:ext>
                </a:extLst>
              </a:tr>
              <a:tr h="370840">
                <a:tc>
                  <a:txBody>
                    <a:bodyPr/>
                    <a:lstStyle/>
                    <a:p>
                      <a:pPr algn="l" fontAlgn="t"/>
                      <a:r>
                        <a:rPr lang="en-US" dirty="0">
                          <a:effectLst/>
                        </a:rPr>
                        <a:t>console=</a:t>
                      </a:r>
                    </a:p>
                  </a:txBody>
                  <a:tcPr marL="15240" marR="15240"/>
                </a:tc>
                <a:tc>
                  <a:txBody>
                    <a:bodyPr/>
                    <a:lstStyle/>
                    <a:p>
                      <a:pPr algn="l" fontAlgn="t"/>
                      <a:r>
                        <a:rPr lang="en-US" dirty="0">
                          <a:effectLst/>
                        </a:rPr>
                        <a:t>Set the console</a:t>
                      </a:r>
                    </a:p>
                  </a:txBody>
                  <a:tcPr marL="15240" marR="15240"/>
                </a:tc>
                <a:extLst>
                  <a:ext uri="{0D108BD9-81ED-4DB2-BD59-A6C34878D82A}">
                    <a16:rowId xmlns:a16="http://schemas.microsoft.com/office/drawing/2014/main" val="950385260"/>
                  </a:ext>
                </a:extLst>
              </a:tr>
              <a:tr h="370840">
                <a:tc>
                  <a:txBody>
                    <a:bodyPr/>
                    <a:lstStyle/>
                    <a:p>
                      <a:pPr marL="0" lvl="0" indent="0">
                        <a:buFont typeface="Arial" panose="020B0604020202020204" pitchFamily="34" charset="0"/>
                        <a:buNone/>
                      </a:pPr>
                      <a:r>
                        <a:rPr lang="en-US" sz="1800" b="0" i="0" kern="1200" dirty="0" smtClean="0">
                          <a:solidFill>
                            <a:schemeClr val="dk1"/>
                          </a:solidFill>
                          <a:effectLst/>
                          <a:latin typeface="+mn-lt"/>
                          <a:ea typeface="+mn-ea"/>
                          <a:cs typeface="+mn-cs"/>
                        </a:rPr>
                        <a:t> debug</a:t>
                      </a:r>
                      <a:endParaRPr lang="en-US" sz="1400" dirty="0"/>
                    </a:p>
                  </a:txBody>
                  <a:tcPr marL="15240" marR="15240"/>
                </a:tc>
                <a:tc>
                  <a:txBody>
                    <a:bodyPr/>
                    <a:lstStyle/>
                    <a:p>
                      <a:pPr algn="l" fontAlgn="t"/>
                      <a:r>
                        <a:rPr lang="en-US" dirty="0">
                          <a:effectLst/>
                        </a:rPr>
                        <a:t>Start in debug mode</a:t>
                      </a:r>
                    </a:p>
                  </a:txBody>
                  <a:tcPr marL="15240" marR="15240"/>
                </a:tc>
                <a:extLst>
                  <a:ext uri="{0D108BD9-81ED-4DB2-BD59-A6C34878D82A}">
                    <a16:rowId xmlns:a16="http://schemas.microsoft.com/office/drawing/2014/main" val="1767695705"/>
                  </a:ext>
                </a:extLst>
              </a:tr>
              <a:tr h="370840">
                <a:tc>
                  <a:txBody>
                    <a:bodyPr/>
                    <a:lstStyle/>
                    <a:p>
                      <a:pPr algn="l" fontAlgn="t"/>
                      <a:r>
                        <a:rPr lang="en-US" dirty="0" err="1">
                          <a:effectLst/>
                        </a:rPr>
                        <a:t>init</a:t>
                      </a:r>
                      <a:r>
                        <a:rPr lang="en-US" dirty="0">
                          <a:effectLst/>
                        </a:rPr>
                        <a:t>=</a:t>
                      </a:r>
                    </a:p>
                  </a:txBody>
                  <a:tcPr marL="15240" marR="15240"/>
                </a:tc>
                <a:tc>
                  <a:txBody>
                    <a:bodyPr/>
                    <a:lstStyle/>
                    <a:p>
                      <a:pPr algn="l" fontAlgn="t"/>
                      <a:r>
                        <a:rPr lang="en-US" dirty="0">
                          <a:effectLst/>
                        </a:rPr>
                        <a:t>Run an specific program instead of the default </a:t>
                      </a:r>
                      <a:r>
                        <a:rPr lang="en-US" dirty="0" err="1">
                          <a:effectLst/>
                        </a:rPr>
                        <a:t>init</a:t>
                      </a:r>
                      <a:endParaRPr lang="en-US" dirty="0">
                        <a:effectLst/>
                      </a:endParaRPr>
                    </a:p>
                  </a:txBody>
                  <a:tcPr marL="15240" marR="15240"/>
                </a:tc>
                <a:extLst>
                  <a:ext uri="{0D108BD9-81ED-4DB2-BD59-A6C34878D82A}">
                    <a16:rowId xmlns:a16="http://schemas.microsoft.com/office/drawing/2014/main" val="3398134555"/>
                  </a:ext>
                </a:extLst>
              </a:tr>
              <a:tr h="370840">
                <a:tc>
                  <a:txBody>
                    <a:bodyPr/>
                    <a:lstStyle/>
                    <a:p>
                      <a:pPr algn="l" fontAlgn="t"/>
                      <a:r>
                        <a:rPr lang="en-US" dirty="0" err="1">
                          <a:effectLst/>
                        </a:rPr>
                        <a:t>initrd</a:t>
                      </a:r>
                      <a:r>
                        <a:rPr lang="en-US" dirty="0">
                          <a:effectLst/>
                        </a:rPr>
                        <a:t>=</a:t>
                      </a:r>
                    </a:p>
                  </a:txBody>
                  <a:tcPr marL="15240" marR="15240"/>
                </a:tc>
                <a:tc>
                  <a:txBody>
                    <a:bodyPr/>
                    <a:lstStyle/>
                    <a:p>
                      <a:pPr algn="l" fontAlgn="t"/>
                      <a:r>
                        <a:rPr lang="en-US" dirty="0">
                          <a:effectLst/>
                        </a:rPr>
                        <a:t>Use this </a:t>
                      </a:r>
                      <a:r>
                        <a:rPr lang="en-US" dirty="0" err="1">
                          <a:effectLst/>
                        </a:rPr>
                        <a:t>initrd</a:t>
                      </a:r>
                      <a:endParaRPr lang="en-US" dirty="0">
                        <a:effectLst/>
                      </a:endParaRPr>
                    </a:p>
                  </a:txBody>
                  <a:tcPr marL="15240" marR="15240"/>
                </a:tc>
                <a:extLst>
                  <a:ext uri="{0D108BD9-81ED-4DB2-BD59-A6C34878D82A}">
                    <a16:rowId xmlns:a16="http://schemas.microsoft.com/office/drawing/2014/main" val="2936978940"/>
                  </a:ext>
                </a:extLst>
              </a:tr>
              <a:tr h="370840">
                <a:tc>
                  <a:txBody>
                    <a:bodyPr/>
                    <a:lstStyle/>
                    <a:p>
                      <a:r>
                        <a:rPr lang="en-US" sz="1800" b="0" i="0" kern="1200" dirty="0" err="1" smtClean="0">
                          <a:solidFill>
                            <a:schemeClr val="dk1"/>
                          </a:solidFill>
                          <a:effectLst/>
                          <a:latin typeface="+mn-lt"/>
                          <a:ea typeface="+mn-ea"/>
                          <a:cs typeface="+mn-cs"/>
                        </a:rPr>
                        <a:t>ro</a:t>
                      </a:r>
                      <a:endParaRPr lang="en-US" sz="1400" dirty="0"/>
                    </a:p>
                  </a:txBody>
                  <a:tcPr/>
                </a:tc>
                <a:tc>
                  <a:txBody>
                    <a:bodyPr/>
                    <a:lstStyle/>
                    <a:p>
                      <a:pPr algn="l" fontAlgn="t"/>
                      <a:r>
                        <a:rPr lang="en-US" dirty="0">
                          <a:effectLst/>
                        </a:rPr>
                        <a:t>Mount the root </a:t>
                      </a:r>
                      <a:r>
                        <a:rPr lang="en-US" dirty="0" err="1">
                          <a:effectLst/>
                        </a:rPr>
                        <a:t>filesystem</a:t>
                      </a:r>
                      <a:r>
                        <a:rPr lang="en-US" dirty="0">
                          <a:effectLst/>
                        </a:rPr>
                        <a:t> read only</a:t>
                      </a:r>
                    </a:p>
                  </a:txBody>
                  <a:tcPr marL="15240" marR="15240"/>
                </a:tc>
                <a:extLst>
                  <a:ext uri="{0D108BD9-81ED-4DB2-BD59-A6C34878D82A}">
                    <a16:rowId xmlns:a16="http://schemas.microsoft.com/office/drawing/2014/main" val="396076674"/>
                  </a:ext>
                </a:extLst>
              </a:tr>
              <a:tr h="370840">
                <a:tc>
                  <a:txBody>
                    <a:bodyPr/>
                    <a:lstStyle/>
                    <a:p>
                      <a:r>
                        <a:rPr lang="en-US" sz="1800" b="0" i="0" kern="1200" dirty="0" err="1" smtClean="0">
                          <a:solidFill>
                            <a:schemeClr val="dk1"/>
                          </a:solidFill>
                          <a:effectLst/>
                          <a:latin typeface="+mn-lt"/>
                          <a:ea typeface="+mn-ea"/>
                          <a:cs typeface="+mn-cs"/>
                        </a:rPr>
                        <a:t>rw</a:t>
                      </a:r>
                      <a:endParaRPr lang="en-US" sz="1400" dirty="0"/>
                    </a:p>
                  </a:txBody>
                  <a:tcPr/>
                </a:tc>
                <a:tc>
                  <a:txBody>
                    <a:bodyPr/>
                    <a:lstStyle/>
                    <a:p>
                      <a:pPr algn="l" fontAlgn="t"/>
                      <a:r>
                        <a:rPr lang="en-US" dirty="0">
                          <a:effectLst/>
                        </a:rPr>
                        <a:t>Mount the root </a:t>
                      </a:r>
                      <a:r>
                        <a:rPr lang="en-US" dirty="0" err="1">
                          <a:effectLst/>
                        </a:rPr>
                        <a:t>filesystem</a:t>
                      </a:r>
                      <a:r>
                        <a:rPr lang="en-US" dirty="0">
                          <a:effectLst/>
                        </a:rPr>
                        <a:t> for read and write</a:t>
                      </a:r>
                    </a:p>
                  </a:txBody>
                  <a:tcPr marL="15240" marR="15240"/>
                </a:tc>
                <a:extLst>
                  <a:ext uri="{0D108BD9-81ED-4DB2-BD59-A6C34878D82A}">
                    <a16:rowId xmlns:a16="http://schemas.microsoft.com/office/drawing/2014/main" val="446404502"/>
                  </a:ext>
                </a:extLst>
              </a:tr>
              <a:tr h="370840">
                <a:tc>
                  <a:txBody>
                    <a:bodyPr/>
                    <a:lstStyle/>
                    <a:p>
                      <a:pPr algn="l" fontAlgn="t"/>
                      <a:r>
                        <a:rPr lang="en-US" dirty="0">
                          <a:effectLst/>
                        </a:rPr>
                        <a:t>root=</a:t>
                      </a:r>
                    </a:p>
                  </a:txBody>
                  <a:tcPr marL="15240" marR="15240"/>
                </a:tc>
                <a:tc>
                  <a:txBody>
                    <a:bodyPr/>
                    <a:lstStyle/>
                    <a:p>
                      <a:pPr algn="l" fontAlgn="t"/>
                      <a:r>
                        <a:rPr lang="en-US" dirty="0">
                          <a:effectLst/>
                        </a:rPr>
                        <a:t>Use this as the root </a:t>
                      </a:r>
                      <a:r>
                        <a:rPr lang="en-US" dirty="0" err="1">
                          <a:effectLst/>
                        </a:rPr>
                        <a:t>filesystem</a:t>
                      </a:r>
                      <a:endParaRPr lang="en-US" dirty="0">
                        <a:effectLst/>
                      </a:endParaRPr>
                    </a:p>
                  </a:txBody>
                  <a:tcPr marL="15240" marR="15240"/>
                </a:tc>
                <a:extLst>
                  <a:ext uri="{0D108BD9-81ED-4DB2-BD59-A6C34878D82A}">
                    <a16:rowId xmlns:a16="http://schemas.microsoft.com/office/drawing/2014/main" val="3478478649"/>
                  </a:ext>
                </a:extLst>
              </a:tr>
              <a:tr h="370840">
                <a:tc>
                  <a:txBody>
                    <a:bodyPr/>
                    <a:lstStyle/>
                    <a:p>
                      <a:r>
                        <a:rPr lang="en-US" sz="1800" b="0" i="0" kern="1200" dirty="0" err="1" smtClean="0">
                          <a:solidFill>
                            <a:schemeClr val="dk1"/>
                          </a:solidFill>
                          <a:effectLst/>
                          <a:latin typeface="+mn-lt"/>
                          <a:ea typeface="+mn-ea"/>
                          <a:cs typeface="+mn-cs"/>
                        </a:rPr>
                        <a:t>selinux</a:t>
                      </a:r>
                      <a:endParaRPr lang="en-US" sz="1400" dirty="0"/>
                    </a:p>
                  </a:txBody>
                  <a:tcPr/>
                </a:tc>
                <a:tc>
                  <a:txBody>
                    <a:bodyPr/>
                    <a:lstStyle/>
                    <a:p>
                      <a:pPr algn="l" fontAlgn="t"/>
                      <a:r>
                        <a:rPr lang="en-US" dirty="0">
                          <a:effectLst/>
                        </a:rPr>
                        <a:t>Disable </a:t>
                      </a:r>
                      <a:r>
                        <a:rPr lang="en-US" dirty="0" err="1">
                          <a:solidFill>
                            <a:srgbClr val="C00000"/>
                          </a:solidFill>
                          <a:effectLst/>
                          <a:latin typeface="Consolas" panose="020B0609020204030204" pitchFamily="49" charset="0"/>
                        </a:rPr>
                        <a:t>selinux</a:t>
                      </a:r>
                      <a:r>
                        <a:rPr lang="en-US" dirty="0">
                          <a:effectLst/>
                        </a:rPr>
                        <a:t> on boot</a:t>
                      </a:r>
                    </a:p>
                  </a:txBody>
                  <a:tcPr marL="15240" marR="15240"/>
                </a:tc>
                <a:extLst>
                  <a:ext uri="{0D108BD9-81ED-4DB2-BD59-A6C34878D82A}">
                    <a16:rowId xmlns:a16="http://schemas.microsoft.com/office/drawing/2014/main" val="4195882400"/>
                  </a:ext>
                </a:extLst>
              </a:tr>
              <a:tr h="370840">
                <a:tc>
                  <a:txBody>
                    <a:bodyPr/>
                    <a:lstStyle/>
                    <a:p>
                      <a:pPr algn="l" fontAlgn="t"/>
                      <a:r>
                        <a:rPr lang="en-US" dirty="0">
                          <a:effectLst/>
                        </a:rPr>
                        <a:t>single,S,1,Single</a:t>
                      </a:r>
                    </a:p>
                  </a:txBody>
                  <a:tcPr marL="15240" marR="15240"/>
                </a:tc>
                <a:tc>
                  <a:txBody>
                    <a:bodyPr/>
                    <a:lstStyle/>
                    <a:p>
                      <a:pPr algn="l" fontAlgn="t"/>
                      <a:r>
                        <a:rPr lang="en-US" dirty="0">
                          <a:effectLst/>
                        </a:rPr>
                        <a:t>Boot in single user mode for troubleshooting (</a:t>
                      </a:r>
                      <a:r>
                        <a:rPr lang="en-US" dirty="0" err="1">
                          <a:effectLst/>
                        </a:rPr>
                        <a:t>SysV</a:t>
                      </a:r>
                      <a:r>
                        <a:rPr lang="en-US" dirty="0">
                          <a:effectLst/>
                        </a:rPr>
                        <a:t>)</a:t>
                      </a:r>
                    </a:p>
                  </a:txBody>
                  <a:tcPr marL="15240" marR="15240"/>
                </a:tc>
                <a:extLst>
                  <a:ext uri="{0D108BD9-81ED-4DB2-BD59-A6C34878D82A}">
                    <a16:rowId xmlns:a16="http://schemas.microsoft.com/office/drawing/2014/main" val="1523236855"/>
                  </a:ext>
                </a:extLst>
              </a:tr>
              <a:tr h="370840">
                <a:tc>
                  <a:txBody>
                    <a:bodyPr/>
                    <a:lstStyle/>
                    <a:p>
                      <a:pPr algn="l" fontAlgn="t"/>
                      <a:r>
                        <a:rPr lang="en-US" dirty="0" err="1">
                          <a:effectLst/>
                        </a:rPr>
                        <a:t>systemd.unit</a:t>
                      </a:r>
                      <a:r>
                        <a:rPr lang="en-US" dirty="0">
                          <a:effectLst/>
                        </a:rPr>
                        <a:t>=</a:t>
                      </a:r>
                    </a:p>
                  </a:txBody>
                  <a:tcPr marL="15240" marR="15240"/>
                </a:tc>
                <a:tc>
                  <a:txBody>
                    <a:bodyPr/>
                    <a:lstStyle/>
                    <a:p>
                      <a:pPr algn="l" fontAlgn="t"/>
                      <a:r>
                        <a:rPr lang="en-US" dirty="0">
                          <a:effectLst/>
                        </a:rPr>
                        <a:t>Boot in this </a:t>
                      </a:r>
                      <a:r>
                        <a:rPr lang="en-US" dirty="0" err="1">
                          <a:effectLst/>
                        </a:rPr>
                        <a:t>systemd</a:t>
                      </a:r>
                      <a:r>
                        <a:rPr lang="en-US" dirty="0">
                          <a:effectLst/>
                        </a:rPr>
                        <a:t> target</a:t>
                      </a:r>
                    </a:p>
                  </a:txBody>
                  <a:tcPr marL="15240" marR="15240"/>
                </a:tc>
                <a:extLst>
                  <a:ext uri="{0D108BD9-81ED-4DB2-BD59-A6C34878D82A}">
                    <a16:rowId xmlns:a16="http://schemas.microsoft.com/office/drawing/2014/main" val="626724665"/>
                  </a:ext>
                </a:extLst>
              </a:tr>
            </a:tbl>
          </a:graphicData>
        </a:graphic>
      </p:graphicFrame>
    </p:spTree>
    <p:extLst>
      <p:ext uri="{BB962C8B-B14F-4D97-AF65-F5344CB8AC3E}">
        <p14:creationId xmlns:p14="http://schemas.microsoft.com/office/powerpoint/2010/main" val="2475158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smtClean="0">
                <a:cs typeface="Times New Roman" panose="02020603050405020304" pitchFamily="18" charset="0"/>
              </a:rPr>
              <a:t>The Boot Process</a:t>
            </a:r>
            <a:endParaRPr lang="en-US" dirty="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nSpc>
                <a:spcPct val="110000"/>
              </a:lnSpc>
              <a:buNone/>
            </a:pPr>
            <a:r>
              <a:rPr lang="en-US" dirty="0" smtClean="0"/>
              <a:t>Boot process steps:</a:t>
            </a:r>
          </a:p>
          <a:p>
            <a:pPr marL="342900" indent="-342900">
              <a:lnSpc>
                <a:spcPct val="110000"/>
              </a:lnSpc>
              <a:buFont typeface="+mj-lt"/>
              <a:buAutoNum type="arabicPeriod"/>
            </a:pPr>
            <a:r>
              <a:rPr lang="en-US" dirty="0" smtClean="0"/>
              <a:t>Motherboard Firmware does a </a:t>
            </a:r>
            <a:r>
              <a:rPr lang="en-US" dirty="0" err="1" smtClean="0"/>
              <a:t>PowerOnSelfTest</a:t>
            </a:r>
            <a:endParaRPr lang="en-US" dirty="0" smtClean="0"/>
          </a:p>
          <a:p>
            <a:pPr marL="342900" indent="-342900">
              <a:lnSpc>
                <a:spcPct val="110000"/>
              </a:lnSpc>
              <a:buFont typeface="+mj-lt"/>
              <a:buAutoNum type="arabicPeriod"/>
            </a:pPr>
            <a:r>
              <a:rPr lang="en-US" dirty="0" smtClean="0"/>
              <a:t>Motherboard loads the bootloader</a:t>
            </a:r>
          </a:p>
          <a:p>
            <a:pPr marL="342900" indent="-342900">
              <a:lnSpc>
                <a:spcPct val="110000"/>
              </a:lnSpc>
              <a:buFont typeface="+mj-lt"/>
              <a:buAutoNum type="arabicPeriod"/>
            </a:pPr>
            <a:r>
              <a:rPr lang="en-US" dirty="0" smtClean="0"/>
              <a:t>Bootloader loads the Linux Kernel-based on its </a:t>
            </a:r>
            <a:r>
              <a:rPr lang="en-US" dirty="0" err="1" smtClean="0"/>
              <a:t>configs</a:t>
            </a:r>
            <a:r>
              <a:rPr lang="en-US" dirty="0" smtClean="0"/>
              <a:t>/commands</a:t>
            </a:r>
          </a:p>
          <a:p>
            <a:pPr marL="342900" indent="-342900">
              <a:lnSpc>
                <a:spcPct val="110000"/>
              </a:lnSpc>
              <a:buFont typeface="+mj-lt"/>
              <a:buAutoNum type="arabicPeriod"/>
            </a:pPr>
            <a:r>
              <a:rPr lang="en-US" dirty="0" smtClean="0"/>
              <a:t>The Kernel loads and prepares the system (root </a:t>
            </a:r>
            <a:r>
              <a:rPr lang="en-US" dirty="0" err="1" smtClean="0"/>
              <a:t>filesystem</a:t>
            </a:r>
            <a:r>
              <a:rPr lang="en-US" dirty="0" smtClean="0"/>
              <a:t>) and runs the initialization program</a:t>
            </a:r>
          </a:p>
          <a:p>
            <a:pPr marL="342900" indent="-342900">
              <a:lnSpc>
                <a:spcPct val="110000"/>
              </a:lnSpc>
              <a:buFont typeface="+mj-lt"/>
              <a:buAutoNum type="arabicPeriod"/>
            </a:pPr>
            <a:r>
              <a:rPr lang="en-US" dirty="0" err="1" smtClean="0"/>
              <a:t>Init</a:t>
            </a:r>
            <a:r>
              <a:rPr lang="en-US" dirty="0" smtClean="0"/>
              <a:t> program start the service, other programs, ... (web server, graphical interface, networking, etc.)</a:t>
            </a:r>
          </a:p>
          <a:p>
            <a:pPr marL="0" indent="0">
              <a:lnSpc>
                <a:spcPct val="110000"/>
              </a:lnSpc>
              <a:buNone/>
            </a:pPr>
            <a:r>
              <a:rPr lang="en-US" dirty="0" smtClean="0"/>
              <a:t>The Firmware on the motherboard can be BIOS or UEFI.</a:t>
            </a:r>
            <a:endParaRPr lang="en-US" dirty="0"/>
          </a:p>
        </p:txBody>
      </p:sp>
    </p:spTree>
    <p:extLst>
      <p:ext uri="{BB962C8B-B14F-4D97-AF65-F5344CB8AC3E}">
        <p14:creationId xmlns:p14="http://schemas.microsoft.com/office/powerpoint/2010/main" val="3822005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smtClean="0">
                <a:cs typeface="Times New Roman" panose="02020603050405020304" pitchFamily="18" charset="0"/>
              </a:rPr>
              <a:t>Explore more…</a:t>
            </a:r>
            <a:endParaRPr lang="en-US" dirty="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nSpc>
                <a:spcPct val="150000"/>
              </a:lnSpc>
            </a:pPr>
            <a:r>
              <a:rPr lang="en-US" dirty="0" smtClean="0"/>
              <a:t>GRUB Manual:</a:t>
            </a:r>
          </a:p>
          <a:p>
            <a:pPr marL="0" indent="0" algn="ctr">
              <a:lnSpc>
                <a:spcPct val="150000"/>
              </a:lnSpc>
              <a:buNone/>
            </a:pPr>
            <a:r>
              <a:rPr lang="en-US" dirty="0">
                <a:hlinkClick r:id="rId2"/>
              </a:rPr>
              <a:t>https://</a:t>
            </a:r>
            <a:r>
              <a:rPr lang="en-US" dirty="0" smtClean="0">
                <a:hlinkClick r:id="rId2"/>
              </a:rPr>
              <a:t>www.gnu.org/software/grub/manual/grub/grub.html</a:t>
            </a:r>
            <a:endParaRPr lang="en-US" dirty="0"/>
          </a:p>
          <a:p>
            <a:pPr>
              <a:lnSpc>
                <a:spcPct val="150000"/>
              </a:lnSpc>
            </a:pPr>
            <a:r>
              <a:rPr lang="en-US" dirty="0" smtClean="0"/>
              <a:t>GRUB Documentation:</a:t>
            </a:r>
          </a:p>
          <a:p>
            <a:pPr marL="0" indent="0" algn="ctr">
              <a:lnSpc>
                <a:spcPct val="150000"/>
              </a:lnSpc>
              <a:buNone/>
            </a:pPr>
            <a:r>
              <a:rPr lang="en-US" dirty="0">
                <a:hlinkClick r:id="rId3"/>
              </a:rPr>
              <a:t>https://</a:t>
            </a:r>
            <a:r>
              <a:rPr lang="en-US" dirty="0" smtClean="0">
                <a:hlinkClick r:id="rId3"/>
              </a:rPr>
              <a:t>www.gnu.org/software/grub/grub-documentation.html</a:t>
            </a:r>
            <a:endParaRPr lang="en-US" dirty="0"/>
          </a:p>
          <a:p>
            <a:pPr>
              <a:lnSpc>
                <a:spcPct val="150000"/>
              </a:lnSpc>
            </a:pPr>
            <a:r>
              <a:rPr lang="en-US" dirty="0" smtClean="0"/>
              <a:t>GRUB Source Code:</a:t>
            </a:r>
          </a:p>
          <a:p>
            <a:pPr marL="0" indent="0" algn="ctr">
              <a:lnSpc>
                <a:spcPct val="150000"/>
              </a:lnSpc>
              <a:buNone/>
            </a:pPr>
            <a:r>
              <a:rPr lang="en-US" dirty="0">
                <a:hlinkClick r:id="rId4"/>
              </a:rPr>
              <a:t>https://github.com/coreos/grub</a:t>
            </a:r>
            <a:r>
              <a:rPr lang="en-US" dirty="0" smtClean="0">
                <a:hlinkClick r:id="rId4"/>
              </a:rPr>
              <a:t>/</a:t>
            </a:r>
            <a:endParaRPr lang="en-US" dirty="0"/>
          </a:p>
          <a:p>
            <a:pPr>
              <a:lnSpc>
                <a:spcPct val="150000"/>
              </a:lnSpc>
            </a:pPr>
            <a:r>
              <a:rPr lang="en-US" dirty="0" smtClean="0"/>
              <a:t>Linux Source Code:</a:t>
            </a:r>
          </a:p>
          <a:p>
            <a:pPr marL="0" indent="0" algn="ctr">
              <a:lnSpc>
                <a:spcPct val="150000"/>
              </a:lnSpc>
              <a:buNone/>
            </a:pPr>
            <a:r>
              <a:rPr lang="en-US" dirty="0">
                <a:hlinkClick r:id="rId5"/>
              </a:rPr>
              <a:t>https://</a:t>
            </a:r>
            <a:r>
              <a:rPr lang="en-US" dirty="0" smtClean="0">
                <a:hlinkClick r:id="rId5"/>
              </a:rPr>
              <a:t>github.com/torvalds/linux</a:t>
            </a:r>
            <a:endParaRPr lang="en-US" dirty="0" smtClean="0"/>
          </a:p>
          <a:p>
            <a:pPr>
              <a:lnSpc>
                <a:spcPct val="150000"/>
              </a:lnSpc>
            </a:pPr>
            <a:endParaRPr lang="en-US" dirty="0"/>
          </a:p>
        </p:txBody>
      </p:sp>
    </p:spTree>
    <p:extLst>
      <p:ext uri="{BB962C8B-B14F-4D97-AF65-F5344CB8AC3E}">
        <p14:creationId xmlns:p14="http://schemas.microsoft.com/office/powerpoint/2010/main" val="38062690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2"/>
            <a:ext cx="11277600" cy="1185948"/>
          </a:xfrm>
        </p:spPr>
        <p:txBody>
          <a:bodyPr/>
          <a:lstStyle/>
          <a:p>
            <a:pPr algn="ctr"/>
            <a:r>
              <a:rPr lang="en-US" dirty="0" smtClean="0">
                <a:cs typeface="Times New Roman" panose="02020603050405020304" pitchFamily="18" charset="0"/>
              </a:rPr>
              <a:t>The End</a:t>
            </a:r>
            <a:endParaRPr lang="en-US" dirty="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9937" y="1431635"/>
            <a:ext cx="6105372" cy="5417543"/>
          </a:xfrm>
        </p:spPr>
      </p:pic>
    </p:spTree>
    <p:extLst>
      <p:ext uri="{BB962C8B-B14F-4D97-AF65-F5344CB8AC3E}">
        <p14:creationId xmlns:p14="http://schemas.microsoft.com/office/powerpoint/2010/main" val="113282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039" y="585195"/>
            <a:ext cx="7693357" cy="5719467"/>
          </a:xfrm>
        </p:spPr>
      </p:pic>
    </p:spTree>
    <p:extLst>
      <p:ext uri="{BB962C8B-B14F-4D97-AF65-F5344CB8AC3E}">
        <p14:creationId xmlns:p14="http://schemas.microsoft.com/office/powerpoint/2010/main" val="1422707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a:t>BIOS</a:t>
            </a:r>
          </a:p>
        </p:txBody>
      </p:sp>
      <p:sp>
        <p:nvSpPr>
          <p:cNvPr id="3" name="Content Placeholder 2"/>
          <p:cNvSpPr>
            <a:spLocks noGrp="1"/>
          </p:cNvSpPr>
          <p:nvPr>
            <p:ph idx="1"/>
          </p:nvPr>
        </p:nvSpPr>
        <p:spPr/>
        <p:txBody>
          <a:bodyPr>
            <a:normAutofit/>
          </a:bodyPr>
          <a:lstStyle/>
          <a:p>
            <a:pPr marL="0" indent="0">
              <a:lnSpc>
                <a:spcPct val="150000"/>
              </a:lnSpc>
              <a:buNone/>
            </a:pPr>
            <a:r>
              <a:rPr lang="en-US" b="1" dirty="0"/>
              <a:t>B</a:t>
            </a:r>
            <a:r>
              <a:rPr lang="en-US" dirty="0"/>
              <a:t>asic </a:t>
            </a:r>
            <a:r>
              <a:rPr lang="en-US" b="1" dirty="0"/>
              <a:t>I</a:t>
            </a:r>
            <a:r>
              <a:rPr lang="en-US" dirty="0"/>
              <a:t>nput </a:t>
            </a:r>
            <a:r>
              <a:rPr lang="en-US" b="1" dirty="0"/>
              <a:t>O</a:t>
            </a:r>
            <a:r>
              <a:rPr lang="en-US" dirty="0"/>
              <a:t>utput </a:t>
            </a:r>
            <a:r>
              <a:rPr lang="en-US" b="1" dirty="0"/>
              <a:t>S</a:t>
            </a:r>
            <a:r>
              <a:rPr lang="en-US" dirty="0"/>
              <a:t>ystem</a:t>
            </a:r>
          </a:p>
          <a:p>
            <a:pPr>
              <a:lnSpc>
                <a:spcPct val="150000"/>
              </a:lnSpc>
            </a:pPr>
            <a:r>
              <a:rPr lang="en-US" dirty="0"/>
              <a:t>Older</a:t>
            </a:r>
          </a:p>
          <a:p>
            <a:pPr>
              <a:lnSpc>
                <a:spcPct val="150000"/>
              </a:lnSpc>
            </a:pPr>
            <a:r>
              <a:rPr lang="en-US" dirty="0"/>
              <a:t>Limited to one sector of the disk and needs a multi-stage bootloader</a:t>
            </a:r>
          </a:p>
          <a:p>
            <a:pPr>
              <a:lnSpc>
                <a:spcPct val="150000"/>
              </a:lnSpc>
            </a:pPr>
            <a:r>
              <a:rPr lang="en-US" dirty="0"/>
              <a:t>Can start the bootloader from internal/external HDD, CD/DVD, USB Flash drive, Network server</a:t>
            </a:r>
          </a:p>
          <a:p>
            <a:pPr>
              <a:lnSpc>
                <a:spcPct val="150000"/>
              </a:lnSpc>
            </a:pPr>
            <a:r>
              <a:rPr lang="en-US" dirty="0"/>
              <a:t>If booting from the HDD, the Master Boot Record will be used (1 sector)</a:t>
            </a:r>
          </a:p>
        </p:txBody>
      </p:sp>
    </p:spTree>
    <p:extLst>
      <p:ext uri="{BB962C8B-B14F-4D97-AF65-F5344CB8AC3E}">
        <p14:creationId xmlns:p14="http://schemas.microsoft.com/office/powerpoint/2010/main" val="77573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a:t>UEFI</a:t>
            </a:r>
          </a:p>
        </p:txBody>
      </p:sp>
      <p:sp>
        <p:nvSpPr>
          <p:cNvPr id="3" name="Content Placeholder 2"/>
          <p:cNvSpPr>
            <a:spLocks noGrp="1"/>
          </p:cNvSpPr>
          <p:nvPr>
            <p:ph idx="1"/>
          </p:nvPr>
        </p:nvSpPr>
        <p:spPr/>
        <p:txBody>
          <a:bodyPr>
            <a:normAutofit/>
          </a:bodyPr>
          <a:lstStyle/>
          <a:p>
            <a:pPr marL="0" indent="0">
              <a:lnSpc>
                <a:spcPct val="150000"/>
              </a:lnSpc>
              <a:buNone/>
            </a:pPr>
            <a:r>
              <a:rPr lang="en-US" b="1" dirty="0"/>
              <a:t>U</a:t>
            </a:r>
            <a:r>
              <a:rPr lang="en-US" dirty="0"/>
              <a:t>nified </a:t>
            </a:r>
            <a:r>
              <a:rPr lang="en-US" b="1" dirty="0"/>
              <a:t>E</a:t>
            </a:r>
            <a:r>
              <a:rPr lang="en-US" dirty="0"/>
              <a:t>xtensible </a:t>
            </a:r>
            <a:r>
              <a:rPr lang="en-US" b="1" dirty="0"/>
              <a:t>F</a:t>
            </a:r>
            <a:r>
              <a:rPr lang="en-US" dirty="0"/>
              <a:t>irmware </a:t>
            </a:r>
            <a:r>
              <a:rPr lang="en-US" b="1" dirty="0"/>
              <a:t>I</a:t>
            </a:r>
            <a:r>
              <a:rPr lang="en-US" dirty="0"/>
              <a:t>nterface</a:t>
            </a:r>
            <a:r>
              <a:rPr lang="en-US" dirty="0" smtClean="0"/>
              <a:t>.</a:t>
            </a:r>
            <a:endParaRPr lang="en-US" dirty="0"/>
          </a:p>
          <a:p>
            <a:pPr>
              <a:lnSpc>
                <a:spcPct val="150000"/>
              </a:lnSpc>
            </a:pPr>
            <a:r>
              <a:rPr lang="en-US" dirty="0"/>
              <a:t>Modern and fancy</a:t>
            </a:r>
          </a:p>
          <a:p>
            <a:pPr>
              <a:lnSpc>
                <a:spcPct val="150000"/>
              </a:lnSpc>
            </a:pPr>
            <a:r>
              <a:rPr lang="en-US" dirty="0"/>
              <a:t>Specifies a special disk partition for the bootloader. Called EFI System Partition (ESP)</a:t>
            </a:r>
          </a:p>
          <a:p>
            <a:pPr>
              <a:lnSpc>
                <a:spcPct val="150000"/>
              </a:lnSpc>
            </a:pPr>
            <a:r>
              <a:rPr lang="en-US" dirty="0"/>
              <a:t>ESP is FAT and mounted on </a:t>
            </a:r>
            <a:r>
              <a:rPr lang="en-US" dirty="0">
                <a:solidFill>
                  <a:srgbClr val="C00000"/>
                </a:solidFill>
                <a:latin typeface="Consolas" panose="020B0609020204030204" pitchFamily="49" charset="0"/>
              </a:rPr>
              <a:t>/boot/</a:t>
            </a:r>
            <a:r>
              <a:rPr lang="en-US" dirty="0" err="1">
                <a:solidFill>
                  <a:srgbClr val="C00000"/>
                </a:solidFill>
                <a:latin typeface="Consolas" panose="020B0609020204030204" pitchFamily="49" charset="0"/>
              </a:rPr>
              <a:t>efi</a:t>
            </a:r>
            <a:r>
              <a:rPr lang="en-US" dirty="0">
                <a:solidFill>
                  <a:srgbClr val="C00000"/>
                </a:solidFill>
                <a:latin typeface="Consolas" panose="020B0609020204030204" pitchFamily="49" charset="0"/>
              </a:rPr>
              <a:t> </a:t>
            </a:r>
            <a:r>
              <a:rPr lang="en-US" dirty="0"/>
              <a:t>and bootloader files has .</a:t>
            </a:r>
            <a:r>
              <a:rPr lang="en-US" dirty="0" err="1"/>
              <a:t>efi</a:t>
            </a:r>
            <a:r>
              <a:rPr lang="en-US" dirty="0"/>
              <a:t> extensions</a:t>
            </a:r>
          </a:p>
        </p:txBody>
      </p:sp>
      <p:sp>
        <p:nvSpPr>
          <p:cNvPr id="11" name="TextBox 10"/>
          <p:cNvSpPr txBox="1"/>
          <p:nvPr/>
        </p:nvSpPr>
        <p:spPr>
          <a:xfrm>
            <a:off x="1261872" y="5533806"/>
            <a:ext cx="8595360" cy="646331"/>
          </a:xfrm>
          <a:prstGeom prst="rect">
            <a:avLst/>
          </a:prstGeom>
          <a:solidFill>
            <a:schemeClr val="accent4">
              <a:tint val="60000"/>
              <a:satMod val="12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latin typeface="Comic Sans MS" panose="030F0702030302020204" pitchFamily="66" charset="0"/>
              </a:rPr>
              <a:t>You can check </a:t>
            </a:r>
            <a:r>
              <a:rPr lang="en-US" dirty="0">
                <a:solidFill>
                  <a:srgbClr val="C00000"/>
                </a:solidFill>
                <a:latin typeface="Consolas" panose="020B0609020204030204" pitchFamily="49" charset="0"/>
              </a:rPr>
              <a:t>/sys/firmware/</a:t>
            </a:r>
            <a:r>
              <a:rPr lang="en-US" dirty="0" err="1">
                <a:solidFill>
                  <a:srgbClr val="C00000"/>
                </a:solidFill>
                <a:latin typeface="Consolas" panose="020B0609020204030204" pitchFamily="49" charset="0"/>
              </a:rPr>
              <a:t>efi</a:t>
            </a:r>
            <a:r>
              <a:rPr lang="en-US" dirty="0">
                <a:solidFill>
                  <a:srgbClr val="C00000"/>
                </a:solidFill>
                <a:latin typeface="Consolas" panose="020B0609020204030204" pitchFamily="49" charset="0"/>
              </a:rPr>
              <a:t> </a:t>
            </a:r>
            <a:r>
              <a:rPr lang="en-US" dirty="0">
                <a:latin typeface="Comic Sans MS" panose="030F0702030302020204" pitchFamily="66" charset="0"/>
              </a:rPr>
              <a:t>to see if you are using a UEFI system or not</a:t>
            </a:r>
          </a:p>
        </p:txBody>
      </p:sp>
    </p:spTree>
    <p:extLst>
      <p:ext uri="{BB962C8B-B14F-4D97-AF65-F5344CB8AC3E}">
        <p14:creationId xmlns:p14="http://schemas.microsoft.com/office/powerpoint/2010/main" val="1783502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normAutofit/>
          </a:bodyPr>
          <a:lstStyle/>
          <a:p>
            <a:r>
              <a:rPr lang="en-US" dirty="0" smtClean="0"/>
              <a:t>Bootloader</a:t>
            </a:r>
            <a:endParaRPr lang="en-US"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dirty="0"/>
              <a:t>Bootloader initializes the minimum hardware needed to boot the system and then finds and runs the OS.</a:t>
            </a:r>
          </a:p>
          <a:p>
            <a:pPr marL="0" indent="0">
              <a:lnSpc>
                <a:spcPct val="150000"/>
              </a:lnSpc>
              <a:buNone/>
            </a:pPr>
            <a:r>
              <a:rPr lang="en-US" dirty="0"/>
              <a:t>Technically you can point your UEFI to run anything you want but typically under GNU/Linux systems, we use GRUB. Even the GRUB can be used to run any specific program you need but generally it runs the OS.</a:t>
            </a:r>
          </a:p>
        </p:txBody>
      </p:sp>
    </p:spTree>
    <p:extLst>
      <p:ext uri="{BB962C8B-B14F-4D97-AF65-F5344CB8AC3E}">
        <p14:creationId xmlns:p14="http://schemas.microsoft.com/office/powerpoint/2010/main" val="3023204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a:t>Kernel</a:t>
            </a:r>
          </a:p>
        </p:txBody>
      </p:sp>
      <p:sp>
        <p:nvSpPr>
          <p:cNvPr id="3" name="Content Placeholder 2"/>
          <p:cNvSpPr>
            <a:spLocks noGrp="1"/>
          </p:cNvSpPr>
          <p:nvPr>
            <p:ph idx="1"/>
          </p:nvPr>
        </p:nvSpPr>
        <p:spPr/>
        <p:txBody>
          <a:bodyPr>
            <a:normAutofit/>
          </a:bodyPr>
          <a:lstStyle/>
          <a:p>
            <a:pPr marL="0" indent="0">
              <a:lnSpc>
                <a:spcPct val="150000"/>
              </a:lnSpc>
              <a:buNone/>
            </a:pPr>
            <a:r>
              <a:rPr lang="en-US" dirty="0"/>
              <a:t>The Kernel is the core of your operating system, the LINUX itself. Your bootloader loads the kernel in the memory and runs it. But kernel needs some initial info to start; Things like drivers are necessary to work with the hardware. Those are stored in </a:t>
            </a:r>
            <a:r>
              <a:rPr lang="en-US" dirty="0" err="1">
                <a:solidFill>
                  <a:srgbClr val="C00000"/>
                </a:solidFill>
                <a:latin typeface="Consolas" panose="020B0609020204030204" pitchFamily="49" charset="0"/>
              </a:rPr>
              <a:t>initrd</a:t>
            </a:r>
            <a:r>
              <a:rPr lang="en-US" dirty="0"/>
              <a:t> or </a:t>
            </a:r>
            <a:r>
              <a:rPr lang="en-US" dirty="0" err="1">
                <a:solidFill>
                  <a:srgbClr val="C00000"/>
                </a:solidFill>
                <a:latin typeface="Consolas" panose="020B0609020204030204" pitchFamily="49" charset="0"/>
              </a:rPr>
              <a:t>initramfs</a:t>
            </a:r>
            <a:r>
              <a:rPr lang="en-US" dirty="0"/>
              <a:t> alongside the kernel and used during the boot</a:t>
            </a:r>
            <a:r>
              <a:rPr lang="en-US" dirty="0" smtClean="0"/>
              <a:t>.</a:t>
            </a:r>
            <a:endParaRPr lang="en-US" dirty="0"/>
          </a:p>
          <a:p>
            <a:pPr marL="0" indent="0">
              <a:lnSpc>
                <a:spcPct val="150000"/>
              </a:lnSpc>
              <a:buNone/>
            </a:pPr>
            <a:r>
              <a:rPr lang="en-US" dirty="0"/>
              <a:t>You can also send parameters to the kernel during the boot using the Grub </a:t>
            </a:r>
            <a:r>
              <a:rPr lang="en-US" dirty="0" err="1"/>
              <a:t>configs</a:t>
            </a:r>
            <a:r>
              <a:rPr lang="en-US" dirty="0"/>
              <a:t>. For example, sending a 1 or S will result the system booting in single-user mode (recovery). Or you can force your graphics to work in 1024×768x24 mode by passing </a:t>
            </a:r>
            <a:r>
              <a:rPr lang="en-US" dirty="0" err="1">
                <a:solidFill>
                  <a:srgbClr val="C00000"/>
                </a:solidFill>
                <a:latin typeface="Consolas" panose="020B0609020204030204" pitchFamily="49" charset="0"/>
              </a:rPr>
              <a:t>vga</a:t>
            </a:r>
            <a:r>
              <a:rPr lang="en-US" dirty="0">
                <a:solidFill>
                  <a:srgbClr val="C00000"/>
                </a:solidFill>
                <a:latin typeface="Consolas" panose="020B0609020204030204" pitchFamily="49" charset="0"/>
              </a:rPr>
              <a:t>=792</a:t>
            </a:r>
            <a:r>
              <a:rPr lang="en-US" dirty="0"/>
              <a:t> to the Kernel during the boot</a:t>
            </a:r>
            <a:r>
              <a:rPr lang="en-US" dirty="0" smtClean="0"/>
              <a:t>.</a:t>
            </a:r>
            <a:endParaRPr lang="en-US" dirty="0"/>
          </a:p>
        </p:txBody>
      </p:sp>
    </p:spTree>
    <p:extLst>
      <p:ext uri="{BB962C8B-B14F-4D97-AF65-F5344CB8AC3E}">
        <p14:creationId xmlns:p14="http://schemas.microsoft.com/office/powerpoint/2010/main" val="2527088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93"/>
            <a:ext cx="9692640" cy="1325562"/>
          </a:xfrm>
        </p:spPr>
        <p:txBody>
          <a:bodyPr/>
          <a:lstStyle/>
          <a:p>
            <a:r>
              <a:rPr lang="en-US" dirty="0" err="1" smtClean="0"/>
              <a:t>dmesg</a:t>
            </a:r>
            <a:endParaRPr lang="en-US" dirty="0"/>
          </a:p>
        </p:txBody>
      </p:sp>
      <p:sp>
        <p:nvSpPr>
          <p:cNvPr id="3" name="Content Placeholder 2"/>
          <p:cNvSpPr>
            <a:spLocks noGrp="1"/>
          </p:cNvSpPr>
          <p:nvPr>
            <p:ph idx="1"/>
          </p:nvPr>
        </p:nvSpPr>
        <p:spPr/>
        <p:txBody>
          <a:bodyPr>
            <a:noAutofit/>
          </a:bodyPr>
          <a:lstStyle/>
          <a:p>
            <a:pPr marL="0" indent="0">
              <a:lnSpc>
                <a:spcPct val="150000"/>
              </a:lnSpc>
              <a:buNone/>
            </a:pPr>
            <a:r>
              <a:rPr lang="en-US" dirty="0"/>
              <a:t>Linux will show you the boot process logs during the boot. Some desktop systems hide this behind a fancy boot splash which you can hide using the Esc key or press Ctrl+Alt+F1</a:t>
            </a:r>
            <a:r>
              <a:rPr lang="en-US" dirty="0" smtClean="0"/>
              <a:t>.</a:t>
            </a:r>
          </a:p>
          <a:p>
            <a:pPr marL="0" indent="0">
              <a:lnSpc>
                <a:spcPct val="150000"/>
              </a:lnSpc>
              <a:buNone/>
            </a:pPr>
            <a:endParaRPr lang="en-US" dirty="0" smtClean="0"/>
          </a:p>
          <a:p>
            <a:pPr marL="0" indent="0">
              <a:lnSpc>
                <a:spcPct val="150000"/>
              </a:lnSpc>
              <a:buNone/>
            </a:pPr>
            <a:endParaRPr lang="en-US" dirty="0"/>
          </a:p>
          <a:p>
            <a:pPr marL="0" indent="0">
              <a:lnSpc>
                <a:spcPct val="150000"/>
              </a:lnSpc>
              <a:buNone/>
            </a:pPr>
            <a:r>
              <a:rPr lang="en-US" dirty="0" err="1"/>
              <a:t>dmesg</a:t>
            </a:r>
            <a:r>
              <a:rPr lang="en-US" dirty="0"/>
              <a:t> command will show the full data from </a:t>
            </a:r>
            <a:r>
              <a:rPr lang="en-US" b="1" dirty="0"/>
              <a:t>kernel ring buffer</a:t>
            </a:r>
            <a:r>
              <a:rPr lang="en-US" dirty="0"/>
              <a:t> up to now. </a:t>
            </a:r>
            <a:r>
              <a:rPr lang="en-US" dirty="0" smtClean="0"/>
              <a:t>But </a:t>
            </a:r>
            <a:r>
              <a:rPr lang="en-US" dirty="0" smtClean="0">
                <a:solidFill>
                  <a:srgbClr val="C00000"/>
                </a:solidFill>
                <a:latin typeface="Consolas" panose="020B0609020204030204" pitchFamily="49" charset="0"/>
              </a:rPr>
              <a:t>cat </a:t>
            </a:r>
            <a:r>
              <a:rPr lang="en-US" dirty="0">
                <a:solidFill>
                  <a:srgbClr val="C00000"/>
                </a:solidFill>
                <a:latin typeface="Consolas" panose="020B0609020204030204" pitchFamily="49" charset="0"/>
              </a:rPr>
              <a:t>/</a:t>
            </a:r>
            <a:r>
              <a:rPr lang="en-US" dirty="0" err="1" smtClean="0">
                <a:solidFill>
                  <a:srgbClr val="C00000"/>
                </a:solidFill>
                <a:latin typeface="Consolas" panose="020B0609020204030204" pitchFamily="49" charset="0"/>
              </a:rPr>
              <a:t>var</a:t>
            </a:r>
            <a:r>
              <a:rPr lang="en-US" dirty="0" smtClean="0">
                <a:solidFill>
                  <a:srgbClr val="C00000"/>
                </a:solidFill>
                <a:latin typeface="Consolas" panose="020B0609020204030204" pitchFamily="49" charset="0"/>
              </a:rPr>
              <a:t>/log/</a:t>
            </a:r>
            <a:r>
              <a:rPr lang="en-US" dirty="0" err="1" smtClean="0">
                <a:solidFill>
                  <a:srgbClr val="C00000"/>
                </a:solidFill>
                <a:latin typeface="Consolas" panose="020B0609020204030204" pitchFamily="49" charset="0"/>
              </a:rPr>
              <a:t>dmesg</a:t>
            </a:r>
            <a:r>
              <a:rPr lang="en-US" dirty="0" smtClean="0">
                <a:latin typeface="Consolas" panose="020B0609020204030204" pitchFamily="49" charset="0"/>
              </a:rPr>
              <a:t> </a:t>
            </a:r>
            <a:r>
              <a:rPr lang="en-US" dirty="0" smtClean="0"/>
              <a:t>will </a:t>
            </a:r>
            <a:r>
              <a:rPr lang="en-US" dirty="0"/>
              <a:t>show only the data during the boot</a:t>
            </a:r>
            <a:r>
              <a:rPr lang="en-US" dirty="0" smtClean="0"/>
              <a:t>.</a:t>
            </a:r>
          </a:p>
        </p:txBody>
      </p:sp>
      <p:sp>
        <p:nvSpPr>
          <p:cNvPr id="11" name="TextBox 10"/>
          <p:cNvSpPr txBox="1"/>
          <p:nvPr/>
        </p:nvSpPr>
        <p:spPr>
          <a:xfrm>
            <a:off x="1261872" y="3501704"/>
            <a:ext cx="8595360" cy="646331"/>
          </a:xfrm>
          <a:prstGeom prst="rect">
            <a:avLst/>
          </a:prstGeom>
          <a:solidFill>
            <a:schemeClr val="accent4">
              <a:tint val="60000"/>
              <a:satMod val="12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a:latin typeface="Comic Sans MS" panose="030F0702030302020204" pitchFamily="66" charset="0"/>
              </a:rPr>
              <a:t>Fun Fact:</a:t>
            </a:r>
            <a:r>
              <a:rPr lang="en-US" dirty="0">
                <a:latin typeface="Comic Sans MS" panose="030F0702030302020204" pitchFamily="66" charset="0"/>
              </a:rPr>
              <a:t> During the </a:t>
            </a:r>
            <a:r>
              <a:rPr lang="en-US" dirty="0" err="1">
                <a:latin typeface="Comic Sans MS" panose="030F0702030302020204" pitchFamily="66" charset="0"/>
              </a:rPr>
              <a:t>bootup</a:t>
            </a:r>
            <a:r>
              <a:rPr lang="en-US" dirty="0">
                <a:latin typeface="Comic Sans MS" panose="030F0702030302020204" pitchFamily="66" charset="0"/>
              </a:rPr>
              <a:t>, only The Kernel is running so it should record and keep its logs!</a:t>
            </a:r>
          </a:p>
        </p:txBody>
      </p:sp>
    </p:spTree>
    <p:extLst>
      <p:ext uri="{BB962C8B-B14F-4D97-AF65-F5344CB8AC3E}">
        <p14:creationId xmlns:p14="http://schemas.microsoft.com/office/powerpoint/2010/main" val="4205108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3969</TotalTime>
  <Words>1731</Words>
  <Application>Microsoft Office PowerPoint</Application>
  <PresentationFormat>Widescreen</PresentationFormat>
  <Paragraphs>245</Paragraphs>
  <Slides>31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Century Schoolbook</vt:lpstr>
      <vt:lpstr>Comic Sans MS</vt:lpstr>
      <vt:lpstr>Consolas</vt:lpstr>
      <vt:lpstr>Tahoma</vt:lpstr>
      <vt:lpstr>Times New Roman</vt:lpstr>
      <vt:lpstr>Wingdings 2</vt:lpstr>
      <vt:lpstr>View</vt:lpstr>
      <vt:lpstr>Boot &amp; Bootloader</vt:lpstr>
      <vt:lpstr>Chapter 1: Boot</vt:lpstr>
      <vt:lpstr>The Boot Process</vt:lpstr>
      <vt:lpstr>PowerPoint Presentation</vt:lpstr>
      <vt:lpstr>BIOS</vt:lpstr>
      <vt:lpstr>UEFI</vt:lpstr>
      <vt:lpstr>Bootloader</vt:lpstr>
      <vt:lpstr>Kernel</vt:lpstr>
      <vt:lpstr>dmesg</vt:lpstr>
      <vt:lpstr>init</vt:lpstr>
      <vt:lpstr>init</vt:lpstr>
      <vt:lpstr>init</vt:lpstr>
      <vt:lpstr>Chapter 2: Bootloader</vt:lpstr>
      <vt:lpstr>Boot overview</vt:lpstr>
      <vt:lpstr>Boot overview</vt:lpstr>
      <vt:lpstr>PowerPoint Presentation</vt:lpstr>
      <vt:lpstr>GRUB</vt:lpstr>
      <vt:lpstr>GRUB Legacy</vt:lpstr>
      <vt:lpstr>GRUB Legacy</vt:lpstr>
      <vt:lpstr>GRUB Legacy</vt:lpstr>
      <vt:lpstr>PowerPoint Presentation</vt:lpstr>
      <vt:lpstr>GRUB2</vt:lpstr>
      <vt:lpstr>GRUB2</vt:lpstr>
      <vt:lpstr>GRUB2</vt:lpstr>
      <vt:lpstr>GRUB2 commands</vt:lpstr>
      <vt:lpstr>GRUB2 commands</vt:lpstr>
      <vt:lpstr>Interacting with GRUB2</vt:lpstr>
      <vt:lpstr>Kernel boot parameters</vt:lpstr>
      <vt:lpstr>Kernel boot parameters</vt:lpstr>
      <vt:lpstr>Explore more…</vt:lpstr>
      <vt:lpstr>The End</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&amp; Boot Loader</dc:title>
  <dc:creator>Ashkan</dc:creator>
  <cp:lastModifiedBy>Ashkan</cp:lastModifiedBy>
  <cp:revision>37</cp:revision>
  <dcterms:created xsi:type="dcterms:W3CDTF">2023-02-19T10:41:19Z</dcterms:created>
  <dcterms:modified xsi:type="dcterms:W3CDTF">2023-02-27T10:41:28Z</dcterms:modified>
</cp:coreProperties>
</file>