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71" r:id="rId2"/>
    <p:sldId id="270" r:id="rId3"/>
    <p:sldId id="305" r:id="rId4"/>
    <p:sldId id="306" r:id="rId5"/>
    <p:sldId id="274" r:id="rId6"/>
    <p:sldId id="300" r:id="rId7"/>
    <p:sldId id="297" r:id="rId8"/>
    <p:sldId id="299" r:id="rId9"/>
    <p:sldId id="301" r:id="rId10"/>
    <p:sldId id="302" r:id="rId11"/>
    <p:sldId id="304" r:id="rId12"/>
    <p:sldId id="303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727B0"/>
    <a:srgbClr val="66FF66"/>
    <a:srgbClr val="6128F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300" autoAdjust="0"/>
  </p:normalViewPr>
  <p:slideViewPr>
    <p:cSldViewPr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BJT</a:t>
            </a:r>
            <a:r>
              <a:rPr lang="fa-IR" baseline="0" dirty="0" smtClean="0"/>
              <a:t> یک نوع ترانزیستور است که در آن، یک جریان کم در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، یک جریان زیاد در </a:t>
            </a:r>
            <a:r>
              <a:rPr lang="fa-IR" baseline="0" dirty="0" err="1" smtClean="0"/>
              <a:t>کالکتور</a:t>
            </a:r>
            <a:r>
              <a:rPr lang="fa-IR" baseline="0" dirty="0" smtClean="0"/>
              <a:t> ایجاد می کند و همین می تواند مبنای تقویت </a:t>
            </a:r>
            <a:r>
              <a:rPr lang="fa-IR" baseline="0" dirty="0" err="1" smtClean="0"/>
              <a:t>کنندگی</a:t>
            </a:r>
            <a:r>
              <a:rPr lang="fa-IR" baseline="0" dirty="0" smtClean="0"/>
              <a:t> باشد. </a:t>
            </a:r>
          </a:p>
          <a:p>
            <a:pPr algn="r" rtl="1"/>
            <a:r>
              <a:rPr lang="fa-IR" baseline="0" dirty="0" smtClean="0"/>
              <a:t>آیا می توان با اتصال دو عدد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با سیم، یک ترانزیستور ساخت؟ خیر! لایه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 باید خیلی نازک و بین دو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مشترک باشد تا بتوان جریان کم در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 را به جریان زیاد در </a:t>
            </a:r>
            <a:r>
              <a:rPr lang="fa-IR" baseline="0" dirty="0" err="1" smtClean="0"/>
              <a:t>کلکتور</a:t>
            </a:r>
            <a:r>
              <a:rPr lang="fa-IR" baseline="0" dirty="0" smtClean="0"/>
              <a:t> تبدیل کرد. 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همچنین این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به دلیل </a:t>
            </a:r>
            <a:r>
              <a:rPr lang="fa-IR" baseline="0" dirty="0" err="1" smtClean="0"/>
              <a:t>ساختارش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نامتقارن</a:t>
            </a:r>
            <a:r>
              <a:rPr lang="fa-IR" baseline="0" dirty="0" smtClean="0"/>
              <a:t> است و جای </a:t>
            </a:r>
            <a:r>
              <a:rPr lang="fa-IR" baseline="0" dirty="0" err="1" smtClean="0"/>
              <a:t>کالکتور</a:t>
            </a:r>
            <a:r>
              <a:rPr lang="fa-IR" baseline="0" dirty="0" smtClean="0"/>
              <a:t> و </a:t>
            </a:r>
            <a:r>
              <a:rPr lang="fa-IR" baseline="0" dirty="0" err="1" smtClean="0"/>
              <a:t>امیتر</a:t>
            </a:r>
            <a:r>
              <a:rPr lang="fa-IR" baseline="0" dirty="0" smtClean="0"/>
              <a:t> مشخص و ثابت است. ناحیه </a:t>
            </a:r>
            <a:r>
              <a:rPr lang="fa-IR" baseline="0" dirty="0" err="1" smtClean="0"/>
              <a:t>امیتر</a:t>
            </a:r>
            <a:r>
              <a:rPr lang="fa-IR" baseline="0" dirty="0" smtClean="0"/>
              <a:t> دارای سطح کوچکتری است و غلظت </a:t>
            </a:r>
            <a:r>
              <a:rPr lang="fa-IR" baseline="0" dirty="0" err="1" smtClean="0"/>
              <a:t>ناخالصی</a:t>
            </a:r>
            <a:r>
              <a:rPr lang="fa-IR" baseline="0" dirty="0" smtClean="0"/>
              <a:t> آن نیز بسیار بیشتر از </a:t>
            </a:r>
            <a:r>
              <a:rPr lang="fa-IR" baseline="0" dirty="0" err="1" smtClean="0"/>
              <a:t>کالکتور</a:t>
            </a:r>
            <a:r>
              <a:rPr lang="fa-IR" baseline="0" dirty="0" smtClean="0"/>
              <a:t>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</a:t>
            </a:r>
            <a:r>
              <a:rPr lang="en-US" cap="none" dirty="0" smtClean="0"/>
              <a:t>Circuits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Lecture </a:t>
            </a:r>
            <a:r>
              <a:rPr lang="en-US" cap="none" dirty="0" smtClean="0"/>
              <a:t>15: </a:t>
            </a:r>
            <a:r>
              <a:rPr lang="en-US" cap="none" dirty="0" smtClean="0"/>
              <a:t>BJT Transistors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</a:rPr>
              <a:t>Electrical Circuits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15. BJT Transistors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Configurations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" y="1239520"/>
            <a:ext cx="2358835" cy="346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86" y="1239520"/>
            <a:ext cx="2275027" cy="3364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5388" y="5486400"/>
            <a:ext cx="17107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Common Base</a:t>
            </a:r>
            <a:endParaRPr lang="fa-IR" dirty="0"/>
          </a:p>
        </p:txBody>
      </p:sp>
      <p:sp>
        <p:nvSpPr>
          <p:cNvPr id="11" name="TextBox 10"/>
          <p:cNvSpPr txBox="1"/>
          <p:nvPr/>
        </p:nvSpPr>
        <p:spPr>
          <a:xfrm>
            <a:off x="3695755" y="5486400"/>
            <a:ext cx="20954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Common Collector</a:t>
            </a:r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6518875" y="5486400"/>
            <a:ext cx="19159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Common Emitter</a:t>
            </a:r>
            <a:endParaRPr lang="fa-I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180328"/>
            <a:ext cx="2341867" cy="33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BJT DC </a:t>
            </a:r>
            <a:r>
              <a:rPr lang="en-US" dirty="0" smtClean="0"/>
              <a:t>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Write BE and CE KVLs</a:t>
                </a:r>
              </a:p>
              <a:p>
                <a:r>
                  <a:rPr lang="en-US" dirty="0" smtClean="0"/>
                  <a:t>Assume Cut-off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), use BE-KVL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OK!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Use CE-KVL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, assumption is not true…</a:t>
                </a:r>
              </a:p>
              <a:p>
                <a:r>
                  <a:rPr lang="en-US" dirty="0" smtClean="0"/>
                  <a:t>Assume Active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),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, use BE-KVL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b="0" dirty="0" smtClean="0"/>
                  <a:t>. Use CE-KVL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, OK! Otherwise, assumption is not true</a:t>
                </a:r>
              </a:p>
              <a:p>
                <a:r>
                  <a:rPr lang="en-US" dirty="0" smtClean="0"/>
                  <a:t>Assume Saturation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). Use CE-KVL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. Double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50" r="-2169" b="-35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219200"/>
            <a:ext cx="7772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7772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276600"/>
            <a:ext cx="777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181600"/>
            <a:ext cx="7772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1229360"/>
            <a:ext cx="3548063" cy="3714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Write BE and CE KVLs: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40000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1000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 smtClean="0"/>
              </a:p>
              <a:p>
                <a:r>
                  <a:rPr lang="en-US" dirty="0" smtClean="0"/>
                  <a:t>Assume Cut-off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Assume Active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40000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85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 smtClean="0">
                  <a:solidFill>
                    <a:srgbClr val="008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6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BJT Large Signal Model</a:t>
            </a:r>
          </a:p>
          <a:p>
            <a:pPr eaLnBrk="1" hangingPunct="1"/>
            <a:r>
              <a:rPr lang="en-US" altLang="en-US" dirty="0"/>
              <a:t>BJT Modes of </a:t>
            </a:r>
            <a:r>
              <a:rPr lang="en-US" altLang="en-US" dirty="0" smtClean="0"/>
              <a:t>Operations</a:t>
            </a:r>
          </a:p>
          <a:p>
            <a:pPr eaLnBrk="1" hangingPunct="1"/>
            <a:r>
              <a:rPr lang="en-US" altLang="en-US" dirty="0" smtClean="0"/>
              <a:t>BJT DC Analysis</a:t>
            </a:r>
          </a:p>
          <a:p>
            <a:pPr eaLnBrk="1" hangingPunct="1"/>
            <a:r>
              <a:rPr lang="en-US" altLang="en-US" dirty="0"/>
              <a:t>BJT </a:t>
            </a:r>
            <a:r>
              <a:rPr lang="en-US" altLang="en-US" dirty="0" smtClean="0"/>
              <a:t>Small Signal </a:t>
            </a:r>
            <a:r>
              <a:rPr lang="en-US" altLang="en-US" dirty="0"/>
              <a:t>Model</a:t>
            </a:r>
          </a:p>
          <a:p>
            <a:pPr eaLnBrk="1" hangingPunct="1"/>
            <a:r>
              <a:rPr lang="en-US" altLang="en-US" dirty="0"/>
              <a:t>BJT </a:t>
            </a:r>
            <a:r>
              <a:rPr lang="en-US" altLang="en-US" dirty="0" smtClean="0"/>
              <a:t>AC </a:t>
            </a:r>
            <a:r>
              <a:rPr lang="en-US" altLang="en-US" dirty="0"/>
              <a:t>Analysis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Electrical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15. BJT Transistors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B: Base</a:t>
            </a:r>
          </a:p>
          <a:p>
            <a:r>
              <a:rPr lang="en-US" dirty="0" smtClean="0"/>
              <a:t>C: Collector</a:t>
            </a:r>
          </a:p>
          <a:p>
            <a:r>
              <a:rPr lang="en-US" dirty="0" smtClean="0"/>
              <a:t>E: Emitter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48136" name="Picture 8" descr="https://upload.wikimedia.org/wikipedia/commons/thumb/f/f5/Transistor-diode-npn-pnp.svg/384px-Transistor-diode-npn-pn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1188720"/>
            <a:ext cx="242316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47" y="4263390"/>
            <a:ext cx="705716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263390"/>
            <a:ext cx="588818" cy="1524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543800" y="1295400"/>
            <a:ext cx="0" cy="449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8" name="Picture 10" descr="https://upload.wikimedia.org/wikipedia/commons/thumb/6/6b/NPN_BJT_%28Planar%29_Cross-section.svg/300px-NPN_BJT_%28Planar%29_Cross-secti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45" y="3541395"/>
            <a:ext cx="3546348" cy="20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Operation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7" name="YzhoczlUaHpPVlFUUWtTM2hVTGdHaW9Ba2pVbVBmbkJuZ2Nvd1lVRmZPelVLTmgvQ3REdXpNR2l1Z0IxQmRxcXRYMnFXOUpISXh0QUgwa0FWSENYRUJCdTluank4ajZMQWtTUHM4VG1wcSt2TWowT3l2RXJ3UGxSZGJiOUh2SHZqS1N6M3B4YTJBM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934" y="1452087"/>
            <a:ext cx="7714827" cy="4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Large Signal Model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Ebers</a:t>
            </a:r>
            <a:r>
              <a:rPr lang="en-US" dirty="0" smtClean="0"/>
              <a:t>-Moll Model</a:t>
            </a:r>
          </a:p>
          <a:p>
            <a:endParaRPr lang="en-US" dirty="0"/>
          </a:p>
          <a:p>
            <a:r>
              <a:rPr lang="en-US" dirty="0" smtClean="0"/>
              <a:t>Modes of operation:</a:t>
            </a:r>
          </a:p>
          <a:p>
            <a:pPr lvl="1"/>
            <a:r>
              <a:rPr lang="en-US" dirty="0" smtClean="0"/>
              <a:t>Cut-off</a:t>
            </a:r>
          </a:p>
          <a:p>
            <a:pPr lvl="1"/>
            <a:r>
              <a:rPr lang="en-US" dirty="0" smtClean="0"/>
              <a:t>Forward Active</a:t>
            </a:r>
          </a:p>
          <a:p>
            <a:pPr lvl="1"/>
            <a:r>
              <a:rPr lang="en-US" dirty="0" smtClean="0"/>
              <a:t>Reverse Active</a:t>
            </a:r>
          </a:p>
          <a:p>
            <a:pPr lvl="1"/>
            <a:r>
              <a:rPr lang="en-US" dirty="0" smtClean="0"/>
              <a:t>Saturation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71" y="1371600"/>
            <a:ext cx="2619463" cy="1856878"/>
          </a:xfrm>
          <a:prstGeom prst="rect">
            <a:avLst/>
          </a:prstGeom>
        </p:spPr>
      </p:pic>
      <p:pic>
        <p:nvPicPr>
          <p:cNvPr id="53250" name="Picture 2" descr="https://upload.wikimedia.org/wikipedia/commons/thumb/e/ec/Ebers-Moll_model_schematic_%28PNP%29.svg/640px-Ebers-Moll_model_schematic_%28PNP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2" y="3657600"/>
            <a:ext cx="272142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53000" y="2209800"/>
            <a:ext cx="7360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NPN:</a:t>
            </a:r>
            <a:endParaRPr lang="fa-IR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4563348"/>
            <a:ext cx="7232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PNP: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17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NPN BJT Modes of Operation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Cut-off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899" b="1449"/>
          <a:stretch/>
        </p:blipFill>
        <p:spPr>
          <a:xfrm>
            <a:off x="4953000" y="1371600"/>
            <a:ext cx="368157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1" y="1371600"/>
            <a:ext cx="3657600" cy="2558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BJT Modes of Operation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Forward Active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>
                    <a:solidFill>
                      <a:srgbClr val="008000"/>
                    </a:solidFill>
                    <a:latin typeface="+mj-lt"/>
                  </a:rPr>
                  <a:t>Acts as an amplifier!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998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49" t="-1250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2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NPN BJT Modes of Operation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Reverse Active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sz="2800" dirty="0" smtClean="0"/>
                  <a:t>The collector diode is built in a way that it can tolerate large reverse biases, but emitter diode can’t.</a:t>
                </a:r>
              </a:p>
              <a:p>
                <a:r>
                  <a:rPr lang="en-US" sz="2800" dirty="0" smtClean="0"/>
                  <a:t>It also has poor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So, we usually don’t use BJTs in this mode…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49" t="-1250" r="-1346" b="-17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08" y="1371600"/>
            <a:ext cx="3574016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NPN BJT Modes of Operation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Saturation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Acts as a switch!</a:t>
                </a:r>
              </a:p>
              <a:p>
                <a:r>
                  <a:rPr lang="en-US" dirty="0" smtClean="0"/>
                  <a:t>0.2 is called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sat</a:t>
                </a:r>
                <a:endParaRPr lang="en-US" baseline="-25000" dirty="0" smtClean="0"/>
              </a:p>
              <a:p>
                <a:pPr marL="319088" lvl="1" indent="-319088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(I</a:t>
                </a:r>
                <a:r>
                  <a:rPr lang="en-US" baseline="-25000" dirty="0" smtClean="0"/>
                  <a:t>C</a:t>
                </a:r>
                <a:r>
                  <a:rPr lang="en-US" dirty="0" smtClean="0"/>
                  <a:t> is set by the circuit, not by I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baseline="-25000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96" y="1219201"/>
            <a:ext cx="355160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305</Words>
  <Application>Microsoft Office PowerPoint</Application>
  <PresentationFormat>On-screen Show (4:3)</PresentationFormat>
  <Paragraphs>129</Paragraphs>
  <Slides>12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Wingdings 2</vt:lpstr>
      <vt:lpstr>Median</vt:lpstr>
      <vt:lpstr>Electrical Circuits Lecture 15: BJT Transistors  By: Mahmoud Momtazpour ceit.aut.ac.ir/~momtazpour  </vt:lpstr>
      <vt:lpstr>Topic Overview </vt:lpstr>
      <vt:lpstr>BJT</vt:lpstr>
      <vt:lpstr>BJT Operation</vt:lpstr>
      <vt:lpstr>BJT Large Signal Model</vt:lpstr>
      <vt:lpstr>NPN BJT Modes of Operation</vt:lpstr>
      <vt:lpstr>NPN BJT Modes of Operation</vt:lpstr>
      <vt:lpstr>NPN BJT Modes of Operation</vt:lpstr>
      <vt:lpstr>NPN BJT Modes of Operation</vt:lpstr>
      <vt:lpstr>BJT Configurations</vt:lpstr>
      <vt:lpstr>BJT DC Analysis</vt:lpstr>
      <vt:lpstr>Example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483</cp:revision>
  <cp:lastPrinted>2015-11-18T18:19:53Z</cp:lastPrinted>
  <dcterms:created xsi:type="dcterms:W3CDTF">2005-06-03T08:24:32Z</dcterms:created>
  <dcterms:modified xsi:type="dcterms:W3CDTF">2018-09-14T14:12:19Z</dcterms:modified>
</cp:coreProperties>
</file>