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1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483" autoAdjust="0"/>
  </p:normalViewPr>
  <p:slideViewPr>
    <p:cSldViewPr>
      <p:cViewPr varScale="1">
        <p:scale>
          <a:sx n="79" d="100"/>
          <a:sy n="79" d="100"/>
        </p:scale>
        <p:origin x="157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 عمل بستن</a:t>
            </a:r>
            <a:r>
              <a:rPr lang="fa-IR" baseline="0" dirty="0" smtClean="0"/>
              <a:t> چنین مداری به دلیل رفتار غیرایده‌آل منابع ممکن است هر نتیجه ای بدهد. مثلا در شکل </a:t>
            </a:r>
            <a:r>
              <a:rPr lang="en-US" baseline="0" dirty="0" smtClean="0"/>
              <a:t>a</a:t>
            </a:r>
            <a:r>
              <a:rPr lang="fa-IR" baseline="0" dirty="0" smtClean="0"/>
              <a:t> ممکن است یکی از منابع یا هر دو داغ شوند یا بسوزند یا ولتاژ هر دو به مقداری بین 10 و 5 برسد. از آنجا که سیمها دارای مقاومت بسیار ناچیز ولی غیر صفر هستند، در شکل </a:t>
            </a:r>
            <a:r>
              <a:rPr lang="en-US" baseline="0" dirty="0" smtClean="0"/>
              <a:t>a</a:t>
            </a:r>
            <a:r>
              <a:rPr lang="fa-IR" baseline="0" dirty="0" smtClean="0"/>
              <a:t> اختلاف ولتاژ 5 ولت بین منابع بر روی مقاومت سیم متصل کننده آنها می افتد و باعث کشیده شدن جریان بسیار بزرگی بین آن دو می شود که ممکن است به منابع آسیب بزند یا خود سیم بسوزد.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فصل دوم: قوانین ولتاژ و جریان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/>
            </a:r>
            <a:br>
              <a:rPr lang="fa-IR" sz="3600" cap="none" dirty="0" smtClean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استاد درس: 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sz="3000" cap="none" dirty="0">
                <a:cs typeface="B Nazanin" panose="00000400000000000000" pitchFamily="2" charset="-78"/>
              </a:rPr>
              <a:t/>
            </a: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2. قوانین ولتاژ و جریان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اعمال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KVL</a:t>
            </a: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،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KCL</a:t>
            </a: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 و قانون اهم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مثال: جریان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a-IR" dirty="0" smtClean="0"/>
                  <a:t> و 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a-IR" dirty="0" smtClean="0"/>
                  <a:t> را بیابید.</a:t>
                </a:r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E56FCFDE-3D4F-4390-AB08-68F99C40C17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3557" name="Picture 3" descr="hay29575_03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"/>
          <a:stretch>
            <a:fillRect/>
          </a:stretch>
        </p:blipFill>
        <p:spPr bwMode="auto">
          <a:xfrm>
            <a:off x="2640013" y="2625725"/>
            <a:ext cx="36830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57200" y="5270500"/>
            <a:ext cx="5346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Times New Roman" pitchFamily="18" charset="0"/>
              </a:rPr>
              <a:t>Answer: v</a:t>
            </a:r>
            <a:r>
              <a:rPr lang="en-US" altLang="en-US" i="1" baseline="-25000">
                <a:latin typeface="Times New Roman" pitchFamily="18" charset="0"/>
              </a:rPr>
              <a:t>x</a:t>
            </a:r>
            <a:r>
              <a:rPr lang="en-US" altLang="en-US" i="1">
                <a:latin typeface="Times New Roman" pitchFamily="18" charset="0"/>
              </a:rPr>
              <a:t>= 12 V and  i</a:t>
            </a:r>
            <a:r>
              <a:rPr lang="en-US" altLang="en-US" i="1" baseline="-25000">
                <a:latin typeface="Times New Roman" pitchFamily="18" charset="0"/>
              </a:rPr>
              <a:t>x</a:t>
            </a:r>
            <a:r>
              <a:rPr lang="en-US" altLang="en-US" i="1">
                <a:latin typeface="Times New Roman" pitchFamily="18" charset="0"/>
              </a:rPr>
              <a:t> =120 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367337"/>
            <a:ext cx="46482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اعمال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KVL</a:t>
            </a: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،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KCL</a:t>
            </a: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 و قانون اهم</a:t>
            </a:r>
            <a:endParaRPr lang="en-US" dirty="0">
              <a:ea typeface="ＭＳ Ｐゴシック" pitchFamily="-1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مثال 2: </a:t>
                </a:r>
                <a:r>
                  <a:rPr lang="fa-IR" dirty="0"/>
                  <a:t>جریان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a-IR" dirty="0"/>
                  <a:t> و 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a-IR" dirty="0"/>
                  <a:t> را بیابید.</a:t>
                </a:r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2FA5E759-5B4D-473F-AA8D-4E2515E8986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4581" name="Picture 3" descr="hay29575_03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58192"/>
          <a:stretch>
            <a:fillRect/>
          </a:stretch>
        </p:blipFill>
        <p:spPr bwMode="auto">
          <a:xfrm>
            <a:off x="1670050" y="2436813"/>
            <a:ext cx="58039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57200" y="5140325"/>
            <a:ext cx="807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Times New Roman" pitchFamily="18" charset="0"/>
              </a:rPr>
              <a:t>Answer: v</a:t>
            </a:r>
            <a:r>
              <a:rPr lang="en-US" altLang="en-US" i="1" baseline="-25000">
                <a:latin typeface="Times New Roman" pitchFamily="18" charset="0"/>
              </a:rPr>
              <a:t>x</a:t>
            </a:r>
            <a:r>
              <a:rPr lang="en-US" altLang="en-US" i="1">
                <a:latin typeface="Times New Roman" pitchFamily="18" charset="0"/>
              </a:rPr>
              <a:t>=8 V and  i</a:t>
            </a:r>
            <a:r>
              <a:rPr lang="en-US" altLang="en-US" i="1" baseline="-25000">
                <a:latin typeface="Times New Roman" pitchFamily="18" charset="0"/>
              </a:rPr>
              <a:t>x</a:t>
            </a:r>
            <a:r>
              <a:rPr lang="en-US" altLang="en-US" i="1">
                <a:latin typeface="Times New Roman" pitchFamily="18" charset="0"/>
              </a:rPr>
              <a:t>= 1 A</a:t>
            </a:r>
            <a:endParaRPr lang="en-US" altLang="en-US" i="1" baseline="-25000"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181600"/>
            <a:ext cx="46482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اتصال سری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 smtClean="0"/>
              <a:t>المان‌هایی که در یک مسیر قرار دارند و یک جریان یکسان از همه آنها می‌گذرد، اصطلاحاً به صورت </a:t>
            </a:r>
            <a:r>
              <a:rPr lang="fa-IR" altLang="en-US" u="sng" dirty="0" smtClean="0">
                <a:solidFill>
                  <a:srgbClr val="FF0000"/>
                </a:solidFill>
              </a:rPr>
              <a:t>سری</a:t>
            </a:r>
            <a:r>
              <a:rPr lang="fa-IR" altLang="en-US" dirty="0" smtClean="0"/>
              <a:t> به همدیگر متصل‌اند.</a:t>
            </a:r>
            <a:endParaRPr lang="en-US" alt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88C0D775-7C5C-4A99-AAFD-A1BAFC23061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0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2" t="38795" r="21422" b="38795"/>
          <a:stretch>
            <a:fillRect/>
          </a:stretch>
        </p:blipFill>
        <p:spPr bwMode="auto">
          <a:xfrm>
            <a:off x="2093913" y="2895600"/>
            <a:ext cx="4957762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93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اتصال </a:t>
            </a: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موازی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66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fa-IR" altLang="en-US" dirty="0" smtClean="0"/>
              <a:t>المان‌هایی که دو سر آنها به همدیگر متصل است و اختلاف ولتاژ یکسانی بین دو سر آن‌ها وجود دارد، اصطلاحاً به صورت </a:t>
            </a:r>
            <a:r>
              <a:rPr lang="fa-IR" altLang="en-US" u="sng" dirty="0" smtClean="0">
                <a:solidFill>
                  <a:srgbClr val="FF0000"/>
                </a:solidFill>
              </a:rPr>
              <a:t>موازی</a:t>
            </a:r>
            <a:r>
              <a:rPr lang="fa-IR" altLang="en-US" dirty="0" smtClean="0"/>
              <a:t> به همدیگر متصل‌اند.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09B46358-B232-4A49-A48A-0A008C298BC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32" name="Picture 3" descr="hay29575_0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"/>
          <a:stretch>
            <a:fillRect/>
          </a:stretch>
        </p:blipFill>
        <p:spPr bwMode="auto">
          <a:xfrm>
            <a:off x="966787" y="3429000"/>
            <a:ext cx="7339013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مثال: مدار با یک حلقه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fa-IR" altLang="en-US" sz="2800" dirty="0" smtClean="0"/>
              <a:t>توان جذب شده توسط هر المان را بیابید.</a:t>
            </a:r>
            <a:endParaRPr lang="en-US" altLang="en-US" sz="28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algn="l" rtl="0">
              <a:buFont typeface="Wingdings 2" pitchFamily="18" charset="2"/>
              <a:buNone/>
            </a:pPr>
            <a:r>
              <a:rPr lang="en-US" altLang="en-US" sz="2400" i="1" dirty="0"/>
              <a:t>Answer:</a:t>
            </a:r>
          </a:p>
          <a:p>
            <a:pPr algn="l" rtl="0">
              <a:buFont typeface="Wingdings 2" pitchFamily="18" charset="2"/>
              <a:buNone/>
            </a:pPr>
            <a:r>
              <a:rPr lang="en-US" altLang="en-US" sz="2400" i="1" dirty="0"/>
              <a:t>p</a:t>
            </a:r>
            <a:r>
              <a:rPr lang="en-US" altLang="en-US" sz="2400" i="1" baseline="-25000" dirty="0"/>
              <a:t>120V</a:t>
            </a:r>
            <a:r>
              <a:rPr lang="en-US" altLang="en-US" sz="2400" i="1" dirty="0"/>
              <a:t>  = −960 W, p</a:t>
            </a:r>
            <a:r>
              <a:rPr lang="en-US" altLang="en-US" sz="2400" i="1" baseline="-25000" dirty="0"/>
              <a:t>30</a:t>
            </a:r>
            <a:r>
              <a:rPr lang="en-US" altLang="en-US" sz="2400" i="1" dirty="0"/>
              <a:t> = 1920 W</a:t>
            </a:r>
          </a:p>
          <a:p>
            <a:pPr algn="l" rtl="0">
              <a:buFont typeface="Wingdings 2" pitchFamily="18" charset="2"/>
              <a:buNone/>
            </a:pPr>
            <a:r>
              <a:rPr lang="en-US" altLang="en-US" sz="2400" i="1" dirty="0"/>
              <a:t>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dep</a:t>
            </a:r>
            <a:r>
              <a:rPr lang="en-US" altLang="en-US" sz="2400" i="1" dirty="0"/>
              <a:t> </a:t>
            </a:r>
            <a:r>
              <a:rPr lang="en-US" altLang="en-US" sz="2400" dirty="0"/>
              <a:t>= −1920 W,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15</a:t>
            </a:r>
            <a:r>
              <a:rPr lang="en-US" altLang="en-US" sz="2400" i="1" dirty="0"/>
              <a:t> = 960 W</a:t>
            </a:r>
            <a:endParaRPr lang="en-US" alt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1A3C44B-B6A9-4CF4-B7C7-1F14EF36EF9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593022"/>
            <a:ext cx="4800600" cy="1350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hay29575_0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" r="52322" b="12360"/>
          <a:stretch>
            <a:fillRect/>
          </a:stretch>
        </p:blipFill>
        <p:spPr bwMode="auto">
          <a:xfrm>
            <a:off x="1077913" y="2208212"/>
            <a:ext cx="49418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1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مثال: مدار با یک </a:t>
            </a: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جفت گره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fa-IR" altLang="en-US" sz="2800" dirty="0" smtClean="0"/>
                  <a:t>ولتاژ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altLang="en-US" sz="2800" dirty="0" smtClean="0"/>
                  <a:t> و جریان‌های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altLang="en-US" sz="2800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altLang="en-US" sz="2800" dirty="0" smtClean="0"/>
                  <a:t> را بیابید.</a:t>
                </a:r>
                <a:endParaRPr lang="en-US" altLang="en-US" sz="28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algn="l" rtl="0" eaLnBrk="1" hangingPunct="1">
                  <a:buFont typeface="Wingdings 2" pitchFamily="18" charset="2"/>
                  <a:buNone/>
                </a:pPr>
                <a:r>
                  <a:rPr lang="en-US" altLang="en-US" sz="2400" i="1" dirty="0"/>
                  <a:t>Answer: v = 2 V,  i</a:t>
                </a:r>
                <a:r>
                  <a:rPr lang="en-US" altLang="en-US" sz="2400" i="1" baseline="-25000" dirty="0"/>
                  <a:t>1</a:t>
                </a:r>
                <a:r>
                  <a:rPr lang="en-US" altLang="en-US" sz="2400" i="1" dirty="0"/>
                  <a:t> = 60 A, and i</a:t>
                </a:r>
                <a:r>
                  <a:rPr lang="en-US" altLang="en-US" sz="2400" i="1" baseline="-25000" dirty="0"/>
                  <a:t>2 </a:t>
                </a:r>
                <a:r>
                  <a:rPr lang="en-US" altLang="en-US" sz="2400" i="1" dirty="0"/>
                  <a:t>= 30 A</a:t>
                </a:r>
              </a:p>
            </p:txBody>
          </p:sp>
        </mc:Choice>
        <mc:Fallback xmlns="">
          <p:sp>
            <p:nvSpPr>
              <p:cNvPr id="2867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197" t="-875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3EDE548B-EF62-460A-905F-87AA37E4BC5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8" name="Picture 3" descr="hay29575_03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4" t="7253" b="18132"/>
          <a:stretch>
            <a:fillRect/>
          </a:stretch>
        </p:blipFill>
        <p:spPr bwMode="auto">
          <a:xfrm>
            <a:off x="304800" y="2286000"/>
            <a:ext cx="8456612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5214937"/>
            <a:ext cx="51816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hay29575_03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/>
          <a:stretch>
            <a:fillRect/>
          </a:stretch>
        </p:blipFill>
        <p:spPr bwMode="auto">
          <a:xfrm>
            <a:off x="1397000" y="2270125"/>
            <a:ext cx="64516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مثال2: </a:t>
            </a: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مدار با یک جفت گره</a:t>
            </a:r>
            <a:endParaRPr lang="en-US" dirty="0">
              <a:ea typeface="ＭＳ Ｐゴシック" pitchFamily="-1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sz="2800" dirty="0" smtClean="0"/>
                  <a:t>ولتاژ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altLang="en-US" sz="2800" dirty="0" smtClean="0"/>
                  <a:t> و توان تولید شده توسط منبع مستقل را بیابید.</a:t>
                </a:r>
                <a:endParaRPr lang="en-US" altLang="en-US" sz="28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algn="l" rtl="0">
                  <a:buFont typeface="Wingdings 2" pitchFamily="18" charset="2"/>
                  <a:buNone/>
                </a:pPr>
                <a:r>
                  <a:rPr lang="en-US" altLang="en-US" sz="2400" i="1" dirty="0"/>
                  <a:t>Answer: v = 14.4 V, power from current source is 345.6 </a:t>
                </a:r>
                <a:r>
                  <a:rPr lang="en-US" altLang="en-US" sz="2400" i="1" dirty="0" err="1"/>
                  <a:t>mW</a:t>
                </a:r>
                <a:endParaRPr lang="en-US" altLang="en-US" sz="2400" i="1" dirty="0"/>
              </a:p>
            </p:txBody>
          </p:sp>
        </mc:Choice>
        <mc:Fallback xmlns="">
          <p:sp>
            <p:nvSpPr>
              <p:cNvPr id="2970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197" t="-875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9032CC38-9F10-40B5-A7D1-B666F6F83E5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876800"/>
            <a:ext cx="7620000" cy="728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ترکیب منابع ولتاژ سری</a:t>
            </a:r>
            <a:endParaRPr lang="en-US" dirty="0">
              <a:ea typeface="ＭＳ Ｐゴシック" pitchFamily="-1" charset="-128"/>
            </a:endParaRPr>
          </a:p>
        </p:txBody>
      </p:sp>
      <p:sp>
        <p:nvSpPr>
          <p:cNvPr id="3072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 smtClean="0"/>
              <a:t>منابع ولتاژ که به صورت سری متصل‌اند را می‌توان با هم ترکیب کرد.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85D60CF-A926-4AF2-A341-337A66773CD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6286500" y="4838700"/>
            <a:ext cx="800100" cy="135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5" y="2133600"/>
            <a:ext cx="4387485" cy="35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>
                <a:ea typeface="ＭＳ Ｐゴシック" pitchFamily="-1" charset="-128"/>
              </a:rPr>
              <a:t>ترکیب منابع </a:t>
            </a:r>
            <a:r>
              <a:rPr lang="fa-IR" dirty="0" smtClean="0">
                <a:ea typeface="ＭＳ Ｐゴシック" pitchFamily="-1" charset="-128"/>
              </a:rPr>
              <a:t>جریان موازی</a:t>
            </a:r>
            <a:endParaRPr lang="en-US" dirty="0">
              <a:ea typeface="ＭＳ Ｐゴシック" pitchFamily="-1" charset="-128"/>
            </a:endParaRPr>
          </a:p>
        </p:txBody>
      </p:sp>
      <p:sp>
        <p:nvSpPr>
          <p:cNvPr id="3175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/>
              <a:t>منابع </a:t>
            </a:r>
            <a:r>
              <a:rPr lang="fa-IR" altLang="en-US" dirty="0" smtClean="0"/>
              <a:t>جریان </a:t>
            </a:r>
            <a:r>
              <a:rPr lang="fa-IR" altLang="en-US" dirty="0"/>
              <a:t>که به صورت </a:t>
            </a:r>
            <a:r>
              <a:rPr lang="fa-IR" altLang="en-US" dirty="0" smtClean="0"/>
              <a:t>موازی </a:t>
            </a:r>
            <a:r>
              <a:rPr lang="fa-IR" altLang="en-US" dirty="0"/>
              <a:t>متصل‌اند را می‌توان با هم ترکیب کرد.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C092EFB-2A88-44DE-A47B-1C925106172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1749" name="Picture 3" descr="hay29575_0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0" t="15047" b="7588"/>
          <a:stretch>
            <a:fillRect/>
          </a:stretch>
        </p:blipFill>
        <p:spPr bwMode="auto">
          <a:xfrm>
            <a:off x="1504950" y="2514600"/>
            <a:ext cx="588645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7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مدارهای غیرممکن</a:t>
            </a:r>
            <a:endParaRPr lang="en-US" dirty="0">
              <a:ea typeface="ＭＳ Ｐゴシック" pitchFamily="-1" charset="-128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 smtClean="0"/>
              <a:t>از آنجایی که مدل‌های ما ایده‌آل هستند، وجود مدارهای زیر غیرممکن و رفتار آنها غیرقابل توضیح است.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fa-IR" altLang="en-US" dirty="0" smtClean="0"/>
              <a:t>منابع ولتاژ موازی (</a:t>
            </a:r>
            <a:r>
              <a:rPr lang="en-US" altLang="en-US" dirty="0" smtClean="0"/>
              <a:t>a</a:t>
            </a:r>
            <a:r>
              <a:rPr lang="fa-IR" altLang="en-US" dirty="0" smtClean="0"/>
              <a:t>) و منابع جریان سری (</a:t>
            </a:r>
            <a:r>
              <a:rPr lang="en-US" altLang="en-US" dirty="0" smtClean="0"/>
              <a:t>c</a:t>
            </a:r>
            <a:r>
              <a:rPr lang="fa-IR" altLang="en-US" dirty="0" smtClean="0"/>
              <a:t>) مدارهای غیرممکن هستند.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F4739EE0-BF7E-4CE5-A871-F764B5D067A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4" descr="hay29575_0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"/>
          <a:stretch>
            <a:fillRect/>
          </a:stretch>
        </p:blipFill>
        <p:spPr bwMode="auto">
          <a:xfrm>
            <a:off x="901700" y="2438400"/>
            <a:ext cx="7339013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71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a-IR" altLang="en-US" dirty="0" smtClean="0">
                <a:solidFill>
                  <a:schemeClr val="tx2">
                    <a:lumMod val="75000"/>
                  </a:schemeClr>
                </a:solidFill>
              </a:rPr>
              <a:t>فهرست مطالب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قوانین ولتاژ و جریان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مدارهای سری و موازی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تقسیم ولتاژ و جریان</a:t>
            </a:r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2. قوانین ولتاژ و جریان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مقاومت‌های سری</a:t>
            </a:r>
            <a:endParaRPr lang="en-US" dirty="0">
              <a:ea typeface="ＭＳ Ｐゴシック" pitchFamily="-1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با استفاده از </a:t>
                </a:r>
                <a:r>
                  <a:rPr lang="en-US" altLang="en-US" dirty="0" smtClean="0"/>
                  <a:t>KVL</a:t>
                </a:r>
                <a:r>
                  <a:rPr lang="fa-IR" altLang="en-US" dirty="0" smtClean="0"/>
                  <a:t>، می‌توان نشان داد (در خانه انجام دهید):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… +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𝑅𝑁</m:t>
                      </m:r>
                    </m:oMath>
                  </m:oMathPara>
                </a14:m>
                <a:endParaRPr lang="en-US" altLang="en-US" baseline="-25000" dirty="0"/>
              </a:p>
            </p:txBody>
          </p:sp>
        </mc:Choice>
        <mc:Fallback xmlns="">
          <p:sp>
            <p:nvSpPr>
              <p:cNvPr id="337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21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7AE293C1-7E5B-4606-BF91-64D24CFD2DD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3798" name="Picture 3" descr="hay29575_03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" b="10611"/>
          <a:stretch>
            <a:fillRect/>
          </a:stretch>
        </p:blipFill>
        <p:spPr bwMode="auto">
          <a:xfrm>
            <a:off x="966787" y="3362325"/>
            <a:ext cx="7339013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مثال: ساده‌سازی مدار</a:t>
            </a:r>
            <a:endParaRPr lang="en-US" dirty="0">
              <a:ea typeface="ＭＳ Ｐゴシック" pitchFamily="-1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sz="2800" dirty="0" smtClean="0"/>
                  <a:t>جریان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a-IR" altLang="en-US" sz="2800" dirty="0" smtClean="0"/>
                  <a:t> و توان تولیدی منبع 80 ولت را به‌دست آورید.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48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6F0D8586-6DB2-4011-B413-5A5F224D3EE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4822" name="Picture 3" descr="hay29575_03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8" t="67891" r="21548" b="4849"/>
          <a:stretch>
            <a:fillRect/>
          </a:stretch>
        </p:blipFill>
        <p:spPr bwMode="auto">
          <a:xfrm>
            <a:off x="385763" y="4117975"/>
            <a:ext cx="286702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3" descr="hay29575_03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" t="33946" r="10774" b="37180"/>
          <a:stretch>
            <a:fillRect/>
          </a:stretch>
        </p:blipFill>
        <p:spPr bwMode="auto">
          <a:xfrm>
            <a:off x="3962400" y="3424238"/>
            <a:ext cx="4716463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3" descr="hay29575_03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72742"/>
          <a:stretch>
            <a:fillRect/>
          </a:stretch>
        </p:blipFill>
        <p:spPr bwMode="auto">
          <a:xfrm>
            <a:off x="385763" y="1981200"/>
            <a:ext cx="45085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03588" y="5588000"/>
            <a:ext cx="56848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+mn-lt"/>
                <a:ea typeface="ＭＳ Ｐゴシック" pitchFamily="-1" charset="-128"/>
                <a:cs typeface="ＭＳ Ｐゴシック" pitchFamily="-1" charset="-128"/>
              </a:rPr>
              <a:t>Answer: i = 3 A and </a:t>
            </a:r>
            <a:r>
              <a:rPr lang="en-US" sz="2400" i="1" dirty="0" err="1">
                <a:latin typeface="+mn-lt"/>
                <a:ea typeface="ＭＳ Ｐゴシック" pitchFamily="-1" charset="-128"/>
                <a:cs typeface="ＭＳ Ｐゴシック" pitchFamily="-1" charset="-128"/>
              </a:rPr>
              <a:t>p</a:t>
            </a:r>
            <a:r>
              <a:rPr lang="en-US" sz="2400" i="1" dirty="0">
                <a:latin typeface="+mn-lt"/>
                <a:ea typeface="ＭＳ Ｐゴシック" pitchFamily="-1" charset="-128"/>
                <a:cs typeface="ＭＳ Ｐゴシック" pitchFamily="-1" charset="-128"/>
              </a:rPr>
              <a:t> = 240 W supplied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5443537"/>
            <a:ext cx="51816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مقاومت‌های موازی</a:t>
            </a:r>
            <a:endParaRPr lang="en-US" dirty="0">
              <a:ea typeface="ＭＳ Ｐゴシック" pitchFamily="-1" charset="-128"/>
            </a:endParaRPr>
          </a:p>
        </p:txBody>
      </p:sp>
      <p:sp>
        <p:nvSpPr>
          <p:cNvPr id="3584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5957"/>
            <a:ext cx="8181156" cy="4880043"/>
          </a:xfrm>
        </p:spPr>
        <p:txBody>
          <a:bodyPr/>
          <a:lstStyle/>
          <a:p>
            <a:r>
              <a:rPr lang="fa-IR" altLang="en-US" dirty="0"/>
              <a:t>با استفاده از </a:t>
            </a:r>
            <a:r>
              <a:rPr lang="en-US" altLang="en-US" dirty="0" smtClean="0"/>
              <a:t>KCL</a:t>
            </a:r>
            <a:r>
              <a:rPr lang="fa-IR" altLang="en-US" dirty="0"/>
              <a:t>، می‌توان نشان داد (در خانه انجام دهید):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35E9C87-8B38-406D-9E84-78D1299CAC0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5" name="Picture 3" descr="hay29575_0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56577"/>
          <a:stretch>
            <a:fillRect/>
          </a:stretch>
        </p:blipFill>
        <p:spPr bwMode="auto">
          <a:xfrm>
            <a:off x="457200" y="1995488"/>
            <a:ext cx="48768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 descr="hay29575_0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5" t="51727" r="22400" b="8083"/>
          <a:stretch>
            <a:fillRect/>
          </a:stretch>
        </p:blipFill>
        <p:spPr bwMode="auto">
          <a:xfrm>
            <a:off x="5816600" y="1790700"/>
            <a:ext cx="28702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 descr="ch3rparall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4851400"/>
            <a:ext cx="48672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6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محاسبه مقاومت معادل دو مقاومت موازی</a:t>
            </a:r>
            <a:endParaRPr lang="en-US" dirty="0">
              <a:ea typeface="ＭＳ Ｐゴシック" pitchFamily="-1" charset="-128"/>
            </a:endParaRPr>
          </a:p>
        </p:txBody>
      </p:sp>
      <p:pic>
        <p:nvPicPr>
          <p:cNvPr id="36867" name="Content Placeholder 5" descr="ch3parres.pdf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2006648" cy="333537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8D4E64D-54D2-4EE2-85D5-120A4446590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2648" y="1215957"/>
            <a:ext cx="8181156" cy="488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r" rtl="1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639763" indent="-273050" algn="r" rtl="1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914400" indent="-228600" algn="r" rtl="1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371600" indent="-228600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828800" indent="-228600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a-IR" altLang="en-US" dirty="0">
                <a:latin typeface="Times New Roman" pitchFamily="18" charset="0"/>
              </a:rPr>
              <a:t>یک راه ساده برای محاسبه مقدار دو مقاومت موازی: </a:t>
            </a:r>
            <a:endParaRPr lang="fa-IR" altLang="en-US" dirty="0">
              <a:solidFill>
                <a:srgbClr val="C0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fa-IR" altLang="en-US" dirty="0">
                <a:solidFill>
                  <a:srgbClr val="C00000"/>
                </a:solidFill>
                <a:latin typeface="Times New Roman" pitchFamily="18" charset="0"/>
              </a:rPr>
              <a:t>ضرب مقاومت‌ها تقسیم بر جمع مقاومت‌ها</a:t>
            </a:r>
            <a:endParaRPr lang="en-US" altLang="en-US" dirty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تقسیم ولتاژ</a:t>
            </a:r>
            <a:endParaRPr lang="en-US" dirty="0">
              <a:ea typeface="ＭＳ Ｐゴシック" pitchFamily="-1" charset="-128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 smtClean="0"/>
              <a:t>ولتاژ اعمالی بر روی مقاومت‌های سری به صورت زیر بین آنها تقسیم می‌شود.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58559801-4E23-46D2-B76F-D2DA17045D4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7894" name="Picture 3" descr="hay29575_03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1466850" y="2927350"/>
            <a:ext cx="2674938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 descr="ch3voltdi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2895600"/>
            <a:ext cx="24542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 descr="ch3voltdiv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4464050"/>
            <a:ext cx="24542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1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تقسیم ولتاژ</a:t>
            </a:r>
            <a:endParaRPr lang="en-US" dirty="0">
              <a:ea typeface="ＭＳ Ｐゴシック" pitchFamily="-1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مثال: 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a-IR" altLang="en-US" dirty="0" smtClean="0"/>
                  <a:t> را بیابید.</a:t>
                </a:r>
              </a:p>
              <a:p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baseline="-25000" dirty="0"/>
              </a:p>
              <a:p>
                <a:pPr algn="l" rtl="0">
                  <a:buFont typeface="Wingdings 2" pitchFamily="18" charset="2"/>
                  <a:buNone/>
                </a:pPr>
                <a:r>
                  <a:rPr lang="en-US" altLang="en-US" sz="2400" i="1" dirty="0"/>
                  <a:t>Answer:      </a:t>
                </a:r>
                <a:r>
                  <a:rPr lang="en-US" altLang="en-US" sz="2400" i="1" dirty="0" err="1"/>
                  <a:t>v</a:t>
                </a:r>
                <a:r>
                  <a:rPr lang="en-US" altLang="en-US" sz="2400" i="1" baseline="-25000" dirty="0" err="1"/>
                  <a:t>x</a:t>
                </a:r>
                <a:r>
                  <a:rPr lang="en-US" altLang="en-US" sz="2400" i="1" dirty="0"/>
                  <a:t>(t) = 4 sin t  V</a:t>
                </a:r>
              </a:p>
            </p:txBody>
          </p:sp>
        </mc:Choice>
        <mc:Fallback xmlns="">
          <p:sp>
            <p:nvSpPr>
              <p:cNvPr id="389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197"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3650EB45-E4E9-4FB1-9768-785C72840B7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8918" name="Picture 3" descr="hay29575_033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 r="47197" b="9566"/>
          <a:stretch/>
        </p:blipFill>
        <p:spPr bwMode="auto">
          <a:xfrm>
            <a:off x="901701" y="2495550"/>
            <a:ext cx="387525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5181600"/>
            <a:ext cx="46482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hay29575_033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2" t="4591" b="9566"/>
          <a:stretch/>
        </p:blipFill>
        <p:spPr bwMode="auto">
          <a:xfrm>
            <a:off x="5105400" y="2438400"/>
            <a:ext cx="328771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7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تقسیم جریان</a:t>
            </a:r>
            <a:endParaRPr lang="en-US" dirty="0">
              <a:ea typeface="ＭＳ Ｐゴシック" pitchFamily="-1" charset="-128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 smtClean="0"/>
              <a:t>جریان </a:t>
            </a:r>
            <a:r>
              <a:rPr lang="fa-IR" altLang="en-US" dirty="0"/>
              <a:t>اعمالی </a:t>
            </a:r>
            <a:r>
              <a:rPr lang="fa-IR" altLang="en-US" dirty="0" smtClean="0"/>
              <a:t>به </a:t>
            </a:r>
            <a:r>
              <a:rPr lang="fa-IR" altLang="en-US" dirty="0"/>
              <a:t>مقاومت‌های </a:t>
            </a:r>
            <a:r>
              <a:rPr lang="fa-IR" altLang="en-US" dirty="0" smtClean="0"/>
              <a:t>موازی </a:t>
            </a:r>
            <a:r>
              <a:rPr lang="fa-IR" altLang="en-US" dirty="0"/>
              <a:t>به صورت زیر بین آنها تقسیم می‌شود.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5C8F03-DCCA-47AE-8FA2-DA78947D140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9942" name="Picture 3" descr="hay29575_03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1219200" y="2819400"/>
            <a:ext cx="31718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6" descr="ch3currdi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9" descr="ch3currdiv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3588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2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 descr="hay29575_03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/>
          <a:stretch>
            <a:fillRect/>
          </a:stretch>
        </p:blipFill>
        <p:spPr bwMode="auto">
          <a:xfrm>
            <a:off x="1644650" y="2022475"/>
            <a:ext cx="559435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تقسیم جریان</a:t>
            </a:r>
            <a:endParaRPr lang="en-US" dirty="0">
              <a:ea typeface="ＭＳ Ｐゴシック" pitchFamily="-1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4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sz="2800" dirty="0" smtClean="0"/>
                  <a:t>مثال: جریان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altLang="en-US" sz="2800" dirty="0" smtClean="0"/>
                  <a:t> را بیابید.</a:t>
                </a:r>
              </a:p>
              <a:p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 algn="l" rtl="0">
                  <a:buFont typeface="Wingdings 2" pitchFamily="18" charset="2"/>
                  <a:buNone/>
                </a:pPr>
                <a:r>
                  <a:rPr lang="en-US" altLang="en-US" sz="2400" i="1" dirty="0"/>
                  <a:t>Answer: i</a:t>
                </a:r>
                <a:r>
                  <a:rPr lang="en-US" altLang="en-US" sz="2400" i="1" baseline="-25000" dirty="0"/>
                  <a:t>3</a:t>
                </a:r>
                <a:r>
                  <a:rPr lang="en-US" altLang="en-US" sz="2400" i="1" dirty="0"/>
                  <a:t>(t) = 1.333 sin t  V</a:t>
                </a:r>
              </a:p>
            </p:txBody>
          </p:sp>
        </mc:Choice>
        <mc:Fallback xmlns="">
          <p:sp>
            <p:nvSpPr>
              <p:cNvPr id="4096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197" t="-875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AB502-12DC-4356-B452-7F3EAD8DDF6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51816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خلاصه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fa-IR" sz="2800" dirty="0" smtClean="0"/>
              <a:t>مطالبی که در این اسلاید فراگرفتید: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US" dirty="0"/>
          </a:p>
          <a:p>
            <a:pPr lvl="1"/>
            <a:r>
              <a:rPr lang="fa-IR" sz="2400" dirty="0" smtClean="0"/>
              <a:t>قوانین </a:t>
            </a:r>
            <a:r>
              <a:rPr lang="en-US" sz="2400" dirty="0" smtClean="0"/>
              <a:t>KVL</a:t>
            </a:r>
            <a:r>
              <a:rPr lang="fa-IR" sz="2400" dirty="0" smtClean="0"/>
              <a:t> و </a:t>
            </a:r>
            <a:r>
              <a:rPr lang="en-US" sz="2400" dirty="0" smtClean="0"/>
              <a:t>KCL</a:t>
            </a:r>
            <a:r>
              <a:rPr lang="fa-IR" sz="2400" dirty="0" smtClean="0"/>
              <a:t> و نحوه استفاده از آنها در تحلیل مدار</a:t>
            </a:r>
          </a:p>
          <a:p>
            <a:pPr lvl="1"/>
            <a:endParaRPr lang="en-US" sz="2400" dirty="0"/>
          </a:p>
          <a:p>
            <a:pPr lvl="1"/>
            <a:r>
              <a:rPr lang="fa-IR" sz="2400" dirty="0" smtClean="0"/>
              <a:t>منابع سری و موازی و ترکیب منابع</a:t>
            </a:r>
          </a:p>
          <a:p>
            <a:pPr lvl="1"/>
            <a:endParaRPr lang="fa-IR" sz="2400" dirty="0" smtClean="0"/>
          </a:p>
          <a:p>
            <a:pPr lvl="1"/>
            <a:r>
              <a:rPr lang="fa-IR" sz="2400" dirty="0" smtClean="0"/>
              <a:t>مقاومت‌های سری و موازی و نحوه محاسبه مقاومت معادل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fa-IR" dirty="0" smtClean="0"/>
              <a:t>قوانین تقسیم ولتاژ و جریان بین مقاومت‌های سری و موازی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8126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a-IR" dirty="0" smtClean="0"/>
                  <a:t> را به شرط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r>
                  <a:rPr lang="fa-IR" dirty="0" smtClean="0"/>
                  <a:t> بیابید.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2. قوانین ولتاژ و جریان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676525"/>
            <a:ext cx="7972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9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hay29575_03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2" t="53343" r="10712" b="7052"/>
          <a:stretch/>
        </p:blipFill>
        <p:spPr bwMode="auto">
          <a:xfrm>
            <a:off x="609600" y="3581400"/>
            <a:ext cx="3987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" descr="hay29575_03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5" t="1939" r="14995" b="59289"/>
          <a:stretch/>
        </p:blipFill>
        <p:spPr bwMode="auto">
          <a:xfrm>
            <a:off x="4876800" y="3505200"/>
            <a:ext cx="3719513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گره، </a:t>
            </a: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شاخه، مسیر</a:t>
            </a: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، حلقه، </a:t>
            </a: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 smtClean="0"/>
              <a:t>این دو مدار معادلند.</a:t>
            </a:r>
            <a:endParaRPr lang="en-US" altLang="en-US" dirty="0"/>
          </a:p>
          <a:p>
            <a:pPr lvl="1"/>
            <a:r>
              <a:rPr lang="fa-IR" altLang="en-US" sz="2400" smtClean="0"/>
              <a:t>در این مثال، 3 </a:t>
            </a:r>
            <a:r>
              <a:rPr lang="fa-IR" altLang="en-US" sz="2400" dirty="0" smtClean="0"/>
              <a:t>گره و 5 شاخه وجود دارد.</a:t>
            </a:r>
            <a:endParaRPr lang="en-US" altLang="en-US" sz="2400" i="1" dirty="0"/>
          </a:p>
          <a:p>
            <a:pPr lvl="1"/>
            <a:r>
              <a:rPr lang="fa-IR" altLang="en-US" sz="2400" dirty="0" smtClean="0"/>
              <a:t>یک مسیر، ترتیبی از گره‌ها </a:t>
            </a:r>
            <a:r>
              <a:rPr lang="fa-IR" altLang="en-US" sz="2400" dirty="0" smtClean="0"/>
              <a:t>و شاخه‌های متصل‌کننده آنها است</a:t>
            </a:r>
            <a:r>
              <a:rPr lang="fa-IR" altLang="en-US" sz="2400" dirty="0" smtClean="0"/>
              <a:t>.</a:t>
            </a:r>
            <a:endParaRPr lang="en-US" altLang="en-US" sz="2400" dirty="0"/>
          </a:p>
          <a:p>
            <a:pPr lvl="1"/>
            <a:r>
              <a:rPr lang="fa-IR" altLang="en-US" sz="2400" dirty="0" smtClean="0"/>
              <a:t>یک حلقه، یک مسیر مدور و بسته است</a:t>
            </a:r>
            <a:r>
              <a:rPr lang="fa-IR" altLang="en-US" sz="2400" dirty="0" smtClean="0"/>
              <a:t>.</a:t>
            </a:r>
          </a:p>
          <a:p>
            <a:pPr lvl="1"/>
            <a:r>
              <a:rPr lang="fa-IR" altLang="en-US" sz="2400" dirty="0" smtClean="0"/>
              <a:t>یک مش، یک حلقه ساده است که از وسط آن شاخه‌ای رد نشده است.</a:t>
            </a:r>
            <a:endParaRPr lang="en-US" alt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E2FA13EF-496C-4372-A9A6-C40BD3E7DA3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ea typeface="ＭＳ Ｐゴシック" pitchFamily="-1" charset="-128"/>
              </a:rPr>
              <a:t>قانون جریان کرشهف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KCL</a:t>
            </a:r>
            <a:r>
              <a:rPr lang="fa-IR" altLang="en-US" dirty="0" smtClean="0"/>
              <a:t>: جمع جبری جریان‌هایی که وارد یک گره می‌شوند صفر است.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2367EEE-19FD-466D-983A-34D3FD93F919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4" name="Picture 3" descr="hay29575_03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"/>
          <a:stretch>
            <a:fillRect/>
          </a:stretch>
        </p:blipFill>
        <p:spPr bwMode="auto">
          <a:xfrm>
            <a:off x="2209800" y="2743200"/>
            <a:ext cx="4830763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5181600"/>
            <a:ext cx="77724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i="1" dirty="0" err="1">
                <a:latin typeface="Times New Roman" pitchFamily="18" charset="0"/>
              </a:rPr>
              <a:t>i</a:t>
            </a:r>
            <a:r>
              <a:rPr lang="en-US" altLang="en-US" sz="3200" i="1" baseline="-25000" dirty="0" err="1">
                <a:latin typeface="Times New Roman" pitchFamily="18" charset="0"/>
              </a:rPr>
              <a:t>A</a:t>
            </a:r>
            <a:r>
              <a:rPr lang="en-US" altLang="en-US" sz="3200" i="1" dirty="0">
                <a:latin typeface="Times New Roman" pitchFamily="18" charset="0"/>
              </a:rPr>
              <a:t> + </a:t>
            </a:r>
            <a:r>
              <a:rPr lang="en-US" altLang="en-US" sz="3200" i="1" dirty="0" err="1">
                <a:latin typeface="Times New Roman" pitchFamily="18" charset="0"/>
              </a:rPr>
              <a:t>i</a:t>
            </a:r>
            <a:r>
              <a:rPr lang="en-US" altLang="en-US" sz="3200" i="1" baseline="-25000" dirty="0" err="1">
                <a:latin typeface="Times New Roman" pitchFamily="18" charset="0"/>
              </a:rPr>
              <a:t>B</a:t>
            </a:r>
            <a:r>
              <a:rPr lang="en-US" altLang="en-US" sz="3200" i="1" dirty="0">
                <a:latin typeface="Times New Roman" pitchFamily="18" charset="0"/>
              </a:rPr>
              <a:t> + (−</a:t>
            </a:r>
            <a:r>
              <a:rPr lang="en-US" altLang="en-US" sz="3200" i="1" dirty="0" err="1">
                <a:latin typeface="Times New Roman" pitchFamily="18" charset="0"/>
              </a:rPr>
              <a:t>i</a:t>
            </a:r>
            <a:r>
              <a:rPr lang="en-US" altLang="en-US" sz="3200" i="1" baseline="-25000" dirty="0" err="1">
                <a:latin typeface="Times New Roman" pitchFamily="18" charset="0"/>
              </a:rPr>
              <a:t>C</a:t>
            </a:r>
            <a:r>
              <a:rPr lang="en-US" altLang="en-US" sz="3200" i="1" dirty="0">
                <a:latin typeface="Times New Roman" pitchFamily="18" charset="0"/>
              </a:rPr>
              <a:t>) + (−</a:t>
            </a:r>
            <a:r>
              <a:rPr lang="en-US" altLang="en-US" sz="3200" i="1" dirty="0" err="1">
                <a:latin typeface="Times New Roman" pitchFamily="18" charset="0"/>
              </a:rPr>
              <a:t>i</a:t>
            </a:r>
            <a:r>
              <a:rPr lang="en-US" altLang="en-US" sz="3200" i="1" baseline="-25000" dirty="0" err="1">
                <a:latin typeface="Times New Roman" pitchFamily="18" charset="0"/>
              </a:rPr>
              <a:t>D</a:t>
            </a:r>
            <a:r>
              <a:rPr lang="en-US" altLang="en-US" sz="3200" i="1" dirty="0">
                <a:latin typeface="Times New Roman" pitchFamily="18" charset="0"/>
              </a:rPr>
              <a:t>) = 0</a:t>
            </a:r>
            <a:endParaRPr lang="en-US" altLang="en-US" sz="3200" i="1" dirty="0"/>
          </a:p>
          <a:p>
            <a:pPr algn="ctr" eaLnBrk="1" hangingPunct="1"/>
            <a:endParaRPr lang="en-US" altLang="en-US" sz="32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hay29575_03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"/>
          <a:stretch>
            <a:fillRect/>
          </a:stretch>
        </p:blipFill>
        <p:spPr bwMode="auto">
          <a:xfrm>
            <a:off x="838200" y="4191000"/>
            <a:ext cx="3660775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>
                <a:ea typeface="ＭＳ Ｐゴシック" pitchFamily="-1" charset="-128"/>
              </a:rPr>
              <a:t>شکل‌های دیگر قانون </a:t>
            </a:r>
            <a:r>
              <a:rPr lang="en-US" dirty="0" smtClean="0">
                <a:ea typeface="ＭＳ Ｐゴシック" pitchFamily="-1" charset="-128"/>
              </a:rPr>
              <a:t>KCL</a:t>
            </a:r>
            <a:endParaRPr lang="en-US" dirty="0">
              <a:ea typeface="ＭＳ Ｐゴシック" pitchFamily="-1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جمع جریان‌های ورودی صفر است.</a:t>
                </a:r>
                <a:r>
                  <a:rPr lang="en-US" altLang="en-US" dirty="0" smtClean="0"/>
                  <a:t> 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i="1" dirty="0"/>
                  <a:t>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(−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+ (−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:endParaRPr lang="en-US" altLang="en-US" i="1" dirty="0"/>
              </a:p>
              <a:p>
                <a:r>
                  <a:rPr lang="fa-IR" altLang="en-US" dirty="0" smtClean="0"/>
                  <a:t>جمع جریان‌های خروجی صفر است.</a:t>
                </a:r>
                <a:endParaRPr lang="fa-IR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  (−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)+ (−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:endParaRPr lang="en-US" altLang="en-US" i="1" dirty="0"/>
              </a:p>
              <a:p>
                <a:r>
                  <a:rPr lang="fa-IR" altLang="en-US" dirty="0" smtClean="0"/>
                  <a:t>جمع جریان‌های ورودی = خروجی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i="1" dirty="0"/>
                  <a:t>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 =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843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EA00219E-8D44-4ABE-B80D-3A3F0C50AF1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مثالی از کاربرد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KCL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اگر جریان منبع ولتاژ 3 آمپر باشد، جریان مقاومت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 smtClean="0"/>
                  <a:t> را بیابید.</a:t>
                </a:r>
                <a:endParaRPr lang="fa-IR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dirty="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 dirty="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2275D9F2-A58D-4810-B55A-9131114B504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9462" name="Picture 4" descr="hay29575_03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t="35977" r="10774" b="37180"/>
          <a:stretch>
            <a:fillRect/>
          </a:stretch>
        </p:blipFill>
        <p:spPr bwMode="auto">
          <a:xfrm>
            <a:off x="2119313" y="2865438"/>
            <a:ext cx="56165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57200" y="5295900"/>
            <a:ext cx="251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+mn-lt"/>
                <a:ea typeface="ＭＳ Ｐゴシック" pitchFamily="-1" charset="-128"/>
                <a:cs typeface="ＭＳ Ｐゴシック" pitchFamily="-1" charset="-128"/>
              </a:rPr>
              <a:t>Answer: i =6 A</a:t>
            </a:r>
            <a:endParaRPr lang="en-US" sz="2400" i="1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295900"/>
            <a:ext cx="2286000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ea typeface="ＭＳ Ｐゴシック" pitchFamily="-1" charset="-128"/>
              </a:rPr>
              <a:t>قانون ولتاژ کرشهف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485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 smtClean="0"/>
              <a:t>KVL</a:t>
            </a:r>
            <a:r>
              <a:rPr lang="fa-IR" altLang="en-US" dirty="0" smtClean="0"/>
              <a:t>: جمع جبری اختلاف ولتاژها در یک حلقه صفر است.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3CDEB0D0-23C4-4F3F-A547-E8E1675F9A7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0486" name="Picture 3" descr="hay29575_03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>
            <a:fillRect/>
          </a:stretch>
        </p:blipFill>
        <p:spPr bwMode="auto">
          <a:xfrm>
            <a:off x="750888" y="3429000"/>
            <a:ext cx="44291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3994150" y="2269855"/>
                <a:ext cx="4203700" cy="841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864" tIns="9144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32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 + (−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32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 )+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320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3200" i="1" dirty="0"/>
              </a:p>
              <a:p>
                <a:pPr algn="ctr" eaLnBrk="1" hangingPunct="1"/>
                <a:endParaRPr lang="en-US" altLang="en-US" sz="3200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4150" y="2269855"/>
                <a:ext cx="4203700" cy="8413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4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hay29575_03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>
            <a:fillRect/>
          </a:stretch>
        </p:blipFill>
        <p:spPr bwMode="auto">
          <a:xfrm>
            <a:off x="676275" y="3657600"/>
            <a:ext cx="44291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شکل‌های دیگر قانون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KVL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جمع افزایش ولتاژ صفر است (در جهت حرکت عقربه ساعت از </a:t>
                </a:r>
                <a:r>
                  <a:rPr lang="en-US" altLang="en-US" dirty="0" smtClean="0"/>
                  <a:t>B</a:t>
                </a:r>
                <a:r>
                  <a:rPr lang="fa-IR" alt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+(−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) 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i="1" dirty="0" smtClean="0"/>
              </a:p>
              <a:p>
                <a:pPr algn="ctr">
                  <a:buFont typeface="Wingdings 2" pitchFamily="18" charset="2"/>
                  <a:buNone/>
                </a:pPr>
                <a:endParaRPr lang="en-US" altLang="en-US" i="1" dirty="0"/>
              </a:p>
              <a:p>
                <a:r>
                  <a:rPr lang="fa-IR" altLang="en-US" dirty="0"/>
                  <a:t>جمع </a:t>
                </a:r>
                <a:r>
                  <a:rPr lang="fa-IR" altLang="en-US" dirty="0" smtClean="0"/>
                  <a:t>کاهش </a:t>
                </a:r>
                <a:r>
                  <a:rPr lang="fa-IR" altLang="en-US" dirty="0"/>
                  <a:t>ولتاژ صفر است (در جهت حرکت عقربه ساعت از </a:t>
                </a:r>
                <a:r>
                  <a:rPr lang="en-US" altLang="en-US" dirty="0"/>
                  <a:t>B</a:t>
                </a:r>
                <a:r>
                  <a:rPr lang="fa-IR" alt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(−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)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:endParaRPr lang="en-US" altLang="en-US" i="1" dirty="0"/>
              </a:p>
              <a:p>
                <a:r>
                  <a:rPr lang="fa-IR" altLang="en-US" dirty="0" smtClean="0"/>
                  <a:t>جمع ولتاژ از دو مسیر بین دو</a:t>
                </a:r>
              </a:p>
              <a:p>
                <a:pPr marL="0" indent="0">
                  <a:buNone/>
                </a:pPr>
                <a:r>
                  <a:rPr lang="fa-IR" altLang="en-US" dirty="0" smtClean="0"/>
                  <a:t>نقطه </a:t>
                </a:r>
                <a:r>
                  <a:rPr lang="en-US" altLang="en-US" dirty="0" smtClean="0"/>
                  <a:t>A</a:t>
                </a:r>
                <a:r>
                  <a:rPr lang="fa-IR" altLang="en-US" dirty="0" smtClean="0"/>
                  <a:t> و </a:t>
                </a:r>
                <a:r>
                  <a:rPr lang="en-US" altLang="en-US" dirty="0" smtClean="0"/>
                  <a:t>B</a:t>
                </a:r>
                <a:r>
                  <a:rPr lang="fa-IR" altLang="en-US" dirty="0" smtClean="0"/>
                  <a:t> مساوی است.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  = 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i="1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15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2125" r="-157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A5051BD4-DDD7-490E-AC09-0AE32A5C36D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9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مثالی از کاربرد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KVL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a-IR" dirty="0" smtClean="0"/>
                  <a:t> را بیابید.</a:t>
                </a:r>
                <a:endParaRPr lang="fa-IR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2. قوانین ولتاژ و جریان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F1E3446F-09FB-4052-B09B-27BE82CC48C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" name="Picture 3" descr="hay29575_03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/>
          <a:stretch>
            <a:fillRect/>
          </a:stretch>
        </p:blipFill>
        <p:spPr bwMode="auto">
          <a:xfrm>
            <a:off x="1143000" y="2297113"/>
            <a:ext cx="67151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777875" y="5486400"/>
            <a:ext cx="790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Times New Roman" pitchFamily="18" charset="0"/>
              </a:rPr>
              <a:t>Answer: v</a:t>
            </a:r>
            <a:r>
              <a:rPr lang="en-US" altLang="en-US" i="1" baseline="-25000" dirty="0">
                <a:latin typeface="Times New Roman" pitchFamily="18" charset="0"/>
              </a:rPr>
              <a:t>R2</a:t>
            </a:r>
            <a:r>
              <a:rPr lang="en-US" altLang="en-US" i="1" dirty="0">
                <a:latin typeface="Times New Roman" pitchFamily="18" charset="0"/>
              </a:rPr>
              <a:t> = 32 V and </a:t>
            </a:r>
            <a:r>
              <a:rPr lang="en-US" altLang="en-US" i="1" dirty="0" err="1">
                <a:latin typeface="Times New Roman" pitchFamily="18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</a:rPr>
              <a:t>x</a:t>
            </a:r>
            <a:r>
              <a:rPr lang="en-US" altLang="en-US" i="1" dirty="0">
                <a:latin typeface="Times New Roman" pitchFamily="18" charset="0"/>
              </a:rPr>
              <a:t>= 6 V.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367337"/>
            <a:ext cx="46482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</TotalTime>
  <Words>1184</Words>
  <Application>Microsoft Office PowerPoint</Application>
  <PresentationFormat>On-screen Show (4:3)</PresentationFormat>
  <Paragraphs>236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ＭＳ Ｐゴシック</vt:lpstr>
      <vt:lpstr>Arial</vt:lpstr>
      <vt:lpstr>B Nazanin</vt:lpstr>
      <vt:lpstr>Calibri</vt:lpstr>
      <vt:lpstr>Cambria Math</vt:lpstr>
      <vt:lpstr>Times New Roman</vt:lpstr>
      <vt:lpstr>Wingdings</vt:lpstr>
      <vt:lpstr>Wingdings 2</vt:lpstr>
      <vt:lpstr>Median</vt:lpstr>
      <vt:lpstr>مدارهای الکتریکی و الکترونیکی فصل دوم: قوانین ولتاژ و جریان  استاد درس: محمود ممتازپور ceit.aut.ac.ir/~momtazpour   </vt:lpstr>
      <vt:lpstr>فهرست مطالب</vt:lpstr>
      <vt:lpstr>گره، شاخه، مسیر، حلقه، مش</vt:lpstr>
      <vt:lpstr>قانون جریان کرشهف</vt:lpstr>
      <vt:lpstr>شکل‌های دیگر قانون KCL</vt:lpstr>
      <vt:lpstr>مثالی از کاربرد KCL</vt:lpstr>
      <vt:lpstr>قانون ولتاژ کرشهف</vt:lpstr>
      <vt:lpstr>شکل‌های دیگر قانون KVL</vt:lpstr>
      <vt:lpstr>مثالی از کاربرد KVL</vt:lpstr>
      <vt:lpstr>اعمال KVL، KCL و قانون اهم</vt:lpstr>
      <vt:lpstr>اعمال KVL، KCL و قانون اهم</vt:lpstr>
      <vt:lpstr>اتصال سری</vt:lpstr>
      <vt:lpstr>اتصال موازی</vt:lpstr>
      <vt:lpstr>مثال: مدار با یک حلقه</vt:lpstr>
      <vt:lpstr>مثال: مدار با یک جفت گره</vt:lpstr>
      <vt:lpstr>مثال2: مدار با یک جفت گره</vt:lpstr>
      <vt:lpstr>ترکیب منابع ولتاژ سری</vt:lpstr>
      <vt:lpstr>ترکیب منابع جریان موازی</vt:lpstr>
      <vt:lpstr>مدارهای غیرممکن</vt:lpstr>
      <vt:lpstr>مقاومت‌های سری</vt:lpstr>
      <vt:lpstr>مثال: ساده‌سازی مدار</vt:lpstr>
      <vt:lpstr>مقاومت‌های موازی</vt:lpstr>
      <vt:lpstr>محاسبه مقاومت معادل دو مقاومت موازی</vt:lpstr>
      <vt:lpstr>تقسیم ولتاژ</vt:lpstr>
      <vt:lpstr>تقسیم ولتاژ</vt:lpstr>
      <vt:lpstr>تقسیم جریان</vt:lpstr>
      <vt:lpstr>تقسیم جریان</vt:lpstr>
      <vt:lpstr>خلاصه مطالب</vt:lpstr>
      <vt:lpstr>تمرین کلاسی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Windows User</cp:lastModifiedBy>
  <cp:revision>190</cp:revision>
  <dcterms:created xsi:type="dcterms:W3CDTF">2005-06-03T08:24:32Z</dcterms:created>
  <dcterms:modified xsi:type="dcterms:W3CDTF">2018-09-16T13:02:54Z</dcterms:modified>
</cp:coreProperties>
</file>