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7" r:id="rId4"/>
    <p:sldId id="268" r:id="rId5"/>
    <p:sldId id="269" r:id="rId6"/>
    <p:sldId id="258" r:id="rId7"/>
    <p:sldId id="259" r:id="rId8"/>
    <p:sldId id="260" r:id="rId9"/>
    <p:sldId id="265" r:id="rId10"/>
    <p:sldId id="262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47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FBDD7-19D9-42CF-9FE9-C017EFAC6564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F1E9F-161C-4873-BDAB-3326DAFCC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06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F1E9F-161C-4873-BDAB-3326DAFCC8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24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F1E9F-161C-4873-BDAB-3326DAFCC8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62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F1E9F-161C-4873-BDAB-3326DAFCC8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38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F1E9F-161C-4873-BDAB-3326DAFCC8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6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F1E9F-161C-4873-BDAB-3326DAFCC8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9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F1E9F-161C-4873-BDAB-3326DAFCC8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F1E9F-161C-4873-BDAB-3326DAFCC8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09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F1E9F-161C-4873-BDAB-3326DAFCC8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6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F1E9F-161C-4873-BDAB-3326DAFCC8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43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F1E9F-161C-4873-BDAB-3326DAFCC8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2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F1E9F-161C-4873-BDAB-3326DAFCC8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59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3434F9-B39C-4B78-9569-3810340DCEE8}" type="slidenum">
              <a:rPr lang="en-US" altLang="en-US" sz="1200" b="0"/>
              <a:pPr eaLnBrk="1" hangingPunct="1"/>
              <a:t>9</a:t>
            </a:fld>
            <a:endParaRPr lang="en-US" altLang="en-US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 defTabSz="1019175" eaLnBrk="0" hangingPunct="0">
              <a:defRPr/>
            </a:pPr>
            <a:endParaRPr lang="en-US" sz="1300">
              <a:latin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>
              <a:defRPr/>
            </a:pPr>
            <a:endParaRPr lang="en-US" sz="24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C0391-4427-405A-A4D6-82064891E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0B327-193F-42A9-AF78-4CAA6FA42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65B7A-1210-416F-8C00-16CB4864E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EF977-6A52-4C44-AC8D-255C6187E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EBE2C-4AF9-4A6E-9EC3-589F173E7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731A4-6C5B-4140-9592-126FA025F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8F898-768A-4902-BD14-882D6C2D1E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F890-111B-47C7-BC2C-454A5C4DB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AD7CC-A0D8-4F1A-BCC1-F8CD93A2C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12398-FF39-4686-9612-AE1913309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  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 defTabSz="1019175" eaLnBrk="0" hangingPunct="0">
              <a:defRPr/>
            </a:pPr>
            <a:endParaRPr lang="en-US" sz="1300">
              <a:latin typeface="Arial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9327D257-C0AC-4AE3-A7A6-772C991FE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849951" y="1676400"/>
            <a:ext cx="2819400" cy="762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solidFill>
                  <a:schemeClr val="tx1"/>
                </a:solidFill>
                <a:cs typeface="B Mitra" pitchFamily="2" charset="-78"/>
              </a:rPr>
              <a:t>سیستم‌های آنالوگ و دیجیتال</a:t>
            </a:r>
            <a:endParaRPr lang="en-US" dirty="0">
              <a:solidFill>
                <a:schemeClr val="tx1"/>
              </a:solidFill>
              <a:cs typeface="B Mitra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6551" y="8382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solidFill>
                  <a:schemeClr val="accent2"/>
                </a:solidFill>
                <a:cs typeface="B Mitra" pitchFamily="2" charset="-78"/>
              </a:rPr>
              <a:t>تئوری</a:t>
            </a:r>
            <a:endParaRPr lang="en-US" sz="2400" b="1" dirty="0">
              <a:solidFill>
                <a:schemeClr val="accent2"/>
              </a:solidFill>
              <a:cs typeface="B Mitra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9551" y="8382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solidFill>
                  <a:schemeClr val="accent2"/>
                </a:solidFill>
                <a:cs typeface="B Mitra" pitchFamily="2" charset="-78"/>
              </a:rPr>
              <a:t>عملی</a:t>
            </a:r>
            <a:endParaRPr lang="en-US" sz="2400" b="1" dirty="0">
              <a:solidFill>
                <a:schemeClr val="accent2"/>
              </a:solidFill>
              <a:cs typeface="B Mitra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69351" y="2971800"/>
            <a:ext cx="2286000" cy="1447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cs typeface="B Mitra" pitchFamily="2" charset="-78"/>
              </a:rPr>
              <a:t>عملگرهای منطقی</a:t>
            </a:r>
          </a:p>
          <a:p>
            <a:pPr algn="ctr"/>
            <a:r>
              <a:rPr lang="fa-IR" sz="2400" dirty="0" smtClean="0">
                <a:cs typeface="B Mitra" pitchFamily="2" charset="-78"/>
              </a:rPr>
              <a:t>توابع منطقی</a:t>
            </a:r>
          </a:p>
          <a:p>
            <a:pPr algn="ctr"/>
            <a:r>
              <a:rPr lang="fa-IR" sz="2400" dirty="0" smtClean="0">
                <a:cs typeface="B Mitra" pitchFamily="2" charset="-78"/>
              </a:rPr>
              <a:t>جبر بول</a:t>
            </a:r>
            <a:endParaRPr lang="en-US" sz="2400" dirty="0">
              <a:cs typeface="B Mitra" pitchFamily="2" charset="-7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73751" y="2971800"/>
            <a:ext cx="2590800" cy="1447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cs typeface="B Mitra" pitchFamily="2" charset="-78"/>
              </a:rPr>
              <a:t>عناصر الکترونیکی منطقی (گیت)</a:t>
            </a:r>
          </a:p>
          <a:p>
            <a:pPr algn="ctr"/>
            <a:r>
              <a:rPr lang="fa-IR" sz="2400" dirty="0" smtClean="0">
                <a:cs typeface="B Mitra" pitchFamily="2" charset="-78"/>
              </a:rPr>
              <a:t>مدارهای منطقی</a:t>
            </a:r>
            <a:endParaRPr lang="en-US" sz="2400" dirty="0">
              <a:cs typeface="B Mitra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55351" y="3440668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F(</a:t>
            </a:r>
            <a:r>
              <a:rPr lang="en-US" dirty="0" err="1">
                <a:solidFill>
                  <a:schemeClr val="accent2"/>
                </a:solidFill>
              </a:rPr>
              <a:t>a,b</a:t>
            </a:r>
            <a:r>
              <a:rPr lang="en-US" dirty="0">
                <a:solidFill>
                  <a:schemeClr val="accent2"/>
                </a:solidFill>
              </a:rPr>
              <a:t>) = 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’•</a:t>
            </a:r>
            <a:r>
              <a:rPr lang="en-US" dirty="0" err="1">
                <a:solidFill>
                  <a:schemeClr val="accent2"/>
                </a:solidFill>
                <a:cs typeface="Times New Roman" pitchFamily="18" charset="0"/>
              </a:rPr>
              <a:t>b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 + b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’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34200" y="3124200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AND, OR, NOT</a:t>
            </a:r>
            <a:endParaRPr lang="en-US" dirty="0"/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616295" y="5146835"/>
            <a:ext cx="1466448" cy="465396"/>
            <a:chOff x="336" y="2688"/>
            <a:chExt cx="1488" cy="508"/>
          </a:xfrm>
        </p:grpSpPr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796" y="2688"/>
              <a:ext cx="562" cy="50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336" y="2800"/>
              <a:ext cx="4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336" y="3024"/>
              <a:ext cx="4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1364" y="2950"/>
              <a:ext cx="4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AutoShape 9"/>
          <p:cNvSpPr>
            <a:spLocks noChangeArrowheads="1"/>
          </p:cNvSpPr>
          <p:nvPr/>
        </p:nvSpPr>
        <p:spPr bwMode="auto">
          <a:xfrm flipH="1">
            <a:off x="2787387" y="5146835"/>
            <a:ext cx="547947" cy="491965"/>
          </a:xfrm>
          <a:prstGeom prst="moon">
            <a:avLst>
              <a:gd name="adj" fmla="val 8384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2365586" y="5278759"/>
            <a:ext cx="49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2365586" y="5498631"/>
            <a:ext cx="49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3335334" y="5366708"/>
            <a:ext cx="49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13"/>
          <p:cNvSpPr>
            <a:spLocks noChangeArrowheads="1"/>
          </p:cNvSpPr>
          <p:nvPr/>
        </p:nvSpPr>
        <p:spPr bwMode="auto">
          <a:xfrm rot="5400000">
            <a:off x="4638577" y="5191778"/>
            <a:ext cx="439745" cy="349859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5014653" y="5322733"/>
            <a:ext cx="94610" cy="87949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4230182" y="5366708"/>
            <a:ext cx="453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5109263" y="5366708"/>
            <a:ext cx="453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304800" y="5014912"/>
            <a:ext cx="283829" cy="263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2154571" y="5078880"/>
            <a:ext cx="283829" cy="263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4210472" y="5029200"/>
            <a:ext cx="283829" cy="263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dirty="0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04800" y="5234784"/>
            <a:ext cx="283829" cy="263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2154571" y="5298753"/>
            <a:ext cx="283829" cy="263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1656014" y="5105400"/>
            <a:ext cx="283829" cy="263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Comic Sans MS" panose="030F0702030302020204" pitchFamily="66" charset="0"/>
              </a:rPr>
              <a:t>F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3453596" y="5029200"/>
            <a:ext cx="283829" cy="263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dirty="0">
                <a:latin typeface="Comic Sans MS" panose="030F0702030302020204" pitchFamily="66" charset="0"/>
              </a:rPr>
              <a:t>G</a:t>
            </a: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5203872" y="5029200"/>
            <a:ext cx="283829" cy="263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Comic Sans MS" panose="030F0702030302020204" pitchFamily="66" charset="0"/>
              </a:rPr>
              <a:t>H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813438" y="4607247"/>
            <a:ext cx="3048000" cy="1371600"/>
            <a:chOff x="3708400" y="1628775"/>
            <a:chExt cx="4343400" cy="2133600"/>
          </a:xfrm>
        </p:grpSpPr>
        <p:sp>
          <p:nvSpPr>
            <p:cNvPr id="35" name="Rectangle 4"/>
            <p:cNvSpPr>
              <a:spLocks noChangeArrowheads="1"/>
            </p:cNvSpPr>
            <p:nvPr/>
          </p:nvSpPr>
          <p:spPr bwMode="auto">
            <a:xfrm>
              <a:off x="3708400" y="1628775"/>
              <a:ext cx="4343400" cy="21336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5"/>
            <p:cNvSpPr>
              <a:spLocks noChangeShapeType="1"/>
            </p:cNvSpPr>
            <p:nvPr/>
          </p:nvSpPr>
          <p:spPr bwMode="auto">
            <a:xfrm>
              <a:off x="4049713" y="2028825"/>
              <a:ext cx="6032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6"/>
            <p:cNvSpPr>
              <a:spLocks noChangeShapeType="1"/>
            </p:cNvSpPr>
            <p:nvPr/>
          </p:nvSpPr>
          <p:spPr bwMode="auto">
            <a:xfrm>
              <a:off x="4049713" y="2762250"/>
              <a:ext cx="6032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8" name="Group 7"/>
            <p:cNvGrpSpPr>
              <a:grpSpLocks/>
            </p:cNvGrpSpPr>
            <p:nvPr/>
          </p:nvGrpSpPr>
          <p:grpSpPr bwMode="auto">
            <a:xfrm>
              <a:off x="4652963" y="1828800"/>
              <a:ext cx="314325" cy="400050"/>
              <a:chOff x="4512" y="2688"/>
              <a:chExt cx="432" cy="480"/>
            </a:xfrm>
          </p:grpSpPr>
          <p:sp>
            <p:nvSpPr>
              <p:cNvPr id="72" name="AutoShape 8"/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Oval 9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" name="Group 10"/>
            <p:cNvGrpSpPr>
              <a:grpSpLocks/>
            </p:cNvGrpSpPr>
            <p:nvPr/>
          </p:nvGrpSpPr>
          <p:grpSpPr bwMode="auto">
            <a:xfrm>
              <a:off x="4652963" y="2562225"/>
              <a:ext cx="314325" cy="400050"/>
              <a:chOff x="4512" y="2688"/>
              <a:chExt cx="432" cy="480"/>
            </a:xfrm>
          </p:grpSpPr>
          <p:sp>
            <p:nvSpPr>
              <p:cNvPr id="70" name="AutoShape 11"/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Oval 12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0" name="AutoShape 13"/>
            <p:cNvSpPr>
              <a:spLocks noChangeArrowheads="1"/>
            </p:cNvSpPr>
            <p:nvPr/>
          </p:nvSpPr>
          <p:spPr bwMode="auto">
            <a:xfrm>
              <a:off x="5534025" y="2828925"/>
              <a:ext cx="503238" cy="466725"/>
            </a:xfrm>
            <a:prstGeom prst="flowChartDelay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4967288" y="2762250"/>
              <a:ext cx="314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 flipV="1">
              <a:off x="5281613" y="2762250"/>
              <a:ext cx="0" cy="200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4022725" y="3362325"/>
              <a:ext cx="6032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" name="Group 17"/>
            <p:cNvGrpSpPr>
              <a:grpSpLocks/>
            </p:cNvGrpSpPr>
            <p:nvPr/>
          </p:nvGrpSpPr>
          <p:grpSpPr bwMode="auto">
            <a:xfrm>
              <a:off x="4625975" y="3162300"/>
              <a:ext cx="315913" cy="400050"/>
              <a:chOff x="4512" y="2688"/>
              <a:chExt cx="432" cy="480"/>
            </a:xfrm>
          </p:grpSpPr>
          <p:sp>
            <p:nvSpPr>
              <p:cNvPr id="68" name="AutoShape 18"/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Oval 19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5281613" y="2962275"/>
              <a:ext cx="2524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>
              <a:off x="5281613" y="3162300"/>
              <a:ext cx="2524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4967288" y="3362325"/>
              <a:ext cx="314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 flipV="1">
              <a:off x="5281613" y="3162300"/>
              <a:ext cx="0" cy="200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AutoShape 24"/>
            <p:cNvSpPr>
              <a:spLocks noChangeArrowheads="1"/>
            </p:cNvSpPr>
            <p:nvPr/>
          </p:nvSpPr>
          <p:spPr bwMode="auto">
            <a:xfrm>
              <a:off x="5534025" y="2095500"/>
              <a:ext cx="503238" cy="466725"/>
            </a:xfrm>
            <a:prstGeom prst="flowChartDelay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>
              <a:off x="4967288" y="2028825"/>
              <a:ext cx="314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 flipV="1">
              <a:off x="4400550" y="2428875"/>
              <a:ext cx="0" cy="9334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Line 27"/>
            <p:cNvSpPr>
              <a:spLocks noChangeShapeType="1"/>
            </p:cNvSpPr>
            <p:nvPr/>
          </p:nvSpPr>
          <p:spPr bwMode="auto">
            <a:xfrm>
              <a:off x="4400550" y="2428875"/>
              <a:ext cx="11334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Line 28"/>
            <p:cNvSpPr>
              <a:spLocks noChangeShapeType="1"/>
            </p:cNvSpPr>
            <p:nvPr/>
          </p:nvSpPr>
          <p:spPr bwMode="auto">
            <a:xfrm flipV="1">
              <a:off x="5281613" y="2028825"/>
              <a:ext cx="0" cy="200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29"/>
            <p:cNvSpPr>
              <a:spLocks noChangeShapeType="1"/>
            </p:cNvSpPr>
            <p:nvPr/>
          </p:nvSpPr>
          <p:spPr bwMode="auto">
            <a:xfrm>
              <a:off x="5281613" y="2228850"/>
              <a:ext cx="2524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4022725" y="2339975"/>
              <a:ext cx="3778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4022725" y="2932642"/>
              <a:ext cx="377825" cy="478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57" name="Text Box 32"/>
            <p:cNvSpPr txBox="1">
              <a:spLocks noChangeArrowheads="1"/>
            </p:cNvSpPr>
            <p:nvPr/>
          </p:nvSpPr>
          <p:spPr bwMode="auto">
            <a:xfrm>
              <a:off x="4086225" y="1628775"/>
              <a:ext cx="3778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dirty="0">
                  <a:latin typeface="Comic Sans MS" pitchFamily="66" charset="0"/>
                </a:rPr>
                <a:t>C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8" name="AutoShape 33"/>
            <p:cNvSpPr>
              <a:spLocks noChangeArrowheads="1"/>
            </p:cNvSpPr>
            <p:nvPr/>
          </p:nvSpPr>
          <p:spPr bwMode="auto">
            <a:xfrm flipH="1">
              <a:off x="6604000" y="2428875"/>
              <a:ext cx="539750" cy="612775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34"/>
            <p:cNvSpPr>
              <a:spLocks noChangeShapeType="1"/>
            </p:cNvSpPr>
            <p:nvPr/>
          </p:nvSpPr>
          <p:spPr bwMode="auto">
            <a:xfrm>
              <a:off x="5281613" y="2762250"/>
              <a:ext cx="13858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35"/>
            <p:cNvSpPr>
              <a:spLocks noChangeShapeType="1"/>
            </p:cNvSpPr>
            <p:nvPr/>
          </p:nvSpPr>
          <p:spPr bwMode="auto">
            <a:xfrm>
              <a:off x="6037263" y="3028950"/>
              <a:ext cx="3778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36"/>
            <p:cNvSpPr>
              <a:spLocks noChangeShapeType="1"/>
            </p:cNvSpPr>
            <p:nvPr/>
          </p:nvSpPr>
          <p:spPr bwMode="auto">
            <a:xfrm>
              <a:off x="6415088" y="2895600"/>
              <a:ext cx="2524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37"/>
            <p:cNvSpPr>
              <a:spLocks noChangeShapeType="1"/>
            </p:cNvSpPr>
            <p:nvPr/>
          </p:nvSpPr>
          <p:spPr bwMode="auto">
            <a:xfrm>
              <a:off x="6415088" y="2628900"/>
              <a:ext cx="2524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Line 38"/>
            <p:cNvSpPr>
              <a:spLocks noChangeShapeType="1"/>
            </p:cNvSpPr>
            <p:nvPr/>
          </p:nvSpPr>
          <p:spPr bwMode="auto">
            <a:xfrm>
              <a:off x="6037263" y="2295525"/>
              <a:ext cx="3778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39"/>
            <p:cNvSpPr>
              <a:spLocks noChangeShapeType="1"/>
            </p:cNvSpPr>
            <p:nvPr/>
          </p:nvSpPr>
          <p:spPr bwMode="auto">
            <a:xfrm flipV="1">
              <a:off x="6415088" y="2295525"/>
              <a:ext cx="0" cy="3333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Line 40"/>
            <p:cNvSpPr>
              <a:spLocks noChangeShapeType="1"/>
            </p:cNvSpPr>
            <p:nvPr/>
          </p:nvSpPr>
          <p:spPr bwMode="auto">
            <a:xfrm flipV="1">
              <a:off x="6415088" y="2895600"/>
              <a:ext cx="0" cy="133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41"/>
            <p:cNvSpPr>
              <a:spLocks noChangeShapeType="1"/>
            </p:cNvSpPr>
            <p:nvPr/>
          </p:nvSpPr>
          <p:spPr bwMode="auto">
            <a:xfrm>
              <a:off x="7170738" y="2762250"/>
              <a:ext cx="5032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42"/>
            <p:cNvSpPr txBox="1">
              <a:spLocks noChangeArrowheads="1"/>
            </p:cNvSpPr>
            <p:nvPr/>
          </p:nvSpPr>
          <p:spPr bwMode="auto">
            <a:xfrm>
              <a:off x="7234238" y="2221442"/>
              <a:ext cx="3762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>
                  <a:latin typeface="Comic Sans MS" pitchFamily="66" charset="0"/>
                </a:rPr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" grpId="0"/>
      <p:bldP spid="12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 انتظارات استاد از دانشجو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105400"/>
          </a:xfrm>
        </p:spPr>
        <p:txBody>
          <a:bodyPr/>
          <a:lstStyle/>
          <a:p>
            <a:pPr lvl="1"/>
            <a:r>
              <a:rPr lang="fa-IR" sz="2800" dirty="0" smtClean="0">
                <a:cs typeface="B Mitra" pitchFamily="2" charset="-78"/>
              </a:rPr>
              <a:t>حضور جسمی و روحی در همة کلاس‌ها و خوب گوش کردن</a:t>
            </a:r>
          </a:p>
          <a:p>
            <a:pPr lvl="2" algn="r"/>
            <a:r>
              <a:rPr lang="fa-IR" sz="2400" dirty="0" smtClean="0">
                <a:cs typeface="B Mitra" pitchFamily="2" charset="-78"/>
              </a:rPr>
              <a:t>اجتناب از مشغولیت غیردرسی در ساعت درس</a:t>
            </a:r>
          </a:p>
          <a:p>
            <a:pPr lvl="2" algn="r"/>
            <a:r>
              <a:rPr lang="fa-IR" sz="2400" dirty="0" smtClean="0">
                <a:cs typeface="B Mitra" pitchFamily="2" charset="-78"/>
              </a:rPr>
              <a:t>استفاده از لپ تاپ یا تبلت (تلفن همراه </a:t>
            </a:r>
            <a:r>
              <a:rPr lang="fa-IR" sz="2400" dirty="0" smtClean="0">
                <a:cs typeface="B Mitra" pitchFamily="2" charset="-78"/>
                <a:sym typeface="Wingdings" panose="05000000000000000000" pitchFamily="2" charset="2"/>
              </a:rPr>
              <a:t> </a:t>
            </a:r>
            <a:r>
              <a:rPr lang="fa-IR" sz="2400" dirty="0" smtClean="0">
                <a:cs typeface="B Mitra" pitchFamily="2" charset="-78"/>
              </a:rPr>
              <a:t>افت شدید یادگیری)</a:t>
            </a:r>
          </a:p>
          <a:p>
            <a:pPr lvl="2" algn="r"/>
            <a:r>
              <a:rPr lang="fa-IR" sz="2400" dirty="0" smtClean="0">
                <a:cs typeface="B Mitra" pitchFamily="2" charset="-78"/>
              </a:rPr>
              <a:t>حضور سر وقت و ماندن در کلاس</a:t>
            </a:r>
          </a:p>
          <a:p>
            <a:pPr lvl="2" algn="r"/>
            <a:r>
              <a:rPr lang="fa-IR" sz="2400" dirty="0" smtClean="0">
                <a:cs typeface="B Mitra" pitchFamily="2" charset="-78"/>
              </a:rPr>
              <a:t>عدم اتکا به اینکه کلاس ضبط می شود و بعدا سر فرصت نگاه می کنم!</a:t>
            </a:r>
          </a:p>
          <a:p>
            <a:pPr lvl="1"/>
            <a:r>
              <a:rPr lang="fa-IR" sz="2800" dirty="0" smtClean="0">
                <a:cs typeface="B Mitra" pitchFamily="2" charset="-78"/>
              </a:rPr>
              <a:t>نگاه کلی به اسلایدها پیش از کلاس</a:t>
            </a:r>
          </a:p>
          <a:p>
            <a:pPr lvl="1"/>
            <a:r>
              <a:rPr lang="fa-IR" sz="2800" dirty="0" smtClean="0">
                <a:cs typeface="B Mitra" pitchFamily="2" charset="-78"/>
              </a:rPr>
              <a:t>نت‌برداری از مطالب </a:t>
            </a:r>
            <a:r>
              <a:rPr lang="fa-IR" sz="2800" b="1" dirty="0" smtClean="0">
                <a:cs typeface="B Mitra" pitchFamily="2" charset="-78"/>
              </a:rPr>
              <a:t>ناقص </a:t>
            </a:r>
            <a:r>
              <a:rPr lang="fa-IR" sz="2800" dirty="0" smtClean="0">
                <a:cs typeface="B Mitra" pitchFamily="2" charset="-78"/>
              </a:rPr>
              <a:t>اسلایدها</a:t>
            </a:r>
          </a:p>
          <a:p>
            <a:pPr lvl="1"/>
            <a:r>
              <a:rPr lang="fa-IR" sz="2800" dirty="0" smtClean="0">
                <a:cs typeface="B Mitra" pitchFamily="2" charset="-78"/>
              </a:rPr>
              <a:t>حل تمرین‌های اضافی</a:t>
            </a:r>
          </a:p>
          <a:p>
            <a:pPr lvl="1"/>
            <a:r>
              <a:rPr lang="fa-IR" sz="2800" dirty="0" smtClean="0">
                <a:cs typeface="B Mitra" pitchFamily="2" charset="-78"/>
              </a:rPr>
              <a:t>خواندن کتاب درسی (و سایر کتب برای مواردی که نفهمیده‌اید)</a:t>
            </a:r>
          </a:p>
          <a:p>
            <a:pPr lvl="1"/>
            <a:r>
              <a:rPr lang="fa-IR" sz="2800" dirty="0" smtClean="0">
                <a:cs typeface="B Mitra" pitchFamily="2" charset="-78"/>
              </a:rPr>
              <a:t>فهمیدن همة مطالب و عدم حذف بخش‌هایی از درس به‌دلخواه</a:t>
            </a:r>
          </a:p>
          <a:p>
            <a:pPr lvl="2" algn="r"/>
            <a:endParaRPr lang="en-US" sz="2400" dirty="0">
              <a:cs typeface="B Mitr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 انتظارات استاد از دانشجو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648200"/>
          </a:xfrm>
        </p:spPr>
        <p:txBody>
          <a:bodyPr/>
          <a:lstStyle/>
          <a:p>
            <a:pPr lvl="1"/>
            <a:r>
              <a:rPr lang="fa-IR" dirty="0" smtClean="0">
                <a:cs typeface="B Mitra" pitchFamily="2" charset="-78"/>
              </a:rPr>
              <a:t>تحویل تمرین‌ها در مهلت تعیین‌شده</a:t>
            </a:r>
          </a:p>
          <a:p>
            <a:pPr lvl="1"/>
            <a:r>
              <a:rPr lang="fa-IR" dirty="0">
                <a:cs typeface="B Mitra" pitchFamily="2" charset="-78"/>
              </a:rPr>
              <a:t>عدم استفاده از حل دیگران یا حل‌المسائل</a:t>
            </a:r>
          </a:p>
          <a:p>
            <a:pPr lvl="1"/>
            <a:r>
              <a:rPr lang="fa-IR" dirty="0">
                <a:cs typeface="B Mitra" pitchFamily="2" charset="-78"/>
              </a:rPr>
              <a:t>سئوال کردن در کلاس و خارج از کلاس از مطالبی که درک نکرده‌اید</a:t>
            </a:r>
          </a:p>
          <a:p>
            <a:pPr lvl="1" algn="r"/>
            <a:endParaRPr lang="fa-IR" dirty="0" smtClean="0">
              <a:cs typeface="B Mitra" pitchFamily="2" charset="-78"/>
            </a:endParaRPr>
          </a:p>
          <a:p>
            <a:pPr lvl="1" algn="r"/>
            <a:endParaRPr lang="fa-IR" dirty="0" smtClean="0">
              <a:cs typeface="B Mitra" pitchFamily="2" charset="-78"/>
            </a:endParaRPr>
          </a:p>
          <a:p>
            <a:pPr lvl="2" algn="r"/>
            <a:endParaRPr lang="en-US" dirty="0">
              <a:cs typeface="B Mitr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87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 انتظارات دانشجو از استاد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>
                <a:cs typeface="B Mitra" pitchFamily="2" charset="-78"/>
              </a:rPr>
              <a:t>تدریس قابل فهم</a:t>
            </a:r>
          </a:p>
          <a:p>
            <a:pPr lvl="1"/>
            <a:r>
              <a:rPr lang="fa-IR" dirty="0" smtClean="0">
                <a:cs typeface="B Mitra" pitchFamily="2" charset="-78"/>
              </a:rPr>
              <a:t>آسانی سؤالات</a:t>
            </a:r>
          </a:p>
          <a:p>
            <a:pPr lvl="1"/>
            <a:r>
              <a:rPr lang="fa-IR" dirty="0" smtClean="0">
                <a:cs typeface="B Mitra" pitchFamily="2" charset="-78"/>
              </a:rPr>
              <a:t>نمرة خوب</a:t>
            </a:r>
          </a:p>
          <a:p>
            <a:pPr lvl="2" algn="r"/>
            <a:endParaRPr lang="en-US" dirty="0">
              <a:cs typeface="B Mitr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86400" y="990600"/>
            <a:ext cx="3429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2000" b="1" dirty="0" smtClean="0">
                <a:cs typeface="B Mitra" pitchFamily="2" charset="-78"/>
              </a:rPr>
              <a:t>عملکرد مطلوب مدار:</a:t>
            </a:r>
          </a:p>
          <a:p>
            <a:pPr algn="r" rtl="1">
              <a:buFontTx/>
              <a:buChar char="-"/>
            </a:pPr>
            <a:r>
              <a:rPr lang="fa-IR" sz="2000" b="1" dirty="0" smtClean="0">
                <a:cs typeface="B Mitra" pitchFamily="2" charset="-78"/>
              </a:rPr>
              <a:t>توصیف با جدول درستی</a:t>
            </a:r>
          </a:p>
          <a:p>
            <a:pPr algn="r" rtl="1">
              <a:buFontTx/>
              <a:buChar char="-"/>
            </a:pPr>
            <a:r>
              <a:rPr lang="fa-IR" sz="2000" b="1" dirty="0" smtClean="0">
                <a:cs typeface="B Mitra" pitchFamily="2" charset="-78"/>
              </a:rPr>
              <a:t>توصیف با عبارات بولین</a:t>
            </a:r>
            <a:endParaRPr lang="en-US" sz="2000" b="1" dirty="0">
              <a:cs typeface="B Mitra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90511" y="5193268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F(</a:t>
            </a:r>
            <a:r>
              <a:rPr lang="en-US" dirty="0" err="1" smtClean="0">
                <a:solidFill>
                  <a:schemeClr val="accent2"/>
                </a:solidFill>
              </a:rPr>
              <a:t>a,b</a:t>
            </a:r>
            <a:r>
              <a:rPr lang="en-US" dirty="0" smtClean="0">
                <a:solidFill>
                  <a:schemeClr val="accent2"/>
                </a:solidFill>
              </a:rPr>
              <a:t>) = </a:t>
            </a:r>
            <a:r>
              <a:rPr lang="en-US" dirty="0" err="1" smtClean="0">
                <a:solidFill>
                  <a:schemeClr val="accent2"/>
                </a:solidFill>
              </a:rPr>
              <a:t>a</a:t>
            </a:r>
            <a:r>
              <a:rPr lang="en-US" dirty="0" err="1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’•</a:t>
            </a:r>
            <a:r>
              <a:rPr lang="en-US" dirty="0" err="1" smtClean="0">
                <a:solidFill>
                  <a:schemeClr val="accent2"/>
                </a:solidFill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 + b</a:t>
            </a:r>
            <a:r>
              <a:rPr lang="en-US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’</a:t>
            </a:r>
            <a:endParaRPr lang="en-US" dirty="0"/>
          </a:p>
        </p:txBody>
      </p:sp>
      <p:graphicFrame>
        <p:nvGraphicFramePr>
          <p:cNvPr id="19" name="Group 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97720"/>
              </p:ext>
            </p:extLst>
          </p:nvPr>
        </p:nvGraphicFramePr>
        <p:xfrm>
          <a:off x="6934200" y="2514600"/>
          <a:ext cx="1403351" cy="2524131"/>
        </p:xfrm>
        <a:graphic>
          <a:graphicData uri="http://schemas.openxmlformats.org/drawingml/2006/table">
            <a:tbl>
              <a:tblPr/>
              <a:tblGrid>
                <a:gridCol w="3516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05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0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0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131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131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131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86400" y="990600"/>
            <a:ext cx="3429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2000" b="1" dirty="0" smtClean="0">
                <a:cs typeface="B Mitra" pitchFamily="2" charset="-78"/>
              </a:rPr>
              <a:t>عملکرد مطلوب مدار:</a:t>
            </a:r>
          </a:p>
          <a:p>
            <a:pPr algn="r" rtl="1">
              <a:buFontTx/>
              <a:buChar char="-"/>
            </a:pPr>
            <a:r>
              <a:rPr lang="fa-IR" sz="2000" b="1" dirty="0" smtClean="0">
                <a:cs typeface="B Mitra" pitchFamily="2" charset="-78"/>
              </a:rPr>
              <a:t>توصیف با جدول درستی</a:t>
            </a:r>
          </a:p>
          <a:p>
            <a:pPr algn="r" rtl="1">
              <a:buFontTx/>
              <a:buChar char="-"/>
            </a:pPr>
            <a:r>
              <a:rPr lang="fa-IR" sz="2000" b="1" dirty="0" smtClean="0">
                <a:cs typeface="B Mitra" pitchFamily="2" charset="-78"/>
              </a:rPr>
              <a:t>توصیف با عبارات بولین</a:t>
            </a:r>
            <a:endParaRPr lang="en-US" sz="2000" b="1" dirty="0">
              <a:cs typeface="B Mitra" pitchFamily="2" charset="-78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0" y="990600"/>
            <a:ext cx="3429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Mitra" pitchFamily="2" charset="-78"/>
              </a:rPr>
              <a:t>مدار منطقی</a:t>
            </a:r>
            <a:endParaRPr lang="en-US" sz="2000" b="1" dirty="0">
              <a:cs typeface="B Mitra" pitchFamily="2" charset="-78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6"/>
          </p:cNvCxnSpPr>
          <p:nvPr/>
        </p:nvCxnSpPr>
        <p:spPr>
          <a:xfrm rot="10800000">
            <a:off x="4191000" y="1600200"/>
            <a:ext cx="1295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91000" y="11430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 smtClean="0">
                <a:solidFill>
                  <a:schemeClr val="accent2"/>
                </a:solidFill>
                <a:cs typeface="B Mitra" pitchFamily="2" charset="-78"/>
              </a:rPr>
              <a:t>تبدیل به مدار</a:t>
            </a:r>
            <a:endParaRPr lang="en-US" sz="2000" b="1" dirty="0">
              <a:solidFill>
                <a:schemeClr val="accent2"/>
              </a:solidFill>
              <a:cs typeface="B Mitra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9600" y="16572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 smtClean="0">
                <a:solidFill>
                  <a:schemeClr val="accent2"/>
                </a:solidFill>
                <a:cs typeface="B Mitra" pitchFamily="2" charset="-78"/>
              </a:rPr>
              <a:t>(طراحی)</a:t>
            </a:r>
            <a:endParaRPr lang="en-US" sz="2000" b="1" dirty="0">
              <a:solidFill>
                <a:schemeClr val="accent2"/>
              </a:solidFill>
              <a:cs typeface="B Mitra" pitchFamily="2" charset="-78"/>
            </a:endParaRPr>
          </a:p>
        </p:txBody>
      </p:sp>
      <p:cxnSp>
        <p:nvCxnSpPr>
          <p:cNvPr id="13" name="Elbow Connector 12"/>
          <p:cNvCxnSpPr>
            <a:stCxn id="5" idx="0"/>
            <a:endCxn id="4" idx="0"/>
          </p:cNvCxnSpPr>
          <p:nvPr/>
        </p:nvCxnSpPr>
        <p:spPr>
          <a:xfrm rot="5400000" flipH="1" flipV="1">
            <a:off x="4838700" y="-1371600"/>
            <a:ext cx="1588" cy="4724400"/>
          </a:xfrm>
          <a:prstGeom prst="bentConnector3">
            <a:avLst>
              <a:gd name="adj1" fmla="val 143954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1000" y="3810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 smtClean="0">
                <a:solidFill>
                  <a:schemeClr val="accent2"/>
                </a:solidFill>
                <a:cs typeface="B Mitra" pitchFamily="2" charset="-78"/>
              </a:rPr>
              <a:t>تحلیل مدار</a:t>
            </a:r>
            <a:endParaRPr lang="en-US" sz="2000" b="1" dirty="0">
              <a:solidFill>
                <a:schemeClr val="accent2"/>
              </a:solidFill>
              <a:cs typeface="B Mitra" pitchFamily="2" charset="-78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3657600" y="304800"/>
            <a:ext cx="228600" cy="533400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2286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cs typeface="B Mitra" pitchFamily="2" charset="-78"/>
              </a:rPr>
              <a:t>بررسی عملکرد مدار (مهندسی معکوس)</a:t>
            </a:r>
          </a:p>
          <a:p>
            <a:pPr algn="r" rtl="1"/>
            <a:r>
              <a:rPr lang="fa-IR" sz="1600" b="1" dirty="0" smtClean="0">
                <a:cs typeface="B Mitra" pitchFamily="2" charset="-78"/>
              </a:rPr>
              <a:t>بررسی سرعت عملکرد مدار</a:t>
            </a:r>
            <a:endParaRPr lang="en-US" sz="1600" b="1" dirty="0">
              <a:cs typeface="B Mitra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90511" y="5193268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F(</a:t>
            </a:r>
            <a:r>
              <a:rPr lang="en-US" dirty="0" err="1" smtClean="0">
                <a:solidFill>
                  <a:schemeClr val="accent2"/>
                </a:solidFill>
              </a:rPr>
              <a:t>a,b</a:t>
            </a:r>
            <a:r>
              <a:rPr lang="en-US" dirty="0" smtClean="0">
                <a:solidFill>
                  <a:schemeClr val="accent2"/>
                </a:solidFill>
              </a:rPr>
              <a:t>) = </a:t>
            </a:r>
            <a:r>
              <a:rPr lang="en-US" dirty="0" err="1" smtClean="0">
                <a:solidFill>
                  <a:schemeClr val="accent2"/>
                </a:solidFill>
              </a:rPr>
              <a:t>a</a:t>
            </a:r>
            <a:r>
              <a:rPr lang="en-US" dirty="0" err="1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’•</a:t>
            </a:r>
            <a:r>
              <a:rPr lang="en-US" dirty="0" err="1" smtClean="0">
                <a:solidFill>
                  <a:schemeClr val="accent2"/>
                </a:solidFill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 + b</a:t>
            </a:r>
            <a:r>
              <a:rPr lang="en-US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’</a:t>
            </a:r>
            <a:endParaRPr lang="en-US" dirty="0"/>
          </a:p>
        </p:txBody>
      </p:sp>
      <p:graphicFrame>
        <p:nvGraphicFramePr>
          <p:cNvPr id="19" name="Group 67"/>
          <p:cNvGraphicFramePr>
            <a:graphicFrameLocks noGrp="1"/>
          </p:cNvGraphicFramePr>
          <p:nvPr>
            <p:ph idx="1"/>
            <p:extLst/>
          </p:nvPr>
        </p:nvGraphicFramePr>
        <p:xfrm>
          <a:off x="6934200" y="2514600"/>
          <a:ext cx="1403351" cy="2524131"/>
        </p:xfrm>
        <a:graphic>
          <a:graphicData uri="http://schemas.openxmlformats.org/drawingml/2006/table">
            <a:tbl>
              <a:tblPr/>
              <a:tblGrid>
                <a:gridCol w="3516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05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0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0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131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131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131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06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86400" y="990600"/>
            <a:ext cx="3429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2000" b="1" dirty="0" smtClean="0">
                <a:cs typeface="B Mitra" pitchFamily="2" charset="-78"/>
              </a:rPr>
              <a:t>عملکرد مطلوب مدار:</a:t>
            </a:r>
          </a:p>
          <a:p>
            <a:pPr algn="r" rtl="1">
              <a:buFontTx/>
              <a:buChar char="-"/>
            </a:pPr>
            <a:r>
              <a:rPr lang="fa-IR" sz="2000" b="1" dirty="0" smtClean="0">
                <a:cs typeface="B Mitra" pitchFamily="2" charset="-78"/>
              </a:rPr>
              <a:t>توصیف با جدول درستی</a:t>
            </a:r>
          </a:p>
          <a:p>
            <a:pPr algn="r" rtl="1">
              <a:buFontTx/>
              <a:buChar char="-"/>
            </a:pPr>
            <a:r>
              <a:rPr lang="fa-IR" sz="2000" b="1" dirty="0" smtClean="0">
                <a:cs typeface="B Mitra" pitchFamily="2" charset="-78"/>
              </a:rPr>
              <a:t>توصیف با عبارات بولین</a:t>
            </a:r>
            <a:endParaRPr lang="en-US" sz="2000" b="1" dirty="0">
              <a:cs typeface="B Mitra" pitchFamily="2" charset="-78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0" y="990600"/>
            <a:ext cx="3429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Mitra" pitchFamily="2" charset="-78"/>
              </a:rPr>
              <a:t>مدار منطقی</a:t>
            </a:r>
            <a:endParaRPr lang="en-US" sz="2000" b="1" dirty="0">
              <a:cs typeface="B Mitra" pitchFamily="2" charset="-78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6"/>
          </p:cNvCxnSpPr>
          <p:nvPr/>
        </p:nvCxnSpPr>
        <p:spPr>
          <a:xfrm rot="10800000">
            <a:off x="4191000" y="1600200"/>
            <a:ext cx="1295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91000" y="11430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 smtClean="0">
                <a:solidFill>
                  <a:schemeClr val="accent2"/>
                </a:solidFill>
                <a:cs typeface="B Mitra" pitchFamily="2" charset="-78"/>
              </a:rPr>
              <a:t>تبدیل به مدار</a:t>
            </a:r>
            <a:endParaRPr lang="en-US" sz="2000" b="1" dirty="0">
              <a:solidFill>
                <a:schemeClr val="accent2"/>
              </a:solidFill>
              <a:cs typeface="B Mitra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9600" y="16572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 smtClean="0">
                <a:solidFill>
                  <a:schemeClr val="accent2"/>
                </a:solidFill>
                <a:cs typeface="B Mitra" pitchFamily="2" charset="-78"/>
              </a:rPr>
              <a:t>(طراحی)</a:t>
            </a:r>
            <a:endParaRPr lang="en-US" sz="2000" b="1" dirty="0">
              <a:solidFill>
                <a:schemeClr val="accent2"/>
              </a:solidFill>
              <a:cs typeface="B Mitra" pitchFamily="2" charset="-78"/>
            </a:endParaRPr>
          </a:p>
        </p:txBody>
      </p:sp>
      <p:cxnSp>
        <p:nvCxnSpPr>
          <p:cNvPr id="13" name="Elbow Connector 12"/>
          <p:cNvCxnSpPr>
            <a:stCxn id="5" idx="0"/>
            <a:endCxn id="4" idx="0"/>
          </p:cNvCxnSpPr>
          <p:nvPr/>
        </p:nvCxnSpPr>
        <p:spPr>
          <a:xfrm rot="5400000" flipH="1" flipV="1">
            <a:off x="4838700" y="-1371600"/>
            <a:ext cx="1588" cy="4724400"/>
          </a:xfrm>
          <a:prstGeom prst="bentConnector3">
            <a:avLst>
              <a:gd name="adj1" fmla="val 143954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1000" y="3810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 smtClean="0">
                <a:solidFill>
                  <a:schemeClr val="accent2"/>
                </a:solidFill>
                <a:cs typeface="B Mitra" pitchFamily="2" charset="-78"/>
              </a:rPr>
              <a:t>تحلیل مدار</a:t>
            </a:r>
            <a:endParaRPr lang="en-US" sz="2000" b="1" dirty="0">
              <a:solidFill>
                <a:schemeClr val="accent2"/>
              </a:solidFill>
              <a:cs typeface="B Mitra" pitchFamily="2" charset="-78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3657600" y="304800"/>
            <a:ext cx="228600" cy="533400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2286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cs typeface="B Mitra" pitchFamily="2" charset="-78"/>
              </a:rPr>
              <a:t>بررسی عملکرد مدار (مهندسی معکوس)</a:t>
            </a:r>
          </a:p>
          <a:p>
            <a:pPr algn="r" rtl="1"/>
            <a:r>
              <a:rPr lang="fa-IR" sz="1600" b="1" dirty="0" smtClean="0">
                <a:cs typeface="B Mitra" pitchFamily="2" charset="-78"/>
              </a:rPr>
              <a:t>بررسی سرعت عملکرد مدار</a:t>
            </a:r>
            <a:endParaRPr lang="en-US" sz="1600" b="1" dirty="0">
              <a:cs typeface="B Mitra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90511" y="5193268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F(</a:t>
            </a:r>
            <a:r>
              <a:rPr lang="en-US" dirty="0" err="1" smtClean="0">
                <a:solidFill>
                  <a:schemeClr val="accent2"/>
                </a:solidFill>
              </a:rPr>
              <a:t>a,b</a:t>
            </a:r>
            <a:r>
              <a:rPr lang="en-US" dirty="0" smtClean="0">
                <a:solidFill>
                  <a:schemeClr val="accent2"/>
                </a:solidFill>
              </a:rPr>
              <a:t>) = </a:t>
            </a:r>
            <a:r>
              <a:rPr lang="en-US" dirty="0" err="1" smtClean="0">
                <a:solidFill>
                  <a:schemeClr val="accent2"/>
                </a:solidFill>
              </a:rPr>
              <a:t>a</a:t>
            </a:r>
            <a:r>
              <a:rPr lang="en-US" dirty="0" err="1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’•</a:t>
            </a:r>
            <a:r>
              <a:rPr lang="en-US" dirty="0" err="1" smtClean="0">
                <a:solidFill>
                  <a:schemeClr val="accent2"/>
                </a:solidFill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 + b</a:t>
            </a:r>
            <a:r>
              <a:rPr lang="en-US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’</a:t>
            </a:r>
            <a:endParaRPr lang="en-US" dirty="0"/>
          </a:p>
        </p:txBody>
      </p:sp>
      <p:graphicFrame>
        <p:nvGraphicFramePr>
          <p:cNvPr id="19" name="Group 67"/>
          <p:cNvGraphicFramePr>
            <a:graphicFrameLocks noGrp="1"/>
          </p:cNvGraphicFramePr>
          <p:nvPr>
            <p:ph idx="1"/>
            <p:extLst/>
          </p:nvPr>
        </p:nvGraphicFramePr>
        <p:xfrm>
          <a:off x="6934200" y="2514600"/>
          <a:ext cx="1403351" cy="2524131"/>
        </p:xfrm>
        <a:graphic>
          <a:graphicData uri="http://schemas.openxmlformats.org/drawingml/2006/table">
            <a:tbl>
              <a:tblPr/>
              <a:tblGrid>
                <a:gridCol w="3516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05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0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0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131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131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131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9" name="Group 98"/>
          <p:cNvGrpSpPr/>
          <p:nvPr/>
        </p:nvGrpSpPr>
        <p:grpSpPr>
          <a:xfrm>
            <a:off x="990600" y="2667000"/>
            <a:ext cx="3048000" cy="1371600"/>
            <a:chOff x="3708400" y="1628775"/>
            <a:chExt cx="4343400" cy="2133600"/>
          </a:xfrm>
        </p:grpSpPr>
        <p:sp>
          <p:nvSpPr>
            <p:cNvPr id="60" name="Rectangle 4"/>
            <p:cNvSpPr>
              <a:spLocks noChangeArrowheads="1"/>
            </p:cNvSpPr>
            <p:nvPr/>
          </p:nvSpPr>
          <p:spPr bwMode="auto">
            <a:xfrm>
              <a:off x="3708400" y="1628775"/>
              <a:ext cx="4343400" cy="21336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5"/>
            <p:cNvSpPr>
              <a:spLocks noChangeShapeType="1"/>
            </p:cNvSpPr>
            <p:nvPr/>
          </p:nvSpPr>
          <p:spPr bwMode="auto">
            <a:xfrm>
              <a:off x="4049713" y="2028825"/>
              <a:ext cx="6032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6"/>
            <p:cNvSpPr>
              <a:spLocks noChangeShapeType="1"/>
            </p:cNvSpPr>
            <p:nvPr/>
          </p:nvSpPr>
          <p:spPr bwMode="auto">
            <a:xfrm>
              <a:off x="4049713" y="2762250"/>
              <a:ext cx="6032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3" name="Group 7"/>
            <p:cNvGrpSpPr>
              <a:grpSpLocks/>
            </p:cNvGrpSpPr>
            <p:nvPr/>
          </p:nvGrpSpPr>
          <p:grpSpPr bwMode="auto">
            <a:xfrm>
              <a:off x="4652963" y="1828800"/>
              <a:ext cx="314325" cy="400050"/>
              <a:chOff x="4512" y="2688"/>
              <a:chExt cx="432" cy="480"/>
            </a:xfrm>
          </p:grpSpPr>
          <p:sp>
            <p:nvSpPr>
              <p:cNvPr id="64" name="AutoShape 8"/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Oval 9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10"/>
            <p:cNvGrpSpPr>
              <a:grpSpLocks/>
            </p:cNvGrpSpPr>
            <p:nvPr/>
          </p:nvGrpSpPr>
          <p:grpSpPr bwMode="auto">
            <a:xfrm>
              <a:off x="4652963" y="2562225"/>
              <a:ext cx="314325" cy="400050"/>
              <a:chOff x="4512" y="2688"/>
              <a:chExt cx="432" cy="480"/>
            </a:xfrm>
          </p:grpSpPr>
          <p:sp>
            <p:nvSpPr>
              <p:cNvPr id="67" name="AutoShape 11"/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Oval 12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9" name="AutoShape 13"/>
            <p:cNvSpPr>
              <a:spLocks noChangeArrowheads="1"/>
            </p:cNvSpPr>
            <p:nvPr/>
          </p:nvSpPr>
          <p:spPr bwMode="auto">
            <a:xfrm>
              <a:off x="5534025" y="2828925"/>
              <a:ext cx="503238" cy="466725"/>
            </a:xfrm>
            <a:prstGeom prst="flowChartDelay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4967288" y="2762250"/>
              <a:ext cx="314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15"/>
            <p:cNvSpPr>
              <a:spLocks noChangeShapeType="1"/>
            </p:cNvSpPr>
            <p:nvPr/>
          </p:nvSpPr>
          <p:spPr bwMode="auto">
            <a:xfrm flipV="1">
              <a:off x="5281613" y="2762250"/>
              <a:ext cx="0" cy="200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16"/>
            <p:cNvSpPr>
              <a:spLocks noChangeShapeType="1"/>
            </p:cNvSpPr>
            <p:nvPr/>
          </p:nvSpPr>
          <p:spPr bwMode="auto">
            <a:xfrm>
              <a:off x="4022725" y="3362325"/>
              <a:ext cx="6032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3" name="Group 17"/>
            <p:cNvGrpSpPr>
              <a:grpSpLocks/>
            </p:cNvGrpSpPr>
            <p:nvPr/>
          </p:nvGrpSpPr>
          <p:grpSpPr bwMode="auto">
            <a:xfrm>
              <a:off x="4625975" y="3162300"/>
              <a:ext cx="315913" cy="400050"/>
              <a:chOff x="4512" y="2688"/>
              <a:chExt cx="432" cy="480"/>
            </a:xfrm>
          </p:grpSpPr>
          <p:sp>
            <p:nvSpPr>
              <p:cNvPr id="74" name="AutoShape 18"/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Oval 19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6" name="Line 20"/>
            <p:cNvSpPr>
              <a:spLocks noChangeShapeType="1"/>
            </p:cNvSpPr>
            <p:nvPr/>
          </p:nvSpPr>
          <p:spPr bwMode="auto">
            <a:xfrm>
              <a:off x="5281613" y="2962275"/>
              <a:ext cx="2524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21"/>
            <p:cNvSpPr>
              <a:spLocks noChangeShapeType="1"/>
            </p:cNvSpPr>
            <p:nvPr/>
          </p:nvSpPr>
          <p:spPr bwMode="auto">
            <a:xfrm>
              <a:off x="5281613" y="3162300"/>
              <a:ext cx="2524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Line 22"/>
            <p:cNvSpPr>
              <a:spLocks noChangeShapeType="1"/>
            </p:cNvSpPr>
            <p:nvPr/>
          </p:nvSpPr>
          <p:spPr bwMode="auto">
            <a:xfrm>
              <a:off x="4967288" y="3362325"/>
              <a:ext cx="314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Line 23"/>
            <p:cNvSpPr>
              <a:spLocks noChangeShapeType="1"/>
            </p:cNvSpPr>
            <p:nvPr/>
          </p:nvSpPr>
          <p:spPr bwMode="auto">
            <a:xfrm flipV="1">
              <a:off x="5281613" y="3162300"/>
              <a:ext cx="0" cy="200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AutoShape 24"/>
            <p:cNvSpPr>
              <a:spLocks noChangeArrowheads="1"/>
            </p:cNvSpPr>
            <p:nvPr/>
          </p:nvSpPr>
          <p:spPr bwMode="auto">
            <a:xfrm>
              <a:off x="5534025" y="2095500"/>
              <a:ext cx="503238" cy="466725"/>
            </a:xfrm>
            <a:prstGeom prst="flowChartDelay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25"/>
            <p:cNvSpPr>
              <a:spLocks noChangeShapeType="1"/>
            </p:cNvSpPr>
            <p:nvPr/>
          </p:nvSpPr>
          <p:spPr bwMode="auto">
            <a:xfrm>
              <a:off x="4967288" y="2028825"/>
              <a:ext cx="314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 flipV="1">
              <a:off x="4400550" y="2428875"/>
              <a:ext cx="0" cy="9334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27"/>
            <p:cNvSpPr>
              <a:spLocks noChangeShapeType="1"/>
            </p:cNvSpPr>
            <p:nvPr/>
          </p:nvSpPr>
          <p:spPr bwMode="auto">
            <a:xfrm>
              <a:off x="4400550" y="2428875"/>
              <a:ext cx="11334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28"/>
            <p:cNvSpPr>
              <a:spLocks noChangeShapeType="1"/>
            </p:cNvSpPr>
            <p:nvPr/>
          </p:nvSpPr>
          <p:spPr bwMode="auto">
            <a:xfrm flipV="1">
              <a:off x="5281613" y="2028825"/>
              <a:ext cx="0" cy="200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Line 29"/>
            <p:cNvSpPr>
              <a:spLocks noChangeShapeType="1"/>
            </p:cNvSpPr>
            <p:nvPr/>
          </p:nvSpPr>
          <p:spPr bwMode="auto">
            <a:xfrm>
              <a:off x="5281613" y="2228850"/>
              <a:ext cx="2524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Text Box 30"/>
            <p:cNvSpPr txBox="1">
              <a:spLocks noChangeArrowheads="1"/>
            </p:cNvSpPr>
            <p:nvPr/>
          </p:nvSpPr>
          <p:spPr bwMode="auto">
            <a:xfrm>
              <a:off x="4022725" y="2339975"/>
              <a:ext cx="3778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87" name="Text Box 31"/>
            <p:cNvSpPr txBox="1">
              <a:spLocks noChangeArrowheads="1"/>
            </p:cNvSpPr>
            <p:nvPr/>
          </p:nvSpPr>
          <p:spPr bwMode="auto">
            <a:xfrm>
              <a:off x="4022725" y="2932642"/>
              <a:ext cx="377825" cy="478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88" name="Text Box 32"/>
            <p:cNvSpPr txBox="1">
              <a:spLocks noChangeArrowheads="1"/>
            </p:cNvSpPr>
            <p:nvPr/>
          </p:nvSpPr>
          <p:spPr bwMode="auto">
            <a:xfrm>
              <a:off x="4086225" y="1628775"/>
              <a:ext cx="3778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dirty="0">
                  <a:latin typeface="Comic Sans MS" pitchFamily="66" charset="0"/>
                </a:rPr>
                <a:t>C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89" name="AutoShape 33"/>
            <p:cNvSpPr>
              <a:spLocks noChangeArrowheads="1"/>
            </p:cNvSpPr>
            <p:nvPr/>
          </p:nvSpPr>
          <p:spPr bwMode="auto">
            <a:xfrm flipH="1">
              <a:off x="6604000" y="2428875"/>
              <a:ext cx="539750" cy="612775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34"/>
            <p:cNvSpPr>
              <a:spLocks noChangeShapeType="1"/>
            </p:cNvSpPr>
            <p:nvPr/>
          </p:nvSpPr>
          <p:spPr bwMode="auto">
            <a:xfrm>
              <a:off x="5281613" y="2762250"/>
              <a:ext cx="13858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Line 35"/>
            <p:cNvSpPr>
              <a:spLocks noChangeShapeType="1"/>
            </p:cNvSpPr>
            <p:nvPr/>
          </p:nvSpPr>
          <p:spPr bwMode="auto">
            <a:xfrm>
              <a:off x="6037263" y="3028950"/>
              <a:ext cx="3778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Line 36"/>
            <p:cNvSpPr>
              <a:spLocks noChangeShapeType="1"/>
            </p:cNvSpPr>
            <p:nvPr/>
          </p:nvSpPr>
          <p:spPr bwMode="auto">
            <a:xfrm>
              <a:off x="6415088" y="2895600"/>
              <a:ext cx="2524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Line 37"/>
            <p:cNvSpPr>
              <a:spLocks noChangeShapeType="1"/>
            </p:cNvSpPr>
            <p:nvPr/>
          </p:nvSpPr>
          <p:spPr bwMode="auto">
            <a:xfrm>
              <a:off x="6415088" y="2628900"/>
              <a:ext cx="2524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Line 38"/>
            <p:cNvSpPr>
              <a:spLocks noChangeShapeType="1"/>
            </p:cNvSpPr>
            <p:nvPr/>
          </p:nvSpPr>
          <p:spPr bwMode="auto">
            <a:xfrm>
              <a:off x="6037263" y="2295525"/>
              <a:ext cx="3778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Line 39"/>
            <p:cNvSpPr>
              <a:spLocks noChangeShapeType="1"/>
            </p:cNvSpPr>
            <p:nvPr/>
          </p:nvSpPr>
          <p:spPr bwMode="auto">
            <a:xfrm flipV="1">
              <a:off x="6415088" y="2295525"/>
              <a:ext cx="0" cy="3333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Line 40"/>
            <p:cNvSpPr>
              <a:spLocks noChangeShapeType="1"/>
            </p:cNvSpPr>
            <p:nvPr/>
          </p:nvSpPr>
          <p:spPr bwMode="auto">
            <a:xfrm flipV="1">
              <a:off x="6415088" y="2895600"/>
              <a:ext cx="0" cy="133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Line 41"/>
            <p:cNvSpPr>
              <a:spLocks noChangeShapeType="1"/>
            </p:cNvSpPr>
            <p:nvPr/>
          </p:nvSpPr>
          <p:spPr bwMode="auto">
            <a:xfrm>
              <a:off x="7170738" y="2762250"/>
              <a:ext cx="5032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Text Box 42"/>
            <p:cNvSpPr txBox="1">
              <a:spLocks noChangeArrowheads="1"/>
            </p:cNvSpPr>
            <p:nvPr/>
          </p:nvSpPr>
          <p:spPr bwMode="auto">
            <a:xfrm>
              <a:off x="7234238" y="2221442"/>
              <a:ext cx="3762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>
                  <a:latin typeface="Comic Sans MS" pitchFamily="66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414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Arrow Connector 100"/>
          <p:cNvCxnSpPr>
            <a:stCxn id="5" idx="4"/>
          </p:cNvCxnSpPr>
          <p:nvPr/>
        </p:nvCxnSpPr>
        <p:spPr>
          <a:xfrm rot="16200000" flipH="1">
            <a:off x="971550" y="3714750"/>
            <a:ext cx="3048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486400" y="990600"/>
            <a:ext cx="3429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2000" b="1" dirty="0" smtClean="0">
                <a:cs typeface="B Mitra" pitchFamily="2" charset="-78"/>
              </a:rPr>
              <a:t>عملکرد مطلوب مدار:</a:t>
            </a:r>
          </a:p>
          <a:p>
            <a:pPr algn="r" rtl="1">
              <a:buFontTx/>
              <a:buChar char="-"/>
            </a:pPr>
            <a:r>
              <a:rPr lang="fa-IR" sz="2000" b="1" dirty="0" smtClean="0">
                <a:cs typeface="B Mitra" pitchFamily="2" charset="-78"/>
              </a:rPr>
              <a:t>توصیف با جدول درستی</a:t>
            </a:r>
          </a:p>
          <a:p>
            <a:pPr algn="r" rtl="1">
              <a:buFontTx/>
              <a:buChar char="-"/>
            </a:pPr>
            <a:r>
              <a:rPr lang="fa-IR" sz="2000" b="1" dirty="0" smtClean="0">
                <a:cs typeface="B Mitra" pitchFamily="2" charset="-78"/>
              </a:rPr>
              <a:t>توصیف با عبارات بولین</a:t>
            </a:r>
            <a:endParaRPr lang="en-US" sz="2000" b="1" dirty="0">
              <a:cs typeface="B Mitra" pitchFamily="2" charset="-78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0" y="990600"/>
            <a:ext cx="3429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Mitra" pitchFamily="2" charset="-78"/>
              </a:rPr>
              <a:t>مدار منطقی</a:t>
            </a:r>
            <a:endParaRPr lang="en-US" sz="2000" b="1" dirty="0">
              <a:cs typeface="B Mitra" pitchFamily="2" charset="-78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6"/>
          </p:cNvCxnSpPr>
          <p:nvPr/>
        </p:nvCxnSpPr>
        <p:spPr>
          <a:xfrm rot="10800000">
            <a:off x="4191000" y="1600200"/>
            <a:ext cx="1295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91000" y="11430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 smtClean="0">
                <a:solidFill>
                  <a:schemeClr val="accent2"/>
                </a:solidFill>
                <a:cs typeface="B Mitra" pitchFamily="2" charset="-78"/>
              </a:rPr>
              <a:t>تبدیل به مدار</a:t>
            </a:r>
            <a:endParaRPr lang="en-US" sz="2000" b="1" dirty="0">
              <a:solidFill>
                <a:schemeClr val="accent2"/>
              </a:solidFill>
              <a:cs typeface="B Mitra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9600" y="16572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 smtClean="0">
                <a:solidFill>
                  <a:schemeClr val="accent2"/>
                </a:solidFill>
                <a:cs typeface="B Mitra" pitchFamily="2" charset="-78"/>
              </a:rPr>
              <a:t>(طراحی)</a:t>
            </a:r>
            <a:endParaRPr lang="en-US" sz="2000" b="1" dirty="0">
              <a:solidFill>
                <a:schemeClr val="accent2"/>
              </a:solidFill>
              <a:cs typeface="B Mitra" pitchFamily="2" charset="-78"/>
            </a:endParaRPr>
          </a:p>
        </p:txBody>
      </p:sp>
      <p:cxnSp>
        <p:nvCxnSpPr>
          <p:cNvPr id="13" name="Elbow Connector 12"/>
          <p:cNvCxnSpPr>
            <a:stCxn id="5" idx="0"/>
            <a:endCxn id="4" idx="0"/>
          </p:cNvCxnSpPr>
          <p:nvPr/>
        </p:nvCxnSpPr>
        <p:spPr>
          <a:xfrm rot="5400000" flipH="1" flipV="1">
            <a:off x="4838700" y="-1371600"/>
            <a:ext cx="1588" cy="4724400"/>
          </a:xfrm>
          <a:prstGeom prst="bentConnector3">
            <a:avLst>
              <a:gd name="adj1" fmla="val 143954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1000" y="3810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 smtClean="0">
                <a:solidFill>
                  <a:schemeClr val="accent2"/>
                </a:solidFill>
                <a:cs typeface="B Mitra" pitchFamily="2" charset="-78"/>
              </a:rPr>
              <a:t>تحلیل مدار</a:t>
            </a:r>
            <a:endParaRPr lang="en-US" sz="2000" b="1" dirty="0">
              <a:solidFill>
                <a:schemeClr val="accent2"/>
              </a:solidFill>
              <a:cs typeface="B Mitra" pitchFamily="2" charset="-78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3657600" y="304800"/>
            <a:ext cx="228600" cy="533400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2286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cs typeface="B Mitra" pitchFamily="2" charset="-78"/>
              </a:rPr>
              <a:t>بررسی عملکرد مدار (مهندسی معکوس)</a:t>
            </a:r>
          </a:p>
          <a:p>
            <a:pPr algn="r" rtl="1"/>
            <a:r>
              <a:rPr lang="fa-IR" sz="1600" b="1" dirty="0" smtClean="0">
                <a:cs typeface="B Mitra" pitchFamily="2" charset="-78"/>
              </a:rPr>
              <a:t>بررسی سرعت عملکرد مدار</a:t>
            </a:r>
            <a:endParaRPr lang="en-US" sz="1600" b="1" dirty="0">
              <a:cs typeface="B Mitra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90511" y="5193268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F(</a:t>
            </a:r>
            <a:r>
              <a:rPr lang="en-US" dirty="0" err="1" smtClean="0">
                <a:solidFill>
                  <a:schemeClr val="accent2"/>
                </a:solidFill>
              </a:rPr>
              <a:t>a,b</a:t>
            </a:r>
            <a:r>
              <a:rPr lang="en-US" dirty="0" smtClean="0">
                <a:solidFill>
                  <a:schemeClr val="accent2"/>
                </a:solidFill>
              </a:rPr>
              <a:t>) = </a:t>
            </a:r>
            <a:r>
              <a:rPr lang="en-US" dirty="0" err="1" smtClean="0">
                <a:solidFill>
                  <a:schemeClr val="accent2"/>
                </a:solidFill>
              </a:rPr>
              <a:t>a</a:t>
            </a:r>
            <a:r>
              <a:rPr lang="en-US" dirty="0" err="1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’•</a:t>
            </a:r>
            <a:r>
              <a:rPr lang="en-US" dirty="0" err="1" smtClean="0">
                <a:solidFill>
                  <a:schemeClr val="accent2"/>
                </a:solidFill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 + b</a:t>
            </a:r>
            <a:r>
              <a:rPr lang="en-US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’</a:t>
            </a:r>
            <a:endParaRPr lang="en-US" dirty="0"/>
          </a:p>
        </p:txBody>
      </p:sp>
      <p:graphicFrame>
        <p:nvGraphicFramePr>
          <p:cNvPr id="19" name="Group 67"/>
          <p:cNvGraphicFramePr>
            <a:graphicFrameLocks noGrp="1"/>
          </p:cNvGraphicFramePr>
          <p:nvPr>
            <p:ph idx="1"/>
            <p:extLst/>
          </p:nvPr>
        </p:nvGraphicFramePr>
        <p:xfrm>
          <a:off x="6934200" y="2514600"/>
          <a:ext cx="1403351" cy="2524131"/>
        </p:xfrm>
        <a:graphic>
          <a:graphicData uri="http://schemas.openxmlformats.org/drawingml/2006/table">
            <a:tbl>
              <a:tblPr/>
              <a:tblGrid>
                <a:gridCol w="3516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05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0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0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131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131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131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00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Zar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9" name="Group 98"/>
          <p:cNvGrpSpPr/>
          <p:nvPr/>
        </p:nvGrpSpPr>
        <p:grpSpPr>
          <a:xfrm>
            <a:off x="990600" y="2667000"/>
            <a:ext cx="3048000" cy="1371600"/>
            <a:chOff x="3708400" y="1628775"/>
            <a:chExt cx="4343400" cy="2133600"/>
          </a:xfrm>
        </p:grpSpPr>
        <p:sp>
          <p:nvSpPr>
            <p:cNvPr id="60" name="Rectangle 4"/>
            <p:cNvSpPr>
              <a:spLocks noChangeArrowheads="1"/>
            </p:cNvSpPr>
            <p:nvPr/>
          </p:nvSpPr>
          <p:spPr bwMode="auto">
            <a:xfrm>
              <a:off x="3708400" y="1628775"/>
              <a:ext cx="4343400" cy="21336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5"/>
            <p:cNvSpPr>
              <a:spLocks noChangeShapeType="1"/>
            </p:cNvSpPr>
            <p:nvPr/>
          </p:nvSpPr>
          <p:spPr bwMode="auto">
            <a:xfrm>
              <a:off x="4049713" y="2028825"/>
              <a:ext cx="6032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6"/>
            <p:cNvSpPr>
              <a:spLocks noChangeShapeType="1"/>
            </p:cNvSpPr>
            <p:nvPr/>
          </p:nvSpPr>
          <p:spPr bwMode="auto">
            <a:xfrm>
              <a:off x="4049713" y="2762250"/>
              <a:ext cx="6032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3" name="Group 7"/>
            <p:cNvGrpSpPr>
              <a:grpSpLocks/>
            </p:cNvGrpSpPr>
            <p:nvPr/>
          </p:nvGrpSpPr>
          <p:grpSpPr bwMode="auto">
            <a:xfrm>
              <a:off x="4652963" y="1828800"/>
              <a:ext cx="314325" cy="400050"/>
              <a:chOff x="4512" y="2688"/>
              <a:chExt cx="432" cy="480"/>
            </a:xfrm>
          </p:grpSpPr>
          <p:sp>
            <p:nvSpPr>
              <p:cNvPr id="64" name="AutoShape 8"/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Oval 9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10"/>
            <p:cNvGrpSpPr>
              <a:grpSpLocks/>
            </p:cNvGrpSpPr>
            <p:nvPr/>
          </p:nvGrpSpPr>
          <p:grpSpPr bwMode="auto">
            <a:xfrm>
              <a:off x="4652963" y="2562225"/>
              <a:ext cx="314325" cy="400050"/>
              <a:chOff x="4512" y="2688"/>
              <a:chExt cx="432" cy="480"/>
            </a:xfrm>
          </p:grpSpPr>
          <p:sp>
            <p:nvSpPr>
              <p:cNvPr id="67" name="AutoShape 11"/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Oval 12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9" name="AutoShape 13"/>
            <p:cNvSpPr>
              <a:spLocks noChangeArrowheads="1"/>
            </p:cNvSpPr>
            <p:nvPr/>
          </p:nvSpPr>
          <p:spPr bwMode="auto">
            <a:xfrm>
              <a:off x="5534025" y="2828925"/>
              <a:ext cx="503238" cy="466725"/>
            </a:xfrm>
            <a:prstGeom prst="flowChartDelay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4967288" y="2762250"/>
              <a:ext cx="314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15"/>
            <p:cNvSpPr>
              <a:spLocks noChangeShapeType="1"/>
            </p:cNvSpPr>
            <p:nvPr/>
          </p:nvSpPr>
          <p:spPr bwMode="auto">
            <a:xfrm flipV="1">
              <a:off x="5281613" y="2762250"/>
              <a:ext cx="0" cy="200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16"/>
            <p:cNvSpPr>
              <a:spLocks noChangeShapeType="1"/>
            </p:cNvSpPr>
            <p:nvPr/>
          </p:nvSpPr>
          <p:spPr bwMode="auto">
            <a:xfrm>
              <a:off x="4022725" y="3362325"/>
              <a:ext cx="6032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3" name="Group 17"/>
            <p:cNvGrpSpPr>
              <a:grpSpLocks/>
            </p:cNvGrpSpPr>
            <p:nvPr/>
          </p:nvGrpSpPr>
          <p:grpSpPr bwMode="auto">
            <a:xfrm>
              <a:off x="4625975" y="3162300"/>
              <a:ext cx="315913" cy="400050"/>
              <a:chOff x="4512" y="2688"/>
              <a:chExt cx="432" cy="480"/>
            </a:xfrm>
          </p:grpSpPr>
          <p:sp>
            <p:nvSpPr>
              <p:cNvPr id="74" name="AutoShape 18"/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Oval 19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6" name="Line 20"/>
            <p:cNvSpPr>
              <a:spLocks noChangeShapeType="1"/>
            </p:cNvSpPr>
            <p:nvPr/>
          </p:nvSpPr>
          <p:spPr bwMode="auto">
            <a:xfrm>
              <a:off x="5281613" y="2962275"/>
              <a:ext cx="2524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21"/>
            <p:cNvSpPr>
              <a:spLocks noChangeShapeType="1"/>
            </p:cNvSpPr>
            <p:nvPr/>
          </p:nvSpPr>
          <p:spPr bwMode="auto">
            <a:xfrm>
              <a:off x="5281613" y="3162300"/>
              <a:ext cx="2524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Line 22"/>
            <p:cNvSpPr>
              <a:spLocks noChangeShapeType="1"/>
            </p:cNvSpPr>
            <p:nvPr/>
          </p:nvSpPr>
          <p:spPr bwMode="auto">
            <a:xfrm>
              <a:off x="4967288" y="3362325"/>
              <a:ext cx="314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Line 23"/>
            <p:cNvSpPr>
              <a:spLocks noChangeShapeType="1"/>
            </p:cNvSpPr>
            <p:nvPr/>
          </p:nvSpPr>
          <p:spPr bwMode="auto">
            <a:xfrm flipV="1">
              <a:off x="5281613" y="3162300"/>
              <a:ext cx="0" cy="200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AutoShape 24"/>
            <p:cNvSpPr>
              <a:spLocks noChangeArrowheads="1"/>
            </p:cNvSpPr>
            <p:nvPr/>
          </p:nvSpPr>
          <p:spPr bwMode="auto">
            <a:xfrm>
              <a:off x="5534025" y="2095500"/>
              <a:ext cx="503238" cy="466725"/>
            </a:xfrm>
            <a:prstGeom prst="flowChartDelay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25"/>
            <p:cNvSpPr>
              <a:spLocks noChangeShapeType="1"/>
            </p:cNvSpPr>
            <p:nvPr/>
          </p:nvSpPr>
          <p:spPr bwMode="auto">
            <a:xfrm>
              <a:off x="4967288" y="2028825"/>
              <a:ext cx="314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 flipV="1">
              <a:off x="4400550" y="2428875"/>
              <a:ext cx="0" cy="9334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27"/>
            <p:cNvSpPr>
              <a:spLocks noChangeShapeType="1"/>
            </p:cNvSpPr>
            <p:nvPr/>
          </p:nvSpPr>
          <p:spPr bwMode="auto">
            <a:xfrm>
              <a:off x="4400550" y="2428875"/>
              <a:ext cx="11334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28"/>
            <p:cNvSpPr>
              <a:spLocks noChangeShapeType="1"/>
            </p:cNvSpPr>
            <p:nvPr/>
          </p:nvSpPr>
          <p:spPr bwMode="auto">
            <a:xfrm flipV="1">
              <a:off x="5281613" y="2028825"/>
              <a:ext cx="0" cy="200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Line 29"/>
            <p:cNvSpPr>
              <a:spLocks noChangeShapeType="1"/>
            </p:cNvSpPr>
            <p:nvPr/>
          </p:nvSpPr>
          <p:spPr bwMode="auto">
            <a:xfrm>
              <a:off x="5281613" y="2228850"/>
              <a:ext cx="2524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Text Box 30"/>
            <p:cNvSpPr txBox="1">
              <a:spLocks noChangeArrowheads="1"/>
            </p:cNvSpPr>
            <p:nvPr/>
          </p:nvSpPr>
          <p:spPr bwMode="auto">
            <a:xfrm>
              <a:off x="4022725" y="2339975"/>
              <a:ext cx="3778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87" name="Text Box 31"/>
            <p:cNvSpPr txBox="1">
              <a:spLocks noChangeArrowheads="1"/>
            </p:cNvSpPr>
            <p:nvPr/>
          </p:nvSpPr>
          <p:spPr bwMode="auto">
            <a:xfrm>
              <a:off x="4022725" y="2932642"/>
              <a:ext cx="377825" cy="478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88" name="Text Box 32"/>
            <p:cNvSpPr txBox="1">
              <a:spLocks noChangeArrowheads="1"/>
            </p:cNvSpPr>
            <p:nvPr/>
          </p:nvSpPr>
          <p:spPr bwMode="auto">
            <a:xfrm>
              <a:off x="4086225" y="1628775"/>
              <a:ext cx="3778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200" dirty="0">
                  <a:latin typeface="Comic Sans MS" pitchFamily="66" charset="0"/>
                </a:rPr>
                <a:t>C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89" name="AutoShape 33"/>
            <p:cNvSpPr>
              <a:spLocks noChangeArrowheads="1"/>
            </p:cNvSpPr>
            <p:nvPr/>
          </p:nvSpPr>
          <p:spPr bwMode="auto">
            <a:xfrm flipH="1">
              <a:off x="6604000" y="2428875"/>
              <a:ext cx="539750" cy="612775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34"/>
            <p:cNvSpPr>
              <a:spLocks noChangeShapeType="1"/>
            </p:cNvSpPr>
            <p:nvPr/>
          </p:nvSpPr>
          <p:spPr bwMode="auto">
            <a:xfrm>
              <a:off x="5281613" y="2762250"/>
              <a:ext cx="13858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Line 35"/>
            <p:cNvSpPr>
              <a:spLocks noChangeShapeType="1"/>
            </p:cNvSpPr>
            <p:nvPr/>
          </p:nvSpPr>
          <p:spPr bwMode="auto">
            <a:xfrm>
              <a:off x="6037263" y="3028950"/>
              <a:ext cx="3778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Line 36"/>
            <p:cNvSpPr>
              <a:spLocks noChangeShapeType="1"/>
            </p:cNvSpPr>
            <p:nvPr/>
          </p:nvSpPr>
          <p:spPr bwMode="auto">
            <a:xfrm>
              <a:off x="6415088" y="2895600"/>
              <a:ext cx="2524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Line 37"/>
            <p:cNvSpPr>
              <a:spLocks noChangeShapeType="1"/>
            </p:cNvSpPr>
            <p:nvPr/>
          </p:nvSpPr>
          <p:spPr bwMode="auto">
            <a:xfrm>
              <a:off x="6415088" y="2628900"/>
              <a:ext cx="2524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Line 38"/>
            <p:cNvSpPr>
              <a:spLocks noChangeShapeType="1"/>
            </p:cNvSpPr>
            <p:nvPr/>
          </p:nvSpPr>
          <p:spPr bwMode="auto">
            <a:xfrm>
              <a:off x="6037263" y="2295525"/>
              <a:ext cx="3778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Line 39"/>
            <p:cNvSpPr>
              <a:spLocks noChangeShapeType="1"/>
            </p:cNvSpPr>
            <p:nvPr/>
          </p:nvSpPr>
          <p:spPr bwMode="auto">
            <a:xfrm flipV="1">
              <a:off x="6415088" y="2295525"/>
              <a:ext cx="0" cy="3333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Line 40"/>
            <p:cNvSpPr>
              <a:spLocks noChangeShapeType="1"/>
            </p:cNvSpPr>
            <p:nvPr/>
          </p:nvSpPr>
          <p:spPr bwMode="auto">
            <a:xfrm flipV="1">
              <a:off x="6415088" y="2895600"/>
              <a:ext cx="0" cy="133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Line 41"/>
            <p:cNvSpPr>
              <a:spLocks noChangeShapeType="1"/>
            </p:cNvSpPr>
            <p:nvPr/>
          </p:nvSpPr>
          <p:spPr bwMode="auto">
            <a:xfrm>
              <a:off x="7170738" y="2762250"/>
              <a:ext cx="5032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Text Box 42"/>
            <p:cNvSpPr txBox="1">
              <a:spLocks noChangeArrowheads="1"/>
            </p:cNvSpPr>
            <p:nvPr/>
          </p:nvSpPr>
          <p:spPr bwMode="auto">
            <a:xfrm>
              <a:off x="7234238" y="2221442"/>
              <a:ext cx="3762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>
                  <a:latin typeface="Comic Sans MS" pitchFamily="66" charset="0"/>
                </a:rPr>
                <a:t>F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590800" y="447669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 smtClean="0">
                <a:solidFill>
                  <a:schemeClr val="accent2"/>
                </a:solidFill>
                <a:cs typeface="B Mitra" pitchFamily="2" charset="-78"/>
              </a:rPr>
              <a:t>بهینه‌سازی</a:t>
            </a:r>
            <a:r>
              <a:rPr lang="fa-IR" sz="2000" b="1" dirty="0">
                <a:solidFill>
                  <a:schemeClr val="accent2"/>
                </a:solidFill>
                <a:cs typeface="B Mitra" pitchFamily="2" charset="-78"/>
              </a:rPr>
              <a:t> </a:t>
            </a:r>
            <a:r>
              <a:rPr lang="fa-IR" sz="2000" b="1" dirty="0" smtClean="0">
                <a:solidFill>
                  <a:schemeClr val="accent2"/>
                </a:solidFill>
                <a:cs typeface="B Mitra" pitchFamily="2" charset="-78"/>
              </a:rPr>
              <a:t>(ساده‌سازی)</a:t>
            </a:r>
            <a:endParaRPr lang="en-US" sz="2000" b="1" dirty="0">
              <a:solidFill>
                <a:schemeClr val="accent2"/>
              </a:solidFill>
              <a:cs typeface="B Mitra" pitchFamily="2" charset="-78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1371600" y="5254474"/>
            <a:ext cx="2362200" cy="918028"/>
            <a:chOff x="3708400" y="4441824"/>
            <a:chExt cx="4343400" cy="1752599"/>
          </a:xfrm>
        </p:grpSpPr>
        <p:sp>
          <p:nvSpPr>
            <p:cNvPr id="132" name="Rectangle 2"/>
            <p:cNvSpPr>
              <a:spLocks noChangeArrowheads="1"/>
            </p:cNvSpPr>
            <p:nvPr/>
          </p:nvSpPr>
          <p:spPr bwMode="auto">
            <a:xfrm>
              <a:off x="3708400" y="4448175"/>
              <a:ext cx="4343400" cy="16002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3" name="Group 43"/>
            <p:cNvGrpSpPr>
              <a:grpSpLocks/>
            </p:cNvGrpSpPr>
            <p:nvPr/>
          </p:nvGrpSpPr>
          <p:grpSpPr bwMode="auto">
            <a:xfrm>
              <a:off x="4013200" y="4441824"/>
              <a:ext cx="3660775" cy="1752599"/>
              <a:chOff x="1680" y="2470"/>
              <a:chExt cx="2306" cy="1104"/>
            </a:xfrm>
          </p:grpSpPr>
          <p:sp>
            <p:nvSpPr>
              <p:cNvPr id="134" name="Line 44"/>
              <p:cNvSpPr>
                <a:spLocks noChangeShapeType="1"/>
              </p:cNvSpPr>
              <p:nvPr/>
            </p:nvSpPr>
            <p:spPr bwMode="auto">
              <a:xfrm>
                <a:off x="1703" y="2748"/>
                <a:ext cx="3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Line 45"/>
              <p:cNvSpPr>
                <a:spLocks noChangeShapeType="1"/>
              </p:cNvSpPr>
              <p:nvPr/>
            </p:nvSpPr>
            <p:spPr bwMode="auto">
              <a:xfrm>
                <a:off x="1703" y="3210"/>
                <a:ext cx="3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36" name="Group 46"/>
              <p:cNvGrpSpPr>
                <a:grpSpLocks/>
              </p:cNvGrpSpPr>
              <p:nvPr/>
            </p:nvGrpSpPr>
            <p:grpSpPr bwMode="auto">
              <a:xfrm>
                <a:off x="2083" y="2622"/>
                <a:ext cx="198" cy="252"/>
                <a:chOff x="4512" y="2688"/>
                <a:chExt cx="432" cy="480"/>
              </a:xfrm>
            </p:grpSpPr>
            <p:sp>
              <p:nvSpPr>
                <p:cNvPr id="156" name="AutoShape 47"/>
                <p:cNvSpPr>
                  <a:spLocks noChangeArrowheads="1"/>
                </p:cNvSpPr>
                <p:nvPr/>
              </p:nvSpPr>
              <p:spPr bwMode="auto">
                <a:xfrm rot="5400000">
                  <a:off x="4450" y="2750"/>
                  <a:ext cx="480" cy="355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7" name="Oval 48"/>
                <p:cNvSpPr>
                  <a:spLocks noChangeArrowheads="1"/>
                </p:cNvSpPr>
                <p:nvPr/>
              </p:nvSpPr>
              <p:spPr bwMode="auto">
                <a:xfrm>
                  <a:off x="4848" y="2880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37" name="Group 49"/>
              <p:cNvGrpSpPr>
                <a:grpSpLocks/>
              </p:cNvGrpSpPr>
              <p:nvPr/>
            </p:nvGrpSpPr>
            <p:grpSpPr bwMode="auto">
              <a:xfrm>
                <a:off x="2083" y="3084"/>
                <a:ext cx="198" cy="252"/>
                <a:chOff x="4512" y="2688"/>
                <a:chExt cx="432" cy="480"/>
              </a:xfrm>
            </p:grpSpPr>
            <p:sp>
              <p:nvSpPr>
                <p:cNvPr id="154" name="AutoShape 50"/>
                <p:cNvSpPr>
                  <a:spLocks noChangeArrowheads="1"/>
                </p:cNvSpPr>
                <p:nvPr/>
              </p:nvSpPr>
              <p:spPr bwMode="auto">
                <a:xfrm rot="5400000">
                  <a:off x="4450" y="2750"/>
                  <a:ext cx="480" cy="355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Oval 51"/>
                <p:cNvSpPr>
                  <a:spLocks noChangeArrowheads="1"/>
                </p:cNvSpPr>
                <p:nvPr/>
              </p:nvSpPr>
              <p:spPr bwMode="auto">
                <a:xfrm>
                  <a:off x="4848" y="2880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38" name="Line 52"/>
              <p:cNvSpPr>
                <a:spLocks noChangeShapeType="1"/>
              </p:cNvSpPr>
              <p:nvPr/>
            </p:nvSpPr>
            <p:spPr bwMode="auto">
              <a:xfrm>
                <a:off x="2281" y="3210"/>
                <a:ext cx="19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AutoShape 53"/>
              <p:cNvSpPr>
                <a:spLocks noChangeArrowheads="1"/>
              </p:cNvSpPr>
              <p:nvPr/>
            </p:nvSpPr>
            <p:spPr bwMode="auto">
              <a:xfrm>
                <a:off x="2638" y="2790"/>
                <a:ext cx="317" cy="294"/>
              </a:xfrm>
              <a:prstGeom prst="flowChartDelay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Line 54"/>
              <p:cNvSpPr>
                <a:spLocks noChangeShapeType="1"/>
              </p:cNvSpPr>
              <p:nvPr/>
            </p:nvSpPr>
            <p:spPr bwMode="auto">
              <a:xfrm>
                <a:off x="2281" y="2748"/>
                <a:ext cx="19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Line 55"/>
              <p:cNvSpPr>
                <a:spLocks noChangeShapeType="1"/>
              </p:cNvSpPr>
              <p:nvPr/>
            </p:nvSpPr>
            <p:spPr bwMode="auto">
              <a:xfrm flipV="1">
                <a:off x="2479" y="2748"/>
                <a:ext cx="0" cy="12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Line 56"/>
              <p:cNvSpPr>
                <a:spLocks noChangeShapeType="1"/>
              </p:cNvSpPr>
              <p:nvPr/>
            </p:nvSpPr>
            <p:spPr bwMode="auto">
              <a:xfrm>
                <a:off x="2479" y="2874"/>
                <a:ext cx="15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Text Box 57"/>
              <p:cNvSpPr txBox="1">
                <a:spLocks noChangeArrowheads="1"/>
              </p:cNvSpPr>
              <p:nvPr/>
            </p:nvSpPr>
            <p:spPr bwMode="auto">
              <a:xfrm>
                <a:off x="1686" y="3204"/>
                <a:ext cx="238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144" name="Text Box 58"/>
              <p:cNvSpPr txBox="1">
                <a:spLocks noChangeArrowheads="1"/>
              </p:cNvSpPr>
              <p:nvPr/>
            </p:nvSpPr>
            <p:spPr bwMode="auto">
              <a:xfrm>
                <a:off x="1682" y="2749"/>
                <a:ext cx="238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145" name="Text Box 59"/>
              <p:cNvSpPr txBox="1">
                <a:spLocks noChangeArrowheads="1"/>
              </p:cNvSpPr>
              <p:nvPr/>
            </p:nvSpPr>
            <p:spPr bwMode="auto">
              <a:xfrm>
                <a:off x="1680" y="2470"/>
                <a:ext cx="238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146" name="AutoShape 60"/>
              <p:cNvSpPr>
                <a:spLocks noChangeArrowheads="1"/>
              </p:cNvSpPr>
              <p:nvPr/>
            </p:nvSpPr>
            <p:spPr bwMode="auto">
              <a:xfrm flipH="1">
                <a:off x="3312" y="3000"/>
                <a:ext cx="340" cy="386"/>
              </a:xfrm>
              <a:prstGeom prst="moon">
                <a:avLst>
                  <a:gd name="adj" fmla="val 83847"/>
                </a:avLst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Line 61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Line 62"/>
              <p:cNvSpPr>
                <a:spLocks noChangeShapeType="1"/>
              </p:cNvSpPr>
              <p:nvPr/>
            </p:nvSpPr>
            <p:spPr bwMode="auto">
              <a:xfrm>
                <a:off x="3193" y="3126"/>
                <a:ext cx="15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Line 63"/>
              <p:cNvSpPr>
                <a:spLocks noChangeShapeType="1"/>
              </p:cNvSpPr>
              <p:nvPr/>
            </p:nvSpPr>
            <p:spPr bwMode="auto">
              <a:xfrm>
                <a:off x="2955" y="2916"/>
                <a:ext cx="23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Line 64"/>
              <p:cNvSpPr>
                <a:spLocks noChangeShapeType="1"/>
              </p:cNvSpPr>
              <p:nvPr/>
            </p:nvSpPr>
            <p:spPr bwMode="auto">
              <a:xfrm flipV="1">
                <a:off x="3193" y="2916"/>
                <a:ext cx="0" cy="21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Line 65"/>
              <p:cNvSpPr>
                <a:spLocks noChangeShapeType="1"/>
              </p:cNvSpPr>
              <p:nvPr/>
            </p:nvSpPr>
            <p:spPr bwMode="auto">
              <a:xfrm>
                <a:off x="3669" y="3210"/>
                <a:ext cx="3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Text Box 66"/>
              <p:cNvSpPr txBox="1">
                <a:spLocks noChangeArrowheads="1"/>
              </p:cNvSpPr>
              <p:nvPr/>
            </p:nvSpPr>
            <p:spPr bwMode="auto">
              <a:xfrm>
                <a:off x="3709" y="2841"/>
                <a:ext cx="237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G</a:t>
                </a:r>
              </a:p>
            </p:txBody>
          </p:sp>
          <p:sp>
            <p:nvSpPr>
              <p:cNvPr id="153" name="Line 67"/>
              <p:cNvSpPr>
                <a:spLocks noChangeShapeType="1"/>
              </p:cNvSpPr>
              <p:nvPr/>
            </p:nvSpPr>
            <p:spPr bwMode="auto">
              <a:xfrm>
                <a:off x="2479" y="3210"/>
                <a:ext cx="87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cxnSp>
        <p:nvCxnSpPr>
          <p:cNvPr id="160" name="Straight Arrow Connector 159"/>
          <p:cNvCxnSpPr/>
          <p:nvPr/>
        </p:nvCxnSpPr>
        <p:spPr>
          <a:xfrm flipV="1">
            <a:off x="3733800" y="41148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419600" y="375862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fa-IR" sz="1600" b="1" dirty="0" smtClean="0">
                <a:cs typeface="B Mitra" pitchFamily="2" charset="-78"/>
              </a:rPr>
              <a:t> با دستکاری عبارات بولین</a:t>
            </a:r>
          </a:p>
          <a:p>
            <a:pPr algn="r" rtl="1">
              <a:buFont typeface="Arial" pitchFamily="34" charset="0"/>
              <a:buChar char="•"/>
            </a:pPr>
            <a:endParaRPr lang="en-US" sz="1600" b="1" dirty="0">
              <a:cs typeface="B Mitra" pitchFamily="2" charset="-78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343400" y="44958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fa-IR" sz="1600" b="1" dirty="0" smtClean="0">
                <a:cs typeface="B Mitra" pitchFamily="2" charset="-78"/>
              </a:rPr>
              <a:t> با نقشه کارنو</a:t>
            </a:r>
          </a:p>
          <a:p>
            <a:pPr algn="r" rtl="1">
              <a:buFont typeface="Arial" pitchFamily="34" charset="0"/>
              <a:buChar char="•"/>
            </a:pPr>
            <a:endParaRPr lang="en-US" sz="1600" b="1" dirty="0">
              <a:cs typeface="B Mitra" pitchFamily="2" charset="-78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343400" y="528262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fa-IR" sz="1600" b="1" dirty="0" smtClean="0">
                <a:cs typeface="B Mitra" pitchFamily="2" charset="-78"/>
              </a:rPr>
              <a:t> با جدول‌بندی (</a:t>
            </a:r>
            <a:r>
              <a:rPr lang="en-US" sz="1600" b="1" dirty="0" smtClean="0">
                <a:cs typeface="B Mitra" pitchFamily="2" charset="-78"/>
              </a:rPr>
              <a:t>QM</a:t>
            </a:r>
            <a:r>
              <a:rPr lang="fa-IR" sz="1600" b="1" dirty="0" smtClean="0">
                <a:cs typeface="B Mitra" pitchFamily="2" charset="-78"/>
              </a:rPr>
              <a:t>)</a:t>
            </a:r>
          </a:p>
          <a:p>
            <a:pPr algn="r" rtl="1">
              <a:buFont typeface="Arial" pitchFamily="34" charset="0"/>
              <a:buChar char="•"/>
            </a:pPr>
            <a:endParaRPr lang="en-US" sz="1600" b="1" dirty="0">
              <a:cs typeface="B Mitra" pitchFamily="2" charset="-78"/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 flipV="1">
            <a:off x="3810000" y="4648200"/>
            <a:ext cx="1371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733800" y="48768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55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5" grpId="0" animBg="1"/>
      <p:bldP spid="16" grpId="0"/>
      <p:bldP spid="161" grpId="0"/>
      <p:bldP spid="162" grpId="0"/>
      <p:bldP spid="1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34000" y="762000"/>
            <a:ext cx="3429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Mitra" pitchFamily="2" charset="-78"/>
              </a:rPr>
              <a:t>بلوک‌های بزرگ‌تر</a:t>
            </a:r>
            <a:endParaRPr lang="en-US" sz="2000" b="1" dirty="0">
              <a:cs typeface="B Mitra" pitchFamily="2" charset="-78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953000" y="1091625"/>
            <a:ext cx="228600" cy="17277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1091625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cs typeface="B Mitra" pitchFamily="2" charset="-78"/>
              </a:rPr>
              <a:t>مالتی‌پلکسرو دی‌مالتی‌پلکسر</a:t>
            </a:r>
          </a:p>
          <a:p>
            <a:pPr algn="r" rtl="1"/>
            <a:r>
              <a:rPr lang="fa-IR" sz="1600" b="1" dirty="0" smtClean="0">
                <a:cs typeface="B Mitra" pitchFamily="2" charset="-78"/>
              </a:rPr>
              <a:t>انکودر و دیکودر</a:t>
            </a:r>
          </a:p>
          <a:p>
            <a:pPr algn="r" rtl="1"/>
            <a:r>
              <a:rPr lang="fa-IR" sz="1600" b="1" dirty="0" smtClean="0">
                <a:cs typeface="B Mitra" pitchFamily="2" charset="-78"/>
              </a:rPr>
              <a:t>حافظه </a:t>
            </a:r>
            <a:r>
              <a:rPr lang="en-US" sz="1600" b="1" dirty="0" smtClean="0">
                <a:cs typeface="B Mitra" pitchFamily="2" charset="-78"/>
              </a:rPr>
              <a:t>ROM</a:t>
            </a:r>
            <a:endParaRPr lang="fa-IR" sz="1600" b="1" dirty="0" smtClean="0">
              <a:cs typeface="B Mitra" pitchFamily="2" charset="-78"/>
            </a:endParaRPr>
          </a:p>
          <a:p>
            <a:pPr algn="r" rtl="1"/>
            <a:r>
              <a:rPr lang="fa-IR" sz="1600" b="1" dirty="0" smtClean="0">
                <a:cs typeface="B Mitra" pitchFamily="2" charset="-78"/>
              </a:rPr>
              <a:t>....</a:t>
            </a:r>
          </a:p>
          <a:p>
            <a:pPr algn="r" rtl="1"/>
            <a:endParaRPr lang="fa-IR" sz="1600" b="1" dirty="0" smtClean="0">
              <a:cs typeface="B Mitra" pitchFamily="2" charset="-78"/>
            </a:endParaRPr>
          </a:p>
          <a:p>
            <a:pPr algn="r" rtl="1"/>
            <a:r>
              <a:rPr lang="fa-IR" sz="1600" b="1" dirty="0" smtClean="0">
                <a:cs typeface="B Mitra" pitchFamily="2" charset="-78"/>
              </a:rPr>
              <a:t>کاربردها</a:t>
            </a:r>
            <a:endParaRPr lang="en-US" sz="1600" b="1" dirty="0">
              <a:cs typeface="B Mitra" pitchFamily="2" charset="-78"/>
            </a:endParaRPr>
          </a:p>
        </p:txBody>
      </p:sp>
      <p:sp>
        <p:nvSpPr>
          <p:cNvPr id="9" name="Oval 8"/>
          <p:cNvSpPr/>
          <p:nvPr/>
        </p:nvSpPr>
        <p:spPr>
          <a:xfrm>
            <a:off x="5334000" y="3810000"/>
            <a:ext cx="3429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Mitra" pitchFamily="2" charset="-78"/>
              </a:rPr>
              <a:t>مدارهای محاسباتی</a:t>
            </a:r>
            <a:endParaRPr lang="en-US" sz="2000" b="1" dirty="0">
              <a:cs typeface="B Mitra" pitchFamily="2" charset="-78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5029200" y="3886200"/>
            <a:ext cx="2286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3886200"/>
            <a:ext cx="327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cs typeface="B Mitra" pitchFamily="2" charset="-78"/>
              </a:rPr>
              <a:t>جمع‌کننده</a:t>
            </a:r>
          </a:p>
          <a:p>
            <a:pPr algn="r" rtl="1"/>
            <a:r>
              <a:rPr lang="fa-IR" sz="1600" b="1" dirty="0" smtClean="0">
                <a:cs typeface="B Mitra" pitchFamily="2" charset="-78"/>
              </a:rPr>
              <a:t>تفریق‌کننده</a:t>
            </a:r>
          </a:p>
          <a:p>
            <a:pPr algn="r" rtl="1"/>
            <a:r>
              <a:rPr lang="fa-IR" sz="1600" b="1" dirty="0" smtClean="0">
                <a:cs typeface="B Mitra" pitchFamily="2" charset="-78"/>
              </a:rPr>
              <a:t>مقایسه‌کننده</a:t>
            </a:r>
          </a:p>
          <a:p>
            <a:pPr algn="r" rtl="1"/>
            <a:r>
              <a:rPr lang="fa-IR" sz="1600" b="1" dirty="0" smtClean="0">
                <a:cs typeface="B Mitra" pitchFamily="2" charset="-78"/>
              </a:rPr>
              <a:t>ضرب‌کننده</a:t>
            </a:r>
            <a:endParaRPr lang="en-US" sz="1600" b="1" dirty="0">
              <a:cs typeface="B Mitr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05200" y="457200"/>
            <a:ext cx="2133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Mitra" pitchFamily="2" charset="-78"/>
              </a:rPr>
              <a:t>مدار منطقی</a:t>
            </a:r>
            <a:endParaRPr lang="en-US" sz="2000" b="1" dirty="0">
              <a:cs typeface="B Mitra" pitchFamily="2" charset="-78"/>
            </a:endParaRPr>
          </a:p>
        </p:txBody>
      </p:sp>
      <p:cxnSp>
        <p:nvCxnSpPr>
          <p:cNvPr id="5" name="Straight Arrow Connector 4"/>
          <p:cNvCxnSpPr>
            <a:stCxn id="4" idx="4"/>
            <a:endCxn id="13" idx="0"/>
          </p:cNvCxnSpPr>
          <p:nvPr/>
        </p:nvCxnSpPr>
        <p:spPr>
          <a:xfrm rot="5400000">
            <a:off x="2971800" y="838200"/>
            <a:ext cx="1143000" cy="2057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4"/>
          </p:cNvCxnSpPr>
          <p:nvPr/>
        </p:nvCxnSpPr>
        <p:spPr>
          <a:xfrm rot="16200000" flipH="1">
            <a:off x="5105400" y="762000"/>
            <a:ext cx="1143000" cy="2209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715000" y="2438400"/>
            <a:ext cx="2133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Mitra" pitchFamily="2" charset="-78"/>
              </a:rPr>
              <a:t>ترکیبی</a:t>
            </a:r>
            <a:endParaRPr lang="en-US" sz="2000" b="1" dirty="0">
              <a:cs typeface="B Mitra" pitchFamily="2" charset="-78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447800" y="2438400"/>
            <a:ext cx="2133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Mitra" pitchFamily="2" charset="-78"/>
              </a:rPr>
              <a:t>ترتیبی</a:t>
            </a:r>
            <a:endParaRPr lang="en-US" sz="2000" b="1" dirty="0">
              <a:cs typeface="B Mitra" pitchFamily="2" charset="-78"/>
            </a:endParaRPr>
          </a:p>
        </p:txBody>
      </p:sp>
      <p:cxnSp>
        <p:nvCxnSpPr>
          <p:cNvPr id="15" name="Straight Arrow Connector 14"/>
          <p:cNvCxnSpPr>
            <a:stCxn id="13" idx="4"/>
            <a:endCxn id="17" idx="0"/>
          </p:cNvCxnSpPr>
          <p:nvPr/>
        </p:nvCxnSpPr>
        <p:spPr>
          <a:xfrm rot="5400000">
            <a:off x="1104900" y="3467100"/>
            <a:ext cx="1600200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4"/>
            <a:endCxn id="19" idx="0"/>
          </p:cNvCxnSpPr>
          <p:nvPr/>
        </p:nvCxnSpPr>
        <p:spPr>
          <a:xfrm rot="16200000" flipH="1">
            <a:off x="2362200" y="3429000"/>
            <a:ext cx="1600200" cy="129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28600" y="4876800"/>
            <a:ext cx="2133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Mitra" pitchFamily="2" charset="-78"/>
              </a:rPr>
              <a:t>سنکرون</a:t>
            </a:r>
            <a:endParaRPr lang="en-US" sz="2000" b="1" dirty="0">
              <a:cs typeface="B Mitra" pitchFamily="2" charset="-78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43200" y="4876800"/>
            <a:ext cx="2133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Mitra" pitchFamily="2" charset="-78"/>
              </a:rPr>
              <a:t>آسنکرون</a:t>
            </a:r>
            <a:endParaRPr lang="en-US" sz="2000" b="1" dirty="0">
              <a:cs typeface="B Mitr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86400" y="2057400"/>
            <a:ext cx="3429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2000" b="1" dirty="0" smtClean="0">
                <a:cs typeface="B Mitra" pitchFamily="2" charset="-78"/>
              </a:rPr>
              <a:t>عملکرد مطلوب مدار:</a:t>
            </a:r>
          </a:p>
          <a:p>
            <a:pPr algn="r" rtl="1">
              <a:buFontTx/>
              <a:buChar char="-"/>
            </a:pPr>
            <a:r>
              <a:rPr lang="fa-IR" sz="2000" b="1" dirty="0" smtClean="0">
                <a:cs typeface="B Mitra" pitchFamily="2" charset="-78"/>
              </a:rPr>
              <a:t>توصیف با جدول حالت</a:t>
            </a:r>
          </a:p>
          <a:p>
            <a:pPr algn="r" rtl="1">
              <a:buFontTx/>
              <a:buChar char="-"/>
            </a:pPr>
            <a:r>
              <a:rPr lang="fa-IR" sz="2000" b="1" dirty="0" smtClean="0">
                <a:cs typeface="B Mitra" pitchFamily="2" charset="-78"/>
              </a:rPr>
              <a:t>توصیف با دیاگرام حالت</a:t>
            </a:r>
            <a:endParaRPr lang="en-US" sz="2000" b="1" dirty="0">
              <a:cs typeface="B Mitra" pitchFamily="2" charset="-78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0" y="2057400"/>
            <a:ext cx="3429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Mitra" pitchFamily="2" charset="-78"/>
              </a:rPr>
              <a:t>مدار ترتیبی سنکرون</a:t>
            </a:r>
            <a:endParaRPr lang="en-US" sz="2000" b="1" dirty="0">
              <a:cs typeface="B Mitra" pitchFamily="2" charset="-78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6"/>
          </p:cNvCxnSpPr>
          <p:nvPr/>
        </p:nvCxnSpPr>
        <p:spPr>
          <a:xfrm rot="10800000">
            <a:off x="4191000" y="2667000"/>
            <a:ext cx="1295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1000" y="22098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 smtClean="0">
                <a:solidFill>
                  <a:schemeClr val="accent2"/>
                </a:solidFill>
                <a:cs typeface="B Mitra" pitchFamily="2" charset="-78"/>
              </a:rPr>
              <a:t>تبدیل به مدار</a:t>
            </a:r>
            <a:endParaRPr lang="en-US" sz="2000" b="1" dirty="0">
              <a:solidFill>
                <a:schemeClr val="accent2"/>
              </a:solidFill>
              <a:cs typeface="B Mitra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27240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 smtClean="0">
                <a:solidFill>
                  <a:schemeClr val="accent2"/>
                </a:solidFill>
                <a:cs typeface="B Mitra" pitchFamily="2" charset="-78"/>
              </a:rPr>
              <a:t>(طراحی)</a:t>
            </a:r>
            <a:endParaRPr lang="en-US" sz="2000" b="1" dirty="0">
              <a:solidFill>
                <a:schemeClr val="accent2"/>
              </a:solidFill>
              <a:cs typeface="B Mitra" pitchFamily="2" charset="-78"/>
            </a:endParaRPr>
          </a:p>
        </p:txBody>
      </p:sp>
      <p:cxnSp>
        <p:nvCxnSpPr>
          <p:cNvPr id="9" name="Elbow Connector 8"/>
          <p:cNvCxnSpPr>
            <a:stCxn id="5" idx="0"/>
            <a:endCxn id="4" idx="0"/>
          </p:cNvCxnSpPr>
          <p:nvPr/>
        </p:nvCxnSpPr>
        <p:spPr>
          <a:xfrm rot="5400000" flipH="1" flipV="1">
            <a:off x="4838700" y="-304800"/>
            <a:ext cx="1588" cy="4724400"/>
          </a:xfrm>
          <a:prstGeom prst="bentConnector3">
            <a:avLst>
              <a:gd name="adj1" fmla="val 143954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14478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 smtClean="0">
                <a:solidFill>
                  <a:schemeClr val="accent2"/>
                </a:solidFill>
                <a:cs typeface="B Mitra" pitchFamily="2" charset="-78"/>
              </a:rPr>
              <a:t>تحلیل مدار</a:t>
            </a:r>
            <a:endParaRPr lang="en-US" sz="2000" b="1" dirty="0">
              <a:solidFill>
                <a:schemeClr val="accent2"/>
              </a:solidFill>
              <a:cs typeface="B Mitra" pitchFamily="2" charset="-78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3657600" y="1219200"/>
            <a:ext cx="2286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2192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cs typeface="B Mitra" pitchFamily="2" charset="-78"/>
              </a:rPr>
              <a:t>بررسی عملکرد مدار (مهندسی معکوس)</a:t>
            </a:r>
          </a:p>
          <a:p>
            <a:pPr algn="r" rtl="1"/>
            <a:r>
              <a:rPr lang="fa-IR" sz="1600" b="1" dirty="0" smtClean="0">
                <a:cs typeface="B Mitra" pitchFamily="2" charset="-78"/>
              </a:rPr>
              <a:t>بررسی سرعت عملکرد مدار</a:t>
            </a:r>
            <a:endParaRPr lang="en-US" sz="1600" b="1" dirty="0">
              <a:cs typeface="B Mitra" pitchFamily="2" charset="-7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19200" y="3657600"/>
            <a:ext cx="25908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solidFill>
                  <a:sysClr val="windowText" lastClr="000000"/>
                </a:solidFill>
                <a:cs typeface="B Mitra" pitchFamily="2" charset="-78"/>
              </a:rPr>
              <a:t>عناصر اصلی</a:t>
            </a:r>
          </a:p>
          <a:p>
            <a:pPr algn="ctr"/>
            <a:r>
              <a:rPr lang="fa-IR" sz="2400" dirty="0" smtClean="0">
                <a:solidFill>
                  <a:sysClr val="windowText" lastClr="000000"/>
                </a:solidFill>
                <a:cs typeface="B Mitra" pitchFamily="2" charset="-78"/>
              </a:rPr>
              <a:t>(لچ و فلیپ فلاپ)</a:t>
            </a:r>
            <a:endParaRPr lang="en-US" sz="2400" dirty="0">
              <a:solidFill>
                <a:sysClr val="windowText" lastClr="000000"/>
              </a:solidFill>
              <a:cs typeface="B Mitra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0" y="44766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 smtClean="0">
                <a:solidFill>
                  <a:schemeClr val="accent2"/>
                </a:solidFill>
                <a:cs typeface="B Mitra" pitchFamily="2" charset="-78"/>
              </a:rPr>
              <a:t>بهینه‌سازی</a:t>
            </a:r>
            <a:endParaRPr lang="en-US" sz="2000" b="1" dirty="0">
              <a:solidFill>
                <a:schemeClr val="accent2"/>
              </a:solidFill>
              <a:cs typeface="B Mitra" pitchFamily="2" charset="-78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715000" y="41148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0800" y="375862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fa-IR" sz="1600" b="1" dirty="0" smtClean="0">
                <a:cs typeface="B Mitra" pitchFamily="2" charset="-78"/>
              </a:rPr>
              <a:t> بهینه‌سازی جدول حالت</a:t>
            </a:r>
          </a:p>
          <a:p>
            <a:pPr algn="r" rtl="1">
              <a:buFont typeface="Arial" pitchFamily="34" charset="0"/>
              <a:buChar char="•"/>
            </a:pPr>
            <a:endParaRPr lang="en-US" sz="1600" b="1" dirty="0">
              <a:cs typeface="B Mitra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77000" y="48768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fa-IR" sz="1600" b="1" dirty="0" smtClean="0">
                <a:cs typeface="B Mitra" pitchFamily="2" charset="-78"/>
              </a:rPr>
              <a:t>کاهش تعداد حالات</a:t>
            </a:r>
          </a:p>
          <a:p>
            <a:pPr algn="r" rtl="1">
              <a:buFont typeface="Arial" pitchFamily="34" charset="0"/>
              <a:buChar char="•"/>
            </a:pPr>
            <a:endParaRPr lang="en-US" sz="1600" b="1" dirty="0">
              <a:cs typeface="B Mitra" pitchFamily="2" charset="-78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91200" y="47244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11" grpId="0" animBg="1"/>
      <p:bldP spid="12" grpId="0"/>
      <p:bldP spid="22" grpId="0" animBg="1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28600" y="1066800"/>
            <a:ext cx="4484688" cy="5270500"/>
            <a:chOff x="237" y="962"/>
            <a:chExt cx="2825" cy="3320"/>
          </a:xfrm>
        </p:grpSpPr>
        <p:sp>
          <p:nvSpPr>
            <p:cNvPr id="17445" name="Line 86"/>
            <p:cNvSpPr>
              <a:spLocks noChangeShapeType="1"/>
            </p:cNvSpPr>
            <p:nvPr/>
          </p:nvSpPr>
          <p:spPr bwMode="auto">
            <a:xfrm flipV="1">
              <a:off x="1194" y="2822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87"/>
            <p:cNvSpPr>
              <a:spLocks noChangeShapeType="1"/>
            </p:cNvSpPr>
            <p:nvPr/>
          </p:nvSpPr>
          <p:spPr bwMode="auto">
            <a:xfrm flipH="1">
              <a:off x="1076" y="3492"/>
              <a:ext cx="1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Line 88"/>
            <p:cNvSpPr>
              <a:spLocks noChangeShapeType="1"/>
            </p:cNvSpPr>
            <p:nvPr/>
          </p:nvSpPr>
          <p:spPr bwMode="auto">
            <a:xfrm flipV="1">
              <a:off x="1080" y="3152"/>
              <a:ext cx="0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Line 89"/>
            <p:cNvSpPr>
              <a:spLocks noChangeShapeType="1"/>
            </p:cNvSpPr>
            <p:nvPr/>
          </p:nvSpPr>
          <p:spPr bwMode="auto">
            <a:xfrm>
              <a:off x="1084" y="3156"/>
              <a:ext cx="1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Line 90"/>
            <p:cNvSpPr>
              <a:spLocks noChangeShapeType="1"/>
            </p:cNvSpPr>
            <p:nvPr/>
          </p:nvSpPr>
          <p:spPr bwMode="auto">
            <a:xfrm flipV="1">
              <a:off x="2393" y="3488"/>
              <a:ext cx="0" cy="3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0" name="Line 91"/>
            <p:cNvSpPr>
              <a:spLocks noChangeShapeType="1"/>
            </p:cNvSpPr>
            <p:nvPr/>
          </p:nvSpPr>
          <p:spPr bwMode="auto">
            <a:xfrm flipV="1">
              <a:off x="2390" y="2822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1" name="Line 92"/>
            <p:cNvSpPr>
              <a:spLocks noChangeShapeType="1"/>
            </p:cNvSpPr>
            <p:nvPr/>
          </p:nvSpPr>
          <p:spPr bwMode="auto">
            <a:xfrm>
              <a:off x="2400" y="3492"/>
              <a:ext cx="1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2" name="Line 93"/>
            <p:cNvSpPr>
              <a:spLocks noChangeShapeType="1"/>
            </p:cNvSpPr>
            <p:nvPr/>
          </p:nvSpPr>
          <p:spPr bwMode="auto">
            <a:xfrm flipV="1">
              <a:off x="2510" y="3152"/>
              <a:ext cx="0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3" name="Line 94"/>
            <p:cNvSpPr>
              <a:spLocks noChangeShapeType="1"/>
            </p:cNvSpPr>
            <p:nvPr/>
          </p:nvSpPr>
          <p:spPr bwMode="auto">
            <a:xfrm flipH="1">
              <a:off x="2386" y="3156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95"/>
            <p:cNvSpPr>
              <a:spLocks noChangeShapeType="1"/>
            </p:cNvSpPr>
            <p:nvPr/>
          </p:nvSpPr>
          <p:spPr bwMode="auto">
            <a:xfrm>
              <a:off x="1198" y="3810"/>
              <a:ext cx="1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Line 96"/>
            <p:cNvSpPr>
              <a:spLocks noChangeShapeType="1"/>
            </p:cNvSpPr>
            <p:nvPr/>
          </p:nvSpPr>
          <p:spPr bwMode="auto">
            <a:xfrm>
              <a:off x="1198" y="2826"/>
              <a:ext cx="1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Line 97"/>
            <p:cNvSpPr>
              <a:spLocks noChangeShapeType="1"/>
            </p:cNvSpPr>
            <p:nvPr/>
          </p:nvSpPr>
          <p:spPr bwMode="auto">
            <a:xfrm flipV="1">
              <a:off x="1038" y="3158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Oval 98"/>
            <p:cNvSpPr>
              <a:spLocks noChangeArrowheads="1"/>
            </p:cNvSpPr>
            <p:nvPr/>
          </p:nvSpPr>
          <p:spPr bwMode="auto">
            <a:xfrm>
              <a:off x="1828" y="2794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58" name="Line 99"/>
            <p:cNvSpPr>
              <a:spLocks noChangeShapeType="1"/>
            </p:cNvSpPr>
            <p:nvPr/>
          </p:nvSpPr>
          <p:spPr bwMode="auto">
            <a:xfrm flipV="1">
              <a:off x="2556" y="3152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9" name="Line 100"/>
            <p:cNvSpPr>
              <a:spLocks noChangeShapeType="1"/>
            </p:cNvSpPr>
            <p:nvPr/>
          </p:nvSpPr>
          <p:spPr bwMode="auto">
            <a:xfrm flipV="1">
              <a:off x="1857" y="2504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0" name="Line 101"/>
            <p:cNvSpPr>
              <a:spLocks noChangeShapeType="1"/>
            </p:cNvSpPr>
            <p:nvPr/>
          </p:nvSpPr>
          <p:spPr bwMode="auto">
            <a:xfrm flipV="1">
              <a:off x="1866" y="1832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1" name="Line 102"/>
            <p:cNvSpPr>
              <a:spLocks noChangeShapeType="1"/>
            </p:cNvSpPr>
            <p:nvPr/>
          </p:nvSpPr>
          <p:spPr bwMode="auto">
            <a:xfrm flipH="1">
              <a:off x="1736" y="2508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103"/>
            <p:cNvSpPr>
              <a:spLocks noChangeShapeType="1"/>
            </p:cNvSpPr>
            <p:nvPr/>
          </p:nvSpPr>
          <p:spPr bwMode="auto">
            <a:xfrm flipV="1">
              <a:off x="1740" y="2168"/>
              <a:ext cx="0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Line 104"/>
            <p:cNvSpPr>
              <a:spLocks noChangeShapeType="1"/>
            </p:cNvSpPr>
            <p:nvPr/>
          </p:nvSpPr>
          <p:spPr bwMode="auto">
            <a:xfrm>
              <a:off x="1744" y="2172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4" name="Line 105"/>
            <p:cNvSpPr>
              <a:spLocks noChangeShapeType="1"/>
            </p:cNvSpPr>
            <p:nvPr/>
          </p:nvSpPr>
          <p:spPr bwMode="auto">
            <a:xfrm flipV="1">
              <a:off x="1848" y="1160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5" name="Line 106"/>
            <p:cNvSpPr>
              <a:spLocks noChangeShapeType="1"/>
            </p:cNvSpPr>
            <p:nvPr/>
          </p:nvSpPr>
          <p:spPr bwMode="auto">
            <a:xfrm flipH="1">
              <a:off x="1736" y="1830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6" name="Line 107"/>
            <p:cNvSpPr>
              <a:spLocks noChangeShapeType="1"/>
            </p:cNvSpPr>
            <p:nvPr/>
          </p:nvSpPr>
          <p:spPr bwMode="auto">
            <a:xfrm flipV="1">
              <a:off x="1740" y="1490"/>
              <a:ext cx="0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7" name="Line 108"/>
            <p:cNvSpPr>
              <a:spLocks noChangeShapeType="1"/>
            </p:cNvSpPr>
            <p:nvPr/>
          </p:nvSpPr>
          <p:spPr bwMode="auto">
            <a:xfrm>
              <a:off x="1744" y="1494"/>
              <a:ext cx="1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8" name="Line 109"/>
            <p:cNvSpPr>
              <a:spLocks noChangeShapeType="1"/>
            </p:cNvSpPr>
            <p:nvPr/>
          </p:nvSpPr>
          <p:spPr bwMode="auto">
            <a:xfrm flipV="1">
              <a:off x="1704" y="1508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9" name="Line 110"/>
            <p:cNvSpPr>
              <a:spLocks noChangeShapeType="1"/>
            </p:cNvSpPr>
            <p:nvPr/>
          </p:nvSpPr>
          <p:spPr bwMode="auto">
            <a:xfrm flipV="1">
              <a:off x="1704" y="2174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0" name="Line 111"/>
            <p:cNvSpPr>
              <a:spLocks noChangeShapeType="1"/>
            </p:cNvSpPr>
            <p:nvPr/>
          </p:nvSpPr>
          <p:spPr bwMode="auto">
            <a:xfrm flipH="1">
              <a:off x="656" y="2334"/>
              <a:ext cx="10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1" name="Line 112"/>
            <p:cNvSpPr>
              <a:spLocks noChangeShapeType="1"/>
            </p:cNvSpPr>
            <p:nvPr/>
          </p:nvSpPr>
          <p:spPr bwMode="auto">
            <a:xfrm flipH="1">
              <a:off x="656" y="1668"/>
              <a:ext cx="10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13"/>
            <p:cNvSpPr>
              <a:spLocks noChangeShapeType="1"/>
            </p:cNvSpPr>
            <p:nvPr/>
          </p:nvSpPr>
          <p:spPr bwMode="auto">
            <a:xfrm flipH="1">
              <a:off x="650" y="3312"/>
              <a:ext cx="3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Line 114"/>
            <p:cNvSpPr>
              <a:spLocks noChangeShapeType="1"/>
            </p:cNvSpPr>
            <p:nvPr/>
          </p:nvSpPr>
          <p:spPr bwMode="auto">
            <a:xfrm>
              <a:off x="2560" y="3312"/>
              <a:ext cx="3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4" name="Line 115"/>
            <p:cNvSpPr>
              <a:spLocks noChangeShapeType="1"/>
            </p:cNvSpPr>
            <p:nvPr/>
          </p:nvSpPr>
          <p:spPr bwMode="auto">
            <a:xfrm>
              <a:off x="654" y="2338"/>
              <a:ext cx="0" cy="9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5" name="Line 116"/>
            <p:cNvSpPr>
              <a:spLocks noChangeShapeType="1"/>
            </p:cNvSpPr>
            <p:nvPr/>
          </p:nvSpPr>
          <p:spPr bwMode="auto">
            <a:xfrm flipH="1">
              <a:off x="386" y="2898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6" name="Oval 117"/>
            <p:cNvSpPr>
              <a:spLocks noChangeArrowheads="1"/>
            </p:cNvSpPr>
            <p:nvPr/>
          </p:nvSpPr>
          <p:spPr bwMode="auto">
            <a:xfrm>
              <a:off x="628" y="2866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77" name="Oval 118"/>
            <p:cNvSpPr>
              <a:spLocks noChangeArrowheads="1"/>
            </p:cNvSpPr>
            <p:nvPr/>
          </p:nvSpPr>
          <p:spPr bwMode="auto">
            <a:xfrm>
              <a:off x="1828" y="2599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78" name="Oval 119"/>
            <p:cNvSpPr>
              <a:spLocks noChangeArrowheads="1"/>
            </p:cNvSpPr>
            <p:nvPr/>
          </p:nvSpPr>
          <p:spPr bwMode="auto">
            <a:xfrm>
              <a:off x="1792" y="3781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79" name="Oval 120"/>
            <p:cNvSpPr>
              <a:spLocks noChangeArrowheads="1"/>
            </p:cNvSpPr>
            <p:nvPr/>
          </p:nvSpPr>
          <p:spPr bwMode="auto">
            <a:xfrm>
              <a:off x="1642" y="2305"/>
              <a:ext cx="58" cy="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80" name="Oval 121"/>
            <p:cNvSpPr>
              <a:spLocks noChangeArrowheads="1"/>
            </p:cNvSpPr>
            <p:nvPr/>
          </p:nvSpPr>
          <p:spPr bwMode="auto">
            <a:xfrm>
              <a:off x="1648" y="1636"/>
              <a:ext cx="58" cy="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81" name="Rectangle 122"/>
            <p:cNvSpPr>
              <a:spLocks noChangeArrowheads="1"/>
            </p:cNvSpPr>
            <p:nvPr/>
          </p:nvSpPr>
          <p:spPr bwMode="auto">
            <a:xfrm>
              <a:off x="1710" y="962"/>
              <a:ext cx="35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en-US" sz="2000" b="0" baseline="-25000">
                  <a:latin typeface="Book Antiqua" panose="02040602050305030304" pitchFamily="18" charset="0"/>
                  <a:cs typeface="Times New Roman" panose="02020603050405020304" pitchFamily="18" charset="0"/>
                </a:rPr>
                <a:t>dd</a:t>
              </a:r>
            </a:p>
          </p:txBody>
        </p:sp>
        <p:sp>
          <p:nvSpPr>
            <p:cNvPr id="17482" name="Rectangle 123"/>
            <p:cNvSpPr>
              <a:spLocks noChangeArrowheads="1"/>
            </p:cNvSpPr>
            <p:nvPr/>
          </p:nvSpPr>
          <p:spPr bwMode="auto">
            <a:xfrm>
              <a:off x="468" y="1550"/>
              <a:ext cx="2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483" name="Rectangle 124"/>
            <p:cNvSpPr>
              <a:spLocks noChangeArrowheads="1"/>
            </p:cNvSpPr>
            <p:nvPr/>
          </p:nvSpPr>
          <p:spPr bwMode="auto">
            <a:xfrm>
              <a:off x="2859" y="3212"/>
              <a:ext cx="2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484" name="Rectangle 125"/>
            <p:cNvSpPr>
              <a:spLocks noChangeArrowheads="1"/>
            </p:cNvSpPr>
            <p:nvPr/>
          </p:nvSpPr>
          <p:spPr bwMode="auto">
            <a:xfrm>
              <a:off x="237" y="2774"/>
              <a:ext cx="1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485" name="Rectangle 126"/>
            <p:cNvSpPr>
              <a:spLocks noChangeArrowheads="1"/>
            </p:cNvSpPr>
            <p:nvPr/>
          </p:nvSpPr>
          <p:spPr bwMode="auto">
            <a:xfrm>
              <a:off x="2646" y="2522"/>
              <a:ext cx="38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a+b</a:t>
              </a:r>
            </a:p>
          </p:txBody>
        </p:sp>
        <p:sp>
          <p:nvSpPr>
            <p:cNvPr id="17486" name="Rectangle 127"/>
            <p:cNvSpPr>
              <a:spLocks noChangeArrowheads="1"/>
            </p:cNvSpPr>
            <p:nvPr/>
          </p:nvSpPr>
          <p:spPr bwMode="auto">
            <a:xfrm>
              <a:off x="1647" y="4034"/>
              <a:ext cx="3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b="0">
                  <a:latin typeface="Book Antiqua" panose="02040602050305030304" pitchFamily="18" charset="0"/>
                  <a:cs typeface="Times New Roman" panose="02020603050405020304" pitchFamily="18" charset="0"/>
                </a:rPr>
                <a:t>gnd</a:t>
              </a:r>
            </a:p>
          </p:txBody>
        </p:sp>
        <p:sp>
          <p:nvSpPr>
            <p:cNvPr id="17487" name="Line 128"/>
            <p:cNvSpPr>
              <a:spLocks noChangeShapeType="1"/>
            </p:cNvSpPr>
            <p:nvPr/>
          </p:nvSpPr>
          <p:spPr bwMode="auto">
            <a:xfrm>
              <a:off x="1870" y="2628"/>
              <a:ext cx="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8" name="Line 129"/>
            <p:cNvSpPr>
              <a:spLocks noChangeShapeType="1"/>
            </p:cNvSpPr>
            <p:nvPr/>
          </p:nvSpPr>
          <p:spPr bwMode="auto">
            <a:xfrm>
              <a:off x="2716" y="2544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" name="Line 130"/>
            <p:cNvSpPr>
              <a:spLocks noChangeShapeType="1"/>
            </p:cNvSpPr>
            <p:nvPr/>
          </p:nvSpPr>
          <p:spPr bwMode="auto">
            <a:xfrm flipV="1">
              <a:off x="1194" y="349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" name="Line 131"/>
            <p:cNvSpPr>
              <a:spLocks noChangeShapeType="1"/>
            </p:cNvSpPr>
            <p:nvPr/>
          </p:nvSpPr>
          <p:spPr bwMode="auto">
            <a:xfrm>
              <a:off x="1818" y="3810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5715000" y="109214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chemeClr val="accent2"/>
                </a:solidFill>
                <a:cs typeface="B Mitra" pitchFamily="2" charset="-78"/>
              </a:rPr>
              <a:t>مدار داخلی گیت‌ها</a:t>
            </a:r>
            <a:endParaRPr lang="en-US" sz="2000" b="1" dirty="0">
              <a:solidFill>
                <a:schemeClr val="accent2"/>
              </a:solidFill>
              <a:cs typeface="B Mitr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1694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725</Words>
  <Application>Microsoft Office PowerPoint</Application>
  <PresentationFormat>On-screen Show (4:3)</PresentationFormat>
  <Paragraphs>286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 Mitra</vt:lpstr>
      <vt:lpstr>Book Antiqua</vt:lpstr>
      <vt:lpstr>Calibri</vt:lpstr>
      <vt:lpstr>Comic Sans MS</vt:lpstr>
      <vt:lpstr>Times New Roman</vt:lpstr>
      <vt:lpstr>Titr</vt:lpstr>
      <vt:lpstr>Wingdings</vt:lpstr>
      <vt:lpstr>Zar</vt:lpstr>
      <vt:lpstr>1_presentation_template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انتظارات استاد از دانشجو</vt:lpstr>
      <vt:lpstr> انتظارات استاد از دانشجو</vt:lpstr>
      <vt:lpstr> انتظارات دانشجو از استاد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Mahdi</dc:creator>
  <cp:lastModifiedBy>M msz</cp:lastModifiedBy>
  <cp:revision>25</cp:revision>
  <dcterms:created xsi:type="dcterms:W3CDTF">2006-08-16T00:00:00Z</dcterms:created>
  <dcterms:modified xsi:type="dcterms:W3CDTF">2020-09-20T05:37:44Z</dcterms:modified>
</cp:coreProperties>
</file>