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sldIdLst>
    <p:sldId id="290" r:id="rId2"/>
    <p:sldId id="294" r:id="rId3"/>
    <p:sldId id="295" r:id="rId4"/>
    <p:sldId id="297" r:id="rId5"/>
    <p:sldId id="299" r:id="rId6"/>
    <p:sldId id="298" r:id="rId7"/>
    <p:sldId id="300" r:id="rId8"/>
    <p:sldId id="301" r:id="rId9"/>
    <p:sldId id="302" r:id="rId10"/>
    <p:sldId id="314" r:id="rId11"/>
    <p:sldId id="303" r:id="rId12"/>
    <p:sldId id="315" r:id="rId13"/>
    <p:sldId id="304" r:id="rId14"/>
    <p:sldId id="305" r:id="rId15"/>
    <p:sldId id="306" r:id="rId16"/>
    <p:sldId id="307" r:id="rId17"/>
    <p:sldId id="291" r:id="rId18"/>
    <p:sldId id="309" r:id="rId19"/>
    <p:sldId id="310" r:id="rId20"/>
    <p:sldId id="311" r:id="rId21"/>
    <p:sldId id="312" r:id="rId22"/>
    <p:sldId id="313" r:id="rId23"/>
    <p:sldId id="31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CBD2657A-1761-4F84-85B8-2EEAA14068E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30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2B07E1-C08E-44BE-B41B-FC09854AE5B8}" type="slidenum">
              <a:rPr lang="en-US" altLang="fa-IR" sz="1200" b="0"/>
              <a:pPr/>
              <a:t>1</a:t>
            </a:fld>
            <a:endParaRPr lang="en-US" altLang="fa-IR" sz="1200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1183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AEB4EB-0907-4EBD-8775-4B40D9D531E4}" type="slidenum">
              <a:rPr lang="en-US" altLang="fa-IR" sz="1200" b="0"/>
              <a:pPr/>
              <a:t>10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3522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424A46-BDF2-477E-A7EC-961C19133B0C}" type="slidenum">
              <a:rPr lang="en-US" altLang="fa-IR" sz="1200" b="0"/>
              <a:pPr/>
              <a:t>11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2104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424A46-BDF2-477E-A7EC-961C19133B0C}" type="slidenum">
              <a:rPr lang="en-US" altLang="fa-IR" sz="1200" b="0"/>
              <a:pPr/>
              <a:t>12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0604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0461E2-E1B4-453A-9E06-CFF70DE92C3E}" type="slidenum">
              <a:rPr lang="en-US" altLang="fa-IR" sz="1200" b="0"/>
              <a:pPr/>
              <a:t>13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976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05283C-DD65-4DE7-BEEC-1AFE1F878F6A}" type="slidenum">
              <a:rPr lang="en-US" altLang="fa-IR" sz="1200" b="0"/>
              <a:pPr/>
              <a:t>14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2415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E7B44B-9158-40D7-ABB8-50269C4A6845}" type="slidenum">
              <a:rPr lang="en-US" altLang="fa-IR" sz="1200" b="0"/>
              <a:pPr/>
              <a:t>15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5286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D380BC-9BFB-4517-90CA-17610AB5269F}" type="slidenum">
              <a:rPr lang="en-US" altLang="fa-IR" sz="1200" b="0"/>
              <a:pPr/>
              <a:t>16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7085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3ACF6E-9D70-4BC0-9718-86799FC5D28E}" type="slidenum">
              <a:rPr lang="en-US" altLang="fa-IR" sz="1200" b="0"/>
              <a:pPr/>
              <a:t>17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586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498332-A7A6-4D54-B69E-CFF38C5E331C}" type="slidenum">
              <a:rPr lang="en-US" altLang="fa-IR" sz="1200" b="0"/>
              <a:pPr/>
              <a:t>18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70193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DDB533-9BEE-494D-8D6F-1934AD9BB615}" type="slidenum">
              <a:rPr lang="en-US" altLang="fa-IR" sz="1200" b="0"/>
              <a:pPr/>
              <a:t>19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8656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70CE9AE-53A2-427E-9607-6F4D722004BF}" type="slidenum">
              <a:rPr lang="en-US" altLang="fa-IR" sz="1200" b="0"/>
              <a:pPr/>
              <a:t>2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8967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4BAA0FD-438D-4DF6-822C-629712B0CB20}" type="slidenum">
              <a:rPr lang="en-US" altLang="fa-IR" sz="1200" b="0"/>
              <a:pPr/>
              <a:t>20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07612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7116B9-6A15-4C06-ABD6-AF1495810F84}" type="slidenum">
              <a:rPr lang="en-US" altLang="fa-IR" sz="1200" b="0"/>
              <a:pPr/>
              <a:t>21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2563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FF2306-6229-4607-9635-96E1B38B2983}" type="slidenum">
              <a:rPr lang="en-US" altLang="fa-IR" sz="1200" b="0"/>
              <a:pPr/>
              <a:t>22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6111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FF2306-6229-4607-9635-96E1B38B2983}" type="slidenum">
              <a:rPr lang="en-US" altLang="fa-IR" sz="1200" b="0"/>
              <a:pPr/>
              <a:t>23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9670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31993D-6873-4C21-93A0-670B2E7F3918}" type="slidenum">
              <a:rPr lang="en-US" altLang="fa-IR" sz="1200" b="0"/>
              <a:pPr/>
              <a:t>3</a:t>
            </a:fld>
            <a:endParaRPr lang="en-US" altLang="fa-IR" sz="1200" b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9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2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CDB5381-4C6D-4EA0-B63E-10E2BB9E9301}" type="slidenum">
              <a:rPr lang="en-US" altLang="fa-IR" sz="1200" b="0"/>
              <a:pPr/>
              <a:t>4</a:t>
            </a:fld>
            <a:endParaRPr lang="en-US" altLang="fa-IR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4838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665ADC-3654-4DAA-939B-22177B30CFC0}" type="slidenum">
              <a:rPr lang="en-US" altLang="fa-IR" sz="1200" b="0"/>
              <a:pPr/>
              <a:t>5</a:t>
            </a:fld>
            <a:endParaRPr lang="en-US" altLang="fa-IR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05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6FF2C4-B921-407E-9456-BC413F9752E8}" type="slidenum">
              <a:rPr lang="en-US" altLang="fa-IR" sz="1200" b="0"/>
              <a:pPr/>
              <a:t>6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0194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0EE1AB-BE4F-4247-AE8B-03E2AF5F41AD}" type="slidenum">
              <a:rPr lang="en-US" altLang="fa-IR" sz="1200" b="0"/>
              <a:pPr/>
              <a:t>7</a:t>
            </a:fld>
            <a:endParaRPr lang="en-US" altLang="fa-IR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1701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6C94E3-8170-482A-9B6F-C3241AB15CBA}" type="slidenum">
              <a:rPr lang="en-US" altLang="fa-IR" sz="1200" b="0"/>
              <a:pPr/>
              <a:t>8</a:t>
            </a:fld>
            <a:endParaRPr lang="en-US" altLang="fa-IR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7299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AEB4EB-0907-4EBD-8775-4B40D9D531E4}" type="slidenum">
              <a:rPr lang="en-US" altLang="fa-IR" sz="1200" b="0"/>
              <a:pPr/>
              <a:t>9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699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6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68070-ADC9-431E-9632-0E00951B5D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578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7A0F-043D-4227-874D-89739A860E2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6702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9CDA-2463-4B0C-A234-E42259F40E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5082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B372-9500-4DC6-9441-657F0B05C7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46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F9CB8-CB60-4676-9A95-554A372747B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160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3D17-66EE-4915-848D-EBCCF72D1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09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0B77C-5309-45F2-9741-4A0F5B7284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7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1700-A7D2-49CD-897C-5210D123D8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53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A6B8A-9246-4BF0-B624-EC8CB74581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73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F3D0-25C1-42FC-9B5B-C94395261A0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781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C8DE9-35E2-49A5-BC31-935694AE22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6260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267E24-DB6A-4A99-9E2A-ABD2ED4AA7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2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Comparator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BE4D78-7EDF-4322-BF14-664171C2F618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965325" y="41560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1001 and</a:t>
            </a:r>
          </a:p>
          <a:p>
            <a:r>
              <a:rPr lang="en-US" altLang="fa-IR" sz="2400" b="0"/>
              <a:t>    B = 0111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3396" name="Text Box 4"/>
          <p:cNvSpPr txBox="1">
            <a:spLocks noChangeArrowheads="1"/>
          </p:cNvSpPr>
          <p:nvPr/>
        </p:nvSpPr>
        <p:spPr bwMode="auto">
          <a:xfrm>
            <a:off x="5089525" y="3657600"/>
            <a:ext cx="2327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&gt; B3</a:t>
            </a:r>
          </a:p>
          <a:p>
            <a:r>
              <a:rPr lang="en-US" altLang="fa-IR" sz="2400" b="0"/>
              <a:t>i.e. A3 . B3’ = 1</a:t>
            </a: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4632325" y="457200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one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A3 . B3’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470525" y="2174875"/>
            <a:ext cx="195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Find A_GT_B</a:t>
            </a:r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44289"/>
              </p:ext>
            </p:extLst>
          </p:nvPr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4" imgW="1951672" imgH="1119280" progId="Word.Document.8">
                  <p:embed/>
                </p:oleObj>
              </mc:Choice>
              <mc:Fallback>
                <p:oleObj name="Document" r:id="rId4" imgW="1951672" imgH="1119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47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6" grpId="0" build="p" autoUpdateAnimBg="0"/>
      <p:bldP spid="172339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3BFDC73-17FE-4C19-A72B-92B346E128EF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65325" y="39274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1101 and</a:t>
            </a:r>
          </a:p>
          <a:p>
            <a:r>
              <a:rPr lang="en-US" altLang="fa-IR" sz="2400" b="0"/>
              <a:t>    B = 1011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5089525" y="3124200"/>
            <a:ext cx="2843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&gt; B2</a:t>
            </a:r>
          </a:p>
          <a:p>
            <a:r>
              <a:rPr lang="en-US" altLang="fa-IR" sz="2400" b="0"/>
              <a:t>i.e. C3 = 1 and</a:t>
            </a:r>
          </a:p>
          <a:p>
            <a:r>
              <a:rPr lang="en-US" altLang="fa-IR" sz="2400" b="0"/>
              <a:t>     A2 . B2’ = 1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270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3BFDC73-17FE-4C19-A72B-92B346E128EF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65325" y="39274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1101 and</a:t>
            </a:r>
          </a:p>
          <a:p>
            <a:r>
              <a:rPr lang="en-US" altLang="fa-IR" sz="2400" b="0"/>
              <a:t>    B = 1011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5089525" y="3124200"/>
            <a:ext cx="2843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&gt; B2</a:t>
            </a:r>
          </a:p>
          <a:p>
            <a:r>
              <a:rPr lang="en-US" altLang="fa-IR" sz="2400" b="0"/>
              <a:t>i.e. C3 = 1 and</a:t>
            </a:r>
          </a:p>
          <a:p>
            <a:r>
              <a:rPr lang="en-US" altLang="fa-IR" sz="2400" b="0"/>
              <a:t>     A2 . B2’ = 1</a:t>
            </a: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4632325" y="47561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the next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C3 . A2 . B2’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270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49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4" grpId="0" build="p" autoUpdateAnimBg="0"/>
      <p:bldP spid="17254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FAB00D-D476-4D4D-8649-E442D5316E1D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965325" y="39274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1010 and</a:t>
            </a:r>
          </a:p>
          <a:p>
            <a:r>
              <a:rPr lang="en-US" altLang="fa-IR" sz="2400" b="0"/>
              <a:t>    B = 1001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7492" name="Text Box 4"/>
          <p:cNvSpPr txBox="1">
            <a:spLocks noChangeArrowheads="1"/>
          </p:cNvSpPr>
          <p:nvPr/>
        </p:nvSpPr>
        <p:spPr bwMode="auto">
          <a:xfrm>
            <a:off x="5089525" y="2895600"/>
            <a:ext cx="3403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= B2 and</a:t>
            </a:r>
          </a:p>
          <a:p>
            <a:r>
              <a:rPr lang="en-US" altLang="fa-IR" sz="2400" b="0"/>
              <a:t>              A1 &gt; B1</a:t>
            </a:r>
          </a:p>
          <a:p>
            <a:r>
              <a:rPr lang="en-US" altLang="fa-IR" sz="2400" b="0"/>
              <a:t>i.e. C3 = 1 and C2 = 1 and</a:t>
            </a:r>
          </a:p>
          <a:p>
            <a:r>
              <a:rPr lang="en-US" altLang="fa-IR" sz="2400" b="0"/>
              <a:t>     A1 . B1’ = 1</a:t>
            </a:r>
          </a:p>
        </p:txBody>
      </p:sp>
      <p:sp>
        <p:nvSpPr>
          <p:cNvPr id="1727493" name="Text Box 5"/>
          <p:cNvSpPr txBox="1">
            <a:spLocks noChangeArrowheads="1"/>
          </p:cNvSpPr>
          <p:nvPr/>
        </p:nvSpPr>
        <p:spPr bwMode="auto">
          <a:xfrm>
            <a:off x="4191000" y="48323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the next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C3 . C2 . A1 . B1’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294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C3 . A2 . B2’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2" grpId="0" build="p" autoUpdateAnimBg="0"/>
      <p:bldP spid="17274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1C14D8-68DA-4D6A-886A-0E765FAA8046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65325" y="36226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1011 and</a:t>
            </a:r>
          </a:p>
          <a:p>
            <a:r>
              <a:rPr lang="en-US" altLang="fa-IR" sz="2400" b="0"/>
              <a:t>    B = 1010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9540" name="Text Box 4"/>
          <p:cNvSpPr txBox="1">
            <a:spLocks noChangeArrowheads="1"/>
          </p:cNvSpPr>
          <p:nvPr/>
        </p:nvSpPr>
        <p:spPr bwMode="auto">
          <a:xfrm>
            <a:off x="4648200" y="2743200"/>
            <a:ext cx="34480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= B2 and</a:t>
            </a:r>
          </a:p>
          <a:p>
            <a:r>
              <a:rPr lang="en-US" altLang="fa-IR" sz="2400" b="0"/>
              <a:t>              A1 = B1 and</a:t>
            </a:r>
          </a:p>
          <a:p>
            <a:r>
              <a:rPr lang="en-US" altLang="fa-IR" sz="2400" b="0"/>
              <a:t>              A0 &gt; B0</a:t>
            </a:r>
          </a:p>
          <a:p>
            <a:r>
              <a:rPr lang="en-US" altLang="fa-IR" sz="2400" b="0"/>
              <a:t>i.e. C3 = 1 and C2 = 1 and</a:t>
            </a:r>
          </a:p>
          <a:p>
            <a:r>
              <a:rPr lang="en-US" altLang="fa-IR" sz="2400" b="0"/>
              <a:t>    C1 = 1 and A0 . B0’ = 1</a:t>
            </a:r>
          </a:p>
        </p:txBody>
      </p:sp>
      <p:sp>
        <p:nvSpPr>
          <p:cNvPr id="1729541" name="Text Box 5"/>
          <p:cNvSpPr txBox="1">
            <a:spLocks noChangeArrowheads="1"/>
          </p:cNvSpPr>
          <p:nvPr/>
        </p:nvSpPr>
        <p:spPr bwMode="auto">
          <a:xfrm>
            <a:off x="4191000" y="498475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the last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C3 . C2 . C1 . A0 . B0’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572000" y="1143000"/>
            <a:ext cx="3878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C3 . A2 . B2’</a:t>
            </a:r>
          </a:p>
          <a:p>
            <a:r>
              <a:rPr lang="en-US" altLang="fa-IR" sz="2400" b="0"/>
              <a:t>                + C3 . C2 . A1 . B1’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7620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40" grpId="0" build="p" autoUpdateAnimBg="0"/>
      <p:bldP spid="172954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F2EC82-4C19-42AE-9760-F3F86426FB97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068888" y="4710113"/>
            <a:ext cx="3751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/>
              <a:t>A_GT_B = A3 . B3’</a:t>
            </a:r>
          </a:p>
          <a:p>
            <a:r>
              <a:rPr lang="en-US" altLang="fa-IR" sz="2000" b="0"/>
              <a:t>                + C3 . A2 . B2’</a:t>
            </a:r>
          </a:p>
          <a:p>
            <a:r>
              <a:rPr lang="en-US" altLang="fa-IR" sz="2000" b="0"/>
              <a:t>                + C3 . C2 . A1 . B1’</a:t>
            </a:r>
          </a:p>
          <a:p>
            <a:r>
              <a:rPr lang="en-US" altLang="fa-IR" sz="2000" b="0"/>
              <a:t>                + C3 . C2 . C1 . A0 . B0’</a:t>
            </a:r>
          </a:p>
        </p:txBody>
      </p:sp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468313" y="1341438"/>
          <a:ext cx="5802312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Visio" r:id="rId4" imgW="2287905" imgH="1976676" progId="Visio.Drawing.11">
                  <p:embed/>
                </p:oleObj>
              </mc:Choice>
              <mc:Fallback>
                <p:oleObj name="Visio" r:id="rId4" imgW="2287905" imgH="197667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5802312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C26F29-9769-4791-9BC4-0C50FB914CA8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352800" y="3657600"/>
            <a:ext cx="4462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 dirty="0" err="1"/>
              <a:t>A_LT_B</a:t>
            </a:r>
            <a:r>
              <a:rPr lang="en-US" altLang="fa-IR" sz="2400" b="0" dirty="0"/>
              <a:t> = </a:t>
            </a:r>
            <a:r>
              <a:rPr lang="en-US" altLang="fa-IR" sz="2400" b="0" dirty="0" err="1"/>
              <a:t>A3</a:t>
            </a:r>
            <a:r>
              <a:rPr lang="en-US" altLang="fa-IR" sz="2400" b="0" dirty="0"/>
              <a:t>’ . </a:t>
            </a:r>
            <a:r>
              <a:rPr lang="en-US" altLang="fa-IR" sz="2400" b="0" dirty="0" err="1"/>
              <a:t>B3</a:t>
            </a:r>
            <a:endParaRPr lang="en-US" altLang="fa-IR" sz="2400" b="0" dirty="0"/>
          </a:p>
          <a:p>
            <a:r>
              <a:rPr lang="en-US" altLang="fa-IR" sz="2400" b="0" dirty="0"/>
              <a:t>                + </a:t>
            </a:r>
            <a:r>
              <a:rPr lang="en-US" altLang="fa-IR" sz="2400" b="0" dirty="0" err="1"/>
              <a:t>C3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A2</a:t>
            </a:r>
            <a:r>
              <a:rPr lang="en-US" altLang="fa-IR" sz="2400" b="0" dirty="0"/>
              <a:t>’ . </a:t>
            </a:r>
            <a:r>
              <a:rPr lang="en-US" altLang="fa-IR" sz="2400" b="0" dirty="0" err="1"/>
              <a:t>B2</a:t>
            </a:r>
            <a:endParaRPr lang="en-US" altLang="fa-IR" sz="2400" b="0" dirty="0"/>
          </a:p>
          <a:p>
            <a:r>
              <a:rPr lang="en-US" altLang="fa-IR" sz="2400" b="0" dirty="0"/>
              <a:t>                + </a:t>
            </a:r>
            <a:r>
              <a:rPr lang="en-US" altLang="fa-IR" sz="2400" b="0" dirty="0" err="1"/>
              <a:t>C3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C2</a:t>
            </a:r>
            <a:r>
              <a:rPr lang="en-US" altLang="fa-IR" sz="2400" b="0" dirty="0"/>
              <a:t> . A1’ . </a:t>
            </a:r>
            <a:r>
              <a:rPr lang="en-US" altLang="fa-IR" sz="2400" b="0" dirty="0" err="1"/>
              <a:t>B1</a:t>
            </a:r>
            <a:endParaRPr lang="en-US" altLang="fa-IR" sz="2400" b="0" dirty="0"/>
          </a:p>
          <a:p>
            <a:r>
              <a:rPr lang="en-US" altLang="fa-IR" sz="2400" b="0" dirty="0"/>
              <a:t>                + </a:t>
            </a:r>
            <a:r>
              <a:rPr lang="en-US" altLang="fa-IR" sz="2400" b="0" dirty="0" err="1"/>
              <a:t>C3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C2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C1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A0</a:t>
            </a:r>
            <a:r>
              <a:rPr lang="en-US" altLang="fa-IR" sz="2400" b="0" dirty="0"/>
              <a:t>’ . </a:t>
            </a:r>
            <a:r>
              <a:rPr lang="en-US" altLang="fa-IR" sz="2400" b="0" dirty="0" err="1"/>
              <a:t>B0</a:t>
            </a:r>
            <a:endParaRPr lang="en-US" altLang="fa-IR" sz="2400" b="0" dirty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Find A_LT_B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9906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04EFEAA-821B-4024-B4D8-1A9FE5915512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TTL 74x85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3744912" cy="4648200"/>
          </a:xfrm>
          <a:noFill/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32774" name="Rectangle 23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2775" name="Rectangle 24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2776" name="Line 25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7" name="Line 26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8" name="Line 27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9" name="Line 28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0" name="Line 29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1" name="Line 30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2" name="Line 31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3" name="Line 32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4" name="Line 33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5" name="Line 34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6" name="Rectangle 35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2787" name="Rectangle 36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2788" name="Rectangle 37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32789" name="Rectangle 38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32790" name="Rectangle 39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endParaRPr lang="en-US" altLang="fa-IR"/>
            </a:p>
          </p:txBody>
        </p:sp>
        <p:sp>
          <p:nvSpPr>
            <p:cNvPr id="32791" name="Rectangle 40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fa-IR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fa-IR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gt</a:t>
              </a:r>
              <a:endParaRPr lang="en-US" altLang="fa-IR"/>
            </a:p>
          </p:txBody>
        </p:sp>
        <p:sp>
          <p:nvSpPr>
            <p:cNvPr id="32794" name="Rectangle 43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eq</a:t>
              </a:r>
              <a:endParaRPr lang="en-US" altLang="fa-IR"/>
            </a:p>
          </p:txBody>
        </p:sp>
        <p:sp>
          <p:nvSpPr>
            <p:cNvPr id="32795" name="Rectangle 44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lt</a:t>
              </a:r>
              <a:endParaRPr lang="en-US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08B319-03C8-4B91-933C-8FAA11C69C86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TTL 74x85</a:t>
            </a:r>
          </a:p>
        </p:txBody>
      </p:sp>
      <p:sp>
        <p:nvSpPr>
          <p:cNvPr id="1740808" name="Rectangle 8"/>
          <p:cNvSpPr>
            <a:spLocks noChangeArrowheads="1"/>
          </p:cNvSpPr>
          <p:nvPr/>
        </p:nvSpPr>
        <p:spPr bwMode="auto">
          <a:xfrm>
            <a:off x="255588" y="1341438"/>
            <a:ext cx="69802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if (A&gt;B)  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eq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if (A&lt;B)  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=1,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eq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if (A=B)  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=l,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eq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=e,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=g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																																					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three 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, 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and 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inputs are used when cascading.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fa-IR" sz="3200" dirty="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34822" name="Rectangle 10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4823" name="Rectangle 11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4824" name="Line 12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5" name="Line 13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6" name="Line 14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7" name="Line 15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8" name="Line 16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9" name="Line 17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0" name="Line 18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1" name="Line 19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2" name="Line 20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3" name="Line 21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4835" name="Rectangle 23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4836" name="Rectangle 24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34837" name="Rectangle 25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34838" name="Rectangle 26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endParaRPr lang="en-US" altLang="fa-IR"/>
            </a:p>
          </p:txBody>
        </p:sp>
        <p:sp>
          <p:nvSpPr>
            <p:cNvPr id="34839" name="Rectangle 27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fa-IR"/>
            </a:p>
          </p:txBody>
        </p:sp>
        <p:sp>
          <p:nvSpPr>
            <p:cNvPr id="34840" name="Rectangle 28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fa-IR"/>
            </a:p>
          </p:txBody>
        </p:sp>
        <p:sp>
          <p:nvSpPr>
            <p:cNvPr id="34841" name="Rectangle 29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gt</a:t>
              </a:r>
              <a:endParaRPr lang="en-US" altLang="fa-IR"/>
            </a:p>
          </p:txBody>
        </p:sp>
        <p:sp>
          <p:nvSpPr>
            <p:cNvPr id="34842" name="Rectangle 30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eq</a:t>
              </a:r>
              <a:endParaRPr lang="en-US" altLang="fa-IR"/>
            </a:p>
          </p:txBody>
        </p:sp>
        <p:sp>
          <p:nvSpPr>
            <p:cNvPr id="34843" name="Rectangle 31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lt</a:t>
              </a:r>
              <a:endParaRPr lang="en-US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4310CE1-ADD7-4CD0-920F-581BB7622984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Comparator (continued…)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fa-IR" sz="2400" smtClean="0"/>
              <a:t>Let us now cascade four of the 74x85 to construct a 16 bit comparator.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3687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2297113"/>
          <a:ext cx="7315200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Visio" r:id="rId4" imgW="4733449" imgH="2775347" progId="Visio.Drawing.6">
                  <p:embed/>
                </p:oleObj>
              </mc:Choice>
              <mc:Fallback>
                <p:oleObj name="Visio" r:id="rId4" imgW="4733449" imgH="2775347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97113"/>
                        <a:ext cx="7315200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924300" y="5662613"/>
            <a:ext cx="45354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Exercise: Analyze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564F925-E5B3-423E-9B07-D9D7D4403FBA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4962" name="Rectangle 2"/>
          <p:cNvSpPr>
            <a:spLocks noChangeArrowheads="1"/>
          </p:cNvSpPr>
          <p:nvPr/>
        </p:nvSpPr>
        <p:spPr bwMode="auto">
          <a:xfrm>
            <a:off x="4433888" y="5567363"/>
            <a:ext cx="4133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fa-IR" sz="1600" b="0">
                <a:solidFill>
                  <a:srgbClr val="000000"/>
                </a:solidFill>
                <a:latin typeface="Arial" panose="020B0604020202020204" pitchFamily="34" charset="0"/>
              </a:rPr>
              <a:t>we'll need a 4-variable Karnaugh map </a:t>
            </a:r>
            <a:br>
              <a:rPr lang="en-US" altLang="fa-IR" sz="1600" b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fa-IR" sz="1600" b="0">
                <a:solidFill>
                  <a:srgbClr val="000000"/>
                </a:solidFill>
                <a:latin typeface="Arial" panose="020B0604020202020204" pitchFamily="34" charset="0"/>
              </a:rPr>
              <a:t>for each of the 3 output functions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z="3600" smtClean="0"/>
              <a:t>Two-Bit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0700" y="3441700"/>
            <a:ext cx="1741488" cy="1171575"/>
            <a:chOff x="1144" y="2196"/>
            <a:chExt cx="1112" cy="748"/>
          </a:xfrm>
        </p:grpSpPr>
        <p:sp>
          <p:nvSpPr>
            <p:cNvPr id="6178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block diagram</a:t>
              </a:r>
            </a:p>
          </p:txBody>
        </p:sp>
        <p:sp>
          <p:nvSpPr>
            <p:cNvPr id="6179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1663" y="2260600"/>
            <a:ext cx="3770312" cy="1085850"/>
            <a:chOff x="384" y="1443"/>
            <a:chExt cx="2408" cy="692"/>
          </a:xfrm>
        </p:grpSpPr>
        <p:sp>
          <p:nvSpPr>
            <p:cNvPr id="6161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LT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EQ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GT</a:t>
              </a:r>
            </a:p>
          </p:txBody>
        </p:sp>
        <p:sp>
          <p:nvSpPr>
            <p:cNvPr id="6162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B &lt; C D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B = C D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B &gt; C D</a:t>
              </a:r>
            </a:p>
          </p:txBody>
        </p:sp>
        <p:grpSp>
          <p:nvGrpSpPr>
            <p:cNvPr id="6163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6170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6171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2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3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4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5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6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7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960" y="1443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960" y="1587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960" y="1779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960" y="1923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168" name="Text Box 23"/>
            <p:cNvSpPr txBox="1">
              <a:spLocks noChangeArrowheads="1"/>
            </p:cNvSpPr>
            <p:nvPr/>
          </p:nvSpPr>
          <p:spPr bwMode="auto">
            <a:xfrm>
              <a:off x="384" y="1491"/>
              <a:ext cx="2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N1</a:t>
              </a:r>
            </a:p>
          </p:txBody>
        </p:sp>
        <p:sp>
          <p:nvSpPr>
            <p:cNvPr id="6169" name="Text Box 24"/>
            <p:cNvSpPr txBox="1">
              <a:spLocks noChangeArrowheads="1"/>
            </p:cNvSpPr>
            <p:nvPr/>
          </p:nvSpPr>
          <p:spPr bwMode="auto">
            <a:xfrm>
              <a:off x="384" y="1855"/>
              <a:ext cx="2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54600" y="1604963"/>
            <a:ext cx="3062288" cy="3735387"/>
            <a:chOff x="3060" y="944"/>
            <a:chExt cx="1956" cy="2384"/>
          </a:xfrm>
        </p:grpSpPr>
        <p:sp>
          <p:nvSpPr>
            <p:cNvPr id="6155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6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7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8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9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60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	B	C	D	LT	EQ	GT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	0	0	0	0	1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0	1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	0	0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0	1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0	1	0</a:t>
              </a:r>
            </a:p>
            <a:p>
              <a:pPr eaLnBrk="1" hangingPunct="1">
                <a:lnSpc>
                  <a:spcPts val="1575"/>
                </a:lnSpc>
              </a:pPr>
              <a:endParaRPr lang="en-US" altLang="fa-IR" sz="16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778000" y="3730625"/>
            <a:ext cx="2951163" cy="1309688"/>
            <a:chOff x="1136" y="2380"/>
            <a:chExt cx="1884" cy="836"/>
          </a:xfrm>
        </p:grpSpPr>
        <p:sp>
          <p:nvSpPr>
            <p:cNvPr id="6153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4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and</a:t>
              </a:r>
            </a:p>
            <a:p>
              <a:pPr algn="ctr">
                <a:lnSpc>
                  <a:spcPts val="17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49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B6CE7F-EBC6-45C0-A440-A8B634D39DC2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TTL 74x682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7663" y="1219200"/>
            <a:ext cx="1946275" cy="4648200"/>
          </a:xfrm>
          <a:noFill/>
        </p:spPr>
      </p:pic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3635375" y="1052513"/>
            <a:ext cx="4171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8-bit Comparator</a:t>
            </a:r>
          </a:p>
        </p:txBody>
      </p:sp>
      <p:sp>
        <p:nvSpPr>
          <p:cNvPr id="1744911" name="Rectangle 15"/>
          <p:cNvSpPr>
            <a:spLocks noChangeArrowheads="1"/>
          </p:cNvSpPr>
          <p:nvPr/>
        </p:nvSpPr>
        <p:spPr bwMode="auto">
          <a:xfrm>
            <a:off x="3348038" y="2420938"/>
            <a:ext cx="518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altLang="fa-IR" sz="1800" b="0">
                <a:latin typeface="Arial" panose="020B0604020202020204" pitchFamily="34" charset="0"/>
                <a:cs typeface="Zar" panose="00000400000000000000" pitchFamily="2" charset="-78"/>
              </a:rPr>
              <a:t>Arithmetic conditions derived from 74x682 outputs?</a:t>
            </a:r>
          </a:p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altLang="fa-IR" sz="1800" b="0">
                <a:latin typeface="Arial" panose="020B0604020202020204" pitchFamily="34" charset="0"/>
                <a:cs typeface="Zar" panose="00000400000000000000" pitchFamily="2" charset="-78"/>
              </a:rPr>
              <a:t>And their circuits?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1C1F6EC-43B3-4720-AC1A-8600695B495A}" type="slidenum">
              <a:rPr lang="en-US" altLang="fa-IR" sz="1300" b="0">
                <a:latin typeface="Arial" panose="020B0604020202020204" pitchFamily="34" charset="0"/>
              </a:rPr>
              <a:pPr/>
              <a:t>21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4737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6A1DEB-2C1B-4941-8F65-F99182C279C0}" type="slidenum">
              <a:rPr lang="en-US" altLang="fa-IR" sz="1300" b="0">
                <a:latin typeface="Arial" panose="020B0604020202020204" pitchFamily="34" charset="0"/>
              </a:rPr>
              <a:pPr/>
              <a:t>22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Maximum Finder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478588" cy="554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Design a maximum finder																																																																												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430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2513" y="2124075"/>
          <a:ext cx="5029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Visio" r:id="rId4" imgW="2603182" imgH="1572816" progId="Visio.Drawing.6">
                  <p:embed/>
                </p:oleObj>
              </mc:Choice>
              <mc:Fallback>
                <p:oleObj name="Visio" r:id="rId4" imgW="2603182" imgH="157281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24075"/>
                        <a:ext cx="5029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18" name="Rectangle 6"/>
          <p:cNvSpPr>
            <a:spLocks noChangeArrowheads="1"/>
          </p:cNvSpPr>
          <p:nvPr/>
        </p:nvSpPr>
        <p:spPr bwMode="auto">
          <a:xfrm>
            <a:off x="2268538" y="1844675"/>
            <a:ext cx="3816350" cy="403383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87450" y="2276475"/>
            <a:ext cx="1079500" cy="1008063"/>
            <a:chOff x="748" y="1434"/>
            <a:chExt cx="680" cy="635"/>
          </a:xfrm>
        </p:grpSpPr>
        <p:grpSp>
          <p:nvGrpSpPr>
            <p:cNvPr id="43017" name="Group 11"/>
            <p:cNvGrpSpPr>
              <a:grpSpLocks/>
            </p:cNvGrpSpPr>
            <p:nvPr/>
          </p:nvGrpSpPr>
          <p:grpSpPr bwMode="auto">
            <a:xfrm>
              <a:off x="748" y="1513"/>
              <a:ext cx="680" cy="408"/>
              <a:chOff x="930" y="1513"/>
              <a:chExt cx="680" cy="408"/>
            </a:xfrm>
          </p:grpSpPr>
          <p:sp>
            <p:nvSpPr>
              <p:cNvPr id="43022" name="Line 7"/>
              <p:cNvSpPr>
                <a:spLocks noChangeShapeType="1"/>
              </p:cNvSpPr>
              <p:nvPr/>
            </p:nvSpPr>
            <p:spPr bwMode="auto">
              <a:xfrm>
                <a:off x="1156" y="1679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3023" name="Line 8"/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3024" name="Text Box 9"/>
              <p:cNvSpPr txBox="1">
                <a:spLocks noChangeArrowheads="1"/>
              </p:cNvSpPr>
              <p:nvPr/>
            </p:nvSpPr>
            <p:spPr bwMode="auto">
              <a:xfrm>
                <a:off x="930" y="1513"/>
                <a:ext cx="27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fa-IR" sz="2100"/>
                  <a:t>a</a:t>
                </a:r>
              </a:p>
            </p:txBody>
          </p:sp>
          <p:sp>
            <p:nvSpPr>
              <p:cNvPr id="43025" name="Text Box 10"/>
              <p:cNvSpPr txBox="1">
                <a:spLocks noChangeArrowheads="1"/>
              </p:cNvSpPr>
              <p:nvPr/>
            </p:nvSpPr>
            <p:spPr bwMode="auto">
              <a:xfrm>
                <a:off x="930" y="1661"/>
                <a:ext cx="27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fa-IR" sz="2100"/>
                  <a:t>b</a:t>
                </a:r>
              </a:p>
            </p:txBody>
          </p:sp>
        </p:grpSp>
        <p:sp>
          <p:nvSpPr>
            <p:cNvPr id="43018" name="Line 12"/>
            <p:cNvSpPr>
              <a:spLocks noChangeShapeType="1"/>
            </p:cNvSpPr>
            <p:nvPr/>
          </p:nvSpPr>
          <p:spPr bwMode="auto">
            <a:xfrm flipH="1">
              <a:off x="1066" y="179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19" name="Line 13"/>
            <p:cNvSpPr>
              <a:spLocks noChangeShapeType="1"/>
            </p:cNvSpPr>
            <p:nvPr/>
          </p:nvSpPr>
          <p:spPr bwMode="auto">
            <a:xfrm flipH="1">
              <a:off x="1066" y="161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0" name="Text Box 14"/>
            <p:cNvSpPr txBox="1">
              <a:spLocks noChangeArrowheads="1"/>
            </p:cNvSpPr>
            <p:nvPr/>
          </p:nvSpPr>
          <p:spPr bwMode="auto">
            <a:xfrm>
              <a:off x="1021" y="1434"/>
              <a:ext cx="3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 b="0"/>
                <a:t>4</a:t>
              </a:r>
            </a:p>
          </p:txBody>
        </p:sp>
        <p:sp>
          <p:nvSpPr>
            <p:cNvPr id="43021" name="Text Box 15"/>
            <p:cNvSpPr txBox="1">
              <a:spLocks noChangeArrowheads="1"/>
            </p:cNvSpPr>
            <p:nvPr/>
          </p:nvSpPr>
          <p:spPr bwMode="auto">
            <a:xfrm>
              <a:off x="1020" y="1829"/>
              <a:ext cx="3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 b="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5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6A1DEB-2C1B-4941-8F65-F99182C279C0}" type="slidenum">
              <a:rPr lang="en-US" altLang="fa-IR" sz="1300" b="0">
                <a:latin typeface="Arial" panose="020B0604020202020204" pitchFamily="34" charset="0"/>
              </a:rPr>
              <a:pPr/>
              <a:t>23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Maximum Finder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478588" cy="554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Design a maximum finder																																																																												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430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2513" y="2124075"/>
          <a:ext cx="5029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Visio" r:id="rId4" imgW="2603182" imgH="1572816" progId="Visio.Drawing.6">
                  <p:embed/>
                </p:oleObj>
              </mc:Choice>
              <mc:Fallback>
                <p:oleObj name="Visio" r:id="rId4" imgW="2603182" imgH="15728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24075"/>
                        <a:ext cx="5029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6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B60492-F88F-4E26-B57D-A870DBC433CD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850" y="1855788"/>
            <a:ext cx="6813550" cy="2859087"/>
            <a:chOff x="288" y="1584"/>
            <a:chExt cx="4352" cy="1824"/>
          </a:xfrm>
        </p:grpSpPr>
        <p:grpSp>
          <p:nvGrpSpPr>
            <p:cNvPr id="8294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8301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302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grpSp>
          <p:nvGrpSpPr>
            <p:cNvPr id="8295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8299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300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8296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fa-IR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A' B' D  +  A' C  +  B' C D</a:t>
              </a:r>
            </a:p>
          </p:txBody>
        </p:sp>
        <p:sp>
          <p:nvSpPr>
            <p:cNvPr id="8297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98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52563" y="847725"/>
            <a:ext cx="6815137" cy="4618038"/>
            <a:chOff x="928" y="941"/>
            <a:chExt cx="4352" cy="2947"/>
          </a:xfrm>
        </p:grpSpPr>
        <p:grpSp>
          <p:nvGrpSpPr>
            <p:cNvPr id="8284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8288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8292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82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</p:grpSp>
          <p:grpSp>
            <p:nvGrpSpPr>
              <p:cNvPr id="8289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8290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82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</p:grpSp>
        </p:grpSp>
        <p:sp>
          <p:nvSpPr>
            <p:cNvPr id="8285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fa-IR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B C' D'  +  A C'  +  A B D'</a:t>
              </a:r>
            </a:p>
          </p:txBody>
        </p:sp>
        <p:sp>
          <p:nvSpPr>
            <p:cNvPr id="8286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87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525463" y="4175125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LT	=</a:t>
            </a:r>
          </a:p>
          <a:p>
            <a:pPr algn="ctr"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EQ	=</a:t>
            </a:r>
          </a:p>
          <a:p>
            <a:pPr algn="ctr"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GT	=</a:t>
            </a:r>
          </a:p>
        </p:txBody>
      </p:sp>
      <p:sp>
        <p:nvSpPr>
          <p:cNvPr id="8198" name="Rectangle 24"/>
          <p:cNvSpPr>
            <a:spLocks noChangeArrowheads="1"/>
          </p:cNvSpPr>
          <p:nvPr/>
        </p:nvSpPr>
        <p:spPr bwMode="auto">
          <a:xfrm>
            <a:off x="37576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K-map for EQ</a:t>
            </a:r>
          </a:p>
        </p:txBody>
      </p:sp>
      <p:sp>
        <p:nvSpPr>
          <p:cNvPr id="8199" name="Rectangle 25"/>
          <p:cNvSpPr>
            <a:spLocks noChangeArrowheads="1"/>
          </p:cNvSpPr>
          <p:nvPr/>
        </p:nvSpPr>
        <p:spPr bwMode="auto">
          <a:xfrm>
            <a:off x="976313" y="3473450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K-map for LT</a:t>
            </a: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65389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K-map for GT</a:t>
            </a:r>
          </a:p>
        </p:txBody>
      </p:sp>
      <p:sp>
        <p:nvSpPr>
          <p:cNvPr id="820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Two-Bit Comparator (cont’d)</a:t>
            </a:r>
          </a:p>
        </p:txBody>
      </p:sp>
      <p:grpSp>
        <p:nvGrpSpPr>
          <p:cNvPr id="8202" name="Group 28"/>
          <p:cNvGrpSpPr>
            <a:grpSpLocks/>
          </p:cNvGrpSpPr>
          <p:nvPr/>
        </p:nvGrpSpPr>
        <p:grpSpPr bwMode="auto">
          <a:xfrm>
            <a:off x="676275" y="1100138"/>
            <a:ext cx="2720975" cy="2335212"/>
            <a:chOff x="4245" y="2703"/>
            <a:chExt cx="1738" cy="1490"/>
          </a:xfrm>
        </p:grpSpPr>
        <p:sp>
          <p:nvSpPr>
            <p:cNvPr id="8260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</p:txBody>
        </p:sp>
        <p:sp>
          <p:nvSpPr>
            <p:cNvPr id="8261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62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63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4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5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6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7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68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69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70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1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2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</p:txBody>
        </p:sp>
        <p:sp>
          <p:nvSpPr>
            <p:cNvPr id="8273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74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75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6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7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8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9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80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81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82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83" name="Text Box 52"/>
            <p:cNvSpPr txBox="1">
              <a:spLocks noChangeArrowheads="1"/>
            </p:cNvSpPr>
            <p:nvPr/>
          </p:nvSpPr>
          <p:spPr bwMode="auto">
            <a:xfrm>
              <a:off x="4245" y="3612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8203" name="Group 53"/>
          <p:cNvGrpSpPr>
            <a:grpSpLocks/>
          </p:cNvGrpSpPr>
          <p:nvPr/>
        </p:nvGrpSpPr>
        <p:grpSpPr bwMode="auto">
          <a:xfrm>
            <a:off x="3457575" y="1100138"/>
            <a:ext cx="2720975" cy="2335212"/>
            <a:chOff x="4245" y="2703"/>
            <a:chExt cx="1738" cy="1490"/>
          </a:xfrm>
        </p:grpSpPr>
        <p:sp>
          <p:nvSpPr>
            <p:cNvPr id="8236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9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0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1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2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3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44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45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46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7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8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49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</p:txBody>
        </p:sp>
        <p:sp>
          <p:nvSpPr>
            <p:cNvPr id="8250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51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2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3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4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5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56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57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8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9" name="Text Box 77"/>
            <p:cNvSpPr txBox="1">
              <a:spLocks noChangeArrowheads="1"/>
            </p:cNvSpPr>
            <p:nvPr/>
          </p:nvSpPr>
          <p:spPr bwMode="auto">
            <a:xfrm>
              <a:off x="4245" y="3612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8204" name="Group 78"/>
          <p:cNvGrpSpPr>
            <a:grpSpLocks/>
          </p:cNvGrpSpPr>
          <p:nvPr/>
        </p:nvGrpSpPr>
        <p:grpSpPr bwMode="auto">
          <a:xfrm>
            <a:off x="6237288" y="1100138"/>
            <a:ext cx="2722562" cy="2335212"/>
            <a:chOff x="4245" y="2703"/>
            <a:chExt cx="1738" cy="1490"/>
          </a:xfrm>
        </p:grpSpPr>
        <p:sp>
          <p:nvSpPr>
            <p:cNvPr id="8212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13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</p:txBody>
        </p:sp>
        <p:sp>
          <p:nvSpPr>
            <p:cNvPr id="8214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5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6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7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8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9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20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21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2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3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4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25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</p:txBody>
        </p:sp>
        <p:sp>
          <p:nvSpPr>
            <p:cNvPr id="8226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7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8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9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0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1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32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3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4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5" name="Text Box 102"/>
            <p:cNvSpPr txBox="1">
              <a:spLocks noChangeArrowheads="1"/>
            </p:cNvSpPr>
            <p:nvPr/>
          </p:nvSpPr>
          <p:spPr bwMode="auto">
            <a:xfrm>
              <a:off x="4245" y="3612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707111" name="Rectangle 103"/>
          <p:cNvSpPr>
            <a:spLocks noChangeArrowheads="1"/>
          </p:cNvSpPr>
          <p:nvPr/>
        </p:nvSpPr>
        <p:spPr bwMode="auto">
          <a:xfrm>
            <a:off x="6313488" y="4564063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= (A xnor C) • (B xnor 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52563" y="1404938"/>
            <a:ext cx="4860925" cy="3609975"/>
            <a:chOff x="928" y="1296"/>
            <a:chExt cx="3104" cy="2304"/>
          </a:xfrm>
        </p:grpSpPr>
        <p:sp>
          <p:nvSpPr>
            <p:cNvPr id="8207" name="Rectangle 106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fa-IR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A'B'C'D'  +  A'BC'D  +  ABCD  +  AB'CD’</a:t>
              </a:r>
            </a:p>
          </p:txBody>
        </p:sp>
        <p:sp>
          <p:nvSpPr>
            <p:cNvPr id="8208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09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0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1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0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1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92FE5D-8F6D-416C-9591-8155CEDF877C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Equality Comparator</a:t>
            </a:r>
          </a:p>
        </p:txBody>
      </p:sp>
      <p:sp>
        <p:nvSpPr>
          <p:cNvPr id="10244" name="Arc 3"/>
          <p:cNvSpPr>
            <a:spLocks/>
          </p:cNvSpPr>
          <p:nvPr/>
        </p:nvSpPr>
        <p:spPr bwMode="auto">
          <a:xfrm>
            <a:off x="2219325" y="2438400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6 w 20330"/>
              <a:gd name="T3" fmla="*/ 2147483646 h 21600"/>
              <a:gd name="T4" fmla="*/ 0 w 20330"/>
              <a:gd name="T5" fmla="*/ 2147483646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5" name="Arc 4"/>
          <p:cNvSpPr>
            <a:spLocks/>
          </p:cNvSpPr>
          <p:nvPr/>
        </p:nvSpPr>
        <p:spPr bwMode="auto">
          <a:xfrm flipV="1">
            <a:off x="2219325" y="2735263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6 w 20330"/>
              <a:gd name="T3" fmla="*/ 2147483646 h 21600"/>
              <a:gd name="T4" fmla="*/ 0 w 20330"/>
              <a:gd name="T5" fmla="*/ 2147483646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6" name="Arc 5"/>
          <p:cNvSpPr>
            <a:spLocks/>
          </p:cNvSpPr>
          <p:nvPr/>
        </p:nvSpPr>
        <p:spPr bwMode="auto">
          <a:xfrm rot="2334890">
            <a:off x="1676400" y="2484438"/>
            <a:ext cx="914400" cy="941387"/>
          </a:xfrm>
          <a:custGeom>
            <a:avLst/>
            <a:gdLst>
              <a:gd name="T0" fmla="*/ 2147483646 w 21600"/>
              <a:gd name="T1" fmla="*/ 0 h 22194"/>
              <a:gd name="T2" fmla="*/ 2147483646 w 21600"/>
              <a:gd name="T3" fmla="*/ 2147483646 h 22194"/>
              <a:gd name="T4" fmla="*/ 0 w 21600"/>
              <a:gd name="T5" fmla="*/ 2147483646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>
            <a:off x="1990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H="1">
            <a:off x="1990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34290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422525" y="18954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XNOR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614488" y="2514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614488" y="31242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886200" y="2819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736725" y="395287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Z = X XNOR Y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5241925" y="2124075"/>
            <a:ext cx="14620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X  Y  Z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0  0  1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0  1  0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1  0  0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1  1  1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5105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6172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32766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59" name="Arc 18"/>
          <p:cNvSpPr>
            <a:spLocks/>
          </p:cNvSpPr>
          <p:nvPr/>
        </p:nvSpPr>
        <p:spPr bwMode="auto">
          <a:xfrm rot="2334890">
            <a:off x="1524000" y="2487613"/>
            <a:ext cx="914400" cy="941387"/>
          </a:xfrm>
          <a:custGeom>
            <a:avLst/>
            <a:gdLst>
              <a:gd name="T0" fmla="*/ 2147483646 w 21600"/>
              <a:gd name="T1" fmla="*/ 0 h 22194"/>
              <a:gd name="T2" fmla="*/ 2147483646 w 21600"/>
              <a:gd name="T3" fmla="*/ 2147483646 h 22194"/>
              <a:gd name="T4" fmla="*/ 0 w 21600"/>
              <a:gd name="T5" fmla="*/ 2147483646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5F35F9-8014-427E-9F80-7C1A3E17BE74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4-bit Equality Detector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810000" y="2555875"/>
            <a:ext cx="1231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Equality</a:t>
            </a:r>
          </a:p>
          <a:p>
            <a:r>
              <a:rPr lang="en-US" altLang="fa-IR" sz="2400" b="0"/>
              <a:t>Detector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673475" y="2209800"/>
            <a:ext cx="1524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140075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140075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057400" y="25146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A[3..0]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B[3..0]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5715000" y="2936875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A_EQ_B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AB6C15-4A18-4C26-B5E3-BEDB79751474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4-Bit Equality Comparator</a:t>
            </a:r>
          </a:p>
        </p:txBody>
      </p:sp>
      <p:sp>
        <p:nvSpPr>
          <p:cNvPr id="14340" name="AutoShape 5"/>
          <p:cNvSpPr>
            <a:spLocks noChangeAspect="1" noChangeArrowheads="1" noTextEdit="1"/>
          </p:cNvSpPr>
          <p:nvPr/>
        </p:nvSpPr>
        <p:spPr bwMode="auto">
          <a:xfrm>
            <a:off x="2133600" y="1554163"/>
            <a:ext cx="5334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3181350" y="18161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3181350" y="20955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297363" y="193833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3390900" y="18335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3321050" y="167640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3355975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3390900" y="19208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3390900" y="19558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3390900" y="1990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H="1">
            <a:off x="3355975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3355975" y="209550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 flipH="1">
            <a:off x="3321050" y="21653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3563938" y="18684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4" name="Freeform 20"/>
          <p:cNvSpPr>
            <a:spLocks/>
          </p:cNvSpPr>
          <p:nvPr/>
        </p:nvSpPr>
        <p:spPr bwMode="auto">
          <a:xfrm>
            <a:off x="3460750" y="165893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5" name="Line 21"/>
          <p:cNvSpPr>
            <a:spLocks noChangeShapeType="1"/>
          </p:cNvSpPr>
          <p:nvPr/>
        </p:nvSpPr>
        <p:spPr bwMode="auto">
          <a:xfrm>
            <a:off x="3460750" y="16764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6" name="Line 22"/>
          <p:cNvSpPr>
            <a:spLocks noChangeShapeType="1"/>
          </p:cNvSpPr>
          <p:nvPr/>
        </p:nvSpPr>
        <p:spPr bwMode="auto">
          <a:xfrm>
            <a:off x="3563938" y="188595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7" name="Line 23"/>
          <p:cNvSpPr>
            <a:spLocks noChangeShapeType="1"/>
          </p:cNvSpPr>
          <p:nvPr/>
        </p:nvSpPr>
        <p:spPr bwMode="auto">
          <a:xfrm flipH="1">
            <a:off x="3460750" y="20256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3460750" y="22352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 flipV="1">
            <a:off x="3773488" y="197326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0" name="Line 26"/>
          <p:cNvSpPr>
            <a:spLocks noChangeShapeType="1"/>
          </p:cNvSpPr>
          <p:nvPr/>
        </p:nvSpPr>
        <p:spPr bwMode="auto">
          <a:xfrm flipH="1" flipV="1">
            <a:off x="3773488" y="169386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 flipH="1">
            <a:off x="3460750" y="17113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2" name="Freeform 28"/>
          <p:cNvSpPr>
            <a:spLocks/>
          </p:cNvSpPr>
          <p:nvPr/>
        </p:nvSpPr>
        <p:spPr bwMode="auto">
          <a:xfrm>
            <a:off x="3703638" y="1624013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3" name="Arc 29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4" name="Freeform 30"/>
          <p:cNvSpPr>
            <a:spLocks/>
          </p:cNvSpPr>
          <p:nvPr/>
        </p:nvSpPr>
        <p:spPr bwMode="auto">
          <a:xfrm>
            <a:off x="3668713" y="1658938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5" name="Arc 31"/>
          <p:cNvSpPr>
            <a:spLocks/>
          </p:cNvSpPr>
          <p:nvPr/>
        </p:nvSpPr>
        <p:spPr bwMode="auto">
          <a:xfrm>
            <a:off x="3703638" y="1676400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>
            <a:off x="3529013" y="18335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7" name="Line 33"/>
          <p:cNvSpPr>
            <a:spLocks noChangeShapeType="1"/>
          </p:cNvSpPr>
          <p:nvPr/>
        </p:nvSpPr>
        <p:spPr bwMode="auto">
          <a:xfrm>
            <a:off x="3460750" y="167640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8" name="Line 34"/>
          <p:cNvSpPr>
            <a:spLocks noChangeShapeType="1"/>
          </p:cNvSpPr>
          <p:nvPr/>
        </p:nvSpPr>
        <p:spPr bwMode="auto">
          <a:xfrm>
            <a:off x="3494088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9" name="Line 35"/>
          <p:cNvSpPr>
            <a:spLocks noChangeShapeType="1"/>
          </p:cNvSpPr>
          <p:nvPr/>
        </p:nvSpPr>
        <p:spPr bwMode="auto">
          <a:xfrm>
            <a:off x="3529013" y="19208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0" name="Line 36"/>
          <p:cNvSpPr>
            <a:spLocks noChangeShapeType="1"/>
          </p:cNvSpPr>
          <p:nvPr/>
        </p:nvSpPr>
        <p:spPr bwMode="auto">
          <a:xfrm>
            <a:off x="3529013" y="19558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1" name="Line 37"/>
          <p:cNvSpPr>
            <a:spLocks noChangeShapeType="1"/>
          </p:cNvSpPr>
          <p:nvPr/>
        </p:nvSpPr>
        <p:spPr bwMode="auto">
          <a:xfrm>
            <a:off x="3529013" y="1990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2" name="Line 38"/>
          <p:cNvSpPr>
            <a:spLocks noChangeShapeType="1"/>
          </p:cNvSpPr>
          <p:nvPr/>
        </p:nvSpPr>
        <p:spPr bwMode="auto">
          <a:xfrm flipH="1">
            <a:off x="3494088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3" name="Line 39"/>
          <p:cNvSpPr>
            <a:spLocks noChangeShapeType="1"/>
          </p:cNvSpPr>
          <p:nvPr/>
        </p:nvSpPr>
        <p:spPr bwMode="auto">
          <a:xfrm>
            <a:off x="3494088" y="209550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 flipH="1">
            <a:off x="3460750" y="216535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5" name="Line 41"/>
          <p:cNvSpPr>
            <a:spLocks noChangeShapeType="1"/>
          </p:cNvSpPr>
          <p:nvPr/>
        </p:nvSpPr>
        <p:spPr bwMode="auto">
          <a:xfrm>
            <a:off x="3460750" y="16764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6" name="Line 42"/>
          <p:cNvSpPr>
            <a:spLocks noChangeShapeType="1"/>
          </p:cNvSpPr>
          <p:nvPr/>
        </p:nvSpPr>
        <p:spPr bwMode="auto">
          <a:xfrm>
            <a:off x="3460750" y="22352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7" name="Arc 43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8" name="Oval 44"/>
          <p:cNvSpPr>
            <a:spLocks noChangeArrowheads="1"/>
          </p:cNvSpPr>
          <p:nvPr/>
        </p:nvSpPr>
        <p:spPr bwMode="auto">
          <a:xfrm>
            <a:off x="4175125" y="188595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379" name="Line 45"/>
          <p:cNvSpPr>
            <a:spLocks noChangeShapeType="1"/>
          </p:cNvSpPr>
          <p:nvPr/>
        </p:nvSpPr>
        <p:spPr bwMode="auto">
          <a:xfrm>
            <a:off x="3181350" y="25495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0" name="Line 46"/>
          <p:cNvSpPr>
            <a:spLocks noChangeShapeType="1"/>
          </p:cNvSpPr>
          <p:nvPr/>
        </p:nvSpPr>
        <p:spPr bwMode="auto">
          <a:xfrm>
            <a:off x="3181350" y="28289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1" name="Line 47"/>
          <p:cNvSpPr>
            <a:spLocks noChangeShapeType="1"/>
          </p:cNvSpPr>
          <p:nvPr/>
        </p:nvSpPr>
        <p:spPr bwMode="auto">
          <a:xfrm>
            <a:off x="4297363" y="267176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2" name="Line 48"/>
          <p:cNvSpPr>
            <a:spLocks noChangeShapeType="1"/>
          </p:cNvSpPr>
          <p:nvPr/>
        </p:nvSpPr>
        <p:spPr bwMode="auto">
          <a:xfrm>
            <a:off x="3390900" y="256698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3" name="Line 49"/>
          <p:cNvSpPr>
            <a:spLocks noChangeShapeType="1"/>
          </p:cNvSpPr>
          <p:nvPr/>
        </p:nvSpPr>
        <p:spPr bwMode="auto">
          <a:xfrm>
            <a:off x="3321050" y="240982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4" name="Line 50"/>
          <p:cNvSpPr>
            <a:spLocks noChangeShapeType="1"/>
          </p:cNvSpPr>
          <p:nvPr/>
        </p:nvSpPr>
        <p:spPr bwMode="auto">
          <a:xfrm>
            <a:off x="3355975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5" name="Line 51"/>
          <p:cNvSpPr>
            <a:spLocks noChangeShapeType="1"/>
          </p:cNvSpPr>
          <p:nvPr/>
        </p:nvSpPr>
        <p:spPr bwMode="auto">
          <a:xfrm>
            <a:off x="3390900" y="26543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6" name="Line 52"/>
          <p:cNvSpPr>
            <a:spLocks noChangeShapeType="1"/>
          </p:cNvSpPr>
          <p:nvPr/>
        </p:nvSpPr>
        <p:spPr bwMode="auto">
          <a:xfrm>
            <a:off x="3390900" y="26892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7" name="Line 53"/>
          <p:cNvSpPr>
            <a:spLocks noChangeShapeType="1"/>
          </p:cNvSpPr>
          <p:nvPr/>
        </p:nvSpPr>
        <p:spPr bwMode="auto">
          <a:xfrm>
            <a:off x="3390900" y="2724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8" name="Line 54"/>
          <p:cNvSpPr>
            <a:spLocks noChangeShapeType="1"/>
          </p:cNvSpPr>
          <p:nvPr/>
        </p:nvSpPr>
        <p:spPr bwMode="auto">
          <a:xfrm flipH="1">
            <a:off x="3355975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9" name="Line 55"/>
          <p:cNvSpPr>
            <a:spLocks noChangeShapeType="1"/>
          </p:cNvSpPr>
          <p:nvPr/>
        </p:nvSpPr>
        <p:spPr bwMode="auto">
          <a:xfrm>
            <a:off x="3355975" y="282892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0" name="Line 56"/>
          <p:cNvSpPr>
            <a:spLocks noChangeShapeType="1"/>
          </p:cNvSpPr>
          <p:nvPr/>
        </p:nvSpPr>
        <p:spPr bwMode="auto">
          <a:xfrm flipH="1">
            <a:off x="3321050" y="28987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Line 57"/>
          <p:cNvSpPr>
            <a:spLocks noChangeShapeType="1"/>
          </p:cNvSpPr>
          <p:nvPr/>
        </p:nvSpPr>
        <p:spPr bwMode="auto">
          <a:xfrm>
            <a:off x="3563938" y="26019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2" name="Freeform 58"/>
          <p:cNvSpPr>
            <a:spLocks/>
          </p:cNvSpPr>
          <p:nvPr/>
        </p:nvSpPr>
        <p:spPr bwMode="auto">
          <a:xfrm>
            <a:off x="3460750" y="239236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3" name="Line 59"/>
          <p:cNvSpPr>
            <a:spLocks noChangeShapeType="1"/>
          </p:cNvSpPr>
          <p:nvPr/>
        </p:nvSpPr>
        <p:spPr bwMode="auto">
          <a:xfrm>
            <a:off x="3460750" y="24098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4" name="Line 60"/>
          <p:cNvSpPr>
            <a:spLocks noChangeShapeType="1"/>
          </p:cNvSpPr>
          <p:nvPr/>
        </p:nvSpPr>
        <p:spPr bwMode="auto">
          <a:xfrm>
            <a:off x="3563938" y="261937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5" name="Line 61"/>
          <p:cNvSpPr>
            <a:spLocks noChangeShapeType="1"/>
          </p:cNvSpPr>
          <p:nvPr/>
        </p:nvSpPr>
        <p:spPr bwMode="auto">
          <a:xfrm flipH="1">
            <a:off x="3460750" y="27590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6" name="Line 62"/>
          <p:cNvSpPr>
            <a:spLocks noChangeShapeType="1"/>
          </p:cNvSpPr>
          <p:nvPr/>
        </p:nvSpPr>
        <p:spPr bwMode="auto">
          <a:xfrm>
            <a:off x="3460750" y="29686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7" name="Line 63"/>
          <p:cNvSpPr>
            <a:spLocks noChangeShapeType="1"/>
          </p:cNvSpPr>
          <p:nvPr/>
        </p:nvSpPr>
        <p:spPr bwMode="auto">
          <a:xfrm flipV="1">
            <a:off x="3773488" y="270668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8" name="Line 64"/>
          <p:cNvSpPr>
            <a:spLocks noChangeShapeType="1"/>
          </p:cNvSpPr>
          <p:nvPr/>
        </p:nvSpPr>
        <p:spPr bwMode="auto">
          <a:xfrm flipH="1" flipV="1">
            <a:off x="3773488" y="242728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9" name="Line 65"/>
          <p:cNvSpPr>
            <a:spLocks noChangeShapeType="1"/>
          </p:cNvSpPr>
          <p:nvPr/>
        </p:nvSpPr>
        <p:spPr bwMode="auto">
          <a:xfrm flipH="1">
            <a:off x="3460750" y="24447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0" name="Freeform 66"/>
          <p:cNvSpPr>
            <a:spLocks/>
          </p:cNvSpPr>
          <p:nvPr/>
        </p:nvSpPr>
        <p:spPr bwMode="auto">
          <a:xfrm>
            <a:off x="3703638" y="2357438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1" name="Arc 67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2" name="Freeform 68"/>
          <p:cNvSpPr>
            <a:spLocks/>
          </p:cNvSpPr>
          <p:nvPr/>
        </p:nvSpPr>
        <p:spPr bwMode="auto">
          <a:xfrm>
            <a:off x="3668713" y="2392363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3" name="Arc 69"/>
          <p:cNvSpPr>
            <a:spLocks/>
          </p:cNvSpPr>
          <p:nvPr/>
        </p:nvSpPr>
        <p:spPr bwMode="auto">
          <a:xfrm>
            <a:off x="3703638" y="2409825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4" name="Line 70"/>
          <p:cNvSpPr>
            <a:spLocks noChangeShapeType="1"/>
          </p:cNvSpPr>
          <p:nvPr/>
        </p:nvSpPr>
        <p:spPr bwMode="auto">
          <a:xfrm>
            <a:off x="3529013" y="25669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5" name="Line 71"/>
          <p:cNvSpPr>
            <a:spLocks noChangeShapeType="1"/>
          </p:cNvSpPr>
          <p:nvPr/>
        </p:nvSpPr>
        <p:spPr bwMode="auto">
          <a:xfrm>
            <a:off x="3460750" y="240982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6" name="Line 72"/>
          <p:cNvSpPr>
            <a:spLocks noChangeShapeType="1"/>
          </p:cNvSpPr>
          <p:nvPr/>
        </p:nvSpPr>
        <p:spPr bwMode="auto">
          <a:xfrm>
            <a:off x="3494088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7" name="Line 73"/>
          <p:cNvSpPr>
            <a:spLocks noChangeShapeType="1"/>
          </p:cNvSpPr>
          <p:nvPr/>
        </p:nvSpPr>
        <p:spPr bwMode="auto">
          <a:xfrm>
            <a:off x="3529013" y="26543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8" name="Line 74"/>
          <p:cNvSpPr>
            <a:spLocks noChangeShapeType="1"/>
          </p:cNvSpPr>
          <p:nvPr/>
        </p:nvSpPr>
        <p:spPr bwMode="auto">
          <a:xfrm>
            <a:off x="3529013" y="26892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9" name="Line 75"/>
          <p:cNvSpPr>
            <a:spLocks noChangeShapeType="1"/>
          </p:cNvSpPr>
          <p:nvPr/>
        </p:nvSpPr>
        <p:spPr bwMode="auto">
          <a:xfrm>
            <a:off x="3529013" y="2724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0" name="Line 76"/>
          <p:cNvSpPr>
            <a:spLocks noChangeShapeType="1"/>
          </p:cNvSpPr>
          <p:nvPr/>
        </p:nvSpPr>
        <p:spPr bwMode="auto">
          <a:xfrm flipH="1">
            <a:off x="3494088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1" name="Line 77"/>
          <p:cNvSpPr>
            <a:spLocks noChangeShapeType="1"/>
          </p:cNvSpPr>
          <p:nvPr/>
        </p:nvSpPr>
        <p:spPr bwMode="auto">
          <a:xfrm>
            <a:off x="3494088" y="282892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2" name="Line 78"/>
          <p:cNvSpPr>
            <a:spLocks noChangeShapeType="1"/>
          </p:cNvSpPr>
          <p:nvPr/>
        </p:nvSpPr>
        <p:spPr bwMode="auto">
          <a:xfrm flipH="1">
            <a:off x="3460750" y="289877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3" name="Line 79"/>
          <p:cNvSpPr>
            <a:spLocks noChangeShapeType="1"/>
          </p:cNvSpPr>
          <p:nvPr/>
        </p:nvSpPr>
        <p:spPr bwMode="auto">
          <a:xfrm>
            <a:off x="3460750" y="24098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4" name="Line 80"/>
          <p:cNvSpPr>
            <a:spLocks noChangeShapeType="1"/>
          </p:cNvSpPr>
          <p:nvPr/>
        </p:nvSpPr>
        <p:spPr bwMode="auto">
          <a:xfrm>
            <a:off x="3460750" y="29686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5" name="Arc 81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6" name="Oval 82"/>
          <p:cNvSpPr>
            <a:spLocks noChangeArrowheads="1"/>
          </p:cNvSpPr>
          <p:nvPr/>
        </p:nvSpPr>
        <p:spPr bwMode="auto">
          <a:xfrm>
            <a:off x="4175125" y="261937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417" name="Line 83"/>
          <p:cNvSpPr>
            <a:spLocks noChangeShapeType="1"/>
          </p:cNvSpPr>
          <p:nvPr/>
        </p:nvSpPr>
        <p:spPr bwMode="auto">
          <a:xfrm>
            <a:off x="3181350" y="32829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8" name="Line 84"/>
          <p:cNvSpPr>
            <a:spLocks noChangeShapeType="1"/>
          </p:cNvSpPr>
          <p:nvPr/>
        </p:nvSpPr>
        <p:spPr bwMode="auto">
          <a:xfrm>
            <a:off x="3181350" y="35623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9" name="Line 85"/>
          <p:cNvSpPr>
            <a:spLocks noChangeShapeType="1"/>
          </p:cNvSpPr>
          <p:nvPr/>
        </p:nvSpPr>
        <p:spPr bwMode="auto">
          <a:xfrm>
            <a:off x="4297363" y="340518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0" name="Line 86"/>
          <p:cNvSpPr>
            <a:spLocks noChangeShapeType="1"/>
          </p:cNvSpPr>
          <p:nvPr/>
        </p:nvSpPr>
        <p:spPr bwMode="auto">
          <a:xfrm>
            <a:off x="3390900" y="33004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1" name="Line 87"/>
          <p:cNvSpPr>
            <a:spLocks noChangeShapeType="1"/>
          </p:cNvSpPr>
          <p:nvPr/>
        </p:nvSpPr>
        <p:spPr bwMode="auto">
          <a:xfrm>
            <a:off x="3321050" y="314325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2" name="Line 88"/>
          <p:cNvSpPr>
            <a:spLocks noChangeShapeType="1"/>
          </p:cNvSpPr>
          <p:nvPr/>
        </p:nvSpPr>
        <p:spPr bwMode="auto">
          <a:xfrm>
            <a:off x="3355975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3" name="Line 89"/>
          <p:cNvSpPr>
            <a:spLocks noChangeShapeType="1"/>
          </p:cNvSpPr>
          <p:nvPr/>
        </p:nvSpPr>
        <p:spPr bwMode="auto">
          <a:xfrm>
            <a:off x="3390900" y="3387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4" name="Line 90"/>
          <p:cNvSpPr>
            <a:spLocks noChangeShapeType="1"/>
          </p:cNvSpPr>
          <p:nvPr/>
        </p:nvSpPr>
        <p:spPr bwMode="auto">
          <a:xfrm>
            <a:off x="3390900" y="34226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5" name="Line 91"/>
          <p:cNvSpPr>
            <a:spLocks noChangeShapeType="1"/>
          </p:cNvSpPr>
          <p:nvPr/>
        </p:nvSpPr>
        <p:spPr bwMode="auto">
          <a:xfrm>
            <a:off x="3390900" y="34575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6" name="Line 92"/>
          <p:cNvSpPr>
            <a:spLocks noChangeShapeType="1"/>
          </p:cNvSpPr>
          <p:nvPr/>
        </p:nvSpPr>
        <p:spPr bwMode="auto">
          <a:xfrm flipH="1">
            <a:off x="3355975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7" name="Line 93"/>
          <p:cNvSpPr>
            <a:spLocks noChangeShapeType="1"/>
          </p:cNvSpPr>
          <p:nvPr/>
        </p:nvSpPr>
        <p:spPr bwMode="auto">
          <a:xfrm>
            <a:off x="3355975" y="356235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8" name="Line 94"/>
          <p:cNvSpPr>
            <a:spLocks noChangeShapeType="1"/>
          </p:cNvSpPr>
          <p:nvPr/>
        </p:nvSpPr>
        <p:spPr bwMode="auto">
          <a:xfrm flipH="1">
            <a:off x="3321050" y="36322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9" name="Line 95"/>
          <p:cNvSpPr>
            <a:spLocks noChangeShapeType="1"/>
          </p:cNvSpPr>
          <p:nvPr/>
        </p:nvSpPr>
        <p:spPr bwMode="auto">
          <a:xfrm>
            <a:off x="3563938" y="33353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0" name="Freeform 96"/>
          <p:cNvSpPr>
            <a:spLocks/>
          </p:cNvSpPr>
          <p:nvPr/>
        </p:nvSpPr>
        <p:spPr bwMode="auto">
          <a:xfrm>
            <a:off x="3460750" y="312578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1" name="Line 97"/>
          <p:cNvSpPr>
            <a:spLocks noChangeShapeType="1"/>
          </p:cNvSpPr>
          <p:nvPr/>
        </p:nvSpPr>
        <p:spPr bwMode="auto">
          <a:xfrm>
            <a:off x="3460750" y="31432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2" name="Line 98"/>
          <p:cNvSpPr>
            <a:spLocks noChangeShapeType="1"/>
          </p:cNvSpPr>
          <p:nvPr/>
        </p:nvSpPr>
        <p:spPr bwMode="auto">
          <a:xfrm>
            <a:off x="3563938" y="335280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3" name="Line 99"/>
          <p:cNvSpPr>
            <a:spLocks noChangeShapeType="1"/>
          </p:cNvSpPr>
          <p:nvPr/>
        </p:nvSpPr>
        <p:spPr bwMode="auto">
          <a:xfrm flipH="1">
            <a:off x="3460750" y="34925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4" name="Line 100"/>
          <p:cNvSpPr>
            <a:spLocks noChangeShapeType="1"/>
          </p:cNvSpPr>
          <p:nvPr/>
        </p:nvSpPr>
        <p:spPr bwMode="auto">
          <a:xfrm>
            <a:off x="3460750" y="37020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5" name="Line 101"/>
          <p:cNvSpPr>
            <a:spLocks noChangeShapeType="1"/>
          </p:cNvSpPr>
          <p:nvPr/>
        </p:nvSpPr>
        <p:spPr bwMode="auto">
          <a:xfrm flipV="1">
            <a:off x="3773488" y="344011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6" name="Line 102"/>
          <p:cNvSpPr>
            <a:spLocks noChangeShapeType="1"/>
          </p:cNvSpPr>
          <p:nvPr/>
        </p:nvSpPr>
        <p:spPr bwMode="auto">
          <a:xfrm flipH="1" flipV="1">
            <a:off x="3773488" y="316071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7" name="Line 103"/>
          <p:cNvSpPr>
            <a:spLocks noChangeShapeType="1"/>
          </p:cNvSpPr>
          <p:nvPr/>
        </p:nvSpPr>
        <p:spPr bwMode="auto">
          <a:xfrm flipH="1">
            <a:off x="3460750" y="31781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8" name="Freeform 104"/>
          <p:cNvSpPr>
            <a:spLocks/>
          </p:cNvSpPr>
          <p:nvPr/>
        </p:nvSpPr>
        <p:spPr bwMode="auto">
          <a:xfrm>
            <a:off x="3703638" y="3090863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9" name="Arc 105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0" name="Freeform 106"/>
          <p:cNvSpPr>
            <a:spLocks/>
          </p:cNvSpPr>
          <p:nvPr/>
        </p:nvSpPr>
        <p:spPr bwMode="auto">
          <a:xfrm>
            <a:off x="3668713" y="3125788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1" name="Arc 107"/>
          <p:cNvSpPr>
            <a:spLocks/>
          </p:cNvSpPr>
          <p:nvPr/>
        </p:nvSpPr>
        <p:spPr bwMode="auto">
          <a:xfrm>
            <a:off x="3703638" y="3143250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2" name="Line 108"/>
          <p:cNvSpPr>
            <a:spLocks noChangeShapeType="1"/>
          </p:cNvSpPr>
          <p:nvPr/>
        </p:nvSpPr>
        <p:spPr bwMode="auto">
          <a:xfrm>
            <a:off x="3529013" y="33004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3" name="Line 109"/>
          <p:cNvSpPr>
            <a:spLocks noChangeShapeType="1"/>
          </p:cNvSpPr>
          <p:nvPr/>
        </p:nvSpPr>
        <p:spPr bwMode="auto">
          <a:xfrm>
            <a:off x="3460750" y="314325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4" name="Line 110"/>
          <p:cNvSpPr>
            <a:spLocks noChangeShapeType="1"/>
          </p:cNvSpPr>
          <p:nvPr/>
        </p:nvSpPr>
        <p:spPr bwMode="auto">
          <a:xfrm>
            <a:off x="3494088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5" name="Line 111"/>
          <p:cNvSpPr>
            <a:spLocks noChangeShapeType="1"/>
          </p:cNvSpPr>
          <p:nvPr/>
        </p:nvSpPr>
        <p:spPr bwMode="auto">
          <a:xfrm>
            <a:off x="3529013" y="3387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6" name="Line 112"/>
          <p:cNvSpPr>
            <a:spLocks noChangeShapeType="1"/>
          </p:cNvSpPr>
          <p:nvPr/>
        </p:nvSpPr>
        <p:spPr bwMode="auto">
          <a:xfrm>
            <a:off x="3529013" y="34226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7" name="Line 113"/>
          <p:cNvSpPr>
            <a:spLocks noChangeShapeType="1"/>
          </p:cNvSpPr>
          <p:nvPr/>
        </p:nvSpPr>
        <p:spPr bwMode="auto">
          <a:xfrm>
            <a:off x="3529013" y="34575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8" name="Line 114"/>
          <p:cNvSpPr>
            <a:spLocks noChangeShapeType="1"/>
          </p:cNvSpPr>
          <p:nvPr/>
        </p:nvSpPr>
        <p:spPr bwMode="auto">
          <a:xfrm flipH="1">
            <a:off x="3494088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9" name="Line 115"/>
          <p:cNvSpPr>
            <a:spLocks noChangeShapeType="1"/>
          </p:cNvSpPr>
          <p:nvPr/>
        </p:nvSpPr>
        <p:spPr bwMode="auto">
          <a:xfrm>
            <a:off x="3494088" y="356235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0" name="Line 116"/>
          <p:cNvSpPr>
            <a:spLocks noChangeShapeType="1"/>
          </p:cNvSpPr>
          <p:nvPr/>
        </p:nvSpPr>
        <p:spPr bwMode="auto">
          <a:xfrm flipH="1">
            <a:off x="3460750" y="363220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1" name="Line 117"/>
          <p:cNvSpPr>
            <a:spLocks noChangeShapeType="1"/>
          </p:cNvSpPr>
          <p:nvPr/>
        </p:nvSpPr>
        <p:spPr bwMode="auto">
          <a:xfrm>
            <a:off x="3460750" y="31432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2" name="Line 118"/>
          <p:cNvSpPr>
            <a:spLocks noChangeShapeType="1"/>
          </p:cNvSpPr>
          <p:nvPr/>
        </p:nvSpPr>
        <p:spPr bwMode="auto">
          <a:xfrm>
            <a:off x="3460750" y="37020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3" name="Arc 119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4" name="Oval 120"/>
          <p:cNvSpPr>
            <a:spLocks noChangeArrowheads="1"/>
          </p:cNvSpPr>
          <p:nvPr/>
        </p:nvSpPr>
        <p:spPr bwMode="auto">
          <a:xfrm>
            <a:off x="4175125" y="335280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455" name="Line 121"/>
          <p:cNvSpPr>
            <a:spLocks noChangeShapeType="1"/>
          </p:cNvSpPr>
          <p:nvPr/>
        </p:nvSpPr>
        <p:spPr bwMode="auto">
          <a:xfrm>
            <a:off x="3181350" y="40163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6" name="Line 122"/>
          <p:cNvSpPr>
            <a:spLocks noChangeShapeType="1"/>
          </p:cNvSpPr>
          <p:nvPr/>
        </p:nvSpPr>
        <p:spPr bwMode="auto">
          <a:xfrm>
            <a:off x="3181350" y="42957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7" name="Line 123"/>
          <p:cNvSpPr>
            <a:spLocks noChangeShapeType="1"/>
          </p:cNvSpPr>
          <p:nvPr/>
        </p:nvSpPr>
        <p:spPr bwMode="auto">
          <a:xfrm>
            <a:off x="4297363" y="413861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8" name="Line 124"/>
          <p:cNvSpPr>
            <a:spLocks noChangeShapeType="1"/>
          </p:cNvSpPr>
          <p:nvPr/>
        </p:nvSpPr>
        <p:spPr bwMode="auto">
          <a:xfrm>
            <a:off x="3390900" y="403383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9" name="Line 125"/>
          <p:cNvSpPr>
            <a:spLocks noChangeShapeType="1"/>
          </p:cNvSpPr>
          <p:nvPr/>
        </p:nvSpPr>
        <p:spPr bwMode="auto">
          <a:xfrm>
            <a:off x="3321050" y="387667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0" name="Line 126"/>
          <p:cNvSpPr>
            <a:spLocks noChangeShapeType="1"/>
          </p:cNvSpPr>
          <p:nvPr/>
        </p:nvSpPr>
        <p:spPr bwMode="auto">
          <a:xfrm>
            <a:off x="3355975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1" name="Line 127"/>
          <p:cNvSpPr>
            <a:spLocks noChangeShapeType="1"/>
          </p:cNvSpPr>
          <p:nvPr/>
        </p:nvSpPr>
        <p:spPr bwMode="auto">
          <a:xfrm>
            <a:off x="3390900" y="4121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2" name="Line 128"/>
          <p:cNvSpPr>
            <a:spLocks noChangeShapeType="1"/>
          </p:cNvSpPr>
          <p:nvPr/>
        </p:nvSpPr>
        <p:spPr bwMode="auto">
          <a:xfrm>
            <a:off x="3390900" y="41560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3" name="Line 129"/>
          <p:cNvSpPr>
            <a:spLocks noChangeShapeType="1"/>
          </p:cNvSpPr>
          <p:nvPr/>
        </p:nvSpPr>
        <p:spPr bwMode="auto">
          <a:xfrm>
            <a:off x="3390900" y="41910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4" name="Line 130"/>
          <p:cNvSpPr>
            <a:spLocks noChangeShapeType="1"/>
          </p:cNvSpPr>
          <p:nvPr/>
        </p:nvSpPr>
        <p:spPr bwMode="auto">
          <a:xfrm flipH="1">
            <a:off x="3355975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5" name="Line 131"/>
          <p:cNvSpPr>
            <a:spLocks noChangeShapeType="1"/>
          </p:cNvSpPr>
          <p:nvPr/>
        </p:nvSpPr>
        <p:spPr bwMode="auto">
          <a:xfrm>
            <a:off x="3355975" y="429577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6" name="Line 132"/>
          <p:cNvSpPr>
            <a:spLocks noChangeShapeType="1"/>
          </p:cNvSpPr>
          <p:nvPr/>
        </p:nvSpPr>
        <p:spPr bwMode="auto">
          <a:xfrm flipH="1">
            <a:off x="3321050" y="43656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7" name="Line 133"/>
          <p:cNvSpPr>
            <a:spLocks noChangeShapeType="1"/>
          </p:cNvSpPr>
          <p:nvPr/>
        </p:nvSpPr>
        <p:spPr bwMode="auto">
          <a:xfrm>
            <a:off x="3563938" y="40687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8" name="Freeform 134"/>
          <p:cNvSpPr>
            <a:spLocks/>
          </p:cNvSpPr>
          <p:nvPr/>
        </p:nvSpPr>
        <p:spPr bwMode="auto">
          <a:xfrm>
            <a:off x="3460750" y="385921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9" name="Line 135"/>
          <p:cNvSpPr>
            <a:spLocks noChangeShapeType="1"/>
          </p:cNvSpPr>
          <p:nvPr/>
        </p:nvSpPr>
        <p:spPr bwMode="auto">
          <a:xfrm>
            <a:off x="3460750" y="38766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0" name="Line 136"/>
          <p:cNvSpPr>
            <a:spLocks noChangeShapeType="1"/>
          </p:cNvSpPr>
          <p:nvPr/>
        </p:nvSpPr>
        <p:spPr bwMode="auto">
          <a:xfrm>
            <a:off x="3563938" y="408622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1" name="Line 137"/>
          <p:cNvSpPr>
            <a:spLocks noChangeShapeType="1"/>
          </p:cNvSpPr>
          <p:nvPr/>
        </p:nvSpPr>
        <p:spPr bwMode="auto">
          <a:xfrm flipH="1">
            <a:off x="3460750" y="42259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2" name="Line 138"/>
          <p:cNvSpPr>
            <a:spLocks noChangeShapeType="1"/>
          </p:cNvSpPr>
          <p:nvPr/>
        </p:nvSpPr>
        <p:spPr bwMode="auto">
          <a:xfrm>
            <a:off x="3460750" y="44354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3" name="Line 139"/>
          <p:cNvSpPr>
            <a:spLocks noChangeShapeType="1"/>
          </p:cNvSpPr>
          <p:nvPr/>
        </p:nvSpPr>
        <p:spPr bwMode="auto">
          <a:xfrm flipV="1">
            <a:off x="3773488" y="417353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4" name="Line 140"/>
          <p:cNvSpPr>
            <a:spLocks noChangeShapeType="1"/>
          </p:cNvSpPr>
          <p:nvPr/>
        </p:nvSpPr>
        <p:spPr bwMode="auto">
          <a:xfrm flipH="1" flipV="1">
            <a:off x="3773488" y="389413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5" name="Line 141"/>
          <p:cNvSpPr>
            <a:spLocks noChangeShapeType="1"/>
          </p:cNvSpPr>
          <p:nvPr/>
        </p:nvSpPr>
        <p:spPr bwMode="auto">
          <a:xfrm flipH="1">
            <a:off x="3460750" y="39116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6" name="Freeform 142"/>
          <p:cNvSpPr>
            <a:spLocks/>
          </p:cNvSpPr>
          <p:nvPr/>
        </p:nvSpPr>
        <p:spPr bwMode="auto">
          <a:xfrm>
            <a:off x="3703638" y="3824288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7" name="Arc 143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8" name="Freeform 144"/>
          <p:cNvSpPr>
            <a:spLocks/>
          </p:cNvSpPr>
          <p:nvPr/>
        </p:nvSpPr>
        <p:spPr bwMode="auto">
          <a:xfrm>
            <a:off x="3668713" y="3859213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9" name="Arc 145"/>
          <p:cNvSpPr>
            <a:spLocks/>
          </p:cNvSpPr>
          <p:nvPr/>
        </p:nvSpPr>
        <p:spPr bwMode="auto">
          <a:xfrm>
            <a:off x="3703638" y="3876675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0" name="Line 146"/>
          <p:cNvSpPr>
            <a:spLocks noChangeShapeType="1"/>
          </p:cNvSpPr>
          <p:nvPr/>
        </p:nvSpPr>
        <p:spPr bwMode="auto">
          <a:xfrm>
            <a:off x="3529013" y="40338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1" name="Line 147"/>
          <p:cNvSpPr>
            <a:spLocks noChangeShapeType="1"/>
          </p:cNvSpPr>
          <p:nvPr/>
        </p:nvSpPr>
        <p:spPr bwMode="auto">
          <a:xfrm>
            <a:off x="3460750" y="387667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2" name="Line 148"/>
          <p:cNvSpPr>
            <a:spLocks noChangeShapeType="1"/>
          </p:cNvSpPr>
          <p:nvPr/>
        </p:nvSpPr>
        <p:spPr bwMode="auto">
          <a:xfrm>
            <a:off x="3494088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3" name="Line 149"/>
          <p:cNvSpPr>
            <a:spLocks noChangeShapeType="1"/>
          </p:cNvSpPr>
          <p:nvPr/>
        </p:nvSpPr>
        <p:spPr bwMode="auto">
          <a:xfrm>
            <a:off x="3529013" y="4121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4" name="Line 150"/>
          <p:cNvSpPr>
            <a:spLocks noChangeShapeType="1"/>
          </p:cNvSpPr>
          <p:nvPr/>
        </p:nvSpPr>
        <p:spPr bwMode="auto">
          <a:xfrm>
            <a:off x="3529013" y="41560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5" name="Line 151"/>
          <p:cNvSpPr>
            <a:spLocks noChangeShapeType="1"/>
          </p:cNvSpPr>
          <p:nvPr/>
        </p:nvSpPr>
        <p:spPr bwMode="auto">
          <a:xfrm>
            <a:off x="3529013" y="41910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6" name="Line 152"/>
          <p:cNvSpPr>
            <a:spLocks noChangeShapeType="1"/>
          </p:cNvSpPr>
          <p:nvPr/>
        </p:nvSpPr>
        <p:spPr bwMode="auto">
          <a:xfrm flipH="1">
            <a:off x="3494088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7" name="Line 153"/>
          <p:cNvSpPr>
            <a:spLocks noChangeShapeType="1"/>
          </p:cNvSpPr>
          <p:nvPr/>
        </p:nvSpPr>
        <p:spPr bwMode="auto">
          <a:xfrm>
            <a:off x="3494088" y="429577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8" name="Line 154"/>
          <p:cNvSpPr>
            <a:spLocks noChangeShapeType="1"/>
          </p:cNvSpPr>
          <p:nvPr/>
        </p:nvSpPr>
        <p:spPr bwMode="auto">
          <a:xfrm flipH="1">
            <a:off x="3460750" y="436562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9" name="Line 155"/>
          <p:cNvSpPr>
            <a:spLocks noChangeShapeType="1"/>
          </p:cNvSpPr>
          <p:nvPr/>
        </p:nvSpPr>
        <p:spPr bwMode="auto">
          <a:xfrm>
            <a:off x="3460750" y="38766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0" name="Line 156"/>
          <p:cNvSpPr>
            <a:spLocks noChangeShapeType="1"/>
          </p:cNvSpPr>
          <p:nvPr/>
        </p:nvSpPr>
        <p:spPr bwMode="auto">
          <a:xfrm>
            <a:off x="3460750" y="44354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1" name="Arc 157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2" name="Oval 158"/>
          <p:cNvSpPr>
            <a:spLocks noChangeArrowheads="1"/>
          </p:cNvSpPr>
          <p:nvPr/>
        </p:nvSpPr>
        <p:spPr bwMode="auto">
          <a:xfrm>
            <a:off x="4175125" y="408622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493" name="Line 159"/>
          <p:cNvSpPr>
            <a:spLocks noChangeShapeType="1"/>
          </p:cNvSpPr>
          <p:nvPr/>
        </p:nvSpPr>
        <p:spPr bwMode="auto">
          <a:xfrm>
            <a:off x="5205413" y="2776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4" name="Line 173"/>
          <p:cNvSpPr>
            <a:spLocks noChangeShapeType="1"/>
          </p:cNvSpPr>
          <p:nvPr/>
        </p:nvSpPr>
        <p:spPr bwMode="auto">
          <a:xfrm>
            <a:off x="4506913" y="1938338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5" name="Line 174"/>
          <p:cNvSpPr>
            <a:spLocks noChangeShapeType="1"/>
          </p:cNvSpPr>
          <p:nvPr/>
        </p:nvSpPr>
        <p:spPr bwMode="auto">
          <a:xfrm>
            <a:off x="4506913" y="4138613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6" name="Line 175"/>
          <p:cNvSpPr>
            <a:spLocks noChangeShapeType="1"/>
          </p:cNvSpPr>
          <p:nvPr/>
        </p:nvSpPr>
        <p:spPr bwMode="auto">
          <a:xfrm flipH="1">
            <a:off x="4506913" y="29860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7" name="Line 176"/>
          <p:cNvSpPr>
            <a:spLocks noChangeShapeType="1"/>
          </p:cNvSpPr>
          <p:nvPr/>
        </p:nvSpPr>
        <p:spPr bwMode="auto">
          <a:xfrm flipH="1">
            <a:off x="4506913" y="31257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8" name="Line 177"/>
          <p:cNvSpPr>
            <a:spLocks noChangeShapeType="1"/>
          </p:cNvSpPr>
          <p:nvPr/>
        </p:nvSpPr>
        <p:spPr bwMode="auto">
          <a:xfrm>
            <a:off x="4506913" y="2671763"/>
            <a:ext cx="1587" cy="3143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9" name="Line 178"/>
          <p:cNvSpPr>
            <a:spLocks noChangeShapeType="1"/>
          </p:cNvSpPr>
          <p:nvPr/>
        </p:nvSpPr>
        <p:spPr bwMode="auto">
          <a:xfrm>
            <a:off x="4506913" y="3125788"/>
            <a:ext cx="1587" cy="279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995863" y="1938338"/>
            <a:ext cx="1465262" cy="2200275"/>
            <a:chOff x="3147" y="1221"/>
            <a:chExt cx="923" cy="1386"/>
          </a:xfrm>
        </p:grpSpPr>
        <p:sp>
          <p:nvSpPr>
            <p:cNvPr id="14518" name="Rectangle 160"/>
            <p:cNvSpPr>
              <a:spLocks noChangeArrowheads="1"/>
            </p:cNvSpPr>
            <p:nvPr/>
          </p:nvSpPr>
          <p:spPr bwMode="auto">
            <a:xfrm>
              <a:off x="3279" y="1749"/>
              <a:ext cx="286" cy="35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519" name="Line 161"/>
            <p:cNvSpPr>
              <a:spLocks noChangeShapeType="1"/>
            </p:cNvSpPr>
            <p:nvPr/>
          </p:nvSpPr>
          <p:spPr bwMode="auto">
            <a:xfrm flipH="1">
              <a:off x="3279" y="1749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0" name="Line 162"/>
            <p:cNvSpPr>
              <a:spLocks noChangeShapeType="1"/>
            </p:cNvSpPr>
            <p:nvPr/>
          </p:nvSpPr>
          <p:spPr bwMode="auto">
            <a:xfrm>
              <a:off x="3279" y="1749"/>
              <a:ext cx="1" cy="3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1" name="Line 163"/>
            <p:cNvSpPr>
              <a:spLocks noChangeShapeType="1"/>
            </p:cNvSpPr>
            <p:nvPr/>
          </p:nvSpPr>
          <p:spPr bwMode="auto">
            <a:xfrm>
              <a:off x="3279" y="2101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2" name="Freeform 164"/>
            <p:cNvSpPr>
              <a:spLocks/>
            </p:cNvSpPr>
            <p:nvPr/>
          </p:nvSpPr>
          <p:spPr bwMode="auto">
            <a:xfrm>
              <a:off x="3565" y="1741"/>
              <a:ext cx="176" cy="374"/>
            </a:xfrm>
            <a:custGeom>
              <a:avLst/>
              <a:gdLst>
                <a:gd name="T0" fmla="*/ 0 w 8"/>
                <a:gd name="T1" fmla="*/ 1814078134 h 17"/>
                <a:gd name="T2" fmla="*/ 907039034 w 8"/>
                <a:gd name="T3" fmla="*/ 907039056 h 17"/>
                <a:gd name="T4" fmla="*/ 0 w 8"/>
                <a:gd name="T5" fmla="*/ 0 h 17"/>
                <a:gd name="T6" fmla="*/ 0 w 8"/>
                <a:gd name="T7" fmla="*/ 907039056 h 17"/>
                <a:gd name="T8" fmla="*/ 0 w 8"/>
                <a:gd name="T9" fmla="*/ 18140781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0" y="16"/>
                  </a:moveTo>
                  <a:cubicBezTo>
                    <a:pt x="4" y="17"/>
                    <a:pt x="8" y="13"/>
                    <a:pt x="8" y="8"/>
                  </a:cubicBezTo>
                  <a:cubicBezTo>
                    <a:pt x="8" y="3"/>
                    <a:pt x="4" y="0"/>
                    <a:pt x="0" y="0"/>
                  </a:cubicBez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3" name="Arc 165"/>
            <p:cNvSpPr>
              <a:spLocks/>
            </p:cNvSpPr>
            <p:nvPr/>
          </p:nvSpPr>
          <p:spPr bwMode="auto">
            <a:xfrm>
              <a:off x="3565" y="1752"/>
              <a:ext cx="165" cy="35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4" name="Line 166"/>
            <p:cNvSpPr>
              <a:spLocks noChangeShapeType="1"/>
            </p:cNvSpPr>
            <p:nvPr/>
          </p:nvSpPr>
          <p:spPr bwMode="auto">
            <a:xfrm>
              <a:off x="3719" y="191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5" name="Line 167"/>
            <p:cNvSpPr>
              <a:spLocks noChangeShapeType="1"/>
            </p:cNvSpPr>
            <p:nvPr/>
          </p:nvSpPr>
          <p:spPr bwMode="auto">
            <a:xfrm>
              <a:off x="3147" y="1793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6" name="Line 168"/>
            <p:cNvSpPr>
              <a:spLocks noChangeShapeType="1"/>
            </p:cNvSpPr>
            <p:nvPr/>
          </p:nvSpPr>
          <p:spPr bwMode="auto">
            <a:xfrm>
              <a:off x="3147" y="1969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7" name="Line 169"/>
            <p:cNvSpPr>
              <a:spLocks noChangeShapeType="1"/>
            </p:cNvSpPr>
            <p:nvPr/>
          </p:nvSpPr>
          <p:spPr bwMode="auto">
            <a:xfrm>
              <a:off x="3147" y="1881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8" name="Line 170"/>
            <p:cNvSpPr>
              <a:spLocks noChangeShapeType="1"/>
            </p:cNvSpPr>
            <p:nvPr/>
          </p:nvSpPr>
          <p:spPr bwMode="auto">
            <a:xfrm>
              <a:off x="3147" y="205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9" name="Line 171"/>
            <p:cNvSpPr>
              <a:spLocks noChangeShapeType="1"/>
            </p:cNvSpPr>
            <p:nvPr/>
          </p:nvSpPr>
          <p:spPr bwMode="auto">
            <a:xfrm flipV="1">
              <a:off x="3147" y="1221"/>
              <a:ext cx="1" cy="57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30" name="Line 172"/>
            <p:cNvSpPr>
              <a:spLocks noChangeShapeType="1"/>
            </p:cNvSpPr>
            <p:nvPr/>
          </p:nvSpPr>
          <p:spPr bwMode="auto">
            <a:xfrm flipV="1">
              <a:off x="3147" y="2057"/>
              <a:ext cx="1" cy="55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31" name="Line 179"/>
            <p:cNvSpPr>
              <a:spLocks noChangeShapeType="1"/>
            </p:cNvSpPr>
            <p:nvPr/>
          </p:nvSpPr>
          <p:spPr bwMode="auto">
            <a:xfrm>
              <a:off x="3851" y="1917"/>
              <a:ext cx="219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4501" name="Line 180"/>
          <p:cNvSpPr>
            <a:spLocks noChangeShapeType="1"/>
          </p:cNvSpPr>
          <p:nvPr/>
        </p:nvSpPr>
        <p:spPr bwMode="auto">
          <a:xfrm flipH="1">
            <a:off x="2692400" y="181610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2" name="Line 181"/>
          <p:cNvSpPr>
            <a:spLocks noChangeShapeType="1"/>
          </p:cNvSpPr>
          <p:nvPr/>
        </p:nvSpPr>
        <p:spPr bwMode="auto">
          <a:xfrm flipH="1">
            <a:off x="2692400" y="254952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3" name="Line 182"/>
          <p:cNvSpPr>
            <a:spLocks noChangeShapeType="1"/>
          </p:cNvSpPr>
          <p:nvPr/>
        </p:nvSpPr>
        <p:spPr bwMode="auto">
          <a:xfrm flipH="1">
            <a:off x="2692400" y="328295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4" name="Line 183"/>
          <p:cNvSpPr>
            <a:spLocks noChangeShapeType="1"/>
          </p:cNvSpPr>
          <p:nvPr/>
        </p:nvSpPr>
        <p:spPr bwMode="auto">
          <a:xfrm flipH="1">
            <a:off x="2692400" y="401637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5" name="Rectangle 184"/>
          <p:cNvSpPr>
            <a:spLocks noChangeArrowheads="1"/>
          </p:cNvSpPr>
          <p:nvPr/>
        </p:nvSpPr>
        <p:spPr bwMode="auto">
          <a:xfrm>
            <a:off x="2203450" y="15367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A0</a:t>
            </a:r>
            <a:endParaRPr lang="en-US" altLang="fa-IR"/>
          </a:p>
        </p:txBody>
      </p:sp>
      <p:sp>
        <p:nvSpPr>
          <p:cNvPr id="14506" name="Rectangle 185"/>
          <p:cNvSpPr>
            <a:spLocks noChangeArrowheads="1"/>
          </p:cNvSpPr>
          <p:nvPr/>
        </p:nvSpPr>
        <p:spPr bwMode="auto">
          <a:xfrm>
            <a:off x="2203450" y="22701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A1</a:t>
            </a:r>
            <a:endParaRPr lang="en-US" altLang="fa-IR"/>
          </a:p>
        </p:txBody>
      </p:sp>
      <p:sp>
        <p:nvSpPr>
          <p:cNvPr id="14507" name="Rectangle 186"/>
          <p:cNvSpPr>
            <a:spLocks noChangeArrowheads="1"/>
          </p:cNvSpPr>
          <p:nvPr/>
        </p:nvSpPr>
        <p:spPr bwMode="auto">
          <a:xfrm>
            <a:off x="2203450" y="30035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A2</a:t>
            </a:r>
            <a:endParaRPr lang="en-US" altLang="fa-IR"/>
          </a:p>
        </p:txBody>
      </p:sp>
      <p:sp>
        <p:nvSpPr>
          <p:cNvPr id="14508" name="Rectangle 187"/>
          <p:cNvSpPr>
            <a:spLocks noChangeArrowheads="1"/>
          </p:cNvSpPr>
          <p:nvPr/>
        </p:nvSpPr>
        <p:spPr bwMode="auto">
          <a:xfrm>
            <a:off x="2203450" y="37719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A3</a:t>
            </a:r>
            <a:endParaRPr lang="en-US" altLang="fa-IR"/>
          </a:p>
        </p:txBody>
      </p:sp>
      <p:sp>
        <p:nvSpPr>
          <p:cNvPr id="14509" name="Rectangle 188"/>
          <p:cNvSpPr>
            <a:spLocks noChangeArrowheads="1"/>
          </p:cNvSpPr>
          <p:nvPr/>
        </p:nvSpPr>
        <p:spPr bwMode="auto">
          <a:xfrm>
            <a:off x="2727325" y="18161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B0</a:t>
            </a:r>
            <a:endParaRPr lang="en-US" altLang="fa-IR"/>
          </a:p>
        </p:txBody>
      </p:sp>
      <p:sp>
        <p:nvSpPr>
          <p:cNvPr id="14510" name="Rectangle 189"/>
          <p:cNvSpPr>
            <a:spLocks noChangeArrowheads="1"/>
          </p:cNvSpPr>
          <p:nvPr/>
        </p:nvSpPr>
        <p:spPr bwMode="auto">
          <a:xfrm>
            <a:off x="2727325" y="25495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B1</a:t>
            </a:r>
            <a:endParaRPr lang="en-US" altLang="fa-IR"/>
          </a:p>
        </p:txBody>
      </p:sp>
      <p:sp>
        <p:nvSpPr>
          <p:cNvPr id="14511" name="Rectangle 190"/>
          <p:cNvSpPr>
            <a:spLocks noChangeArrowheads="1"/>
          </p:cNvSpPr>
          <p:nvPr/>
        </p:nvSpPr>
        <p:spPr bwMode="auto">
          <a:xfrm>
            <a:off x="2727325" y="32829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B2</a:t>
            </a:r>
            <a:endParaRPr lang="en-US" altLang="fa-IR"/>
          </a:p>
        </p:txBody>
      </p:sp>
      <p:sp>
        <p:nvSpPr>
          <p:cNvPr id="14512" name="Rectangle 191"/>
          <p:cNvSpPr>
            <a:spLocks noChangeArrowheads="1"/>
          </p:cNvSpPr>
          <p:nvPr/>
        </p:nvSpPr>
        <p:spPr bwMode="auto">
          <a:xfrm>
            <a:off x="2727325" y="40513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B3</a:t>
            </a:r>
            <a:endParaRPr lang="en-US" altLang="fa-IR"/>
          </a:p>
        </p:txBody>
      </p:sp>
      <p:sp>
        <p:nvSpPr>
          <p:cNvPr id="14513" name="Rectangle 192"/>
          <p:cNvSpPr>
            <a:spLocks noChangeArrowheads="1"/>
          </p:cNvSpPr>
          <p:nvPr/>
        </p:nvSpPr>
        <p:spPr bwMode="auto">
          <a:xfrm>
            <a:off x="6216650" y="2462213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A_EQ_B</a:t>
            </a:r>
            <a:endParaRPr lang="en-US" altLang="fa-IR"/>
          </a:p>
        </p:txBody>
      </p:sp>
      <p:sp>
        <p:nvSpPr>
          <p:cNvPr id="14514" name="Rectangle 193"/>
          <p:cNvSpPr>
            <a:spLocks noChangeArrowheads="1"/>
          </p:cNvSpPr>
          <p:nvPr/>
        </p:nvSpPr>
        <p:spPr bwMode="auto">
          <a:xfrm>
            <a:off x="4367213" y="148431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C0</a:t>
            </a:r>
            <a:endParaRPr lang="en-US" altLang="fa-IR"/>
          </a:p>
        </p:txBody>
      </p:sp>
      <p:sp>
        <p:nvSpPr>
          <p:cNvPr id="14515" name="Rectangle 194"/>
          <p:cNvSpPr>
            <a:spLocks noChangeArrowheads="1"/>
          </p:cNvSpPr>
          <p:nvPr/>
        </p:nvSpPr>
        <p:spPr bwMode="auto">
          <a:xfrm>
            <a:off x="4367213" y="22177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C1</a:t>
            </a:r>
            <a:endParaRPr lang="en-US" altLang="fa-IR"/>
          </a:p>
        </p:txBody>
      </p:sp>
      <p:sp>
        <p:nvSpPr>
          <p:cNvPr id="14516" name="Rectangle 195"/>
          <p:cNvSpPr>
            <a:spLocks noChangeArrowheads="1"/>
          </p:cNvSpPr>
          <p:nvPr/>
        </p:nvSpPr>
        <p:spPr bwMode="auto">
          <a:xfrm>
            <a:off x="4367213" y="41036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C3</a:t>
            </a:r>
            <a:endParaRPr lang="en-US" altLang="fa-IR"/>
          </a:p>
        </p:txBody>
      </p:sp>
      <p:sp>
        <p:nvSpPr>
          <p:cNvPr id="14517" name="Rectangle 196"/>
          <p:cNvSpPr>
            <a:spLocks noChangeArrowheads="1"/>
          </p:cNvSpPr>
          <p:nvPr/>
        </p:nvSpPr>
        <p:spPr bwMode="auto">
          <a:xfrm>
            <a:off x="4367213" y="33353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C2</a:t>
            </a:r>
            <a:endParaRPr lang="en-US" alt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B060FC-A12C-44A7-A132-B59EDAAFBB3E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4-bit Magnitude Comparator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733800" y="2555875"/>
            <a:ext cx="1503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Magnitude</a:t>
            </a:r>
          </a:p>
          <a:p>
            <a:r>
              <a:rPr lang="en-US" altLang="fa-IR" sz="2400" b="0"/>
              <a:t>Detector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673475" y="2209800"/>
            <a:ext cx="1524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140075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140075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057400" y="25146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A[3..0]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057400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B[3..0]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715000" y="28956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A_EQ_B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1816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5181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715000" y="23622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A_LT_B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5715000" y="3429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922E01-1D0F-4787-895B-130E730177F5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651125" y="4038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How can we find A_GT_B?</a:t>
            </a:r>
          </a:p>
        </p:txBody>
      </p:sp>
      <p:sp>
        <p:nvSpPr>
          <p:cNvPr id="1721348" name="Text Box 4"/>
          <p:cNvSpPr txBox="1">
            <a:spLocks noChangeArrowheads="1"/>
          </p:cNvSpPr>
          <p:nvPr/>
        </p:nvSpPr>
        <p:spPr bwMode="auto">
          <a:xfrm>
            <a:off x="2193925" y="4689475"/>
            <a:ext cx="535305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How many rows would a truth table have?</a:t>
            </a:r>
          </a:p>
          <a:p>
            <a:endParaRPr lang="en-US" altLang="fa-IR" sz="2400" b="0"/>
          </a:p>
          <a:p>
            <a:r>
              <a:rPr lang="en-US" altLang="fa-IR" sz="2400" b="0"/>
              <a:t>                   </a:t>
            </a:r>
            <a:r>
              <a:rPr lang="en-US" altLang="fa-IR" sz="3200" b="0"/>
              <a:t>2</a:t>
            </a:r>
            <a:r>
              <a:rPr lang="en-US" altLang="fa-IR" sz="3200" b="0" baseline="30000"/>
              <a:t>8</a:t>
            </a:r>
            <a:r>
              <a:rPr lang="en-US" altLang="fa-IR" sz="3200" b="0"/>
              <a:t> = 256!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BE4D78-7EDF-4322-BF14-664171C2F618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965325" y="41560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1001 and</a:t>
            </a:r>
          </a:p>
          <a:p>
            <a:r>
              <a:rPr lang="en-US" altLang="fa-IR" sz="2400" b="0"/>
              <a:t>    B = 0111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470525" y="2174875"/>
            <a:ext cx="195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Find A_GT_B</a:t>
            </a:r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44289"/>
              </p:ext>
            </p:extLst>
          </p:nvPr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4" imgW="1951672" imgH="1119280" progId="Word.Document.8">
                  <p:embed/>
                </p:oleObj>
              </mc:Choice>
              <mc:Fallback>
                <p:oleObj name="Document" r:id="rId4" imgW="1951672" imgH="11192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59731</TotalTime>
  <Words>814</Words>
  <Application>Microsoft Office PowerPoint</Application>
  <PresentationFormat>On-screen Show (4:3)</PresentationFormat>
  <Paragraphs>295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Courier New</vt:lpstr>
      <vt:lpstr>Helv</vt:lpstr>
      <vt:lpstr>KalingDB</vt:lpstr>
      <vt:lpstr>Koodak Mazar</vt:lpstr>
      <vt:lpstr>Times New Roman</vt:lpstr>
      <vt:lpstr>Titr</vt:lpstr>
      <vt:lpstr>Wingdings</vt:lpstr>
      <vt:lpstr>Zar</vt:lpstr>
      <vt:lpstr>1_presentation_template</vt:lpstr>
      <vt:lpstr>Visio</vt:lpstr>
      <vt:lpstr>Document</vt:lpstr>
      <vt:lpstr>Comparator</vt:lpstr>
      <vt:lpstr>Two-Bit Comparator</vt:lpstr>
      <vt:lpstr>Two-Bit Comparator (cont’d)</vt:lpstr>
      <vt:lpstr>Equality Comparator</vt:lpstr>
      <vt:lpstr>4-bit Equality Detector</vt:lpstr>
      <vt:lpstr>4-Bit Equality Comparator</vt:lpstr>
      <vt:lpstr>4-bit 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TTL 74x85</vt:lpstr>
      <vt:lpstr>TTL 74x85</vt:lpstr>
      <vt:lpstr>Comparator (continued…)</vt:lpstr>
      <vt:lpstr>TTL 74x682</vt:lpstr>
      <vt:lpstr>PowerPoint Presentation</vt:lpstr>
      <vt:lpstr>Maximum Finder</vt:lpstr>
      <vt:lpstr>Maximum Finder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343</cp:revision>
  <dcterms:created xsi:type="dcterms:W3CDTF">1601-01-01T00:00:00Z</dcterms:created>
  <dcterms:modified xsi:type="dcterms:W3CDTF">2020-11-10T06:38:46Z</dcterms:modified>
</cp:coreProperties>
</file>