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8"/>
  </p:notesMasterIdLst>
  <p:handoutMasterIdLst>
    <p:handoutMasterId r:id="rId19"/>
  </p:handoutMasterIdLst>
  <p:sldIdLst>
    <p:sldId id="358" r:id="rId2"/>
    <p:sldId id="359" r:id="rId3"/>
    <p:sldId id="368" r:id="rId4"/>
    <p:sldId id="369" r:id="rId5"/>
    <p:sldId id="371" r:id="rId6"/>
    <p:sldId id="372" r:id="rId7"/>
    <p:sldId id="373" r:id="rId8"/>
    <p:sldId id="374" r:id="rId9"/>
    <p:sldId id="375" r:id="rId10"/>
    <p:sldId id="376" r:id="rId11"/>
    <p:sldId id="377" r:id="rId12"/>
    <p:sldId id="378" r:id="rId13"/>
    <p:sldId id="379" r:id="rId14"/>
    <p:sldId id="380" r:id="rId15"/>
    <p:sldId id="381" r:id="rId16"/>
    <p:sldId id="366"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13" d="100"/>
          <a:sy n="113" d="100"/>
        </p:scale>
        <p:origin x="13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3/24/2020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3/24/2020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3/24/2020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3/24/2020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image" Target="../media/image140.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image" Target="../media/image2.png"/><Relationship Id="rId9" Type="http://schemas.openxmlformats.org/officeDocument/2006/relationships/image" Target="../media/image155.png"/></Relationships>
</file>

<file path=ppt/slides/_rels/slide12.xml.rels><?xml version="1.0" encoding="UTF-8" standalone="yes"?>
<Relationships xmlns="http://schemas.openxmlformats.org/package/2006/relationships"><Relationship Id="rId26" Type="http://schemas.openxmlformats.org/officeDocument/2006/relationships/image" Target="../media/image2.png"/><Relationship Id="rId25" Type="http://schemas.openxmlformats.org/officeDocument/2006/relationships/image" Target="../media/image156.png"/><Relationship Id="rId1" Type="http://schemas.openxmlformats.org/officeDocument/2006/relationships/slideLayout" Target="../slideLayouts/slideLayout2.xml"/><Relationship Id="rId24" Type="http://schemas.openxmlformats.org/officeDocument/2006/relationships/image" Target="../media/image141.png"/><Relationship Id="rId23" Type="http://schemas.openxmlformats.org/officeDocument/2006/relationships/image" Target="../media/image118.png"/><Relationship Id="rId27" Type="http://schemas.openxmlformats.org/officeDocument/2006/relationships/image" Target="../media/image3.png"/></Relationships>
</file>

<file path=ppt/slides/_rels/slide13.xml.rels><?xml version="1.0" encoding="UTF-8" standalone="yes"?>
<Relationships xmlns="http://schemas.openxmlformats.org/package/2006/relationships"><Relationship Id="rId18" Type="http://schemas.openxmlformats.org/officeDocument/2006/relationships/image" Target="../media/image157.png"/><Relationship Id="rId20" Type="http://schemas.openxmlformats.org/officeDocument/2006/relationships/image" Target="../media/image3.png"/><Relationship Id="rId16" Type="http://schemas.openxmlformats.org/officeDocument/2006/relationships/image" Target="../media/image130.png"/><Relationship Id="rId1" Type="http://schemas.openxmlformats.org/officeDocument/2006/relationships/slideLayout" Target="../slideLayouts/slideLayout2.xml"/><Relationship Id="rId19" Type="http://schemas.openxmlformats.org/officeDocument/2006/relationships/image" Target="../media/image2.png"/></Relationships>
</file>

<file path=ppt/slides/_rels/slide14.xml.rels><?xml version="1.0" encoding="UTF-8" standalone="yes"?>
<Relationships xmlns="http://schemas.openxmlformats.org/package/2006/relationships"><Relationship Id="rId18" Type="http://schemas.openxmlformats.org/officeDocument/2006/relationships/image" Target="../media/image158.png"/><Relationship Id="rId13" Type="http://schemas.openxmlformats.org/officeDocument/2006/relationships/image" Target="../media/image143.png"/><Relationship Id="rId17" Type="http://schemas.openxmlformats.org/officeDocument/2006/relationships/image" Target="../media/image147.png"/><Relationship Id="rId20" Type="http://schemas.openxmlformats.org/officeDocument/2006/relationships/image" Target="../media/image3.png"/><Relationship Id="rId16" Type="http://schemas.openxmlformats.org/officeDocument/2006/relationships/image" Target="../media/image146.png"/><Relationship Id="rId1" Type="http://schemas.openxmlformats.org/officeDocument/2006/relationships/slideLayout" Target="../slideLayouts/slideLayout2.xml"/><Relationship Id="rId15" Type="http://schemas.openxmlformats.org/officeDocument/2006/relationships/image" Target="../media/image145.png"/><Relationship Id="rId19" Type="http://schemas.openxmlformats.org/officeDocument/2006/relationships/image" Target="../media/image2.png"/><Relationship Id="rId14" Type="http://schemas.openxmlformats.org/officeDocument/2006/relationships/image" Target="../media/image14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7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8.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2.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6.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5.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63.png"/><Relationship Id="rId21" Type="http://schemas.openxmlformats.org/officeDocument/2006/relationships/image" Target="../media/image46.png"/><Relationship Id="rId34" Type="http://schemas.openxmlformats.org/officeDocument/2006/relationships/image" Target="../media/image58.png"/><Relationship Id="rId42" Type="http://schemas.openxmlformats.org/officeDocument/2006/relationships/image" Target="../media/image66.png"/><Relationship Id="rId7" Type="http://schemas.openxmlformats.org/officeDocument/2006/relationships/image" Target="../media/image32.png"/><Relationship Id="rId2" Type="http://schemas.openxmlformats.org/officeDocument/2006/relationships/image" Target="../media/image2.png"/><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3.png"/><Relationship Id="rId41"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32" Type="http://schemas.openxmlformats.org/officeDocument/2006/relationships/image" Target="../media/image56.png"/><Relationship Id="rId37" Type="http://schemas.openxmlformats.org/officeDocument/2006/relationships/image" Target="../media/image61.png"/><Relationship Id="rId40" Type="http://schemas.openxmlformats.org/officeDocument/2006/relationships/image" Target="../media/image64.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2.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4.png"/><Relationship Id="rId31" Type="http://schemas.openxmlformats.org/officeDocument/2006/relationships/image" Target="../media/image55.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29.png"/><Relationship Id="rId30" Type="http://schemas.openxmlformats.org/officeDocument/2006/relationships/image" Target="../media/image54.png"/><Relationship Id="rId35" Type="http://schemas.openxmlformats.org/officeDocument/2006/relationships/image" Target="../media/image59.png"/><Relationship Id="rId43" Type="http://schemas.openxmlformats.org/officeDocument/2006/relationships/image" Target="../media/image67.png"/><Relationship Id="rId8" Type="http://schemas.openxmlformats.org/officeDocument/2006/relationships/image" Target="../media/image33.png"/><Relationship Id="rId3" Type="http://schemas.openxmlformats.org/officeDocument/2006/relationships/image" Target="../media/image3.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7.png"/><Relationship Id="rId38" Type="http://schemas.openxmlformats.org/officeDocument/2006/relationships/image" Target="../media/image62.png"/></Relationships>
</file>

<file path=ppt/slides/_rels/slide6.xml.rels><?xml version="1.0" encoding="UTF-8" standalone="yes"?>
<Relationships xmlns="http://schemas.openxmlformats.org/package/2006/relationships"><Relationship Id="rId13" Type="http://schemas.openxmlformats.org/officeDocument/2006/relationships/image" Target="../media/image2.png"/><Relationship Id="rId8" Type="http://schemas.openxmlformats.org/officeDocument/2006/relationships/image" Target="../media/image73.png"/><Relationship Id="rId12" Type="http://schemas.openxmlformats.org/officeDocument/2006/relationships/image" Target="../media/image151.png"/><Relationship Id="rId7" Type="http://schemas.openxmlformats.org/officeDocument/2006/relationships/image" Target="../media/image72.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10" Type="http://schemas.openxmlformats.org/officeDocument/2006/relationships/image" Target="../media/image75.png"/><Relationship Id="rId14" Type="http://schemas.openxmlformats.org/officeDocument/2006/relationships/image" Target="../media/image3.png"/><Relationship Id="rId9" Type="http://schemas.openxmlformats.org/officeDocument/2006/relationships/image" Target="../media/image74.png"/></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slide" Target="slide15.xml"/><Relationship Id="rId3" Type="http://schemas.openxmlformats.org/officeDocument/2006/relationships/image" Target="../media/image2.png"/><Relationship Id="rId7" Type="http://schemas.openxmlformats.org/officeDocument/2006/relationships/image" Target="../media/image79.png"/><Relationship Id="rId12" Type="http://schemas.openxmlformats.org/officeDocument/2006/relationships/image" Target="../media/image152.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3.png"/><Relationship Id="rId9" Type="http://schemas.openxmlformats.org/officeDocument/2006/relationships/image" Target="../media/image8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2.png"/><Relationship Id="rId7" Type="http://schemas.openxmlformats.org/officeDocument/2006/relationships/image" Target="../media/image88.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3.png"/><Relationship Id="rId9"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March,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III</a:t>
            </a:r>
          </a:p>
          <a:p>
            <a:pPr algn="ctr"/>
            <a:endParaRPr lang="en-US" sz="2400" dirty="0" smtClean="0"/>
          </a:p>
          <a:p>
            <a:pPr algn="ctr"/>
            <a:r>
              <a:rPr lang="en-US" sz="3400" dirty="0" smtClean="0"/>
              <a:t>The Principle of Inclusion and Exclusion</a:t>
            </a:r>
            <a:endParaRPr lang="en-US" sz="3400" dirty="0"/>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Given two sets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a </a:t>
                </a:r>
                <a:r>
                  <a:rPr lang="en-US" sz="1600" b="1" dirty="0" smtClean="0">
                    <a:latin typeface="Calibri" panose="020F0502020204030204" pitchFamily="34" charset="0"/>
                    <a:cs typeface="Calibri" panose="020F0502020204030204" pitchFamily="34" charset="0"/>
                  </a:rPr>
                  <a:t>function</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𝑓</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from </a:t>
                </a:r>
                <a14:m>
                  <m:oMath xmlns:m="http://schemas.openxmlformats.org/officeDocument/2006/math">
                    <m:r>
                      <a:rPr lang="en-US" sz="1600" i="1">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is a set of ordered pairs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𝑏</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such that  1)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𝑏</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2) every element of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appears as the first component of some pair in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𝑓</m:t>
                    </m:r>
                  </m:oMath>
                </a14:m>
                <a:r>
                  <a:rPr lang="en-US" sz="1600" dirty="0" smtClean="0">
                    <a:latin typeface="Calibri" panose="020F0502020204030204" pitchFamily="34" charset="0"/>
                    <a:cs typeface="Calibri" panose="020F0502020204030204" pitchFamily="34" charset="0"/>
                  </a:rPr>
                  <a:t>, and 3) different pairs in </a:t>
                </a:r>
                <a14:m>
                  <m:oMath xmlns:m="http://schemas.openxmlformats.org/officeDocument/2006/math">
                    <m:r>
                      <a:rPr lang="en-US" sz="1600" b="0" i="1" smtClean="0">
                        <a:latin typeface="Cambria Math" panose="02040503050406030204" pitchFamily="18" charset="0"/>
                        <a:cs typeface="Calibri" panose="020F0502020204030204" pitchFamily="34" charset="0"/>
                      </a:rPr>
                      <m:t>𝑓</m:t>
                    </m:r>
                  </m:oMath>
                </a14:m>
                <a:r>
                  <a:rPr lang="en-US" sz="1600" dirty="0" smtClean="0">
                    <a:latin typeface="Calibri" panose="020F0502020204030204" pitchFamily="34" charset="0"/>
                    <a:cs typeface="Calibri" panose="020F0502020204030204" pitchFamily="34" charset="0"/>
                  </a:rPr>
                  <a:t> have different first components. The set of the second components of the pairs in </a:t>
                </a:r>
                <a14:m>
                  <m:oMath xmlns:m="http://schemas.openxmlformats.org/officeDocument/2006/math">
                    <m:r>
                      <a:rPr lang="en-US" sz="1600" b="0" i="1" smtClean="0">
                        <a:latin typeface="Cambria Math" panose="02040503050406030204" pitchFamily="18" charset="0"/>
                        <a:cs typeface="Calibri" panose="020F0502020204030204" pitchFamily="34" charset="0"/>
                      </a:rPr>
                      <m:t>𝑓</m:t>
                    </m:r>
                  </m:oMath>
                </a14:m>
                <a:r>
                  <a:rPr lang="en-US" sz="1600" dirty="0" smtClean="0">
                    <a:latin typeface="Calibri" panose="020F0502020204030204" pitchFamily="34" charset="0"/>
                    <a:cs typeface="Calibri" panose="020F0502020204030204" pitchFamily="34" charset="0"/>
                  </a:rPr>
                  <a:t> is called the </a:t>
                </a:r>
                <a:r>
                  <a:rPr lang="en-US" sz="1600" b="1" i="1" dirty="0" smtClean="0">
                    <a:latin typeface="Calibri" panose="020F0502020204030204" pitchFamily="34" charset="0"/>
                    <a:cs typeface="Calibri" panose="020F0502020204030204" pitchFamily="34" charset="0"/>
                  </a:rPr>
                  <a:t>range</a:t>
                </a:r>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𝑓</m:t>
                    </m:r>
                  </m:oMath>
                </a14:m>
                <a:r>
                  <a:rPr lang="en-US" sz="1600" dirty="0" smtClean="0">
                    <a:latin typeface="Calibri" panose="020F0502020204030204" pitchFamily="34" charset="0"/>
                    <a:cs typeface="Calibri" panose="020F0502020204030204" pitchFamily="34" charset="0"/>
                  </a:rPr>
                  <a:t>. A function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is said to be </a:t>
                </a:r>
                <a:r>
                  <a:rPr lang="en-US" sz="1600" b="1" i="1" dirty="0" smtClean="0">
                    <a:latin typeface="Calibri" panose="020F0502020204030204" pitchFamily="34" charset="0"/>
                    <a:cs typeface="Calibri" panose="020F0502020204030204" pitchFamily="34" charset="0"/>
                  </a:rPr>
                  <a:t>onto</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if its range is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b="1"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Example 2.</a:t>
                </a:r>
                <a:r>
                  <a:rPr lang="en-US" sz="1600" dirty="0" smtClean="0">
                    <a:latin typeface="Calibri" panose="020F0502020204030204" pitchFamily="34" charset="0"/>
                    <a:cs typeface="Calibri" panose="020F0502020204030204" pitchFamily="34" charset="0"/>
                  </a:rPr>
                  <a:t> Let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be finite sets and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𝐴</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𝐵</m:t>
                        </m:r>
                      </m:e>
                    </m:d>
                  </m:oMath>
                </a14:m>
                <a:r>
                  <a:rPr lang="en-US" sz="1600" dirty="0" smtClean="0">
                    <a:latin typeface="Calibri" panose="020F0502020204030204" pitchFamily="34" charset="0"/>
                    <a:cs typeface="Calibri" panose="020F0502020204030204" pitchFamily="34" charset="0"/>
                  </a:rPr>
                  <a:t>. Determine the number of onto functions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a:latin typeface="Calibri" panose="020F0502020204030204" pitchFamily="34" charset="0"/>
                    <a:cs typeface="Calibri" panose="020F0502020204030204" pitchFamily="34" charset="0"/>
                  </a:rPr>
                  <a:t> be the set of all functions from </a:t>
                </a:r>
                <a14:m>
                  <m:oMath xmlns:m="http://schemas.openxmlformats.org/officeDocument/2006/math">
                    <m:r>
                      <a:rPr lang="en-US" sz="1600" i="1">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We have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𝑆</m:t>
                        </m:r>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𝑛</m:t>
                        </m:r>
                      </m:e>
                      <m:sup>
                        <m:r>
                          <a:rPr lang="en-US" sz="1600" b="0" i="1" smtClean="0">
                            <a:latin typeface="Cambria Math" panose="02040503050406030204" pitchFamily="18" charset="0"/>
                            <a:cs typeface="Calibri" panose="020F0502020204030204" pitchFamily="34" charset="0"/>
                          </a:rPr>
                          <m:t>𝑚</m:t>
                        </m:r>
                      </m:sup>
                    </m:sSup>
                  </m:oMath>
                </a14:m>
                <a:r>
                  <a:rPr lang="en-US" sz="1600" dirty="0" smtClean="0">
                    <a:latin typeface="Calibri" panose="020F0502020204030204" pitchFamily="34" charset="0"/>
                    <a:cs typeface="Calibri" panose="020F0502020204030204" pitchFamily="34" charset="0"/>
                  </a:rPr>
                  <a:t> (why?) Assume also that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define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to be the condition </a:t>
                </a:r>
              </a:p>
              <a:p>
                <a:pPr marL="82296" indent="0" algn="ctr">
                  <a:lnSpc>
                    <a:spcPct val="110000"/>
                  </a:lnSpc>
                  <a:spcAft>
                    <a:spcPts val="600"/>
                  </a:spcAft>
                  <a:buNone/>
                </a:pPr>
                <a14:m>
                  <m:oMath xmlns:m="http://schemas.openxmlformats.org/officeDocument/2006/math">
                    <m:sSub>
                      <m:sSubPr>
                        <m:ctrlPr>
                          <a:rPr lang="en-US" sz="1600" b="0" i="1" smtClean="0">
                            <a:solidFill>
                              <a:srgbClr val="FF0000"/>
                            </a:solidFill>
                            <a:latin typeface="Cambria Math" panose="02040503050406030204" pitchFamily="18" charset="0"/>
                            <a:cs typeface="Calibri" panose="020F0502020204030204" pitchFamily="34" charset="0"/>
                          </a:rPr>
                        </m:ctrlPr>
                      </m:sSubPr>
                      <m:e>
                        <m:r>
                          <a:rPr lang="en-US" sz="1600" b="0" i="1" smtClean="0">
                            <a:solidFill>
                              <a:srgbClr val="FF0000"/>
                            </a:solidFill>
                            <a:latin typeface="Cambria Math" panose="02040503050406030204" pitchFamily="18" charset="0"/>
                            <a:cs typeface="Calibri" panose="020F0502020204030204" pitchFamily="34" charset="0"/>
                          </a:rPr>
                          <m:t>𝑏</m:t>
                        </m:r>
                      </m:e>
                      <m:sub>
                        <m:r>
                          <a:rPr lang="en-US" sz="1600" b="0" i="1" smtClean="0">
                            <a:solidFill>
                              <a:srgbClr val="FF0000"/>
                            </a:solidFill>
                            <a:latin typeface="Cambria Math" panose="02040503050406030204" pitchFamily="18" charset="0"/>
                            <a:cs typeface="Calibri" panose="020F0502020204030204" pitchFamily="34" charset="0"/>
                          </a:rPr>
                          <m:t>𝑖</m:t>
                        </m:r>
                      </m:sub>
                    </m:sSub>
                  </m:oMath>
                </a14:m>
                <a:r>
                  <a:rPr lang="en-US" sz="1600" dirty="0" smtClean="0">
                    <a:solidFill>
                      <a:srgbClr val="FF0000"/>
                    </a:solidFill>
                    <a:latin typeface="Calibri" panose="020F0502020204030204" pitchFamily="34" charset="0"/>
                    <a:cs typeface="Calibri" panose="020F0502020204030204" pitchFamily="34" charset="0"/>
                  </a:rPr>
                  <a:t> </a:t>
                </a:r>
                <a:r>
                  <a:rPr lang="en-US" sz="1600" b="1" u="sng" dirty="0" smtClean="0">
                    <a:solidFill>
                      <a:srgbClr val="FF0000"/>
                    </a:solidFill>
                    <a:latin typeface="Calibri" panose="020F0502020204030204" pitchFamily="34" charset="0"/>
                    <a:cs typeface="Calibri" panose="020F0502020204030204" pitchFamily="34" charset="0"/>
                  </a:rPr>
                  <a:t>is not </a:t>
                </a:r>
                <a:r>
                  <a:rPr lang="en-US" sz="1600" dirty="0" smtClean="0">
                    <a:solidFill>
                      <a:srgbClr val="FF0000"/>
                    </a:solidFill>
                    <a:latin typeface="Calibri" panose="020F0502020204030204" pitchFamily="34" charset="0"/>
                    <a:cs typeface="Calibri" panose="020F0502020204030204" pitchFamily="34" charset="0"/>
                  </a:rPr>
                  <a:t>in the range of the function</a:t>
                </a:r>
                <a:r>
                  <a:rPr lang="en-US" sz="1600" dirty="0" smtClean="0">
                    <a:latin typeface="Calibri" panose="020F0502020204030204" pitchFamily="34" charset="0"/>
                    <a:cs typeface="Calibri" panose="020F0502020204030204" pitchFamily="34" charset="0"/>
                  </a:rPr>
                  <a:t>.</a:t>
                </a:r>
              </a:p>
              <a:p>
                <a:pPr marL="82296" indent="0" algn="just">
                  <a:lnSpc>
                    <a:spcPct val="110000"/>
                  </a:lnSpc>
                  <a:spcAft>
                    <a:spcPts val="600"/>
                  </a:spcAft>
                  <a:buNone/>
                </a:pPr>
                <a:r>
                  <a:rPr lang="en-US" sz="1600" dirty="0" smtClean="0">
                    <a:latin typeface="Calibri" panose="020F0502020204030204" pitchFamily="34" charset="0"/>
                    <a:cs typeface="Calibri" panose="020F0502020204030204" pitchFamily="34" charset="0"/>
                  </a:rPr>
                  <a:t>The set of onto functions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equals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𝑛</m:t>
                            </m:r>
                          </m:sub>
                        </m:sSub>
                      </m:e>
                    </m:d>
                  </m:oMath>
                </a14:m>
                <a:r>
                  <a:rPr lang="en-US" sz="1600" dirty="0" smtClean="0">
                    <a:latin typeface="Calibri" panose="020F0502020204030204" pitchFamily="34" charset="0"/>
                    <a:cs typeface="Calibri" panose="020F0502020204030204" pitchFamily="34" charset="0"/>
                  </a:rPr>
                  <a:t>, that is,</a:t>
                </a:r>
              </a:p>
              <a:p>
                <a:pPr marL="82296" indent="0" algn="ctr">
                  <a:lnSpc>
                    <a:spcPct val="110000"/>
                  </a:lnSpc>
                  <a:spcBef>
                    <a:spcPts val="0"/>
                  </a:spcBef>
                  <a:buNone/>
                </a:pP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𝑛</m:t>
                        </m:r>
                      </m:e>
                      <m:sup>
                        <m:r>
                          <a:rPr lang="en-US" sz="1600" b="0" i="1" smtClean="0">
                            <a:latin typeface="Cambria Math" panose="02040503050406030204" pitchFamily="18" charset="0"/>
                            <a:cs typeface="Calibri" panose="020F0502020204030204" pitchFamily="34" charset="0"/>
                          </a:rPr>
                          <m:t>𝑚</m:t>
                        </m:r>
                      </m:sup>
                    </m:sSup>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1</m:t>
                              </m:r>
                            </m:e>
                          </m:mr>
                        </m:m>
                      </m:e>
                    </m:d>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𝑚</m:t>
                        </m:r>
                      </m:sup>
                    </m:sSup>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2</m:t>
                              </m:r>
                            </m:e>
                          </m:mr>
                        </m:m>
                      </m:e>
                    </m:d>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e>
                        </m:d>
                      </m:e>
                      <m:sup>
                        <m:r>
                          <a:rPr lang="en-US" sz="1600" i="1">
                            <a:latin typeface="Cambria Math" panose="02040503050406030204" pitchFamily="18" charset="0"/>
                            <a:cs typeface="Calibri" panose="020F0502020204030204" pitchFamily="34" charset="0"/>
                          </a:rPr>
                          <m:t>𝑚</m:t>
                        </m:r>
                      </m:sup>
                    </m:sSup>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3</m:t>
                              </m:r>
                            </m:e>
                          </m:mr>
                        </m:m>
                      </m:e>
                    </m:d>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−3</m:t>
                            </m:r>
                          </m:e>
                        </m:d>
                      </m:e>
                      <m:sup>
                        <m:r>
                          <a:rPr lang="en-US" sz="1600" i="1">
                            <a:latin typeface="Cambria Math" panose="02040503050406030204" pitchFamily="18" charset="0"/>
                            <a:cs typeface="Calibri" panose="020F0502020204030204" pitchFamily="34" charset="0"/>
                          </a:rPr>
                          <m:t>𝑚</m:t>
                        </m:r>
                      </m:sup>
                    </m:sSup>
                    <m:r>
                      <a:rPr lang="en-US" sz="1600" b="0" i="0"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𝑛</m:t>
                        </m:r>
                      </m:sup>
                    </m:sSup>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𝑛</m:t>
                              </m:r>
                            </m:e>
                          </m:mr>
                        </m:m>
                      </m:e>
                    </m:d>
                    <m:sSup>
                      <m:sSupPr>
                        <m:ctrlPr>
                          <a:rPr lang="en-US" sz="1600" i="1">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e>
                      <m:sup>
                        <m:r>
                          <a:rPr lang="en-US" sz="1600" i="1">
                            <a:latin typeface="Cambria Math" panose="02040503050406030204" pitchFamily="18" charset="0"/>
                            <a:cs typeface="Calibri" panose="020F0502020204030204" pitchFamily="34" charset="0"/>
                          </a:rPr>
                          <m:t>𝑚</m:t>
                        </m:r>
                      </m:sup>
                    </m:sSup>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It can be written as</a:t>
                </a:r>
              </a:p>
              <a:p>
                <a:pPr marL="82296" indent="0" algn="just">
                  <a:spcBef>
                    <a:spcPts val="0"/>
                  </a:spcBef>
                  <a:buNone/>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cs typeface="Calibri" panose="020F0502020204030204" pitchFamily="34" charset="0"/>
                            </a:rPr>
                          </m:ctrlPr>
                        </m:naryPr>
                        <m:sub>
                          <m:r>
                            <m:rPr>
                              <m:brk m:alnAt="23"/>
                            </m:rP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𝑛</m:t>
                          </m:r>
                        </m:sup>
                        <m:e>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𝑖</m:t>
                              </m:r>
                            </m:sup>
                          </m:sSup>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𝑖</m:t>
                                    </m:r>
                                  </m:e>
                                </m:mr>
                              </m:m>
                            </m:e>
                          </m:d>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𝑖</m:t>
                                  </m:r>
                                </m:e>
                              </m:d>
                            </m:e>
                            <m:sup>
                              <m:r>
                                <a:rPr lang="en-US" sz="1600" b="0" i="1" smtClean="0">
                                  <a:latin typeface="Cambria Math" panose="02040503050406030204" pitchFamily="18" charset="0"/>
                                  <a:cs typeface="Calibri" panose="020F0502020204030204" pitchFamily="34" charset="0"/>
                                </a:rPr>
                                <m:t>𝑚</m:t>
                              </m:r>
                            </m:sup>
                          </m:sSup>
                        </m:e>
                      </m:nary>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7"/>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8"/>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9"/>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13" name="TextBox 12"/>
              <p:cNvSpPr txBox="1"/>
              <p:nvPr/>
            </p:nvSpPr>
            <p:spPr>
              <a:xfrm>
                <a:off x="1371600" y="1219200"/>
                <a:ext cx="7543800" cy="1371600"/>
              </a:xfrm>
              <a:prstGeom prst="rect">
                <a:avLst/>
              </a:prstGeom>
              <a:solidFill>
                <a:schemeClr val="accent2"/>
              </a:solidFill>
              <a:ln w="41275">
                <a:solidFill>
                  <a:schemeClr val="accent5">
                    <a:lumMod val="50000"/>
                  </a:schemeClr>
                </a:solidFill>
              </a:ln>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𝑘</m:t>
                                  </m:r>
                                </m:sub>
                              </m:sSub>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e>
                              </m:d>
                            </m:e>
                            <m:sup>
                              <m:r>
                                <a:rPr lang="en-US" sz="1600" i="1">
                                  <a:latin typeface="Cambria Math" panose="02040503050406030204" pitchFamily="18" charset="0"/>
                                  <a:cs typeface="Calibri" panose="020F0502020204030204" pitchFamily="34" charset="0"/>
                                </a:rPr>
                                <m:t>𝑡</m:t>
                              </m:r>
                            </m:sup>
                          </m:sSup>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𝑡</m:t>
                                  </m:r>
                                </m:sub>
                              </m:sSub>
                            </m:e>
                          </m:d>
                          <m:r>
                            <a:rPr lang="en-US" sz="1600" i="1">
                              <a:latin typeface="Cambria Math" panose="02040503050406030204" pitchFamily="18" charset="0"/>
                              <a:cs typeface="Calibri" panose="020F0502020204030204" pitchFamily="34" charset="0"/>
                            </a:rPr>
                            <m:t>.</m:t>
                          </m:r>
                        </m:e>
                      </m:nary>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71600" y="1219200"/>
                <a:ext cx="7543800" cy="1371600"/>
              </a:xfrm>
              <a:prstGeom prst="rect">
                <a:avLst/>
              </a:prstGeom>
              <a:blipFill>
                <a:blip r:embed="rId6"/>
                <a:stretch>
                  <a:fillRect/>
                </a:stretch>
              </a:blipFill>
              <a:ln w="41275">
                <a:solidFill>
                  <a:schemeClr val="accent5">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505428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3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The number of ways that one can put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distinct objects into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containers such that no container remains empty equals the number of onto functions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b="0" i="1"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𝐴</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𝐵</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What about </a:t>
                </a:r>
                <a:r>
                  <a:rPr lang="en-US" sz="1600" b="1" dirty="0" smtClean="0">
                    <a:latin typeface="Calibri" panose="020F0502020204030204" pitchFamily="34" charset="0"/>
                    <a:cs typeface="Calibri" panose="020F0502020204030204" pitchFamily="34" charset="0"/>
                  </a:rPr>
                  <a:t>indistinguishable</a:t>
                </a:r>
                <a:r>
                  <a:rPr lang="en-US" sz="1600" dirty="0" smtClean="0">
                    <a:latin typeface="Calibri" panose="020F0502020204030204" pitchFamily="34" charset="0"/>
                    <a:cs typeface="Calibri" panose="020F0502020204030204" pitchFamily="34" charset="0"/>
                  </a:rPr>
                  <a:t> containers?</a:t>
                </a:r>
              </a:p>
              <a:p>
                <a:pPr marL="82296" indent="0" algn="just">
                  <a:lnSpc>
                    <a:spcPct val="110000"/>
                  </a:lnSpc>
                  <a:spcBef>
                    <a:spcPts val="0"/>
                  </a:spcBef>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 </m:t>
                      </m:r>
                      <m:nary>
                        <m:naryPr>
                          <m:chr m:val="∑"/>
                          <m:ctrlPr>
                            <a:rPr lang="en-US" sz="1600" i="1">
                              <a:latin typeface="Cambria Math" panose="02040503050406030204" pitchFamily="18" charset="0"/>
                              <a:cs typeface="Calibri" panose="020F0502020204030204" pitchFamily="34" charset="0"/>
                            </a:rPr>
                          </m:ctrlPr>
                        </m:naryPr>
                        <m:sub>
                          <m:r>
                            <m:rPr>
                              <m:brk m:alnAt="23"/>
                            </m:rP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𝑛</m:t>
                          </m:r>
                        </m:sup>
                        <m:e>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e>
                              </m:d>
                            </m:e>
                            <m:sup>
                              <m:r>
                                <a:rPr lang="en-US" sz="1600" i="1">
                                  <a:latin typeface="Cambria Math" panose="02040503050406030204" pitchFamily="18" charset="0"/>
                                  <a:cs typeface="Calibri" panose="020F0502020204030204" pitchFamily="34" charset="0"/>
                                </a:rPr>
                                <m:t>𝑖</m:t>
                              </m:r>
                            </m:sup>
                          </m:sSup>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𝑖</m:t>
                                    </m:r>
                                  </m:e>
                                </m:mr>
                              </m:m>
                            </m:e>
                          </m:d>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e>
                              </m:d>
                            </m:e>
                            <m:sup>
                              <m:r>
                                <a:rPr lang="en-US" sz="1600" i="1">
                                  <a:latin typeface="Cambria Math" panose="02040503050406030204" pitchFamily="18" charset="0"/>
                                  <a:cs typeface="Calibri" panose="020F0502020204030204" pitchFamily="34" charset="0"/>
                                </a:rPr>
                                <m:t>𝑚</m:t>
                              </m:r>
                            </m:sup>
                          </m:sSup>
                        </m:e>
                      </m:nary>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This number, denoted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d>
                      <m:dPr>
                        <m:ctrlPr>
                          <a:rPr lang="en-US" sz="160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oMath>
                </a14:m>
                <a:r>
                  <a:rPr lang="en-US" sz="1600" dirty="0" smtClean="0">
                    <a:latin typeface="Calibri" panose="020F0502020204030204" pitchFamily="34" charset="0"/>
                    <a:cs typeface="Calibri" panose="020F0502020204030204" pitchFamily="34" charset="0"/>
                  </a:rPr>
                  <a:t>,  is called the </a:t>
                </a:r>
                <a:r>
                  <a:rPr lang="en-US" sz="1600" b="1" i="1" dirty="0" err="1" smtClean="0">
                    <a:latin typeface="Calibri" panose="020F0502020204030204" pitchFamily="34" charset="0"/>
                    <a:cs typeface="Calibri" panose="020F0502020204030204" pitchFamily="34" charset="0"/>
                  </a:rPr>
                  <a:t>Stirling</a:t>
                </a:r>
                <a:r>
                  <a:rPr lang="en-US" sz="1600" b="1" i="1" dirty="0" smtClean="0">
                    <a:latin typeface="Calibri" panose="020F0502020204030204" pitchFamily="34" charset="0"/>
                    <a:cs typeface="Calibri" panose="020F0502020204030204" pitchFamily="34" charset="0"/>
                  </a:rPr>
                  <a:t> number of the second kind</a:t>
                </a:r>
                <a:r>
                  <a:rPr lang="en-US" sz="1600" dirty="0" smtClean="0">
                    <a:latin typeface="Calibri" panose="020F0502020204030204" pitchFamily="34" charset="0"/>
                    <a:cs typeface="Calibri" panose="020F0502020204030204" pitchFamily="34" charset="0"/>
                  </a:rPr>
                  <a:t>. </a:t>
                </a: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The number of onto functions </a:t>
                </a:r>
                <a:r>
                  <a:rPr lang="en-US" sz="1600" dirty="0">
                    <a:latin typeface="Calibri" panose="020F0502020204030204" pitchFamily="34" charset="0"/>
                    <a:cs typeface="Calibri" panose="020F0502020204030204" pitchFamily="34" charset="0"/>
                  </a:rPr>
                  <a:t>from </a:t>
                </a:r>
                <a14:m>
                  <m:oMath xmlns:m="http://schemas.openxmlformats.org/officeDocument/2006/math">
                    <m:r>
                      <a:rPr lang="en-US" sz="1600" i="1">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where </a:t>
                </a:r>
                <a14:m>
                  <m:oMath xmlns:m="http://schemas.openxmlformats.org/officeDocument/2006/math">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𝐴</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𝐵</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The equality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𝑆</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𝑆</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𝑛</m:t>
                        </m:r>
                      </m:e>
                    </m:d>
                  </m:oMath>
                </a14:m>
                <a:r>
                  <a:rPr lang="en-US" sz="1600" dirty="0" smtClean="0">
                    <a:latin typeface="Calibri" panose="020F0502020204030204" pitchFamily="34" charset="0"/>
                    <a:cs typeface="Calibri" panose="020F0502020204030204" pitchFamily="34" charset="0"/>
                  </a:rPr>
                  <a:t> holds.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9"/>
                <a:stretch>
                  <a:fillRect t="-118"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10"/>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11"/>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70" name="Group 69"/>
          <p:cNvGrpSpPr/>
          <p:nvPr/>
        </p:nvGrpSpPr>
        <p:grpSpPr>
          <a:xfrm>
            <a:off x="4308440" y="2634247"/>
            <a:ext cx="3589868" cy="947153"/>
            <a:chOff x="3886200" y="2286000"/>
            <a:chExt cx="3589868" cy="947153"/>
          </a:xfrm>
        </p:grpSpPr>
        <p:sp>
          <p:nvSpPr>
            <p:cNvPr id="5" name="Oval 4"/>
            <p:cNvSpPr/>
            <p:nvPr/>
          </p:nvSpPr>
          <p:spPr>
            <a:xfrm>
              <a:off x="3886200" y="2286000"/>
              <a:ext cx="685800" cy="121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2"/>
            </p:cNvCxnSpPr>
            <p:nvPr/>
          </p:nvCxnSpPr>
          <p:spPr>
            <a:xfrm>
              <a:off x="3886200" y="2346960"/>
              <a:ext cx="0" cy="4876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886200" y="2773680"/>
              <a:ext cx="68580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4572000" y="2346960"/>
              <a:ext cx="0" cy="48768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24401" y="2286000"/>
              <a:ext cx="685800" cy="12192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4724401" y="2346960"/>
              <a:ext cx="0" cy="48768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24401" y="2773680"/>
              <a:ext cx="685800" cy="1219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5410201" y="2346960"/>
              <a:ext cx="0" cy="48768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562600" y="2286000"/>
              <a:ext cx="685800" cy="12192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23" idx="2"/>
            </p:cNvCxnSpPr>
            <p:nvPr/>
          </p:nvCxnSpPr>
          <p:spPr>
            <a:xfrm>
              <a:off x="5562600" y="2346960"/>
              <a:ext cx="0" cy="48768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62600" y="2773680"/>
              <a:ext cx="685800" cy="12192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790268" y="2292773"/>
              <a:ext cx="685800" cy="121920"/>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6248400" y="2346960"/>
              <a:ext cx="0" cy="48768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1" idx="2"/>
            </p:cNvCxnSpPr>
            <p:nvPr/>
          </p:nvCxnSpPr>
          <p:spPr>
            <a:xfrm>
              <a:off x="6790268" y="2353733"/>
              <a:ext cx="0" cy="48768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790268" y="2780453"/>
              <a:ext cx="685800" cy="12192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7476068" y="2353733"/>
              <a:ext cx="0" cy="48768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14800" y="2878194"/>
              <a:ext cx="22860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1</a:t>
              </a:r>
              <a:endParaRPr lang="en-US" sz="1600" dirty="0">
                <a:latin typeface="Calibri" panose="020F0502020204030204" pitchFamily="34" charset="0"/>
                <a:cs typeface="Calibri" panose="020F0502020204030204" pitchFamily="34" charset="0"/>
              </a:endParaRPr>
            </a:p>
          </p:txBody>
        </p:sp>
        <p:sp>
          <p:nvSpPr>
            <p:cNvPr id="39" name="TextBox 38"/>
            <p:cNvSpPr txBox="1"/>
            <p:nvPr/>
          </p:nvSpPr>
          <p:spPr>
            <a:xfrm>
              <a:off x="4988709" y="2894599"/>
              <a:ext cx="22860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p:txBody>
        </p:sp>
        <p:sp>
          <p:nvSpPr>
            <p:cNvPr id="40" name="TextBox 39"/>
            <p:cNvSpPr txBox="1"/>
            <p:nvPr/>
          </p:nvSpPr>
          <p:spPr>
            <a:xfrm>
              <a:off x="5815676" y="2894599"/>
              <a:ext cx="228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3</a:t>
              </a:r>
            </a:p>
          </p:txBody>
        </p:sp>
        <p:sp>
          <p:nvSpPr>
            <p:cNvPr id="41" name="TextBox 40"/>
            <p:cNvSpPr txBox="1"/>
            <p:nvPr/>
          </p:nvSpPr>
          <p:spPr>
            <a:xfrm>
              <a:off x="7049454" y="2876500"/>
              <a:ext cx="22860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n</a:t>
              </a:r>
              <a:endParaRPr lang="en-US" sz="1600" dirty="0">
                <a:latin typeface="Calibri" panose="020F0502020204030204" pitchFamily="34" charset="0"/>
                <a:cs typeface="Calibri" panose="020F0502020204030204" pitchFamily="34" charset="0"/>
              </a:endParaRPr>
            </a:p>
          </p:txBody>
        </p:sp>
        <p:sp>
          <p:nvSpPr>
            <p:cNvPr id="60" name="TextBox 59"/>
            <p:cNvSpPr txBox="1"/>
            <p:nvPr/>
          </p:nvSpPr>
          <p:spPr>
            <a:xfrm>
              <a:off x="6314137" y="2363800"/>
              <a:ext cx="381000" cy="369332"/>
            </a:xfrm>
            <a:prstGeom prst="rect">
              <a:avLst/>
            </a:prstGeom>
            <a:noFill/>
          </p:spPr>
          <p:txBody>
            <a:bodyPr wrap="square" rtlCol="0">
              <a:spAutoFit/>
            </a:bodyPr>
            <a:lstStyle/>
            <a:p>
              <a:r>
                <a:rPr lang="en-US" b="1" dirty="0" smtClean="0"/>
                <a:t>…</a:t>
              </a:r>
              <a:endParaRPr lang="en-US" b="1" dirty="0"/>
            </a:p>
          </p:txBody>
        </p:sp>
      </p:grpSp>
      <p:grpSp>
        <p:nvGrpSpPr>
          <p:cNvPr id="71" name="Group 70"/>
          <p:cNvGrpSpPr/>
          <p:nvPr/>
        </p:nvGrpSpPr>
        <p:grpSpPr>
          <a:xfrm>
            <a:off x="2224094" y="2240432"/>
            <a:ext cx="1398547" cy="655168"/>
            <a:chOff x="2149533" y="1984401"/>
            <a:chExt cx="1398547" cy="655168"/>
          </a:xfrm>
        </p:grpSpPr>
        <p:sp>
          <p:nvSpPr>
            <p:cNvPr id="43" name="Oval 42"/>
            <p:cNvSpPr/>
            <p:nvPr/>
          </p:nvSpPr>
          <p:spPr>
            <a:xfrm>
              <a:off x="2159000" y="2112433"/>
              <a:ext cx="228600" cy="22860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442360" y="2112433"/>
              <a:ext cx="228600" cy="2286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708240" y="2112433"/>
              <a:ext cx="228600" cy="228600"/>
            </a:xfrm>
            <a:prstGeom prst="ellips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319480" y="2112433"/>
              <a:ext cx="228600" cy="228600"/>
            </a:xfrm>
            <a:prstGeom prst="ellips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927812" y="1984401"/>
              <a:ext cx="381000" cy="369332"/>
            </a:xfrm>
            <a:prstGeom prst="rect">
              <a:avLst/>
            </a:prstGeom>
            <a:noFill/>
          </p:spPr>
          <p:txBody>
            <a:bodyPr wrap="square" rtlCol="0">
              <a:spAutoFit/>
            </a:bodyPr>
            <a:lstStyle/>
            <a:p>
              <a:r>
                <a:rPr lang="en-US" b="1" dirty="0" smtClean="0"/>
                <a:t>…</a:t>
              </a:r>
              <a:endParaRPr lang="en-US" b="1" dirty="0"/>
            </a:p>
          </p:txBody>
        </p:sp>
        <p:sp>
          <p:nvSpPr>
            <p:cNvPr id="62" name="TextBox 61"/>
            <p:cNvSpPr txBox="1"/>
            <p:nvPr/>
          </p:nvSpPr>
          <p:spPr>
            <a:xfrm>
              <a:off x="2149533" y="2292773"/>
              <a:ext cx="22860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1</a:t>
              </a:r>
              <a:endParaRPr lang="en-US" sz="1600" dirty="0">
                <a:latin typeface="Calibri" panose="020F0502020204030204" pitchFamily="34" charset="0"/>
                <a:cs typeface="Calibri" panose="020F0502020204030204" pitchFamily="34" charset="0"/>
              </a:endParaRPr>
            </a:p>
          </p:txBody>
        </p:sp>
        <p:sp>
          <p:nvSpPr>
            <p:cNvPr id="64" name="TextBox 63"/>
            <p:cNvSpPr txBox="1"/>
            <p:nvPr/>
          </p:nvSpPr>
          <p:spPr>
            <a:xfrm>
              <a:off x="2405081" y="2301015"/>
              <a:ext cx="22860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p:txBody>
        </p:sp>
        <p:sp>
          <p:nvSpPr>
            <p:cNvPr id="65" name="TextBox 64"/>
            <p:cNvSpPr txBox="1"/>
            <p:nvPr/>
          </p:nvSpPr>
          <p:spPr>
            <a:xfrm>
              <a:off x="2708240" y="2301015"/>
              <a:ext cx="228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3</a:t>
              </a:r>
            </a:p>
          </p:txBody>
        </p:sp>
        <p:sp>
          <p:nvSpPr>
            <p:cNvPr id="66" name="TextBox 65"/>
            <p:cNvSpPr txBox="1"/>
            <p:nvPr/>
          </p:nvSpPr>
          <p:spPr>
            <a:xfrm>
              <a:off x="3267923" y="2301015"/>
              <a:ext cx="228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t>
              </a:r>
            </a:p>
          </p:txBody>
        </p:sp>
      </p:grpSp>
      <p:grpSp>
        <p:nvGrpSpPr>
          <p:cNvPr id="16" name="Group 15"/>
          <p:cNvGrpSpPr/>
          <p:nvPr/>
        </p:nvGrpSpPr>
        <p:grpSpPr>
          <a:xfrm>
            <a:off x="4367761" y="2847967"/>
            <a:ext cx="3589868" cy="632642"/>
            <a:chOff x="-692767" y="15916"/>
            <a:chExt cx="3589868" cy="632642"/>
          </a:xfrm>
        </p:grpSpPr>
        <p:sp>
          <p:nvSpPr>
            <p:cNvPr id="45" name="Oval 44"/>
            <p:cNvSpPr/>
            <p:nvPr/>
          </p:nvSpPr>
          <p:spPr>
            <a:xfrm>
              <a:off x="-692767" y="25060"/>
              <a:ext cx="685800" cy="1290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5" idx="2"/>
            </p:cNvCxnSpPr>
            <p:nvPr/>
          </p:nvCxnSpPr>
          <p:spPr>
            <a:xfrm>
              <a:off x="-692767" y="89583"/>
              <a:ext cx="0" cy="4841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92767" y="512740"/>
              <a:ext cx="685800" cy="1290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6967" y="86021"/>
              <a:ext cx="0" cy="51617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45434" y="15916"/>
              <a:ext cx="685800" cy="1290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2"/>
            </p:cNvCxnSpPr>
            <p:nvPr/>
          </p:nvCxnSpPr>
          <p:spPr>
            <a:xfrm>
              <a:off x="145434" y="80439"/>
              <a:ext cx="0" cy="4841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5434" y="512740"/>
              <a:ext cx="685800" cy="1290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831234" y="86021"/>
              <a:ext cx="0" cy="51617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83633" y="25060"/>
              <a:ext cx="685800" cy="1290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983633" y="89583"/>
              <a:ext cx="0" cy="4841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83633" y="512740"/>
              <a:ext cx="685800" cy="1290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211301" y="31833"/>
              <a:ext cx="685800" cy="1290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1669433" y="86021"/>
              <a:ext cx="0" cy="51617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1" idx="2"/>
            </p:cNvCxnSpPr>
            <p:nvPr/>
          </p:nvCxnSpPr>
          <p:spPr>
            <a:xfrm>
              <a:off x="2211301" y="96356"/>
              <a:ext cx="0" cy="4841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211301" y="519513"/>
              <a:ext cx="685800" cy="1290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2897101" y="92794"/>
              <a:ext cx="0" cy="51617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35170" y="102861"/>
              <a:ext cx="381000" cy="369332"/>
            </a:xfrm>
            <a:prstGeom prst="rect">
              <a:avLst/>
            </a:prstGeom>
            <a:noFill/>
            <a:ln>
              <a:noFill/>
            </a:ln>
          </p:spPr>
          <p:txBody>
            <a:bodyPr wrap="square" rtlCol="0">
              <a:spAutoFit/>
            </a:bodyPr>
            <a:lstStyle/>
            <a:p>
              <a:r>
                <a:rPr lang="en-US" b="1" dirty="0" smtClean="0"/>
                <a:t>…</a:t>
              </a:r>
              <a:endParaRPr lang="en-US" b="1" dirty="0"/>
            </a:p>
          </p:txBody>
        </p:sp>
      </p:grpSp>
    </p:spTree>
    <p:extLst>
      <p:ext uri="{BB962C8B-B14F-4D97-AF65-F5344CB8AC3E}">
        <p14:creationId xmlns:p14="http://schemas.microsoft.com/office/powerpoint/2010/main" val="10546058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Example 3.</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Find the number of solutions to the equation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=20</m:t>
                    </m:r>
                  </m:oMath>
                </a14:m>
                <a:r>
                  <a:rPr lang="en-US" sz="16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’s are nonnegative integers not greater than 8 (</a:t>
                </a:r>
                <a14:m>
                  <m:oMath xmlns:m="http://schemas.openxmlformats.org/officeDocument/2006/math">
                    <m:r>
                      <a:rPr lang="en-US" sz="1600" i="1">
                        <a:latin typeface="Cambria Math" panose="02040503050406030204" pitchFamily="18" charset="0"/>
                        <a:cs typeface="Calibri" panose="020F0502020204030204" pitchFamily="34" charset="0"/>
                      </a:rPr>
                      <m:t>0≤</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𝑖</m:t>
                        </m:r>
                      </m:sub>
                    </m:sSub>
                    <m:r>
                      <a:rPr lang="en-US" sz="1600" i="1">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be the set of all nonnegative integer solutions to the equation. Note that each solution to the equation is indeed a quadruple such as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1, 9, 0, 10</m:t>
                        </m:r>
                      </m:e>
                    </m:d>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(4, 5, 8, 3)</m:t>
                    </m:r>
                  </m:oMath>
                </a14:m>
                <a:r>
                  <a:rPr lang="en-US" sz="1600" dirty="0" smtClean="0">
                    <a:latin typeface="Calibri" panose="020F0502020204030204" pitchFamily="34" charset="0"/>
                    <a:cs typeface="Calibri" panose="020F0502020204030204" pitchFamily="34" charset="0"/>
                  </a:rPr>
                  <a:t>. It is immediate that </a:t>
                </a:r>
                <a14:m>
                  <m:oMath xmlns:m="http://schemas.openxmlformats.org/officeDocument/2006/math">
                    <m:r>
                      <a:rPr lang="en-US" sz="160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𝑆</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r>
                                <a:rPr lang="en-US" sz="1600" b="0" i="1" smtClean="0">
                                  <a:latin typeface="Cambria Math" panose="02040503050406030204" pitchFamily="18" charset="0"/>
                                  <a:cs typeface="Calibri" panose="020F0502020204030204" pitchFamily="34" charset="0"/>
                                </a:rPr>
                                <m:t>+20−1</m:t>
                              </m:r>
                            </m:e>
                          </m:mr>
                          <m:mr>
                            <m:e>
                              <m:r>
                                <a:rPr lang="en-US" sz="1600" b="0" i="1" smtClean="0">
                                  <a:latin typeface="Cambria Math" panose="02040503050406030204" pitchFamily="18" charset="0"/>
                                  <a:cs typeface="Calibri" panose="020F0502020204030204" pitchFamily="34" charset="0"/>
                                </a:rPr>
                                <m:t>20</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20</m:t>
                              </m:r>
                            </m:e>
                          </m:mr>
                        </m:m>
                      </m:e>
                    </m:d>
                    <m:r>
                      <a:rPr lang="en-US" sz="1600" b="0" i="1" smtClean="0">
                        <a:latin typeface="Cambria Math" panose="02040503050406030204" pitchFamily="18" charset="0"/>
                        <a:cs typeface="Calibri" panose="020F0502020204030204" pitchFamily="34" charset="0"/>
                      </a:rPr>
                      <m:t>=1,771</m:t>
                    </m:r>
                  </m:oMath>
                </a14:m>
                <a:r>
                  <a:rPr lang="en-US" sz="1600" dirty="0" smtClean="0">
                    <a:latin typeface="Calibri" panose="020F0502020204030204" pitchFamily="34" charset="0"/>
                    <a:cs typeface="Calibri" panose="020F0502020204030204" pitchFamily="34" charset="0"/>
                  </a:rPr>
                  <a:t>. We define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as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r>
                      <a:rPr lang="en-US" sz="1600" b="0" i="0" smtClean="0">
                        <a:latin typeface="Cambria Math" panose="02040503050406030204" pitchFamily="18" charset="0"/>
                        <a:cs typeface="Calibri" panose="020F0502020204030204" pitchFamily="34" charset="0"/>
                      </a:rPr>
                      <m:t>9</m:t>
                    </m:r>
                  </m:oMath>
                </a14:m>
                <a:r>
                  <a:rPr lang="en-US" sz="1600" dirty="0">
                    <a:latin typeface="Calibri" panose="020F0502020204030204" pitchFamily="34" charset="0"/>
                    <a:cs typeface="Calibri" panose="020F0502020204030204" pitchFamily="34" charset="0"/>
                  </a:rPr>
                  <a:t> for </a:t>
                </a:r>
                <a14:m>
                  <m:oMath xmlns:m="http://schemas.openxmlformats.org/officeDocument/2006/math">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 solution to the equation where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’s are nonnegative integers not greater than 8 </a:t>
                </a:r>
                <a:r>
                  <a:rPr lang="en-US" sz="1600" dirty="0" smtClean="0">
                    <a:latin typeface="Calibri" panose="020F0502020204030204" pitchFamily="34" charset="0"/>
                    <a:cs typeface="Calibri" panose="020F0502020204030204" pitchFamily="34" charset="0"/>
                  </a:rPr>
                  <a:t>is then an element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satisfies none of the conditions, that is,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4</m:t>
                            </m:r>
                          </m:sub>
                        </m:sSub>
                      </m:e>
                    </m:d>
                  </m:oMath>
                </a14:m>
                <a:r>
                  <a:rPr lang="en-US" sz="1600" dirty="0" smtClean="0">
                    <a:latin typeface="Calibri" panose="020F0502020204030204" pitchFamily="34" charset="0"/>
                    <a:cs typeface="Calibri" panose="020F0502020204030204" pitchFamily="34" charset="0"/>
                  </a:rPr>
                  <a:t>. </a:t>
                </a:r>
              </a:p>
              <a:p>
                <a:pPr marL="82296" indent="0" algn="just">
                  <a:buNone/>
                </a:pPr>
                <a:r>
                  <a:rPr lang="en-US" sz="1600" dirty="0" smtClean="0">
                    <a:latin typeface="Calibri" panose="020F0502020204030204" pitchFamily="34" charset="0"/>
                    <a:cs typeface="Calibri" panose="020F0502020204030204" pitchFamily="34" charset="0"/>
                  </a:rPr>
                  <a:t>Now, we obtain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example. It is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where the first component is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 That is, the number of integer solutions to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=20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≥9</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Thus,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e>
                    </m:d>
                  </m:oMath>
                </a14:m>
                <a:r>
                  <a:rPr lang="en-US" sz="1600" dirty="0" smtClean="0">
                    <a:latin typeface="Calibri" panose="020F0502020204030204" pitchFamily="34" charset="0"/>
                    <a:cs typeface="Calibri" panose="020F0502020204030204" pitchFamily="34" charset="0"/>
                  </a:rPr>
                  <a:t> is the number of nonnegative integer solutions to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11</m:t>
                    </m:r>
                  </m:oMath>
                </a14:m>
                <a:r>
                  <a:rPr lang="en-US" sz="1600" dirty="0" smtClean="0">
                    <a:latin typeface="Calibri" panose="020F0502020204030204" pitchFamily="34" charset="0"/>
                    <a:cs typeface="Calibri" panose="020F0502020204030204" pitchFamily="34" charset="0"/>
                  </a:rPr>
                  <a:t>, that is,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4</m:t>
                              </m:r>
                            </m:e>
                          </m:mr>
                          <m:mr>
                            <m:e>
                              <m:r>
                                <a:rPr lang="en-US" sz="1600" i="1">
                                  <a:latin typeface="Cambria Math" panose="02040503050406030204" pitchFamily="18" charset="0"/>
                                  <a:cs typeface="Calibri" panose="020F0502020204030204" pitchFamily="34" charset="0"/>
                                </a:rPr>
                                <m:t>11</m:t>
                              </m:r>
                            </m:e>
                          </m:mr>
                        </m:m>
                      </m:e>
                    </m:d>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is The number of </a:t>
                </a:r>
                <a:r>
                  <a:rPr lang="en-US" sz="1600" dirty="0" smtClean="0">
                    <a:latin typeface="Calibri" panose="020F0502020204030204" pitchFamily="34" charset="0"/>
                    <a:cs typeface="Calibri" panose="020F0502020204030204" pitchFamily="34" charset="0"/>
                  </a:rPr>
                  <a:t>integer </a:t>
                </a:r>
                <a:r>
                  <a:rPr lang="en-US" sz="1600" dirty="0">
                    <a:latin typeface="Calibri" panose="020F0502020204030204" pitchFamily="34" charset="0"/>
                    <a:cs typeface="Calibri" panose="020F0502020204030204" pitchFamily="34" charset="0"/>
                  </a:rPr>
                  <a:t>solutions to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=20</m:t>
                    </m:r>
                  </m:oMath>
                </a14:m>
                <a:r>
                  <a:rPr lang="en-US" sz="16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≥9</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which is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5</m:t>
                              </m:r>
                            </m:e>
                          </m:mr>
                          <m:mr>
                            <m:e>
                              <m:r>
                                <a:rPr lang="en-US" sz="1600" i="1">
                                  <a:latin typeface="Cambria Math" panose="02040503050406030204" pitchFamily="18" charset="0"/>
                                  <a:cs typeface="Calibri" panose="020F0502020204030204" pitchFamily="34" charset="0"/>
                                </a:rPr>
                                <m:t>2</m:t>
                              </m:r>
                            </m:e>
                          </m:mr>
                        </m:m>
                      </m:e>
                    </m:d>
                  </m:oMath>
                </a14:m>
                <a:r>
                  <a:rPr lang="en-US" sz="1600" dirty="0" smtClean="0">
                    <a:latin typeface="Calibri" panose="020F0502020204030204" pitchFamily="34" charset="0"/>
                    <a:cs typeface="Calibri" panose="020F0502020204030204" pitchFamily="34" charset="0"/>
                  </a:rPr>
                  <a:t>. Therefore, the answer is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25"/>
                <a:stretch>
                  <a:fillRect t="-118"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49A065-8151-4F45-B403-06189971DF72}"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pic>
        <p:nvPicPr>
          <p:cNvPr id="9" name="Picture 8">
            <a:hlinkClick r:id="" action="ppaction://hlinkshowjump?jump=previousslide"/>
          </p:cNvPr>
          <p:cNvPicPr>
            <a:picLocks noChangeAspect="1"/>
          </p:cNvPicPr>
          <p:nvPr/>
        </p:nvPicPr>
        <p:blipFill>
          <a:blip r:embed="rId26"/>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27"/>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2" name="TextBox 71"/>
              <p:cNvSpPr txBox="1"/>
              <p:nvPr/>
            </p:nvSpPr>
            <p:spPr>
              <a:xfrm>
                <a:off x="1412579" y="545812"/>
                <a:ext cx="7380859" cy="678584"/>
              </a:xfrm>
              <a:prstGeom prst="rect">
                <a:avLst/>
              </a:prstGeom>
              <a:solidFill>
                <a:schemeClr val="tx2">
                  <a:lumMod val="20000"/>
                  <a:lumOff val="80000"/>
                </a:schemeClr>
              </a:solidFill>
              <a:ln w="41275">
                <a:noFill/>
              </a:ln>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cs typeface="Calibri" panose="020F0502020204030204" pitchFamily="34" charset="0"/>
                        </a:rPr>
                        <m:t>𝑁</m:t>
                      </m:r>
                      <m:d>
                        <m:dPr>
                          <m:ctrlPr>
                            <a:rPr lang="en-US" sz="1500" i="1">
                              <a:latin typeface="Cambria Math" panose="02040503050406030204" pitchFamily="18" charset="0"/>
                              <a:cs typeface="Calibri" panose="020F0502020204030204" pitchFamily="34" charset="0"/>
                            </a:rPr>
                          </m:ctrlPr>
                        </m:dPr>
                        <m:e>
                          <m:sSub>
                            <m:sSubPr>
                              <m:ctrlPr>
                                <a:rPr lang="en-US" sz="1500" i="1">
                                  <a:latin typeface="Cambria Math" panose="02040503050406030204" pitchFamily="18" charset="0"/>
                                  <a:cs typeface="Calibri" panose="020F0502020204030204" pitchFamily="34" charset="0"/>
                                </a:rPr>
                              </m:ctrlPr>
                            </m:sSubPr>
                            <m:e>
                              <m:acc>
                                <m:accPr>
                                  <m:chr m:val="̅"/>
                                  <m:ctrlPr>
                                    <a:rPr lang="en-US" sz="1500" i="1">
                                      <a:latin typeface="Cambria Math" panose="02040503050406030204" pitchFamily="18" charset="0"/>
                                      <a:cs typeface="Calibri" panose="020F0502020204030204" pitchFamily="34" charset="0"/>
                                    </a:rPr>
                                  </m:ctrlPr>
                                </m:accPr>
                                <m:e>
                                  <m:r>
                                    <a:rPr lang="en-US" sz="1500" i="1">
                                      <a:latin typeface="Cambria Math" panose="02040503050406030204" pitchFamily="18" charset="0"/>
                                      <a:cs typeface="Calibri" panose="020F0502020204030204" pitchFamily="34" charset="0"/>
                                    </a:rPr>
                                    <m:t>𝑐</m:t>
                                  </m:r>
                                </m:e>
                              </m:acc>
                            </m:e>
                            <m:sub>
                              <m:r>
                                <a:rPr lang="en-US" sz="1500" i="1">
                                  <a:latin typeface="Cambria Math" panose="02040503050406030204" pitchFamily="18" charset="0"/>
                                  <a:cs typeface="Calibri" panose="020F0502020204030204" pitchFamily="34" charset="0"/>
                                </a:rPr>
                                <m:t>1</m:t>
                              </m:r>
                            </m:sub>
                          </m:sSub>
                          <m:sSub>
                            <m:sSubPr>
                              <m:ctrlPr>
                                <a:rPr lang="en-US" sz="1500" i="1">
                                  <a:latin typeface="Cambria Math" panose="02040503050406030204" pitchFamily="18" charset="0"/>
                                  <a:cs typeface="Calibri" panose="020F0502020204030204" pitchFamily="34" charset="0"/>
                                </a:rPr>
                              </m:ctrlPr>
                            </m:sSubPr>
                            <m:e>
                              <m:acc>
                                <m:accPr>
                                  <m:chr m:val="̅"/>
                                  <m:ctrlPr>
                                    <a:rPr lang="en-US" sz="1500" i="1">
                                      <a:latin typeface="Cambria Math" panose="02040503050406030204" pitchFamily="18" charset="0"/>
                                      <a:cs typeface="Calibri" panose="020F0502020204030204" pitchFamily="34" charset="0"/>
                                    </a:rPr>
                                  </m:ctrlPr>
                                </m:accPr>
                                <m:e>
                                  <m:r>
                                    <a:rPr lang="en-US" sz="1500" i="1">
                                      <a:latin typeface="Cambria Math" panose="02040503050406030204" pitchFamily="18" charset="0"/>
                                      <a:cs typeface="Calibri" panose="020F0502020204030204" pitchFamily="34" charset="0"/>
                                    </a:rPr>
                                    <m:t>𝑐</m:t>
                                  </m:r>
                                </m:e>
                              </m:acc>
                            </m:e>
                            <m:sub>
                              <m:r>
                                <a:rPr lang="en-US" sz="1500" i="1">
                                  <a:latin typeface="Cambria Math" panose="02040503050406030204" pitchFamily="18" charset="0"/>
                                  <a:cs typeface="Calibri" panose="020F0502020204030204" pitchFamily="34" charset="0"/>
                                </a:rPr>
                                <m:t>2</m:t>
                              </m:r>
                            </m:sub>
                          </m:sSub>
                          <m:sSub>
                            <m:sSubPr>
                              <m:ctrlPr>
                                <a:rPr lang="en-US" sz="1500" i="1">
                                  <a:latin typeface="Cambria Math" panose="02040503050406030204" pitchFamily="18" charset="0"/>
                                  <a:cs typeface="Calibri" panose="020F0502020204030204" pitchFamily="34" charset="0"/>
                                </a:rPr>
                              </m:ctrlPr>
                            </m:sSubPr>
                            <m:e>
                              <m:acc>
                                <m:accPr>
                                  <m:chr m:val="̅"/>
                                  <m:ctrlPr>
                                    <a:rPr lang="en-US" sz="1500" i="1">
                                      <a:latin typeface="Cambria Math" panose="02040503050406030204" pitchFamily="18" charset="0"/>
                                      <a:cs typeface="Calibri" panose="020F0502020204030204" pitchFamily="34" charset="0"/>
                                    </a:rPr>
                                  </m:ctrlPr>
                                </m:accPr>
                                <m:e>
                                  <m:r>
                                    <a:rPr lang="en-US" sz="1500" i="1">
                                      <a:latin typeface="Cambria Math" panose="02040503050406030204" pitchFamily="18" charset="0"/>
                                      <a:cs typeface="Calibri" panose="020F0502020204030204" pitchFamily="34" charset="0"/>
                                    </a:rPr>
                                    <m:t>𝑐</m:t>
                                  </m:r>
                                </m:e>
                              </m:acc>
                            </m:e>
                            <m:sub>
                              <m:r>
                                <a:rPr lang="en-US" sz="1500" i="1">
                                  <a:latin typeface="Cambria Math" panose="02040503050406030204" pitchFamily="18" charset="0"/>
                                  <a:cs typeface="Calibri" panose="020F0502020204030204" pitchFamily="34" charset="0"/>
                                </a:rPr>
                                <m:t>3</m:t>
                              </m:r>
                            </m:sub>
                          </m:sSub>
                          <m:sSub>
                            <m:sSubPr>
                              <m:ctrlPr>
                                <a:rPr lang="en-US" sz="1500" i="1">
                                  <a:latin typeface="Cambria Math" panose="02040503050406030204" pitchFamily="18" charset="0"/>
                                  <a:cs typeface="Calibri" panose="020F0502020204030204" pitchFamily="34" charset="0"/>
                                </a:rPr>
                              </m:ctrlPr>
                            </m:sSubPr>
                            <m:e>
                              <m:acc>
                                <m:accPr>
                                  <m:chr m:val="̅"/>
                                  <m:ctrlPr>
                                    <a:rPr lang="en-US" sz="1500" i="1">
                                      <a:latin typeface="Cambria Math" panose="02040503050406030204" pitchFamily="18" charset="0"/>
                                      <a:cs typeface="Calibri" panose="020F0502020204030204" pitchFamily="34" charset="0"/>
                                    </a:rPr>
                                  </m:ctrlPr>
                                </m:accPr>
                                <m:e>
                                  <m:r>
                                    <a:rPr lang="en-US" sz="1500" i="1">
                                      <a:latin typeface="Cambria Math" panose="02040503050406030204" pitchFamily="18" charset="0"/>
                                      <a:cs typeface="Calibri" panose="020F0502020204030204" pitchFamily="34" charset="0"/>
                                    </a:rPr>
                                    <m:t>𝑐</m:t>
                                  </m:r>
                                </m:e>
                              </m:acc>
                            </m:e>
                            <m:sub>
                              <m:r>
                                <a:rPr lang="en-US" sz="1500" i="1">
                                  <a:latin typeface="Cambria Math" panose="02040503050406030204" pitchFamily="18" charset="0"/>
                                  <a:cs typeface="Calibri" panose="020F0502020204030204" pitchFamily="34" charset="0"/>
                                </a:rPr>
                                <m:t>4</m:t>
                              </m:r>
                            </m:sub>
                          </m:sSub>
                        </m:e>
                      </m:d>
                      <m:r>
                        <a:rPr lang="en-US" sz="1500" b="0" i="1" smtClean="0">
                          <a:latin typeface="Cambria Math" panose="02040503050406030204" pitchFamily="18" charset="0"/>
                          <a:cs typeface="Calibri" panose="020F0502020204030204" pitchFamily="34" charset="0"/>
                        </a:rPr>
                        <m:t>=</m:t>
                      </m:r>
                      <m:r>
                        <a:rPr lang="en-US" sz="1500" i="1" smtClean="0">
                          <a:latin typeface="Cambria Math" panose="02040503050406030204" pitchFamily="18" charset="0"/>
                          <a:cs typeface="Calibri" panose="020F0502020204030204" pitchFamily="34" charset="0"/>
                        </a:rPr>
                        <m:t>𝑁</m:t>
                      </m:r>
                      <m:r>
                        <a:rPr lang="en-US" sz="1500" i="1" smtClean="0">
                          <a:latin typeface="Cambria Math" panose="02040503050406030204" pitchFamily="18" charset="0"/>
                          <a:cs typeface="Calibri" panose="020F0502020204030204" pitchFamily="34" charset="0"/>
                        </a:rPr>
                        <m:t>−</m:t>
                      </m:r>
                      <m:nary>
                        <m:naryPr>
                          <m:chr m:val="∑"/>
                          <m:supHide m:val="on"/>
                          <m:ctrlPr>
                            <a:rPr lang="en-US" sz="1500" i="1">
                              <a:latin typeface="Cambria Math" panose="02040503050406030204" pitchFamily="18" charset="0"/>
                              <a:cs typeface="Calibri" panose="020F0502020204030204" pitchFamily="34" charset="0"/>
                            </a:rPr>
                          </m:ctrlPr>
                        </m:naryPr>
                        <m:sub>
                          <m:r>
                            <m:rPr>
                              <m:brk m:alnAt="7"/>
                            </m:rPr>
                            <a:rPr lang="en-US" sz="1500" i="1">
                              <a:latin typeface="Cambria Math" panose="02040503050406030204" pitchFamily="18" charset="0"/>
                              <a:cs typeface="Calibri" panose="020F0502020204030204" pitchFamily="34" charset="0"/>
                            </a:rPr>
                            <m:t>1</m:t>
                          </m:r>
                          <m:r>
                            <a:rPr lang="en-US" sz="1500" i="1">
                              <a:latin typeface="Cambria Math" panose="02040503050406030204" pitchFamily="18" charset="0"/>
                              <a:cs typeface="Calibri" panose="020F0502020204030204" pitchFamily="34" charset="0"/>
                            </a:rPr>
                            <m:t>≤</m:t>
                          </m:r>
                          <m:r>
                            <a:rPr lang="en-US" sz="1500" i="1">
                              <a:latin typeface="Cambria Math" panose="02040503050406030204" pitchFamily="18" charset="0"/>
                              <a:cs typeface="Calibri" panose="020F0502020204030204" pitchFamily="34" charset="0"/>
                            </a:rPr>
                            <m:t>𝑖</m:t>
                          </m:r>
                          <m:r>
                            <a:rPr lang="en-US" sz="1500" i="1">
                              <a:latin typeface="Cambria Math" panose="02040503050406030204" pitchFamily="18" charset="0"/>
                              <a:cs typeface="Calibri" panose="020F0502020204030204" pitchFamily="34" charset="0"/>
                            </a:rPr>
                            <m:t>≤4</m:t>
                          </m:r>
                        </m:sub>
                        <m:sup/>
                        <m:e>
                          <m:r>
                            <a:rPr lang="en-US" sz="1500" i="1">
                              <a:latin typeface="Cambria Math" panose="02040503050406030204" pitchFamily="18" charset="0"/>
                              <a:cs typeface="Calibri" panose="020F0502020204030204" pitchFamily="34" charset="0"/>
                            </a:rPr>
                            <m:t>𝑁</m:t>
                          </m:r>
                          <m:d>
                            <m:dPr>
                              <m:ctrlPr>
                                <a:rPr lang="en-US" sz="1500" i="1">
                                  <a:latin typeface="Cambria Math" panose="02040503050406030204" pitchFamily="18" charset="0"/>
                                  <a:cs typeface="Calibri" panose="020F0502020204030204" pitchFamily="34" charset="0"/>
                                </a:rPr>
                              </m:ctrlPr>
                            </m:dPr>
                            <m:e>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𝑖</m:t>
                                  </m:r>
                                </m:sub>
                              </m:sSub>
                            </m:e>
                          </m:d>
                        </m:e>
                      </m:nary>
                      <m:r>
                        <a:rPr lang="en-US" sz="1500" i="1">
                          <a:latin typeface="Cambria Math" panose="02040503050406030204" pitchFamily="18" charset="0"/>
                          <a:cs typeface="Calibri" panose="020F0502020204030204" pitchFamily="34" charset="0"/>
                        </a:rPr>
                        <m:t>+</m:t>
                      </m:r>
                      <m:nary>
                        <m:naryPr>
                          <m:chr m:val="∑"/>
                          <m:supHide m:val="on"/>
                          <m:ctrlPr>
                            <a:rPr lang="en-US" sz="1500" i="1">
                              <a:latin typeface="Cambria Math" panose="02040503050406030204" pitchFamily="18" charset="0"/>
                              <a:cs typeface="Calibri" panose="020F0502020204030204" pitchFamily="34" charset="0"/>
                            </a:rPr>
                          </m:ctrlPr>
                        </m:naryPr>
                        <m:sub>
                          <m:r>
                            <m:rPr>
                              <m:brk m:alnAt="7"/>
                            </m:rPr>
                            <a:rPr lang="en-US" sz="1500" i="1">
                              <a:latin typeface="Cambria Math" panose="02040503050406030204" pitchFamily="18" charset="0"/>
                              <a:cs typeface="Calibri" panose="020F0502020204030204" pitchFamily="34" charset="0"/>
                            </a:rPr>
                            <m:t>1</m:t>
                          </m:r>
                          <m:r>
                            <a:rPr lang="en-US" sz="1500" i="1">
                              <a:latin typeface="Cambria Math" panose="02040503050406030204" pitchFamily="18" charset="0"/>
                              <a:cs typeface="Calibri" panose="020F0502020204030204" pitchFamily="34" charset="0"/>
                            </a:rPr>
                            <m:t>≤</m:t>
                          </m:r>
                          <m:r>
                            <a:rPr lang="en-US" sz="1500" i="1">
                              <a:latin typeface="Cambria Math" panose="02040503050406030204" pitchFamily="18" charset="0"/>
                              <a:cs typeface="Calibri" panose="020F0502020204030204" pitchFamily="34" charset="0"/>
                            </a:rPr>
                            <m:t>𝑖</m:t>
                          </m:r>
                          <m:r>
                            <a:rPr lang="en-US" sz="1500" i="1">
                              <a:latin typeface="Cambria Math" panose="02040503050406030204" pitchFamily="18" charset="0"/>
                              <a:cs typeface="Calibri" panose="020F0502020204030204" pitchFamily="34" charset="0"/>
                            </a:rPr>
                            <m:t>&lt;</m:t>
                          </m:r>
                          <m:r>
                            <a:rPr lang="en-US" sz="1500" i="1">
                              <a:latin typeface="Cambria Math" panose="02040503050406030204" pitchFamily="18" charset="0"/>
                              <a:cs typeface="Calibri" panose="020F0502020204030204" pitchFamily="34" charset="0"/>
                            </a:rPr>
                            <m:t>𝑗</m:t>
                          </m:r>
                          <m:r>
                            <a:rPr lang="en-US" sz="1500" i="1">
                              <a:latin typeface="Cambria Math" panose="02040503050406030204" pitchFamily="18" charset="0"/>
                              <a:cs typeface="Calibri" panose="020F0502020204030204" pitchFamily="34" charset="0"/>
                            </a:rPr>
                            <m:t>≤4</m:t>
                          </m:r>
                        </m:sub>
                        <m:sup/>
                        <m:e>
                          <m:r>
                            <a:rPr lang="en-US" sz="1500" i="1">
                              <a:latin typeface="Cambria Math" panose="02040503050406030204" pitchFamily="18" charset="0"/>
                              <a:cs typeface="Calibri" panose="020F0502020204030204" pitchFamily="34" charset="0"/>
                            </a:rPr>
                            <m:t>𝑁</m:t>
                          </m:r>
                          <m:d>
                            <m:dPr>
                              <m:ctrlPr>
                                <a:rPr lang="en-US" sz="1500" i="1">
                                  <a:latin typeface="Cambria Math" panose="02040503050406030204" pitchFamily="18" charset="0"/>
                                  <a:cs typeface="Calibri" panose="020F0502020204030204" pitchFamily="34" charset="0"/>
                                </a:rPr>
                              </m:ctrlPr>
                            </m:dPr>
                            <m:e>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𝑖</m:t>
                                  </m:r>
                                </m:sub>
                              </m:sSub>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𝑗</m:t>
                                  </m:r>
                                </m:sub>
                              </m:sSub>
                            </m:e>
                          </m:d>
                        </m:e>
                      </m:nary>
                      <m:r>
                        <a:rPr lang="en-US" sz="1500" i="1">
                          <a:latin typeface="Cambria Math" panose="02040503050406030204" pitchFamily="18" charset="0"/>
                          <a:cs typeface="Calibri" panose="020F0502020204030204" pitchFamily="34" charset="0"/>
                        </a:rPr>
                        <m:t>−</m:t>
                      </m:r>
                      <m:nary>
                        <m:naryPr>
                          <m:chr m:val="∑"/>
                          <m:supHide m:val="on"/>
                          <m:ctrlPr>
                            <a:rPr lang="en-US" sz="1500" i="1" smtClean="0">
                              <a:latin typeface="Cambria Math" panose="02040503050406030204" pitchFamily="18" charset="0"/>
                              <a:cs typeface="Calibri" panose="020F0502020204030204" pitchFamily="34" charset="0"/>
                            </a:rPr>
                          </m:ctrlPr>
                        </m:naryPr>
                        <m:sub>
                          <m:r>
                            <m:rPr>
                              <m:brk m:alnAt="7"/>
                            </m:rPr>
                            <a:rPr lang="en-US" sz="1500" i="1">
                              <a:latin typeface="Cambria Math" panose="02040503050406030204" pitchFamily="18" charset="0"/>
                              <a:cs typeface="Calibri" panose="020F0502020204030204" pitchFamily="34" charset="0"/>
                            </a:rPr>
                            <m:t>1</m:t>
                          </m:r>
                          <m:r>
                            <a:rPr lang="en-US" sz="1500" i="1">
                              <a:latin typeface="Cambria Math" panose="02040503050406030204" pitchFamily="18" charset="0"/>
                              <a:cs typeface="Calibri" panose="020F0502020204030204" pitchFamily="34" charset="0"/>
                            </a:rPr>
                            <m:t>≤</m:t>
                          </m:r>
                          <m:r>
                            <a:rPr lang="en-US" sz="1500" i="1">
                              <a:latin typeface="Cambria Math" panose="02040503050406030204" pitchFamily="18" charset="0"/>
                              <a:cs typeface="Calibri" panose="020F0502020204030204" pitchFamily="34" charset="0"/>
                            </a:rPr>
                            <m:t>𝑖</m:t>
                          </m:r>
                          <m:r>
                            <a:rPr lang="en-US" sz="1500" i="1">
                              <a:latin typeface="Cambria Math" panose="02040503050406030204" pitchFamily="18" charset="0"/>
                              <a:cs typeface="Calibri" panose="020F0502020204030204" pitchFamily="34" charset="0"/>
                            </a:rPr>
                            <m:t>&lt;</m:t>
                          </m:r>
                          <m:r>
                            <a:rPr lang="en-US" sz="1500" i="1">
                              <a:latin typeface="Cambria Math" panose="02040503050406030204" pitchFamily="18" charset="0"/>
                              <a:cs typeface="Calibri" panose="020F0502020204030204" pitchFamily="34" charset="0"/>
                            </a:rPr>
                            <m:t>𝑗</m:t>
                          </m:r>
                          <m:r>
                            <a:rPr lang="en-US" sz="1500" i="1">
                              <a:latin typeface="Cambria Math" panose="02040503050406030204" pitchFamily="18" charset="0"/>
                              <a:cs typeface="Calibri" panose="020F0502020204030204" pitchFamily="34" charset="0"/>
                            </a:rPr>
                            <m:t>&lt;</m:t>
                          </m:r>
                          <m:r>
                            <a:rPr lang="en-US" sz="1500" i="1">
                              <a:latin typeface="Cambria Math" panose="02040503050406030204" pitchFamily="18" charset="0"/>
                              <a:cs typeface="Calibri" panose="020F0502020204030204" pitchFamily="34" charset="0"/>
                            </a:rPr>
                            <m:t>𝑘</m:t>
                          </m:r>
                          <m:r>
                            <a:rPr lang="en-US" sz="1500" i="1">
                              <a:latin typeface="Cambria Math" panose="02040503050406030204" pitchFamily="18" charset="0"/>
                              <a:cs typeface="Calibri" panose="020F0502020204030204" pitchFamily="34" charset="0"/>
                            </a:rPr>
                            <m:t>≤4</m:t>
                          </m:r>
                        </m:sub>
                        <m:sup/>
                        <m:e>
                          <m:r>
                            <a:rPr lang="en-US" sz="1500" i="1">
                              <a:latin typeface="Cambria Math" panose="02040503050406030204" pitchFamily="18" charset="0"/>
                              <a:cs typeface="Calibri" panose="020F0502020204030204" pitchFamily="34" charset="0"/>
                            </a:rPr>
                            <m:t>𝑁</m:t>
                          </m:r>
                          <m:d>
                            <m:dPr>
                              <m:ctrlPr>
                                <a:rPr lang="en-US" sz="1500" i="1">
                                  <a:latin typeface="Cambria Math" panose="02040503050406030204" pitchFamily="18" charset="0"/>
                                  <a:cs typeface="Calibri" panose="020F0502020204030204" pitchFamily="34" charset="0"/>
                                </a:rPr>
                              </m:ctrlPr>
                            </m:dPr>
                            <m:e>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𝑖</m:t>
                                  </m:r>
                                </m:sub>
                              </m:sSub>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𝑗</m:t>
                                  </m:r>
                                </m:sub>
                              </m:sSub>
                              <m:sSub>
                                <m:sSubPr>
                                  <m:ctrlPr>
                                    <a:rPr lang="en-US" sz="1500" i="1">
                                      <a:latin typeface="Cambria Math" panose="02040503050406030204" pitchFamily="18" charset="0"/>
                                      <a:cs typeface="Calibri" panose="020F0502020204030204" pitchFamily="34" charset="0"/>
                                    </a:rPr>
                                  </m:ctrlPr>
                                </m:sSubPr>
                                <m:e>
                                  <m:r>
                                    <a:rPr lang="en-US" sz="1500" i="1">
                                      <a:latin typeface="Cambria Math" panose="02040503050406030204" pitchFamily="18" charset="0"/>
                                      <a:cs typeface="Calibri" panose="020F0502020204030204" pitchFamily="34" charset="0"/>
                                    </a:rPr>
                                    <m:t>𝑐</m:t>
                                  </m:r>
                                </m:e>
                                <m:sub>
                                  <m:r>
                                    <a:rPr lang="en-US" sz="1500" i="1">
                                      <a:latin typeface="Cambria Math" panose="02040503050406030204" pitchFamily="18" charset="0"/>
                                      <a:cs typeface="Calibri" panose="020F0502020204030204" pitchFamily="34" charset="0"/>
                                    </a:rPr>
                                    <m:t>𝑘</m:t>
                                  </m:r>
                                </m:sub>
                              </m:sSub>
                            </m:e>
                          </m:d>
                          <m:r>
                            <a:rPr lang="en-US" sz="1500" i="1">
                              <a:latin typeface="Cambria Math" panose="02040503050406030204" pitchFamily="18" charset="0"/>
                              <a:cs typeface="Calibri" panose="020F0502020204030204" pitchFamily="34" charset="0"/>
                            </a:rPr>
                            <m:t>+</m:t>
                          </m:r>
                          <m:r>
                            <a:rPr lang="en-US" sz="1500" b="0" i="1" smtClean="0">
                              <a:latin typeface="Cambria Math" panose="02040503050406030204" pitchFamily="18" charset="0"/>
                              <a:cs typeface="Calibri" panose="020F0502020204030204" pitchFamily="34" charset="0"/>
                            </a:rPr>
                            <m:t>𝑁</m:t>
                          </m:r>
                          <m:d>
                            <m:dPr>
                              <m:ctrlPr>
                                <a:rPr lang="en-US" sz="1500" b="0" i="1" smtClean="0">
                                  <a:latin typeface="Cambria Math" panose="02040503050406030204" pitchFamily="18" charset="0"/>
                                  <a:cs typeface="Calibri" panose="020F0502020204030204" pitchFamily="34" charset="0"/>
                                </a:rPr>
                              </m:ctrlPr>
                            </m:dPr>
                            <m:e>
                              <m:sSub>
                                <m:sSubPr>
                                  <m:ctrlPr>
                                    <a:rPr lang="en-US" sz="1500" b="0" i="1" smtClean="0">
                                      <a:latin typeface="Cambria Math" panose="02040503050406030204" pitchFamily="18" charset="0"/>
                                      <a:cs typeface="Calibri" panose="020F0502020204030204" pitchFamily="34" charset="0"/>
                                    </a:rPr>
                                  </m:ctrlPr>
                                </m:sSubPr>
                                <m:e>
                                  <m:r>
                                    <a:rPr lang="en-US" sz="1500" b="0" i="1" smtClean="0">
                                      <a:latin typeface="Cambria Math" panose="02040503050406030204" pitchFamily="18" charset="0"/>
                                      <a:cs typeface="Calibri" panose="020F0502020204030204" pitchFamily="34" charset="0"/>
                                    </a:rPr>
                                    <m:t>𝑐</m:t>
                                  </m:r>
                                </m:e>
                                <m:sub>
                                  <m:r>
                                    <a:rPr lang="en-US" sz="1500" b="0" i="1" smtClean="0">
                                      <a:latin typeface="Cambria Math" panose="02040503050406030204" pitchFamily="18" charset="0"/>
                                      <a:cs typeface="Calibri" panose="020F0502020204030204" pitchFamily="34" charset="0"/>
                                    </a:rPr>
                                    <m:t>1</m:t>
                                  </m:r>
                                </m:sub>
                              </m:sSub>
                              <m:sSub>
                                <m:sSubPr>
                                  <m:ctrlPr>
                                    <a:rPr lang="en-US" sz="1500" b="0" i="1" smtClean="0">
                                      <a:latin typeface="Cambria Math" panose="02040503050406030204" pitchFamily="18" charset="0"/>
                                      <a:cs typeface="Calibri" panose="020F0502020204030204" pitchFamily="34" charset="0"/>
                                    </a:rPr>
                                  </m:ctrlPr>
                                </m:sSubPr>
                                <m:e>
                                  <m:r>
                                    <a:rPr lang="en-US" sz="1500" b="0" i="1" smtClean="0">
                                      <a:latin typeface="Cambria Math" panose="02040503050406030204" pitchFamily="18" charset="0"/>
                                      <a:cs typeface="Calibri" panose="020F0502020204030204" pitchFamily="34" charset="0"/>
                                    </a:rPr>
                                    <m:t>𝑐</m:t>
                                  </m:r>
                                </m:e>
                                <m:sub>
                                  <m:r>
                                    <a:rPr lang="en-US" sz="1500" b="0" i="1" smtClean="0">
                                      <a:latin typeface="Cambria Math" panose="02040503050406030204" pitchFamily="18" charset="0"/>
                                      <a:cs typeface="Calibri" panose="020F0502020204030204" pitchFamily="34" charset="0"/>
                                    </a:rPr>
                                    <m:t>2</m:t>
                                  </m:r>
                                </m:sub>
                              </m:sSub>
                              <m:sSub>
                                <m:sSubPr>
                                  <m:ctrlPr>
                                    <a:rPr lang="en-US" sz="1500" b="0" i="1" smtClean="0">
                                      <a:latin typeface="Cambria Math" panose="02040503050406030204" pitchFamily="18" charset="0"/>
                                      <a:cs typeface="Calibri" panose="020F0502020204030204" pitchFamily="34" charset="0"/>
                                    </a:rPr>
                                  </m:ctrlPr>
                                </m:sSubPr>
                                <m:e>
                                  <m:r>
                                    <a:rPr lang="en-US" sz="1500" b="0" i="1" smtClean="0">
                                      <a:latin typeface="Cambria Math" panose="02040503050406030204" pitchFamily="18" charset="0"/>
                                      <a:cs typeface="Calibri" panose="020F0502020204030204" pitchFamily="34" charset="0"/>
                                    </a:rPr>
                                    <m:t>𝑐</m:t>
                                  </m:r>
                                </m:e>
                                <m:sub>
                                  <m:r>
                                    <a:rPr lang="en-US" sz="1500" b="0" i="1" smtClean="0">
                                      <a:latin typeface="Cambria Math" panose="02040503050406030204" pitchFamily="18" charset="0"/>
                                      <a:cs typeface="Calibri" panose="020F0502020204030204" pitchFamily="34" charset="0"/>
                                    </a:rPr>
                                    <m:t>3</m:t>
                                  </m:r>
                                </m:sub>
                              </m:sSub>
                              <m:sSub>
                                <m:sSubPr>
                                  <m:ctrlPr>
                                    <a:rPr lang="en-US" sz="1500" b="0" i="1" smtClean="0">
                                      <a:latin typeface="Cambria Math" panose="02040503050406030204" pitchFamily="18" charset="0"/>
                                      <a:cs typeface="Calibri" panose="020F0502020204030204" pitchFamily="34" charset="0"/>
                                    </a:rPr>
                                  </m:ctrlPr>
                                </m:sSubPr>
                                <m:e>
                                  <m:r>
                                    <a:rPr lang="en-US" sz="1500" b="0" i="1" smtClean="0">
                                      <a:latin typeface="Cambria Math" panose="02040503050406030204" pitchFamily="18" charset="0"/>
                                      <a:cs typeface="Calibri" panose="020F0502020204030204" pitchFamily="34" charset="0"/>
                                    </a:rPr>
                                    <m:t>𝑐</m:t>
                                  </m:r>
                                </m:e>
                                <m:sub>
                                  <m:r>
                                    <a:rPr lang="en-US" sz="1500" b="0" i="1" smtClean="0">
                                      <a:latin typeface="Cambria Math" panose="02040503050406030204" pitchFamily="18" charset="0"/>
                                      <a:cs typeface="Calibri" panose="020F0502020204030204" pitchFamily="34" charset="0"/>
                                    </a:rPr>
                                    <m:t>4</m:t>
                                  </m:r>
                                </m:sub>
                              </m:sSub>
                            </m:e>
                          </m:d>
                        </m:e>
                      </m:nary>
                      <m:r>
                        <a:rPr lang="en-US" sz="1500" b="0" i="1" smtClean="0">
                          <a:latin typeface="Cambria Math" panose="02040503050406030204" pitchFamily="18" charset="0"/>
                          <a:cs typeface="Calibri" panose="020F0502020204030204" pitchFamily="34" charset="0"/>
                        </a:rPr>
                        <m:t>.</m:t>
                      </m:r>
                    </m:oMath>
                  </m:oMathPara>
                </a14:m>
                <a:endParaRPr lang="en-US" sz="1500" dirty="0"/>
              </a:p>
            </p:txBody>
          </p:sp>
        </mc:Choice>
        <mc:Fallback xmlns="">
          <p:sp>
            <p:nvSpPr>
              <p:cNvPr id="72" name="TextBox 71"/>
              <p:cNvSpPr txBox="1">
                <a:spLocks noRot="1" noChangeAspect="1" noMove="1" noResize="1" noEditPoints="1" noAdjustHandles="1" noChangeArrowheads="1" noChangeShapeType="1" noTextEdit="1"/>
              </p:cNvSpPr>
              <p:nvPr/>
            </p:nvSpPr>
            <p:spPr>
              <a:xfrm>
                <a:off x="1412579" y="545812"/>
                <a:ext cx="7380859" cy="678584"/>
              </a:xfrm>
              <a:prstGeom prst="rect">
                <a:avLst/>
              </a:prstGeom>
              <a:blipFill>
                <a:blip r:embed="rId24"/>
                <a:stretch>
                  <a:fillRect/>
                </a:stretch>
              </a:blipFill>
              <a:ln w="412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03704" y="5964544"/>
                <a:ext cx="6345936" cy="506357"/>
              </a:xfrm>
              <a:prstGeom prst="rect">
                <a:avLst/>
              </a:prstGeom>
              <a:solidFill>
                <a:schemeClr val="tx2">
                  <a:lumMod val="20000"/>
                  <a:lumOff val="80000"/>
                </a:schemeClr>
              </a:solidFill>
              <a:ln w="41275">
                <a:noFill/>
              </a:ln>
            </p:spPr>
            <p:txBody>
              <a:bodyPr wrap="square" rtlCol="0" anchor="ctr">
                <a:spAutoFit/>
              </a:bodyPr>
              <a:lstStyle/>
              <a:p>
                <a:pPr algn="ct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20</m:t>
                              </m:r>
                            </m:e>
                          </m:mr>
                        </m:m>
                      </m:e>
                    </m:d>
                    <m:r>
                      <a:rPr lang="en-US" sz="160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e>
                          </m:mr>
                          <m:mr>
                            <m:e>
                              <m:r>
                                <a:rPr lang="en-US" sz="1600" b="0" i="1" smtClean="0">
                                  <a:latin typeface="Cambria Math" panose="02040503050406030204" pitchFamily="18" charset="0"/>
                                  <a:cs typeface="Calibri" panose="020F0502020204030204" pitchFamily="34" charset="0"/>
                                </a:rPr>
                                <m:t>1</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4</m:t>
                              </m:r>
                            </m:e>
                          </m:mr>
                          <m:mr>
                            <m:e>
                              <m:r>
                                <a:rPr lang="en-US" sz="1600" b="0" i="1" smtClean="0">
                                  <a:latin typeface="Cambria Math" panose="02040503050406030204" pitchFamily="18" charset="0"/>
                                  <a:cs typeface="Calibri" panose="020F0502020204030204" pitchFamily="34" charset="0"/>
                                </a:rPr>
                                <m:t>11</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e>
                          </m:mr>
                          <m:mr>
                            <m:e>
                              <m:r>
                                <a:rPr lang="en-US" sz="1600" i="1">
                                  <a:latin typeface="Cambria Math" panose="02040503050406030204" pitchFamily="18" charset="0"/>
                                  <a:cs typeface="Calibri" panose="020F0502020204030204" pitchFamily="34" charset="0"/>
                                </a:rPr>
                                <m:t>2</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5</m:t>
                              </m:r>
                            </m:e>
                          </m:mr>
                          <m:mr>
                            <m:e>
                              <m:r>
                                <a:rPr lang="en-US" sz="1600" b="0" i="1" smtClean="0">
                                  <a:latin typeface="Cambria Math" panose="02040503050406030204" pitchFamily="18" charset="0"/>
                                  <a:cs typeface="Calibri" panose="020F0502020204030204" pitchFamily="34" charset="0"/>
                                </a:rPr>
                                <m:t>2</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e>
                          </m:mr>
                          <m:mr>
                            <m:e>
                              <m:r>
                                <a:rPr lang="en-US" sz="1600" b="0" i="1" smtClean="0">
                                  <a:latin typeface="Cambria Math" panose="02040503050406030204" pitchFamily="18" charset="0"/>
                                  <a:cs typeface="Calibri" panose="020F0502020204030204" pitchFamily="34" charset="0"/>
                                </a:rPr>
                                <m:t>3</m:t>
                              </m:r>
                            </m:e>
                          </m:mr>
                        </m:m>
                      </m:e>
                    </m:d>
                    <m:r>
                      <a:rPr lang="en-US" sz="1600" b="0" i="1" smtClean="0">
                        <a:latin typeface="Cambria Math" panose="02040503050406030204" pitchFamily="18" charset="0"/>
                        <a:cs typeface="Calibri" panose="020F0502020204030204" pitchFamily="34" charset="0"/>
                      </a:rPr>
                      <m:t>⋅0+</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e>
                          </m:mr>
                          <m:mr>
                            <m:e>
                              <m:r>
                                <a:rPr lang="en-US" sz="1600" b="0" i="1" smtClean="0">
                                  <a:latin typeface="Cambria Math" panose="02040503050406030204" pitchFamily="18" charset="0"/>
                                  <a:cs typeface="Calibri" panose="020F0502020204030204" pitchFamily="34" charset="0"/>
                                </a:rPr>
                                <m:t>4</m:t>
                              </m:r>
                            </m:e>
                          </m:mr>
                        </m:m>
                      </m:e>
                    </m:d>
                    <m:r>
                      <a:rPr lang="en-US" sz="1600" b="0" i="1" smtClean="0">
                        <a:latin typeface="Cambria Math" panose="02040503050406030204" pitchFamily="18" charset="0"/>
                        <a:cs typeface="Calibri" panose="020F0502020204030204" pitchFamily="34" charset="0"/>
                      </a:rPr>
                      <m:t>⋅0</m:t>
                    </m:r>
                    <m:r>
                      <a:rPr lang="en-US" sz="1600" b="0" i="0" smtClean="0">
                        <a:latin typeface="Cambria Math" panose="02040503050406030204" pitchFamily="18" charset="0"/>
                        <a:cs typeface="Calibri" panose="020F0502020204030204" pitchFamily="34" charset="0"/>
                      </a:rPr>
                      <m:t>=495</m:t>
                    </m:r>
                  </m:oMath>
                </a14:m>
                <a:r>
                  <a:rPr lang="en-US" sz="1600" dirty="0" smtClean="0"/>
                  <a:t>.</a:t>
                </a:r>
                <a:endParaRPr lang="en-US" sz="16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03704" y="5964544"/>
                <a:ext cx="6345936" cy="506357"/>
              </a:xfrm>
              <a:prstGeom prst="rect">
                <a:avLst/>
              </a:prstGeom>
              <a:blipFill>
                <a:blip r:embed="rId23"/>
                <a:stretch>
                  <a:fillRect b="-6024"/>
                </a:stretch>
              </a:blipFill>
              <a:ln w="41275">
                <a:noFill/>
              </a:ln>
            </p:spPr>
            <p:txBody>
              <a:bodyPr/>
              <a:lstStyle/>
              <a:p>
                <a:r>
                  <a:rPr lang="en-US">
                    <a:noFill/>
                  </a:rPr>
                  <a:t> </a:t>
                </a:r>
              </a:p>
            </p:txBody>
          </p:sp>
        </mc:Fallback>
      </mc:AlternateContent>
    </p:spTree>
    <p:extLst>
      <p:ext uri="{BB962C8B-B14F-4D97-AF65-F5344CB8AC3E}">
        <p14:creationId xmlns:p14="http://schemas.microsoft.com/office/powerpoint/2010/main" val="42201613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p:cTn id="15" dur="1000" fill="hold"/>
                                        <p:tgtEl>
                                          <p:spTgt spid="72"/>
                                        </p:tgtEl>
                                        <p:attrNameLst>
                                          <p:attrName>ppt_w</p:attrName>
                                        </p:attrNameLst>
                                      </p:cBhvr>
                                      <p:tavLst>
                                        <p:tav tm="0">
                                          <p:val>
                                            <p:fltVal val="0"/>
                                          </p:val>
                                        </p:tav>
                                        <p:tav tm="100000">
                                          <p:val>
                                            <p:strVal val="#ppt_w"/>
                                          </p:val>
                                        </p:tav>
                                      </p:tavLst>
                                    </p:anim>
                                    <p:anim calcmode="lin" valueType="num">
                                      <p:cBhvr>
                                        <p:cTn id="16" dur="1000" fill="hold"/>
                                        <p:tgtEl>
                                          <p:spTgt spid="72"/>
                                        </p:tgtEl>
                                        <p:attrNameLst>
                                          <p:attrName>ppt_h</p:attrName>
                                        </p:attrNameLst>
                                      </p:cBhvr>
                                      <p:tavLst>
                                        <p:tav tm="0">
                                          <p:val>
                                            <p:fltVal val="0"/>
                                          </p:val>
                                        </p:tav>
                                        <p:tav tm="100000">
                                          <p:val>
                                            <p:strVal val="#ppt_h"/>
                                          </p:val>
                                        </p:tav>
                                      </p:tavLst>
                                    </p:anim>
                                    <p:anim calcmode="lin" valueType="num">
                                      <p:cBhvr>
                                        <p:cTn id="17" dur="1000" fill="hold"/>
                                        <p:tgtEl>
                                          <p:spTgt spid="72"/>
                                        </p:tgtEl>
                                        <p:attrNameLst>
                                          <p:attrName>style.rotation</p:attrName>
                                        </p:attrNameLst>
                                      </p:cBhvr>
                                      <p:tavLst>
                                        <p:tav tm="0">
                                          <p:val>
                                            <p:fltVal val="90"/>
                                          </p:val>
                                        </p:tav>
                                        <p:tav tm="100000">
                                          <p:val>
                                            <p:fltVal val="0"/>
                                          </p:val>
                                        </p:tav>
                                      </p:tavLst>
                                    </p:anim>
                                    <p:animEffect transition="in" filter="fade">
                                      <p:cBhvr>
                                        <p:cTn id="18" dur="10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2" grpId="0" animBg="1"/>
      <p:bldP spid="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Two integers are said to be </a:t>
                </a:r>
                <a:r>
                  <a:rPr lang="en-US" sz="1600" b="1" dirty="0" smtClean="0">
                    <a:latin typeface="Calibri" panose="020F0502020204030204" pitchFamily="34" charset="0"/>
                    <a:cs typeface="Calibri" panose="020F0502020204030204" pitchFamily="34" charset="0"/>
                  </a:rPr>
                  <a:t>relatively prime</a:t>
                </a:r>
                <a:r>
                  <a:rPr lang="en-US" sz="1600" dirty="0" smtClean="0">
                    <a:latin typeface="Calibri" panose="020F0502020204030204" pitchFamily="34" charset="0"/>
                    <a:cs typeface="Calibri" panose="020F0502020204030204" pitchFamily="34" charset="0"/>
                  </a:rPr>
                  <a:t>, also called </a:t>
                </a:r>
                <a:r>
                  <a:rPr lang="en-US" sz="1600" b="1" dirty="0" smtClean="0">
                    <a:latin typeface="Calibri" panose="020F0502020204030204" pitchFamily="34" charset="0"/>
                    <a:cs typeface="Calibri" panose="020F0502020204030204" pitchFamily="34" charset="0"/>
                  </a:rPr>
                  <a:t>coprime</a:t>
                </a:r>
                <a:r>
                  <a:rPr lang="en-US" sz="1600" dirty="0" smtClean="0">
                    <a:latin typeface="Calibri" panose="020F0502020204030204" pitchFamily="34" charset="0"/>
                    <a:cs typeface="Calibri" panose="020F0502020204030204" pitchFamily="34" charset="0"/>
                  </a:rPr>
                  <a:t>, if their only common factor (a positive integer that divides both of them) is 1. In other words, two integers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𝑏</m:t>
                    </m:r>
                  </m:oMath>
                </a14:m>
                <a:r>
                  <a:rPr lang="en-US" sz="1600" dirty="0" smtClean="0">
                    <a:latin typeface="Calibri" panose="020F0502020204030204" pitchFamily="34" charset="0"/>
                    <a:cs typeface="Calibri" panose="020F0502020204030204" pitchFamily="34" charset="0"/>
                  </a:rPr>
                  <a:t> are relatively prime if theirs </a:t>
                </a:r>
                <a:r>
                  <a:rPr lang="en-US" sz="1600" b="1" dirty="0" smtClean="0">
                    <a:latin typeface="Calibri" panose="020F0502020204030204" pitchFamily="34" charset="0"/>
                    <a:cs typeface="Calibri" panose="020F0502020204030204" pitchFamily="34" charset="0"/>
                  </a:rPr>
                  <a:t>greatest common divisor</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𝑏</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1; The pairs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4, 9</m:t>
                        </m:r>
                      </m:e>
                    </m:d>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m:rPr>
                        <m:nor/>
                      </m:rPr>
                      <a:rPr lang="en-US" sz="1600" dirty="0">
                        <a:latin typeface="Calibri" panose="020F0502020204030204" pitchFamily="34" charset="0"/>
                        <a:cs typeface="Calibri" panose="020F0502020204030204" pitchFamily="34" charset="0"/>
                      </a:rPr>
                      <m:t>(100,</m:t>
                    </m:r>
                    <m:r>
                      <m:rPr>
                        <m:nor/>
                      </m:rPr>
                      <a:rPr lang="en-US" sz="1600" b="0" i="0" dirty="0" smtClean="0">
                        <a:latin typeface="Calibri" panose="020F0502020204030204" pitchFamily="34" charset="0"/>
                        <a:cs typeface="Calibri" panose="020F0502020204030204" pitchFamily="34" charset="0"/>
                      </a:rPr>
                      <m:t> </m:t>
                    </m:r>
                    <m:r>
                      <m:rPr>
                        <m:nor/>
                      </m:rPr>
                      <a:rPr lang="en-US" sz="1600" dirty="0">
                        <a:latin typeface="Calibri" panose="020F0502020204030204" pitchFamily="34" charset="0"/>
                        <a:cs typeface="Calibri" panose="020F0502020204030204" pitchFamily="34" charset="0"/>
                      </a:rPr>
                      <m:t>91</m:t>
                    </m:r>
                    <m:r>
                      <a:rPr lang="en-US" sz="1600" b="0" i="1" dirty="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(7, 1024)</m:t>
                    </m:r>
                  </m:oMath>
                </a14:m>
                <a:r>
                  <a:rPr lang="en-US" sz="1600" dirty="0" smtClean="0">
                    <a:latin typeface="Calibri" panose="020F0502020204030204" pitchFamily="34" charset="0"/>
                    <a:cs typeface="Calibri" panose="020F0502020204030204" pitchFamily="34" charset="0"/>
                  </a:rPr>
                  <a:t> are example pairs of relatively prime integers. </a:t>
                </a:r>
                <a:r>
                  <a:rPr lang="en-US" sz="1600" b="1" dirty="0" smtClean="0">
                    <a:latin typeface="Calibri" panose="020F0502020204030204" pitchFamily="34" charset="0"/>
                    <a:cs typeface="Calibri" panose="020F0502020204030204" pitchFamily="34" charset="0"/>
                  </a:rPr>
                  <a:t>Euler’s totient function</a:t>
                </a:r>
                <a:r>
                  <a:rPr lang="en-US" sz="1600" dirty="0" smtClean="0">
                    <a:latin typeface="Calibri" panose="020F0502020204030204" pitchFamily="34" charset="0"/>
                    <a:cs typeface="Calibri" panose="020F0502020204030204" pitchFamily="34" charset="0"/>
                  </a:rPr>
                  <a:t>, also called </a:t>
                </a:r>
                <a:r>
                  <a:rPr lang="en-US" sz="1600" b="1" dirty="0" smtClean="0">
                    <a:latin typeface="Calibri" panose="020F0502020204030204" pitchFamily="34" charset="0"/>
                    <a:cs typeface="Calibri" panose="020F0502020204030204" pitchFamily="34" charset="0"/>
                  </a:rPr>
                  <a:t>Euler’s phi function</a:t>
                </a:r>
                <a:r>
                  <a:rPr lang="en-US" sz="1600" dirty="0" smtClean="0">
                    <a:latin typeface="Calibri" panose="020F0502020204030204" pitchFamily="34" charset="0"/>
                    <a:cs typeface="Calibri" panose="020F0502020204030204" pitchFamily="34" charset="0"/>
                  </a:rPr>
                  <a:t>, denoted </a:t>
                </a:r>
                <a14:m>
                  <m:oMath xmlns:m="http://schemas.openxmlformats.org/officeDocument/2006/math">
                    <m:r>
                      <a:rPr lang="en-US" sz="1600" b="0" i="1" smtClean="0">
                        <a:latin typeface="Cambria Math" panose="02040503050406030204" pitchFamily="18" charset="0"/>
                        <a:cs typeface="Calibri" panose="020F0502020204030204" pitchFamily="34" charset="0"/>
                      </a:rPr>
                      <m:t>𝜙</m:t>
                    </m:r>
                  </m:oMath>
                </a14:m>
                <a:r>
                  <a:rPr lang="en-US" sz="1600" dirty="0" smtClean="0">
                    <a:latin typeface="Calibri" panose="020F0502020204030204" pitchFamily="34" charset="0"/>
                    <a:cs typeface="Calibri" panose="020F0502020204030204" pitchFamily="34" charset="0"/>
                  </a:rPr>
                  <a:t>, takes every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to the number of positive integers not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that are relatively prime to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Consider the following table showing the values of </a:t>
                </a:r>
                <a14:m>
                  <m:oMath xmlns:m="http://schemas.openxmlformats.org/officeDocument/2006/math">
                    <m:r>
                      <a:rPr lang="en-US" sz="1600" b="0" i="1" smtClean="0">
                        <a:latin typeface="Cambria Math" panose="02040503050406030204" pitchFamily="18" charset="0"/>
                        <a:cs typeface="Calibri" panose="020F0502020204030204" pitchFamily="34" charset="0"/>
                      </a:rPr>
                      <m:t>𝜙</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≤10</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 prime number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we have </a:t>
                </a:r>
                <a14:m>
                  <m:oMath xmlns:m="http://schemas.openxmlformats.org/officeDocument/2006/math">
                    <m:r>
                      <a:rPr lang="en-US" sz="1600" b="0" i="1" smtClean="0">
                        <a:latin typeface="Cambria Math" panose="02040503050406030204" pitchFamily="18" charset="0"/>
                        <a:cs typeface="Calibri" panose="020F0502020204030204" pitchFamily="34" charset="0"/>
                      </a:rPr>
                      <m:t>𝜙</m:t>
                    </m:r>
                    <m:d>
                      <m:dPr>
                        <m:ctrlPr>
                          <a:rPr lang="en-US" sz="1600" b="0" i="1" smtClean="0">
                            <a:latin typeface="Cambria Math" panose="02040503050406030204" pitchFamily="18" charset="0"/>
                            <a:cs typeface="Calibri" panose="020F0502020204030204" pitchFamily="34" charset="0"/>
                          </a:rPr>
                        </m:ctrlPr>
                      </m:dPr>
                      <m:e>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𝑝</m:t>
                            </m:r>
                          </m:e>
                          <m:sup>
                            <m:r>
                              <a:rPr lang="en-US" sz="1600" b="0" i="1" smtClean="0">
                                <a:latin typeface="Cambria Math" panose="02040503050406030204" pitchFamily="18" charset="0"/>
                                <a:cs typeface="Calibri" panose="020F0502020204030204" pitchFamily="34" charset="0"/>
                              </a:rPr>
                              <m:t>𝑘</m:t>
                            </m:r>
                          </m:sup>
                        </m:sSup>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𝑝</m:t>
                        </m:r>
                      </m:e>
                      <m:sup>
                        <m:r>
                          <a:rPr lang="en-US" sz="1600" b="0" i="1" smtClean="0">
                            <a:latin typeface="Cambria Math" panose="02040503050406030204" pitchFamily="18" charset="0"/>
                            <a:cs typeface="Calibri" panose="020F0502020204030204" pitchFamily="34" charset="0"/>
                          </a:rPr>
                          <m:t>𝑘</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𝑝</m:t>
                        </m:r>
                      </m:e>
                      <m:sup>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𝑝</m:t>
                        </m:r>
                      </m:e>
                      <m:sup>
                        <m:r>
                          <a:rPr lang="en-US" sz="1600" b="0" i="1" smtClean="0">
                            <a:latin typeface="Cambria Math" panose="02040503050406030204" pitchFamily="18" charset="0"/>
                            <a:cs typeface="Calibri" panose="020F0502020204030204" pitchFamily="34" charset="0"/>
                          </a:rPr>
                          <m:t>𝑘</m:t>
                        </m:r>
                      </m:sup>
                    </m:sSup>
                    <m:r>
                      <a:rPr lang="en-US" sz="1600" b="0" i="1" smtClean="0">
                        <a:latin typeface="Cambria Math" panose="02040503050406030204" pitchFamily="18" charset="0"/>
                        <a:cs typeface="Calibri" panose="020F0502020204030204" pitchFamily="34" charset="0"/>
                      </a:rPr>
                      <m:t>(1−</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𝑝</m:t>
                        </m:r>
                      </m:den>
                    </m:f>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every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The Fundamental Theorem of Arithmetic</a:t>
                </a:r>
                <a:r>
                  <a:rPr lang="en-US" sz="1600" dirty="0" smtClean="0">
                    <a:latin typeface="Calibri" panose="020F0502020204030204" pitchFamily="34" charset="0"/>
                    <a:cs typeface="Calibri" panose="020F0502020204030204" pitchFamily="34" charset="0"/>
                  </a:rPr>
                  <a:t>. Every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&gt;1</m:t>
                    </m:r>
                  </m:oMath>
                </a14:m>
                <a:r>
                  <a:rPr lang="en-US" sz="1600" dirty="0" smtClean="0">
                    <a:latin typeface="Calibri" panose="020F0502020204030204" pitchFamily="34" charset="0"/>
                    <a:cs typeface="Calibri" panose="020F0502020204030204" pitchFamily="34" charset="0"/>
                  </a:rPr>
                  <a:t> can be uniquely represented as a product of one or more primes, irrespective of the order of the factors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𝑝</m:t>
                        </m:r>
                      </m:e>
                      <m:sub>
                        <m:r>
                          <a:rPr lang="en-US" sz="1600" b="0" i="1" smtClean="0">
                            <a:latin typeface="Cambria Math" panose="02040503050406030204" pitchFamily="18" charset="0"/>
                            <a:cs typeface="Calibri" panose="020F0502020204030204" pitchFamily="34" charset="0"/>
                          </a:rPr>
                          <m:t>1</m:t>
                        </m:r>
                      </m:sub>
                      <m:sup>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𝑘</m:t>
                            </m:r>
                          </m:e>
                          <m:sub>
                            <m:r>
                              <a:rPr lang="en-US" sz="1600" b="0" i="1" smtClean="0">
                                <a:latin typeface="Cambria Math" panose="02040503050406030204" pitchFamily="18" charset="0"/>
                                <a:cs typeface="Calibri" panose="020F0502020204030204" pitchFamily="34" charset="0"/>
                              </a:rPr>
                              <m:t>1</m:t>
                            </m:r>
                          </m:sub>
                        </m:sSub>
                      </m:sup>
                    </m:sSubSup>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𝑝</m:t>
                        </m:r>
                      </m:e>
                      <m:sub>
                        <m:r>
                          <a:rPr lang="en-US" sz="1600" i="1">
                            <a:latin typeface="Cambria Math" panose="02040503050406030204" pitchFamily="18" charset="0"/>
                            <a:cs typeface="Calibri" panose="020F0502020204030204" pitchFamily="34" charset="0"/>
                          </a:rPr>
                          <m:t>1</m:t>
                        </m:r>
                      </m:sub>
                      <m: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𝑘</m:t>
                            </m:r>
                          </m:e>
                          <m:sub>
                            <m:r>
                              <a:rPr lang="en-US" sz="1600" i="1">
                                <a:latin typeface="Cambria Math" panose="02040503050406030204" pitchFamily="18" charset="0"/>
                                <a:cs typeface="Calibri" panose="020F0502020204030204" pitchFamily="34" charset="0"/>
                              </a:rPr>
                              <m:t>1</m:t>
                            </m:r>
                          </m:sub>
                        </m:sSub>
                      </m:sup>
                    </m:sSubSup>
                    <m:r>
                      <a:rPr lang="en-US" sz="1600" b="0" i="1" smtClean="0">
                        <a:latin typeface="Cambria Math" panose="02040503050406030204" pitchFamily="18" charset="0"/>
                        <a:cs typeface="Calibri" panose="020F0502020204030204" pitchFamily="34" charset="0"/>
                      </a:rPr>
                      <m:t>⋯</m:t>
                    </m:r>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𝑝</m:t>
                        </m:r>
                      </m:e>
                      <m:sub>
                        <m:r>
                          <a:rPr lang="en-US" sz="1600" b="0" i="1" smtClean="0">
                            <a:latin typeface="Cambria Math" panose="02040503050406030204" pitchFamily="18" charset="0"/>
                            <a:cs typeface="Calibri" panose="020F0502020204030204" pitchFamily="34" charset="0"/>
                          </a:rPr>
                          <m:t>𝑚</m:t>
                        </m:r>
                      </m:sub>
                      <m: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𝑘</m:t>
                            </m:r>
                          </m:e>
                          <m:sub>
                            <m:r>
                              <a:rPr lang="en-US" sz="1600" b="0" i="1" smtClean="0">
                                <a:latin typeface="Cambria Math" panose="02040503050406030204" pitchFamily="18" charset="0"/>
                                <a:cs typeface="Calibri" panose="020F0502020204030204" pitchFamily="34" charset="0"/>
                              </a:rPr>
                              <m:t>𝑚</m:t>
                            </m:r>
                          </m:sub>
                        </m:sSub>
                      </m:sup>
                    </m:sSubSup>
                  </m:oMath>
                </a14:m>
                <a:r>
                  <a:rPr lang="en-US" sz="1600" b="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example, </a:t>
                </a:r>
                <a14:m>
                  <m:oMath xmlns:m="http://schemas.openxmlformats.org/officeDocument/2006/math">
                    <m:r>
                      <a:rPr lang="en-US" sz="1600" b="0" i="1" smtClean="0">
                        <a:latin typeface="Cambria Math" panose="02040503050406030204" pitchFamily="18" charset="0"/>
                        <a:cs typeface="Calibri" panose="020F0502020204030204" pitchFamily="34" charset="0"/>
                      </a:rPr>
                      <m:t>100=</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2</m:t>
                        </m:r>
                      </m:sup>
                    </m:sSup>
                  </m:oMath>
                </a14:m>
                <a:r>
                  <a:rPr lang="en-US" sz="1600" b="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425=</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17</m:t>
                        </m:r>
                      </m:e>
                      <m:sup>
                        <m:r>
                          <a:rPr lang="en-US" sz="1600" b="0" i="1" smtClean="0">
                            <a:latin typeface="Cambria Math" panose="02040503050406030204" pitchFamily="18" charset="0"/>
                            <a:cs typeface="Calibri" panose="020F0502020204030204" pitchFamily="34" charset="0"/>
                          </a:rPr>
                          <m:t>1</m:t>
                        </m:r>
                      </m:sup>
                    </m:sSup>
                  </m:oMath>
                </a14:m>
                <a:r>
                  <a:rPr lang="en-US" sz="1600" b="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1524=</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⋅3⋅127</m:t>
                    </m:r>
                  </m:oMath>
                </a14:m>
                <a:r>
                  <a:rPr lang="en-US" sz="1600" b="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18"/>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49A065-8151-4F45-B403-06189971DF72}"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pic>
        <p:nvPicPr>
          <p:cNvPr id="9" name="Picture 8">
            <a:hlinkClick r:id="" action="ppaction://hlinkshowjump?jump=previousslide"/>
          </p:cNvPr>
          <p:cNvPicPr>
            <a:picLocks noChangeAspect="1"/>
          </p:cNvPicPr>
          <p:nvPr/>
        </p:nvPicPr>
        <p:blipFill>
          <a:blip r:embed="rId19"/>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20"/>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756363716"/>
                  </p:ext>
                </p:extLst>
              </p:nvPr>
            </p:nvGraphicFramePr>
            <p:xfrm>
              <a:off x="1698496" y="3205639"/>
              <a:ext cx="6934202" cy="741680"/>
            </p:xfrm>
            <a:graphic>
              <a:graphicData uri="http://schemas.openxmlformats.org/drawingml/2006/table">
                <a:tbl>
                  <a:tblPr firstRow="1" bandRow="1">
                    <a:tableStyleId>{5940675A-B579-460E-94D1-54222C63F5DA}</a:tableStyleId>
                  </a:tblPr>
                  <a:tblGrid>
                    <a:gridCol w="630382">
                      <a:extLst>
                        <a:ext uri="{9D8B030D-6E8A-4147-A177-3AD203B41FA5}">
                          <a16:colId xmlns:a16="http://schemas.microsoft.com/office/drawing/2014/main" xmlns="" val="1409063579"/>
                        </a:ext>
                      </a:extLst>
                    </a:gridCol>
                    <a:gridCol w="630382">
                      <a:extLst>
                        <a:ext uri="{9D8B030D-6E8A-4147-A177-3AD203B41FA5}">
                          <a16:colId xmlns:a16="http://schemas.microsoft.com/office/drawing/2014/main" xmlns="" val="2225615267"/>
                        </a:ext>
                      </a:extLst>
                    </a:gridCol>
                    <a:gridCol w="630382">
                      <a:extLst>
                        <a:ext uri="{9D8B030D-6E8A-4147-A177-3AD203B41FA5}">
                          <a16:colId xmlns:a16="http://schemas.microsoft.com/office/drawing/2014/main" xmlns="" val="571479381"/>
                        </a:ext>
                      </a:extLst>
                    </a:gridCol>
                    <a:gridCol w="630382">
                      <a:extLst>
                        <a:ext uri="{9D8B030D-6E8A-4147-A177-3AD203B41FA5}">
                          <a16:colId xmlns:a16="http://schemas.microsoft.com/office/drawing/2014/main" xmlns="" val="2819047332"/>
                        </a:ext>
                      </a:extLst>
                    </a:gridCol>
                    <a:gridCol w="630382">
                      <a:extLst>
                        <a:ext uri="{9D8B030D-6E8A-4147-A177-3AD203B41FA5}">
                          <a16:colId xmlns:a16="http://schemas.microsoft.com/office/drawing/2014/main" xmlns="" val="903103660"/>
                        </a:ext>
                      </a:extLst>
                    </a:gridCol>
                    <a:gridCol w="630382">
                      <a:extLst>
                        <a:ext uri="{9D8B030D-6E8A-4147-A177-3AD203B41FA5}">
                          <a16:colId xmlns:a16="http://schemas.microsoft.com/office/drawing/2014/main" xmlns="" val="2212770291"/>
                        </a:ext>
                      </a:extLst>
                    </a:gridCol>
                    <a:gridCol w="630382">
                      <a:extLst>
                        <a:ext uri="{9D8B030D-6E8A-4147-A177-3AD203B41FA5}">
                          <a16:colId xmlns:a16="http://schemas.microsoft.com/office/drawing/2014/main" xmlns="" val="312211145"/>
                        </a:ext>
                      </a:extLst>
                    </a:gridCol>
                    <a:gridCol w="630382">
                      <a:extLst>
                        <a:ext uri="{9D8B030D-6E8A-4147-A177-3AD203B41FA5}">
                          <a16:colId xmlns:a16="http://schemas.microsoft.com/office/drawing/2014/main" xmlns="" val="3272788574"/>
                        </a:ext>
                      </a:extLst>
                    </a:gridCol>
                    <a:gridCol w="630382">
                      <a:extLst>
                        <a:ext uri="{9D8B030D-6E8A-4147-A177-3AD203B41FA5}">
                          <a16:colId xmlns:a16="http://schemas.microsoft.com/office/drawing/2014/main" xmlns="" val="2198212424"/>
                        </a:ext>
                      </a:extLst>
                    </a:gridCol>
                    <a:gridCol w="630382">
                      <a:extLst>
                        <a:ext uri="{9D8B030D-6E8A-4147-A177-3AD203B41FA5}">
                          <a16:colId xmlns:a16="http://schemas.microsoft.com/office/drawing/2014/main" xmlns="" val="2247818003"/>
                        </a:ext>
                      </a:extLst>
                    </a:gridCol>
                    <a:gridCol w="630382">
                      <a:extLst>
                        <a:ext uri="{9D8B030D-6E8A-4147-A177-3AD203B41FA5}">
                          <a16:colId xmlns:a16="http://schemas.microsoft.com/office/drawing/2014/main" xmlns="" val="80244047"/>
                        </a:ext>
                      </a:extLst>
                    </a:gridCol>
                  </a:tblGrid>
                  <a:tr h="370840">
                    <a:tc>
                      <a:txBody>
                        <a:bodyPr/>
                        <a:lstStyle/>
                        <a:p>
                          <a:pPr algn="l"/>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𝑛</m:t>
                                </m:r>
                              </m:oMath>
                            </m:oMathPara>
                          </a14:m>
                          <a:endParaRPr lang="en-US" sz="1600" b="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3</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6</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7</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m:t>
                                </m:r>
                              </m:oMath>
                            </m:oMathPara>
                          </a14:m>
                          <a:endParaRPr lang="en-US" sz="1600" dirty="0"/>
                        </a:p>
                      </a:txBody>
                      <a:tcPr anchor="ctr">
                        <a:solidFill>
                          <a:schemeClr val="accent2">
                            <a:lumMod val="40000"/>
                            <a:lumOff val="60000"/>
                          </a:schemeClr>
                        </a:solidFill>
                      </a:tcPr>
                    </a:tc>
                    <a:extLst>
                      <a:ext uri="{0D108BD9-81ED-4DB2-BD59-A6C34878D82A}">
                        <a16:rowId xmlns:a16="http://schemas.microsoft.com/office/drawing/2014/main" xmlns="" val="2236903548"/>
                      </a:ext>
                    </a:extLst>
                  </a:tr>
                  <a:tr h="370840">
                    <a:tc>
                      <a:txBody>
                        <a:bodyPr/>
                        <a:lstStyle/>
                        <a:p>
                          <a:pPr algn="l"/>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𝜙</m:t>
                                </m:r>
                                <m:r>
                                  <a:rPr lang="en-US" sz="1600" smtClean="0">
                                    <a:latin typeface="Cambria Math" panose="02040503050406030204" pitchFamily="18" charset="0"/>
                                  </a:rPr>
                                  <m:t>(</m:t>
                                </m:r>
                                <m:r>
                                  <a:rPr lang="en-US" sz="1600" smtClean="0">
                                    <a:latin typeface="Cambria Math" panose="02040503050406030204" pitchFamily="18" charset="0"/>
                                  </a:rPr>
                                  <m:t>𝑛</m:t>
                                </m:r>
                                <m:r>
                                  <a:rPr lang="en-US" sz="1600" smtClean="0">
                                    <a:latin typeface="Cambria Math" panose="02040503050406030204" pitchFamily="18" charset="0"/>
                                  </a:rPr>
                                  <m:t>)</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6</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6</m:t>
                                </m:r>
                              </m:oMath>
                            </m:oMathPara>
                          </a14:m>
                          <a:endParaRPr lang="en-US" sz="1600" dirty="0"/>
                        </a:p>
                      </a:txBody>
                      <a:tcPr anchor="c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nchor="ctr">
                        <a:solidFill>
                          <a:schemeClr val="accent2">
                            <a:lumMod val="40000"/>
                            <a:lumOff val="60000"/>
                          </a:schemeClr>
                        </a:solidFill>
                      </a:tcPr>
                    </a:tc>
                    <a:extLst>
                      <a:ext uri="{0D108BD9-81ED-4DB2-BD59-A6C34878D82A}">
                        <a16:rowId xmlns:a16="http://schemas.microsoft.com/office/drawing/2014/main" xmlns="" val="1394019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756363716"/>
                  </p:ext>
                </p:extLst>
              </p:nvPr>
            </p:nvGraphicFramePr>
            <p:xfrm>
              <a:off x="1698496" y="3205639"/>
              <a:ext cx="6934202" cy="741680"/>
            </p:xfrm>
            <a:graphic>
              <a:graphicData uri="http://schemas.openxmlformats.org/drawingml/2006/table">
                <a:tbl>
                  <a:tblPr firstRow="1" bandRow="1">
                    <a:tableStyleId>{5940675A-B579-460E-94D1-54222C63F5DA}</a:tableStyleId>
                  </a:tblPr>
                  <a:tblGrid>
                    <a:gridCol w="630382">
                      <a:extLst>
                        <a:ext uri="{9D8B030D-6E8A-4147-A177-3AD203B41FA5}">
                          <a16:colId xmlns:a16="http://schemas.microsoft.com/office/drawing/2014/main" val="1409063579"/>
                        </a:ext>
                      </a:extLst>
                    </a:gridCol>
                    <a:gridCol w="630382">
                      <a:extLst>
                        <a:ext uri="{9D8B030D-6E8A-4147-A177-3AD203B41FA5}">
                          <a16:colId xmlns:a16="http://schemas.microsoft.com/office/drawing/2014/main" val="2225615267"/>
                        </a:ext>
                      </a:extLst>
                    </a:gridCol>
                    <a:gridCol w="630382">
                      <a:extLst>
                        <a:ext uri="{9D8B030D-6E8A-4147-A177-3AD203B41FA5}">
                          <a16:colId xmlns:a16="http://schemas.microsoft.com/office/drawing/2014/main" val="571479381"/>
                        </a:ext>
                      </a:extLst>
                    </a:gridCol>
                    <a:gridCol w="630382">
                      <a:extLst>
                        <a:ext uri="{9D8B030D-6E8A-4147-A177-3AD203B41FA5}">
                          <a16:colId xmlns:a16="http://schemas.microsoft.com/office/drawing/2014/main" val="2819047332"/>
                        </a:ext>
                      </a:extLst>
                    </a:gridCol>
                    <a:gridCol w="630382">
                      <a:extLst>
                        <a:ext uri="{9D8B030D-6E8A-4147-A177-3AD203B41FA5}">
                          <a16:colId xmlns:a16="http://schemas.microsoft.com/office/drawing/2014/main" val="903103660"/>
                        </a:ext>
                      </a:extLst>
                    </a:gridCol>
                    <a:gridCol w="630382">
                      <a:extLst>
                        <a:ext uri="{9D8B030D-6E8A-4147-A177-3AD203B41FA5}">
                          <a16:colId xmlns:a16="http://schemas.microsoft.com/office/drawing/2014/main" val="2212770291"/>
                        </a:ext>
                      </a:extLst>
                    </a:gridCol>
                    <a:gridCol w="630382">
                      <a:extLst>
                        <a:ext uri="{9D8B030D-6E8A-4147-A177-3AD203B41FA5}">
                          <a16:colId xmlns:a16="http://schemas.microsoft.com/office/drawing/2014/main" val="312211145"/>
                        </a:ext>
                      </a:extLst>
                    </a:gridCol>
                    <a:gridCol w="630382">
                      <a:extLst>
                        <a:ext uri="{9D8B030D-6E8A-4147-A177-3AD203B41FA5}">
                          <a16:colId xmlns:a16="http://schemas.microsoft.com/office/drawing/2014/main" val="3272788574"/>
                        </a:ext>
                      </a:extLst>
                    </a:gridCol>
                    <a:gridCol w="630382">
                      <a:extLst>
                        <a:ext uri="{9D8B030D-6E8A-4147-A177-3AD203B41FA5}">
                          <a16:colId xmlns:a16="http://schemas.microsoft.com/office/drawing/2014/main" val="2198212424"/>
                        </a:ext>
                      </a:extLst>
                    </a:gridCol>
                    <a:gridCol w="630382">
                      <a:extLst>
                        <a:ext uri="{9D8B030D-6E8A-4147-A177-3AD203B41FA5}">
                          <a16:colId xmlns:a16="http://schemas.microsoft.com/office/drawing/2014/main" val="2247818003"/>
                        </a:ext>
                      </a:extLst>
                    </a:gridCol>
                    <a:gridCol w="630382">
                      <a:extLst>
                        <a:ext uri="{9D8B030D-6E8A-4147-A177-3AD203B41FA5}">
                          <a16:colId xmlns:a16="http://schemas.microsoft.com/office/drawing/2014/main" val="80244047"/>
                        </a:ext>
                      </a:extLst>
                    </a:gridCol>
                  </a:tblGrid>
                  <a:tr h="370840">
                    <a:tc>
                      <a:txBody>
                        <a:bodyPr/>
                        <a:lstStyle/>
                        <a:p>
                          <a:endParaRPr lang="en-US"/>
                        </a:p>
                      </a:txBody>
                      <a:tcPr anchor="ctr">
                        <a:blipFill>
                          <a:blip r:embed="rId16"/>
                          <a:stretch>
                            <a:fillRect l="-962" t="-1613" r="-997115" b="-104839"/>
                          </a:stretch>
                        </a:blipFill>
                      </a:tcPr>
                    </a:tc>
                    <a:tc>
                      <a:txBody>
                        <a:bodyPr/>
                        <a:lstStyle/>
                        <a:p>
                          <a:endParaRPr lang="en-US"/>
                        </a:p>
                      </a:txBody>
                      <a:tcPr anchor="ctr">
                        <a:blipFill>
                          <a:blip r:embed="rId16"/>
                          <a:stretch>
                            <a:fillRect l="-101942" t="-1613" r="-906796" b="-104839"/>
                          </a:stretch>
                        </a:blipFill>
                      </a:tcPr>
                    </a:tc>
                    <a:tc>
                      <a:txBody>
                        <a:bodyPr/>
                        <a:lstStyle/>
                        <a:p>
                          <a:endParaRPr lang="en-US"/>
                        </a:p>
                      </a:txBody>
                      <a:tcPr anchor="ctr">
                        <a:blipFill>
                          <a:blip r:embed="rId16"/>
                          <a:stretch>
                            <a:fillRect l="-200000" t="-1613" r="-798077" b="-104839"/>
                          </a:stretch>
                        </a:blipFill>
                      </a:tcPr>
                    </a:tc>
                    <a:tc>
                      <a:txBody>
                        <a:bodyPr/>
                        <a:lstStyle/>
                        <a:p>
                          <a:endParaRPr lang="en-US"/>
                        </a:p>
                      </a:txBody>
                      <a:tcPr anchor="ctr">
                        <a:blipFill>
                          <a:blip r:embed="rId16"/>
                          <a:stretch>
                            <a:fillRect l="-302913" t="-1613" r="-705825" b="-104839"/>
                          </a:stretch>
                        </a:blipFill>
                      </a:tcPr>
                    </a:tc>
                    <a:tc>
                      <a:txBody>
                        <a:bodyPr/>
                        <a:lstStyle/>
                        <a:p>
                          <a:endParaRPr lang="en-US"/>
                        </a:p>
                      </a:txBody>
                      <a:tcPr anchor="ctr">
                        <a:blipFill>
                          <a:blip r:embed="rId16"/>
                          <a:stretch>
                            <a:fillRect l="-399038" t="-1613" r="-599038" b="-104839"/>
                          </a:stretch>
                        </a:blipFill>
                      </a:tcPr>
                    </a:tc>
                    <a:tc>
                      <a:txBody>
                        <a:bodyPr/>
                        <a:lstStyle/>
                        <a:p>
                          <a:endParaRPr lang="en-US"/>
                        </a:p>
                      </a:txBody>
                      <a:tcPr anchor="ctr">
                        <a:blipFill>
                          <a:blip r:embed="rId16"/>
                          <a:stretch>
                            <a:fillRect l="-503883" t="-1613" r="-504854" b="-104839"/>
                          </a:stretch>
                        </a:blipFill>
                      </a:tcPr>
                    </a:tc>
                    <a:tc>
                      <a:txBody>
                        <a:bodyPr/>
                        <a:lstStyle/>
                        <a:p>
                          <a:endParaRPr lang="en-US"/>
                        </a:p>
                      </a:txBody>
                      <a:tcPr anchor="ctr">
                        <a:blipFill>
                          <a:blip r:embed="rId16"/>
                          <a:stretch>
                            <a:fillRect l="-598077" t="-1613" r="-400000" b="-104839"/>
                          </a:stretch>
                        </a:blipFill>
                      </a:tcPr>
                    </a:tc>
                    <a:tc>
                      <a:txBody>
                        <a:bodyPr/>
                        <a:lstStyle/>
                        <a:p>
                          <a:endParaRPr lang="en-US"/>
                        </a:p>
                      </a:txBody>
                      <a:tcPr anchor="ctr">
                        <a:blipFill>
                          <a:blip r:embed="rId16"/>
                          <a:stretch>
                            <a:fillRect l="-704854" t="-1613" r="-303883" b="-104839"/>
                          </a:stretch>
                        </a:blipFill>
                      </a:tcPr>
                    </a:tc>
                    <a:tc>
                      <a:txBody>
                        <a:bodyPr/>
                        <a:lstStyle/>
                        <a:p>
                          <a:endParaRPr lang="en-US"/>
                        </a:p>
                      </a:txBody>
                      <a:tcPr anchor="ctr">
                        <a:blipFill>
                          <a:blip r:embed="rId16"/>
                          <a:stretch>
                            <a:fillRect l="-797115" t="-1613" r="-200962" b="-104839"/>
                          </a:stretch>
                        </a:blipFill>
                      </a:tcPr>
                    </a:tc>
                    <a:tc>
                      <a:txBody>
                        <a:bodyPr/>
                        <a:lstStyle/>
                        <a:p>
                          <a:endParaRPr lang="en-US"/>
                        </a:p>
                      </a:txBody>
                      <a:tcPr anchor="ctr">
                        <a:blipFill>
                          <a:blip r:embed="rId16"/>
                          <a:stretch>
                            <a:fillRect l="-905825" t="-1613" r="-102913" b="-104839"/>
                          </a:stretch>
                        </a:blipFill>
                      </a:tcPr>
                    </a:tc>
                    <a:tc>
                      <a:txBody>
                        <a:bodyPr/>
                        <a:lstStyle/>
                        <a:p>
                          <a:endParaRPr lang="en-US"/>
                        </a:p>
                      </a:txBody>
                      <a:tcPr anchor="ctr">
                        <a:blipFill>
                          <a:blip r:embed="rId16"/>
                          <a:stretch>
                            <a:fillRect l="-996154" t="-1613" r="-1923" b="-104839"/>
                          </a:stretch>
                        </a:blipFill>
                      </a:tcPr>
                    </a:tc>
                    <a:extLst>
                      <a:ext uri="{0D108BD9-81ED-4DB2-BD59-A6C34878D82A}">
                        <a16:rowId xmlns:a16="http://schemas.microsoft.com/office/drawing/2014/main" val="2236903548"/>
                      </a:ext>
                    </a:extLst>
                  </a:tr>
                  <a:tr h="370840">
                    <a:tc>
                      <a:txBody>
                        <a:bodyPr/>
                        <a:lstStyle/>
                        <a:p>
                          <a:endParaRPr lang="en-US"/>
                        </a:p>
                      </a:txBody>
                      <a:tcPr anchor="ctr">
                        <a:blipFill>
                          <a:blip r:embed="rId16"/>
                          <a:stretch>
                            <a:fillRect l="-962" t="-103279" r="-997115" b="-6557"/>
                          </a:stretch>
                        </a:blipFill>
                      </a:tcPr>
                    </a:tc>
                    <a:tc>
                      <a:txBody>
                        <a:bodyPr/>
                        <a:lstStyle/>
                        <a:p>
                          <a:endParaRPr lang="en-US"/>
                        </a:p>
                      </a:txBody>
                      <a:tcPr anchor="ctr">
                        <a:blipFill>
                          <a:blip r:embed="rId16"/>
                          <a:stretch>
                            <a:fillRect l="-101942" t="-103279" r="-906796" b="-6557"/>
                          </a:stretch>
                        </a:blipFill>
                      </a:tcPr>
                    </a:tc>
                    <a:tc>
                      <a:txBody>
                        <a:bodyPr/>
                        <a:lstStyle/>
                        <a:p>
                          <a:endParaRPr lang="en-US"/>
                        </a:p>
                      </a:txBody>
                      <a:tcPr anchor="ctr">
                        <a:blipFill>
                          <a:blip r:embed="rId16"/>
                          <a:stretch>
                            <a:fillRect l="-200000" t="-103279" r="-798077" b="-6557"/>
                          </a:stretch>
                        </a:blipFill>
                      </a:tcPr>
                    </a:tc>
                    <a:tc>
                      <a:txBody>
                        <a:bodyPr/>
                        <a:lstStyle/>
                        <a:p>
                          <a:endParaRPr lang="en-US"/>
                        </a:p>
                      </a:txBody>
                      <a:tcPr anchor="ctr">
                        <a:blipFill>
                          <a:blip r:embed="rId16"/>
                          <a:stretch>
                            <a:fillRect l="-302913" t="-103279" r="-705825" b="-6557"/>
                          </a:stretch>
                        </a:blipFill>
                      </a:tcPr>
                    </a:tc>
                    <a:tc>
                      <a:txBody>
                        <a:bodyPr/>
                        <a:lstStyle/>
                        <a:p>
                          <a:endParaRPr lang="en-US"/>
                        </a:p>
                      </a:txBody>
                      <a:tcPr anchor="ctr">
                        <a:blipFill>
                          <a:blip r:embed="rId16"/>
                          <a:stretch>
                            <a:fillRect l="-399038" t="-103279" r="-599038" b="-6557"/>
                          </a:stretch>
                        </a:blipFill>
                      </a:tcPr>
                    </a:tc>
                    <a:tc>
                      <a:txBody>
                        <a:bodyPr/>
                        <a:lstStyle/>
                        <a:p>
                          <a:endParaRPr lang="en-US"/>
                        </a:p>
                      </a:txBody>
                      <a:tcPr anchor="ctr">
                        <a:blipFill>
                          <a:blip r:embed="rId16"/>
                          <a:stretch>
                            <a:fillRect l="-503883" t="-103279" r="-504854" b="-6557"/>
                          </a:stretch>
                        </a:blipFill>
                      </a:tcPr>
                    </a:tc>
                    <a:tc>
                      <a:txBody>
                        <a:bodyPr/>
                        <a:lstStyle/>
                        <a:p>
                          <a:endParaRPr lang="en-US"/>
                        </a:p>
                      </a:txBody>
                      <a:tcPr anchor="ctr">
                        <a:blipFill>
                          <a:blip r:embed="rId16"/>
                          <a:stretch>
                            <a:fillRect l="-598077" t="-103279" r="-400000" b="-6557"/>
                          </a:stretch>
                        </a:blipFill>
                      </a:tcPr>
                    </a:tc>
                    <a:tc>
                      <a:txBody>
                        <a:bodyPr/>
                        <a:lstStyle/>
                        <a:p>
                          <a:endParaRPr lang="en-US"/>
                        </a:p>
                      </a:txBody>
                      <a:tcPr anchor="ctr">
                        <a:blipFill>
                          <a:blip r:embed="rId16"/>
                          <a:stretch>
                            <a:fillRect l="-704854" t="-103279" r="-303883" b="-6557"/>
                          </a:stretch>
                        </a:blipFill>
                      </a:tcPr>
                    </a:tc>
                    <a:tc>
                      <a:txBody>
                        <a:bodyPr/>
                        <a:lstStyle/>
                        <a:p>
                          <a:endParaRPr lang="en-US"/>
                        </a:p>
                      </a:txBody>
                      <a:tcPr anchor="ctr">
                        <a:blipFill>
                          <a:blip r:embed="rId16"/>
                          <a:stretch>
                            <a:fillRect l="-797115" t="-103279" r="-200962" b="-6557"/>
                          </a:stretch>
                        </a:blipFill>
                      </a:tcPr>
                    </a:tc>
                    <a:tc>
                      <a:txBody>
                        <a:bodyPr/>
                        <a:lstStyle/>
                        <a:p>
                          <a:endParaRPr lang="en-US"/>
                        </a:p>
                      </a:txBody>
                      <a:tcPr anchor="ctr">
                        <a:blipFill>
                          <a:blip r:embed="rId16"/>
                          <a:stretch>
                            <a:fillRect l="-905825" t="-103279" r="-102913" b="-6557"/>
                          </a:stretch>
                        </a:blipFill>
                      </a:tcPr>
                    </a:tc>
                    <a:tc>
                      <a:txBody>
                        <a:bodyPr/>
                        <a:lstStyle/>
                        <a:p>
                          <a:endParaRPr lang="en-US"/>
                        </a:p>
                      </a:txBody>
                      <a:tcPr anchor="ctr">
                        <a:blipFill>
                          <a:blip r:embed="rId16"/>
                          <a:stretch>
                            <a:fillRect l="-996154" t="-103279" r="-1923" b="-6557"/>
                          </a:stretch>
                        </a:blipFill>
                      </a:tcPr>
                    </a:tc>
                    <a:extLst>
                      <a:ext uri="{0D108BD9-81ED-4DB2-BD59-A6C34878D82A}">
                        <a16:rowId xmlns:a16="http://schemas.microsoft.com/office/drawing/2014/main" val="139401904"/>
                      </a:ext>
                    </a:extLst>
                  </a:tr>
                </a:tbl>
              </a:graphicData>
            </a:graphic>
          </p:graphicFrame>
        </mc:Fallback>
      </mc:AlternateContent>
    </p:spTree>
    <p:extLst>
      <p:ext uri="{BB962C8B-B14F-4D97-AF65-F5344CB8AC3E}">
        <p14:creationId xmlns:p14="http://schemas.microsoft.com/office/powerpoint/2010/main" val="38476043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4.</a:t>
                </a:r>
                <a:r>
                  <a:rPr lang="en-US" sz="1600" dirty="0" smtClean="0">
                    <a:latin typeface="Calibri" panose="020F0502020204030204" pitchFamily="34" charset="0"/>
                    <a:cs typeface="Calibri" panose="020F0502020204030204" pitchFamily="34" charset="0"/>
                  </a:rPr>
                  <a:t> Find a formula for </a:t>
                </a:r>
                <a14:m>
                  <m:oMath xmlns:m="http://schemas.openxmlformats.org/officeDocument/2006/math">
                    <m:r>
                      <a:rPr lang="en-US" sz="1600" b="0" i="1" smtClean="0">
                        <a:latin typeface="Cambria Math" panose="02040503050406030204" pitchFamily="18" charset="0"/>
                        <a:cs typeface="Calibri" panose="020F0502020204030204" pitchFamily="34" charset="0"/>
                      </a:rPr>
                      <m:t>𝜙</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e>
                    </m:d>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&gt;1</m:t>
                    </m:r>
                  </m:oMath>
                </a14:m>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By the fundamental theorem of arithmetic, a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greater than 1 can be uniquely expressed as a product of primes, say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𝑝</m:t>
                        </m:r>
                      </m:e>
                      <m:sub>
                        <m:r>
                          <a:rPr lang="en-US" sz="1600" i="1">
                            <a:latin typeface="Cambria Math" panose="02040503050406030204" pitchFamily="18" charset="0"/>
                            <a:cs typeface="Calibri" panose="020F0502020204030204" pitchFamily="34" charset="0"/>
                          </a:rPr>
                          <m:t>1</m:t>
                        </m:r>
                      </m:sub>
                      <m: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𝑘</m:t>
                            </m:r>
                          </m:e>
                          <m:sub>
                            <m:r>
                              <a:rPr lang="en-US" sz="1600" i="1">
                                <a:latin typeface="Cambria Math" panose="02040503050406030204" pitchFamily="18" charset="0"/>
                                <a:cs typeface="Calibri" panose="020F0502020204030204" pitchFamily="34" charset="0"/>
                              </a:rPr>
                              <m:t>1</m:t>
                            </m:r>
                          </m:sub>
                        </m:sSub>
                      </m:sup>
                    </m:sSubSup>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𝑝</m:t>
                        </m:r>
                      </m:e>
                      <m:sub>
                        <m:r>
                          <a:rPr lang="en-US" sz="1600" i="1">
                            <a:latin typeface="Cambria Math" panose="02040503050406030204" pitchFamily="18" charset="0"/>
                            <a:cs typeface="Calibri" panose="020F0502020204030204" pitchFamily="34" charset="0"/>
                          </a:rPr>
                          <m:t>1</m:t>
                        </m:r>
                      </m:sub>
                      <m: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𝑘</m:t>
                            </m:r>
                          </m:e>
                          <m:sub>
                            <m:r>
                              <a:rPr lang="en-US" sz="1600" i="1">
                                <a:latin typeface="Cambria Math" panose="02040503050406030204" pitchFamily="18" charset="0"/>
                                <a:cs typeface="Calibri" panose="020F0502020204030204" pitchFamily="34" charset="0"/>
                              </a:rPr>
                              <m:t>1</m:t>
                            </m:r>
                          </m:sub>
                        </m:sSub>
                      </m:sup>
                    </m:sSubSup>
                    <m:r>
                      <a:rPr lang="en-US" sz="1600" i="1">
                        <a:latin typeface="Cambria Math" panose="02040503050406030204" pitchFamily="18" charset="0"/>
                        <a:cs typeface="Calibri" panose="020F0502020204030204" pitchFamily="34" charset="0"/>
                      </a:rPr>
                      <m:t>⋯</m:t>
                    </m:r>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𝑝</m:t>
                        </m:r>
                      </m:e>
                      <m:sub>
                        <m:r>
                          <a:rPr lang="en-US" sz="1600" i="1">
                            <a:latin typeface="Cambria Math" panose="02040503050406030204" pitchFamily="18" charset="0"/>
                            <a:cs typeface="Calibri" panose="020F0502020204030204" pitchFamily="34" charset="0"/>
                          </a:rPr>
                          <m:t>𝑚</m:t>
                        </m:r>
                      </m:sub>
                      <m: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𝑘</m:t>
                            </m:r>
                          </m:e>
                          <m:sub>
                            <m:r>
                              <a:rPr lang="en-US" sz="1600" i="1">
                                <a:latin typeface="Cambria Math" panose="02040503050406030204" pitchFamily="18" charset="0"/>
                                <a:cs typeface="Calibri" panose="020F0502020204030204" pitchFamily="34" charset="0"/>
                              </a:rPr>
                              <m:t>𝑚</m:t>
                            </m:r>
                          </m:sub>
                        </m:sSub>
                      </m:sup>
                    </m:sSubSup>
                  </m:oMath>
                </a14:m>
                <a:r>
                  <a:rPr lang="en-US" sz="1600" dirty="0" smtClean="0">
                    <a:latin typeface="Calibri" panose="020F0502020204030204" pitchFamily="34" charset="0"/>
                    <a:cs typeface="Calibri" panose="020F0502020204030204" pitchFamily="34" charset="0"/>
                  </a:rPr>
                  <a:t>. Take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m:t>
                    </m:r>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 2, 3,…,  </m:t>
                        </m:r>
                        <m:r>
                          <a:rPr lang="en-US" sz="1600" b="0" i="1" smtClean="0">
                            <a:latin typeface="Cambria Math" panose="02040503050406030204" pitchFamily="18" charset="0"/>
                            <a:cs typeface="Calibri" panose="020F0502020204030204" pitchFamily="34" charset="0"/>
                          </a:rPr>
                          <m:t>𝑛</m:t>
                        </m:r>
                      </m:e>
                    </m:d>
                  </m:oMath>
                </a14:m>
                <a:r>
                  <a:rPr 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define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as “being divisible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𝑝</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Then, </a:t>
                </a:r>
                <a14:m>
                  <m:oMath xmlns:m="http://schemas.openxmlformats.org/officeDocument/2006/math">
                    <m:r>
                      <a:rPr lang="en-US" sz="1600" b="0" i="1" smtClean="0">
                        <a:latin typeface="Cambria Math" panose="02040503050406030204" pitchFamily="18" charset="0"/>
                        <a:cs typeface="Calibri" panose="020F0502020204030204" pitchFamily="34" charset="0"/>
                      </a:rPr>
                      <m:t>𝜙</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equal to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none of the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That is,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𝑚</m:t>
                            </m:r>
                          </m:sub>
                        </m:sSub>
                      </m:e>
                    </m:d>
                  </m:oMath>
                </a14:m>
                <a:r>
                  <a:rPr lang="en-US" sz="1600" dirty="0" smtClean="0">
                    <a:latin typeface="Calibri" panose="020F0502020204030204" pitchFamily="34" charset="0"/>
                    <a:cs typeface="Calibri" panose="020F0502020204030204" pitchFamily="34" charset="0"/>
                  </a:rPr>
                  <a:t>. We have, </a:t>
                </a: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𝑟</m:t>
                                  </m:r>
                                </m:sub>
                              </m:sSub>
                            </m:sub>
                          </m:sSub>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num>
                        <m:den>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𝑝</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𝑝</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𝑝</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𝑟</m:t>
                                  </m:r>
                                </m:sub>
                              </m:sSub>
                            </m:sub>
                          </m:sSub>
                        </m:den>
                      </m:f>
                      <m:r>
                        <a:rPr lang="en-US" sz="1600" b="0" i="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&lt;⋯&lt;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𝑟</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Thus,</a:t>
                </a:r>
              </a:p>
              <a:p>
                <a:pPr marL="82296" indent="0" algn="just">
                  <a:lnSpc>
                    <a:spcPct val="11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18"/>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49A065-8151-4F45-B403-06189971DF72}"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pic>
        <p:nvPicPr>
          <p:cNvPr id="9" name="Picture 8">
            <a:hlinkClick r:id="" action="ppaction://hlinkshowjump?jump=previousslide"/>
          </p:cNvPr>
          <p:cNvPicPr>
            <a:picLocks noChangeAspect="1"/>
          </p:cNvPicPr>
          <p:nvPr/>
        </p:nvPicPr>
        <p:blipFill>
          <a:blip r:embed="rId19"/>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20"/>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8" name="TextBox 7"/>
              <p:cNvSpPr txBox="1"/>
              <p:nvPr/>
            </p:nvSpPr>
            <p:spPr>
              <a:xfrm>
                <a:off x="1351280" y="455649"/>
                <a:ext cx="7543800" cy="731520"/>
              </a:xfrm>
              <a:prstGeom prst="rect">
                <a:avLst/>
              </a:prstGeom>
              <a:solidFill>
                <a:schemeClr val="accent2"/>
              </a:solidFill>
              <a:ln w="41275">
                <a:solidFill>
                  <a:schemeClr val="accent5">
                    <a:lumMod val="50000"/>
                  </a:schemeClr>
                </a:solidFill>
              </a:ln>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cs typeface="Calibri" panose="020F0502020204030204" pitchFamily="34" charset="0"/>
                        </a:rPr>
                        <m:t>𝑁</m:t>
                      </m:r>
                      <m:r>
                        <a:rPr lang="en-US" sz="1600" i="1" smtClean="0">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𝑚</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𝑘</m:t>
                                  </m:r>
                                </m:sub>
                              </m:sSub>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e>
                              </m:d>
                            </m:e>
                            <m:sup>
                              <m:r>
                                <a:rPr lang="en-US" sz="1600" i="1">
                                  <a:latin typeface="Cambria Math" panose="02040503050406030204" pitchFamily="18" charset="0"/>
                                  <a:cs typeface="Calibri" panose="020F0502020204030204" pitchFamily="34" charset="0"/>
                                </a:rPr>
                                <m:t>𝑡</m:t>
                              </m:r>
                            </m:sup>
                          </m:sSup>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𝑚</m:t>
                                  </m:r>
                                </m:sub>
                              </m:sSub>
                            </m:e>
                          </m:d>
                          <m:r>
                            <a:rPr lang="en-US" sz="1600" i="1">
                              <a:latin typeface="Cambria Math" panose="02040503050406030204" pitchFamily="18" charset="0"/>
                              <a:cs typeface="Calibri" panose="020F0502020204030204" pitchFamily="34" charset="0"/>
                            </a:rPr>
                            <m:t>.</m:t>
                          </m:r>
                        </m:e>
                      </m:nary>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351280" y="455649"/>
                <a:ext cx="7543800" cy="731520"/>
              </a:xfrm>
              <a:prstGeom prst="rect">
                <a:avLst/>
              </a:prstGeom>
              <a:blipFill>
                <a:blip r:embed="rId13"/>
                <a:stretch>
                  <a:fillRect/>
                </a:stretch>
              </a:blipFill>
              <a:ln w="41275">
                <a:solidFill>
                  <a:schemeClr val="accent5">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00200" y="4067901"/>
                <a:ext cx="5638800" cy="576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𝜙</m:t>
                      </m:r>
                      <m:d>
                        <m:dPr>
                          <m:ctrlPr>
                            <a:rPr lang="en-US" sz="1400" i="1">
                              <a:latin typeface="Cambria Math" panose="02040503050406030204" pitchFamily="18" charset="0"/>
                              <a:cs typeface="Calibri" panose="020F0502020204030204" pitchFamily="34" charset="0"/>
                            </a:rPr>
                          </m:ctrlPr>
                        </m:dPr>
                        <m:e>
                          <m:r>
                            <a:rPr lang="en-US" sz="1400" i="1">
                              <a:latin typeface="Cambria Math" panose="02040503050406030204" pitchFamily="18" charset="0"/>
                              <a:cs typeface="Calibri" panose="020F0502020204030204" pitchFamily="34" charset="0"/>
                            </a:rPr>
                            <m:t>𝑛</m:t>
                          </m:r>
                        </m:e>
                      </m:d>
                      <m:r>
                        <a:rPr lang="en-US" sz="1400" b="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𝑛</m:t>
                      </m:r>
                      <m:r>
                        <a:rPr lang="en-US" sz="1400" i="1">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den>
                          </m:f>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2</m:t>
                                  </m:r>
                                </m:sub>
                              </m:sSub>
                            </m:den>
                          </m:f>
                          <m:r>
                            <a:rPr lang="en-US" sz="140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sub>
                              </m:sSub>
                            </m:den>
                          </m:f>
                        </m:e>
                      </m:d>
                      <m:r>
                        <a:rPr lang="en-US" sz="1400" i="1">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2</m:t>
                                  </m:r>
                                </m:sub>
                              </m:sSub>
                            </m:den>
                          </m:f>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3</m:t>
                                  </m:r>
                                </m:sub>
                              </m:sSub>
                            </m:den>
                          </m:f>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sub>
                              </m:sSub>
                            </m:den>
                          </m:f>
                        </m:e>
                      </m:d>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00200" y="4067901"/>
                <a:ext cx="5638800" cy="57637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92248" y="4626808"/>
                <a:ext cx="5384800" cy="576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2</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3</m:t>
                                  </m:r>
                                </m:sub>
                              </m:sSub>
                            </m:den>
                          </m:f>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2</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4</m:t>
                                  </m:r>
                                </m:sub>
                              </m:sSub>
                            </m:den>
                          </m:f>
                          <m:r>
                            <a:rPr lang="en-US" sz="1400" i="1">
                              <a:latin typeface="Cambria Math" panose="02040503050406030204" pitchFamily="18" charset="0"/>
                              <a:cs typeface="Calibri" panose="020F0502020204030204" pitchFamily="34" charset="0"/>
                            </a:rPr>
                            <m:t>+⋯+</m:t>
                          </m:r>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r>
                                    <a:rPr lang="en-US" sz="1400" i="1">
                                      <a:latin typeface="Cambria Math" panose="02040503050406030204" pitchFamily="18" charset="0"/>
                                      <a:cs typeface="Calibri" panose="020F0502020204030204" pitchFamily="34" charset="0"/>
                                    </a:rPr>
                                    <m:t>−2</m:t>
                                  </m:r>
                                </m:sub>
                              </m:sSub>
                              <m:sSub>
                                <m:sSubPr>
                                  <m:ctrlPr>
                                    <a:rPr lang="en-US" sz="1400" i="1">
                                      <a:latin typeface="Cambria Math" panose="02040503050406030204" pitchFamily="18" charset="0"/>
                                      <a:cs typeface="Calibri" panose="020F0502020204030204" pitchFamily="34" charset="0"/>
                                    </a:rPr>
                                  </m:ctrlPr>
                                </m:sSubPr>
                                <m:e>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r>
                                        <a:rPr lang="en-US" sz="1400" i="1">
                                          <a:latin typeface="Cambria Math" panose="02040503050406030204" pitchFamily="18" charset="0"/>
                                          <a:cs typeface="Calibri" panose="020F0502020204030204" pitchFamily="34" charset="0"/>
                                        </a:rPr>
                                        <m:t>−1</m:t>
                                      </m:r>
                                    </m:sub>
                                  </m:sSub>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sub>
                              </m:sSub>
                            </m:den>
                          </m:f>
                        </m:e>
                      </m:d>
                      <m:r>
                        <a:rPr lang="en-US" sz="1400" i="1">
                          <a:latin typeface="Cambria Math" panose="02040503050406030204" pitchFamily="18" charset="0"/>
                          <a:cs typeface="Calibri" panose="020F0502020204030204" pitchFamily="34" charset="0"/>
                        </a:rPr>
                        <m:t>+⋯+</m:t>
                      </m:r>
                      <m:sSup>
                        <m:sSupPr>
                          <m:ctrlPr>
                            <a:rPr lang="en-US" sz="1400" i="1">
                              <a:latin typeface="Cambria Math" panose="02040503050406030204" pitchFamily="18" charset="0"/>
                              <a:cs typeface="Calibri" panose="020F0502020204030204" pitchFamily="34" charset="0"/>
                            </a:rPr>
                          </m:ctrlPr>
                        </m:sSupPr>
                        <m:e>
                          <m:d>
                            <m:dPr>
                              <m:ctrlPr>
                                <a:rPr lang="en-US" sz="1400" i="1">
                                  <a:latin typeface="Cambria Math" panose="02040503050406030204" pitchFamily="18" charset="0"/>
                                  <a:cs typeface="Calibri" panose="020F0502020204030204" pitchFamily="34" charset="0"/>
                                </a:rPr>
                              </m:ctrlPr>
                            </m:dPr>
                            <m:e>
                              <m:r>
                                <a:rPr lang="en-US" sz="1400" i="1">
                                  <a:latin typeface="Cambria Math" panose="02040503050406030204" pitchFamily="18" charset="0"/>
                                  <a:cs typeface="Calibri" panose="020F0502020204030204" pitchFamily="34" charset="0"/>
                                </a:rPr>
                                <m:t>−1</m:t>
                              </m:r>
                            </m:e>
                          </m:d>
                        </m:e>
                        <m:sup>
                          <m:r>
                            <a:rPr lang="en-US" sz="1400" i="1">
                              <a:latin typeface="Cambria Math" panose="02040503050406030204" pitchFamily="18" charset="0"/>
                              <a:cs typeface="Calibri" panose="020F0502020204030204" pitchFamily="34" charset="0"/>
                            </a:rPr>
                            <m:t>𝑚</m:t>
                          </m:r>
                        </m:sup>
                      </m:sSup>
                      <m:f>
                        <m:fPr>
                          <m:ctrlPr>
                            <a:rPr lang="en-US" sz="1400" i="1">
                              <a:latin typeface="Cambria Math" panose="02040503050406030204" pitchFamily="18" charset="0"/>
                              <a:cs typeface="Calibri" panose="020F0502020204030204" pitchFamily="34" charset="0"/>
                            </a:rPr>
                          </m:ctrlPr>
                        </m:fPr>
                        <m:num>
                          <m:r>
                            <a:rPr lang="en-US" sz="1400" i="1">
                              <a:latin typeface="Cambria Math" panose="02040503050406030204" pitchFamily="18" charset="0"/>
                              <a:cs typeface="Calibri" panose="020F0502020204030204" pitchFamily="34" charset="0"/>
                            </a:rPr>
                            <m:t>𝑛</m:t>
                          </m:r>
                        </m:num>
                        <m:den>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2</m:t>
                              </m:r>
                            </m:sub>
                          </m:sSub>
                          <m:r>
                            <a:rPr lang="en-US" sz="1400" i="1">
                              <a:latin typeface="Cambria Math" panose="02040503050406030204" pitchFamily="18" charset="0"/>
                              <a:cs typeface="Calibri" panose="020F0502020204030204" pitchFamily="34" charset="0"/>
                            </a:rPr>
                            <m:t>…</m:t>
                          </m:r>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𝑝</m:t>
                              </m:r>
                            </m:e>
                            <m:sub>
                              <m:r>
                                <a:rPr lang="en-US" sz="1400" i="1">
                                  <a:latin typeface="Cambria Math" panose="02040503050406030204" pitchFamily="18" charset="0"/>
                                  <a:cs typeface="Calibri" panose="020F0502020204030204" pitchFamily="34" charset="0"/>
                                </a:rPr>
                                <m:t>𝑚</m:t>
                              </m:r>
                            </m:sub>
                          </m:sSub>
                        </m:den>
                      </m:f>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492248" y="4626808"/>
                <a:ext cx="5384800" cy="57637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981200" y="5238536"/>
                <a:ext cx="3352800" cy="576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den>
                          </m:f>
                        </m:e>
                      </m:d>
                      <m:d>
                        <m:dPr>
                          <m:ctrlPr>
                            <a:rPr lang="en-US" sz="1400" b="0" i="1" smtClean="0">
                              <a:latin typeface="Cambria Math" panose="02040503050406030204" pitchFamily="18" charset="0"/>
                            </a:rPr>
                          </m:ctrlPr>
                        </m:dPr>
                        <m:e>
                          <m:r>
                            <a:rPr lang="en-US" sz="1400" i="1">
                              <a:latin typeface="Cambria Math" panose="02040503050406030204" pitchFamily="18" charset="0"/>
                            </a:rPr>
                            <m:t>1−</m:t>
                          </m:r>
                          <m:f>
                            <m:fPr>
                              <m:ctrlPr>
                                <a:rPr lang="en-US" sz="1400" i="1">
                                  <a:latin typeface="Cambria Math" panose="02040503050406030204" pitchFamily="18" charset="0"/>
                                </a:rPr>
                              </m:ctrlPr>
                            </m:fPr>
                            <m:num>
                              <m:r>
                                <a:rPr lang="en-US" sz="1400" i="1">
                                  <a:latin typeface="Cambria Math" panose="02040503050406030204" pitchFamily="18" charset="0"/>
                                </a:rPr>
                                <m:t>1</m:t>
                              </m:r>
                            </m:num>
                            <m:den>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den>
                          </m:f>
                        </m:e>
                      </m:d>
                      <m:r>
                        <a:rPr lang="en-US" sz="1400" b="0" i="1" smtClean="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f>
                            <m:fPr>
                              <m:ctrlPr>
                                <a:rPr lang="en-US" sz="1400" i="1">
                                  <a:latin typeface="Cambria Math" panose="02040503050406030204" pitchFamily="18" charset="0"/>
                                </a:rPr>
                              </m:ctrlPr>
                            </m:fPr>
                            <m:num>
                              <m:r>
                                <a:rPr lang="en-US" sz="1400" i="1">
                                  <a:latin typeface="Cambria Math" panose="02040503050406030204" pitchFamily="18" charset="0"/>
                                </a:rPr>
                                <m:t>1</m:t>
                              </m:r>
                            </m:num>
                            <m:den>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𝑚</m:t>
                                  </m:r>
                                </m:sub>
                              </m:sSub>
                            </m:den>
                          </m:f>
                        </m:e>
                      </m:d>
                    </m:oMath>
                  </m:oMathPara>
                </a14:m>
                <a:endParaRPr lang="en-US" sz="1400" b="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1981200" y="5238536"/>
                <a:ext cx="3352800" cy="57637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981200" y="5831845"/>
                <a:ext cx="1905000" cy="680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𝑚</m:t>
                          </m:r>
                        </m:sup>
                        <m:e>
                          <m:d>
                            <m:dPr>
                              <m:ctrlPr>
                                <a:rPr lang="en-US" sz="1400" i="1">
                                  <a:latin typeface="Cambria Math" panose="02040503050406030204" pitchFamily="18" charset="0"/>
                                </a:rPr>
                              </m:ctrlPr>
                            </m:dPr>
                            <m:e>
                              <m:r>
                                <a:rPr lang="en-US" sz="1400" i="1">
                                  <a:latin typeface="Cambria Math" panose="02040503050406030204" pitchFamily="18" charset="0"/>
                                </a:rPr>
                                <m:t>1−</m:t>
                              </m:r>
                              <m:f>
                                <m:fPr>
                                  <m:ctrlPr>
                                    <a:rPr lang="en-US" sz="1400" i="1">
                                      <a:latin typeface="Cambria Math" panose="02040503050406030204" pitchFamily="18" charset="0"/>
                                    </a:rPr>
                                  </m:ctrlPr>
                                </m:fPr>
                                <m:num>
                                  <m:r>
                                    <a:rPr lang="en-US" sz="1400" i="1">
                                      <a:latin typeface="Cambria Math" panose="02040503050406030204" pitchFamily="18" charset="0"/>
                                    </a:rPr>
                                    <m:t>1</m:t>
                                  </m:r>
                                </m:num>
                                <m:den>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𝑖</m:t>
                                      </m:r>
                                    </m:sub>
                                  </m:sSub>
                                </m:den>
                              </m:f>
                            </m:e>
                          </m:d>
                        </m:e>
                      </m:nary>
                    </m:oMath>
                  </m:oMathPara>
                </a14:m>
                <a:endParaRPr lang="en-US" sz="14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981200" y="5831845"/>
                <a:ext cx="1905000" cy="680507"/>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2909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7"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 Proof of the Principle</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spcAft>
                    <a:spcPts val="1200"/>
                  </a:spcAft>
                  <a:buNone/>
                </a:pPr>
                <a:r>
                  <a:rPr lang="en-US" sz="1600" b="1" dirty="0" smtClean="0">
                    <a:latin typeface="Calibri" panose="020F0502020204030204" pitchFamily="34" charset="0"/>
                    <a:cs typeface="Calibri" panose="020F0502020204030204" pitchFamily="34" charset="0"/>
                  </a:rPr>
                  <a:t>Theorem (The Principle of Inclusion and Exclusion). </a:t>
                </a:r>
                <a:r>
                  <a:rPr lang="en-US" sz="1600" dirty="0">
                    <a:latin typeface="Calibri" panose="020F0502020204030204" pitchFamily="34" charset="0"/>
                    <a:cs typeface="Calibri" panose="020F0502020204030204" pitchFamily="34" charset="0"/>
                  </a:rPr>
                  <a:t>Assume that </a:t>
                </a:r>
                <a14:m>
                  <m:oMath xmlns:m="http://schemas.openxmlformats.org/officeDocument/2006/math">
                    <m:r>
                      <a:rPr lang="en-US" sz="1600" i="1">
                        <a:latin typeface="Cambria Math" panose="02040503050406030204" pitchFamily="18" charset="0"/>
                        <a:cs typeface="Calibri" panose="020F0502020204030204" pitchFamily="34" charset="0"/>
                      </a:rPr>
                      <m:t>𝑆</m:t>
                    </m:r>
                  </m:oMath>
                </a14:m>
                <a:r>
                  <a:rPr lang="en-US" sz="1600" dirty="0">
                    <a:latin typeface="Calibri" panose="020F0502020204030204" pitchFamily="34" charset="0"/>
                    <a:cs typeface="Calibri" panose="020F0502020204030204" pitchFamily="34" charset="0"/>
                  </a:rPr>
                  <a:t> is a finite set with </a:t>
                </a:r>
                <a14:m>
                  <m:oMath xmlns:m="http://schemas.openxmlformats.org/officeDocument/2006/math">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𝑆</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oMath>
                </a14:m>
                <a:r>
                  <a:rPr lang="en-US" sz="1600" dirty="0">
                    <a:latin typeface="Calibri" panose="020F0502020204030204" pitchFamily="34" charset="0"/>
                    <a:cs typeface="Calibri" panose="020F0502020204030204" pitchFamily="34" charset="0"/>
                  </a:rPr>
                  <a:t> and that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 </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𝑡</m:t>
                        </m:r>
                      </m:sub>
                    </m:sSub>
                  </m:oMath>
                </a14:m>
                <a:r>
                  <a:rPr lang="en-US" sz="1600" dirty="0">
                    <a:latin typeface="Calibri" panose="020F0502020204030204" pitchFamily="34" charset="0"/>
                    <a:cs typeface="Calibri" panose="020F0502020204030204" pitchFamily="34" charset="0"/>
                  </a:rPr>
                  <a:t> are </a:t>
                </a:r>
                <a14:m>
                  <m:oMath xmlns:m="http://schemas.openxmlformats.org/officeDocument/2006/math">
                    <m:r>
                      <a:rPr lang="en-US" sz="1600" i="1">
                        <a:latin typeface="Cambria Math" panose="02040503050406030204" pitchFamily="18" charset="0"/>
                        <a:cs typeface="Calibri" panose="020F0502020204030204" pitchFamily="34" charset="0"/>
                      </a:rPr>
                      <m:t>𝑡</m:t>
                    </m:r>
                  </m:oMath>
                </a14:m>
                <a:r>
                  <a:rPr lang="en-US" sz="1600" dirty="0">
                    <a:latin typeface="Calibri" panose="020F0502020204030204" pitchFamily="34" charset="0"/>
                    <a:cs typeface="Calibri" panose="020F0502020204030204" pitchFamily="34" charset="0"/>
                  </a:rPr>
                  <a:t> conditions. Then, the number of elements of </a:t>
                </a:r>
                <a14:m>
                  <m:oMath xmlns:m="http://schemas.openxmlformats.org/officeDocument/2006/math">
                    <m:r>
                      <a:rPr lang="en-US" sz="1600" i="1">
                        <a:latin typeface="Cambria Math" panose="02040503050406030204" pitchFamily="18" charset="0"/>
                        <a:cs typeface="Calibri" panose="020F0502020204030204" pitchFamily="34" charset="0"/>
                      </a:rPr>
                      <m:t>𝑆</m:t>
                    </m:r>
                  </m:oMath>
                </a14:m>
                <a:r>
                  <a:rPr lang="en-US" sz="1600" dirty="0">
                    <a:latin typeface="Calibri" panose="020F0502020204030204" pitchFamily="34" charset="0"/>
                    <a:cs typeface="Calibri" panose="020F0502020204030204" pitchFamily="34" charset="0"/>
                  </a:rPr>
                  <a:t> that satisfy none of the </a:t>
                </a:r>
                <a14:m>
                  <m:oMath xmlns:m="http://schemas.openxmlformats.org/officeDocument/2006/math">
                    <m:r>
                      <a:rPr lang="en-US" sz="1600" i="1">
                        <a:latin typeface="Cambria Math" panose="02040503050406030204" pitchFamily="18" charset="0"/>
                        <a:cs typeface="Calibri" panose="020F0502020204030204" pitchFamily="34" charset="0"/>
                      </a:rPr>
                      <m:t>𝑡</m:t>
                    </m:r>
                  </m:oMath>
                </a14:m>
                <a:r>
                  <a:rPr lang="en-US" sz="1600" dirty="0">
                    <a:latin typeface="Calibri" panose="020F0502020204030204" pitchFamily="34" charset="0"/>
                    <a:cs typeface="Calibri" panose="020F0502020204030204" pitchFamily="34" charset="0"/>
                  </a:rPr>
                  <a:t> conditions, denoted </a:t>
                </a:r>
                <a14:m>
                  <m:oMath xmlns:m="http://schemas.openxmlformats.org/officeDocument/2006/math">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𝑁</m:t>
                        </m:r>
                      </m:e>
                    </m:acc>
                  </m:oMath>
                </a14:m>
                <a:r>
                  <a:rPr lang="en-US" sz="1600" dirty="0">
                    <a:latin typeface="Calibri" panose="020F0502020204030204" pitchFamily="34" charset="0"/>
                    <a:cs typeface="Calibri" panose="020F0502020204030204" pitchFamily="34" charset="0"/>
                  </a:rPr>
                  <a:t> or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𝑡</m:t>
                            </m:r>
                          </m:sub>
                        </m:sSub>
                      </m:e>
                    </m:d>
                  </m:oMath>
                </a14:m>
                <a:r>
                  <a:rPr lang="en-US" sz="1600" dirty="0">
                    <a:latin typeface="Calibri" panose="020F0502020204030204" pitchFamily="34" charset="0"/>
                    <a:cs typeface="Calibri" panose="020F0502020204030204" pitchFamily="34" charset="0"/>
                  </a:rPr>
                  <a:t>, is given by</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Proof.</a:t>
                </a:r>
                <a:r>
                  <a:rPr lang="en-US" sz="16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Assume that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is an arbitrary element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Such an element either is counted once in the left-hand side of the equality or it is not counted in the left side at all (it does not contribute to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𝑡</m:t>
                            </m:r>
                          </m:sub>
                        </m:sSub>
                      </m:e>
                    </m:d>
                  </m:oMath>
                </a14:m>
                <a:r>
                  <a:rPr lang="en-US" sz="1600" dirty="0" smtClean="0">
                    <a:latin typeface="Calibri" panose="020F0502020204030204" pitchFamily="34" charset="0"/>
                    <a:cs typeface="Calibri" panose="020F0502020204030204" pitchFamily="34" charset="0"/>
                  </a:rPr>
                  <a:t>.) We show that this element is counted the same number of times in the right side of the equality as it is counted in the left side. We have two cases: </a:t>
                </a:r>
                <a14:m>
                  <m:oMath xmlns:m="http://schemas.openxmlformats.org/officeDocument/2006/math">
                    <m:r>
                      <a:rPr lang="en-US" sz="1600" b="0" i="1" u="sng" smtClean="0">
                        <a:latin typeface="Cambria Math" panose="02040503050406030204" pitchFamily="18" charset="0"/>
                        <a:cs typeface="Calibri" panose="020F0502020204030204" pitchFamily="34" charset="0"/>
                      </a:rPr>
                      <m:t>𝑥</m:t>
                    </m:r>
                  </m:oMath>
                </a14:m>
                <a:r>
                  <a:rPr lang="en-US" sz="1600" u="sng" dirty="0" smtClean="0">
                    <a:latin typeface="Calibri" panose="020F0502020204030204" pitchFamily="34" charset="0"/>
                    <a:cs typeface="Calibri" panose="020F0502020204030204" pitchFamily="34" charset="0"/>
                  </a:rPr>
                  <a:t> satisfies none of the conditions</a:t>
                </a:r>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u="sng" smtClean="0">
                        <a:latin typeface="Cambria Math" panose="02040503050406030204" pitchFamily="18" charset="0"/>
                        <a:cs typeface="Calibri" panose="020F0502020204030204" pitchFamily="34" charset="0"/>
                      </a:rPr>
                      <m:t>𝑥</m:t>
                    </m:r>
                  </m:oMath>
                </a14:m>
                <a:r>
                  <a:rPr lang="en-US" sz="1600" u="sng" dirty="0" smtClean="0">
                    <a:latin typeface="Calibri" panose="020F0502020204030204" pitchFamily="34" charset="0"/>
                    <a:cs typeface="Calibri" panose="020F0502020204030204" pitchFamily="34" charset="0"/>
                  </a:rPr>
                  <a:t> satisfies exactly </a:t>
                </a:r>
                <a14:m>
                  <m:oMath xmlns:m="http://schemas.openxmlformats.org/officeDocument/2006/math">
                    <m:r>
                      <a:rPr lang="en-US" sz="1600" b="0" i="1" u="sng" smtClean="0">
                        <a:latin typeface="Cambria Math" panose="02040503050406030204" pitchFamily="18" charset="0"/>
                        <a:cs typeface="Calibri" panose="020F0502020204030204" pitchFamily="34" charset="0"/>
                      </a:rPr>
                      <m:t>𝑟</m:t>
                    </m:r>
                  </m:oMath>
                </a14:m>
                <a:r>
                  <a:rPr lang="en-US" sz="1600" u="sng" dirty="0" smtClean="0">
                    <a:latin typeface="Calibri" panose="020F0502020204030204" pitchFamily="34" charset="0"/>
                    <a:cs typeface="Calibri" panose="020F0502020204030204" pitchFamily="34" charset="0"/>
                  </a:rPr>
                  <a:t> of the </a:t>
                </a:r>
                <a14:m>
                  <m:oMath xmlns:m="http://schemas.openxmlformats.org/officeDocument/2006/math">
                    <m:r>
                      <a:rPr lang="en-US" sz="1600" b="0" i="1" u="sng" smtClean="0">
                        <a:latin typeface="Cambria Math" panose="02040503050406030204" pitchFamily="18" charset="0"/>
                        <a:cs typeface="Calibri" panose="020F0502020204030204" pitchFamily="34" charset="0"/>
                      </a:rPr>
                      <m:t>𝑡</m:t>
                    </m:r>
                  </m:oMath>
                </a14:m>
                <a:r>
                  <a:rPr lang="en-US" sz="1600" u="sng" dirty="0" smtClean="0">
                    <a:latin typeface="Calibri" panose="020F0502020204030204" pitchFamily="34" charset="0"/>
                    <a:cs typeface="Calibri" panose="020F0502020204030204" pitchFamily="34" charset="0"/>
                  </a:rPr>
                  <a:t> conditions</a:t>
                </a:r>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If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satisfies none of the conditions</a:t>
                </a:r>
                <a:r>
                  <a:rPr lang="en-US" sz="1600" dirty="0" smtClean="0">
                    <a:latin typeface="Calibri" panose="020F0502020204030204" pitchFamily="34" charset="0"/>
                    <a:cs typeface="Calibri" panose="020F0502020204030204" pitchFamily="34" charset="0"/>
                  </a:rPr>
                  <a:t>, it is counted once in the left side. In the right side, it is counted once in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and zero times in other terms, as it does not satisfy any of the conditions. Thus,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is counted the same number of times (once) in both sides of the equality. If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satisfies exactly </a:t>
                </a:r>
                <a14:m>
                  <m:oMath xmlns:m="http://schemas.openxmlformats.org/officeDocument/2006/math">
                    <m:r>
                      <a:rPr lang="en-US" sz="1600" i="1">
                        <a:latin typeface="Cambria Math" panose="02040503050406030204" pitchFamily="18" charset="0"/>
                        <a:cs typeface="Calibri" panose="020F0502020204030204" pitchFamily="34" charset="0"/>
                      </a:rPr>
                      <m:t>𝑟</m:t>
                    </m:r>
                  </m:oMath>
                </a14:m>
                <a:r>
                  <a:rPr lang="en-US" sz="1600" dirty="0">
                    <a:latin typeface="Calibri" panose="020F0502020204030204" pitchFamily="34" charset="0"/>
                    <a:cs typeface="Calibri" panose="020F0502020204030204" pitchFamily="34" charset="0"/>
                  </a:rPr>
                  <a:t> of the </a:t>
                </a:r>
                <a14:m>
                  <m:oMath xmlns:m="http://schemas.openxmlformats.org/officeDocument/2006/math">
                    <m:r>
                      <a:rPr lang="en-US" sz="1600" i="1">
                        <a:latin typeface="Cambria Math" panose="02040503050406030204" pitchFamily="18" charset="0"/>
                        <a:cs typeface="Calibri" panose="020F0502020204030204" pitchFamily="34" charset="0"/>
                      </a:rPr>
                      <m:t>𝑡</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conditions (the second case,) it is not counted in left side of the equality. In the right side, it is counted once in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𝑟</m:t>
                              </m:r>
                            </m:e>
                          </m:mr>
                          <m:mr>
                            <m:e>
                              <m:r>
                                <a:rPr lang="en-US" sz="1600" b="0" i="1" smtClean="0">
                                  <a:latin typeface="Cambria Math" panose="02040503050406030204" pitchFamily="18" charset="0"/>
                                  <a:cs typeface="Calibri" panose="020F0502020204030204" pitchFamily="34" charset="0"/>
                                </a:rPr>
                                <m:t>1</m:t>
                              </m:r>
                            </m:e>
                          </m:mr>
                        </m:m>
                      </m:e>
                    </m:d>
                  </m:oMath>
                </a14:m>
                <a:r>
                  <a:rPr lang="en-US" sz="1600" dirty="0" smtClean="0">
                    <a:latin typeface="Calibri" panose="020F0502020204030204" pitchFamily="34" charset="0"/>
                    <a:cs typeface="Calibri" panose="020F0502020204030204" pitchFamily="34" charset="0"/>
                  </a:rPr>
                  <a:t> times in </a:t>
                </a:r>
                <a14:m>
                  <m:oMath xmlns:m="http://schemas.openxmlformats.org/officeDocument/2006/math">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e>
                        </m:d>
                      </m:e>
                    </m:nary>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𝑟</m:t>
                              </m:r>
                            </m:e>
                          </m:mr>
                          <m:mr>
                            <m:e>
                              <m:r>
                                <a:rPr lang="en-US" sz="1600" b="0" i="1" smtClean="0">
                                  <a:latin typeface="Cambria Math" panose="02040503050406030204" pitchFamily="18" charset="0"/>
                                  <a:cs typeface="Calibri" panose="020F0502020204030204" pitchFamily="34" charset="0"/>
                                </a:rPr>
                                <m:t>2</m:t>
                              </m:r>
                            </m:e>
                          </m:mr>
                        </m:m>
                      </m:e>
                    </m:d>
                  </m:oMath>
                </a14:m>
                <a:r>
                  <a:rPr lang="en-US" sz="1600" dirty="0" smtClean="0">
                    <a:latin typeface="Calibri" panose="020F0502020204030204" pitchFamily="34" charset="0"/>
                    <a:cs typeface="Calibri" panose="020F0502020204030204" pitchFamily="34" charset="0"/>
                  </a:rPr>
                  <a:t> times in </a:t>
                </a:r>
                <a14:m>
                  <m:oMath xmlns:m="http://schemas.openxmlformats.org/officeDocument/2006/math">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e>
                        </m:d>
                      </m:e>
                    </m:nary>
                  </m:oMath>
                </a14:m>
                <a:r>
                  <a:rPr lang="en-US" sz="1600" dirty="0" smtClean="0">
                    <a:latin typeface="Calibri" panose="020F0502020204030204" pitchFamily="34" charset="0"/>
                    <a:cs typeface="Calibri" panose="020F0502020204030204" pitchFamily="34" charset="0"/>
                  </a:rPr>
                  <a:t>, and in general,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𝑟</m:t>
                              </m:r>
                            </m:e>
                          </m:mr>
                          <m:mr>
                            <m:e>
                              <m:r>
                                <a:rPr lang="en-US" sz="1600" b="0" i="1" smtClean="0">
                                  <a:latin typeface="Cambria Math" panose="02040503050406030204" pitchFamily="18" charset="0"/>
                                  <a:cs typeface="Calibri" panose="020F0502020204030204" pitchFamily="34" charset="0"/>
                                </a:rPr>
                                <m:t>𝑘</m:t>
                              </m:r>
                            </m:e>
                          </m:mr>
                        </m:m>
                      </m:e>
                    </m:d>
                  </m:oMath>
                </a14:m>
                <a:r>
                  <a:rPr lang="en-US" sz="1600" dirty="0" smtClean="0">
                    <a:latin typeface="Calibri" panose="020F0502020204030204" pitchFamily="34" charset="0"/>
                    <a:cs typeface="Calibri" panose="020F0502020204030204" pitchFamily="34" charset="0"/>
                  </a:rPr>
                  <a:t> times in </a:t>
                </a:r>
                <a14:m>
                  <m:oMath xmlns:m="http://schemas.openxmlformats.org/officeDocument/2006/math">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&lt;…&lt;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sub>
                            </m:sSub>
                          </m:e>
                        </m:d>
                      </m:e>
                    </m:nary>
                  </m:oMath>
                </a14:m>
                <a:r>
                  <a:rPr lang="en-US" sz="1600" dirty="0" smtClean="0">
                    <a:latin typeface="Calibri" panose="020F0502020204030204" pitchFamily="34" charset="0"/>
                    <a:cs typeface="Calibri" panose="020F0502020204030204" pitchFamily="34" charset="0"/>
                  </a:rPr>
                  <a:t>. Thus, the number of times that such an element is counted in the right-hand side of the equality is</a:t>
                </a: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1−</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𝑟</m:t>
                                </m:r>
                              </m:e>
                            </m:mr>
                            <m:mr>
                              <m:e>
                                <m:r>
                                  <a:rPr lang="en-US" sz="1600" i="1">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𝑟</m:t>
                                </m:r>
                              </m:e>
                            </m:mr>
                            <m:mr>
                              <m:e>
                                <m:r>
                                  <a:rPr lang="en-US" sz="1600" i="1">
                                    <a:latin typeface="Cambria Math" panose="02040503050406030204" pitchFamily="18" charset="0"/>
                                    <a:cs typeface="Calibri" panose="020F0502020204030204" pitchFamily="34" charset="0"/>
                                  </a:rPr>
                                  <m:t>2</m:t>
                                </m:r>
                              </m:e>
                            </m:mr>
                          </m:m>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𝑟</m:t>
                          </m:r>
                        </m:sup>
                      </m:sSup>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𝑟</m:t>
                                </m:r>
                              </m:e>
                            </m:mr>
                            <m:mr>
                              <m:e>
                                <m:r>
                                  <a:rPr lang="en-US" sz="1600" b="0" i="1" smtClean="0">
                                    <a:latin typeface="Cambria Math" panose="02040503050406030204" pitchFamily="18" charset="0"/>
                                    <a:cs typeface="Calibri" panose="020F0502020204030204" pitchFamily="34" charset="0"/>
                                  </a:rPr>
                                  <m:t>𝑟</m:t>
                                </m:r>
                              </m:e>
                            </m:mr>
                          </m:m>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1−1</m:t>
                              </m:r>
                            </m:e>
                          </m:d>
                        </m:e>
                        <m:sup>
                          <m:r>
                            <a:rPr lang="en-US" sz="1600" b="0" i="1" smtClean="0">
                              <a:latin typeface="Cambria Math" panose="02040503050406030204" pitchFamily="18" charset="0"/>
                              <a:cs typeface="Calibri" panose="020F0502020204030204" pitchFamily="34" charset="0"/>
                            </a:rPr>
                            <m:t>𝑟</m:t>
                          </m:r>
                        </m:sup>
                      </m:sSup>
                      <m:r>
                        <a:rPr lang="en-US" sz="1600" b="0" i="1" smtClean="0">
                          <a:latin typeface="Cambria Math" panose="02040503050406030204" pitchFamily="18" charset="0"/>
                          <a:cs typeface="Calibri" panose="020F0502020204030204" pitchFamily="34" charset="0"/>
                        </a:rPr>
                        <m:t>=0.</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CF49A065-8151-4F45-B403-06189971DF72}" type="slidenum">
              <a:rPr lang="en-US" smtClean="0">
                <a:solidFill>
                  <a:srgbClr val="E7DEC9">
                    <a:shade val="50000"/>
                    <a:satMod val="200000"/>
                  </a:srgbClr>
                </a:solidFill>
              </a:rPr>
              <a:pPr>
                <a:def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14" name="TextBox 13"/>
              <p:cNvSpPr txBox="1"/>
              <p:nvPr/>
            </p:nvSpPr>
            <p:spPr>
              <a:xfrm>
                <a:off x="1330452" y="2118633"/>
                <a:ext cx="7708392" cy="639534"/>
              </a:xfrm>
              <a:prstGeom prst="rect">
                <a:avLst/>
              </a:prstGeom>
              <a:noFill/>
              <a:ln w="41275">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𝑁</m:t>
                      </m:r>
                      <m:d>
                        <m:dPr>
                          <m:ctrlPr>
                            <a:rPr lang="en-US" sz="1400" i="1">
                              <a:latin typeface="Cambria Math" panose="02040503050406030204" pitchFamily="18" charset="0"/>
                              <a:cs typeface="Calibri" panose="020F0502020204030204" pitchFamily="34" charset="0"/>
                            </a:rPr>
                          </m:ctrlPr>
                        </m:dPr>
                        <m:e>
                          <m:sSub>
                            <m:sSubPr>
                              <m:ctrlPr>
                                <a:rPr lang="en-US" sz="1400" i="1">
                                  <a:latin typeface="Cambria Math" panose="02040503050406030204" pitchFamily="18" charset="0"/>
                                  <a:cs typeface="Calibri" panose="020F0502020204030204" pitchFamily="34" charset="0"/>
                                </a:rPr>
                              </m:ctrlPr>
                            </m:sSubPr>
                            <m:e>
                              <m:acc>
                                <m:accPr>
                                  <m:chr m:val="̅"/>
                                  <m:ctrlPr>
                                    <a:rPr lang="en-US" sz="1400" i="1">
                                      <a:latin typeface="Cambria Math" panose="02040503050406030204" pitchFamily="18" charset="0"/>
                                      <a:cs typeface="Calibri" panose="020F0502020204030204" pitchFamily="34" charset="0"/>
                                    </a:rPr>
                                  </m:ctrlPr>
                                </m:accPr>
                                <m:e>
                                  <m:r>
                                    <a:rPr lang="en-US" sz="1400" i="1">
                                      <a:latin typeface="Cambria Math" panose="02040503050406030204" pitchFamily="18" charset="0"/>
                                      <a:cs typeface="Calibri" panose="020F0502020204030204" pitchFamily="34" charset="0"/>
                                    </a:rPr>
                                    <m:t>𝑐</m:t>
                                  </m:r>
                                </m:e>
                              </m:acc>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acc>
                                <m:accPr>
                                  <m:chr m:val="̅"/>
                                  <m:ctrlPr>
                                    <a:rPr lang="en-US" sz="1400" i="1">
                                      <a:latin typeface="Cambria Math" panose="02040503050406030204" pitchFamily="18" charset="0"/>
                                      <a:cs typeface="Calibri" panose="020F0502020204030204" pitchFamily="34" charset="0"/>
                                    </a:rPr>
                                  </m:ctrlPr>
                                </m:accPr>
                                <m:e>
                                  <m:r>
                                    <a:rPr lang="en-US" sz="1400" i="1">
                                      <a:latin typeface="Cambria Math" panose="02040503050406030204" pitchFamily="18" charset="0"/>
                                      <a:cs typeface="Calibri" panose="020F0502020204030204" pitchFamily="34" charset="0"/>
                                    </a:rPr>
                                    <m:t>𝑐</m:t>
                                  </m:r>
                                </m:e>
                              </m:acc>
                            </m:e>
                            <m:sub>
                              <m:r>
                                <a:rPr lang="en-US" sz="1400" i="1">
                                  <a:latin typeface="Cambria Math" panose="02040503050406030204" pitchFamily="18" charset="0"/>
                                  <a:cs typeface="Calibri" panose="020F0502020204030204" pitchFamily="34" charset="0"/>
                                </a:rPr>
                                <m:t>2</m:t>
                              </m:r>
                            </m:sub>
                          </m:sSub>
                          <m:r>
                            <a:rPr lang="en-US" sz="1400" i="1">
                              <a:latin typeface="Cambria Math" panose="02040503050406030204" pitchFamily="18" charset="0"/>
                              <a:cs typeface="Calibri" panose="020F0502020204030204" pitchFamily="34" charset="0"/>
                            </a:rPr>
                            <m:t>…</m:t>
                          </m:r>
                          <m:sSub>
                            <m:sSubPr>
                              <m:ctrlPr>
                                <a:rPr lang="en-US" sz="1400" i="1">
                                  <a:latin typeface="Cambria Math" panose="02040503050406030204" pitchFamily="18" charset="0"/>
                                  <a:cs typeface="Calibri" panose="020F0502020204030204" pitchFamily="34" charset="0"/>
                                </a:rPr>
                              </m:ctrlPr>
                            </m:sSubPr>
                            <m:e>
                              <m:acc>
                                <m:accPr>
                                  <m:chr m:val="̅"/>
                                  <m:ctrlPr>
                                    <a:rPr lang="en-US" sz="1400" i="1">
                                      <a:latin typeface="Cambria Math" panose="02040503050406030204" pitchFamily="18" charset="0"/>
                                      <a:cs typeface="Calibri" panose="020F0502020204030204" pitchFamily="34" charset="0"/>
                                    </a:rPr>
                                  </m:ctrlPr>
                                </m:accPr>
                                <m:e>
                                  <m:r>
                                    <a:rPr lang="en-US" sz="1400" i="1">
                                      <a:latin typeface="Cambria Math" panose="02040503050406030204" pitchFamily="18" charset="0"/>
                                      <a:cs typeface="Calibri" panose="020F0502020204030204" pitchFamily="34" charset="0"/>
                                    </a:rPr>
                                    <m:t>𝑐</m:t>
                                  </m:r>
                                </m:e>
                              </m:acc>
                            </m:e>
                            <m:sub>
                              <m:r>
                                <a:rPr lang="en-US" sz="1400" i="1">
                                  <a:latin typeface="Cambria Math" panose="02040503050406030204" pitchFamily="18" charset="0"/>
                                  <a:cs typeface="Calibri" panose="020F0502020204030204" pitchFamily="34" charset="0"/>
                                </a:rPr>
                                <m:t>𝑡</m:t>
                              </m:r>
                            </m:sub>
                          </m:sSub>
                        </m:e>
                      </m:d>
                      <m:r>
                        <a:rPr lang="en-US" sz="1400" b="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𝑁</m:t>
                      </m:r>
                      <m:r>
                        <a:rPr lang="en-US" sz="1400" i="1">
                          <a:latin typeface="Cambria Math" panose="02040503050406030204" pitchFamily="18" charset="0"/>
                          <a:cs typeface="Calibri" panose="020F0502020204030204" pitchFamily="34" charset="0"/>
                        </a:rPr>
                        <m:t>−</m:t>
                      </m:r>
                      <m:nary>
                        <m:naryPr>
                          <m:chr m:val="∑"/>
                          <m:supHide m:val="on"/>
                          <m:ctrlPr>
                            <a:rPr lang="en-US" sz="1400" i="1">
                              <a:latin typeface="Cambria Math" panose="02040503050406030204" pitchFamily="18" charset="0"/>
                              <a:cs typeface="Calibri" panose="020F0502020204030204" pitchFamily="34" charset="0"/>
                            </a:rPr>
                          </m:ctrlPr>
                        </m:naryPr>
                        <m:sub>
                          <m:r>
                            <m:rPr>
                              <m:brk m:alnAt="7"/>
                            </m:rPr>
                            <a:rPr lang="en-US" sz="1400" i="1">
                              <a:latin typeface="Cambria Math" panose="02040503050406030204" pitchFamily="18" charset="0"/>
                              <a:cs typeface="Calibri" panose="020F0502020204030204" pitchFamily="34" charset="0"/>
                            </a:rPr>
                            <m:t>1</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𝑖</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𝑡</m:t>
                          </m:r>
                        </m:sub>
                        <m:sup/>
                        <m:e>
                          <m:r>
                            <a:rPr lang="en-US" sz="1400" i="1">
                              <a:latin typeface="Cambria Math" panose="02040503050406030204" pitchFamily="18" charset="0"/>
                              <a:cs typeface="Calibri" panose="020F0502020204030204" pitchFamily="34" charset="0"/>
                            </a:rPr>
                            <m:t>𝑁</m:t>
                          </m:r>
                          <m:d>
                            <m:dPr>
                              <m:ctrlPr>
                                <a:rPr lang="en-US" sz="1400" i="1">
                                  <a:latin typeface="Cambria Math" panose="02040503050406030204" pitchFamily="18" charset="0"/>
                                  <a:cs typeface="Calibri" panose="020F0502020204030204" pitchFamily="34" charset="0"/>
                                </a:rPr>
                              </m:ctrlPr>
                            </m:dPr>
                            <m:e>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𝑖</m:t>
                                  </m:r>
                                </m:sub>
                              </m:sSub>
                            </m:e>
                          </m:d>
                        </m:e>
                      </m:nary>
                      <m:r>
                        <a:rPr lang="en-US" sz="1400" i="1">
                          <a:latin typeface="Cambria Math" panose="02040503050406030204" pitchFamily="18" charset="0"/>
                          <a:cs typeface="Calibri" panose="020F0502020204030204" pitchFamily="34" charset="0"/>
                        </a:rPr>
                        <m:t>+</m:t>
                      </m:r>
                      <m:nary>
                        <m:naryPr>
                          <m:chr m:val="∑"/>
                          <m:supHide m:val="on"/>
                          <m:ctrlPr>
                            <a:rPr lang="en-US" sz="1400" i="1">
                              <a:latin typeface="Cambria Math" panose="02040503050406030204" pitchFamily="18" charset="0"/>
                              <a:cs typeface="Calibri" panose="020F0502020204030204" pitchFamily="34" charset="0"/>
                            </a:rPr>
                          </m:ctrlPr>
                        </m:naryPr>
                        <m:sub>
                          <m:r>
                            <m:rPr>
                              <m:brk m:alnAt="7"/>
                            </m:rPr>
                            <a:rPr lang="en-US" sz="1400" i="1">
                              <a:latin typeface="Cambria Math" panose="02040503050406030204" pitchFamily="18" charset="0"/>
                              <a:cs typeface="Calibri" panose="020F0502020204030204" pitchFamily="34" charset="0"/>
                            </a:rPr>
                            <m:t>1</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𝑖</m:t>
                          </m:r>
                          <m:r>
                            <a:rPr lang="en-US" sz="1400" i="1">
                              <a:latin typeface="Cambria Math" panose="02040503050406030204" pitchFamily="18" charset="0"/>
                              <a:cs typeface="Calibri" panose="020F0502020204030204" pitchFamily="34" charset="0"/>
                            </a:rPr>
                            <m:t>&lt;</m:t>
                          </m:r>
                          <m:r>
                            <a:rPr lang="en-US" sz="1400" i="1">
                              <a:latin typeface="Cambria Math" panose="02040503050406030204" pitchFamily="18" charset="0"/>
                              <a:cs typeface="Calibri" panose="020F0502020204030204" pitchFamily="34" charset="0"/>
                            </a:rPr>
                            <m:t>𝑗</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𝑡</m:t>
                          </m:r>
                        </m:sub>
                        <m:sup/>
                        <m:e>
                          <m:r>
                            <a:rPr lang="en-US" sz="1400" i="1">
                              <a:latin typeface="Cambria Math" panose="02040503050406030204" pitchFamily="18" charset="0"/>
                              <a:cs typeface="Calibri" panose="020F0502020204030204" pitchFamily="34" charset="0"/>
                            </a:rPr>
                            <m:t>𝑁</m:t>
                          </m:r>
                          <m:d>
                            <m:dPr>
                              <m:ctrlPr>
                                <a:rPr lang="en-US" sz="1400" i="1">
                                  <a:latin typeface="Cambria Math" panose="02040503050406030204" pitchFamily="18" charset="0"/>
                                  <a:cs typeface="Calibri" panose="020F0502020204030204" pitchFamily="34" charset="0"/>
                                </a:rPr>
                              </m:ctrlPr>
                            </m:dPr>
                            <m:e>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𝑖</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𝑗</m:t>
                                  </m:r>
                                </m:sub>
                              </m:sSub>
                            </m:e>
                          </m:d>
                        </m:e>
                      </m:nary>
                      <m:r>
                        <a:rPr lang="en-US" sz="1400" i="1">
                          <a:latin typeface="Cambria Math" panose="02040503050406030204" pitchFamily="18" charset="0"/>
                          <a:cs typeface="Calibri" panose="020F0502020204030204" pitchFamily="34" charset="0"/>
                        </a:rPr>
                        <m:t>−</m:t>
                      </m:r>
                      <m:nary>
                        <m:naryPr>
                          <m:chr m:val="∑"/>
                          <m:supHide m:val="on"/>
                          <m:ctrlPr>
                            <a:rPr lang="en-US" sz="1400" i="1">
                              <a:latin typeface="Cambria Math" panose="02040503050406030204" pitchFamily="18" charset="0"/>
                              <a:cs typeface="Calibri" panose="020F0502020204030204" pitchFamily="34" charset="0"/>
                            </a:rPr>
                          </m:ctrlPr>
                        </m:naryPr>
                        <m:sub>
                          <m:r>
                            <m:rPr>
                              <m:brk m:alnAt="7"/>
                            </m:rPr>
                            <a:rPr lang="en-US" sz="1400" i="1">
                              <a:latin typeface="Cambria Math" panose="02040503050406030204" pitchFamily="18" charset="0"/>
                              <a:cs typeface="Calibri" panose="020F0502020204030204" pitchFamily="34" charset="0"/>
                            </a:rPr>
                            <m:t>1</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𝑖</m:t>
                          </m:r>
                          <m:r>
                            <a:rPr lang="en-US" sz="1400" i="1">
                              <a:latin typeface="Cambria Math" panose="02040503050406030204" pitchFamily="18" charset="0"/>
                              <a:cs typeface="Calibri" panose="020F0502020204030204" pitchFamily="34" charset="0"/>
                            </a:rPr>
                            <m:t>&lt;</m:t>
                          </m:r>
                          <m:r>
                            <a:rPr lang="en-US" sz="1400" i="1">
                              <a:latin typeface="Cambria Math" panose="02040503050406030204" pitchFamily="18" charset="0"/>
                              <a:cs typeface="Calibri" panose="020F0502020204030204" pitchFamily="34" charset="0"/>
                            </a:rPr>
                            <m:t>𝑗</m:t>
                          </m:r>
                          <m:r>
                            <a:rPr lang="en-US" sz="1400" i="1">
                              <a:latin typeface="Cambria Math" panose="02040503050406030204" pitchFamily="18" charset="0"/>
                              <a:cs typeface="Calibri" panose="020F0502020204030204" pitchFamily="34" charset="0"/>
                            </a:rPr>
                            <m:t>&lt;</m:t>
                          </m:r>
                          <m:r>
                            <a:rPr lang="en-US" sz="1400" i="1">
                              <a:latin typeface="Cambria Math" panose="02040503050406030204" pitchFamily="18" charset="0"/>
                              <a:cs typeface="Calibri" panose="020F0502020204030204" pitchFamily="34" charset="0"/>
                            </a:rPr>
                            <m:t>𝑘</m:t>
                          </m:r>
                          <m:r>
                            <a:rPr lang="en-US" sz="1400" i="1">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𝑡</m:t>
                          </m:r>
                        </m:sub>
                        <m:sup/>
                        <m:e>
                          <m:r>
                            <a:rPr lang="en-US" sz="1400" i="1">
                              <a:latin typeface="Cambria Math" panose="02040503050406030204" pitchFamily="18" charset="0"/>
                              <a:cs typeface="Calibri" panose="020F0502020204030204" pitchFamily="34" charset="0"/>
                            </a:rPr>
                            <m:t>𝑁</m:t>
                          </m:r>
                          <m:d>
                            <m:dPr>
                              <m:ctrlPr>
                                <a:rPr lang="en-US" sz="1400" i="1">
                                  <a:latin typeface="Cambria Math" panose="02040503050406030204" pitchFamily="18" charset="0"/>
                                  <a:cs typeface="Calibri" panose="020F0502020204030204" pitchFamily="34" charset="0"/>
                                </a:rPr>
                              </m:ctrlPr>
                            </m:dPr>
                            <m:e>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𝑖</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𝑗</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𝑘</m:t>
                                  </m:r>
                                </m:sub>
                              </m:sSub>
                            </m:e>
                          </m:d>
                          <m:r>
                            <a:rPr lang="en-US" sz="1400" i="1">
                              <a:latin typeface="Cambria Math" panose="02040503050406030204" pitchFamily="18" charset="0"/>
                              <a:cs typeface="Calibri" panose="020F0502020204030204" pitchFamily="34" charset="0"/>
                            </a:rPr>
                            <m:t>+⋯+</m:t>
                          </m:r>
                          <m:sSup>
                            <m:sSupPr>
                              <m:ctrlPr>
                                <a:rPr lang="en-US" sz="1400" i="1">
                                  <a:latin typeface="Cambria Math" panose="02040503050406030204" pitchFamily="18" charset="0"/>
                                  <a:cs typeface="Calibri" panose="020F0502020204030204" pitchFamily="34" charset="0"/>
                                </a:rPr>
                              </m:ctrlPr>
                            </m:sSupPr>
                            <m:e>
                              <m:d>
                                <m:dPr>
                                  <m:ctrlPr>
                                    <a:rPr lang="en-US" sz="1400" i="1">
                                      <a:latin typeface="Cambria Math" panose="02040503050406030204" pitchFamily="18" charset="0"/>
                                      <a:cs typeface="Calibri" panose="020F0502020204030204" pitchFamily="34" charset="0"/>
                                    </a:rPr>
                                  </m:ctrlPr>
                                </m:dPr>
                                <m:e>
                                  <m:r>
                                    <a:rPr lang="en-US" sz="1400" i="1">
                                      <a:latin typeface="Cambria Math" panose="02040503050406030204" pitchFamily="18" charset="0"/>
                                      <a:cs typeface="Calibri" panose="020F0502020204030204" pitchFamily="34" charset="0"/>
                                    </a:rPr>
                                    <m:t>−1</m:t>
                                  </m:r>
                                </m:e>
                              </m:d>
                            </m:e>
                            <m:sup>
                              <m:r>
                                <a:rPr lang="en-US" sz="1400" i="1">
                                  <a:latin typeface="Cambria Math" panose="02040503050406030204" pitchFamily="18" charset="0"/>
                                  <a:cs typeface="Calibri" panose="020F0502020204030204" pitchFamily="34" charset="0"/>
                                </a:rPr>
                                <m:t>𝑡</m:t>
                              </m:r>
                            </m:sup>
                          </m:sSup>
                          <m:r>
                            <a:rPr lang="en-US" sz="1400" i="1">
                              <a:latin typeface="Cambria Math" panose="02040503050406030204" pitchFamily="18" charset="0"/>
                              <a:cs typeface="Calibri" panose="020F0502020204030204" pitchFamily="34" charset="0"/>
                            </a:rPr>
                            <m:t>𝑁</m:t>
                          </m:r>
                          <m:d>
                            <m:dPr>
                              <m:ctrlPr>
                                <a:rPr lang="en-US" sz="1400" i="1">
                                  <a:latin typeface="Cambria Math" panose="02040503050406030204" pitchFamily="18" charset="0"/>
                                  <a:cs typeface="Calibri" panose="020F0502020204030204" pitchFamily="34" charset="0"/>
                                </a:rPr>
                              </m:ctrlPr>
                            </m:dPr>
                            <m:e>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1</m:t>
                                  </m:r>
                                </m:sub>
                              </m:sSub>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2</m:t>
                                  </m:r>
                                </m:sub>
                              </m:sSub>
                              <m:r>
                                <a:rPr lang="en-US" sz="1400" i="1">
                                  <a:latin typeface="Cambria Math" panose="02040503050406030204" pitchFamily="18" charset="0"/>
                                  <a:cs typeface="Calibri" panose="020F0502020204030204" pitchFamily="34" charset="0"/>
                                </a:rPr>
                                <m:t>…</m:t>
                              </m:r>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𝑐</m:t>
                                  </m:r>
                                </m:e>
                                <m:sub>
                                  <m:r>
                                    <a:rPr lang="en-US" sz="1400" i="1">
                                      <a:latin typeface="Cambria Math" panose="02040503050406030204" pitchFamily="18" charset="0"/>
                                      <a:cs typeface="Calibri" panose="020F0502020204030204" pitchFamily="34" charset="0"/>
                                    </a:rPr>
                                    <m:t>𝑡</m:t>
                                  </m:r>
                                </m:sub>
                              </m:sSub>
                            </m:e>
                          </m:d>
                          <m:r>
                            <a:rPr lang="en-US" sz="1400" i="1">
                              <a:latin typeface="Cambria Math" panose="02040503050406030204" pitchFamily="18" charset="0"/>
                              <a:cs typeface="Calibri" panose="020F0502020204030204" pitchFamily="34" charset="0"/>
                            </a:rPr>
                            <m:t>.</m:t>
                          </m:r>
                        </m:e>
                      </m:nary>
                    </m:oMath>
                  </m:oMathPara>
                </a14:m>
                <a:endParaRPr lang="en-US" sz="1400" dirty="0"/>
              </a:p>
            </p:txBody>
          </p:sp>
        </mc:Choice>
        <mc:Fallback>
          <p:sp>
            <p:nvSpPr>
              <p:cNvPr id="14" name="TextBox 13"/>
              <p:cNvSpPr txBox="1">
                <a:spLocks noRot="1" noChangeAspect="1" noMove="1" noResize="1" noEditPoints="1" noAdjustHandles="1" noChangeArrowheads="1" noChangeShapeType="1" noTextEdit="1"/>
              </p:cNvSpPr>
              <p:nvPr/>
            </p:nvSpPr>
            <p:spPr>
              <a:xfrm>
                <a:off x="1330452" y="2118633"/>
                <a:ext cx="7708392" cy="639534"/>
              </a:xfrm>
              <a:prstGeom prst="rect">
                <a:avLst/>
              </a:prstGeom>
              <a:blipFill rotWithShape="0">
                <a:blip r:embed="rId5"/>
                <a:stretch>
                  <a:fillRect t="-112500" b="-158654"/>
                </a:stretch>
              </a:blipFill>
              <a:ln w="41275">
                <a:noFill/>
              </a:ln>
            </p:spPr>
            <p:txBody>
              <a:bodyPr/>
              <a:lstStyle/>
              <a:p>
                <a:r>
                  <a:rPr lang="en-US">
                    <a:noFill/>
                  </a:rPr>
                  <a:t> </a:t>
                </a:r>
              </a:p>
            </p:txBody>
          </p:sp>
        </mc:Fallback>
      </mc:AlternateContent>
      <p:sp>
        <p:nvSpPr>
          <p:cNvPr id="15" name="Striped Right Arrow 14">
            <a:hlinkClick r:id="rId6" action="ppaction://hlinksldjump"/>
          </p:cNvPr>
          <p:cNvSpPr/>
          <p:nvPr/>
        </p:nvSpPr>
        <p:spPr>
          <a:xfrm rot="10800000">
            <a:off x="2057400" y="5943600"/>
            <a:ext cx="381000" cy="228600"/>
          </a:xfrm>
          <a:prstGeom prst="strip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9865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You may begin doing exercises of </a:t>
            </a:r>
            <a:r>
              <a:rPr lang="en-US" sz="2000" b="1" dirty="0" smtClean="0">
                <a:latin typeface="Calibri" panose="020F0502020204030204" pitchFamily="34" charset="0"/>
                <a:cs typeface="Calibri" panose="020F0502020204030204" pitchFamily="34" charset="0"/>
              </a:rPr>
              <a:t>Chapter </a:t>
            </a:r>
            <a:r>
              <a:rPr lang="en-US" sz="2000" b="1" dirty="0" smtClean="0">
                <a:latin typeface="Calibri" panose="020F0502020204030204" pitchFamily="34" charset="0"/>
                <a:cs typeface="Calibri" panose="020F0502020204030204" pitchFamily="34" charset="0"/>
              </a:rPr>
              <a:t>8</a:t>
            </a:r>
            <a:r>
              <a:rPr lang="en-US" sz="2000" b="1" smtClean="0">
                <a:latin typeface="Calibri" panose="020F0502020204030204" pitchFamily="34" charset="0"/>
                <a:cs typeface="Calibri" panose="020F0502020204030204" pitchFamily="34" charset="0"/>
              </a:rPr>
              <a:t>. </a:t>
            </a:r>
            <a:endParaRPr lang="en-US" sz="1500" dirty="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equation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=20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’s are nonnegative integers not greater than 8 (</a:t>
                </a:r>
                <a14:m>
                  <m:oMath xmlns:m="http://schemas.openxmlformats.org/officeDocument/2006/math">
                    <m:r>
                      <a:rPr lang="en-US" sz="1600" b="0" i="1" smtClean="0">
                        <a:latin typeface="Cambria Math" panose="02040503050406030204" pitchFamily="18" charset="0"/>
                        <a:cs typeface="Calibri" panose="020F0502020204030204" pitchFamily="34" charset="0"/>
                      </a:rPr>
                      <m:t>0≤</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 How many solutions does this equation have? Example solutions are </a:t>
                </a:r>
                <a14:m>
                  <m:oMath xmlns:m="http://schemas.openxmlformats.org/officeDocument/2006/math">
                    <m:r>
                      <a:rPr lang="en-US" sz="1600" b="0" i="1" smtClean="0">
                        <a:latin typeface="Cambria Math" panose="02040503050406030204" pitchFamily="18" charset="0"/>
                        <a:cs typeface="Calibri" panose="020F0502020204030204" pitchFamily="34" charset="0"/>
                      </a:rPr>
                      <m:t>(6, 4, 6, 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2, 8, 8, 2</m:t>
                        </m:r>
                      </m:e>
                    </m:d>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(0, 8, 7, 5)</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Note that transforming the variables does not work here (The problem can directly be reduced to the problem of combination with repetitions only if we can convert the given equation to the one where the variables are nonnegative integers.)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We extend the theory (of counting) so that we can solve some problems that otherwise cannot be solved. The extended theory may also help us solve some problems more easily. One such an extension is the introduction of </a:t>
                </a:r>
                <a:r>
                  <a:rPr lang="en-US" sz="1600" b="1" i="1" dirty="0" smtClean="0">
                    <a:latin typeface="Calibri" panose="020F0502020204030204" pitchFamily="34" charset="0"/>
                    <a:cs typeface="Calibri" panose="020F0502020204030204" pitchFamily="34" charset="0"/>
                  </a:rPr>
                  <a:t>the principle of inclusion and exclusion</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Using the principle of inclusion and exclusion, one can solve some important and useful counting problems; </a:t>
                </a:r>
                <a:r>
                  <a:rPr lang="en-US" sz="1600" b="1" dirty="0" smtClean="0">
                    <a:latin typeface="Calibri" panose="020F0502020204030204" pitchFamily="34" charset="0"/>
                    <a:cs typeface="Calibri" panose="020F0502020204030204" pitchFamily="34" charset="0"/>
                  </a:rPr>
                  <a:t>the number of onto functions</a:t>
                </a:r>
                <a:r>
                  <a:rPr lang="en-US" sz="1600" dirty="0" smtClean="0">
                    <a:latin typeface="Calibri" panose="020F0502020204030204" pitchFamily="34" charset="0"/>
                    <a:cs typeface="Calibri" panose="020F0502020204030204" pitchFamily="34" charset="0"/>
                  </a:rPr>
                  <a:t> with finite domains and codomains and the values of </a:t>
                </a:r>
                <a:r>
                  <a:rPr lang="en-US" sz="1600" b="1" dirty="0" smtClean="0">
                    <a:latin typeface="Calibri" panose="020F0502020204030204" pitchFamily="34" charset="0"/>
                    <a:cs typeface="Calibri" panose="020F0502020204030204" pitchFamily="34" charset="0"/>
                  </a:rPr>
                  <a:t>Euler’s phi (totient) function </a:t>
                </a:r>
                <a:r>
                  <a:rPr lang="en-US" sz="1600" dirty="0" smtClean="0">
                    <a:latin typeface="Calibri" panose="020F0502020204030204" pitchFamily="34" charset="0"/>
                    <a:cs typeface="Calibri" panose="020F0502020204030204" pitchFamily="34" charset="0"/>
                  </a:rPr>
                  <a:t>are examples of such problems.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principle involves some basic knowledge of set theory.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6"/>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7"/>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8"/>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47843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Setting up the Scene</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92500"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be a finite set whose cardinality is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that is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𝑆</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Assume also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𝑡</m:t>
                        </m:r>
                      </m:sub>
                    </m:sSub>
                  </m:oMath>
                </a14:m>
                <a:r>
                  <a:rPr lang="en-US" sz="1600" dirty="0" smtClean="0">
                    <a:latin typeface="Calibri" panose="020F0502020204030204" pitchFamily="34" charset="0"/>
                    <a:cs typeface="Calibri" panose="020F0502020204030204" pitchFamily="34" charset="0"/>
                  </a:rPr>
                  <a:t> are </a:t>
                </a:r>
                <a14:m>
                  <m:oMath xmlns:m="http://schemas.openxmlformats.org/officeDocument/2006/math">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conditions</a:t>
                </a:r>
                <a:r>
                  <a:rPr lang="en-US" sz="1600" dirty="0" smtClean="0">
                    <a:latin typeface="Calibri" panose="020F0502020204030204" pitchFamily="34" charset="0"/>
                    <a:cs typeface="Calibri" panose="020F0502020204030204" pitchFamily="34" charset="0"/>
                  </a:rPr>
                  <a:t>. Each condition is satisfied by none or some of the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example,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={1, 2, 4, 5, 12, 18, 19, 21, 25, 37, 91, 96}</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𝑡</m:t>
                    </m:r>
                    <m:r>
                      <a:rPr lang="en-US" sz="1600" b="0" i="1" dirty="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The element is divisible by 2,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element is divisible by</a:t>
                </a:r>
                <a:r>
                  <a:rPr lang="en-US" sz="1600" dirty="0" smtClean="0">
                    <a:latin typeface="Calibri" panose="020F0502020204030204" pitchFamily="34" charset="0"/>
                    <a:cs typeface="Calibri" panose="020F0502020204030204" pitchFamily="34" charset="0"/>
                  </a:rPr>
                  <a:t> 3,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element is </a:t>
                </a:r>
                <a:r>
                  <a:rPr lang="en-US" sz="1600" dirty="0" smtClean="0">
                    <a:latin typeface="Calibri" panose="020F0502020204030204" pitchFamily="34" charset="0"/>
                    <a:cs typeface="Calibri" panose="020F0502020204030204" pitchFamily="34" charset="0"/>
                  </a:rPr>
                  <a:t>a prime number.</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e>
                    </m:d>
                  </m:oMath>
                </a14:m>
                <a:r>
                  <a:rPr lang="en-US" sz="1600" dirty="0" smtClean="0">
                    <a:latin typeface="Calibri" panose="020F0502020204030204" pitchFamily="34" charset="0"/>
                    <a:cs typeface="Calibri" panose="020F0502020204030204" pitchFamily="34" charset="0"/>
                  </a:rPr>
                  <a:t> denotes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Similarly,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𝑗</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with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𝑖</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𝑗</m:t>
                    </m:r>
                  </m:oMath>
                </a14:m>
                <a:r>
                  <a:rPr lang="en-US" sz="1600" dirty="0" smtClean="0">
                    <a:latin typeface="Calibri" panose="020F0502020204030204" pitchFamily="34" charset="0"/>
                    <a:cs typeface="Calibri" panose="020F0502020204030204" pitchFamily="34" charset="0"/>
                  </a:rPr>
                  <a:t> denotes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both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𝑗</m:t>
                        </m:r>
                      </m:sub>
                    </m:sSub>
                  </m:oMath>
                </a14:m>
                <a:r>
                  <a:rPr lang="en-US" sz="1600" dirty="0" smtClean="0">
                    <a:latin typeface="Calibri" panose="020F0502020204030204" pitchFamily="34" charset="0"/>
                    <a:cs typeface="Calibri" panose="020F0502020204030204" pitchFamily="34" charset="0"/>
                  </a:rPr>
                  <a:t>. More generally,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each of the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oMath>
                </a14:m>
                <a:r>
                  <a:rPr lang="en-US" sz="1600" dirty="0" smtClean="0">
                    <a:latin typeface="Calibri" panose="020F0502020204030204" pitchFamily="34" charset="0"/>
                    <a:cs typeface="Calibri" panose="020F0502020204030204" pitchFamily="34" charset="0"/>
                  </a:rPr>
                  <a:t>, …,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sub>
                    </m:sSub>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1≤</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In the above example,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e>
                    </m:d>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e>
                    </m:d>
                    <m:r>
                      <a:rPr lang="en-US" sz="1600" b="0" i="1" smtClean="0">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e>
                    </m:d>
                    <m:r>
                      <a:rPr lang="en-US" sz="1600" b="0" i="1" smtClean="0">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e>
                    </m:d>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𝑖</m:t>
                            </m:r>
                          </m:sub>
                        </m:sSub>
                      </m:e>
                    </m:d>
                  </m:oMath>
                </a14:m>
                <a:r>
                  <a:rPr lang="en-US" sz="1600" dirty="0">
                    <a:latin typeface="Calibri" panose="020F0502020204030204" pitchFamily="34" charset="0"/>
                    <a:cs typeface="Calibri" panose="020F0502020204030204" pitchFamily="34" charset="0"/>
                  </a:rPr>
                  <a:t> denotes the number of elements of </a:t>
                </a:r>
                <a14:m>
                  <m:oMath xmlns:m="http://schemas.openxmlformats.org/officeDocument/2006/math">
                    <m:r>
                      <a:rPr lang="en-US" sz="1600" i="1">
                        <a:latin typeface="Cambria Math" panose="02040503050406030204" pitchFamily="18" charset="0"/>
                        <a:cs typeface="Calibri" panose="020F0502020204030204" pitchFamily="34" charset="0"/>
                      </a:rPr>
                      <m:t>𝑆</m:t>
                    </m:r>
                  </m:oMath>
                </a14:m>
                <a:r>
                  <a:rPr lang="en-US" sz="1600" dirty="0">
                    <a:latin typeface="Calibri" panose="020F0502020204030204" pitchFamily="34" charset="0"/>
                    <a:cs typeface="Calibri" panose="020F0502020204030204" pitchFamily="34" charset="0"/>
                  </a:rPr>
                  <a:t> that </a:t>
                </a:r>
                <a:r>
                  <a:rPr lang="en-US" sz="1600" dirty="0" smtClean="0">
                    <a:latin typeface="Calibri" panose="020F0502020204030204" pitchFamily="34" charset="0"/>
                    <a:cs typeface="Calibri" panose="020F0502020204030204" pitchFamily="34" charset="0"/>
                  </a:rPr>
                  <a:t>do not satisfy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Evidently,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𝑖</m:t>
                            </m:r>
                          </m:sub>
                        </m:sSub>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with </a:t>
                </a:r>
                <a14:m>
                  <m:oMath xmlns:m="http://schemas.openxmlformats.org/officeDocument/2006/math">
                    <m:r>
                      <a:rPr lang="en-US" sz="1600" i="1" dirty="0">
                        <a:latin typeface="Cambria Math" panose="02040503050406030204" pitchFamily="18" charset="0"/>
                        <a:cs typeface="Calibri" panose="020F0502020204030204" pitchFamily="34" charset="0"/>
                      </a:rPr>
                      <m:t>𝑖</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𝑖</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𝑗</m:t>
                        </m:r>
                      </m:sub>
                    </m:sSub>
                  </m:oMath>
                </a14:m>
                <a:r>
                  <a:rPr lang="en-US" sz="1600" dirty="0" smtClean="0">
                    <a:latin typeface="Calibri" panose="020F0502020204030204" pitchFamily="34" charset="0"/>
                    <a:cs typeface="Calibri" panose="020F0502020204030204" pitchFamily="34" charset="0"/>
                  </a:rPr>
                  <a:t>) denotes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do not satisfy either of the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𝑗</m:t>
                        </m:r>
                      </m:sub>
                    </m:sSub>
                  </m:oMath>
                </a14:m>
                <a:r>
                  <a:rPr lang="en-US" sz="1600" dirty="0" smtClean="0">
                    <a:latin typeface="Calibri" panose="020F0502020204030204" pitchFamily="34" charset="0"/>
                    <a:cs typeface="Calibri" panose="020F0502020204030204" pitchFamily="34" charset="0"/>
                  </a:rPr>
                  <a:t> (satisfy neither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nor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𝑗</m:t>
                        </m:r>
                      </m:sub>
                    </m:sSub>
                  </m:oMath>
                </a14:m>
                <a:r>
                  <a:rPr lang="en-US" sz="1600" dirty="0" smtClean="0">
                    <a:latin typeface="Calibri" panose="020F0502020204030204" pitchFamily="34" charset="0"/>
                    <a:cs typeface="Calibri" panose="020F0502020204030204" pitchFamily="34" charset="0"/>
                  </a:rPr>
                  <a:t>.) Similarly, </a:t>
                </a:r>
                <a14:m>
                  <m:oMath xmlns:m="http://schemas.openxmlformats.org/officeDocument/2006/math">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i="1">
                                <a:latin typeface="Cambria Math" panose="02040503050406030204" pitchFamily="18" charset="0"/>
                                <a:cs typeface="Calibri" panose="020F0502020204030204" pitchFamily="34" charset="0"/>
                              </a:rPr>
                              <m:t>1</m:t>
                            </m:r>
                          </m:sub>
                        </m:sSub>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i="1">
                                <a:latin typeface="Cambria Math" panose="02040503050406030204" pitchFamily="18" charset="0"/>
                                <a:cs typeface="Calibri" panose="020F0502020204030204" pitchFamily="34" charset="0"/>
                              </a:rPr>
                              <m:t>2</m:t>
                            </m:r>
                          </m:sub>
                        </m:sSub>
                      </m:sub>
                    </m:sSub>
                    <m:r>
                      <a:rPr lang="en-US" sz="1600" i="1">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sub>
                    </m:sSub>
                    <m:r>
                      <a:rPr lang="en-US" sz="1600" i="1">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denotes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none of the conditions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i="1">
                                <a:latin typeface="Cambria Math" panose="02040503050406030204" pitchFamily="18" charset="0"/>
                                <a:cs typeface="Calibri" panose="020F0502020204030204" pitchFamily="34" charset="0"/>
                              </a:rPr>
                              <m:t>1</m:t>
                            </m:r>
                          </m:sub>
                        </m:sSub>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i="1">
                                <a:latin typeface="Cambria Math" panose="02040503050406030204" pitchFamily="18" charset="0"/>
                                <a:cs typeface="Calibri" panose="020F0502020204030204" pitchFamily="34" charset="0"/>
                              </a:rPr>
                              <m:t>2</m:t>
                            </m:r>
                          </m:sub>
                        </m:sSub>
                      </m:sub>
                    </m:sSub>
                  </m:oMath>
                </a14:m>
                <a:r>
                  <a:rPr lang="en-US" sz="1600" dirty="0">
                    <a:latin typeface="Calibri" panose="020F0502020204030204" pitchFamily="34" charset="0"/>
                    <a:cs typeface="Calibri" panose="020F0502020204030204" pitchFamily="34" charset="0"/>
                  </a:rPr>
                  <a:t>, …,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i="1">
                                <a:latin typeface="Cambria Math" panose="02040503050406030204" pitchFamily="18" charset="0"/>
                                <a:cs typeface="Calibri" panose="020F0502020204030204" pitchFamily="34" charset="0"/>
                              </a:rPr>
                              <m:t>𝑘</m:t>
                            </m:r>
                          </m:sub>
                        </m:sSub>
                      </m:sub>
                    </m:sSub>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In the example above,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1</m:t>
                            </m:r>
                          </m:sub>
                        </m:sSub>
                      </m:e>
                    </m:d>
                    <m:r>
                      <a:rPr lang="en-US" sz="1600" b="0" i="1" smtClean="0">
                        <a:latin typeface="Cambria Math" panose="02040503050406030204" pitchFamily="18" charset="0"/>
                        <a:cs typeface="Calibri" panose="020F0502020204030204" pitchFamily="34" charset="0"/>
                      </a:rPr>
                      <m:t>=7</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3</m:t>
                            </m:r>
                          </m:sub>
                        </m:sSub>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e>
                    </m:d>
                    <m:r>
                      <a:rPr lang="en-US" sz="1600" b="0" i="1" smtClean="0">
                        <a:latin typeface="Cambria Math" panose="02040503050406030204" pitchFamily="18" charset="0"/>
                        <a:cs typeface="Calibri" panose="020F0502020204030204" pitchFamily="34" charset="0"/>
                      </a:rPr>
                      <m:t>=6</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3</m:t>
                            </m:r>
                          </m:sub>
                        </m:sSub>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3</m:t>
                            </m:r>
                          </m:sub>
                        </m:sSub>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3</m:t>
                            </m:r>
                          </m:sub>
                        </m:sSub>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6"/>
                <a:stretch>
                  <a:fillRect t="-706"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7"/>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8"/>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480534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An Example</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set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={1, 2, 4, 5, 12, 14, 18, 19, 21, 25, 37, 77, 91, 96, 99, 100, 135, 240}</m:t>
                    </m:r>
                  </m:oMath>
                </a14:m>
                <a:r>
                  <a:rPr lang="en-US" sz="1600" dirty="0" smtClean="0">
                    <a:latin typeface="Calibri" panose="020F0502020204030204" pitchFamily="34" charset="0"/>
                    <a:cs typeface="Calibri" panose="020F0502020204030204" pitchFamily="34" charset="0"/>
                  </a:rPr>
                  <a:t> and the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The element is divisible by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element is divisible by</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element is </a:t>
                </a:r>
                <a:r>
                  <a:rPr lang="en-US" sz="1600" dirty="0" smtClean="0">
                    <a:latin typeface="Calibri" panose="020F0502020204030204" pitchFamily="34" charset="0"/>
                    <a:cs typeface="Calibri" panose="020F0502020204030204" pitchFamily="34" charset="0"/>
                  </a:rPr>
                  <a:t>divisible by</a:t>
                </a:r>
                <a14:m>
                  <m:oMath xmlns:m="http://schemas.openxmlformats.org/officeDocument/2006/math">
                    <m:r>
                      <a:rPr lang="en-US" sz="1600" i="1" smtClean="0">
                        <a:latin typeface="Cambria Math" panose="02040503050406030204" pitchFamily="18" charset="0"/>
                        <a:cs typeface="Calibri" panose="020F0502020204030204" pitchFamily="34" charset="0"/>
                      </a:rPr>
                      <m:t> </m:t>
                    </m:r>
                    <m:r>
                      <a:rPr lang="en-US" sz="1600" i="1" dirty="0"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How many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satisfy none of the three conditions? That is, how to calculate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e>
                    </m:d>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seen,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e>
                    </m:d>
                    <m:r>
                      <a:rPr lang="en-US" sz="1600" b="0" i="0"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It is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in the green area.</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How can one calculate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e>
                    </m:d>
                  </m:oMath>
                </a14:m>
                <a:r>
                  <a:rPr lang="en-US" sz="1600" dirty="0" smtClean="0">
                    <a:latin typeface="Calibri" panose="020F0502020204030204" pitchFamily="34" charset="0"/>
                    <a:cs typeface="Calibri" panose="020F0502020204030204" pitchFamily="34" charset="0"/>
                  </a:rPr>
                  <a:t> in a systematic manner?</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Rectangle 4"/>
          <p:cNvSpPr/>
          <p:nvPr/>
        </p:nvSpPr>
        <p:spPr>
          <a:xfrm>
            <a:off x="3030347" y="2590800"/>
            <a:ext cx="3827653" cy="2514600"/>
          </a:xfrm>
          <a:prstGeom prst="rect">
            <a:avLst/>
          </a:prstGeom>
          <a:pattFill prst="pct5">
            <a:fgClr>
              <a:schemeClr val="lt1"/>
            </a:fgClr>
            <a:bgClr>
              <a:schemeClr val="bg1"/>
            </a:bgClr>
          </a:patt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5" name="Group 74"/>
          <p:cNvGrpSpPr/>
          <p:nvPr/>
        </p:nvGrpSpPr>
        <p:grpSpPr>
          <a:xfrm>
            <a:off x="3032655" y="2588302"/>
            <a:ext cx="3827653" cy="2514600"/>
            <a:chOff x="-849122" y="48399"/>
            <a:chExt cx="3827653" cy="2514600"/>
          </a:xfrm>
        </p:grpSpPr>
        <p:sp>
          <p:nvSpPr>
            <p:cNvPr id="49" name="Rectangle 48"/>
            <p:cNvSpPr/>
            <p:nvPr/>
          </p:nvSpPr>
          <p:spPr>
            <a:xfrm>
              <a:off x="-849122" y="48399"/>
              <a:ext cx="3827653" cy="2514600"/>
            </a:xfrm>
            <a:prstGeom prst="rect">
              <a:avLst/>
            </a:prstGeom>
            <a:solidFill>
              <a:schemeClr val="accent4">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a:off x="-209020" y="190886"/>
              <a:ext cx="1450191" cy="1466179"/>
            </a:xfrm>
            <a:prstGeom prst="ellipse">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613939" y="182419"/>
              <a:ext cx="1450191" cy="1466179"/>
            </a:xfrm>
            <a:prstGeom prst="ellipse">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204482" y="1003491"/>
              <a:ext cx="1450191" cy="1466179"/>
            </a:xfrm>
            <a:prstGeom prst="ellipse">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 name="Oval 10"/>
          <p:cNvSpPr/>
          <p:nvPr/>
        </p:nvSpPr>
        <p:spPr>
          <a:xfrm>
            <a:off x="4493408" y="2724820"/>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3670449" y="2733287"/>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4083951" y="3545892"/>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606441" y="2602971"/>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06441" y="2602971"/>
                <a:ext cx="304800" cy="369332"/>
              </a:xfrm>
              <a:prstGeom prst="rect">
                <a:avLst/>
              </a:prstGeom>
              <a:blipFill rotWithShape="0">
                <a:blip r:embed="rId5"/>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739383" y="2616589"/>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739383" y="2616589"/>
                <a:ext cx="304800" cy="369332"/>
              </a:xfrm>
              <a:prstGeom prst="rect">
                <a:avLst/>
              </a:prstGeom>
              <a:blipFill rotWithShape="0">
                <a:blip r:embed="rId6"/>
                <a:stretch>
                  <a:fillRect r="-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96741" y="4697440"/>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296741" y="4697440"/>
                <a:ext cx="304800" cy="369332"/>
              </a:xfrm>
              <a:prstGeom prst="rect">
                <a:avLst/>
              </a:prstGeom>
              <a:blipFill rotWithShape="0">
                <a:blip r:embed="rId7"/>
                <a:stretch>
                  <a:fillRect r="-12000"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182522" y="3459776"/>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182522" y="3459776"/>
                <a:ext cx="228600" cy="338554"/>
              </a:xfrm>
              <a:prstGeom prst="rect">
                <a:avLst/>
              </a:prstGeom>
              <a:blipFill rotWithShape="0">
                <a:blip r:embed="rId8"/>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987441" y="2816644"/>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987441" y="2816644"/>
                <a:ext cx="228600" cy="338554"/>
              </a:xfrm>
              <a:prstGeom prst="rect">
                <a:avLst/>
              </a:prstGeom>
              <a:blipFill rotWithShape="0">
                <a:blip r:embed="rId9"/>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760365" y="3158415"/>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760365" y="3158415"/>
                <a:ext cx="228600" cy="338554"/>
              </a:xfrm>
              <a:prstGeom prst="rect">
                <a:avLst/>
              </a:prstGeom>
              <a:blipFill rotWithShape="0">
                <a:blip r:embed="rId10"/>
                <a:stretch>
                  <a:fillRect r="-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590791" y="4287448"/>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590791" y="4287448"/>
                <a:ext cx="228600" cy="338554"/>
              </a:xfrm>
              <a:prstGeom prst="rect">
                <a:avLst/>
              </a:prstGeom>
              <a:blipFill rotWithShape="0">
                <a:blip r:embed="rId11"/>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579975" y="2909486"/>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12</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79975" y="2909486"/>
                <a:ext cx="381000"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465675" y="3186994"/>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18</m:t>
                      </m:r>
                    </m:oMath>
                  </m:oMathPara>
                </a14:m>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465675" y="3186994"/>
                <a:ext cx="381000"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412896" y="4358886"/>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19</m:t>
                      </m:r>
                    </m:oMath>
                  </m:oMathPara>
                </a14:m>
                <a:endParaRPr lang="en-US"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3412896" y="4358886"/>
                <a:ext cx="381000" cy="33855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262450" y="3100197"/>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21</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262450" y="3100197"/>
                <a:ext cx="381000"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994148" y="439264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25</m:t>
                      </m:r>
                    </m:oMath>
                  </m:oMathPara>
                </a14:m>
                <a:endParaRPr lang="en-US"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994148" y="4392640"/>
                <a:ext cx="381000"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966639" y="4237414"/>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37</m:t>
                      </m:r>
                    </m:oMath>
                  </m:oMathPara>
                </a14:m>
                <a:endParaRPr lang="en-US" sz="1600" dirty="0"/>
              </a:p>
            </p:txBody>
          </p:sp>
        </mc:Choice>
        <mc:Fallback xmlns="">
          <p:sp>
            <p:nvSpPr>
              <p:cNvPr id="40" name="TextBox 39"/>
              <p:cNvSpPr txBox="1">
                <a:spLocks noRot="1" noChangeAspect="1" noMove="1" noResize="1" noEditPoints="1" noAdjustHandles="1" noChangeArrowheads="1" noChangeShapeType="1" noTextEdit="1"/>
              </p:cNvSpPr>
              <p:nvPr/>
            </p:nvSpPr>
            <p:spPr>
              <a:xfrm>
                <a:off x="5966639" y="4237414"/>
                <a:ext cx="381000"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02680" y="379833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77</m:t>
                      </m:r>
                    </m:oMath>
                  </m:oMathPara>
                </a14:m>
                <a:endParaRPr lang="en-US" sz="16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02680" y="3798330"/>
                <a:ext cx="381000"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97104" y="3258237"/>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91</m:t>
                      </m:r>
                    </m:oMath>
                  </m:oMathPara>
                </a14:m>
                <a:endParaRPr lang="en-US" sz="16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97104" y="3258237"/>
                <a:ext cx="381000"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762050" y="3127822"/>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96</m:t>
                      </m:r>
                    </m:oMath>
                  </m:oMathPara>
                </a14:m>
                <a:endParaRPr lang="en-US" sz="1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762050" y="3127822"/>
                <a:ext cx="381000"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079906" y="387297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100</m:t>
                      </m:r>
                    </m:oMath>
                  </m:oMathPara>
                </a14:m>
                <a:endParaRPr lang="en-US" sz="1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079906" y="3872970"/>
                <a:ext cx="381000" cy="338554"/>
              </a:xfrm>
              <a:prstGeom prst="rect">
                <a:avLst/>
              </a:prstGeom>
              <a:blipFill rotWithShape="0">
                <a:blip r:embed="rId21"/>
                <a:stretch>
                  <a:fillRect r="-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967598" y="379833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m:t>
                      </m:r>
                      <m:r>
                        <a:rPr lang="en-US" sz="1600" b="0" i="1" dirty="0" smtClean="0">
                          <a:latin typeface="Cambria Math" panose="02040503050406030204" pitchFamily="18" charset="0"/>
                        </a:rPr>
                        <m:t>35</m:t>
                      </m:r>
                    </m:oMath>
                  </m:oMathPara>
                </a14:m>
                <a:endParaRPr lang="en-US" sz="1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4967598" y="3798330"/>
                <a:ext cx="381000" cy="338554"/>
              </a:xfrm>
              <a:prstGeom prst="rect">
                <a:avLst/>
              </a:prstGeom>
              <a:blipFill rotWithShape="0">
                <a:blip r:embed="rId22"/>
                <a:stretch>
                  <a:fillRect r="-30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565391" y="3585022"/>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240</m:t>
                      </m:r>
                    </m:oMath>
                  </m:oMathPara>
                </a14:m>
                <a:endParaRPr 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565391" y="3585022"/>
                <a:ext cx="381000" cy="338554"/>
              </a:xfrm>
              <a:prstGeom prst="rect">
                <a:avLst/>
              </a:prstGeom>
              <a:blipFill rotWithShape="0">
                <a:blip r:embed="rId23"/>
                <a:stretch>
                  <a:fillRect r="-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031991" y="330534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14</m:t>
                      </m:r>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4031991" y="3305340"/>
                <a:ext cx="381000"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404348" y="3432873"/>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9</m:t>
                      </m:r>
                      <m:r>
                        <a:rPr lang="en-US" sz="1600" b="0" i="0" dirty="0" smtClean="0">
                          <a:latin typeface="Cambria Math" panose="02040503050406030204" pitchFamily="18" charset="0"/>
                        </a:rPr>
                        <m:t>9</m:t>
                      </m:r>
                    </m:oMath>
                  </m:oMathPara>
                </a14:m>
                <a:endParaRPr lang="en-US" sz="1600" dirty="0"/>
              </a:p>
            </p:txBody>
          </p:sp>
        </mc:Choice>
        <mc:Fallback xmlns="">
          <p:sp>
            <p:nvSpPr>
              <p:cNvPr id="48" name="TextBox 47"/>
              <p:cNvSpPr txBox="1">
                <a:spLocks noRot="1" noChangeAspect="1" noMove="1" noResize="1" noEditPoints="1" noAdjustHandles="1" noChangeArrowheads="1" noChangeShapeType="1" noTextEdit="1"/>
              </p:cNvSpPr>
              <p:nvPr/>
            </p:nvSpPr>
            <p:spPr>
              <a:xfrm>
                <a:off x="5404348" y="3432873"/>
                <a:ext cx="381000"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713989" y="253765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2713989" y="2537656"/>
                <a:ext cx="304800" cy="369332"/>
              </a:xfrm>
              <a:prstGeom prst="rect">
                <a:avLst/>
              </a:prstGeom>
              <a:blipFill rotWithShape="0">
                <a:blip r:embed="rId2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87928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8" grpId="0"/>
      <p:bldP spid="15" grpId="0"/>
      <p:bldP spid="16" grpId="0"/>
      <p:bldP spid="17" grpId="0"/>
      <p:bldP spid="19" grpId="0"/>
      <p:bldP spid="20" grpId="0"/>
      <p:bldP spid="21" grpId="0"/>
      <p:bldP spid="22" grpId="0"/>
      <p:bldP spid="36" grpId="0"/>
      <p:bldP spid="37" grpId="0"/>
      <p:bldP spid="38" grpId="0"/>
      <p:bldP spid="39" grpId="0"/>
      <p:bldP spid="40" grpId="0"/>
      <p:bldP spid="41" grpId="0"/>
      <p:bldP spid="42" grpId="0"/>
      <p:bldP spid="43" grpId="0"/>
      <p:bldP spid="44" grpId="0"/>
      <p:bldP spid="45" grpId="0"/>
      <p:bldP spid="46" grpId="0"/>
      <p:bldP spid="47" grpId="0"/>
      <p:bldP spid="48"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6874" y="1322920"/>
            <a:ext cx="3827653" cy="2514600"/>
          </a:xfrm>
          <a:prstGeom prst="rect">
            <a:avLst/>
          </a:prstGeom>
          <a:pattFill prst="pct5">
            <a:fgClr>
              <a:schemeClr val="lt1"/>
            </a:fgClr>
            <a:bgClr>
              <a:schemeClr val="bg1"/>
            </a:bgClr>
          </a:patt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An Example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3" name="Rectangle 52"/>
          <p:cNvSpPr/>
          <p:nvPr/>
        </p:nvSpPr>
        <p:spPr>
          <a:xfrm>
            <a:off x="3186874" y="1320727"/>
            <a:ext cx="3827653" cy="2514600"/>
          </a:xfrm>
          <a:prstGeom prst="rect">
            <a:avLst/>
          </a:prstGeom>
          <a:solidFill>
            <a:schemeClr val="accent4">
              <a:lumMod val="20000"/>
              <a:lumOff val="80000"/>
              <a:alpha val="53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11" name="Oval 10"/>
          <p:cNvSpPr/>
          <p:nvPr/>
        </p:nvSpPr>
        <p:spPr>
          <a:xfrm>
            <a:off x="4649935" y="1456940"/>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13" name="Oval 12"/>
          <p:cNvSpPr/>
          <p:nvPr/>
        </p:nvSpPr>
        <p:spPr>
          <a:xfrm>
            <a:off x="3826976" y="1465407"/>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14" name="Oval 13"/>
          <p:cNvSpPr/>
          <p:nvPr/>
        </p:nvSpPr>
        <p:spPr>
          <a:xfrm>
            <a:off x="4240478" y="2278012"/>
            <a:ext cx="1450191" cy="1466179"/>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8" name="TextBox 7"/>
              <p:cNvSpPr txBox="1"/>
              <p:nvPr/>
            </p:nvSpPr>
            <p:spPr>
              <a:xfrm>
                <a:off x="3762968" y="1335091"/>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𝑐</m:t>
                          </m:r>
                        </m:e>
                        <m:sub>
                          <m:r>
                            <a:rPr lang="en-US" i="1" smtClean="0">
                              <a:solidFill>
                                <a:prstClr val="black"/>
                              </a:solidFill>
                              <a:latin typeface="Cambria Math" panose="02040503050406030204" pitchFamily="18" charset="0"/>
                            </a:rPr>
                            <m:t>1</m:t>
                          </m:r>
                        </m:sub>
                      </m:sSub>
                    </m:oMath>
                  </m:oMathPara>
                </a14:m>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62968" y="1335091"/>
                <a:ext cx="304800" cy="369332"/>
              </a:xfrm>
              <a:prstGeom prst="rect">
                <a:avLst/>
              </a:prstGeom>
              <a:blipFill rotWithShape="0">
                <a:blip r:embed="rId5"/>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895910" y="1348709"/>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𝑐</m:t>
                          </m:r>
                        </m:e>
                        <m:sub>
                          <m:r>
                            <a:rPr lang="en-US" i="1" smtClean="0">
                              <a:solidFill>
                                <a:prstClr val="black"/>
                              </a:solidFill>
                              <a:latin typeface="Cambria Math" panose="02040503050406030204" pitchFamily="18" charset="0"/>
                            </a:rPr>
                            <m:t>2</m:t>
                          </m:r>
                        </m:sub>
                      </m:sSub>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895910" y="1348709"/>
                <a:ext cx="304800" cy="369332"/>
              </a:xfrm>
              <a:prstGeom prst="rect">
                <a:avLst/>
              </a:prstGeom>
              <a:blipFill rotWithShape="0">
                <a:blip r:embed="rId6"/>
                <a:stretch>
                  <a:fillRect r="-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53268" y="3429560"/>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𝑐</m:t>
                          </m:r>
                        </m:e>
                        <m:sub>
                          <m:r>
                            <a:rPr lang="en-US" i="1" smtClean="0">
                              <a:solidFill>
                                <a:prstClr val="black"/>
                              </a:solidFill>
                              <a:latin typeface="Cambria Math" panose="02040503050406030204" pitchFamily="18" charset="0"/>
                            </a:rPr>
                            <m:t>3</m:t>
                          </m:r>
                        </m:sub>
                      </m:sSub>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453268" y="3429560"/>
                <a:ext cx="304800" cy="369332"/>
              </a:xfrm>
              <a:prstGeom prst="rect">
                <a:avLst/>
              </a:prstGeom>
              <a:blipFill rotWithShape="0">
                <a:blip r:embed="rId7"/>
                <a:stretch>
                  <a:fillRect r="-12000"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39049" y="2191896"/>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1</m:t>
                      </m:r>
                    </m:oMath>
                  </m:oMathPara>
                </a14:m>
                <a:endParaRPr lang="en-US" sz="1600"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39049" y="2191896"/>
                <a:ext cx="228600" cy="338554"/>
              </a:xfrm>
              <a:prstGeom prst="rect">
                <a:avLst/>
              </a:prstGeom>
              <a:blipFill rotWithShape="0">
                <a:blip r:embed="rId8"/>
                <a:stretch>
                  <a:fillRect r="-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143968" y="1548764"/>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2</m:t>
                      </m:r>
                    </m:oMath>
                  </m:oMathPara>
                </a14:m>
                <a:endParaRPr lang="en-US" sz="1600"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143968" y="1548764"/>
                <a:ext cx="228600" cy="338554"/>
              </a:xfrm>
              <a:prstGeom prst="rect">
                <a:avLst/>
              </a:prstGeom>
              <a:blipFill rotWithShape="0">
                <a:blip r:embed="rId9"/>
                <a:stretch>
                  <a:fillRect r="-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916892" y="1890535"/>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4</m:t>
                      </m:r>
                    </m:oMath>
                  </m:oMathPara>
                </a14:m>
                <a:endParaRPr lang="en-US" sz="1600"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916892" y="1890535"/>
                <a:ext cx="228600" cy="338554"/>
              </a:xfrm>
              <a:prstGeom prst="rect">
                <a:avLst/>
              </a:prstGeom>
              <a:blipFill rotWithShape="0">
                <a:blip r:embed="rId10"/>
                <a:stretch>
                  <a:fillRect r="-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47318" y="3019568"/>
                <a:ext cx="228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5</m:t>
                      </m:r>
                    </m:oMath>
                  </m:oMathPara>
                </a14:m>
                <a:endParaRPr lang="en-US" sz="1600"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47318" y="3019568"/>
                <a:ext cx="228600" cy="338554"/>
              </a:xfrm>
              <a:prstGeom prst="rect">
                <a:avLst/>
              </a:prstGeom>
              <a:blipFill rotWithShape="0">
                <a:blip r:embed="rId11"/>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36502" y="1641606"/>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12</m:t>
                      </m:r>
                    </m:oMath>
                  </m:oMathPara>
                </a14:m>
                <a:endParaRPr lang="en-US" sz="1600"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736502" y="1641606"/>
                <a:ext cx="381000"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622202" y="1919114"/>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18</m:t>
                      </m:r>
                    </m:oMath>
                  </m:oMathPara>
                </a14:m>
                <a:endParaRPr lang="en-US" sz="1600" dirty="0">
                  <a:solidFill>
                    <a:prstClr val="black"/>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622202" y="1919114"/>
                <a:ext cx="381000"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569423" y="3091006"/>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19</m:t>
                      </m:r>
                    </m:oMath>
                  </m:oMathPara>
                </a14:m>
                <a:endParaRPr lang="en-US" sz="1600" dirty="0">
                  <a:solidFill>
                    <a:prstClr val="black"/>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569423" y="3091006"/>
                <a:ext cx="381000" cy="33855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418977" y="1832317"/>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21</m:t>
                      </m:r>
                    </m:oMath>
                  </m:oMathPara>
                </a14:m>
                <a:endParaRPr lang="en-US" sz="1600" dirty="0">
                  <a:solidFill>
                    <a:prstClr val="black"/>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5418977" y="1832317"/>
                <a:ext cx="381000"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150675" y="312476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25</m:t>
                      </m:r>
                    </m:oMath>
                  </m:oMathPara>
                </a14:m>
                <a:endParaRPr lang="en-US" sz="1600" dirty="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150675" y="3124760"/>
                <a:ext cx="381000" cy="338554"/>
              </a:xfrm>
              <a:prstGeom prst="rect">
                <a:avLst/>
              </a:prstGeom>
              <a:blipFill rotWithShape="0">
                <a:blip r:embed="rId16"/>
                <a:stretch>
                  <a:fillRect r="-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23166" y="2969534"/>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37</m:t>
                      </m:r>
                    </m:oMath>
                  </m:oMathPara>
                </a14:m>
                <a:endParaRPr lang="en-US" sz="1600" dirty="0">
                  <a:solidFill>
                    <a:prstClr val="black"/>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123166" y="2969534"/>
                <a:ext cx="381000"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359207" y="253045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77</m:t>
                      </m:r>
                    </m:oMath>
                  </m:oMathPara>
                </a14:m>
                <a:endParaRPr lang="en-US" sz="1600" dirty="0">
                  <a:solidFill>
                    <a:prstClr val="black"/>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359207" y="2530450"/>
                <a:ext cx="381000"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53631" y="1990357"/>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91</m:t>
                      </m:r>
                    </m:oMath>
                  </m:oMathPara>
                </a14:m>
                <a:endParaRPr lang="en-US" sz="1600" dirty="0">
                  <a:solidFill>
                    <a:prstClr val="black"/>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53631" y="1990357"/>
                <a:ext cx="381000"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918577" y="1859942"/>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96</m:t>
                      </m:r>
                    </m:oMath>
                  </m:oMathPara>
                </a14:m>
                <a:endParaRPr lang="en-US" sz="1600" dirty="0">
                  <a:solidFill>
                    <a:prstClr val="black"/>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4918577" y="1859942"/>
                <a:ext cx="381000"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236433" y="260509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100</m:t>
                      </m:r>
                    </m:oMath>
                  </m:oMathPara>
                </a14:m>
                <a:endParaRPr lang="en-US" sz="1600"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236433" y="2605090"/>
                <a:ext cx="381000" cy="338554"/>
              </a:xfrm>
              <a:prstGeom prst="rect">
                <a:avLst/>
              </a:prstGeom>
              <a:blipFill rotWithShape="0">
                <a:blip r:embed="rId21"/>
                <a:stretch>
                  <a:fillRect r="-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124125" y="253045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135</m:t>
                      </m:r>
                    </m:oMath>
                  </m:oMathPara>
                </a14:m>
                <a:endParaRPr lang="en-US" sz="1600" dirty="0">
                  <a:solidFill>
                    <a:prstClr val="black"/>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124125" y="2530450"/>
                <a:ext cx="381000" cy="338554"/>
              </a:xfrm>
              <a:prstGeom prst="rect">
                <a:avLst/>
              </a:prstGeom>
              <a:blipFill rotWithShape="0">
                <a:blip r:embed="rId22"/>
                <a:stretch>
                  <a:fillRect r="-30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721918" y="2317142"/>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240</m:t>
                      </m:r>
                    </m:oMath>
                  </m:oMathPara>
                </a14:m>
                <a:endParaRPr lang="en-US" sz="1600" dirty="0">
                  <a:solidFill>
                    <a:prstClr val="black"/>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721918" y="2317142"/>
                <a:ext cx="381000" cy="338554"/>
              </a:xfrm>
              <a:prstGeom prst="rect">
                <a:avLst/>
              </a:prstGeom>
              <a:blipFill rotWithShape="0">
                <a:blip r:embed="rId23"/>
                <a:stretch>
                  <a:fillRect r="-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188518" y="2037460"/>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14</m:t>
                      </m:r>
                    </m:oMath>
                  </m:oMathPara>
                </a14:m>
                <a:endParaRPr lang="en-US" sz="1600" dirty="0">
                  <a:solidFill>
                    <a:prstClr val="black"/>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188518" y="2037460"/>
                <a:ext cx="381000"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560875" y="2164993"/>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panose="02040503050406030204" pitchFamily="18" charset="0"/>
                        </a:rPr>
                        <m:t>9</m:t>
                      </m:r>
                      <m:r>
                        <a:rPr lang="en-US" sz="1600" dirty="0" smtClean="0">
                          <a:solidFill>
                            <a:prstClr val="black"/>
                          </a:solidFill>
                          <a:latin typeface="Cambria Math" panose="02040503050406030204" pitchFamily="18" charset="0"/>
                        </a:rPr>
                        <m:t>9</m:t>
                      </m:r>
                    </m:oMath>
                  </m:oMathPara>
                </a14:m>
                <a:endParaRPr lang="en-US" sz="1600" dirty="0">
                  <a:solidFill>
                    <a:prstClr val="black"/>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560875" y="2164993"/>
                <a:ext cx="381000"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870516" y="126977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𝑆</m:t>
                      </m:r>
                    </m:oMath>
                  </m:oMathPara>
                </a14:m>
                <a:endParaRPr lang="en-US" dirty="0">
                  <a:solidFill>
                    <a:prstClr val="black"/>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870516" y="1269776"/>
                <a:ext cx="304800" cy="369332"/>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28279" y="4278451"/>
                <a:ext cx="39128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𝑁</m:t>
                      </m:r>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728279" y="4278451"/>
                <a:ext cx="391286" cy="338554"/>
              </a:xfrm>
              <a:prstGeom prst="rect">
                <a:avLst/>
              </a:prstGeom>
              <a:blipFill rotWithShape="0">
                <a:blip r:embed="rId27"/>
                <a:stretch>
                  <a:fillRect/>
                </a:stretch>
              </a:blipFill>
            </p:spPr>
            <p:txBody>
              <a:bodyPr/>
              <a:lstStyle/>
              <a:p>
                <a:r>
                  <a:rPr lang="en-US">
                    <a:noFill/>
                  </a:rPr>
                  <a:t> </a:t>
                </a:r>
              </a:p>
            </p:txBody>
          </p:sp>
        </mc:Fallback>
      </mc:AlternateContent>
      <p:sp>
        <p:nvSpPr>
          <p:cNvPr id="54" name="Oval 53"/>
          <p:cNvSpPr/>
          <p:nvPr/>
        </p:nvSpPr>
        <p:spPr>
          <a:xfrm>
            <a:off x="3826888" y="1465407"/>
            <a:ext cx="1450191" cy="1466179"/>
          </a:xfrm>
          <a:prstGeom prst="ellipse">
            <a:avLst/>
          </a:prstGeom>
          <a:solidFill>
            <a:srgbClr val="92D050">
              <a:alpha val="57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2" name="TextBox 11"/>
              <p:cNvSpPr txBox="1"/>
              <p:nvPr/>
            </p:nvSpPr>
            <p:spPr>
              <a:xfrm>
                <a:off x="1937891" y="4288792"/>
                <a:ext cx="9022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1</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937891" y="4288792"/>
                <a:ext cx="902208" cy="338554"/>
              </a:xfrm>
              <a:prstGeom prst="rect">
                <a:avLst/>
              </a:prstGeom>
              <a:blipFill rotWithShape="0">
                <a:blip r:embed="rId28"/>
                <a:stretch>
                  <a:fillRect b="-12727"/>
                </a:stretch>
              </a:blipFill>
            </p:spPr>
            <p:txBody>
              <a:bodyPr/>
              <a:lstStyle/>
              <a:p>
                <a:r>
                  <a:rPr lang="en-US">
                    <a:noFill/>
                  </a:rPr>
                  <a:t> </a:t>
                </a:r>
              </a:p>
            </p:txBody>
          </p:sp>
        </mc:Fallback>
      </mc:AlternateContent>
      <p:sp>
        <p:nvSpPr>
          <p:cNvPr id="55" name="Oval 54"/>
          <p:cNvSpPr/>
          <p:nvPr/>
        </p:nvSpPr>
        <p:spPr>
          <a:xfrm>
            <a:off x="4658338" y="1461173"/>
            <a:ext cx="1450191" cy="1466179"/>
          </a:xfrm>
          <a:prstGeom prst="ellipse">
            <a:avLst/>
          </a:prstGeom>
          <a:solidFill>
            <a:srgbClr val="C00000">
              <a:alpha val="25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57" name="TextBox 56"/>
              <p:cNvSpPr txBox="1"/>
              <p:nvPr/>
            </p:nvSpPr>
            <p:spPr>
              <a:xfrm>
                <a:off x="2700304" y="4299133"/>
                <a:ext cx="9022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2</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2700304" y="4299133"/>
                <a:ext cx="902208" cy="338554"/>
              </a:xfrm>
              <a:prstGeom prst="rect">
                <a:avLst/>
              </a:prstGeom>
              <a:blipFill rotWithShape="0">
                <a:blip r:embed="rId29"/>
                <a:stretch>
                  <a:fillRect b="-10714"/>
                </a:stretch>
              </a:blipFill>
            </p:spPr>
            <p:txBody>
              <a:bodyPr/>
              <a:lstStyle/>
              <a:p>
                <a:r>
                  <a:rPr lang="en-US">
                    <a:noFill/>
                  </a:rPr>
                  <a:t> </a:t>
                </a:r>
              </a:p>
            </p:txBody>
          </p:sp>
        </mc:Fallback>
      </mc:AlternateContent>
      <p:sp>
        <p:nvSpPr>
          <p:cNvPr id="58" name="Oval 57"/>
          <p:cNvSpPr/>
          <p:nvPr/>
        </p:nvSpPr>
        <p:spPr>
          <a:xfrm>
            <a:off x="4253879" y="2281853"/>
            <a:ext cx="1450191" cy="1466179"/>
          </a:xfrm>
          <a:prstGeom prst="ellipse">
            <a:avLst/>
          </a:prstGeom>
          <a:solidFill>
            <a:srgbClr val="0070C0">
              <a:alpha val="5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59" name="TextBox 58"/>
              <p:cNvSpPr txBox="1"/>
              <p:nvPr/>
            </p:nvSpPr>
            <p:spPr>
              <a:xfrm>
                <a:off x="3466958" y="4309474"/>
                <a:ext cx="9022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3</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466958" y="4309474"/>
                <a:ext cx="902208" cy="338554"/>
              </a:xfrm>
              <a:prstGeom prst="rect">
                <a:avLst/>
              </a:prstGeom>
              <a:blipFill rotWithShape="0">
                <a:blip r:embed="rId30"/>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25260" y="4315708"/>
                <a:ext cx="10546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1</m:t>
                          </m:r>
                        </m:sub>
                      </m:sSub>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2</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225260" y="4315708"/>
                <a:ext cx="1054608" cy="338554"/>
              </a:xfrm>
              <a:prstGeom prst="rect">
                <a:avLst/>
              </a:prstGeom>
              <a:blipFill rotWithShape="0">
                <a:blip r:embed="rId31"/>
                <a:stretch>
                  <a:fillRect r="-1734"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5146102" y="4316990"/>
                <a:ext cx="10546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1</m:t>
                          </m:r>
                        </m:sub>
                      </m:sSub>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3</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5146102" y="4316990"/>
                <a:ext cx="1054608" cy="338554"/>
              </a:xfrm>
              <a:prstGeom prst="rect">
                <a:avLst/>
              </a:prstGeom>
              <a:blipFill rotWithShape="0">
                <a:blip r:embed="rId32"/>
                <a:stretch>
                  <a:fillRect r="-1734"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077694" y="4317945"/>
                <a:ext cx="10546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2</m:t>
                          </m:r>
                        </m:sub>
                      </m:sSub>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3</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6077694" y="4317945"/>
                <a:ext cx="1054608" cy="338554"/>
              </a:xfrm>
              <a:prstGeom prst="rect">
                <a:avLst/>
              </a:prstGeom>
              <a:blipFill rotWithShape="0">
                <a:blip r:embed="rId33"/>
                <a:stretch>
                  <a:fillRect r="-1156"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998536" y="4316990"/>
                <a:ext cx="10546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𝑁</m:t>
                      </m:r>
                      <m:r>
                        <a:rPr lang="en-US" sz="1600" i="1" smtClean="0">
                          <a:solidFill>
                            <a:prstClr val="black"/>
                          </a:solidFill>
                          <a:latin typeface="Cambria Math" panose="02040503050406030204" pitchFamily="18" charset="0"/>
                        </a:rPr>
                        <m:t>(</m:t>
                      </m:r>
                      <m:sSub>
                        <m:sSubPr>
                          <m:ctrlPr>
                            <a:rPr lang="en-US" sz="1600" i="1" smtClean="0">
                              <a:solidFill>
                                <a:prstClr val="black"/>
                              </a:solidFill>
                              <a:latin typeface="Cambria Math" panose="02040503050406030204" pitchFamily="18" charset="0"/>
                            </a:rPr>
                          </m:ctrlPr>
                        </m:sSubPr>
                        <m:e>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1</m:t>
                              </m:r>
                            </m:sub>
                          </m:sSub>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2</m:t>
                          </m:r>
                        </m:sub>
                      </m:sSub>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panose="02040503050406030204" pitchFamily="18" charset="0"/>
                            </a:rPr>
                            <m:t>𝑐</m:t>
                          </m:r>
                        </m:e>
                        <m:sub>
                          <m:r>
                            <a:rPr lang="en-US" sz="1600" i="1" smtClean="0">
                              <a:solidFill>
                                <a:prstClr val="black"/>
                              </a:solidFill>
                              <a:latin typeface="Cambria Math" panose="02040503050406030204" pitchFamily="18" charset="0"/>
                            </a:rPr>
                            <m:t>3</m:t>
                          </m:r>
                        </m:sub>
                      </m:sSub>
                      <m:r>
                        <a:rPr lang="en-US" sz="1600" i="1" smtClean="0">
                          <a:solidFill>
                            <a:prstClr val="black"/>
                          </a:solidFill>
                          <a:latin typeface="Cambria Math" panose="02040503050406030204" pitchFamily="18" charset="0"/>
                        </a:rPr>
                        <m:t>)</m:t>
                      </m:r>
                    </m:oMath>
                  </m:oMathPara>
                </a14:m>
                <a:endParaRPr lang="en-US" sz="1600" dirty="0">
                  <a:solidFill>
                    <a:prstClr val="black"/>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6998536" y="4316990"/>
                <a:ext cx="1054608" cy="338554"/>
              </a:xfrm>
              <a:prstGeom prst="rect">
                <a:avLst/>
              </a:prstGeom>
              <a:blipFill rotWithShape="0">
                <a:blip r:embed="rId34"/>
                <a:stretch>
                  <a:fillRect r="-19075" b="-10714"/>
                </a:stretch>
              </a:blipFill>
            </p:spPr>
            <p:txBody>
              <a:bodyPr/>
              <a:lstStyle/>
              <a:p>
                <a:r>
                  <a:rPr lang="en-US">
                    <a:noFill/>
                  </a:rPr>
                  <a:t> </a:t>
                </a:r>
              </a:p>
            </p:txBody>
          </p:sp>
        </mc:Fallback>
      </mc:AlternateContent>
      <p:sp>
        <p:nvSpPr>
          <p:cNvPr id="25" name="Oval 24"/>
          <p:cNvSpPr/>
          <p:nvPr/>
        </p:nvSpPr>
        <p:spPr>
          <a:xfrm>
            <a:off x="4638640" y="1608885"/>
            <a:ext cx="646842" cy="1165482"/>
          </a:xfrm>
          <a:prstGeom prst="ellipse">
            <a:avLst/>
          </a:prstGeom>
          <a:solidFill>
            <a:srgbClr val="FF000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Oval 92"/>
          <p:cNvSpPr/>
          <p:nvPr/>
        </p:nvSpPr>
        <p:spPr>
          <a:xfrm rot="3730563">
            <a:off x="4479639" y="2077306"/>
            <a:ext cx="549524" cy="1068134"/>
          </a:xfrm>
          <a:prstGeom prst="ellipse">
            <a:avLst/>
          </a:prstGeom>
          <a:solidFill>
            <a:srgbClr val="FF000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Oval 93"/>
          <p:cNvSpPr/>
          <p:nvPr/>
        </p:nvSpPr>
        <p:spPr>
          <a:xfrm rot="7040331">
            <a:off x="4896405" y="2073600"/>
            <a:ext cx="534732" cy="1053953"/>
          </a:xfrm>
          <a:prstGeom prst="ellipse">
            <a:avLst/>
          </a:prstGeom>
          <a:solidFill>
            <a:srgbClr val="FF000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Oval 94"/>
          <p:cNvSpPr/>
          <p:nvPr/>
        </p:nvSpPr>
        <p:spPr>
          <a:xfrm>
            <a:off x="4700034" y="2260311"/>
            <a:ext cx="525605" cy="531810"/>
          </a:xfrm>
          <a:prstGeom prst="ellipse">
            <a:avLst/>
          </a:prstGeom>
          <a:solidFill>
            <a:srgbClr val="FF000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29" name="TextBox 28"/>
              <p:cNvSpPr txBox="1"/>
              <p:nvPr/>
            </p:nvSpPr>
            <p:spPr>
              <a:xfrm>
                <a:off x="1701034" y="4750177"/>
                <a:ext cx="381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18</m:t>
                      </m:r>
                    </m:oMath>
                  </m:oMathPara>
                </a14:m>
                <a:endParaRPr lang="en-US" sz="1600"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701034" y="4750177"/>
                <a:ext cx="381000" cy="338554"/>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2012482" y="4775801"/>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8</m:t>
                      </m:r>
                    </m:oMath>
                  </m:oMathPara>
                </a14:m>
                <a:endParaRPr lang="en-US" sz="1600" dirty="0">
                  <a:solidFill>
                    <a:prstClr val="black"/>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2012482" y="4775801"/>
                <a:ext cx="618270"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2724812" y="4766688"/>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7</m:t>
                      </m:r>
                    </m:oMath>
                  </m:oMathPara>
                </a14:m>
                <a:endParaRPr lang="en-US" sz="1600" dirty="0">
                  <a:solidFill>
                    <a:prstClr val="black"/>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2724812" y="4766688"/>
                <a:ext cx="618270" cy="338554"/>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3501153" y="4777380"/>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5</m:t>
                      </m:r>
                    </m:oMath>
                  </m:oMathPara>
                </a14:m>
                <a:endParaRPr lang="en-US" sz="1600" dirty="0">
                  <a:solidFill>
                    <a:prstClr val="black"/>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3501153" y="4777380"/>
                <a:ext cx="618270" cy="338554"/>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4248594" y="4780687"/>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4</m:t>
                      </m:r>
                    </m:oMath>
                  </m:oMathPara>
                </a14:m>
                <a:endParaRPr lang="en-US" sz="1600" dirty="0">
                  <a:solidFill>
                    <a:prstClr val="black"/>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4248594" y="4780687"/>
                <a:ext cx="618270" cy="338554"/>
              </a:xfrm>
              <a:prstGeom prst="rect">
                <a:avLst/>
              </a:prstGeom>
              <a:blipFill rotWithShape="0">
                <a:blip r:embed="rId39"/>
                <a:stretch>
                  <a:fillRect r="-18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160850" y="4780687"/>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smtClean="0">
                          <a:solidFill>
                            <a:prstClr val="black"/>
                          </a:solidFill>
                          <a:latin typeface="Cambria Math" panose="02040503050406030204" pitchFamily="18" charset="0"/>
                        </a:rPr>
                        <m:t>2</m:t>
                      </m:r>
                    </m:oMath>
                  </m:oMathPara>
                </a14:m>
                <a:endParaRPr lang="en-US" sz="1600" dirty="0">
                  <a:solidFill>
                    <a:prstClr val="black"/>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5160850" y="4780687"/>
                <a:ext cx="618270" cy="338554"/>
              </a:xfrm>
              <a:prstGeom prst="rect">
                <a:avLst/>
              </a:prstGeom>
              <a:blipFill rotWithShape="0">
                <a:blip r:embed="rId40"/>
                <a:stretch>
                  <a:fillRect r="-11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6084358" y="4780687"/>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smtClean="0">
                          <a:solidFill>
                            <a:prstClr val="black"/>
                          </a:solidFill>
                          <a:latin typeface="Cambria Math" panose="02040503050406030204" pitchFamily="18" charset="0"/>
                        </a:rPr>
                        <m:t>2</m:t>
                      </m:r>
                    </m:oMath>
                  </m:oMathPara>
                </a14:m>
                <a:endParaRPr lang="en-US" sz="1600" dirty="0">
                  <a:solidFill>
                    <a:prstClr val="black"/>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6084358" y="4780687"/>
                <a:ext cx="618270" cy="338554"/>
              </a:xfrm>
              <a:prstGeom prst="rect">
                <a:avLst/>
              </a:prstGeom>
              <a:blipFill rotWithShape="0">
                <a:blip r:embed="rId41"/>
                <a:stretch>
                  <a:fillRect r="-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7007866" y="4780687"/>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      </m:t>
                      </m:r>
                      <m:r>
                        <a:rPr lang="en-US" sz="1600" smtClean="0">
                          <a:solidFill>
                            <a:prstClr val="black"/>
                          </a:solidFill>
                          <a:latin typeface="Cambria Math" panose="02040503050406030204" pitchFamily="18" charset="0"/>
                        </a:rPr>
                        <m:t>   1</m:t>
                      </m:r>
                    </m:oMath>
                  </m:oMathPara>
                </a14:m>
                <a:endParaRPr lang="en-US" sz="1600" dirty="0">
                  <a:solidFill>
                    <a:prstClr val="black"/>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7007866" y="4780687"/>
                <a:ext cx="618270" cy="338554"/>
              </a:xfrm>
              <a:prstGeom prst="rect">
                <a:avLst/>
              </a:prstGeom>
              <a:blipFill rotWithShape="0">
                <a:blip r:embed="rId42"/>
                <a:stretch>
                  <a:fillRect r="-3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8029130" y="4776726"/>
                <a:ext cx="61827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m:t>
                      </m:r>
                      <m:r>
                        <a:rPr lang="en-US" sz="1600" smtClean="0">
                          <a:solidFill>
                            <a:prstClr val="black"/>
                          </a:solidFill>
                          <a:latin typeface="Cambria Math" panose="02040503050406030204" pitchFamily="18" charset="0"/>
                        </a:rPr>
                        <m:t>5</m:t>
                      </m:r>
                    </m:oMath>
                  </m:oMathPara>
                </a14:m>
                <a:endParaRPr lang="en-US" sz="1600" dirty="0">
                  <a:solidFill>
                    <a:prstClr val="black"/>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8029130" y="4776726"/>
                <a:ext cx="618270" cy="338554"/>
              </a:xfrm>
              <a:prstGeom prst="rect">
                <a:avLst/>
              </a:prstGeom>
              <a:blipFill rotWithShape="0">
                <a:blip r:embed="rId4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9105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9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 grpId="0"/>
      <p:bldP spid="54" grpId="0" animBg="1"/>
      <p:bldP spid="12" grpId="0"/>
      <p:bldP spid="55" grpId="0" animBg="1"/>
      <p:bldP spid="57" grpId="0"/>
      <p:bldP spid="58" grpId="0" animBg="1"/>
      <p:bldP spid="59" grpId="0"/>
      <p:bldP spid="18" grpId="0"/>
      <p:bldP spid="60" grpId="0"/>
      <p:bldP spid="61" grpId="0"/>
      <p:bldP spid="62" grpId="0"/>
      <p:bldP spid="25" grpId="0" animBg="1"/>
      <p:bldP spid="25" grpId="1" animBg="1"/>
      <p:bldP spid="93" grpId="0" animBg="1"/>
      <p:bldP spid="93" grpId="1" animBg="1"/>
      <p:bldP spid="94" grpId="0" animBg="1"/>
      <p:bldP spid="94" grpId="1" animBg="1"/>
      <p:bldP spid="95" grpId="0" animBg="1"/>
      <p:bldP spid="95" grpId="1" animBg="1"/>
      <p:bldP spid="29" grpId="0"/>
      <p:bldP spid="96" grpId="0"/>
      <p:bldP spid="97" grpId="0"/>
      <p:bldP spid="98" grpId="0"/>
      <p:bldP spid="99" grpId="0"/>
      <p:bldP spid="100" grpId="0"/>
      <p:bldP spid="101" grpId="0"/>
      <p:bldP spid="102" grpId="0"/>
      <p:bldP spid="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Case </a:t>
                </a:r>
                <a14:m>
                  <m:oMath xmlns:m="http://schemas.openxmlformats.org/officeDocument/2006/math">
                    <m:r>
                      <a:rPr lang="en-US" sz="3000" b="0" i="1" smtClean="0">
                        <a:latin typeface="Cambria Math" panose="02040503050406030204" pitchFamily="18" charset="0"/>
                        <a:cs typeface="Calibri" panose="020F0502020204030204" pitchFamily="34" charset="0"/>
                      </a:rPr>
                      <m:t>𝑡</m:t>
                    </m:r>
                    <m:r>
                      <a:rPr lang="en-US" sz="3000" b="0" i="1" smtClean="0">
                        <a:latin typeface="Cambria Math" panose="02040503050406030204" pitchFamily="18" charset="0"/>
                        <a:cs typeface="Calibri" panose="020F0502020204030204" pitchFamily="34" charset="0"/>
                      </a:rPr>
                      <m:t>=4</m:t>
                    </m:r>
                  </m:oMath>
                </a14:m>
                <a:endParaRPr lang="en-US" sz="3000" dirty="0">
                  <a:latin typeface="Calibri" panose="020F0502020204030204" pitchFamily="34" charset="0"/>
                  <a:cs typeface="Calibri" panose="020F0502020204030204" pitchFamily="34"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2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C</a:t>
                </a:r>
                <a:r>
                  <a:rPr lang="en-US" sz="1600" dirty="0" smtClean="0">
                    <a:latin typeface="Calibri" panose="020F0502020204030204" pitchFamily="34" charset="0"/>
                    <a:cs typeface="Calibri" panose="020F0502020204030204" pitchFamily="34" charset="0"/>
                  </a:rPr>
                  <a:t>onsider the case </a:t>
                </a:r>
                <a14:m>
                  <m:oMath xmlns:m="http://schemas.openxmlformats.org/officeDocument/2006/math">
                    <m:r>
                      <a:rPr lang="en-US" sz="1600" b="0" i="1" smtClean="0">
                        <a:latin typeface="Cambria Math" panose="02040503050406030204" pitchFamily="18" charset="0"/>
                        <a:cs typeface="Calibri" panose="020F0502020204030204" pitchFamily="34" charset="0"/>
                      </a:rPr>
                      <m:t>𝑡</m:t>
                    </m:r>
                    <m:r>
                      <a:rPr lang="en-US" sz="1600" b="0" i="1" smtClean="0">
                        <a:latin typeface="Cambria Math" panose="02040503050406030204" pitchFamily="18" charset="0"/>
                        <a:cs typeface="Calibri" panose="020F0502020204030204" pitchFamily="34" charset="0"/>
                      </a:rPr>
                      <m:t>=4</m:t>
                    </m:r>
                  </m:oMath>
                </a14:m>
                <a:r>
                  <a:rPr lang="en-US" sz="1600" dirty="0" smtClean="0">
                    <a:latin typeface="Calibri" panose="020F0502020204030204" pitchFamily="34" charset="0"/>
                    <a:cs typeface="Calibri" panose="020F0502020204030204" pitchFamily="34" charset="0"/>
                  </a:rPr>
                  <a:t> and calculate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3</m:t>
                        </m:r>
                      </m:sub>
                    </m:sSub>
                    <m:sSub>
                      <m:sSubPr>
                        <m:ctrlPr>
                          <a:rPr lang="en-US" sz="1600" b="0" i="1" smtClean="0">
                            <a:latin typeface="Cambria Math" panose="02040503050406030204" pitchFamily="18" charset="0"/>
                            <a:cs typeface="Calibri" panose="020F0502020204030204" pitchFamily="34" charset="0"/>
                          </a:rPr>
                        </m:ctrlPr>
                      </m:sSubPr>
                      <m:e>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𝑐</m:t>
                            </m:r>
                          </m:e>
                        </m:acc>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a:blip r:embed="rId12"/>
                <a:stretch>
                  <a:fillRect t="-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1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1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Rectangle 4"/>
          <p:cNvSpPr/>
          <p:nvPr/>
        </p:nvSpPr>
        <p:spPr>
          <a:xfrm>
            <a:off x="2665667" y="1676401"/>
            <a:ext cx="4852910" cy="2508976"/>
          </a:xfrm>
          <a:prstGeom prst="rect">
            <a:avLst/>
          </a:prstGeom>
          <a:pattFill prst="pct5">
            <a:fgClr>
              <a:schemeClr val="lt1"/>
            </a:fgClr>
            <a:bgClr>
              <a:schemeClr val="bg1"/>
            </a:bgClr>
          </a:patt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p:sp>
        <p:nvSpPr>
          <p:cNvPr id="11" name="Oval 10"/>
          <p:cNvSpPr/>
          <p:nvPr/>
        </p:nvSpPr>
        <p:spPr>
          <a:xfrm>
            <a:off x="4013240" y="1920127"/>
            <a:ext cx="2875652" cy="1475786"/>
          </a:xfrm>
          <a:prstGeom prst="ellipse">
            <a:avLst/>
          </a:prstGeom>
          <a:solidFill>
            <a:schemeClr val="lt1">
              <a:alpha val="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p:sp>
        <p:nvSpPr>
          <p:cNvPr id="13" name="Oval 12"/>
          <p:cNvSpPr/>
          <p:nvPr/>
        </p:nvSpPr>
        <p:spPr>
          <a:xfrm rot="20382369">
            <a:off x="3015698" y="1851992"/>
            <a:ext cx="2210738" cy="1527601"/>
          </a:xfrm>
          <a:prstGeom prst="ellipse">
            <a:avLst/>
          </a:prstGeom>
          <a:solidFill>
            <a:schemeClr val="lt1">
              <a:alpha val="0"/>
            </a:schemeClr>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endParaRPr>
          </a:p>
        </p:txBody>
      </p:sp>
      <p:sp>
        <p:nvSpPr>
          <p:cNvPr id="14" name="Oval 13"/>
          <p:cNvSpPr/>
          <p:nvPr/>
        </p:nvSpPr>
        <p:spPr>
          <a:xfrm>
            <a:off x="3371930" y="2542217"/>
            <a:ext cx="2280949" cy="1552673"/>
          </a:xfrm>
          <a:prstGeom prst="ellipse">
            <a:avLst/>
          </a:prstGeom>
          <a:solidFill>
            <a:schemeClr val="lt1">
              <a:alpha val="0"/>
            </a:schemeClr>
          </a:solidFill>
          <a:ln>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3100536" y="1915144"/>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00B050"/>
                              </a:solidFill>
                              <a:latin typeface="Cambria Math" panose="02040503050406030204" pitchFamily="18" charset="0"/>
                            </a:rPr>
                          </m:ctrlPr>
                        </m:sSubPr>
                        <m:e>
                          <m:r>
                            <a:rPr lang="en-US" sz="1200" i="1" smtClean="0">
                              <a:solidFill>
                                <a:srgbClr val="00B050"/>
                              </a:solidFill>
                              <a:latin typeface="Cambria Math" panose="02040503050406030204" pitchFamily="18" charset="0"/>
                            </a:rPr>
                            <m:t>𝑐</m:t>
                          </m:r>
                        </m:e>
                        <m:sub>
                          <m:r>
                            <a:rPr lang="en-US" sz="1200" i="1" smtClean="0">
                              <a:solidFill>
                                <a:srgbClr val="00B050"/>
                              </a:solidFill>
                              <a:latin typeface="Cambria Math" panose="02040503050406030204" pitchFamily="18" charset="0"/>
                            </a:rPr>
                            <m:t>1</m:t>
                          </m:r>
                        </m:sub>
                      </m:sSub>
                    </m:oMath>
                  </m:oMathPara>
                </a14:m>
                <a:endParaRPr lang="en-US" sz="1200" dirty="0">
                  <a:solidFill>
                    <a:prstClr val="black"/>
                  </a:solidFill>
                  <a:latin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100536" y="1915144"/>
                <a:ext cx="304800" cy="27699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01174" y="1843664"/>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smtClean="0">
                              <a:solidFill>
                                <a:srgbClr val="FF0000"/>
                              </a:solidFill>
                              <a:latin typeface="Cambria Math" panose="02040503050406030204" pitchFamily="18" charset="0"/>
                            </a:rPr>
                            <m:t>𝑐</m:t>
                          </m:r>
                        </m:e>
                        <m:sub>
                          <m:r>
                            <a:rPr lang="en-US" sz="1200" i="1" smtClean="0">
                              <a:solidFill>
                                <a:srgbClr val="FF0000"/>
                              </a:solidFill>
                              <a:latin typeface="Cambria Math" panose="02040503050406030204" pitchFamily="18" charset="0"/>
                            </a:rPr>
                            <m:t>2</m:t>
                          </m:r>
                        </m:sub>
                      </m:sSub>
                    </m:oMath>
                  </m:oMathPara>
                </a14:m>
                <a:endParaRPr lang="en-US" sz="1200" dirty="0">
                  <a:solidFill>
                    <a:prstClr val="black"/>
                  </a:solidFill>
                  <a:latin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301174" y="1843664"/>
                <a:ext cx="304800" cy="27699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436449" y="3782003"/>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accent2">
                                  <a:lumMod val="50000"/>
                                </a:schemeClr>
                              </a:solidFill>
                              <a:latin typeface="Cambria Math" panose="02040503050406030204" pitchFamily="18" charset="0"/>
                            </a:rPr>
                          </m:ctrlPr>
                        </m:sSubPr>
                        <m:e>
                          <m:r>
                            <a:rPr lang="en-US" sz="1200" i="1" smtClean="0">
                              <a:solidFill>
                                <a:schemeClr val="accent2">
                                  <a:lumMod val="50000"/>
                                </a:schemeClr>
                              </a:solidFill>
                              <a:latin typeface="Cambria Math" panose="02040503050406030204" pitchFamily="18" charset="0"/>
                            </a:rPr>
                            <m:t>𝑐</m:t>
                          </m:r>
                        </m:e>
                        <m:sub>
                          <m:r>
                            <a:rPr lang="en-US" sz="1200" i="1" smtClean="0">
                              <a:solidFill>
                                <a:schemeClr val="accent2">
                                  <a:lumMod val="50000"/>
                                </a:schemeClr>
                              </a:solidFill>
                              <a:latin typeface="Cambria Math" panose="02040503050406030204" pitchFamily="18" charset="0"/>
                            </a:rPr>
                            <m:t>3</m:t>
                          </m:r>
                        </m:sub>
                      </m:sSub>
                    </m:oMath>
                  </m:oMathPara>
                </a14:m>
                <a:endParaRPr lang="en-US" sz="1200" dirty="0">
                  <a:solidFill>
                    <a:prstClr val="black"/>
                  </a:solidFill>
                  <a:latin typeface="Calibri" panose="020F050202020403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436449" y="3782003"/>
                <a:ext cx="304800" cy="27699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329839" y="1642094"/>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solidFill>
                            <a:prstClr val="black"/>
                          </a:solidFill>
                          <a:latin typeface="Cambria Math" panose="02040503050406030204" pitchFamily="18" charset="0"/>
                        </a:rPr>
                        <m:t>𝑆</m:t>
                      </m:r>
                    </m:oMath>
                  </m:oMathPara>
                </a14:m>
                <a:endParaRPr lang="en-US" sz="1200" dirty="0">
                  <a:solidFill>
                    <a:prstClr val="black"/>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329839" y="1642094"/>
                <a:ext cx="304800" cy="276999"/>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848331" y="3638930"/>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00B0F0"/>
                              </a:solidFill>
                              <a:latin typeface="Cambria Math" panose="02040503050406030204" pitchFamily="18" charset="0"/>
                            </a:rPr>
                          </m:ctrlPr>
                        </m:sSubPr>
                        <m:e>
                          <m:r>
                            <a:rPr lang="en-US" sz="1200" i="1" smtClean="0">
                              <a:solidFill>
                                <a:srgbClr val="00B0F0"/>
                              </a:solidFill>
                              <a:latin typeface="Cambria Math" panose="02040503050406030204" pitchFamily="18" charset="0"/>
                            </a:rPr>
                            <m:t>𝑐</m:t>
                          </m:r>
                        </m:e>
                        <m:sub>
                          <m:r>
                            <a:rPr lang="en-US" sz="1200" b="0" i="1" smtClean="0">
                              <a:solidFill>
                                <a:srgbClr val="00B0F0"/>
                              </a:solidFill>
                              <a:latin typeface="Cambria Math" panose="02040503050406030204" pitchFamily="18" charset="0"/>
                            </a:rPr>
                            <m:t>4</m:t>
                          </m:r>
                        </m:sub>
                      </m:sSub>
                    </m:oMath>
                  </m:oMathPara>
                </a14:m>
                <a:endParaRPr lang="en-US" sz="1200" dirty="0">
                  <a:solidFill>
                    <a:prstClr val="black"/>
                  </a:solidFill>
                  <a:latin typeface="Calibri" panose="020F05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6848331" y="3638930"/>
                <a:ext cx="304800" cy="276999"/>
              </a:xfrm>
              <a:prstGeom prst="rect">
                <a:avLst/>
              </a:prstGeom>
              <a:blipFill rotWithShape="0">
                <a:blip r:embed="rId10"/>
                <a:stretch>
                  <a:fillRect/>
                </a:stretch>
              </a:blipFill>
            </p:spPr>
            <p:txBody>
              <a:bodyPr/>
              <a:lstStyle/>
              <a:p>
                <a:r>
                  <a:rPr lang="en-US">
                    <a:noFill/>
                  </a:rPr>
                  <a:t> </a:t>
                </a:r>
              </a:p>
            </p:txBody>
          </p:sp>
        </mc:Fallback>
      </mc:AlternateContent>
      <p:sp>
        <p:nvSpPr>
          <p:cNvPr id="17" name="TextBox 16"/>
          <p:cNvSpPr txBox="1"/>
          <p:nvPr/>
        </p:nvSpPr>
        <p:spPr>
          <a:xfrm>
            <a:off x="2871936" y="3395912"/>
            <a:ext cx="381000" cy="276999"/>
          </a:xfrm>
          <a:prstGeom prst="rect">
            <a:avLst/>
          </a:prstGeom>
          <a:noFill/>
        </p:spPr>
        <p:txBody>
          <a:bodyPr wrap="square" rtlCol="0">
            <a:spAutoFit/>
          </a:bodyPr>
          <a:lstStyle/>
          <a:p>
            <a:r>
              <a:rPr lang="en-US" sz="1200" dirty="0" smtClean="0">
                <a:latin typeface="Calibri" panose="020F0502020204030204" pitchFamily="34" charset="0"/>
              </a:rPr>
              <a:t>R0</a:t>
            </a:r>
            <a:endParaRPr lang="en-US" sz="1200" dirty="0">
              <a:latin typeface="Calibri" panose="020F0502020204030204" pitchFamily="34" charset="0"/>
            </a:endParaRPr>
          </a:p>
        </p:txBody>
      </p:sp>
      <p:sp>
        <p:nvSpPr>
          <p:cNvPr id="39" name="TextBox 38"/>
          <p:cNvSpPr txBox="1"/>
          <p:nvPr/>
        </p:nvSpPr>
        <p:spPr>
          <a:xfrm>
            <a:off x="3496450" y="2223190"/>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R1</a:t>
            </a:r>
            <a:endParaRPr lang="en-US" sz="1200" dirty="0">
              <a:solidFill>
                <a:srgbClr val="00B050"/>
              </a:solidFill>
              <a:latin typeface="Calibri" panose="020F0502020204030204" pitchFamily="34" charset="0"/>
            </a:endParaRPr>
          </a:p>
        </p:txBody>
      </p:sp>
      <p:sp>
        <p:nvSpPr>
          <p:cNvPr id="40" name="TextBox 39"/>
          <p:cNvSpPr txBox="1"/>
          <p:nvPr/>
        </p:nvSpPr>
        <p:spPr>
          <a:xfrm>
            <a:off x="5984153" y="2086681"/>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R2</a:t>
            </a:r>
            <a:endParaRPr lang="en-US" sz="1200" dirty="0">
              <a:solidFill>
                <a:srgbClr val="FF0000"/>
              </a:solidFill>
              <a:latin typeface="Calibri" panose="020F0502020204030204" pitchFamily="34" charset="0"/>
            </a:endParaRPr>
          </a:p>
        </p:txBody>
      </p:sp>
      <p:sp>
        <p:nvSpPr>
          <p:cNvPr id="41" name="TextBox 40"/>
          <p:cNvSpPr txBox="1"/>
          <p:nvPr/>
        </p:nvSpPr>
        <p:spPr>
          <a:xfrm>
            <a:off x="4045488" y="3671236"/>
            <a:ext cx="381000" cy="276999"/>
          </a:xfrm>
          <a:prstGeom prst="rect">
            <a:avLst/>
          </a:prstGeom>
          <a:noFill/>
        </p:spPr>
        <p:txBody>
          <a:bodyPr wrap="square" rtlCol="0">
            <a:spAutoFit/>
          </a:bodyPr>
          <a:lstStyle/>
          <a:p>
            <a:r>
              <a:rPr lang="en-US" sz="1200" dirty="0" smtClean="0">
                <a:solidFill>
                  <a:schemeClr val="accent2">
                    <a:lumMod val="50000"/>
                  </a:schemeClr>
                </a:solidFill>
                <a:latin typeface="Calibri" panose="020F0502020204030204" pitchFamily="34" charset="0"/>
              </a:rPr>
              <a:t>R3</a:t>
            </a:r>
            <a:endParaRPr lang="en-US" sz="1200" dirty="0">
              <a:solidFill>
                <a:schemeClr val="accent2">
                  <a:lumMod val="50000"/>
                </a:schemeClr>
              </a:solidFill>
              <a:latin typeface="Calibri" panose="020F0502020204030204" pitchFamily="34" charset="0"/>
            </a:endParaRPr>
          </a:p>
        </p:txBody>
      </p:sp>
      <p:sp>
        <p:nvSpPr>
          <p:cNvPr id="42" name="TextBox 41"/>
          <p:cNvSpPr txBox="1"/>
          <p:nvPr/>
        </p:nvSpPr>
        <p:spPr>
          <a:xfrm>
            <a:off x="6276724" y="3388592"/>
            <a:ext cx="381000" cy="276999"/>
          </a:xfrm>
          <a:prstGeom prst="rect">
            <a:avLst/>
          </a:prstGeom>
          <a:noFill/>
        </p:spPr>
        <p:txBody>
          <a:bodyPr wrap="square" rtlCol="0">
            <a:spAutoFit/>
          </a:bodyPr>
          <a:lstStyle/>
          <a:p>
            <a:r>
              <a:rPr lang="en-US" sz="1200" dirty="0" smtClean="0">
                <a:solidFill>
                  <a:srgbClr val="00B0F0"/>
                </a:solidFill>
                <a:latin typeface="Calibri" panose="020F0502020204030204" pitchFamily="34" charset="0"/>
              </a:rPr>
              <a:t>R4</a:t>
            </a:r>
            <a:endParaRPr lang="en-US" sz="1200" dirty="0">
              <a:solidFill>
                <a:srgbClr val="00B0F0"/>
              </a:solidFill>
              <a:latin typeface="Calibri" panose="020F0502020204030204" pitchFamily="34" charset="0"/>
            </a:endParaRPr>
          </a:p>
        </p:txBody>
      </p:sp>
      <p:sp>
        <p:nvSpPr>
          <p:cNvPr id="43" name="TextBox 42"/>
          <p:cNvSpPr txBox="1"/>
          <p:nvPr/>
        </p:nvSpPr>
        <p:spPr>
          <a:xfrm>
            <a:off x="4035802" y="2311842"/>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5</a:t>
            </a:r>
            <a:endParaRPr lang="en-US" sz="1200" dirty="0">
              <a:solidFill>
                <a:srgbClr val="FF0000"/>
              </a:solidFill>
              <a:latin typeface="Calibri" panose="020F0502020204030204" pitchFamily="34" charset="0"/>
            </a:endParaRPr>
          </a:p>
        </p:txBody>
      </p:sp>
      <p:sp>
        <p:nvSpPr>
          <p:cNvPr id="44" name="TextBox 43"/>
          <p:cNvSpPr txBox="1"/>
          <p:nvPr/>
        </p:nvSpPr>
        <p:spPr>
          <a:xfrm>
            <a:off x="3623897" y="2892052"/>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chemeClr val="accent2">
                    <a:lumMod val="50000"/>
                  </a:schemeClr>
                </a:solidFill>
                <a:latin typeface="Calibri" panose="020F0502020204030204" pitchFamily="34" charset="0"/>
              </a:rPr>
              <a:t>6</a:t>
            </a:r>
            <a:endParaRPr lang="en-US" sz="1200" dirty="0">
              <a:solidFill>
                <a:schemeClr val="accent2">
                  <a:lumMod val="50000"/>
                </a:schemeClr>
              </a:solidFill>
              <a:latin typeface="Calibri" panose="020F0502020204030204" pitchFamily="34" charset="0"/>
            </a:endParaRPr>
          </a:p>
        </p:txBody>
      </p:sp>
      <p:sp>
        <p:nvSpPr>
          <p:cNvPr id="45" name="TextBox 44"/>
          <p:cNvSpPr txBox="1"/>
          <p:nvPr/>
        </p:nvSpPr>
        <p:spPr>
          <a:xfrm>
            <a:off x="4196021" y="1895186"/>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00B0F0"/>
                </a:solidFill>
                <a:latin typeface="Calibri" panose="020F0502020204030204" pitchFamily="34" charset="0"/>
              </a:rPr>
              <a:t>7</a:t>
            </a:r>
            <a:endParaRPr lang="en-US" sz="1200" dirty="0">
              <a:solidFill>
                <a:srgbClr val="00B0F0"/>
              </a:solidFill>
              <a:latin typeface="Calibri" panose="020F0502020204030204" pitchFamily="34" charset="0"/>
            </a:endParaRPr>
          </a:p>
        </p:txBody>
      </p:sp>
      <p:sp>
        <p:nvSpPr>
          <p:cNvPr id="19" name="Freeform 18"/>
          <p:cNvSpPr/>
          <p:nvPr/>
        </p:nvSpPr>
        <p:spPr>
          <a:xfrm>
            <a:off x="3796703" y="1920127"/>
            <a:ext cx="3269030" cy="2200288"/>
          </a:xfrm>
          <a:custGeom>
            <a:avLst/>
            <a:gdLst>
              <a:gd name="connsiteX0" fmla="*/ 2764634 w 3140614"/>
              <a:gd name="connsiteY0" fmla="*/ 892624 h 2138121"/>
              <a:gd name="connsiteX1" fmla="*/ 1261837 w 3140614"/>
              <a:gd name="connsiteY1" fmla="*/ 97493 h 2138121"/>
              <a:gd name="connsiteX2" fmla="*/ 411048 w 3140614"/>
              <a:gd name="connsiteY2" fmla="*/ 41834 h 2138121"/>
              <a:gd name="connsiteX3" fmla="*/ 387194 w 3140614"/>
              <a:gd name="connsiteY3" fmla="*/ 359887 h 2138121"/>
              <a:gd name="connsiteX4" fmla="*/ 975590 w 3140614"/>
              <a:gd name="connsiteY4" fmla="*/ 836965 h 2138121"/>
              <a:gd name="connsiteX5" fmla="*/ 546220 w 3140614"/>
              <a:gd name="connsiteY5" fmla="*/ 1162968 h 2138121"/>
              <a:gd name="connsiteX6" fmla="*/ 5531 w 3140614"/>
              <a:gd name="connsiteY6" fmla="*/ 1345848 h 2138121"/>
              <a:gd name="connsiteX7" fmla="*/ 904029 w 3140614"/>
              <a:gd name="connsiteY7" fmla="*/ 1854732 h 2138121"/>
              <a:gd name="connsiteX8" fmla="*/ 1269789 w 3140614"/>
              <a:gd name="connsiteY8" fmla="*/ 1218627 h 2138121"/>
              <a:gd name="connsiteX9" fmla="*/ 1635549 w 3140614"/>
              <a:gd name="connsiteY9" fmla="*/ 995991 h 2138121"/>
              <a:gd name="connsiteX10" fmla="*/ 1937698 w 3140614"/>
              <a:gd name="connsiteY10" fmla="*/ 1783170 h 2138121"/>
              <a:gd name="connsiteX11" fmla="*/ 2375020 w 3140614"/>
              <a:gd name="connsiteY11" fmla="*/ 2133027 h 2138121"/>
              <a:gd name="connsiteX12" fmla="*/ 3122442 w 3140614"/>
              <a:gd name="connsiteY12" fmla="*/ 1544631 h 2138121"/>
              <a:gd name="connsiteX13" fmla="*/ 2764634 w 3140614"/>
              <a:gd name="connsiteY13" fmla="*/ 892624 h 2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0614" h="2138121">
                <a:moveTo>
                  <a:pt x="2764634" y="892624"/>
                </a:moveTo>
                <a:cubicBezTo>
                  <a:pt x="2454533" y="651434"/>
                  <a:pt x="1654101" y="239291"/>
                  <a:pt x="1261837" y="97493"/>
                </a:cubicBezTo>
                <a:cubicBezTo>
                  <a:pt x="869573" y="-44305"/>
                  <a:pt x="556822" y="-1898"/>
                  <a:pt x="411048" y="41834"/>
                </a:cubicBezTo>
                <a:cubicBezTo>
                  <a:pt x="265274" y="85566"/>
                  <a:pt x="293104" y="227365"/>
                  <a:pt x="387194" y="359887"/>
                </a:cubicBezTo>
                <a:cubicBezTo>
                  <a:pt x="481284" y="492409"/>
                  <a:pt x="949086" y="703118"/>
                  <a:pt x="975590" y="836965"/>
                </a:cubicBezTo>
                <a:cubicBezTo>
                  <a:pt x="1002094" y="970812"/>
                  <a:pt x="707896" y="1078154"/>
                  <a:pt x="546220" y="1162968"/>
                </a:cubicBezTo>
                <a:cubicBezTo>
                  <a:pt x="384544" y="1247782"/>
                  <a:pt x="-54104" y="1230554"/>
                  <a:pt x="5531" y="1345848"/>
                </a:cubicBezTo>
                <a:cubicBezTo>
                  <a:pt x="65166" y="1461142"/>
                  <a:pt x="693319" y="1875935"/>
                  <a:pt x="904029" y="1854732"/>
                </a:cubicBezTo>
                <a:cubicBezTo>
                  <a:pt x="1114739" y="1833529"/>
                  <a:pt x="1147869" y="1361750"/>
                  <a:pt x="1269789" y="1218627"/>
                </a:cubicBezTo>
                <a:cubicBezTo>
                  <a:pt x="1391709" y="1075504"/>
                  <a:pt x="1524231" y="901901"/>
                  <a:pt x="1635549" y="995991"/>
                </a:cubicBezTo>
                <a:cubicBezTo>
                  <a:pt x="1746867" y="1090082"/>
                  <a:pt x="1814453" y="1593664"/>
                  <a:pt x="1937698" y="1783170"/>
                </a:cubicBezTo>
                <a:cubicBezTo>
                  <a:pt x="2060943" y="1972676"/>
                  <a:pt x="2177563" y="2172783"/>
                  <a:pt x="2375020" y="2133027"/>
                </a:cubicBezTo>
                <a:cubicBezTo>
                  <a:pt x="2572477" y="2093271"/>
                  <a:pt x="3056181" y="1754015"/>
                  <a:pt x="3122442" y="1544631"/>
                </a:cubicBezTo>
                <a:cubicBezTo>
                  <a:pt x="3188703" y="1335247"/>
                  <a:pt x="3074735" y="1133814"/>
                  <a:pt x="2764634" y="892624"/>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endParaRPr>
          </a:p>
        </p:txBody>
      </p:sp>
      <p:sp>
        <p:nvSpPr>
          <p:cNvPr id="48" name="TextBox 47"/>
          <p:cNvSpPr txBox="1"/>
          <p:nvPr/>
        </p:nvSpPr>
        <p:spPr>
          <a:xfrm>
            <a:off x="5221053" y="3057495"/>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chemeClr val="accent2">
                    <a:lumMod val="50000"/>
                  </a:schemeClr>
                </a:solidFill>
                <a:latin typeface="Calibri" panose="020F0502020204030204" pitchFamily="34" charset="0"/>
              </a:rPr>
              <a:t>8</a:t>
            </a:r>
            <a:endParaRPr lang="en-US" sz="1200" dirty="0">
              <a:solidFill>
                <a:schemeClr val="accent2">
                  <a:lumMod val="50000"/>
                </a:schemeClr>
              </a:solidFill>
              <a:latin typeface="Calibri" panose="020F0502020204030204" pitchFamily="34" charset="0"/>
            </a:endParaRPr>
          </a:p>
        </p:txBody>
      </p:sp>
      <p:sp>
        <p:nvSpPr>
          <p:cNvPr id="49" name="TextBox 48"/>
          <p:cNvSpPr txBox="1"/>
          <p:nvPr/>
        </p:nvSpPr>
        <p:spPr>
          <a:xfrm>
            <a:off x="5577979" y="2541021"/>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rgbClr val="00B0F0"/>
                </a:solidFill>
                <a:latin typeface="Calibri" panose="020F0502020204030204" pitchFamily="34" charset="0"/>
              </a:rPr>
              <a:t>9</a:t>
            </a:r>
            <a:endParaRPr lang="en-US" sz="1200" dirty="0">
              <a:solidFill>
                <a:srgbClr val="00B0F0"/>
              </a:solidFill>
              <a:latin typeface="Calibri" panose="020F0502020204030204" pitchFamily="34" charset="0"/>
            </a:endParaRPr>
          </a:p>
        </p:txBody>
      </p:sp>
      <p:sp>
        <p:nvSpPr>
          <p:cNvPr id="50" name="TextBox 49"/>
          <p:cNvSpPr txBox="1"/>
          <p:nvPr/>
        </p:nvSpPr>
        <p:spPr>
          <a:xfrm>
            <a:off x="4386520" y="3368449"/>
            <a:ext cx="515258" cy="276999"/>
          </a:xfrm>
          <a:prstGeom prst="rect">
            <a:avLst/>
          </a:prstGeom>
          <a:noFill/>
        </p:spPr>
        <p:txBody>
          <a:bodyPr wrap="square" rtlCol="0">
            <a:spAutoFit/>
          </a:bodyPr>
          <a:lstStyle/>
          <a:p>
            <a:r>
              <a:rPr lang="en-US" sz="1200" dirty="0" smtClean="0">
                <a:solidFill>
                  <a:schemeClr val="accent2">
                    <a:lumMod val="50000"/>
                  </a:schemeClr>
                </a:solidFill>
                <a:latin typeface="Calibri" panose="020F0502020204030204" pitchFamily="34" charset="0"/>
              </a:rPr>
              <a:t>R</a:t>
            </a:r>
            <a:r>
              <a:rPr lang="en-US" sz="1200" dirty="0" smtClean="0">
                <a:solidFill>
                  <a:srgbClr val="00B0F0"/>
                </a:solidFill>
                <a:latin typeface="Calibri" panose="020F0502020204030204" pitchFamily="34" charset="0"/>
              </a:rPr>
              <a:t>10</a:t>
            </a:r>
            <a:endParaRPr lang="en-US" sz="1200" dirty="0">
              <a:solidFill>
                <a:srgbClr val="00B0F0"/>
              </a:solidFill>
              <a:latin typeface="Calibri" panose="020F0502020204030204" pitchFamily="34" charset="0"/>
            </a:endParaRPr>
          </a:p>
        </p:txBody>
      </p:sp>
      <p:sp>
        <p:nvSpPr>
          <p:cNvPr id="52" name="TextBox 51"/>
          <p:cNvSpPr txBox="1"/>
          <p:nvPr/>
        </p:nvSpPr>
        <p:spPr>
          <a:xfrm>
            <a:off x="4182428" y="2645723"/>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1</a:t>
            </a:r>
            <a:r>
              <a:rPr lang="en-US" sz="1200" dirty="0" smtClean="0">
                <a:solidFill>
                  <a:schemeClr val="accent2">
                    <a:lumMod val="50000"/>
                  </a:schemeClr>
                </a:solidFill>
                <a:latin typeface="Calibri" panose="020F0502020204030204" pitchFamily="34" charset="0"/>
              </a:rPr>
              <a:t>1</a:t>
            </a:r>
            <a:endParaRPr lang="en-US" sz="1200" dirty="0">
              <a:solidFill>
                <a:schemeClr val="accent2">
                  <a:lumMod val="50000"/>
                </a:schemeClr>
              </a:solidFill>
              <a:latin typeface="Calibri" panose="020F0502020204030204" pitchFamily="34" charset="0"/>
            </a:endParaRPr>
          </a:p>
        </p:txBody>
      </p:sp>
      <p:sp>
        <p:nvSpPr>
          <p:cNvPr id="53" name="TextBox 52"/>
          <p:cNvSpPr txBox="1"/>
          <p:nvPr/>
        </p:nvSpPr>
        <p:spPr>
          <a:xfrm>
            <a:off x="4596120" y="2154142"/>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1</a:t>
            </a:r>
            <a:r>
              <a:rPr lang="en-US" sz="1200" dirty="0" smtClean="0">
                <a:solidFill>
                  <a:srgbClr val="00B0F0"/>
                </a:solidFill>
                <a:latin typeface="Calibri" panose="020F0502020204030204" pitchFamily="34" charset="0"/>
              </a:rPr>
              <a:t>2</a:t>
            </a:r>
            <a:endParaRPr lang="en-US" sz="1200" dirty="0">
              <a:solidFill>
                <a:srgbClr val="00B0F0"/>
              </a:solidFill>
              <a:latin typeface="Calibri" panose="020F0502020204030204" pitchFamily="34" charset="0"/>
            </a:endParaRPr>
          </a:p>
        </p:txBody>
      </p:sp>
      <p:sp>
        <p:nvSpPr>
          <p:cNvPr id="54" name="TextBox 53"/>
          <p:cNvSpPr txBox="1"/>
          <p:nvPr/>
        </p:nvSpPr>
        <p:spPr>
          <a:xfrm>
            <a:off x="3995627" y="3128936"/>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chemeClr val="accent2">
                    <a:lumMod val="50000"/>
                  </a:schemeClr>
                </a:solidFill>
                <a:latin typeface="Calibri" panose="020F0502020204030204" pitchFamily="34" charset="0"/>
              </a:rPr>
              <a:t>1</a:t>
            </a:r>
            <a:r>
              <a:rPr lang="en-US" sz="1200" dirty="0" smtClean="0">
                <a:solidFill>
                  <a:srgbClr val="00B0F0"/>
                </a:solidFill>
                <a:latin typeface="Calibri" panose="020F0502020204030204" pitchFamily="34" charset="0"/>
              </a:rPr>
              <a:t>3</a:t>
            </a:r>
            <a:endParaRPr lang="en-US" sz="1200" dirty="0">
              <a:solidFill>
                <a:srgbClr val="00B0F0"/>
              </a:solidFill>
              <a:latin typeface="Calibri" panose="020F0502020204030204" pitchFamily="34" charset="0"/>
            </a:endParaRPr>
          </a:p>
        </p:txBody>
      </p:sp>
      <p:sp>
        <p:nvSpPr>
          <p:cNvPr id="55" name="TextBox 54"/>
          <p:cNvSpPr txBox="1"/>
          <p:nvPr/>
        </p:nvSpPr>
        <p:spPr>
          <a:xfrm>
            <a:off x="4845380" y="2898835"/>
            <a:ext cx="515258"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chemeClr val="accent2">
                    <a:lumMod val="50000"/>
                  </a:schemeClr>
                </a:solidFill>
                <a:latin typeface="Calibri" panose="020F0502020204030204" pitchFamily="34" charset="0"/>
              </a:rPr>
              <a:t>1</a:t>
            </a:r>
            <a:r>
              <a:rPr lang="en-US" sz="1200" dirty="0" smtClean="0">
                <a:solidFill>
                  <a:srgbClr val="00B0F0"/>
                </a:solidFill>
                <a:latin typeface="Calibri" panose="020F0502020204030204" pitchFamily="34" charset="0"/>
              </a:rPr>
              <a:t>4</a:t>
            </a:r>
            <a:endParaRPr lang="en-US" sz="1200" dirty="0">
              <a:solidFill>
                <a:srgbClr val="00B0F0"/>
              </a:solidFill>
              <a:latin typeface="Calibri" panose="020F0502020204030204" pitchFamily="34" charset="0"/>
            </a:endParaRPr>
          </a:p>
        </p:txBody>
      </p:sp>
      <p:sp>
        <p:nvSpPr>
          <p:cNvPr id="56" name="TextBox 55"/>
          <p:cNvSpPr txBox="1"/>
          <p:nvPr/>
        </p:nvSpPr>
        <p:spPr>
          <a:xfrm>
            <a:off x="4751019" y="2577703"/>
            <a:ext cx="476915" cy="276999"/>
          </a:xfrm>
          <a:prstGeom prst="rect">
            <a:avLst/>
          </a:prstGeom>
          <a:noFill/>
        </p:spPr>
        <p:txBody>
          <a:bodyPr wrap="square" rtlCol="0">
            <a:spAutoFit/>
          </a:bodyPr>
          <a:lstStyle/>
          <a:p>
            <a:r>
              <a:rPr lang="en-US" sz="1200" u="heavy" dirty="0" smtClean="0">
                <a:solidFill>
                  <a:srgbClr val="00B050"/>
                </a:solidFill>
                <a:uFill>
                  <a:solidFill>
                    <a:srgbClr val="00B0F0"/>
                  </a:solidFill>
                </a:uFill>
                <a:latin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rPr>
              <a:t>5</a:t>
            </a:r>
            <a:endParaRPr lang="en-US" sz="1200" u="heavy" dirty="0">
              <a:solidFill>
                <a:schemeClr val="accent2">
                  <a:lumMod val="50000"/>
                </a:schemeClr>
              </a:solidFill>
              <a:uFill>
                <a:solidFill>
                  <a:srgbClr val="00B0F0"/>
                </a:solidFill>
              </a:uFill>
              <a:latin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20" name="Table 19"/>
              <p:cNvGraphicFramePr>
                <a:graphicFrameLocks noGrp="1"/>
              </p:cNvGraphicFramePr>
              <p:nvPr>
                <p:extLst>
                  <p:ext uri="{D42A27DB-BD31-4B8C-83A1-F6EECF244321}">
                    <p14:modId xmlns:p14="http://schemas.microsoft.com/office/powerpoint/2010/main" val="2561141896"/>
                  </p:ext>
                </p:extLst>
              </p:nvPr>
            </p:nvGraphicFramePr>
            <p:xfrm>
              <a:off x="2270136" y="4310881"/>
              <a:ext cx="6130182" cy="2194560"/>
            </p:xfrm>
            <a:graphic>
              <a:graphicData uri="http://schemas.openxmlformats.org/drawingml/2006/table">
                <a:tbl>
                  <a:tblPr firstRow="1" bandRow="1">
                    <a:tableStyleId>{5940675A-B579-460E-94D1-54222C63F5DA}</a:tableStyleId>
                  </a:tblPr>
                  <a:tblGrid>
                    <a:gridCol w="770188">
                      <a:extLst>
                        <a:ext uri="{9D8B030D-6E8A-4147-A177-3AD203B41FA5}">
                          <a16:colId xmlns:a16="http://schemas.microsoft.com/office/drawing/2014/main" xmlns="" val="20000"/>
                        </a:ext>
                      </a:extLst>
                    </a:gridCol>
                    <a:gridCol w="2415899">
                      <a:extLst>
                        <a:ext uri="{9D8B030D-6E8A-4147-A177-3AD203B41FA5}">
                          <a16:colId xmlns:a16="http://schemas.microsoft.com/office/drawing/2014/main" xmlns="" val="20001"/>
                        </a:ext>
                      </a:extLst>
                    </a:gridCol>
                    <a:gridCol w="1039095">
                      <a:extLst>
                        <a:ext uri="{9D8B030D-6E8A-4147-A177-3AD203B41FA5}">
                          <a16:colId xmlns:a16="http://schemas.microsoft.com/office/drawing/2014/main" xmlns="" val="20002"/>
                        </a:ext>
                      </a:extLst>
                    </a:gridCol>
                    <a:gridCol w="1905000">
                      <a:extLst>
                        <a:ext uri="{9D8B030D-6E8A-4147-A177-3AD203B41FA5}">
                          <a16:colId xmlns:a16="http://schemas.microsoft.com/office/drawing/2014/main" xmlns="" val="20003"/>
                        </a:ext>
                      </a:extLst>
                    </a:gridCol>
                  </a:tblGrid>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d>
                                <m:dPr>
                                  <m:ctrlPr>
                                    <a:rPr lang="en-US" sz="1200" i="1" smtClean="0">
                                      <a:latin typeface="Cambria Math" panose="02040503050406030204" pitchFamily="18" charset="0"/>
                                      <a:cs typeface="Calibri" panose="020F0502020204030204" pitchFamily="34" charset="0"/>
                                    </a:rPr>
                                  </m:ctrlPr>
                                </m:dPr>
                                <m:e>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4</m:t>
                                      </m:r>
                                    </m:sub>
                                  </m:sSub>
                                </m:e>
                              </m:d>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d>
                                <m:dPr>
                                  <m:ctrlPr>
                                    <a:rPr lang="en-US" sz="1200" i="1" smtClean="0">
                                      <a:latin typeface="Cambria Math" panose="02040503050406030204" pitchFamily="18" charset="0"/>
                                      <a:cs typeface="Calibri" panose="020F0502020204030204" pitchFamily="34" charset="0"/>
                                    </a:rPr>
                                  </m:ctrlPr>
                                </m:dPr>
                                <m:e>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e>
                              </m:d>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2">
                                  <a:lumMod val="50000"/>
                                </a:schemeClr>
                              </a:solidFill>
                              <a:latin typeface="Calibri" panose="020F0502020204030204" pitchFamily="34" charset="0"/>
                              <a:cs typeface="Calibri" panose="020F0502020204030204" pitchFamily="34" charset="0"/>
                            </a:rPr>
                            <a:t>R3</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3</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d>
                                <m:dPr>
                                  <m:ctrlPr>
                                    <a:rPr lang="en-US" sz="1200" i="1" smtClean="0">
                                      <a:latin typeface="Cambria Math" panose="02040503050406030204" pitchFamily="18" charset="0"/>
                                      <a:cs typeface="Calibri" panose="020F0502020204030204" pitchFamily="34" charset="0"/>
                                    </a:rPr>
                                  </m:ctrlPr>
                                </m:dPr>
                                <m:e>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4</m:t>
                                      </m:r>
                                    </m:sub>
                                  </m:sSub>
                                </m:e>
                              </m:d>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F0"/>
                              </a:solidFill>
                              <a:latin typeface="Calibri" panose="020F0502020204030204" pitchFamily="34" charset="0"/>
                              <a:cs typeface="Calibri" panose="020F0502020204030204" pitchFamily="34" charset="0"/>
                            </a:rPr>
                            <a:t>R4</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smtClean="0">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1</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3</m:t>
                                  </m:r>
                                </m:sub>
                              </m:sSub>
                              <m:sSub>
                                <m:sSubPr>
                                  <m:ctrlPr>
                                    <a:rPr lang="en-US" sz="1200" b="0" i="1" smtClean="0">
                                      <a:latin typeface="Cambria Math" panose="02040503050406030204" pitchFamily="18" charset="0"/>
                                      <a:cs typeface="Calibri" panose="020F0502020204030204" pitchFamily="34" charset="0"/>
                                    </a:rPr>
                                  </m:ctrlPr>
                                </m:sSubPr>
                                <m:e>
                                  <m:r>
                                    <a:rPr lang="en-US" sz="1200" b="0" i="1" smtClean="0">
                                      <a:latin typeface="Cambria Math" panose="02040503050406030204" pitchFamily="18" charset="0"/>
                                      <a:cs typeface="Calibri" panose="020F0502020204030204" pitchFamily="34" charset="0"/>
                                    </a:rPr>
                                    <m:t>𝑐</m:t>
                                  </m:r>
                                </m:e>
                                <m:sub>
                                  <m:r>
                                    <a:rPr lang="en-US" sz="1200" b="0" i="1" smtClean="0">
                                      <a:latin typeface="Cambria Math" panose="02040503050406030204" pitchFamily="18" charset="0"/>
                                      <a:cs typeface="Calibri" panose="020F0502020204030204" pitchFamily="34" charset="0"/>
                                    </a:rPr>
                                    <m:t>4</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46410">
                    <a:tc>
                      <a:txBody>
                        <a:bodyPr/>
                        <a:lstStyle/>
                        <a:p>
                          <a:pPr algn="l"/>
                          <a14:m>
                            <m:oMath xmlns:m="http://schemas.openxmlformats.org/officeDocument/2006/math">
                              <m:r>
                                <a:rPr lang="en-US" sz="1200" i="1" smtClean="0">
                                  <a:latin typeface="Cambria Math" panose="02040503050406030204" pitchFamily="18" charset="0"/>
                                  <a:cs typeface="Calibri" panose="020F0502020204030204" pitchFamily="34" charset="0"/>
                                </a:rPr>
                                <m:t>𝑁</m:t>
                              </m:r>
                              <m:r>
                                <a:rPr lang="en-US" sz="1200" i="1">
                                  <a:latin typeface="Cambria Math" panose="02040503050406030204" pitchFamily="18" charset="0"/>
                                  <a:cs typeface="Calibri" panose="020F0502020204030204" pitchFamily="34" charset="0"/>
                                </a:rPr>
                                <m:t>(</m:t>
                              </m:r>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2</m:t>
                                  </m:r>
                                </m:sub>
                              </m:sSub>
                              <m:sSub>
                                <m:sSubPr>
                                  <m:ctrlPr>
                                    <a:rPr lang="en-US" sz="1200" i="1">
                                      <a:latin typeface="Cambria Math" panose="02040503050406030204" pitchFamily="18" charset="0"/>
                                      <a:cs typeface="Calibri" panose="020F0502020204030204" pitchFamily="34" charset="0"/>
                                    </a:rPr>
                                  </m:ctrlPr>
                                </m:sSubPr>
                                <m:e>
                                  <m:r>
                                    <a:rPr lang="en-US" sz="1200" i="1">
                                      <a:latin typeface="Cambria Math" panose="02040503050406030204" pitchFamily="18" charset="0"/>
                                      <a:cs typeface="Calibri" panose="020F0502020204030204" pitchFamily="34" charset="0"/>
                                    </a:rPr>
                                    <m:t>𝑐</m:t>
                                  </m:r>
                                </m:e>
                                <m:sub>
                                  <m:r>
                                    <a:rPr lang="en-US" sz="1200" i="1">
                                      <a:latin typeface="Cambria Math" panose="02040503050406030204" pitchFamily="18" charset="0"/>
                                      <a:cs typeface="Calibri" panose="020F0502020204030204" pitchFamily="34" charset="0"/>
                                    </a:rPr>
                                    <m:t>3</m:t>
                                  </m:r>
                                </m:sub>
                              </m:sSub>
                              <m:r>
                                <a:rPr lang="en-US" sz="1200" i="1">
                                  <a:latin typeface="Cambria Math" panose="02040503050406030204" pitchFamily="18" charset="0"/>
                                  <a:cs typeface="Calibri" panose="020F0502020204030204" pitchFamily="34" charset="0"/>
                                </a:rPr>
                                <m:t>)</m:t>
                              </m:r>
                            </m:oMath>
                          </a14:m>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Choice>
        <mc:Fallback xmlns="">
          <p:graphicFrame>
            <p:nvGraphicFramePr>
              <p:cNvPr id="20" name="Table 19"/>
              <p:cNvGraphicFramePr>
                <a:graphicFrameLocks noGrp="1"/>
              </p:cNvGraphicFramePr>
              <p:nvPr>
                <p:extLst>
                  <p:ext uri="{D42A27DB-BD31-4B8C-83A1-F6EECF244321}">
                    <p14:modId xmlns:p14="http://schemas.microsoft.com/office/powerpoint/2010/main" val="2561141896"/>
                  </p:ext>
                </p:extLst>
              </p:nvPr>
            </p:nvGraphicFramePr>
            <p:xfrm>
              <a:off x="2270136" y="4310881"/>
              <a:ext cx="6130182" cy="2194560"/>
            </p:xfrm>
            <a:graphic>
              <a:graphicData uri="http://schemas.openxmlformats.org/drawingml/2006/table">
                <a:tbl>
                  <a:tblPr firstRow="1" bandRow="1">
                    <a:tableStyleId>{5940675A-B579-460E-94D1-54222C63F5DA}</a:tableStyleId>
                  </a:tblPr>
                  <a:tblGrid>
                    <a:gridCol w="770188"/>
                    <a:gridCol w="2415899"/>
                    <a:gridCol w="1039095"/>
                    <a:gridCol w="1905000"/>
                  </a:tblGrid>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r="-692913" b="-71777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r="-183041" b="-717778"/>
                          </a:stretch>
                        </a:blipFill>
                      </a:tcPr>
                    </a:tc>
                    <a:tc>
                      <a:txBody>
                        <a:bodyPr/>
                        <a:lstStyle/>
                        <a:p>
                          <a:pPr algn="l"/>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100000" r="-692913" b="-61777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100000" r="-183041" b="-617778"/>
                          </a:stretch>
                        </a:blipFill>
                      </a:tcPr>
                    </a:tc>
                    <a:tc>
                      <a:txBody>
                        <a:bodyPr/>
                        <a:lstStyle/>
                        <a:p>
                          <a:pPr algn="l"/>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200000" r="-692913" b="-51777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2">
                                  <a:lumMod val="50000"/>
                                </a:schemeClr>
                              </a:solidFill>
                              <a:latin typeface="Calibri" panose="020F0502020204030204" pitchFamily="34" charset="0"/>
                              <a:cs typeface="Calibri" panose="020F0502020204030204" pitchFamily="34" charset="0"/>
                            </a:rPr>
                            <a:t>R3</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200000" r="-183041" b="-517778"/>
                          </a:stretch>
                        </a:blipFill>
                      </a:tcPr>
                    </a:tc>
                    <a:tc>
                      <a:txBody>
                        <a:bodyPr/>
                        <a:lstStyle/>
                        <a:p>
                          <a:pPr algn="l"/>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293478" r="-692913" b="-40652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F0"/>
                              </a:solidFill>
                              <a:latin typeface="Calibri" panose="020F0502020204030204" pitchFamily="34" charset="0"/>
                              <a:cs typeface="Calibri" panose="020F0502020204030204" pitchFamily="34" charset="0"/>
                            </a:rPr>
                            <a:t>R4</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9</a:t>
                          </a:r>
                          <a:r>
                            <a:rPr lang="en-US" sz="1200" dirty="0" smtClean="0">
                              <a:latin typeface="Calibri" panose="020F0502020204030204" pitchFamily="34" charset="0"/>
                              <a:cs typeface="Calibri" panose="020F0502020204030204" pitchFamily="34" charset="0"/>
                            </a:rPr>
                            <a:t>+</a:t>
                          </a:r>
                          <a:r>
                            <a:rPr lang="en-US" sz="1200" dirty="0" smtClean="0">
                              <a:solidFill>
                                <a:schemeClr val="accent2">
                                  <a:lumMod val="50000"/>
                                </a:schemeClr>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10</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293478" r="-183041" b="-40652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402222" r="-692913" b="-3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5</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402222" r="-183041" b="-3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502222" r="-692913" b="-2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6</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502222" r="-183041" b="-2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602222" r="-692913" b="-1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00B0F0"/>
                              </a:solidFill>
                              <a:latin typeface="Calibri" panose="020F0502020204030204" pitchFamily="34" charset="0"/>
                              <a:cs typeface="Calibri" panose="020F0502020204030204" pitchFamily="34" charset="0"/>
                            </a:rPr>
                            <a:t>7</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2</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3</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l="-305848" t="-602222" r="-183041" b="-115556"/>
                          </a:stretch>
                        </a:blipFill>
                      </a:tcPr>
                    </a:tc>
                    <a:tc>
                      <a:txBody>
                        <a:bodyPr/>
                        <a:lstStyle/>
                        <a:p>
                          <a:pPr algn="l"/>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7432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11"/>
                          <a:stretch>
                            <a:fillRect t="-702222" r="-692913" b="-1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8</a:t>
                          </a:r>
                          <a:r>
                            <a:rPr lang="en-US" sz="1200" dirty="0" smtClean="0">
                              <a:latin typeface="Calibri" panose="020F0502020204030204" pitchFamily="34" charset="0"/>
                              <a:cs typeface="Calibri" panose="020F0502020204030204" pitchFamily="34" charset="0"/>
                            </a:rPr>
                            <a:t>+</a:t>
                          </a:r>
                          <a:r>
                            <a:rPr lang="en-US" sz="1200" dirty="0" smtClean="0">
                              <a:solidFill>
                                <a:srgbClr val="00B050"/>
                              </a:solidFill>
                              <a:latin typeface="Calibri" panose="020F0502020204030204" pitchFamily="34" charset="0"/>
                              <a:cs typeface="Calibri" panose="020F0502020204030204" pitchFamily="34" charset="0"/>
                            </a:rPr>
                            <a:t>R</a:t>
                          </a:r>
                          <a:r>
                            <a:rPr lang="en-US" sz="1200" dirty="0" smtClean="0">
                              <a:solidFill>
                                <a:srgbClr val="FF0000"/>
                              </a:solidFill>
                              <a:latin typeface="Calibri" panose="020F0502020204030204" pitchFamily="34" charset="0"/>
                              <a:cs typeface="Calibri" panose="020F0502020204030204" pitchFamily="34" charset="0"/>
                            </a:rPr>
                            <a:t>1</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latin typeface="Calibri" panose="020F0502020204030204" pitchFamily="34" charset="0"/>
                              <a:cs typeface="Calibri" panose="020F0502020204030204" pitchFamily="34" charset="0"/>
                            </a:rPr>
                            <a:t>+</a:t>
                          </a:r>
                          <a:r>
                            <a:rPr lang="en-US" sz="1200" dirty="0" smtClean="0">
                              <a:solidFill>
                                <a:srgbClr val="FF0000"/>
                              </a:solidFill>
                              <a:latin typeface="Calibri" panose="020F0502020204030204" pitchFamily="34" charset="0"/>
                              <a:cs typeface="Calibri" panose="020F0502020204030204" pitchFamily="34" charset="0"/>
                            </a:rPr>
                            <a:t>R</a:t>
                          </a:r>
                          <a:r>
                            <a:rPr lang="en-US" sz="1200" dirty="0" smtClean="0">
                              <a:solidFill>
                                <a:schemeClr val="accent2">
                                  <a:lumMod val="50000"/>
                                </a:schemeClr>
                              </a:solidFill>
                              <a:latin typeface="Calibri" panose="020F0502020204030204" pitchFamily="34" charset="0"/>
                              <a:cs typeface="Calibri" panose="020F0502020204030204" pitchFamily="34" charset="0"/>
                            </a:rPr>
                            <a:t>1</a:t>
                          </a:r>
                          <a:r>
                            <a:rPr lang="en-US" sz="1200" dirty="0" smtClean="0">
                              <a:solidFill>
                                <a:srgbClr val="00B0F0"/>
                              </a:solidFill>
                              <a:latin typeface="Calibri" panose="020F0502020204030204" pitchFamily="34" charset="0"/>
                              <a:cs typeface="Calibri" panose="020F0502020204030204" pitchFamily="34" charset="0"/>
                            </a:rPr>
                            <a:t>4</a:t>
                          </a:r>
                          <a:r>
                            <a:rPr lang="en-US" sz="1200" dirty="0" smtClean="0">
                              <a:latin typeface="Calibri" panose="020F0502020204030204" pitchFamily="34" charset="0"/>
                              <a:cs typeface="Calibri" panose="020F0502020204030204" pitchFamily="34" charset="0"/>
                            </a:rPr>
                            <a:t>+</a:t>
                          </a:r>
                          <a:r>
                            <a:rPr lang="en-US" sz="1200" u="heavy" dirty="0" smtClean="0">
                              <a:solidFill>
                                <a:srgbClr val="00B050"/>
                              </a:solidFill>
                              <a:uFill>
                                <a:solidFill>
                                  <a:srgbClr val="00B0F0"/>
                                </a:solidFill>
                              </a:uFill>
                              <a:latin typeface="Calibri" panose="020F0502020204030204" pitchFamily="34" charset="0"/>
                              <a:cs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cs typeface="Calibri" panose="020F0502020204030204" pitchFamily="34" charset="0"/>
                            </a:rPr>
                            <a:t>1</a:t>
                          </a:r>
                          <a:r>
                            <a:rPr lang="en-US" sz="1200" u="heavy" dirty="0" smtClean="0">
                              <a:solidFill>
                                <a:schemeClr val="accent2">
                                  <a:lumMod val="50000"/>
                                </a:schemeClr>
                              </a:solidFill>
                              <a:uFill>
                                <a:solidFill>
                                  <a:srgbClr val="00B0F0"/>
                                </a:solidFill>
                              </a:uFill>
                              <a:latin typeface="Calibri" panose="020F0502020204030204" pitchFamily="34" charset="0"/>
                              <a:cs typeface="Calibri" panose="020F050202020403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US" sz="12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mc:Fallback>
      </mc:AlternateContent>
    </p:spTree>
    <p:extLst>
      <p:ext uri="{BB962C8B-B14F-4D97-AF65-F5344CB8AC3E}">
        <p14:creationId xmlns:p14="http://schemas.microsoft.com/office/powerpoint/2010/main" val="15532071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8" grpId="0"/>
      <p:bldP spid="15" grpId="0"/>
      <p:bldP spid="16" grpId="0"/>
      <p:bldP spid="77" grpId="0"/>
      <p:bldP spid="33" grpId="0"/>
      <p:bldP spid="17" grpId="0"/>
      <p:bldP spid="39" grpId="0"/>
      <p:bldP spid="40" grpId="0"/>
      <p:bldP spid="41" grpId="0"/>
      <p:bldP spid="42" grpId="0"/>
      <p:bldP spid="43" grpId="0"/>
      <p:bldP spid="44" grpId="0"/>
      <p:bldP spid="45" grpId="0"/>
      <p:bldP spid="19" grpId="0" animBg="1"/>
      <p:bldP spid="48" grpId="0"/>
      <p:bldP spid="49" grpId="0"/>
      <p:bldP spid="50"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Case </a:t>
                </a:r>
                <a14:m>
                  <m:oMath xmlns:m="http://schemas.openxmlformats.org/officeDocument/2006/math">
                    <m:r>
                      <a:rPr lang="en-US" sz="3000" b="0" i="1" smtClean="0">
                        <a:latin typeface="Cambria Math" panose="02040503050406030204" pitchFamily="18" charset="0"/>
                        <a:cs typeface="Calibri" panose="020F0502020204030204" pitchFamily="34" charset="0"/>
                      </a:rPr>
                      <m:t>𝑡</m:t>
                    </m:r>
                    <m:r>
                      <a:rPr lang="en-US" sz="3000" b="0" i="1" smtClean="0">
                        <a:latin typeface="Cambria Math" panose="02040503050406030204" pitchFamily="18" charset="0"/>
                        <a:cs typeface="Calibri" panose="020F0502020204030204" pitchFamily="34" charset="0"/>
                      </a:rPr>
                      <m:t>=4</m:t>
                    </m:r>
                  </m:oMath>
                </a14:m>
                <a:r>
                  <a:rPr lang="en-US" sz="3000" dirty="0" smtClean="0">
                    <a:latin typeface="Calibri" panose="020F0502020204030204" pitchFamily="34" charset="0"/>
                    <a:cs typeface="Calibri" panose="020F0502020204030204" pitchFamily="34" charset="0"/>
                  </a:rPr>
                  <a: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276"/>
                </a:stretch>
              </a:blipFill>
            </p:spPr>
            <p:txBody>
              <a:bodyPr/>
              <a:lstStyle/>
              <a:p>
                <a:r>
                  <a:rPr lang="en-US">
                    <a:noFill/>
                  </a:rPr>
                  <a:t> </a:t>
                </a:r>
              </a:p>
            </p:txBody>
          </p:sp>
        </mc:Fallback>
      </mc:AlternateContent>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Rectangle 4"/>
          <p:cNvSpPr/>
          <p:nvPr/>
        </p:nvSpPr>
        <p:spPr>
          <a:xfrm>
            <a:off x="2623995" y="1330614"/>
            <a:ext cx="4852910" cy="2508976"/>
          </a:xfrm>
          <a:prstGeom prst="rect">
            <a:avLst/>
          </a:prstGeom>
          <a:pattFill prst="pct5">
            <a:fgClr>
              <a:schemeClr val="lt1"/>
            </a:fgClr>
            <a:bgClr>
              <a:schemeClr val="bg1"/>
            </a:bgClr>
          </a:patt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p:sp>
        <p:nvSpPr>
          <p:cNvPr id="11" name="Oval 10"/>
          <p:cNvSpPr/>
          <p:nvPr/>
        </p:nvSpPr>
        <p:spPr>
          <a:xfrm>
            <a:off x="3971568" y="1574340"/>
            <a:ext cx="2875652" cy="1475786"/>
          </a:xfrm>
          <a:prstGeom prst="ellipse">
            <a:avLst/>
          </a:prstGeom>
          <a:solidFill>
            <a:schemeClr val="lt1">
              <a:alpha val="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p:sp>
        <p:nvSpPr>
          <p:cNvPr id="13" name="Oval 12"/>
          <p:cNvSpPr/>
          <p:nvPr/>
        </p:nvSpPr>
        <p:spPr>
          <a:xfrm rot="20382369">
            <a:off x="2974026" y="1506205"/>
            <a:ext cx="2210738" cy="1527601"/>
          </a:xfrm>
          <a:prstGeom prst="ellipse">
            <a:avLst/>
          </a:prstGeom>
          <a:solidFill>
            <a:schemeClr val="lt1">
              <a:alpha val="0"/>
            </a:schemeClr>
          </a:solidFill>
          <a:ln>
            <a:solidFill>
              <a:srgbClr val="00B050"/>
            </a:solidFill>
          </a:ln>
          <a:scene3d>
            <a:camera prst="orthographicFront"/>
            <a:lightRig rig="threePt" dir="t"/>
          </a:scene3d>
          <a:sp3d prstMaterial="matte">
            <a:extrusionClr>
              <a:schemeClr val="bg1"/>
            </a:extrusionClr>
          </a:sp3d>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endParaRPr>
          </a:p>
        </p:txBody>
      </p:sp>
      <p:sp>
        <p:nvSpPr>
          <p:cNvPr id="14" name="Oval 13"/>
          <p:cNvSpPr/>
          <p:nvPr/>
        </p:nvSpPr>
        <p:spPr>
          <a:xfrm>
            <a:off x="3330258" y="2196430"/>
            <a:ext cx="2280949" cy="1552673"/>
          </a:xfrm>
          <a:prstGeom prst="ellipse">
            <a:avLst/>
          </a:prstGeom>
          <a:solidFill>
            <a:schemeClr val="lt1">
              <a:alpha val="0"/>
            </a:schemeClr>
          </a:solidFill>
          <a:ln>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solidFill>
                <a:prstClr val="black"/>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3058864" y="1569357"/>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00B050"/>
                              </a:solidFill>
                              <a:latin typeface="Cambria Math" panose="02040503050406030204" pitchFamily="18" charset="0"/>
                            </a:rPr>
                          </m:ctrlPr>
                        </m:sSubPr>
                        <m:e>
                          <m:r>
                            <a:rPr lang="en-US" sz="1200" i="1" smtClean="0">
                              <a:solidFill>
                                <a:srgbClr val="00B050"/>
                              </a:solidFill>
                              <a:latin typeface="Cambria Math" panose="02040503050406030204" pitchFamily="18" charset="0"/>
                            </a:rPr>
                            <m:t>𝑐</m:t>
                          </m:r>
                        </m:e>
                        <m:sub>
                          <m:r>
                            <a:rPr lang="en-US" sz="1200" i="1" smtClean="0">
                              <a:solidFill>
                                <a:srgbClr val="00B050"/>
                              </a:solidFill>
                              <a:latin typeface="Cambria Math" panose="02040503050406030204" pitchFamily="18" charset="0"/>
                            </a:rPr>
                            <m:t>1</m:t>
                          </m:r>
                        </m:sub>
                      </m:sSub>
                    </m:oMath>
                  </m:oMathPara>
                </a14:m>
                <a:endParaRPr lang="en-US" sz="1200" dirty="0">
                  <a:solidFill>
                    <a:prstClr val="black"/>
                  </a:solidFill>
                  <a:latin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58864" y="1569357"/>
                <a:ext cx="304800" cy="27699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59502" y="1497877"/>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smtClean="0">
                              <a:solidFill>
                                <a:srgbClr val="FF0000"/>
                              </a:solidFill>
                              <a:latin typeface="Cambria Math" panose="02040503050406030204" pitchFamily="18" charset="0"/>
                            </a:rPr>
                            <m:t>𝑐</m:t>
                          </m:r>
                        </m:e>
                        <m:sub>
                          <m:r>
                            <a:rPr lang="en-US" sz="1200" i="1" smtClean="0">
                              <a:solidFill>
                                <a:srgbClr val="FF0000"/>
                              </a:solidFill>
                              <a:latin typeface="Cambria Math" panose="02040503050406030204" pitchFamily="18" charset="0"/>
                            </a:rPr>
                            <m:t>2</m:t>
                          </m:r>
                        </m:sub>
                      </m:sSub>
                    </m:oMath>
                  </m:oMathPara>
                </a14:m>
                <a:endParaRPr lang="en-US" sz="1200" dirty="0">
                  <a:solidFill>
                    <a:prstClr val="black"/>
                  </a:solidFill>
                  <a:latin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59502" y="1497877"/>
                <a:ext cx="304800" cy="27699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94777" y="3436216"/>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EB80A">
                                  <a:lumMod val="50000"/>
                                </a:srgbClr>
                              </a:solidFill>
                              <a:latin typeface="Cambria Math" panose="02040503050406030204" pitchFamily="18" charset="0"/>
                            </a:rPr>
                          </m:ctrlPr>
                        </m:sSubPr>
                        <m:e>
                          <m:r>
                            <a:rPr lang="en-US" sz="1200" i="1" smtClean="0">
                              <a:solidFill>
                                <a:srgbClr val="FEB80A">
                                  <a:lumMod val="50000"/>
                                </a:srgbClr>
                              </a:solidFill>
                              <a:latin typeface="Cambria Math" panose="02040503050406030204" pitchFamily="18" charset="0"/>
                            </a:rPr>
                            <m:t>𝑐</m:t>
                          </m:r>
                        </m:e>
                        <m:sub>
                          <m:r>
                            <a:rPr lang="en-US" sz="1200" i="1" smtClean="0">
                              <a:solidFill>
                                <a:srgbClr val="FEB80A">
                                  <a:lumMod val="50000"/>
                                </a:srgbClr>
                              </a:solidFill>
                              <a:latin typeface="Cambria Math" panose="02040503050406030204" pitchFamily="18" charset="0"/>
                            </a:rPr>
                            <m:t>3</m:t>
                          </m:r>
                        </m:sub>
                      </m:sSub>
                    </m:oMath>
                  </m:oMathPara>
                </a14:m>
                <a:endParaRPr lang="en-US" sz="1200" dirty="0">
                  <a:solidFill>
                    <a:prstClr val="black"/>
                  </a:solidFill>
                  <a:latin typeface="Calibri" panose="020F050202020403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394777" y="3436216"/>
                <a:ext cx="304800" cy="27699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288167" y="1296307"/>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solidFill>
                            <a:prstClr val="black"/>
                          </a:solidFill>
                          <a:latin typeface="Cambria Math" panose="02040503050406030204" pitchFamily="18" charset="0"/>
                        </a:rPr>
                        <m:t>𝑆</m:t>
                      </m:r>
                    </m:oMath>
                  </m:oMathPara>
                </a14:m>
                <a:endParaRPr lang="en-US" sz="1200" dirty="0">
                  <a:solidFill>
                    <a:prstClr val="black"/>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288167" y="1296307"/>
                <a:ext cx="304800" cy="27699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806659" y="3293143"/>
                <a:ext cx="304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00B0F0"/>
                              </a:solidFill>
                              <a:latin typeface="Cambria Math" panose="02040503050406030204" pitchFamily="18" charset="0"/>
                            </a:rPr>
                          </m:ctrlPr>
                        </m:sSubPr>
                        <m:e>
                          <m:r>
                            <a:rPr lang="en-US" sz="1200" i="1" smtClean="0">
                              <a:solidFill>
                                <a:srgbClr val="00B0F0"/>
                              </a:solidFill>
                              <a:latin typeface="Cambria Math" panose="02040503050406030204" pitchFamily="18" charset="0"/>
                            </a:rPr>
                            <m:t>𝑐</m:t>
                          </m:r>
                        </m:e>
                        <m:sub>
                          <m:r>
                            <a:rPr lang="en-US" sz="1200" i="1" smtClean="0">
                              <a:solidFill>
                                <a:srgbClr val="00B0F0"/>
                              </a:solidFill>
                              <a:latin typeface="Cambria Math" panose="02040503050406030204" pitchFamily="18" charset="0"/>
                            </a:rPr>
                            <m:t>4</m:t>
                          </m:r>
                        </m:sub>
                      </m:sSub>
                    </m:oMath>
                  </m:oMathPara>
                </a14:m>
                <a:endParaRPr lang="en-US" sz="1200" dirty="0">
                  <a:solidFill>
                    <a:prstClr val="black"/>
                  </a:solidFill>
                  <a:latin typeface="Calibri" panose="020F05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6806659" y="3293143"/>
                <a:ext cx="304800" cy="276999"/>
              </a:xfrm>
              <a:prstGeom prst="rect">
                <a:avLst/>
              </a:prstGeom>
              <a:blipFill rotWithShape="0">
                <a:blip r:embed="rId9"/>
                <a:stretch>
                  <a:fillRect/>
                </a:stretch>
              </a:blipFill>
            </p:spPr>
            <p:txBody>
              <a:bodyPr/>
              <a:lstStyle/>
              <a:p>
                <a:r>
                  <a:rPr lang="en-US">
                    <a:noFill/>
                  </a:rPr>
                  <a:t> </a:t>
                </a:r>
              </a:p>
            </p:txBody>
          </p:sp>
        </mc:Fallback>
      </mc:AlternateContent>
      <p:sp>
        <p:nvSpPr>
          <p:cNvPr id="17" name="TextBox 16"/>
          <p:cNvSpPr txBox="1"/>
          <p:nvPr/>
        </p:nvSpPr>
        <p:spPr>
          <a:xfrm>
            <a:off x="2830264" y="3050125"/>
            <a:ext cx="381000" cy="276999"/>
          </a:xfrm>
          <a:prstGeom prst="rect">
            <a:avLst/>
          </a:prstGeom>
          <a:noFill/>
        </p:spPr>
        <p:txBody>
          <a:bodyPr wrap="square" rtlCol="0">
            <a:spAutoFit/>
          </a:bodyPr>
          <a:lstStyle/>
          <a:p>
            <a:r>
              <a:rPr lang="en-US" sz="1200" dirty="0" smtClean="0">
                <a:solidFill>
                  <a:prstClr val="black"/>
                </a:solidFill>
                <a:latin typeface="Calibri" panose="020F0502020204030204" pitchFamily="34" charset="0"/>
              </a:rPr>
              <a:t>R0</a:t>
            </a:r>
            <a:endParaRPr lang="en-US" sz="1200" dirty="0">
              <a:solidFill>
                <a:prstClr val="black"/>
              </a:solidFill>
              <a:latin typeface="Calibri" panose="020F0502020204030204" pitchFamily="34" charset="0"/>
            </a:endParaRPr>
          </a:p>
        </p:txBody>
      </p:sp>
      <p:sp>
        <p:nvSpPr>
          <p:cNvPr id="39" name="TextBox 38"/>
          <p:cNvSpPr txBox="1"/>
          <p:nvPr/>
        </p:nvSpPr>
        <p:spPr>
          <a:xfrm>
            <a:off x="3454778" y="1877403"/>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R1</a:t>
            </a:r>
            <a:endParaRPr lang="en-US" sz="1200" dirty="0">
              <a:solidFill>
                <a:srgbClr val="00B050"/>
              </a:solidFill>
              <a:latin typeface="Calibri" panose="020F0502020204030204" pitchFamily="34" charset="0"/>
            </a:endParaRPr>
          </a:p>
        </p:txBody>
      </p:sp>
      <p:sp>
        <p:nvSpPr>
          <p:cNvPr id="40" name="TextBox 39"/>
          <p:cNvSpPr txBox="1"/>
          <p:nvPr/>
        </p:nvSpPr>
        <p:spPr>
          <a:xfrm>
            <a:off x="5942481" y="1740894"/>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R2</a:t>
            </a:r>
            <a:endParaRPr lang="en-US" sz="1200" dirty="0">
              <a:solidFill>
                <a:srgbClr val="FF0000"/>
              </a:solidFill>
              <a:latin typeface="Calibri" panose="020F0502020204030204" pitchFamily="34" charset="0"/>
            </a:endParaRPr>
          </a:p>
        </p:txBody>
      </p:sp>
      <p:sp>
        <p:nvSpPr>
          <p:cNvPr id="41" name="TextBox 40"/>
          <p:cNvSpPr txBox="1"/>
          <p:nvPr/>
        </p:nvSpPr>
        <p:spPr>
          <a:xfrm>
            <a:off x="4003816" y="3325449"/>
            <a:ext cx="381000" cy="276999"/>
          </a:xfrm>
          <a:prstGeom prst="rect">
            <a:avLst/>
          </a:prstGeom>
          <a:noFill/>
        </p:spPr>
        <p:txBody>
          <a:bodyPr wrap="square" rtlCol="0">
            <a:spAutoFit/>
          </a:bodyPr>
          <a:lstStyle/>
          <a:p>
            <a:r>
              <a:rPr lang="en-US" sz="1200" dirty="0" smtClean="0">
                <a:solidFill>
                  <a:srgbClr val="FEB80A">
                    <a:lumMod val="50000"/>
                  </a:srgbClr>
                </a:solidFill>
                <a:latin typeface="Calibri" panose="020F0502020204030204" pitchFamily="34" charset="0"/>
              </a:rPr>
              <a:t>R3</a:t>
            </a:r>
            <a:endParaRPr lang="en-US" sz="1200" dirty="0">
              <a:solidFill>
                <a:srgbClr val="FEB80A">
                  <a:lumMod val="50000"/>
                </a:srgbClr>
              </a:solidFill>
              <a:latin typeface="Calibri" panose="020F0502020204030204" pitchFamily="34" charset="0"/>
            </a:endParaRPr>
          </a:p>
        </p:txBody>
      </p:sp>
      <p:sp>
        <p:nvSpPr>
          <p:cNvPr id="42" name="TextBox 41"/>
          <p:cNvSpPr txBox="1"/>
          <p:nvPr/>
        </p:nvSpPr>
        <p:spPr>
          <a:xfrm>
            <a:off x="6235052" y="3042805"/>
            <a:ext cx="381000" cy="276999"/>
          </a:xfrm>
          <a:prstGeom prst="rect">
            <a:avLst/>
          </a:prstGeom>
          <a:noFill/>
        </p:spPr>
        <p:txBody>
          <a:bodyPr wrap="square" rtlCol="0">
            <a:spAutoFit/>
          </a:bodyPr>
          <a:lstStyle/>
          <a:p>
            <a:r>
              <a:rPr lang="en-US" sz="1200" dirty="0" smtClean="0">
                <a:solidFill>
                  <a:srgbClr val="00B0F0"/>
                </a:solidFill>
                <a:latin typeface="Calibri" panose="020F0502020204030204" pitchFamily="34" charset="0"/>
              </a:rPr>
              <a:t>R4</a:t>
            </a:r>
            <a:endParaRPr lang="en-US" sz="1200" dirty="0">
              <a:solidFill>
                <a:srgbClr val="00B0F0"/>
              </a:solidFill>
              <a:latin typeface="Calibri" panose="020F0502020204030204" pitchFamily="34" charset="0"/>
            </a:endParaRPr>
          </a:p>
        </p:txBody>
      </p:sp>
      <p:sp>
        <p:nvSpPr>
          <p:cNvPr id="43" name="TextBox 42"/>
          <p:cNvSpPr txBox="1"/>
          <p:nvPr/>
        </p:nvSpPr>
        <p:spPr>
          <a:xfrm>
            <a:off x="3994130" y="1966055"/>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5</a:t>
            </a:r>
            <a:endParaRPr lang="en-US" sz="1200" dirty="0">
              <a:solidFill>
                <a:srgbClr val="FF0000"/>
              </a:solidFill>
              <a:latin typeface="Calibri" panose="020F0502020204030204" pitchFamily="34" charset="0"/>
            </a:endParaRPr>
          </a:p>
        </p:txBody>
      </p:sp>
      <p:sp>
        <p:nvSpPr>
          <p:cNvPr id="44" name="TextBox 43"/>
          <p:cNvSpPr txBox="1"/>
          <p:nvPr/>
        </p:nvSpPr>
        <p:spPr>
          <a:xfrm>
            <a:off x="3582225" y="2546265"/>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EB80A">
                    <a:lumMod val="50000"/>
                  </a:srgbClr>
                </a:solidFill>
                <a:latin typeface="Calibri" panose="020F0502020204030204" pitchFamily="34" charset="0"/>
              </a:rPr>
              <a:t>6</a:t>
            </a:r>
            <a:endParaRPr lang="en-US" sz="1200" dirty="0">
              <a:solidFill>
                <a:srgbClr val="FEB80A">
                  <a:lumMod val="50000"/>
                </a:srgbClr>
              </a:solidFill>
              <a:latin typeface="Calibri" panose="020F0502020204030204" pitchFamily="34" charset="0"/>
            </a:endParaRPr>
          </a:p>
        </p:txBody>
      </p:sp>
      <p:sp>
        <p:nvSpPr>
          <p:cNvPr id="45" name="TextBox 44"/>
          <p:cNvSpPr txBox="1"/>
          <p:nvPr/>
        </p:nvSpPr>
        <p:spPr>
          <a:xfrm>
            <a:off x="4154349" y="1549399"/>
            <a:ext cx="381000"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00B0F0"/>
                </a:solidFill>
                <a:latin typeface="Calibri" panose="020F0502020204030204" pitchFamily="34" charset="0"/>
              </a:rPr>
              <a:t>7</a:t>
            </a:r>
            <a:endParaRPr lang="en-US" sz="1200" dirty="0">
              <a:solidFill>
                <a:srgbClr val="00B0F0"/>
              </a:solidFill>
              <a:latin typeface="Calibri" panose="020F0502020204030204" pitchFamily="34" charset="0"/>
            </a:endParaRPr>
          </a:p>
        </p:txBody>
      </p:sp>
      <p:sp>
        <p:nvSpPr>
          <p:cNvPr id="19" name="Freeform 18"/>
          <p:cNvSpPr/>
          <p:nvPr/>
        </p:nvSpPr>
        <p:spPr>
          <a:xfrm>
            <a:off x="3755031" y="1574340"/>
            <a:ext cx="3269030" cy="2200288"/>
          </a:xfrm>
          <a:custGeom>
            <a:avLst/>
            <a:gdLst>
              <a:gd name="connsiteX0" fmla="*/ 2764634 w 3140614"/>
              <a:gd name="connsiteY0" fmla="*/ 892624 h 2138121"/>
              <a:gd name="connsiteX1" fmla="*/ 1261837 w 3140614"/>
              <a:gd name="connsiteY1" fmla="*/ 97493 h 2138121"/>
              <a:gd name="connsiteX2" fmla="*/ 411048 w 3140614"/>
              <a:gd name="connsiteY2" fmla="*/ 41834 h 2138121"/>
              <a:gd name="connsiteX3" fmla="*/ 387194 w 3140614"/>
              <a:gd name="connsiteY3" fmla="*/ 359887 h 2138121"/>
              <a:gd name="connsiteX4" fmla="*/ 975590 w 3140614"/>
              <a:gd name="connsiteY4" fmla="*/ 836965 h 2138121"/>
              <a:gd name="connsiteX5" fmla="*/ 546220 w 3140614"/>
              <a:gd name="connsiteY5" fmla="*/ 1162968 h 2138121"/>
              <a:gd name="connsiteX6" fmla="*/ 5531 w 3140614"/>
              <a:gd name="connsiteY6" fmla="*/ 1345848 h 2138121"/>
              <a:gd name="connsiteX7" fmla="*/ 904029 w 3140614"/>
              <a:gd name="connsiteY7" fmla="*/ 1854732 h 2138121"/>
              <a:gd name="connsiteX8" fmla="*/ 1269789 w 3140614"/>
              <a:gd name="connsiteY8" fmla="*/ 1218627 h 2138121"/>
              <a:gd name="connsiteX9" fmla="*/ 1635549 w 3140614"/>
              <a:gd name="connsiteY9" fmla="*/ 995991 h 2138121"/>
              <a:gd name="connsiteX10" fmla="*/ 1937698 w 3140614"/>
              <a:gd name="connsiteY10" fmla="*/ 1783170 h 2138121"/>
              <a:gd name="connsiteX11" fmla="*/ 2375020 w 3140614"/>
              <a:gd name="connsiteY11" fmla="*/ 2133027 h 2138121"/>
              <a:gd name="connsiteX12" fmla="*/ 3122442 w 3140614"/>
              <a:gd name="connsiteY12" fmla="*/ 1544631 h 2138121"/>
              <a:gd name="connsiteX13" fmla="*/ 2764634 w 3140614"/>
              <a:gd name="connsiteY13" fmla="*/ 892624 h 2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0614" h="2138121">
                <a:moveTo>
                  <a:pt x="2764634" y="892624"/>
                </a:moveTo>
                <a:cubicBezTo>
                  <a:pt x="2454533" y="651434"/>
                  <a:pt x="1654101" y="239291"/>
                  <a:pt x="1261837" y="97493"/>
                </a:cubicBezTo>
                <a:cubicBezTo>
                  <a:pt x="869573" y="-44305"/>
                  <a:pt x="556822" y="-1898"/>
                  <a:pt x="411048" y="41834"/>
                </a:cubicBezTo>
                <a:cubicBezTo>
                  <a:pt x="265274" y="85566"/>
                  <a:pt x="293104" y="227365"/>
                  <a:pt x="387194" y="359887"/>
                </a:cubicBezTo>
                <a:cubicBezTo>
                  <a:pt x="481284" y="492409"/>
                  <a:pt x="949086" y="703118"/>
                  <a:pt x="975590" y="836965"/>
                </a:cubicBezTo>
                <a:cubicBezTo>
                  <a:pt x="1002094" y="970812"/>
                  <a:pt x="707896" y="1078154"/>
                  <a:pt x="546220" y="1162968"/>
                </a:cubicBezTo>
                <a:cubicBezTo>
                  <a:pt x="384544" y="1247782"/>
                  <a:pt x="-54104" y="1230554"/>
                  <a:pt x="5531" y="1345848"/>
                </a:cubicBezTo>
                <a:cubicBezTo>
                  <a:pt x="65166" y="1461142"/>
                  <a:pt x="693319" y="1875935"/>
                  <a:pt x="904029" y="1854732"/>
                </a:cubicBezTo>
                <a:cubicBezTo>
                  <a:pt x="1114739" y="1833529"/>
                  <a:pt x="1147869" y="1361750"/>
                  <a:pt x="1269789" y="1218627"/>
                </a:cubicBezTo>
                <a:cubicBezTo>
                  <a:pt x="1391709" y="1075504"/>
                  <a:pt x="1524231" y="901901"/>
                  <a:pt x="1635549" y="995991"/>
                </a:cubicBezTo>
                <a:cubicBezTo>
                  <a:pt x="1746867" y="1090082"/>
                  <a:pt x="1814453" y="1593664"/>
                  <a:pt x="1937698" y="1783170"/>
                </a:cubicBezTo>
                <a:cubicBezTo>
                  <a:pt x="2060943" y="1972676"/>
                  <a:pt x="2177563" y="2172783"/>
                  <a:pt x="2375020" y="2133027"/>
                </a:cubicBezTo>
                <a:cubicBezTo>
                  <a:pt x="2572477" y="2093271"/>
                  <a:pt x="3056181" y="1754015"/>
                  <a:pt x="3122442" y="1544631"/>
                </a:cubicBezTo>
                <a:cubicBezTo>
                  <a:pt x="3188703" y="1335247"/>
                  <a:pt x="3074735" y="1133814"/>
                  <a:pt x="2764634" y="892624"/>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Calibri" panose="020F0502020204030204" pitchFamily="34" charset="0"/>
            </a:endParaRPr>
          </a:p>
        </p:txBody>
      </p:sp>
      <p:sp>
        <p:nvSpPr>
          <p:cNvPr id="48" name="TextBox 47"/>
          <p:cNvSpPr txBox="1"/>
          <p:nvPr/>
        </p:nvSpPr>
        <p:spPr>
          <a:xfrm>
            <a:off x="5179381" y="2711708"/>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rgbClr val="FEB80A">
                    <a:lumMod val="50000"/>
                  </a:srgbClr>
                </a:solidFill>
                <a:latin typeface="Calibri" panose="020F0502020204030204" pitchFamily="34" charset="0"/>
              </a:rPr>
              <a:t>8</a:t>
            </a:r>
            <a:endParaRPr lang="en-US" sz="1200" dirty="0">
              <a:solidFill>
                <a:srgbClr val="FEB80A">
                  <a:lumMod val="50000"/>
                </a:srgbClr>
              </a:solidFill>
              <a:latin typeface="Calibri" panose="020F0502020204030204" pitchFamily="34" charset="0"/>
            </a:endParaRPr>
          </a:p>
        </p:txBody>
      </p:sp>
      <p:sp>
        <p:nvSpPr>
          <p:cNvPr id="49" name="TextBox 48"/>
          <p:cNvSpPr txBox="1"/>
          <p:nvPr/>
        </p:nvSpPr>
        <p:spPr>
          <a:xfrm>
            <a:off x="5536307" y="2195234"/>
            <a:ext cx="381000"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rgbClr val="00B0F0"/>
                </a:solidFill>
                <a:latin typeface="Calibri" panose="020F0502020204030204" pitchFamily="34" charset="0"/>
              </a:rPr>
              <a:t>9</a:t>
            </a:r>
            <a:endParaRPr lang="en-US" sz="1200" dirty="0">
              <a:solidFill>
                <a:srgbClr val="00B0F0"/>
              </a:solidFill>
              <a:latin typeface="Calibri" panose="020F0502020204030204" pitchFamily="34" charset="0"/>
            </a:endParaRPr>
          </a:p>
        </p:txBody>
      </p:sp>
      <p:sp>
        <p:nvSpPr>
          <p:cNvPr id="50" name="TextBox 49"/>
          <p:cNvSpPr txBox="1"/>
          <p:nvPr/>
        </p:nvSpPr>
        <p:spPr>
          <a:xfrm>
            <a:off x="4344848" y="3022662"/>
            <a:ext cx="515258" cy="276999"/>
          </a:xfrm>
          <a:prstGeom prst="rect">
            <a:avLst/>
          </a:prstGeom>
          <a:noFill/>
        </p:spPr>
        <p:txBody>
          <a:bodyPr wrap="square" rtlCol="0">
            <a:spAutoFit/>
          </a:bodyPr>
          <a:lstStyle/>
          <a:p>
            <a:r>
              <a:rPr lang="en-US" sz="1200" dirty="0" smtClean="0">
                <a:solidFill>
                  <a:srgbClr val="FEB80A">
                    <a:lumMod val="50000"/>
                  </a:srgbClr>
                </a:solidFill>
                <a:latin typeface="Calibri" panose="020F0502020204030204" pitchFamily="34" charset="0"/>
              </a:rPr>
              <a:t>R</a:t>
            </a:r>
            <a:r>
              <a:rPr lang="en-US" sz="1200" dirty="0" smtClean="0">
                <a:solidFill>
                  <a:srgbClr val="00B0F0"/>
                </a:solidFill>
                <a:latin typeface="Calibri" panose="020F0502020204030204" pitchFamily="34" charset="0"/>
              </a:rPr>
              <a:t>10</a:t>
            </a:r>
            <a:endParaRPr lang="en-US" sz="1200" dirty="0">
              <a:solidFill>
                <a:srgbClr val="00B0F0"/>
              </a:solidFill>
              <a:latin typeface="Calibri" panose="020F0502020204030204" pitchFamily="34" charset="0"/>
            </a:endParaRPr>
          </a:p>
        </p:txBody>
      </p:sp>
      <p:sp>
        <p:nvSpPr>
          <p:cNvPr id="52" name="TextBox 51"/>
          <p:cNvSpPr txBox="1"/>
          <p:nvPr/>
        </p:nvSpPr>
        <p:spPr>
          <a:xfrm>
            <a:off x="4140756" y="2299936"/>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1</a:t>
            </a:r>
            <a:r>
              <a:rPr lang="en-US" sz="1200" dirty="0" smtClean="0">
                <a:solidFill>
                  <a:srgbClr val="FEB80A">
                    <a:lumMod val="50000"/>
                  </a:srgbClr>
                </a:solidFill>
                <a:latin typeface="Calibri" panose="020F0502020204030204" pitchFamily="34" charset="0"/>
              </a:rPr>
              <a:t>1</a:t>
            </a:r>
            <a:endParaRPr lang="en-US" sz="1200" dirty="0">
              <a:solidFill>
                <a:srgbClr val="FEB80A">
                  <a:lumMod val="50000"/>
                </a:srgbClr>
              </a:solidFill>
              <a:latin typeface="Calibri" panose="020F0502020204030204" pitchFamily="34" charset="0"/>
            </a:endParaRPr>
          </a:p>
        </p:txBody>
      </p:sp>
      <p:sp>
        <p:nvSpPr>
          <p:cNvPr id="53" name="TextBox 52"/>
          <p:cNvSpPr txBox="1"/>
          <p:nvPr/>
        </p:nvSpPr>
        <p:spPr>
          <a:xfrm>
            <a:off x="4554448" y="1808355"/>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F0000"/>
                </a:solidFill>
                <a:latin typeface="Calibri" panose="020F0502020204030204" pitchFamily="34" charset="0"/>
              </a:rPr>
              <a:t>1</a:t>
            </a:r>
            <a:r>
              <a:rPr lang="en-US" sz="1200" dirty="0" smtClean="0">
                <a:solidFill>
                  <a:srgbClr val="00B0F0"/>
                </a:solidFill>
                <a:latin typeface="Calibri" panose="020F0502020204030204" pitchFamily="34" charset="0"/>
              </a:rPr>
              <a:t>2</a:t>
            </a:r>
            <a:endParaRPr lang="en-US" sz="1200" dirty="0">
              <a:solidFill>
                <a:srgbClr val="00B0F0"/>
              </a:solidFill>
              <a:latin typeface="Calibri" panose="020F0502020204030204" pitchFamily="34" charset="0"/>
            </a:endParaRPr>
          </a:p>
        </p:txBody>
      </p:sp>
      <p:sp>
        <p:nvSpPr>
          <p:cNvPr id="54" name="TextBox 53"/>
          <p:cNvSpPr txBox="1"/>
          <p:nvPr/>
        </p:nvSpPr>
        <p:spPr>
          <a:xfrm>
            <a:off x="3953955" y="2783149"/>
            <a:ext cx="515258" cy="276999"/>
          </a:xfrm>
          <a:prstGeom prst="rect">
            <a:avLst/>
          </a:prstGeom>
          <a:noFill/>
        </p:spPr>
        <p:txBody>
          <a:bodyPr wrap="square" rtlCol="0">
            <a:spAutoFit/>
          </a:bodyPr>
          <a:lstStyle/>
          <a:p>
            <a:r>
              <a:rPr lang="en-US" sz="1200" dirty="0" smtClean="0">
                <a:solidFill>
                  <a:srgbClr val="00B050"/>
                </a:solidFill>
                <a:latin typeface="Calibri" panose="020F0502020204030204" pitchFamily="34" charset="0"/>
              </a:rPr>
              <a:t>R</a:t>
            </a:r>
            <a:r>
              <a:rPr lang="en-US" sz="1200" dirty="0" smtClean="0">
                <a:solidFill>
                  <a:srgbClr val="FEB80A">
                    <a:lumMod val="50000"/>
                  </a:srgbClr>
                </a:solidFill>
                <a:latin typeface="Calibri" panose="020F0502020204030204" pitchFamily="34" charset="0"/>
              </a:rPr>
              <a:t>1</a:t>
            </a:r>
            <a:r>
              <a:rPr lang="en-US" sz="1200" dirty="0" smtClean="0">
                <a:solidFill>
                  <a:srgbClr val="00B0F0"/>
                </a:solidFill>
                <a:latin typeface="Calibri" panose="020F0502020204030204" pitchFamily="34" charset="0"/>
              </a:rPr>
              <a:t>3</a:t>
            </a:r>
            <a:endParaRPr lang="en-US" sz="1200" dirty="0">
              <a:solidFill>
                <a:srgbClr val="00B0F0"/>
              </a:solidFill>
              <a:latin typeface="Calibri" panose="020F0502020204030204" pitchFamily="34" charset="0"/>
            </a:endParaRPr>
          </a:p>
        </p:txBody>
      </p:sp>
      <p:sp>
        <p:nvSpPr>
          <p:cNvPr id="55" name="TextBox 54"/>
          <p:cNvSpPr txBox="1"/>
          <p:nvPr/>
        </p:nvSpPr>
        <p:spPr>
          <a:xfrm>
            <a:off x="4803708" y="2553048"/>
            <a:ext cx="515258" cy="276999"/>
          </a:xfrm>
          <a:prstGeom prst="rect">
            <a:avLst/>
          </a:prstGeom>
          <a:noFill/>
        </p:spPr>
        <p:txBody>
          <a:bodyPr wrap="square" rtlCol="0">
            <a:spAutoFit/>
          </a:bodyPr>
          <a:lstStyle/>
          <a:p>
            <a:r>
              <a:rPr lang="en-US" sz="1200" dirty="0" smtClean="0">
                <a:solidFill>
                  <a:srgbClr val="FF0000"/>
                </a:solidFill>
                <a:latin typeface="Calibri" panose="020F0502020204030204" pitchFamily="34" charset="0"/>
              </a:rPr>
              <a:t>R</a:t>
            </a:r>
            <a:r>
              <a:rPr lang="en-US" sz="1200" dirty="0" smtClean="0">
                <a:solidFill>
                  <a:srgbClr val="FEB80A">
                    <a:lumMod val="50000"/>
                  </a:srgbClr>
                </a:solidFill>
                <a:latin typeface="Calibri" panose="020F0502020204030204" pitchFamily="34" charset="0"/>
              </a:rPr>
              <a:t>1</a:t>
            </a:r>
            <a:r>
              <a:rPr lang="en-US" sz="1200" dirty="0" smtClean="0">
                <a:solidFill>
                  <a:srgbClr val="00B0F0"/>
                </a:solidFill>
                <a:latin typeface="Calibri" panose="020F0502020204030204" pitchFamily="34" charset="0"/>
              </a:rPr>
              <a:t>4</a:t>
            </a:r>
            <a:endParaRPr lang="en-US" sz="1200" dirty="0">
              <a:solidFill>
                <a:srgbClr val="00B0F0"/>
              </a:solidFill>
              <a:latin typeface="Calibri" panose="020F0502020204030204" pitchFamily="34" charset="0"/>
            </a:endParaRPr>
          </a:p>
        </p:txBody>
      </p:sp>
      <p:sp>
        <p:nvSpPr>
          <p:cNvPr id="56" name="TextBox 55"/>
          <p:cNvSpPr txBox="1"/>
          <p:nvPr/>
        </p:nvSpPr>
        <p:spPr>
          <a:xfrm>
            <a:off x="4709347" y="2231916"/>
            <a:ext cx="476915" cy="276999"/>
          </a:xfrm>
          <a:prstGeom prst="rect">
            <a:avLst/>
          </a:prstGeom>
          <a:noFill/>
        </p:spPr>
        <p:txBody>
          <a:bodyPr wrap="square" rtlCol="0">
            <a:spAutoFit/>
          </a:bodyPr>
          <a:lstStyle/>
          <a:p>
            <a:r>
              <a:rPr lang="en-US" sz="1200" u="heavy" dirty="0" smtClean="0">
                <a:solidFill>
                  <a:srgbClr val="00B050"/>
                </a:solidFill>
                <a:uFill>
                  <a:solidFill>
                    <a:srgbClr val="00B0F0"/>
                  </a:solidFill>
                </a:uFill>
                <a:latin typeface="Calibri" panose="020F0502020204030204" pitchFamily="34" charset="0"/>
              </a:rPr>
              <a:t>R</a:t>
            </a:r>
            <a:r>
              <a:rPr lang="en-US" sz="1200" u="heavy" dirty="0" smtClean="0">
                <a:solidFill>
                  <a:srgbClr val="FF0000"/>
                </a:solidFill>
                <a:uFill>
                  <a:solidFill>
                    <a:srgbClr val="00B0F0"/>
                  </a:solidFill>
                </a:uFill>
                <a:latin typeface="Calibri" panose="020F0502020204030204" pitchFamily="34" charset="0"/>
              </a:rPr>
              <a:t>1</a:t>
            </a:r>
            <a:r>
              <a:rPr lang="en-US" sz="1200" u="heavy" dirty="0" smtClean="0">
                <a:solidFill>
                  <a:srgbClr val="FEB80A">
                    <a:lumMod val="50000"/>
                  </a:srgbClr>
                </a:solidFill>
                <a:uFill>
                  <a:solidFill>
                    <a:srgbClr val="00B0F0"/>
                  </a:solidFill>
                </a:uFill>
                <a:latin typeface="Calibri" panose="020F0502020204030204" pitchFamily="34" charset="0"/>
              </a:rPr>
              <a:t>5</a:t>
            </a:r>
            <a:endParaRPr lang="en-US" sz="1200" u="heavy" dirty="0">
              <a:solidFill>
                <a:srgbClr val="FEB80A">
                  <a:lumMod val="50000"/>
                </a:srgbClr>
              </a:solidFill>
              <a:uFill>
                <a:solidFill>
                  <a:srgbClr val="00B0F0"/>
                </a:solidFill>
              </a:uFill>
              <a:latin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3577906429"/>
                  </p:ext>
                </p:extLst>
              </p:nvPr>
            </p:nvGraphicFramePr>
            <p:xfrm>
              <a:off x="1402739" y="3960728"/>
              <a:ext cx="7409688" cy="2554635"/>
            </p:xfrm>
            <a:graphic>
              <a:graphicData uri="http://schemas.openxmlformats.org/drawingml/2006/table">
                <a:tbl>
                  <a:tblPr firstRow="1" bandRow="1">
                    <a:tableStyleId>{22838BEF-8BB2-4498-84A7-C5851F593DF1}</a:tableStyleId>
                  </a:tblPr>
                  <a:tblGrid>
                    <a:gridCol w="1588008">
                      <a:extLst>
                        <a:ext uri="{9D8B030D-6E8A-4147-A177-3AD203B41FA5}">
                          <a16:colId xmlns:a16="http://schemas.microsoft.com/office/drawing/2014/main" xmlns="" val="20000"/>
                        </a:ext>
                      </a:extLst>
                    </a:gridCol>
                    <a:gridCol w="5821680">
                      <a:extLst>
                        <a:ext uri="{9D8B030D-6E8A-4147-A177-3AD203B41FA5}">
                          <a16:colId xmlns:a16="http://schemas.microsoft.com/office/drawing/2014/main" xmlns="" val="20001"/>
                        </a:ext>
                      </a:extLst>
                    </a:gridCol>
                  </a:tblGrid>
                  <a:tr h="51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cs typeface="Calibri" panose="020F0502020204030204" pitchFamily="34" charset="0"/>
                                  </a:rPr>
                                  <m:t>𝑁</m:t>
                                </m:r>
                                <m:d>
                                  <m:dPr>
                                    <m:ctrlPr>
                                      <a:rPr lang="en-US" sz="1600" i="1" smtClean="0">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4</m:t>
                                        </m:r>
                                      </m:sub>
                                    </m:sSub>
                                  </m:e>
                                </m:d>
                                <m:r>
                                  <a:rPr lang="en-US" sz="1600" b="1" i="1" smtClean="0">
                                    <a:latin typeface="Cambria Math" panose="02040503050406030204" pitchFamily="18" charset="0"/>
                                    <a:cs typeface="Calibri" panose="020F0502020204030204" pitchFamily="34" charset="0"/>
                                  </a:rPr>
                                  <m:t>=</m:t>
                                </m:r>
                                <m:r>
                                  <m:rPr>
                                    <m:nor/>
                                  </m:rPr>
                                  <a:rPr lang="en-US" sz="1600" dirty="0">
                                    <a:latin typeface="Calibri" panose="020F0502020204030204" pitchFamily="34" charset="0"/>
                                    <a:cs typeface="Calibri" panose="020F0502020204030204" pitchFamily="34" charset="0"/>
                                  </a:rPr>
                                  <m:t> </m:t>
                                </m:r>
                              </m:oMath>
                            </m:oMathPara>
                          </a14:m>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Calibri" panose="020F0502020204030204" pitchFamily="34" charset="0"/>
                                  </a:rPr>
                                  <m:t>𝑁</m:t>
                                </m:r>
                              </m:oMath>
                            </m:oMathPara>
                          </a14:m>
                          <a:endParaRPr lang="en-US" sz="1600" b="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1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Calibri" panose="020F0502020204030204" pitchFamily="34" charset="0"/>
                                  </a:rPr>
                                  <m:t>− </m:t>
                                </m:r>
                                <m:r>
                                  <a:rPr lang="en-US" sz="1600" i="1" smtClean="0">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3</m:t>
                                        </m:r>
                                      </m:sub>
                                    </m:sSub>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4</m:t>
                                        </m:r>
                                      </m:sub>
                                    </m:sSub>
                                  </m:e>
                                </m:d>
                              </m:oMath>
                            </m:oMathPara>
                          </a14:m>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𝑁</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e>
                                </m:d>
                              </m:oMath>
                            </m:oMathPara>
                          </a14:m>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3577906429"/>
                  </p:ext>
                </p:extLst>
              </p:nvPr>
            </p:nvGraphicFramePr>
            <p:xfrm>
              <a:off x="1402739" y="3960728"/>
              <a:ext cx="7409688" cy="2554635"/>
            </p:xfrm>
            <a:graphic>
              <a:graphicData uri="http://schemas.openxmlformats.org/drawingml/2006/table">
                <a:tbl>
                  <a:tblPr firstRow="1" bandRow="1">
                    <a:tableStyleId>{22838BEF-8BB2-4498-84A7-C5851F593DF1}</a:tableStyleId>
                  </a:tblPr>
                  <a:tblGrid>
                    <a:gridCol w="1588008">
                      <a:extLst>
                        <a:ext uri="{9D8B030D-6E8A-4147-A177-3AD203B41FA5}">
                          <a16:colId xmlns:a16="http://schemas.microsoft.com/office/drawing/2014/main" val="20000"/>
                        </a:ext>
                      </a:extLst>
                    </a:gridCol>
                    <a:gridCol w="5821680">
                      <a:extLst>
                        <a:ext uri="{9D8B030D-6E8A-4147-A177-3AD203B41FA5}">
                          <a16:colId xmlns:a16="http://schemas.microsoft.com/office/drawing/2014/main" val="20001"/>
                        </a:ext>
                      </a:extLst>
                    </a:gridCol>
                  </a:tblGrid>
                  <a:tr h="510927">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r="-365900" b="-400000"/>
                          </a:stretch>
                        </a:blipFill>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l="-27330" b="-400000"/>
                          </a:stretch>
                        </a:blipFill>
                      </a:tcPr>
                    </a:tc>
                    <a:extLst>
                      <a:ext uri="{0D108BD9-81ED-4DB2-BD59-A6C34878D82A}">
                        <a16:rowId xmlns:a16="http://schemas.microsoft.com/office/drawing/2014/main" val="10000"/>
                      </a:ext>
                    </a:extLst>
                  </a:tr>
                  <a:tr h="51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l="-27330" t="-100000" b="-300000"/>
                          </a:stretch>
                        </a:blipFill>
                      </a:tcPr>
                    </a:tc>
                    <a:extLst>
                      <a:ext uri="{0D108BD9-81ED-4DB2-BD59-A6C34878D82A}">
                        <a16:rowId xmlns:a16="http://schemas.microsoft.com/office/drawing/2014/main" val="10001"/>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l="-27330" t="-200000" b="-200000"/>
                          </a:stretch>
                        </a:blipFill>
                      </a:tcPr>
                    </a:tc>
                    <a:extLst>
                      <a:ext uri="{0D108BD9-81ED-4DB2-BD59-A6C34878D82A}">
                        <a16:rowId xmlns:a16="http://schemas.microsoft.com/office/drawing/2014/main" val="10002"/>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l="-27330" t="-300000" b="-100000"/>
                          </a:stretch>
                        </a:blipFill>
                      </a:tcPr>
                    </a:tc>
                    <a:extLst>
                      <a:ext uri="{0D108BD9-81ED-4DB2-BD59-A6C34878D82A}">
                        <a16:rowId xmlns:a16="http://schemas.microsoft.com/office/drawing/2014/main" val="10003"/>
                      </a:ext>
                    </a:extLst>
                  </a:tr>
                  <a:tr h="510927">
                    <a:tc>
                      <a:txBody>
                        <a:bodyPr/>
                        <a:lstStyle/>
                        <a:p>
                          <a:pPr algn="l"/>
                          <a:endParaRPr lang="en-US" sz="1600" dirty="0">
                            <a:latin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l="-27330" t="-400000"/>
                          </a:stretch>
                        </a:blipFill>
                      </a:tcPr>
                    </a:tc>
                    <a:extLst>
                      <a:ext uri="{0D108BD9-81ED-4DB2-BD59-A6C34878D82A}">
                        <a16:rowId xmlns:a16="http://schemas.microsoft.com/office/drawing/2014/main" val="10004"/>
                      </a:ext>
                    </a:extLst>
                  </a:tr>
                </a:tbl>
              </a:graphicData>
            </a:graphic>
          </p:graphicFrame>
        </mc:Fallback>
      </mc:AlternateContent>
      <p:sp>
        <p:nvSpPr>
          <p:cNvPr id="22" name="Oval 21"/>
          <p:cNvSpPr/>
          <p:nvPr/>
        </p:nvSpPr>
        <p:spPr>
          <a:xfrm>
            <a:off x="2830264" y="3975794"/>
            <a:ext cx="682290" cy="451588"/>
          </a:xfrm>
          <a:prstGeom prst="ellipse">
            <a:avLst/>
          </a:prstGeom>
          <a:solidFill>
            <a:srgbClr val="00B05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223143" y="4461680"/>
            <a:ext cx="612635" cy="495405"/>
          </a:xfrm>
          <a:prstGeom prst="ellipse">
            <a:avLst/>
          </a:prstGeom>
          <a:solidFill>
            <a:srgbClr val="00B05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844148" y="3969139"/>
            <a:ext cx="654522" cy="462433"/>
          </a:xfrm>
          <a:prstGeom prst="ellipse">
            <a:avLst/>
          </a:prstGeom>
          <a:solidFill>
            <a:srgbClr val="FF000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91119" y="4487598"/>
            <a:ext cx="644659" cy="488545"/>
          </a:xfrm>
          <a:prstGeom prst="ellipse">
            <a:avLst/>
          </a:prstGeom>
          <a:solidFill>
            <a:srgbClr val="FF000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963225" y="4501867"/>
            <a:ext cx="626150" cy="474276"/>
          </a:xfrm>
          <a:prstGeom prst="ellipse">
            <a:avLst/>
          </a:prstGeom>
          <a:solidFill>
            <a:srgbClr val="FF000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223143" y="5013111"/>
            <a:ext cx="780673" cy="548358"/>
          </a:xfrm>
          <a:prstGeom prst="ellipse">
            <a:avLst/>
          </a:prstGeom>
          <a:solidFill>
            <a:srgbClr val="FF0000">
              <a:alpha val="3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844148" y="3974051"/>
            <a:ext cx="654522" cy="462433"/>
          </a:xfrm>
          <a:prstGeom prst="ellipse">
            <a:avLst/>
          </a:prstGeom>
          <a:solidFill>
            <a:schemeClr val="accent5">
              <a:alpha val="38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665442" y="4513710"/>
            <a:ext cx="654522" cy="462433"/>
          </a:xfrm>
          <a:prstGeom prst="ellipse">
            <a:avLst/>
          </a:prstGeom>
          <a:solidFill>
            <a:schemeClr val="accent5">
              <a:alpha val="38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458624" y="4501867"/>
            <a:ext cx="654522" cy="462433"/>
          </a:xfrm>
          <a:prstGeom prst="ellipse">
            <a:avLst/>
          </a:prstGeom>
          <a:solidFill>
            <a:schemeClr val="accent5">
              <a:alpha val="38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848600" y="5013111"/>
            <a:ext cx="836504" cy="533400"/>
          </a:xfrm>
          <a:prstGeom prst="ellipse">
            <a:avLst/>
          </a:prstGeom>
          <a:solidFill>
            <a:schemeClr val="accent5">
              <a:alpha val="38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47564" y="3979246"/>
            <a:ext cx="654522" cy="462433"/>
          </a:xfrm>
          <a:prstGeom prst="ellipse">
            <a:avLst/>
          </a:prstGeom>
          <a:gradFill>
            <a:gsLst>
              <a:gs pos="2000">
                <a:schemeClr val="accent1">
                  <a:lumMod val="5000"/>
                  <a:lumOff val="95000"/>
                  <a:alpha val="45000"/>
                </a:schemeClr>
              </a:gs>
              <a:gs pos="3000">
                <a:schemeClr val="accent1">
                  <a:lumMod val="45000"/>
                  <a:lumOff val="55000"/>
                </a:schemeClr>
              </a:gs>
              <a:gs pos="17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961418" y="4500653"/>
            <a:ext cx="654522" cy="462433"/>
          </a:xfrm>
          <a:prstGeom prst="ellipse">
            <a:avLst/>
          </a:prstGeom>
          <a:gradFill>
            <a:gsLst>
              <a:gs pos="2000">
                <a:schemeClr val="accent1">
                  <a:lumMod val="5000"/>
                  <a:lumOff val="95000"/>
                  <a:alpha val="45000"/>
                </a:schemeClr>
              </a:gs>
              <a:gs pos="3000">
                <a:schemeClr val="accent1">
                  <a:lumMod val="45000"/>
                  <a:lumOff val="55000"/>
                </a:schemeClr>
              </a:gs>
              <a:gs pos="18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78462" y="4502431"/>
            <a:ext cx="654522" cy="462433"/>
          </a:xfrm>
          <a:prstGeom prst="ellipse">
            <a:avLst/>
          </a:prstGeom>
          <a:gradFill>
            <a:gsLst>
              <a:gs pos="2000">
                <a:schemeClr val="accent1">
                  <a:lumMod val="5000"/>
                  <a:lumOff val="95000"/>
                  <a:alpha val="45000"/>
                </a:schemeClr>
              </a:gs>
              <a:gs pos="3000">
                <a:schemeClr val="accent1">
                  <a:lumMod val="45000"/>
                  <a:lumOff val="55000"/>
                </a:schemeClr>
              </a:gs>
              <a:gs pos="17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58624" y="4501867"/>
            <a:ext cx="654522" cy="462433"/>
          </a:xfrm>
          <a:prstGeom prst="ellipse">
            <a:avLst/>
          </a:prstGeom>
          <a:gradFill>
            <a:gsLst>
              <a:gs pos="2000">
                <a:schemeClr val="accent1">
                  <a:lumMod val="5000"/>
                  <a:lumOff val="95000"/>
                  <a:alpha val="45000"/>
                </a:schemeClr>
              </a:gs>
              <a:gs pos="3000">
                <a:schemeClr val="accent1">
                  <a:lumMod val="45000"/>
                  <a:lumOff val="55000"/>
                </a:schemeClr>
              </a:gs>
              <a:gs pos="18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996219" y="5042557"/>
            <a:ext cx="810439" cy="462433"/>
          </a:xfrm>
          <a:prstGeom prst="ellipse">
            <a:avLst/>
          </a:prstGeom>
          <a:gradFill>
            <a:gsLst>
              <a:gs pos="2000">
                <a:schemeClr val="accent1">
                  <a:lumMod val="5000"/>
                  <a:lumOff val="95000"/>
                  <a:alpha val="45000"/>
                </a:schemeClr>
              </a:gs>
              <a:gs pos="3000">
                <a:schemeClr val="accent1">
                  <a:lumMod val="45000"/>
                  <a:lumOff val="55000"/>
                </a:schemeClr>
              </a:gs>
              <a:gs pos="12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959059" y="5042557"/>
            <a:ext cx="766792" cy="462433"/>
          </a:xfrm>
          <a:prstGeom prst="ellipse">
            <a:avLst/>
          </a:prstGeom>
          <a:gradFill>
            <a:gsLst>
              <a:gs pos="2000">
                <a:schemeClr val="accent1">
                  <a:lumMod val="5000"/>
                  <a:lumOff val="95000"/>
                  <a:alpha val="45000"/>
                </a:schemeClr>
              </a:gs>
              <a:gs pos="3000">
                <a:schemeClr val="accent1">
                  <a:lumMod val="45000"/>
                  <a:lumOff val="55000"/>
                </a:schemeClr>
              </a:gs>
              <a:gs pos="15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871721" y="5025893"/>
            <a:ext cx="759673" cy="462433"/>
          </a:xfrm>
          <a:prstGeom prst="ellipse">
            <a:avLst/>
          </a:prstGeom>
          <a:gradFill>
            <a:gsLst>
              <a:gs pos="2000">
                <a:schemeClr val="accent1">
                  <a:lumMod val="5000"/>
                  <a:lumOff val="95000"/>
                  <a:alpha val="45000"/>
                </a:schemeClr>
              </a:gs>
              <a:gs pos="3000">
                <a:schemeClr val="accent1">
                  <a:lumMod val="45000"/>
                  <a:lumOff val="55000"/>
                </a:schemeClr>
              </a:gs>
              <a:gs pos="15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564302" y="5552396"/>
            <a:ext cx="912603" cy="462433"/>
          </a:xfrm>
          <a:prstGeom prst="ellipse">
            <a:avLst/>
          </a:prstGeom>
          <a:gradFill>
            <a:gsLst>
              <a:gs pos="2000">
                <a:schemeClr val="accent1">
                  <a:lumMod val="5000"/>
                  <a:lumOff val="95000"/>
                  <a:alpha val="45000"/>
                </a:schemeClr>
              </a:gs>
              <a:gs pos="3000">
                <a:schemeClr val="accent1">
                  <a:lumMod val="45000"/>
                  <a:lumOff val="55000"/>
                </a:schemeClr>
              </a:gs>
              <a:gs pos="15000">
                <a:schemeClr val="accent1">
                  <a:lumMod val="45000"/>
                  <a:lumOff val="55000"/>
                </a:schemeClr>
              </a:gs>
              <a:gs pos="53000">
                <a:schemeClr val="tx2">
                  <a:alpha val="46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triped Right Arrow 71">
            <a:hlinkClick r:id="rId13" action="ppaction://hlinksldjump"/>
          </p:cNvPr>
          <p:cNvSpPr/>
          <p:nvPr/>
        </p:nvSpPr>
        <p:spPr>
          <a:xfrm>
            <a:off x="7924800" y="6568362"/>
            <a:ext cx="381000" cy="228600"/>
          </a:xfrm>
          <a:prstGeom prst="strip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638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5" presetClass="entr" presetSubtype="0" fill="hold" grpId="1"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2000"/>
                                        <p:tgtEl>
                                          <p:spTgt spid="39"/>
                                        </p:tgtEl>
                                      </p:cBhvr>
                                    </p:animEffect>
                                    <p:anim calcmode="lin" valueType="num">
                                      <p:cBhvr>
                                        <p:cTn id="66" dur="2000" fill="hold"/>
                                        <p:tgtEl>
                                          <p:spTgt spid="39"/>
                                        </p:tgtEl>
                                        <p:attrNameLst>
                                          <p:attrName>ppt_w</p:attrName>
                                        </p:attrNameLst>
                                      </p:cBhvr>
                                      <p:tavLst>
                                        <p:tav tm="0" fmla="#ppt_w*sin(2.5*pi*$)">
                                          <p:val>
                                            <p:fltVal val="0"/>
                                          </p:val>
                                        </p:tav>
                                        <p:tav tm="100000">
                                          <p:val>
                                            <p:fltVal val="1"/>
                                          </p:val>
                                        </p:tav>
                                      </p:tavLst>
                                    </p:anim>
                                    <p:anim calcmode="lin" valueType="num">
                                      <p:cBhvr>
                                        <p:cTn id="67" dur="20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7"/>
                                        </p:tgtEl>
                                        <p:attrNameLst>
                                          <p:attrName>style.visibility</p:attrName>
                                        </p:attrNameLst>
                                      </p:cBhvr>
                                      <p:to>
                                        <p:strVal val="hidden"/>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grpId="1"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2000"/>
                                        <p:tgtEl>
                                          <p:spTgt spid="43"/>
                                        </p:tgtEl>
                                      </p:cBhvr>
                                    </p:animEffect>
                                    <p:anim calcmode="lin" valueType="num">
                                      <p:cBhvr>
                                        <p:cTn id="88" dur="2000" fill="hold"/>
                                        <p:tgtEl>
                                          <p:spTgt spid="43"/>
                                        </p:tgtEl>
                                        <p:attrNameLst>
                                          <p:attrName>ppt_w</p:attrName>
                                        </p:attrNameLst>
                                      </p:cBhvr>
                                      <p:tavLst>
                                        <p:tav tm="0" fmla="#ppt_w*sin(2.5*pi*$)">
                                          <p:val>
                                            <p:fltVal val="0"/>
                                          </p:val>
                                        </p:tav>
                                        <p:tav tm="100000">
                                          <p:val>
                                            <p:fltVal val="1"/>
                                          </p:val>
                                        </p:tav>
                                      </p:tavLst>
                                    </p:anim>
                                    <p:anim calcmode="lin" valueType="num">
                                      <p:cBhvr>
                                        <p:cTn id="89" dur="20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59"/>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1" nodeType="afterEffect">
                                  <p:stCondLst>
                                    <p:cond delay="0"/>
                                  </p:stCondLst>
                                  <p:childTnLst>
                                    <p:set>
                                      <p:cBhvr>
                                        <p:cTn id="112" dur="1" fill="hold">
                                          <p:stCondLst>
                                            <p:cond delay="0"/>
                                          </p:stCondLst>
                                        </p:cTn>
                                        <p:tgtEl>
                                          <p:spTgt spid="58"/>
                                        </p:tgtEl>
                                        <p:attrNameLst>
                                          <p:attrName>style.visibility</p:attrName>
                                        </p:attrNameLst>
                                      </p:cBhvr>
                                      <p:to>
                                        <p:strVal val="hidden"/>
                                      </p:to>
                                    </p:set>
                                  </p:childTnLst>
                                </p:cTn>
                              </p:par>
                            </p:childTnLst>
                          </p:cTn>
                        </p:par>
                        <p:par>
                          <p:cTn id="113" fill="hold">
                            <p:stCondLst>
                              <p:cond delay="0"/>
                            </p:stCondLst>
                            <p:childTnLst>
                              <p:par>
                                <p:cTn id="114" presetID="1" presetClass="exit" presetSubtype="0" fill="hold" grpId="1" nodeType="afterEffect">
                                  <p:stCondLst>
                                    <p:cond delay="0"/>
                                  </p:stCondLst>
                                  <p:childTnLst>
                                    <p:set>
                                      <p:cBhvr>
                                        <p:cTn id="115" dur="1" fill="hold">
                                          <p:stCondLst>
                                            <p:cond delay="0"/>
                                          </p:stCondLst>
                                        </p:cTn>
                                        <p:tgtEl>
                                          <p:spTgt spid="57"/>
                                        </p:tgtEl>
                                        <p:attrNameLst>
                                          <p:attrName>style.visibility</p:attrName>
                                        </p:attrNameLst>
                                      </p:cBhvr>
                                      <p:to>
                                        <p:strVal val="hidden"/>
                                      </p:to>
                                    </p:set>
                                  </p:childTnLst>
                                </p:cTn>
                              </p:par>
                            </p:childTnLst>
                          </p:cTn>
                        </p:par>
                        <p:par>
                          <p:cTn id="116" fill="hold">
                            <p:stCondLst>
                              <p:cond delay="0"/>
                            </p:stCondLst>
                            <p:childTnLst>
                              <p:par>
                                <p:cTn id="117" presetID="1" presetClass="exit" presetSubtype="0" fill="hold" grpId="1" nodeType="afterEffect">
                                  <p:stCondLst>
                                    <p:cond delay="0"/>
                                  </p:stCondLst>
                                  <p:childTnLst>
                                    <p:set>
                                      <p:cBhvr>
                                        <p:cTn id="118" dur="1" fill="hold">
                                          <p:stCondLst>
                                            <p:cond delay="0"/>
                                          </p:stCondLst>
                                        </p:cTn>
                                        <p:tgtEl>
                                          <p:spTgt spid="5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5" presetClass="entr" presetSubtype="0" fill="hold" grpId="1" nodeType="click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fade">
                                      <p:cBhvr>
                                        <p:cTn id="123" dur="2000"/>
                                        <p:tgtEl>
                                          <p:spTgt spid="50"/>
                                        </p:tgtEl>
                                      </p:cBhvr>
                                    </p:animEffect>
                                    <p:anim calcmode="lin" valueType="num">
                                      <p:cBhvr>
                                        <p:cTn id="124" dur="2000" fill="hold"/>
                                        <p:tgtEl>
                                          <p:spTgt spid="50"/>
                                        </p:tgtEl>
                                        <p:attrNameLst>
                                          <p:attrName>ppt_w</p:attrName>
                                        </p:attrNameLst>
                                      </p:cBhvr>
                                      <p:tavLst>
                                        <p:tav tm="0" fmla="#ppt_w*sin(2.5*pi*$)">
                                          <p:val>
                                            <p:fltVal val="0"/>
                                          </p:val>
                                        </p:tav>
                                        <p:tav tm="100000">
                                          <p:val>
                                            <p:fltVal val="1"/>
                                          </p:val>
                                        </p:tav>
                                      </p:tavLst>
                                    </p:anim>
                                    <p:anim calcmode="lin" valueType="num">
                                      <p:cBhvr>
                                        <p:cTn id="125" dur="20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0"/>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6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62"/>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63"/>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3"/>
                                        </p:tgtEl>
                                        <p:attrNameLst>
                                          <p:attrName>style.visibility</p:attrName>
                                        </p:attrNameLst>
                                      </p:cBhvr>
                                      <p:to>
                                        <p:strVal val="hidden"/>
                                      </p:to>
                                    </p:set>
                                  </p:childTnLst>
                                </p:cTn>
                              </p:par>
                            </p:childTnLst>
                          </p:cTn>
                        </p:par>
                        <p:par>
                          <p:cTn id="146" fill="hold">
                            <p:stCondLst>
                              <p:cond delay="0"/>
                            </p:stCondLst>
                            <p:childTnLst>
                              <p:par>
                                <p:cTn id="147" presetID="1" presetClass="exit" presetSubtype="0" fill="hold" grpId="1" nodeType="afterEffect">
                                  <p:stCondLst>
                                    <p:cond delay="0"/>
                                  </p:stCondLst>
                                  <p:childTnLst>
                                    <p:set>
                                      <p:cBhvr>
                                        <p:cTn id="148" dur="1" fill="hold">
                                          <p:stCondLst>
                                            <p:cond delay="0"/>
                                          </p:stCondLst>
                                        </p:cTn>
                                        <p:tgtEl>
                                          <p:spTgt spid="62"/>
                                        </p:tgtEl>
                                        <p:attrNameLst>
                                          <p:attrName>style.visibility</p:attrName>
                                        </p:attrNameLst>
                                      </p:cBhvr>
                                      <p:to>
                                        <p:strVal val="hidden"/>
                                      </p:to>
                                    </p:set>
                                  </p:childTnLst>
                                </p:cTn>
                              </p:par>
                            </p:childTnLst>
                          </p:cTn>
                        </p:par>
                        <p:par>
                          <p:cTn id="149" fill="hold">
                            <p:stCondLst>
                              <p:cond delay="0"/>
                            </p:stCondLst>
                            <p:childTnLst>
                              <p:par>
                                <p:cTn id="150" presetID="1" presetClass="exit" presetSubtype="0" fill="hold" grpId="1" nodeType="afterEffect">
                                  <p:stCondLst>
                                    <p:cond delay="0"/>
                                  </p:stCondLst>
                                  <p:childTnLst>
                                    <p:set>
                                      <p:cBhvr>
                                        <p:cTn id="151" dur="1" fill="hold">
                                          <p:stCondLst>
                                            <p:cond delay="0"/>
                                          </p:stCondLst>
                                        </p:cTn>
                                        <p:tgtEl>
                                          <p:spTgt spid="61"/>
                                        </p:tgtEl>
                                        <p:attrNameLst>
                                          <p:attrName>style.visibility</p:attrName>
                                        </p:attrNameLst>
                                      </p:cBhvr>
                                      <p:to>
                                        <p:strVal val="hidden"/>
                                      </p:to>
                                    </p:set>
                                  </p:childTnLst>
                                </p:cTn>
                              </p:par>
                            </p:childTnLst>
                          </p:cTn>
                        </p:par>
                        <p:par>
                          <p:cTn id="152" fill="hold">
                            <p:stCondLst>
                              <p:cond delay="0"/>
                            </p:stCondLst>
                            <p:childTnLst>
                              <p:par>
                                <p:cTn id="153" presetID="1" presetClass="exit" presetSubtype="0" fill="hold" grpId="1" nodeType="afterEffect">
                                  <p:stCondLst>
                                    <p:cond delay="0"/>
                                  </p:stCondLst>
                                  <p:childTnLst>
                                    <p:set>
                                      <p:cBhvr>
                                        <p:cTn id="154" dur="1" fill="hold">
                                          <p:stCondLst>
                                            <p:cond delay="0"/>
                                          </p:stCondLst>
                                        </p:cTn>
                                        <p:tgtEl>
                                          <p:spTgt spid="6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45" presetClass="entr" presetSubtype="0" fill="hold" grpId="1"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fade">
                                      <p:cBhvr>
                                        <p:cTn id="159" dur="2000"/>
                                        <p:tgtEl>
                                          <p:spTgt spid="55"/>
                                        </p:tgtEl>
                                      </p:cBhvr>
                                    </p:animEffect>
                                    <p:anim calcmode="lin" valueType="num">
                                      <p:cBhvr>
                                        <p:cTn id="160" dur="2000" fill="hold"/>
                                        <p:tgtEl>
                                          <p:spTgt spid="55"/>
                                        </p:tgtEl>
                                        <p:attrNameLst>
                                          <p:attrName>ppt_w</p:attrName>
                                        </p:attrNameLst>
                                      </p:cBhvr>
                                      <p:tavLst>
                                        <p:tav tm="0" fmla="#ppt_w*sin(2.5*pi*$)">
                                          <p:val>
                                            <p:fltVal val="0"/>
                                          </p:val>
                                        </p:tav>
                                        <p:tav tm="100000">
                                          <p:val>
                                            <p:fltVal val="1"/>
                                          </p:val>
                                        </p:tav>
                                      </p:tavLst>
                                    </p:anim>
                                    <p:anim calcmode="lin" valueType="num">
                                      <p:cBhvr>
                                        <p:cTn id="161" dur="20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64"/>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6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66"/>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67"/>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68"/>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69"/>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70"/>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71"/>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childTnLst>
                          </p:cTn>
                        </p:par>
                        <p:par>
                          <p:cTn id="198" fill="hold">
                            <p:stCondLst>
                              <p:cond delay="0"/>
                            </p:stCondLst>
                            <p:childTnLst>
                              <p:par>
                                <p:cTn id="199" presetID="1" presetClass="exit" presetSubtype="0" fill="hold" grpId="1" nodeType="afterEffect">
                                  <p:stCondLst>
                                    <p:cond delay="0"/>
                                  </p:stCondLst>
                                  <p:childTnLst>
                                    <p:set>
                                      <p:cBhvr>
                                        <p:cTn id="200" dur="1" fill="hold">
                                          <p:stCondLst>
                                            <p:cond delay="0"/>
                                          </p:stCondLst>
                                        </p:cTn>
                                        <p:tgtEl>
                                          <p:spTgt spid="70"/>
                                        </p:tgtEl>
                                        <p:attrNameLst>
                                          <p:attrName>style.visibility</p:attrName>
                                        </p:attrNameLst>
                                      </p:cBhvr>
                                      <p:to>
                                        <p:strVal val="hidden"/>
                                      </p:to>
                                    </p:set>
                                  </p:childTnLst>
                                </p:cTn>
                              </p:par>
                            </p:childTnLst>
                          </p:cTn>
                        </p:par>
                        <p:par>
                          <p:cTn id="201" fill="hold">
                            <p:stCondLst>
                              <p:cond delay="0"/>
                            </p:stCondLst>
                            <p:childTnLst>
                              <p:par>
                                <p:cTn id="202" presetID="1" presetClass="exit" presetSubtype="0" fill="hold" grpId="1" nodeType="afterEffect">
                                  <p:stCondLst>
                                    <p:cond delay="0"/>
                                  </p:stCondLst>
                                  <p:childTnLst>
                                    <p:set>
                                      <p:cBhvr>
                                        <p:cTn id="203" dur="1" fill="hold">
                                          <p:stCondLst>
                                            <p:cond delay="0"/>
                                          </p:stCondLst>
                                        </p:cTn>
                                        <p:tgtEl>
                                          <p:spTgt spid="69"/>
                                        </p:tgtEl>
                                        <p:attrNameLst>
                                          <p:attrName>style.visibility</p:attrName>
                                        </p:attrNameLst>
                                      </p:cBhvr>
                                      <p:to>
                                        <p:strVal val="hidden"/>
                                      </p:to>
                                    </p:set>
                                  </p:childTnLst>
                                </p:cTn>
                              </p:par>
                            </p:childTnLst>
                          </p:cTn>
                        </p:par>
                        <p:par>
                          <p:cTn id="204" fill="hold">
                            <p:stCondLst>
                              <p:cond delay="0"/>
                            </p:stCondLst>
                            <p:childTnLst>
                              <p:par>
                                <p:cTn id="205" presetID="1" presetClass="exit" presetSubtype="0" fill="hold" grpId="1" nodeType="afterEffect">
                                  <p:stCondLst>
                                    <p:cond delay="0"/>
                                  </p:stCondLst>
                                  <p:childTnLst>
                                    <p:set>
                                      <p:cBhvr>
                                        <p:cTn id="206" dur="1" fill="hold">
                                          <p:stCondLst>
                                            <p:cond delay="0"/>
                                          </p:stCondLst>
                                        </p:cTn>
                                        <p:tgtEl>
                                          <p:spTgt spid="68"/>
                                        </p:tgtEl>
                                        <p:attrNameLst>
                                          <p:attrName>style.visibility</p:attrName>
                                        </p:attrNameLst>
                                      </p:cBhvr>
                                      <p:to>
                                        <p:strVal val="hidden"/>
                                      </p:to>
                                    </p:set>
                                  </p:childTnLst>
                                </p:cTn>
                              </p:par>
                            </p:childTnLst>
                          </p:cTn>
                        </p:par>
                        <p:par>
                          <p:cTn id="207" fill="hold">
                            <p:stCondLst>
                              <p:cond delay="0"/>
                            </p:stCondLst>
                            <p:childTnLst>
                              <p:par>
                                <p:cTn id="208" presetID="1" presetClass="exit" presetSubtype="0" fill="hold" grpId="1" nodeType="afterEffect">
                                  <p:stCondLst>
                                    <p:cond delay="0"/>
                                  </p:stCondLst>
                                  <p:childTnLst>
                                    <p:set>
                                      <p:cBhvr>
                                        <p:cTn id="209" dur="1" fill="hold">
                                          <p:stCondLst>
                                            <p:cond delay="0"/>
                                          </p:stCondLst>
                                        </p:cTn>
                                        <p:tgtEl>
                                          <p:spTgt spid="67"/>
                                        </p:tgtEl>
                                        <p:attrNameLst>
                                          <p:attrName>style.visibility</p:attrName>
                                        </p:attrNameLst>
                                      </p:cBhvr>
                                      <p:to>
                                        <p:strVal val="hidden"/>
                                      </p:to>
                                    </p:set>
                                  </p:childTnLst>
                                </p:cTn>
                              </p:par>
                            </p:childTnLst>
                          </p:cTn>
                        </p:par>
                        <p:par>
                          <p:cTn id="210" fill="hold">
                            <p:stCondLst>
                              <p:cond delay="0"/>
                            </p:stCondLst>
                            <p:childTnLst>
                              <p:par>
                                <p:cTn id="211" presetID="1" presetClass="exit" presetSubtype="0" fill="hold" grpId="1" nodeType="after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grpId="1" nodeType="afterEffect">
                                  <p:stCondLst>
                                    <p:cond delay="0"/>
                                  </p:stCondLst>
                                  <p:childTnLst>
                                    <p:set>
                                      <p:cBhvr>
                                        <p:cTn id="215" dur="1" fill="hold">
                                          <p:stCondLst>
                                            <p:cond delay="0"/>
                                          </p:stCondLst>
                                        </p:cTn>
                                        <p:tgtEl>
                                          <p:spTgt spid="65"/>
                                        </p:tgtEl>
                                        <p:attrNameLst>
                                          <p:attrName>style.visibility</p:attrName>
                                        </p:attrNameLst>
                                      </p:cBhvr>
                                      <p:to>
                                        <p:strVal val="hidden"/>
                                      </p:to>
                                    </p:set>
                                  </p:childTnLst>
                                </p:cTn>
                              </p:par>
                            </p:childTnLst>
                          </p:cTn>
                        </p:par>
                        <p:par>
                          <p:cTn id="216" fill="hold">
                            <p:stCondLst>
                              <p:cond delay="0"/>
                            </p:stCondLst>
                            <p:childTnLst>
                              <p:par>
                                <p:cTn id="217" presetID="1" presetClass="exit" presetSubtype="0" fill="hold" grpId="1" nodeType="afterEffect">
                                  <p:stCondLst>
                                    <p:cond delay="0"/>
                                  </p:stCondLst>
                                  <p:childTnLst>
                                    <p:set>
                                      <p:cBhvr>
                                        <p:cTn id="21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8" grpId="0"/>
      <p:bldP spid="15" grpId="0"/>
      <p:bldP spid="16" grpId="0"/>
      <p:bldP spid="77" grpId="0"/>
      <p:bldP spid="33" grpId="0"/>
      <p:bldP spid="17" grpId="0"/>
      <p:bldP spid="39" grpId="0"/>
      <p:bldP spid="39" grpId="1"/>
      <p:bldP spid="40" grpId="0"/>
      <p:bldP spid="41" grpId="0"/>
      <p:bldP spid="42" grpId="0"/>
      <p:bldP spid="43" grpId="0"/>
      <p:bldP spid="43" grpId="1"/>
      <p:bldP spid="44" grpId="0"/>
      <p:bldP spid="45" grpId="0"/>
      <p:bldP spid="19" grpId="0" animBg="1"/>
      <p:bldP spid="48" grpId="0"/>
      <p:bldP spid="49" grpId="0"/>
      <p:bldP spid="50" grpId="0"/>
      <p:bldP spid="50" grpId="1"/>
      <p:bldP spid="52" grpId="0"/>
      <p:bldP spid="53" grpId="0"/>
      <p:bldP spid="54" grpId="0"/>
      <p:bldP spid="55" grpId="0"/>
      <p:bldP spid="55" grpId="1"/>
      <p:bldP spid="56" grpId="0"/>
      <p:bldP spid="22" grpId="0" animBg="1"/>
      <p:bldP spid="22" grpId="1" animBg="1"/>
      <p:bldP spid="47" grpId="0" animBg="1"/>
      <p:bldP spid="47" grpId="1" animBg="1"/>
      <p:bldP spid="51" grpId="0" animBg="1"/>
      <p:bldP spid="51"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Principle of Inclusion and Exclusion </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fontScale="92500"/>
              </a:bodyPr>
              <a:lstStyle/>
              <a:p>
                <a:pPr marL="82296" indent="0" algn="just">
                  <a:spcBef>
                    <a:spcPts val="0"/>
                  </a:spcBef>
                  <a:spcAft>
                    <a:spcPts val="1200"/>
                  </a:spcAft>
                  <a:buNone/>
                </a:pPr>
                <a:r>
                  <a:rPr lang="en-US" sz="1600" b="1" dirty="0" smtClean="0">
                    <a:latin typeface="Calibri" panose="020F0502020204030204" pitchFamily="34" charset="0"/>
                    <a:cs typeface="Calibri" panose="020F0502020204030204" pitchFamily="34" charset="0"/>
                  </a:rPr>
                  <a:t>Theorem (The Principle of Inclusion and Exclusion). </a:t>
                </a:r>
                <a:r>
                  <a:rPr lang="en-US" sz="1600" dirty="0" smtClean="0">
                    <a:latin typeface="Calibri" panose="020F0502020204030204" pitchFamily="34" charset="0"/>
                    <a:cs typeface="Calibri" panose="020F0502020204030204" pitchFamily="34" charset="0"/>
                  </a:rPr>
                  <a:t>Assume that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is a finite set with </a:t>
                </a:r>
                <a14:m>
                  <m:oMath xmlns:m="http://schemas.openxmlformats.org/officeDocument/2006/math">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𝑆</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and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𝑡</m:t>
                        </m:r>
                      </m:sub>
                    </m:sSub>
                  </m:oMath>
                </a14:m>
                <a:r>
                  <a:rPr lang="en-US" sz="1600" dirty="0" smtClean="0">
                    <a:latin typeface="Calibri" panose="020F0502020204030204" pitchFamily="34" charset="0"/>
                    <a:cs typeface="Calibri" panose="020F0502020204030204" pitchFamily="34" charset="0"/>
                  </a:rPr>
                  <a:t> are </a:t>
                </a:r>
                <a14:m>
                  <m:oMath xmlns:m="http://schemas.openxmlformats.org/officeDocument/2006/math">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conditions. Then, 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none of the </a:t>
                </a:r>
                <a14:m>
                  <m:oMath xmlns:m="http://schemas.openxmlformats.org/officeDocument/2006/math">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conditions, denoted </a:t>
                </a:r>
                <a14:m>
                  <m:oMath xmlns:m="http://schemas.openxmlformats.org/officeDocument/2006/math">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𝑁</m:t>
                        </m:r>
                      </m:e>
                    </m:acc>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𝑡</m:t>
                            </m:r>
                          </m:sub>
                        </m:sSub>
                      </m:e>
                    </m:d>
                  </m:oMath>
                </a14:m>
                <a:r>
                  <a:rPr lang="en-US" sz="1600" dirty="0" smtClean="0">
                    <a:latin typeface="Calibri" panose="020F0502020204030204" pitchFamily="34" charset="0"/>
                    <a:cs typeface="Calibri" panose="020F0502020204030204" pitchFamily="34" charset="0"/>
                  </a:rPr>
                  <a:t>, is given by</a:t>
                </a: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nary>
                        <m:naryPr>
                          <m:chr m:val="∑"/>
                          <m:supHide m:val="on"/>
                          <m:ctrlPr>
                            <a:rPr lang="en-US" sz="1600" b="0" i="1" smtClean="0">
                              <a:latin typeface="Cambria Math" panose="02040503050406030204" pitchFamily="18" charset="0"/>
                              <a:cs typeface="Calibri" panose="020F0502020204030204" pitchFamily="34" charset="0"/>
                            </a:rPr>
                          </m:ctrlPr>
                        </m:naryPr>
                        <m:sub>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sub>
                        <m:sup/>
                        <m:e>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e>
                          </m:d>
                        </m:e>
                      </m:nary>
                      <m:r>
                        <a:rPr lang="en-US" sz="1600" b="0" i="1" smtClean="0">
                          <a:latin typeface="Cambria Math" panose="02040503050406030204" pitchFamily="18" charset="0"/>
                          <a:cs typeface="Calibri" panose="020F0502020204030204" pitchFamily="34" charset="0"/>
                        </a:rPr>
                        <m:t>+</m:t>
                      </m:r>
                      <m:nary>
                        <m:naryPr>
                          <m:chr m:val="∑"/>
                          <m:supHide m:val="on"/>
                          <m:ctrlPr>
                            <a:rPr lang="en-US" sz="1600" b="0" i="1" smtClean="0">
                              <a:latin typeface="Cambria Math" panose="02040503050406030204" pitchFamily="18" charset="0"/>
                              <a:cs typeface="Calibri" panose="020F0502020204030204" pitchFamily="34" charset="0"/>
                            </a:rPr>
                          </m:ctrlPr>
                        </m:naryPr>
                        <m:sub>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&lt;</m:t>
                          </m:r>
                          <m:r>
                            <a:rPr lang="en-US" sz="1600" b="0" i="1" smtClean="0">
                              <a:latin typeface="Cambria Math" panose="02040503050406030204" pitchFamily="18" charset="0"/>
                              <a:cs typeface="Calibri" panose="020F0502020204030204" pitchFamily="34" charset="0"/>
                            </a:rPr>
                            <m:t>𝑗</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sub>
                        <m:sup/>
                        <m:e>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𝑖</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𝑗</m:t>
                                  </m:r>
                                </m:sub>
                              </m:sSub>
                            </m:e>
                          </m:d>
                        </m:e>
                      </m:nary>
                      <m:r>
                        <a:rPr lang="en-US" sz="1600" b="0" i="1" smtClean="0">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b="0" i="1" smtClean="0">
                              <a:latin typeface="Cambria Math" panose="02040503050406030204" pitchFamily="18" charset="0"/>
                              <a:cs typeface="Calibri" panose="020F0502020204030204" pitchFamily="34" charset="0"/>
                            </a:rPr>
                            <m:t>&lt;</m:t>
                          </m:r>
                          <m:r>
                            <a:rPr lang="en-US" sz="1600" b="0" i="1" smtClean="0">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𝑘</m:t>
                                  </m:r>
                                </m:sub>
                              </m:sSub>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𝑡</m:t>
                              </m:r>
                            </m:sup>
                          </m:sSup>
                          <m:r>
                            <a:rPr lang="en-US" sz="1600" b="0" i="1" smtClean="0">
                              <a:latin typeface="Cambria Math" panose="02040503050406030204" pitchFamily="18" charset="0"/>
                              <a:cs typeface="Calibri" panose="020F0502020204030204" pitchFamily="34" charset="0"/>
                            </a:rPr>
                            <m:t>𝑁</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𝑡</m:t>
                                  </m:r>
                                </m:sub>
                              </m:sSub>
                            </m:e>
                          </m:d>
                          <m:r>
                            <a:rPr lang="en-US" sz="1600" b="0" i="1" smtClean="0">
                              <a:latin typeface="Cambria Math" panose="02040503050406030204" pitchFamily="18" charset="0"/>
                              <a:cs typeface="Calibri" panose="020F0502020204030204" pitchFamily="34" charset="0"/>
                            </a:rPr>
                            <m:t>.</m:t>
                          </m:r>
                        </m:e>
                      </m:nary>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spcAft>
                    <a:spcPts val="1200"/>
                  </a:spcAft>
                  <a:buNone/>
                </a:pPr>
                <a:r>
                  <a:rPr lang="en-US" sz="1600" b="1" dirty="0" smtClean="0">
                    <a:latin typeface="Calibri" panose="020F0502020204030204" pitchFamily="34" charset="0"/>
                    <a:cs typeface="Calibri" panose="020F0502020204030204" pitchFamily="34" charset="0"/>
                  </a:rPr>
                  <a:t>Proof.</a:t>
                </a:r>
                <a:r>
                  <a:rPr lang="en-US" sz="1600" dirty="0" smtClean="0">
                    <a:latin typeface="Calibri" panose="020F0502020204030204" pitchFamily="34" charset="0"/>
                    <a:cs typeface="Calibri" panose="020F0502020204030204" pitchFamily="34" charset="0"/>
                  </a:rPr>
                  <a:t> The proof will be given later.</a:t>
                </a:r>
              </a:p>
              <a:p>
                <a:pPr marL="82296" indent="0" algn="just">
                  <a:spcBef>
                    <a:spcPts val="0"/>
                  </a:spcBef>
                  <a:spcAft>
                    <a:spcPts val="600"/>
                  </a:spcAft>
                  <a:buNone/>
                </a:pPr>
                <a:r>
                  <a:rPr lang="en-US" sz="1600" dirty="0" smtClean="0">
                    <a:latin typeface="Calibri" panose="020F0502020204030204" pitchFamily="34" charset="0"/>
                    <a:cs typeface="Calibri" panose="020F0502020204030204" pitchFamily="34" charset="0"/>
                  </a:rPr>
                  <a:t>To </a:t>
                </a:r>
                <a:r>
                  <a:rPr lang="en-US" sz="1600" dirty="0" smtClean="0">
                    <a:latin typeface="Calibri" panose="020F0502020204030204" pitchFamily="34" charset="0"/>
                    <a:cs typeface="Calibri" panose="020F0502020204030204" pitchFamily="34" charset="0"/>
                  </a:rPr>
                  <a:t>simplify the formula, we use the notation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𝑆</m:t>
                        </m:r>
                      </m:e>
                      <m:sub>
                        <m:r>
                          <a:rPr lang="en-US" sz="1600" i="1">
                            <a:latin typeface="Cambria Math" panose="02040503050406030204" pitchFamily="18" charset="0"/>
                            <a:cs typeface="Calibri" panose="020F0502020204030204" pitchFamily="34" charset="0"/>
                          </a:rPr>
                          <m:t>𝑘</m:t>
                        </m:r>
                      </m:sub>
                    </m:sSub>
                  </m:oMath>
                </a14:m>
                <a:r>
                  <a:rPr lang="en-US" sz="1600" dirty="0" smtClean="0">
                    <a:latin typeface="Calibri" panose="020F0502020204030204" pitchFamily="34" charset="0"/>
                    <a:cs typeface="Calibri" panose="020F0502020204030204" pitchFamily="34" charset="0"/>
                  </a:rPr>
                  <a:t> for</a:t>
                </a:r>
              </a:p>
              <a:p>
                <a:pPr marL="82296" indent="0" algn="just">
                  <a:spcBef>
                    <a:spcPts val="1200"/>
                  </a:spcBef>
                  <a:spcAft>
                    <a:spcPts val="600"/>
                  </a:spcAft>
                  <a:buNone/>
                </a:pPr>
                <a14:m>
                  <m:oMathPara xmlns:m="http://schemas.openxmlformats.org/officeDocument/2006/math">
                    <m:oMathParaPr>
                      <m:jc m:val="centerGroup"/>
                    </m:oMathParaPr>
                    <m:oMath xmlns:m="http://schemas.openxmlformats.org/officeDocument/2006/math">
                      <m:nary>
                        <m:naryPr>
                          <m:chr m:val="∑"/>
                          <m:supHide m:val="on"/>
                          <m:ctrlPr>
                            <a:rPr lang="en-US" sz="1600" i="1" smtClean="0">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&lt;</m:t>
                          </m:r>
                          <m:r>
                            <a:rPr lang="en-US" sz="1600" b="0" i="1" smtClean="0">
                              <a:latin typeface="Cambria Math" panose="02040503050406030204" pitchFamily="18" charset="0"/>
                              <a:cs typeface="Calibri" panose="020F0502020204030204" pitchFamily="34" charset="0"/>
                            </a:rPr>
                            <m:t>…&lt;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1</m:t>
                                  </m:r>
                                </m:sub>
                              </m:sSub>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2</m:t>
                                  </m:r>
                                </m:sub>
                              </m:sSub>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𝑖</m:t>
                                  </m:r>
                                </m:e>
                                <m:sub>
                                  <m:r>
                                    <a:rPr lang="en-US" sz="1600" b="0" i="1" smtClean="0">
                                      <a:latin typeface="Cambria Math" panose="02040503050406030204" pitchFamily="18" charset="0"/>
                                      <a:cs typeface="Calibri" panose="020F0502020204030204" pitchFamily="34" charset="0"/>
                                    </a:rPr>
                                    <m:t>𝑘</m:t>
                                  </m:r>
                                </m:sub>
                              </m:sSub>
                            </m:sub>
                          </m:sSub>
                          <m:r>
                            <a:rPr lang="en-US" sz="1600" b="0" i="1" smtClean="0">
                              <a:latin typeface="Cambria Math" panose="02040503050406030204" pitchFamily="18" charset="0"/>
                              <a:cs typeface="Calibri" panose="020F0502020204030204" pitchFamily="34" charset="0"/>
                            </a:rPr>
                            <m:t>)</m:t>
                          </m:r>
                        </m:e>
                      </m:nary>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every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a:t>
                </a:r>
              </a:p>
              <a:p>
                <a:pPr marL="82296" indent="0" algn="just">
                  <a:spcBef>
                    <a:spcPts val="0"/>
                  </a:spcBef>
                  <a:buNone/>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𝑁</m:t>
                          </m:r>
                        </m:e>
                      </m:acc>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𝑡</m:t>
                              </m:r>
                            </m:sub>
                          </m:sSub>
                        </m:e>
                      </m:d>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𝑡</m:t>
                          </m:r>
                        </m:sup>
                      </m:sSup>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𝑡</m:t>
                          </m:r>
                        </m:sub>
                      </m:sSub>
                      <m:r>
                        <a:rPr lang="en-US" sz="1600" b="0" i="1" smtClean="0">
                          <a:latin typeface="Cambria Math" panose="02040503050406030204" pitchFamily="18" charset="0"/>
                          <a:cs typeface="Calibri" panose="020F0502020204030204" pitchFamily="34" charset="0"/>
                        </a:rPr>
                        <m:t>=</m:t>
                      </m:r>
                      <m:nary>
                        <m:naryPr>
                          <m:chr m:val="∑"/>
                          <m:ctrlPr>
                            <a:rPr lang="en-US" sz="1600" b="0" i="1" smtClean="0">
                              <a:latin typeface="Cambria Math" panose="02040503050406030204" pitchFamily="18" charset="0"/>
                              <a:cs typeface="Calibri" panose="020F0502020204030204" pitchFamily="34" charset="0"/>
                            </a:rPr>
                          </m:ctrlPr>
                        </m:naryPr>
                        <m:sub>
                          <m:r>
                            <m:rPr>
                              <m:brk m:alnAt="23"/>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𝑡</m:t>
                          </m:r>
                        </m:sup>
                        <m:e>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𝑘</m:t>
                              </m:r>
                            </m:sup>
                          </m:sSup>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e>
                      </m:nary>
                    </m:oMath>
                  </m:oMathPara>
                </a14:m>
                <a:endParaRPr lang="en-US" sz="1600" dirty="0" smtClean="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The number of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that satisfy at least one of the </a:t>
                </a:r>
                <a14:m>
                  <m:oMath xmlns:m="http://schemas.openxmlformats.org/officeDocument/2006/math">
                    <m:r>
                      <a:rPr lang="en-US" sz="1600" b="0" i="1"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conditions is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acc>
                      <m:accPr>
                        <m:chr m:val="̅"/>
                        <m:ctrlPr>
                          <a:rPr lang="en-US" sz="1600" b="0" i="1" smtClean="0">
                            <a:latin typeface="Cambria Math" panose="02040503050406030204" pitchFamily="18" charset="0"/>
                            <a:cs typeface="Calibri" panose="020F0502020204030204" pitchFamily="34" charset="0"/>
                          </a:rPr>
                        </m:ctrlPr>
                      </m:accPr>
                      <m:e>
                        <m:r>
                          <a:rPr lang="en-US" sz="1600" b="0" i="1" smtClean="0">
                            <a:latin typeface="Cambria Math" panose="02040503050406030204" pitchFamily="18" charset="0"/>
                            <a:cs typeface="Calibri" panose="020F0502020204030204" pitchFamily="34" charset="0"/>
                          </a:rPr>
                          <m:t>𝑁</m:t>
                        </m:r>
                      </m:e>
                    </m:acc>
                  </m:oMath>
                </a14:m>
                <a:r>
                  <a:rPr lang="en-US" sz="1600" dirty="0" smtClean="0">
                    <a:latin typeface="Calibri" panose="020F0502020204030204" pitchFamily="34" charset="0"/>
                    <a:cs typeface="Calibri" panose="020F0502020204030204" pitchFamily="34" charset="0"/>
                  </a:rPr>
                  <a:t>.</a:t>
                </a:r>
              </a:p>
              <a:p>
                <a:pPr algn="just"/>
                <a:r>
                  <a:rPr lang="en-US" sz="1600" dirty="0" smtClean="0">
                    <a:latin typeface="Calibri" panose="020F0502020204030204" pitchFamily="34" charset="0"/>
                    <a:cs typeface="Calibri" panose="020F0502020204030204" pitchFamily="34" charset="0"/>
                  </a:rPr>
                  <a:t>The number of summands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𝑆</m:t>
                        </m:r>
                      </m:e>
                      <m:sub>
                        <m:r>
                          <a:rPr lang="en-US" sz="1600" b="0" i="1" smtClean="0">
                            <a:latin typeface="Cambria Math" panose="02040503050406030204" pitchFamily="18" charset="0"/>
                            <a:cs typeface="Calibri" panose="020F0502020204030204" pitchFamily="34" charset="0"/>
                          </a:rPr>
                          <m:t>𝑘</m:t>
                        </m:r>
                      </m:sub>
                    </m:sSub>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𝑡</m:t>
                              </m:r>
                            </m:e>
                          </m:mr>
                          <m:mr>
                            <m:e>
                              <m:r>
                                <a:rPr lang="en-US" sz="1600" b="0" i="1" smtClean="0">
                                  <a:latin typeface="Cambria Math" panose="02040503050406030204" pitchFamily="18" charset="0"/>
                                  <a:cs typeface="Calibri" panose="020F0502020204030204" pitchFamily="34" charset="0"/>
                                </a:rPr>
                                <m:t>𝑘</m:t>
                              </m:r>
                            </m:e>
                          </m:mr>
                        </m:m>
                      </m:e>
                    </m:d>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325" b="-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2222433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Applications of the Principle </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Given a counting problem, we should carefully decide on a set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and conditions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𝑡</m:t>
                        </m:r>
                      </m:sub>
                    </m:sSub>
                  </m:oMath>
                </a14:m>
                <a:r>
                  <a:rPr lang="en-US" sz="1600" dirty="0" smtClean="0">
                    <a:latin typeface="Calibri" panose="020F0502020204030204" pitchFamily="34" charset="0"/>
                    <a:cs typeface="Calibri" panose="020F0502020204030204" pitchFamily="34" charset="0"/>
                  </a:rPr>
                  <a:t> so that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𝑡</m:t>
                            </m:r>
                          </m:sub>
                        </m:sSub>
                      </m:e>
                    </m:d>
                  </m:oMath>
                </a14:m>
                <a:r>
                  <a:rPr lang="en-US" sz="1600" dirty="0" smtClean="0">
                    <a:latin typeface="Calibri" panose="020F0502020204030204" pitchFamily="34" charset="0"/>
                    <a:cs typeface="Calibri" panose="020F0502020204030204" pitchFamily="34" charset="0"/>
                  </a:rPr>
                  <a:t> is the solution to the problem.</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Example 1.</a:t>
                </a:r>
                <a:r>
                  <a:rPr lang="en-US" sz="1600" dirty="0" smtClean="0">
                    <a:latin typeface="Calibri" panose="020F0502020204030204" pitchFamily="34" charset="0"/>
                    <a:cs typeface="Calibri" panose="020F0502020204030204" pitchFamily="34" charset="0"/>
                  </a:rPr>
                  <a:t> Determine the number of positive integers not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1000</m:t>
                    </m:r>
                  </m:oMath>
                </a14:m>
                <a:r>
                  <a:rPr lang="en-US" sz="1600" dirty="0" smtClean="0">
                    <a:latin typeface="Calibri" panose="020F0502020204030204" pitchFamily="34" charset="0"/>
                    <a:cs typeface="Calibri" panose="020F0502020204030204" pitchFamily="34" charset="0"/>
                  </a:rPr>
                  <a:t> that are not divisible by </a:t>
                </a:r>
                <a14:m>
                  <m:oMath xmlns:m="http://schemas.openxmlformats.org/officeDocument/2006/math">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Take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={1, 2, 3, …, 1000}</m:t>
                    </m:r>
                  </m:oMath>
                </a14:m>
                <a:r>
                  <a:rPr lang="en-US" sz="1600" dirty="0" smtClean="0">
                    <a:latin typeface="Calibri" panose="020F0502020204030204" pitchFamily="34" charset="0"/>
                    <a:cs typeface="Calibri" panose="020F0502020204030204" pitchFamily="34" charset="0"/>
                  </a:rPr>
                  <a:t> and consider the three conditions</a:t>
                </a:r>
                <a14:m>
                  <m:oMath xmlns:m="http://schemas.openxmlformats.org/officeDocument/2006/math">
                    <m:r>
                      <a:rPr lang="en-US" sz="1600" b="0" i="0"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the element is divisible by 2,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the element is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divisible by </a:t>
                </a:r>
                <a:r>
                  <a:rPr lang="en-US" sz="1600" dirty="0" smtClean="0">
                    <a:latin typeface="Calibri" panose="020F0502020204030204" pitchFamily="34" charset="0"/>
                    <a:cs typeface="Calibri" panose="020F0502020204030204" pitchFamily="34" charset="0"/>
                  </a:rPr>
                  <a:t>3,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the element is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divisible by </a:t>
                </a:r>
                <a:r>
                  <a:rPr lang="en-US" sz="1600" dirty="0" smtClean="0">
                    <a:latin typeface="Calibri" panose="020F0502020204030204" pitchFamily="34" charset="0"/>
                    <a:cs typeface="Calibri" panose="020F0502020204030204" pitchFamily="34" charset="0"/>
                  </a:rPr>
                  <a:t>5. The answer to the problem is </a:t>
                </a:r>
                <a14:m>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e>
                    </m:d>
                  </m:oMath>
                </a14:m>
                <a:r>
                  <a:rPr lang="en-US" sz="1600" dirty="0" smtClean="0">
                    <a:latin typeface="Calibri" panose="020F0502020204030204" pitchFamily="34" charset="0"/>
                    <a:cs typeface="Calibri" panose="020F0502020204030204" pitchFamily="34" charset="0"/>
                  </a:rPr>
                  <a:t>.</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10000"/>
                  </a:lnSpc>
                  <a:spcBef>
                    <a:spcPts val="0"/>
                  </a:spcBef>
                  <a:buNone/>
                </a:pPr>
                <a:r>
                  <a:rPr lang="en-US" sz="1600" dirty="0" smtClean="0">
                    <a:latin typeface="Calibri" panose="020F0502020204030204" pitchFamily="34" charset="0"/>
                    <a:cs typeface="Calibri" panose="020F0502020204030204" pitchFamily="34" charset="0"/>
                  </a:rPr>
                  <a:t>According to the principle of inclusion and exclusion, we have</a:t>
                </a:r>
              </a:p>
              <a:p>
                <a:pPr marL="82296" indent="0" algn="just">
                  <a:lnSpc>
                    <a:spcPct val="11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u="heavy" dirty="0">
                  <a:solidFill>
                    <a:schemeClr val="accent2">
                      <a:lumMod val="50000"/>
                    </a:schemeClr>
                  </a:solidFill>
                  <a:uFill>
                    <a:solidFill>
                      <a:srgbClr val="00B0F0"/>
                    </a:solidFill>
                  </a:uFill>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118"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348740" y="1295400"/>
                <a:ext cx="7543800" cy="717697"/>
              </a:xfrm>
              <a:prstGeom prst="rect">
                <a:avLst/>
              </a:prstGeom>
              <a:solidFill>
                <a:schemeClr val="accent2"/>
              </a:solidFill>
              <a:ln w="41275">
                <a:solidFill>
                  <a:schemeClr val="accent5">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e>
                          </m:d>
                        </m:e>
                      </m:nary>
                      <m:r>
                        <a:rPr lang="en-US" sz="1600" i="1">
                          <a:latin typeface="Cambria Math" panose="02040503050406030204" pitchFamily="18" charset="0"/>
                          <a:cs typeface="Calibri" panose="020F0502020204030204" pitchFamily="34" charset="0"/>
                        </a:rPr>
                        <m:t>−</m:t>
                      </m:r>
                      <m:nary>
                        <m:naryPr>
                          <m:chr m:val="∑"/>
                          <m:supHide m:val="on"/>
                          <m:ctrlPr>
                            <a:rPr lang="en-US" sz="1600" i="1">
                              <a:latin typeface="Cambria Math" panose="02040503050406030204" pitchFamily="18" charset="0"/>
                              <a:cs typeface="Calibri" panose="020F0502020204030204" pitchFamily="34" charset="0"/>
                            </a:rPr>
                          </m:ctrlPr>
                        </m:naryPr>
                        <m:sub>
                          <m:r>
                            <m:rPr>
                              <m:brk m:alnAt="7"/>
                            </m:rP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𝑗</m:t>
                          </m:r>
                          <m:r>
                            <a:rPr lang="en-US" sz="1600" i="1">
                              <a:latin typeface="Cambria Math" panose="02040503050406030204" pitchFamily="18" charset="0"/>
                              <a:cs typeface="Calibri" panose="020F0502020204030204" pitchFamily="34" charset="0"/>
                            </a:rPr>
                            <m:t>&lt;</m:t>
                          </m:r>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𝑡</m:t>
                          </m:r>
                        </m:sub>
                        <m:sup/>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𝑖</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𝑗</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𝑘</m:t>
                                  </m:r>
                                </m:sub>
                              </m:sSub>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e>
                              </m:d>
                            </m:e>
                            <m:sup>
                              <m:r>
                                <a:rPr lang="en-US" sz="1600" i="1">
                                  <a:latin typeface="Cambria Math" panose="02040503050406030204" pitchFamily="18" charset="0"/>
                                  <a:cs typeface="Calibri" panose="020F0502020204030204" pitchFamily="34" charset="0"/>
                                </a:rPr>
                                <m:t>𝑡</m:t>
                              </m:r>
                            </m:sup>
                          </m:sSup>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𝑡</m:t>
                                  </m:r>
                                </m:sub>
                              </m:sSub>
                            </m:e>
                          </m:d>
                          <m:r>
                            <a:rPr lang="en-US" sz="1600" i="1">
                              <a:latin typeface="Cambria Math" panose="02040503050406030204" pitchFamily="18" charset="0"/>
                              <a:cs typeface="Calibri" panose="020F0502020204030204" pitchFamily="34" charset="0"/>
                            </a:rPr>
                            <m:t>.</m:t>
                          </m:r>
                        </m:e>
                      </m:nary>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1348740" y="1295400"/>
                <a:ext cx="7543800" cy="717697"/>
              </a:xfrm>
              <a:prstGeom prst="rect">
                <a:avLst/>
              </a:prstGeom>
              <a:blipFill rotWithShape="0">
                <a:blip r:embed="rId5"/>
                <a:stretch>
                  <a:fillRect/>
                </a:stretch>
              </a:blipFill>
              <a:ln w="41275">
                <a:solidFill>
                  <a:schemeClr val="accent5">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61008" y="4275453"/>
                <a:ext cx="9906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acc>
                                <m:accPr>
                                  <m:chr m:val="̅"/>
                                  <m:ctrlPr>
                                    <a:rPr lang="en-US" sz="1600" i="1">
                                      <a:latin typeface="Cambria Math" panose="02040503050406030204" pitchFamily="18" charset="0"/>
                                      <a:cs typeface="Calibri" panose="020F0502020204030204" pitchFamily="34" charset="0"/>
                                    </a:rPr>
                                  </m:ctrlPr>
                                </m:accPr>
                                <m:e>
                                  <m:r>
                                    <a:rPr lang="en-US" sz="1600" i="1">
                                      <a:latin typeface="Cambria Math" panose="02040503050406030204" pitchFamily="18" charset="0"/>
                                      <a:cs typeface="Calibri" panose="020F0502020204030204" pitchFamily="34" charset="0"/>
                                    </a:rPr>
                                    <m:t>𝑐</m:t>
                                  </m:r>
                                </m:e>
                              </m:acc>
                            </m:e>
                            <m:sub>
                              <m:r>
                                <a:rPr lang="en-US" sz="1600" i="1">
                                  <a:latin typeface="Cambria Math" panose="02040503050406030204" pitchFamily="18" charset="0"/>
                                  <a:cs typeface="Calibri" panose="020F0502020204030204" pitchFamily="34" charset="0"/>
                                </a:rPr>
                                <m:t>3</m:t>
                              </m:r>
                            </m:sub>
                          </m:sSub>
                        </m:e>
                      </m:d>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1461008" y="4275453"/>
                <a:ext cx="990600" cy="338554"/>
              </a:xfrm>
              <a:prstGeom prst="rect">
                <a:avLst/>
              </a:prstGeom>
              <a:blipFill rotWithShape="0">
                <a:blip r:embed="rId6"/>
                <a:stretch>
                  <a:fillRect r="-11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75134" y="4706098"/>
                <a:ext cx="74676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3</m:t>
                                  </m:r>
                                </m:sub>
                              </m:sSub>
                            </m:e>
                          </m:d>
                        </m:e>
                      </m:d>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3</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3</m:t>
                                  </m:r>
                                </m:sub>
                              </m:sSub>
                            </m:e>
                          </m:d>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𝑁</m:t>
                      </m:r>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𝑐</m:t>
                              </m:r>
                            </m:e>
                            <m:sub>
                              <m:r>
                                <a:rPr lang="en-US" sz="1600" i="1">
                                  <a:latin typeface="Cambria Math" panose="02040503050406030204" pitchFamily="18" charset="0"/>
                                  <a:cs typeface="Calibri" panose="020F0502020204030204" pitchFamily="34" charset="0"/>
                                </a:rPr>
                                <m:t>3</m:t>
                              </m:r>
                            </m:sub>
                          </m:sSub>
                        </m:e>
                      </m:d>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1575134" y="4706098"/>
                <a:ext cx="7467600" cy="37029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34994" y="5134616"/>
                <a:ext cx="7335854" cy="645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=1000−</m:t>
                      </m:r>
                      <m:d>
                        <m:dPr>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1000</m:t>
                                  </m:r>
                                </m:num>
                                <m:den>
                                  <m:r>
                                    <a:rPr lang="en-US" sz="1600" b="0" i="1" smtClean="0">
                                      <a:latin typeface="Cambria Math" panose="02040503050406030204" pitchFamily="18" charset="0"/>
                                    </a:rPr>
                                    <m:t>2</m:t>
                                  </m:r>
                                </m:den>
                              </m:f>
                            </m:e>
                          </m:d>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3</m:t>
                                  </m:r>
                                </m:den>
                              </m:f>
                            </m:e>
                          </m:d>
                          <m:r>
                            <a:rPr lang="en-US" sz="1600" b="0" i="0" smtClean="0">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5</m:t>
                                  </m:r>
                                </m:den>
                              </m:f>
                            </m:e>
                          </m:d>
                        </m:e>
                      </m:d>
                      <m:r>
                        <a:rPr lang="en-US" sz="1600" b="0" i="1" smtClean="0">
                          <a:latin typeface="Cambria Math" panose="02040503050406030204" pitchFamily="18" charset="0"/>
                        </a:rPr>
                        <m:t>+</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6</m:t>
                                  </m:r>
                                </m:den>
                              </m:f>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10</m:t>
                                  </m:r>
                                </m:den>
                              </m:f>
                            </m:e>
                          </m:d>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1</m:t>
                                  </m:r>
                                  <m:r>
                                    <a:rPr lang="en-US" sz="1600" i="1">
                                      <a:latin typeface="Cambria Math" panose="02040503050406030204" pitchFamily="18" charset="0"/>
                                    </a:rPr>
                                    <m:t>5</m:t>
                                  </m:r>
                                </m:den>
                              </m:f>
                            </m:e>
                          </m:d>
                        </m:e>
                      </m:d>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1000</m:t>
                              </m:r>
                            </m:num>
                            <m:den>
                              <m:r>
                                <a:rPr lang="en-US" sz="1600" b="0" i="1" smtClean="0">
                                  <a:latin typeface="Cambria Math" panose="02040503050406030204" pitchFamily="18" charset="0"/>
                                </a:rPr>
                                <m:t>30</m:t>
                              </m:r>
                            </m:den>
                          </m:f>
                        </m:e>
                      </m:d>
                    </m:oMath>
                  </m:oMathPara>
                </a14:m>
                <a:endParaRPr lang="en-US" sz="1600" dirty="0">
                  <a:latin typeface="Calibri" panose="020F0502020204030204" pitchFamily="34" charset="0"/>
                  <a:cs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734994" y="5134616"/>
                <a:ext cx="7335854" cy="64556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63442" y="5842476"/>
                <a:ext cx="519446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=1000−</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500+</m:t>
                          </m:r>
                          <m:r>
                            <a:rPr lang="en-US" sz="1600" b="0" i="0" smtClean="0">
                              <a:latin typeface="Cambria Math" panose="02040503050406030204" pitchFamily="18" charset="0"/>
                            </a:rPr>
                            <m:t>333+</m:t>
                          </m:r>
                          <m:r>
                            <a:rPr lang="en-US" sz="1600" b="0" i="1" smtClean="0">
                              <a:latin typeface="Cambria Math" panose="02040503050406030204" pitchFamily="18" charset="0"/>
                            </a:rPr>
                            <m:t>200</m:t>
                          </m:r>
                        </m:e>
                      </m:d>
                      <m:r>
                        <a:rPr lang="en-US" sz="1600" b="0" i="1" smtClean="0">
                          <a:latin typeface="Cambria Math" panose="02040503050406030204" pitchFamily="18" charset="0"/>
                        </a:rPr>
                        <m:t>+</m:t>
                      </m:r>
                      <m:d>
                        <m:dPr>
                          <m:ctrlPr>
                            <a:rPr lang="en-US" sz="1600" i="1">
                              <a:latin typeface="Cambria Math" panose="02040503050406030204" pitchFamily="18" charset="0"/>
                            </a:rPr>
                          </m:ctrlPr>
                        </m:dPr>
                        <m:e>
                          <m:r>
                            <a:rPr lang="en-US" sz="1600" i="1" smtClean="0">
                              <a:latin typeface="Cambria Math" panose="02040503050406030204" pitchFamily="18" charset="0"/>
                            </a:rPr>
                            <m:t>1</m:t>
                          </m:r>
                          <m:r>
                            <a:rPr lang="en-US" sz="1600" b="0" i="1" smtClean="0">
                              <a:latin typeface="Cambria Math" panose="02040503050406030204" pitchFamily="18" charset="0"/>
                            </a:rPr>
                            <m:t>66</m:t>
                          </m:r>
                          <m:r>
                            <a:rPr lang="en-US" sz="1600" i="1">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rPr>
                            <m:t>00</m:t>
                          </m:r>
                          <m:r>
                            <a:rPr lang="en-US" sz="1600">
                              <a:latin typeface="Cambria Math" panose="02040503050406030204" pitchFamily="18" charset="0"/>
                            </a:rPr>
                            <m:t>+</m:t>
                          </m:r>
                          <m:r>
                            <a:rPr lang="en-US" sz="1600" i="1" smtClean="0">
                              <a:latin typeface="Cambria Math" panose="02040503050406030204" pitchFamily="18" charset="0"/>
                            </a:rPr>
                            <m:t>6</m:t>
                          </m:r>
                          <m:r>
                            <a:rPr lang="en-US" sz="1600" b="0" i="1" smtClean="0">
                              <a:latin typeface="Cambria Math" panose="02040503050406030204" pitchFamily="18" charset="0"/>
                            </a:rPr>
                            <m:t>6</m:t>
                          </m:r>
                        </m:e>
                      </m:d>
                      <m:r>
                        <a:rPr lang="en-US" sz="1600" b="0" i="1" smtClean="0">
                          <a:latin typeface="Cambria Math" panose="02040503050406030204" pitchFamily="18" charset="0"/>
                        </a:rPr>
                        <m:t>−</m:t>
                      </m:r>
                      <m:r>
                        <a:rPr lang="en-US" sz="1600" b="0" i="0" smtClean="0">
                          <a:latin typeface="Cambria Math" panose="02040503050406030204" pitchFamily="18" charset="0"/>
                        </a:rPr>
                        <m:t>33</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63442" y="5842476"/>
                <a:ext cx="5194460"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63442" y="6222490"/>
                <a:ext cx="9035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=266</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763442" y="6222490"/>
                <a:ext cx="903558" cy="338554"/>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35395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p:bldP spid="8"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7656</TotalTime>
  <Words>738</Words>
  <Application>Microsoft Office PowerPoint</Application>
  <PresentationFormat>On-screen Show (4:3)</PresentationFormat>
  <Paragraphs>575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Cambria Math</vt:lpstr>
      <vt:lpstr>Gill Sans MT</vt:lpstr>
      <vt:lpstr>Verdana</vt:lpstr>
      <vt:lpstr>Wingdings 2</vt:lpstr>
      <vt:lpstr>Solstice</vt:lpstr>
      <vt:lpstr>Mehran S. Fallah    March, 2020 </vt:lpstr>
      <vt:lpstr>Introduction</vt:lpstr>
      <vt:lpstr>Setting up the Scene</vt:lpstr>
      <vt:lpstr>An Example</vt:lpstr>
      <vt:lpstr>An Example (Ctd.)</vt:lpstr>
      <vt:lpstr>The Case t=4</vt:lpstr>
      <vt:lpstr>The Case t=4 (Ctd.)</vt:lpstr>
      <vt:lpstr>The Principle of Inclusion and Exclusion </vt:lpstr>
      <vt:lpstr>Applications of the Principle </vt:lpstr>
      <vt:lpstr>Applications of the Principle (Ctd.)</vt:lpstr>
      <vt:lpstr>Applications of the Principle (Ctd.)</vt:lpstr>
      <vt:lpstr>Applications of the Principle (Ctd.)</vt:lpstr>
      <vt:lpstr>Applications of the Principle (Ctd.)</vt:lpstr>
      <vt:lpstr>Applications of the Principle (Ctd.)</vt:lpstr>
      <vt:lpstr>A Proof of the Principle</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542</cp:revision>
  <dcterms:created xsi:type="dcterms:W3CDTF">2009-10-14T10:18:00Z</dcterms:created>
  <dcterms:modified xsi:type="dcterms:W3CDTF">2020-03-24T12:49:51Z</dcterms:modified>
</cp:coreProperties>
</file>