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7"/>
  </p:notesMasterIdLst>
  <p:handoutMasterIdLst>
    <p:handoutMasterId r:id="rId18"/>
  </p:handoutMasterIdLst>
  <p:sldIdLst>
    <p:sldId id="358" r:id="rId2"/>
    <p:sldId id="359" r:id="rId3"/>
    <p:sldId id="391" r:id="rId4"/>
    <p:sldId id="392" r:id="rId5"/>
    <p:sldId id="394" r:id="rId6"/>
    <p:sldId id="395" r:id="rId7"/>
    <p:sldId id="396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366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68D2"/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>
      <p:cViewPr varScale="1">
        <p:scale>
          <a:sx n="113" d="100"/>
          <a:sy n="113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7600-342F-4A05-B1DA-A2CFDE05C23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913C-5176-47BF-ACFF-41359630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69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1F15-962A-423B-BF42-D19883161FC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E697-6CFA-4DFB-BE6E-54ABCDE3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7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IPM Summer School on Game Theory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0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02B-2491-4A45-B378-7B685E14A98C}" type="datetime1">
              <a:rPr lang="en-US" smtClean="0"/>
              <a:t>4/9/2020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2DA-2D2C-4B22-A4B4-CB5359199DA5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8BE-AE0D-422E-9DCD-024AE190B2D7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4E29-49E9-4C70-9C09-164BE78CD915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7C0-76EC-4D09-8798-FA46F3055793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40FB-883D-4904-9D34-8B8694DA069E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A348-4EFD-4E95-8976-9CB8F8D1AEA0}" type="datetime1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B56-9DBE-4C9D-9A05-044AD65C7E6D}" type="datetime1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169-CF3F-432C-B237-79429B82F60D}" type="datetime1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C246-E0D9-4127-BD6C-454D68478B5B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BA-DB7C-4E9D-B47D-CDFFDAF63582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C6C57A-B7AD-4E86-B60B-E38E61EF6096}" type="datetime1">
              <a:rPr lang="en-US" smtClean="0"/>
              <a:t>4/9/2020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.png"/><Relationship Id="rId7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.png"/><Relationship Id="rId7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4.png"/><Relationship Id="rId9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6553200" cy="3429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/>
              <a:t>Mehran</a:t>
            </a:r>
            <a:r>
              <a:rPr lang="en-US" sz="2400" dirty="0" smtClean="0"/>
              <a:t> S. </a:t>
            </a:r>
            <a:r>
              <a:rPr lang="en-US" sz="2400" dirty="0" err="1" smtClean="0"/>
              <a:t>Fallah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April 2020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8458200" cy="22860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Discrete Mathematics</a:t>
            </a:r>
          </a:p>
          <a:p>
            <a:pPr algn="ctr"/>
            <a:r>
              <a:rPr lang="en-US" sz="2400" dirty="0" smtClean="0"/>
              <a:t>Session V</a:t>
            </a:r>
          </a:p>
          <a:p>
            <a:pPr algn="ctr"/>
            <a:endParaRPr lang="en-US" sz="3400" smtClean="0"/>
          </a:p>
          <a:p>
            <a:pPr algn="ctr"/>
            <a:r>
              <a:rPr lang="en-US" sz="3400" smtClean="0"/>
              <a:t>Generating </a:t>
            </a:r>
            <a:r>
              <a:rPr lang="en-US" sz="3400" dirty="0" smtClean="0"/>
              <a:t>Functions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2862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Maclaurin Series and Generating Functions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Another solution is the use of the partial fraction decomposition.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This implies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−3</m:t>
                            </m:r>
                          </m:e>
                        </m:d>
                        <m:sSup>
                          <m:sSup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equals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equal to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89148" y="1867314"/>
                <a:ext cx="4191000" cy="59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−3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−3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148" y="1867314"/>
                <a:ext cx="4191000" cy="5986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50777" y="2847344"/>
                <a:ext cx="419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1=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−3)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−3)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</a:rPr>
                  <a:t>,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777" y="2847344"/>
                <a:ext cx="4191000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07464" y="4029979"/>
                <a:ext cx="7162800" cy="64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</m:e>
                      </m:nary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2+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𝑟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464" y="4029979"/>
                <a:ext cx="7162800" cy="6455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883664" y="5203541"/>
                <a:ext cx="7010400" cy="885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8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8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8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+7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64" y="5203541"/>
                <a:ext cx="7010400" cy="88505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22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1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to Counting Problems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7.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 many ways can one get the sum of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when he/she rolls a single die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times?</a:t>
                </a: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The answer is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</a:t>
                </a: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which is equal to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Thus, we should find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6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  <m:f>
                      <m:f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1−</m:t>
                                </m:r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that is in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is equal to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99530" y="3031904"/>
                <a:ext cx="4570235" cy="69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1+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1−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530" y="3031904"/>
                <a:ext cx="4570235" cy="6991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36377" y="2405077"/>
                <a:ext cx="6019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+…+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+…+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77" y="2405077"/>
                <a:ext cx="6019800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74130" y="4191000"/>
                <a:ext cx="4570235" cy="64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𝑟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nary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𝑟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130" y="4191000"/>
                <a:ext cx="4570235" cy="6455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04615" y="5292211"/>
                <a:ext cx="7083323" cy="50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+10−1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=33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615" y="5292211"/>
                <a:ext cx="7083323" cy="502958"/>
              </a:xfrm>
              <a:prstGeom prst="rect">
                <a:avLst/>
              </a:prstGeom>
              <a:blipFill rotWithShape="0">
                <a:blip r:embed="rId8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63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5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to Counting Problems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8.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how many ways can Traci select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marbles from a large supply of blue, red, and yellow marbles (all of the same size) if the selection must include an even number of blue ones?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The answer is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</a:t>
                </a: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which is equal to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By the technique of partial fraction decomposition, we have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Thus, the answer 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99529" y="3187034"/>
                <a:ext cx="4570235" cy="694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1−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1+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1−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529" y="3187034"/>
                <a:ext cx="4570235" cy="6941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4747" y="2606358"/>
                <a:ext cx="6019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algn="ctr"/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+…</m:t>
                        </m:r>
                      </m:e>
                    </m:d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1+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…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47" y="2606358"/>
                <a:ext cx="6019800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00370" y="4290266"/>
                <a:ext cx="6613278" cy="64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1+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1−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1+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70" y="4290266"/>
                <a:ext cx="6613278" cy="6455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69288" y="5355189"/>
                <a:ext cx="7239000" cy="64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+8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+7+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8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88" y="5355189"/>
                <a:ext cx="7239000" cy="6455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79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5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Convolution of Sequences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two sequences whose generating functions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respectively. It is clear that the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the generating function for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? 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have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generating function for the sequence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This sequence is called the </a:t>
                </a:r>
                <a:r>
                  <a:rPr lang="en-US" sz="1600" b="1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convolution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of sequences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91820" y="2873548"/>
                <a:ext cx="3657600" cy="763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820" y="2873548"/>
                <a:ext cx="3657600" cy="7639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498848" y="3086234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+…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+…</m:t>
                      </m:r>
                      <m:r>
                        <a:rPr lang="en-US" sz="16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848" y="3086234"/>
                <a:ext cx="4572000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270494" y="3671348"/>
                <a:ext cx="54405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94" y="3671348"/>
                <a:ext cx="5440543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111248" y="4003108"/>
                <a:ext cx="4724400" cy="763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248" y="4003108"/>
                <a:ext cx="4724400" cy="76392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282493" y="3947655"/>
                <a:ext cx="2171700" cy="885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 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93" y="3947655"/>
                <a:ext cx="2171700" cy="88505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981200" y="5340489"/>
                <a:ext cx="6335113" cy="70294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∞</m:t>
                              </m:r>
                            </m:sup>
                          </m:sSub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340489"/>
                <a:ext cx="6335113" cy="70294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25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2" grpId="0"/>
      <p:bldP spid="13" grpId="0"/>
      <p:bldP spid="16" grpId="0"/>
      <p:bldP spid="1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Convolution of Sequences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9.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a)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Find the convolution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b) Show that the generating function of the resulting sequence is the product of generating functions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We have </a:t>
                </a:r>
                <a:endParaRPr lang="en-US" sz="160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       1,       1,       1,       1,    …</m:t>
                    </m:r>
                  </m:oMath>
                </a14:m>
                <a:endParaRPr lang="en-US" sz="1600" b="0" i="0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0" i="0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−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−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</m:oMath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Thus, the convolution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</a:t>
                </a:r>
              </a:p>
              <a:p>
                <a:pPr marL="356616" lvl="1" indent="0" algn="just">
                  <a:spcBef>
                    <a:spcPts val="400"/>
                  </a:spcBef>
                  <a:buNone/>
                </a:pPr>
                <a:r>
                  <a:rPr lang="en-US" sz="1600" b="0" dirty="0" smtClean="0"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=1⋅1=1</m:t>
                    </m:r>
                  </m:oMath>
                </a14:m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56616" lvl="1" indent="0" algn="just">
                  <a:spcBef>
                    <a:spcPts val="400"/>
                  </a:spcBef>
                  <a:buNone/>
                </a:pPr>
                <a:r>
                  <a:rPr lang="en-US" sz="1600" dirty="0" smtClean="0"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=1⋅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(−1)+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⋅1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56616" lvl="1" indent="0" algn="just">
                  <a:spcBef>
                    <a:spcPts val="400"/>
                  </a:spcBef>
                  <a:buNone/>
                </a:pPr>
                <a:r>
                  <a:rPr lang="en-US" sz="1600" dirty="0" smtClean="0"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=1⋅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+1⋅1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56616" lvl="1" indent="0" algn="just">
                  <a:spcBef>
                    <a:spcPts val="400"/>
                  </a:spcBef>
                  <a:buNone/>
                </a:pPr>
                <a:r>
                  <a:rPr lang="en-US" sz="1600" b="0" dirty="0" smtClean="0"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⋯</m:t>
                    </m:r>
                  </m:oMath>
                </a14:m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lvl="1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in general</a:t>
                </a:r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0" dirty="0" smtClean="0"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1⋅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1,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is</m:t>
                                  </m:r>
                                  <m:r>
                                    <a:rPr lang="en-US" sz="1600" b="0" i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even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0,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is</m:t>
                                  </m:r>
                                  <m:r>
                                    <a:rPr lang="en-US" sz="1600" b="0" i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odd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</m:oMath>
                </a14:m>
                <a:endParaRPr lang="en-US" sz="1600" dirty="0" smtClean="0"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 0, 1, 0, 1, …</m:t>
                    </m:r>
                  </m:oMath>
                </a14:m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. Therefore,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+…=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24200" y="25908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24200" y="31242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613404" y="2599267"/>
            <a:ext cx="3048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3049" y="3124200"/>
            <a:ext cx="3048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02608" y="2622286"/>
            <a:ext cx="3048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07436" y="3101182"/>
            <a:ext cx="3048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24200" y="25908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81400" y="31242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13404" y="2622286"/>
            <a:ext cx="3048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13404" y="3101182"/>
            <a:ext cx="3048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99054" y="2622286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02608" y="3101182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43" name="Picture 4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0290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  <p:bldP spid="20" grpId="1" animBg="1"/>
      <p:bldP spid="21" grpId="0" animBg="1"/>
      <p:bldP spid="21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304800"/>
            <a:ext cx="7498080" cy="4800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Textbook: Ralph P.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Grimaldi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Discrete and Combinatorial Mathematics</a:t>
            </a: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may begin doing exercises of Chapter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9.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 lnSpcReduction="10000"/>
              </a:bodyPr>
              <a:lstStyle/>
              <a:p>
                <a:pPr marL="82296" indent="0" algn="just">
                  <a:lnSpc>
                    <a:spcPct val="110000"/>
                  </a:lnSpc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how many ways can one get the sum of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when he/she rolls a single die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times?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following product of three polynomials. </a:t>
                </a: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above expression counts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number 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ways the sum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can be obtained when a die is rolled three times. In other words, the answer is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the function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function is called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generating function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the sum obtained when a die is rolled three times.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 solve a counting problem using this technique, one should first find the corresponding generating function. Then, they should calculate the coefficient of the term of interest.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Generating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functions provide us with a powerful tool to solve a larger class of counting problems.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session is concerned with the formal definition of generating functions and their application in solving counting problems.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the next session, we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will pay particular attention to the problem of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partitions of an integer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35608" y="1905000"/>
                <a:ext cx="7543800" cy="349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lvl="0" algn="just">
                  <a:lnSpc>
                    <a:spcPct val="110000"/>
                  </a:lnSpc>
                  <a:buClr>
                    <a:srgbClr val="3891A7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p>
                      </m:sSup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p>
                      </m:sSup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p>
                      </m:sSup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5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p>
                      </m:sSup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p>
                      </m:sSup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p>
                      </m:sSup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)(</m:t>
                      </m:r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p>
                      </m:sSup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p>
                      </m:sSup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p>
                      </m:sSup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5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08" y="1905000"/>
                <a:ext cx="7543800" cy="349135"/>
              </a:xfrm>
              <a:prstGeom prst="rect">
                <a:avLst/>
              </a:prstGeom>
              <a:blipFill rotWithShape="0"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2386149" y="1902823"/>
            <a:ext cx="320040" cy="32004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53193" y="1914859"/>
            <a:ext cx="320040" cy="32004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85525" y="1914859"/>
            <a:ext cx="320040" cy="32004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20212" y="1914859"/>
            <a:ext cx="320040" cy="32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52544" y="1917162"/>
            <a:ext cx="320040" cy="32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08520" y="1914859"/>
            <a:ext cx="320040" cy="32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81113" y="3429000"/>
                <a:ext cx="4124452" cy="34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6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113" y="3429000"/>
                <a:ext cx="4124452" cy="341376"/>
              </a:xfrm>
              <a:prstGeom prst="rect">
                <a:avLst/>
              </a:prstGeom>
              <a:blipFill rotWithShape="0"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93863" y="2309339"/>
                <a:ext cx="77913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63" y="2309339"/>
                <a:ext cx="7791365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43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8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Motivating Examples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1.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Give the generating function for the number of n-element subsets of an m-element set. </a:t>
                </a:r>
              </a:p>
              <a:p>
                <a:pPr marL="82296" indent="0" algn="just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the following function is the number of n-element subsets of an m-element 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From the binomial theorem, we have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otherwise. 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2.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Give a generating function and indicate the coefficient that is needed to find the number of integer solutions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≤4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even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odd.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The answer is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either of the following functions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4597" y="2578791"/>
                <a:ext cx="419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597" y="2578791"/>
                <a:ext cx="4191000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36746" y="3182557"/>
                <a:ext cx="6705600" cy="764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⋅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𝑚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𝑚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746" y="3182557"/>
                <a:ext cx="6705600" cy="7647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04696" y="5603799"/>
                <a:ext cx="7403592" cy="34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20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20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+…+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19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696" y="5603799"/>
                <a:ext cx="7403592" cy="341376"/>
              </a:xfrm>
              <a:prstGeom prst="rect">
                <a:avLst/>
              </a:prstGeom>
              <a:blipFill rotWithShape="0"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84789" y="6052626"/>
                <a:ext cx="6098752" cy="34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lvl="0" algn="just">
                  <a:buClr>
                    <a:srgbClr val="3891A7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+…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(1+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+…)(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+…)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789" y="6052626"/>
                <a:ext cx="6098752" cy="341376"/>
              </a:xfrm>
              <a:prstGeom prst="rect">
                <a:avLst/>
              </a:prstGeom>
              <a:blipFill rotWithShape="0"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17851" y="4905850"/>
                <a:ext cx="2158666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factors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851" y="4905850"/>
                <a:ext cx="2158666" cy="338554"/>
              </a:xfrm>
              <a:prstGeom prst="rect">
                <a:avLst/>
              </a:prstGeom>
              <a:blipFill rotWithShape="0">
                <a:blip r:embed="rId9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3397184" y="5249371"/>
            <a:ext cx="0" cy="32631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48408" y="5575690"/>
            <a:ext cx="2185757" cy="34137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31873" y="4912053"/>
                <a:ext cx="1386840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factor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873" y="4912053"/>
                <a:ext cx="1386840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5598501" y="5253352"/>
            <a:ext cx="0" cy="32631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76517" y="5579671"/>
            <a:ext cx="2149480" cy="34137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121805" y="4909831"/>
                <a:ext cx="1386840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factor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805" y="4909831"/>
                <a:ext cx="1386840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7788433" y="5251130"/>
            <a:ext cx="0" cy="32631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66449" y="5577449"/>
            <a:ext cx="2149480" cy="34137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8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6" grpId="0"/>
      <p:bldP spid="6" grpId="0"/>
      <p:bldP spid="7" grpId="0"/>
      <p:bldP spid="8" grpId="0" animBg="1"/>
      <p:bldP spid="8" grpId="1" animBg="1"/>
      <p:bldP spid="19" grpId="0" animBg="1"/>
      <p:bldP spid="19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Generating Functions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1.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, also denoted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be a sequence of real numbers. The function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called the generating function for (of) the sequence.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Throughout, the generating function for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denoted by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By the binomial expansion, for example, we have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following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Thus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the generating function of the sequence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another example, we know that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Thus,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the generating function for the sequence whose first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terms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its other terms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1, 1, 1, …,1, 0, 0, 0, ….)</m:t>
                    </m:r>
                  </m:oMath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67000" y="1600200"/>
                <a:ext cx="4495800" cy="763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+…=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600200"/>
                <a:ext cx="4495800" cy="7639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61946" y="3581400"/>
                <a:ext cx="5334000" cy="462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+…+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946" y="3581400"/>
                <a:ext cx="5334000" cy="462050"/>
              </a:xfrm>
              <a:prstGeom prst="rect">
                <a:avLst/>
              </a:prstGeom>
              <a:blipFill rotWithShape="0"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46475" y="4362745"/>
                <a:ext cx="3276346" cy="462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…,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0, 0, 0,…</m:t>
                      </m:r>
                      <m:r>
                        <a:rPr lang="en-US" sz="16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75" y="4362745"/>
                <a:ext cx="3276346" cy="462050"/>
              </a:xfrm>
              <a:prstGeom prst="rect">
                <a:avLst/>
              </a:prstGeom>
              <a:blipFill rotWithShape="0"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15839" y="5335455"/>
                <a:ext cx="4460875" cy="585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839" y="5335455"/>
                <a:ext cx="4460875" cy="5859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0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Generating Functions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From the calculus, we know that the series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+…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converges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all real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Therefore, 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the generating function of the sequence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1, 1, 1, 1, 1, …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Taking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derivative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from both sides of the equality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+…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yields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Thus,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the generating function for the sequence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1, 2, 3, 4, …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.</a:t>
                </a:r>
              </a:p>
              <a:p>
                <a:pPr marL="82296" indent="0" algn="just"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What is the generating function of the sequence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0, 1, 2, 3, 4, …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?</m:t>
                    </m:r>
                  </m:oMath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0, 1, 2, 0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4, 5, 6, 7, …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13146" y="2906523"/>
                <a:ext cx="3352800" cy="589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=1+2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146" y="2906523"/>
                <a:ext cx="3352800" cy="589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4712216"/>
                <a:ext cx="4800600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+…=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712216"/>
                <a:ext cx="4800600" cy="5488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63340" y="5611541"/>
                <a:ext cx="2514600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−3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40" y="5611541"/>
                <a:ext cx="2514600" cy="5488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Generating Functions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3.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What is the generating function of the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…?</m:t>
                    </m:r>
                  </m:oMath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We know that</a:t>
                </a: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Taking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derivative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from both sides of the equality yields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Thus,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the generating function for the sequence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. The generating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can be obtained by multiplying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that is,</a:t>
                </a:r>
              </a:p>
              <a:p>
                <a:pPr marL="82296" indent="0" algn="just"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4.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Determine the generating function of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It is the sum of the generating functions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That is,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84348" y="2031672"/>
                <a:ext cx="4800600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48" y="2031672"/>
                <a:ext cx="4800600" cy="5488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01027" y="3046416"/>
                <a:ext cx="4800600" cy="589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27" y="3046416"/>
                <a:ext cx="4800600" cy="589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3997" y="5815655"/>
                <a:ext cx="3657600" cy="596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997" y="5815655"/>
                <a:ext cx="3657600" cy="59618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26709" y="4415236"/>
                <a:ext cx="1752600" cy="596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09" y="4415236"/>
                <a:ext cx="1752600" cy="5961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30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1" grpId="0"/>
      <p:bldP spid="6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Generating Functions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we have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we use the notation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Moreover, 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each real number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particular,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45977" y="1676400"/>
                <a:ext cx="4800600" cy="589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⋯(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!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77" y="1676400"/>
                <a:ext cx="4800600" cy="589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60930" y="2819400"/>
                <a:ext cx="3845709" cy="568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⋯(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!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930" y="2819400"/>
                <a:ext cx="3845709" cy="56861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37510" y="4309592"/>
                <a:ext cx="4800600" cy="589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⋯(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!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510" y="4309592"/>
                <a:ext cx="4800600" cy="589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75432" y="4869998"/>
                <a:ext cx="4849368" cy="589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p>
                      </m:sSup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⋯(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!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432" y="4869998"/>
                <a:ext cx="4849368" cy="589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00400" y="5459775"/>
                <a:ext cx="4876800" cy="605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p>
                      </m:sSup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−1))!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!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59775"/>
                <a:ext cx="4876800" cy="60503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42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Maclaurin Series and Generating Functions 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you remember from calculus,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Maclaurin series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a real-valued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that is infinitely differentiable 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the power series 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Maclaurin series for a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at some real number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may converge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For example, the Maclaurin series for the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sin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cos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converge to the values of these functions for all values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However, the Maclaurin series for 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converges to the value of the function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a tool for solving counting problem, we do not mind the convergence of the series; we are interested in the coefficients of terms in the power series.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5.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find the Maclaurin series for the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⋯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 the Maclaurin series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33600" y="1828800"/>
                <a:ext cx="6278880" cy="763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(0)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</m:e>
                      </m:nary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′(0)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1!</m:t>
                          </m:r>
                        </m:den>
                      </m:f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′(0)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′′′(0)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….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828800"/>
                <a:ext cx="6278880" cy="7639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36184" y="5638800"/>
                <a:ext cx="7096927" cy="763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4" y="5638800"/>
                <a:ext cx="7096927" cy="7639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31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Maclaurin Series and Generating Functions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 particular,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we have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6.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Determine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(the Maclaurin series for)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−3</m:t>
                            </m:r>
                          </m:e>
                        </m:d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                                 </a:t>
                </a:r>
              </a:p>
              <a:p>
                <a:pPr marL="82296" indent="0" algn="just"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As a first solution, we can find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the product of the Maclaurin series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that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 terms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can respectively be written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Therefore, we should calculate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equal to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64976" y="1594824"/>
                <a:ext cx="5562600" cy="76392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76" y="1594824"/>
                <a:ext cx="5562600" cy="7639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64975" y="2418018"/>
                <a:ext cx="5562601" cy="76392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75" y="2418018"/>
                <a:ext cx="5562601" cy="7639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9048" y="4890326"/>
                <a:ext cx="5791200" cy="7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2+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𝑟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𝑟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48" y="4890326"/>
                <a:ext cx="5791200" cy="7287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7048" y="5831439"/>
                <a:ext cx="7086600" cy="64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8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7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8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048" y="5831439"/>
                <a:ext cx="7086600" cy="6455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60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2" grpId="0" animBg="1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11067</TotalTime>
  <Words>435</Words>
  <Application>Microsoft Office PowerPoint</Application>
  <PresentationFormat>On-screen Show (4:3)</PresentationFormat>
  <Paragraphs>272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Cambria Math</vt:lpstr>
      <vt:lpstr>Gill Sans MT</vt:lpstr>
      <vt:lpstr>Verdana</vt:lpstr>
      <vt:lpstr>Wingdings 2</vt:lpstr>
      <vt:lpstr>Solstice</vt:lpstr>
      <vt:lpstr>Mehran S. Fallah    April 2020 </vt:lpstr>
      <vt:lpstr>Introduction</vt:lpstr>
      <vt:lpstr>Some Motivating Examples</vt:lpstr>
      <vt:lpstr>Generating Functions</vt:lpstr>
      <vt:lpstr>Generating Functions (Ctd.)</vt:lpstr>
      <vt:lpstr>Generating Functions (Ctd.)</vt:lpstr>
      <vt:lpstr>Generating Functions (Ctd.)</vt:lpstr>
      <vt:lpstr>Maclaurin Series and Generating Functions </vt:lpstr>
      <vt:lpstr>Maclaurin Series and Generating Functions (Ctd.)</vt:lpstr>
      <vt:lpstr>Maclaurin Series and Generating Functions (Ctd.)</vt:lpstr>
      <vt:lpstr>Application to Counting Problems</vt:lpstr>
      <vt:lpstr>Application to Counting Problems (Ctd.)</vt:lpstr>
      <vt:lpstr>Convolution of Sequences</vt:lpstr>
      <vt:lpstr>Convolution of Sequences (Ctd.)</vt:lpstr>
      <vt:lpstr>PowerPoint Presentation</vt:lpstr>
    </vt:vector>
  </TitlesOfParts>
  <Company>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msfallah@outlook.com</cp:lastModifiedBy>
  <cp:revision>734</cp:revision>
  <dcterms:created xsi:type="dcterms:W3CDTF">2009-10-14T10:18:00Z</dcterms:created>
  <dcterms:modified xsi:type="dcterms:W3CDTF">2020-04-09T13:26:16Z</dcterms:modified>
</cp:coreProperties>
</file>