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358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36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4/14/2020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4/14/2020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4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April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VI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Generating Functions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Balls and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Containers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parts. We know that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problem of balls and containers where the balls are indistinguishable and the containers are indistinguishable as well. The results are summarized in the following table.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79417"/>
              </p:ext>
            </p:extLst>
          </p:nvPr>
        </p:nvGraphicFramePr>
        <p:xfrm>
          <a:off x="1741077" y="3257798"/>
          <a:ext cx="7010400" cy="26096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1723"/>
                <a:gridCol w="1752600"/>
                <a:gridCol w="1600200"/>
                <a:gridCol w="2045877"/>
              </a:tblGrid>
              <a:tr h="9400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 Are Distinct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 Are Distinct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 Containers May Be Empty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Distributions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34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834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88626" y="1600313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26" y="1600313"/>
                <a:ext cx="1600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r="-114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37329" y="4224045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6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29" y="4224045"/>
                <a:ext cx="16002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664279" y="4586704"/>
                <a:ext cx="2146300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79" y="4586704"/>
                <a:ext cx="2146300" cy="339388"/>
              </a:xfrm>
              <a:prstGeom prst="rect">
                <a:avLst/>
              </a:prstGeom>
              <a:blipFill rotWithShape="0">
                <a:blip r:embed="rId7"/>
                <a:stretch>
                  <a:fillRect l="-12784" t="-107143" b="-1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318329" y="5244807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29" y="5244807"/>
                <a:ext cx="838200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5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Exponential Generating Functions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combination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(ordinary) generating function for the sequence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permutation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real numbers, the function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exponential generating function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(of) the sequence.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2!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exponential generating function for the sequence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1, 1, 1,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82240" y="1583179"/>
                <a:ext cx="4876800" cy="6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1583179"/>
                <a:ext cx="4876800" cy="6271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81400" y="2892546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…,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0, 0, 0, ….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2546"/>
                <a:ext cx="35052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35373" y="4191000"/>
                <a:ext cx="4038600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3" y="4191000"/>
                <a:ext cx="4038600" cy="7639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how many ways can one order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letters of ENGINE?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solved this problem using elementary techniques.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consider the following expression.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answer (the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multiplied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4!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656396"/>
                  </p:ext>
                </p:extLst>
              </p:nvPr>
            </p:nvGraphicFramePr>
            <p:xfrm>
              <a:off x="2704718" y="2209800"/>
              <a:ext cx="4648456" cy="218846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62114"/>
                    <a:gridCol w="1162114"/>
                    <a:gridCol w="1162114"/>
                    <a:gridCol w="1162114"/>
                  </a:tblGrid>
                  <a:tr h="43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G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3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G  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I 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3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I   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  I  N 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38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G   I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4!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I  G   N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4! 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656396"/>
                  </p:ext>
                </p:extLst>
              </p:nvPr>
            </p:nvGraphicFramePr>
            <p:xfrm>
              <a:off x="2704718" y="2209800"/>
              <a:ext cx="4648456" cy="218846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62114"/>
                    <a:gridCol w="1162114"/>
                    <a:gridCol w="1162114"/>
                    <a:gridCol w="1162114"/>
                  </a:tblGrid>
                  <a:tr h="547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524" t="-1111" r="-201047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G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00524" t="-1111" r="-1047" b="-302222"/>
                          </a:stretch>
                        </a:blipFill>
                      </a:tcPr>
                    </a:tc>
                  </a:tr>
                  <a:tr h="547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G  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524" t="-101111" r="-201047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I   N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00524" t="-101111" r="-1047" b="-202222"/>
                          </a:stretch>
                        </a:blipFill>
                      </a:tcPr>
                    </a:tc>
                  </a:tr>
                  <a:tr h="547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I   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524" t="-201111" r="-2010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  I  N 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00524" t="-201111" r="-1047" b="-102222"/>
                          </a:stretch>
                        </a:blipFill>
                      </a:tcPr>
                    </a:tc>
                  </a:tr>
                  <a:tr h="547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G   I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524" t="-301111" r="-20104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  I  G   N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00524" t="-301111" r="-1047" b="-2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4787068"/>
                <a:ext cx="6324600" cy="65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787068"/>
                <a:ext cx="6324600" cy="6505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905000" y="4883749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7400" y="4481914"/>
            <a:ext cx="3810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883749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4481914"/>
            <a:ext cx="3810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599" y="4797992"/>
            <a:ext cx="1144575" cy="63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26036" y="4425112"/>
            <a:ext cx="36792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56371" y="4797992"/>
            <a:ext cx="1144574" cy="63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26754" y="4425112"/>
            <a:ext cx="36792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Maclaurin series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Thus,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ship carries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48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flags,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each of the colors red, white, blue, and black. Twelve of these flags are placed on a vertical pole in order to communicate a signal to other ships. How many of these signals use an even number of blue flags and an odd number of black flags?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answer is the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12!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following exponential generating function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12!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80373" y="4572000"/>
                <a:ext cx="6324600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73" y="4572000"/>
                <a:ext cx="6324600" cy="6991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33600" y="1584118"/>
                <a:ext cx="3200400" cy="5864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84118"/>
                <a:ext cx="3200400" cy="586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413248" y="1584117"/>
                <a:ext cx="3200400" cy="5864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48" y="1584117"/>
                <a:ext cx="3200400" cy="586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133600" y="2286781"/>
                <a:ext cx="3200400" cy="586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86781"/>
                <a:ext cx="3200400" cy="586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3248" y="2283189"/>
                <a:ext cx="3176698" cy="586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48" y="2283189"/>
                <a:ext cx="3176698" cy="586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35415" y="5237299"/>
                <a:ext cx="2923032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15" y="5237299"/>
                <a:ext cx="2923032" cy="6455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70194" y="5237299"/>
                <a:ext cx="1435747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94" y="5237299"/>
                <a:ext cx="1435747" cy="6455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616633" y="5237299"/>
                <a:ext cx="1435747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33" y="5237299"/>
                <a:ext cx="1435747" cy="763927"/>
              </a:xfrm>
              <a:prstGeom prst="rect">
                <a:avLst/>
              </a:prstGeom>
              <a:blipFill rotWithShape="0">
                <a:blip r:embed="rId1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11" grpId="0" animBg="1"/>
      <p:bldP spid="12" grpId="0" animBg="1"/>
      <p:bldP spid="13" grpId="0" animBg="1"/>
      <p:bldP spid="8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Moodle (follow the instructions on the page of the TA of this course.)</a:t>
            </a: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Partitions of Integers: Definition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1.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partition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an expression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a sum of a  number of positive integers where the order of summands is irrelevant.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partitions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A summand in a partition is also called a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part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the partition.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1.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(5)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 have</a:t>
                </a:r>
              </a:p>
              <a:p>
                <a:pPr marL="22860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1=1,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2=2=1+1,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3=3=2+1=1+1+1,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4=4=3+1=2+2=2+1+1=1+1+1+1</m:t>
                    </m:r>
                  </m:oMath>
                </a14:m>
                <a:r>
                  <a:rPr lang="en-US" sz="1600" b="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marL="2286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5=5=4+1=3+2=3+1+1=2+2+1=2+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1+1+1</m:t>
                      </m:r>
                    </m:oMath>
                  </m:oMathPara>
                </a14:m>
                <a:endParaRPr lang="en-US" sz="1600" b="0" i="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286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</m:t>
                    </m:r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=1+1+1+1+1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find the number of partitions of a given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should determine the number of ways that a number of 1’s, a number of 2’s, a number of 3’s, and so on can be selected such that the sum of the selected numbers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820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Partitions of Integers: Euler’s Function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the following function which is known as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Euler’s function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80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ℰ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also the number of nonnegative integer solutions to the equation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Unfortunately, the generating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ℰ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does not lead to a closed formula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It, however, helps us study the properties of integer partitions more systematically.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Find the generation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number of partitions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distinct summands.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4648" y="1837803"/>
                <a:ext cx="7696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ℰ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48" y="1837803"/>
                <a:ext cx="76962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5525" y="2159492"/>
                <a:ext cx="2548983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5" y="2159492"/>
                <a:ext cx="2548983" cy="5533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05524" y="2712849"/>
                <a:ext cx="2680365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4" y="2712849"/>
                <a:ext cx="2680365" cy="7639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8877" y="4141795"/>
                <a:ext cx="411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77" y="4141795"/>
                <a:ext cx="4114800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22377" y="5723543"/>
                <a:ext cx="1447800" cy="76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77" y="5723543"/>
                <a:ext cx="1447800" cy="7636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697136" y="1824200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0129" y="181576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1836707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62985" y="182420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52628" y="1815768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47274" y="182420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11" grpId="0"/>
      <p:bldP spid="6" grpId="0"/>
      <p:bldP spid="7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Partitions of Integers: Examples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partitions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odd summands.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generating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Another argument.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Assume that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’s are distinct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can be written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’s are odd  integers. If we group odd numbers, we have  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 …&lt;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’s  are distinct,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distinct, and so on. 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01221" y="3893496"/>
                <a:ext cx="6612427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221" y="3893496"/>
                <a:ext cx="6612427" cy="341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9119" y="3304669"/>
                <a:ext cx="3273138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19" y="3304669"/>
                <a:ext cx="3273138" cy="554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5000" y="2307845"/>
                <a:ext cx="4141377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07845"/>
                <a:ext cx="4141377" cy="34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53679" y="2719829"/>
                <a:ext cx="3102906" cy="58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79" y="2719829"/>
                <a:ext cx="3102906" cy="5848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53679" y="425645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79" y="4256456"/>
                <a:ext cx="1066800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Partitions of Integers: Examples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the number of partitions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part equal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generating function for the partitions of a positive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no part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Another argument.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Adding a part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any partition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yields a partition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at least one part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Conversely, omitting a part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from every partition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at least one part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yields a partition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Therefore, there is a one-to-one correspondence between the two sets.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7341" y="2628412"/>
                <a:ext cx="7154614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41" y="2628412"/>
                <a:ext cx="7154614" cy="341376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2913876"/>
                <a:ext cx="3276600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913876"/>
                <a:ext cx="3276600" cy="554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48200" y="2913876"/>
                <a:ext cx="3352800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13876"/>
                <a:ext cx="3352800" cy="5549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8206" y="3468836"/>
                <a:ext cx="4890794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206" y="3468836"/>
                <a:ext cx="4890794" cy="575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69464" y="3990550"/>
                <a:ext cx="6400800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464" y="3990550"/>
                <a:ext cx="6400800" cy="5754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3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Ferrers Diagram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7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Ferrers</a:t>
                </a:r>
                <a:r>
                  <a:rPr lang="en-US" sz="17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diagram </a:t>
                </a: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7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is a way for representing a partition of an integer using rows of dots where the number of dots in a row does not increases as we go to the row below it. The number of rows equals the number of parts of the partition, and the number of dots in a row represents the corresponding part.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are Ferrers diagrams for two of the partitions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21</m:t>
                    </m:r>
                  </m:oMath>
                </a14:m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figure at the left represents the partition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6+4+3+2+2+2+1</m:t>
                    </m:r>
                    <m:r>
                      <a:rPr lang="en-US" sz="17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one at the right represents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8+6+3+2+1+1</m:t>
                    </m:r>
                  </m:oMath>
                </a14:m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graph at the right is to be the </a:t>
                </a:r>
                <a:r>
                  <a:rPr lang="en-US" sz="17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transposition</a:t>
                </a: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graph at the left and vice versa, because one can be obtained from the other by interchanging rows and columns.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7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deduce that the number of partitions with the largest part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7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equals the number of partitions with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7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en-US" sz="17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1176" r="-407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7" name="Group 6"/>
          <p:cNvGrpSpPr/>
          <p:nvPr/>
        </p:nvGrpSpPr>
        <p:grpSpPr>
          <a:xfrm>
            <a:off x="2721539" y="3526536"/>
            <a:ext cx="1447800" cy="2209800"/>
            <a:chOff x="1524000" y="3429000"/>
            <a:chExt cx="1447800" cy="2209800"/>
          </a:xfrm>
        </p:grpSpPr>
        <p:sp>
          <p:nvSpPr>
            <p:cNvPr id="6" name="Oval 5"/>
            <p:cNvSpPr/>
            <p:nvPr/>
          </p:nvSpPr>
          <p:spPr>
            <a:xfrm>
              <a:off x="15240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952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286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908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620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24000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95272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28672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0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95272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57400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24000" y="43434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95272" y="43434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46146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795272" y="46146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24000" y="49194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95272" y="49194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524000" y="52242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24000" y="55290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 flipV="1">
            <a:off x="5863345" y="3145536"/>
            <a:ext cx="1447800" cy="2209800"/>
            <a:chOff x="1524000" y="3429000"/>
            <a:chExt cx="1447800" cy="2209800"/>
          </a:xfrm>
        </p:grpSpPr>
        <p:sp>
          <p:nvSpPr>
            <p:cNvPr id="32" name="Oval 31"/>
            <p:cNvSpPr/>
            <p:nvPr/>
          </p:nvSpPr>
          <p:spPr>
            <a:xfrm>
              <a:off x="15240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7952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574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286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90800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62072" y="34290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24000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95272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328672" y="37338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524000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795272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57400" y="40386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524000" y="43434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795272" y="4343400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24000" y="46146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795272" y="46146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24000" y="49194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795272" y="49194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524000" y="52242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524000" y="5529072"/>
              <a:ext cx="109728" cy="1097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607399" y="3403424"/>
            <a:ext cx="30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6456346" y="2362200"/>
            <a:ext cx="30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78008" y="3403776"/>
            <a:ext cx="304800" cy="1828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146968" y="2938448"/>
            <a:ext cx="304800" cy="1828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48617" y="3403776"/>
            <a:ext cx="304800" cy="927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5696460" y="3660228"/>
            <a:ext cx="304800" cy="927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19531" y="3403776"/>
            <a:ext cx="304800" cy="65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560824" y="4067135"/>
            <a:ext cx="304800" cy="65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90803" y="3403424"/>
            <a:ext cx="304800" cy="3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5397932" y="4499180"/>
            <a:ext cx="304800" cy="3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62075" y="3403424"/>
            <a:ext cx="304800" cy="3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5397932" y="4770450"/>
            <a:ext cx="304800" cy="3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whose largest part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because the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the largest part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2+2+1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2+1+1+1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no part is larger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generating function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≤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8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generating function for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generating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for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in the generating function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≤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generating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3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65546" y="2362603"/>
                <a:ext cx="3048000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546" y="2362603"/>
                <a:ext cx="3048000" cy="598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865546" y="3856510"/>
                <a:ext cx="3048000" cy="63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546" y="3856510"/>
                <a:ext cx="3048000" cy="6352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69577" y="4840330"/>
                <a:ext cx="8153400" cy="7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5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ℰ</m:t>
                      </m:r>
                      <m:d>
                        <m:dPr>
                          <m:ctrl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45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45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45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5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5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⋯(1−</m:t>
                              </m:r>
                              <m:sSup>
                                <m:sSupPr>
                                  <m:ctrlP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5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5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45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4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77" y="4840330"/>
                <a:ext cx="8153400" cy="7218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743200" y="5734020"/>
                <a:ext cx="5132151" cy="763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ℰ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⋯(1−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734020"/>
                <a:ext cx="5132151" cy="7636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Recurrence Relations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whose largest part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The first term is the number of partitions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b="0" dirty="0" smtClean="0">
                    <a:cs typeface="Calibri" panose="020F0502020204030204" pitchFamily="34" charset="0"/>
                  </a:rPr>
                  <a:t> with exactly one part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b="0" dirty="0" smtClean="0">
                    <a:cs typeface="Calibri" panose="020F0502020204030204" pitchFamily="34" charset="0"/>
                  </a:rPr>
                  <a:t> and the second term is </a:t>
                </a:r>
                <a:r>
                  <a:rPr lang="en-US" sz="1600" dirty="0" smtClean="0">
                    <a:cs typeface="Calibri" panose="020F0502020204030204" pitchFamily="34" charset="0"/>
                  </a:rPr>
                  <a:t>the number of those with more than one part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b="0" dirty="0" smtClean="0">
                    <a:cs typeface="Calibri" panose="020F0502020204030204" pitchFamily="34" charset="0"/>
                  </a:rPr>
                  <a:t>. The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all positive integers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example,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partitions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part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greater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holds that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1676400"/>
                <a:ext cx="45717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676400"/>
                <a:ext cx="457174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29740" y="3132363"/>
                <a:ext cx="6781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=1+1+0=2.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40" y="3132363"/>
                <a:ext cx="6781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5467" y="3886200"/>
                <a:ext cx="45717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67" y="3886200"/>
                <a:ext cx="457174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88483" y="4415286"/>
                <a:ext cx="1676400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83" y="4415286"/>
                <a:ext cx="1676400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5236642"/>
                <a:ext cx="2616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36642"/>
                <a:ext cx="2616074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0" y="5528913"/>
                <a:ext cx="4495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528913"/>
                <a:ext cx="4495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06674" y="5855439"/>
                <a:ext cx="4572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4" y="5855439"/>
                <a:ext cx="4572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08980" y="6163846"/>
                <a:ext cx="2961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=1+1+1+1+1=5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80" y="6163846"/>
                <a:ext cx="2961132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7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13" grpId="0" animBg="1"/>
      <p:bldP spid="14" grpId="0" animBg="1"/>
      <p:bldP spid="15" grpId="0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Balls and Containers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let’s get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pack to the problem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putting (to distribute)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objects (balls)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containers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already established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summarized in the following table.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59016"/>
              </p:ext>
            </p:extLst>
          </p:nvPr>
        </p:nvGraphicFramePr>
        <p:xfrm>
          <a:off x="1679448" y="2209800"/>
          <a:ext cx="7010400" cy="40957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8458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 Are Distinct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 Are Distinct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 Containers May Be Empty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Distributions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54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447800" y="129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44384" y="314288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4" y="3142883"/>
                <a:ext cx="3810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01484" y="367808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!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84" y="3678086"/>
                <a:ext cx="1066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87184" y="4105473"/>
                <a:ext cx="1295400" cy="576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84" y="4105473"/>
                <a:ext cx="1295400" cy="5760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264400" y="5199332"/>
                <a:ext cx="1219200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199332"/>
                <a:ext cx="1219200" cy="5029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473022" y="4770361"/>
                <a:ext cx="8381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022" y="4770361"/>
                <a:ext cx="838199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303516" y="5752440"/>
                <a:ext cx="1219200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16" y="5752440"/>
                <a:ext cx="1219200" cy="502958"/>
              </a:xfrm>
              <a:prstGeom prst="rect">
                <a:avLst/>
              </a:prstGeom>
              <a:blipFill rotWithShape="0">
                <a:blip r:embed="rId10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9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11713</TotalTime>
  <Words>689</Words>
  <Application>Microsoft Office PowerPoint</Application>
  <PresentationFormat>On-screen Show (4:3)</PresentationFormat>
  <Paragraphs>303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April 2020 </vt:lpstr>
      <vt:lpstr>Partitions of Integers: Definition</vt:lpstr>
      <vt:lpstr>Partitions of Integers: Euler’s Function</vt:lpstr>
      <vt:lpstr>Partitions of Integers: Examples</vt:lpstr>
      <vt:lpstr>Partitions of Integers: Examples (Ctd.)</vt:lpstr>
      <vt:lpstr>The Ferrers Diagram</vt:lpstr>
      <vt:lpstr>Partitions p_k (n) and p_(≤k) (n)</vt:lpstr>
      <vt:lpstr>Some Recurrence Relations</vt:lpstr>
      <vt:lpstr>Balls and Containers</vt:lpstr>
      <vt:lpstr>Balls and Containers (Ctd.)</vt:lpstr>
      <vt:lpstr>Exponential Generating Functions</vt:lpstr>
      <vt:lpstr>Applications</vt:lpstr>
      <vt:lpstr>Applications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802</cp:revision>
  <dcterms:created xsi:type="dcterms:W3CDTF">2009-10-14T10:18:00Z</dcterms:created>
  <dcterms:modified xsi:type="dcterms:W3CDTF">2020-04-14T13:13:11Z</dcterms:modified>
</cp:coreProperties>
</file>