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8"/>
  </p:notesMasterIdLst>
  <p:handoutMasterIdLst>
    <p:handoutMasterId r:id="rId19"/>
  </p:handoutMasterIdLst>
  <p:sldIdLst>
    <p:sldId id="358" r:id="rId2"/>
    <p:sldId id="405" r:id="rId3"/>
    <p:sldId id="436" r:id="rId4"/>
    <p:sldId id="437" r:id="rId5"/>
    <p:sldId id="438" r:id="rId6"/>
    <p:sldId id="439" r:id="rId7"/>
    <p:sldId id="440" r:id="rId8"/>
    <p:sldId id="441" r:id="rId9"/>
    <p:sldId id="442" r:id="rId10"/>
    <p:sldId id="443" r:id="rId11"/>
    <p:sldId id="444" r:id="rId12"/>
    <p:sldId id="445" r:id="rId13"/>
    <p:sldId id="446" r:id="rId14"/>
    <p:sldId id="448" r:id="rId15"/>
    <p:sldId id="447" r:id="rId16"/>
    <p:sldId id="366"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8D2"/>
    <a:srgbClr val="C5C5C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p:cViewPr varScale="1">
        <p:scale>
          <a:sx n="113" d="100"/>
          <a:sy n="113" d="100"/>
        </p:scale>
        <p:origin x="145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5/10/2020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5/10/2020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smtClean="0">
                <a:solidFill>
                  <a:prstClr val="black"/>
                </a:solidFill>
              </a:rPr>
              <a:t>IPM Summer School on Game Theory</a:t>
            </a:r>
            <a:endParaRPr lang="en-US">
              <a:solidFill>
                <a:prstClr val="black"/>
              </a:solidFill>
            </a:endParaRPr>
          </a:p>
        </p:txBody>
      </p:sp>
    </p:spTree>
    <p:extLst>
      <p:ext uri="{BB962C8B-B14F-4D97-AF65-F5344CB8AC3E}">
        <p14:creationId xmlns:p14="http://schemas.microsoft.com/office/powerpoint/2010/main" val="215780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5A5002B-2491-4A45-B378-7B685E14A98C}" type="datetime1">
              <a:rPr lang="en-US" smtClean="0"/>
              <a:t>5/10/2020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C1B56-9DBE-4C9D-9A05-044AD65C7E6D}" type="datetime1">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5921BA-DB7C-4E9D-B47D-CDFFDAF63582}" type="datetime1">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5/10/2020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4.png"/><Relationship Id="rId7"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0.png"/><Relationship Id="rId9" Type="http://schemas.openxmlformats.org/officeDocument/2006/relationships/image" Target="../media/image72.png"/></Relationships>
</file>

<file path=ppt/slides/_rels/slide11.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18" Type="http://schemas.openxmlformats.org/officeDocument/2006/relationships/image" Target="../media/image88.png"/><Relationship Id="rId3" Type="http://schemas.openxmlformats.org/officeDocument/2006/relationships/image" Target="../media/image4.png"/><Relationship Id="rId21" Type="http://schemas.openxmlformats.org/officeDocument/2006/relationships/image" Target="../media/image91.png"/><Relationship Id="rId7" Type="http://schemas.openxmlformats.org/officeDocument/2006/relationships/image" Target="../media/image77.png"/><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image" Target="../media/image3.png"/><Relationship Id="rId16" Type="http://schemas.openxmlformats.org/officeDocument/2006/relationships/image" Target="../media/image86.png"/><Relationship Id="rId20"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24" Type="http://schemas.openxmlformats.org/officeDocument/2006/relationships/image" Target="../media/image94.png"/><Relationship Id="rId5" Type="http://schemas.openxmlformats.org/officeDocument/2006/relationships/image" Target="../media/image75.png"/><Relationship Id="rId15" Type="http://schemas.openxmlformats.org/officeDocument/2006/relationships/image" Target="../media/image85.png"/><Relationship Id="rId23" Type="http://schemas.openxmlformats.org/officeDocument/2006/relationships/image" Target="../media/image93.png"/><Relationship Id="rId10" Type="http://schemas.openxmlformats.org/officeDocument/2006/relationships/image" Target="../media/image80.png"/><Relationship Id="rId19" Type="http://schemas.openxmlformats.org/officeDocument/2006/relationships/image" Target="../media/image89.png"/><Relationship Id="rId4" Type="http://schemas.openxmlformats.org/officeDocument/2006/relationships/image" Target="../media/image74.png"/><Relationship Id="rId9" Type="http://schemas.openxmlformats.org/officeDocument/2006/relationships/image" Target="../media/image79.png"/><Relationship Id="rId14" Type="http://schemas.openxmlformats.org/officeDocument/2006/relationships/image" Target="../media/image84.png"/><Relationship Id="rId22" Type="http://schemas.openxmlformats.org/officeDocument/2006/relationships/image" Target="../media/image9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18" Type="http://schemas.openxmlformats.org/officeDocument/2006/relationships/image" Target="../media/image111.png"/><Relationship Id="rId3" Type="http://schemas.openxmlformats.org/officeDocument/2006/relationships/image" Target="../media/image4.png"/><Relationship Id="rId21" Type="http://schemas.openxmlformats.org/officeDocument/2006/relationships/image" Target="../media/image114.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110.png"/><Relationship Id="rId2" Type="http://schemas.openxmlformats.org/officeDocument/2006/relationships/image" Target="../media/image3.png"/><Relationship Id="rId16" Type="http://schemas.openxmlformats.org/officeDocument/2006/relationships/image" Target="../media/image109.png"/><Relationship Id="rId20"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5" Type="http://schemas.openxmlformats.org/officeDocument/2006/relationships/image" Target="../media/image108.png"/><Relationship Id="rId10" Type="http://schemas.openxmlformats.org/officeDocument/2006/relationships/image" Target="../media/image103.png"/><Relationship Id="rId19" Type="http://schemas.openxmlformats.org/officeDocument/2006/relationships/image" Target="../media/image112.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107.png"/><Relationship Id="rId22" Type="http://schemas.openxmlformats.org/officeDocument/2006/relationships/image" Target="../media/image115.png"/></Relationships>
</file>

<file path=ppt/slides/_rels/slide14.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3.png"/><Relationship Id="rId7" Type="http://schemas.openxmlformats.org/officeDocument/2006/relationships/image" Target="../media/image119.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10" Type="http://schemas.openxmlformats.org/officeDocument/2006/relationships/image" Target="../media/image122.png"/><Relationship Id="rId4" Type="http://schemas.openxmlformats.org/officeDocument/2006/relationships/image" Target="../media/image4.png"/><Relationship Id="rId9" Type="http://schemas.openxmlformats.org/officeDocument/2006/relationships/image" Target="../media/image121.png"/></Relationships>
</file>

<file path=ppt/slides/_rels/slide15.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3.png"/><Relationship Id="rId7" Type="http://schemas.openxmlformats.org/officeDocument/2006/relationships/image" Target="../media/image126.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4.png"/><Relationship Id="rId9" Type="http://schemas.openxmlformats.org/officeDocument/2006/relationships/image" Target="../media/image1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4.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png"/><Relationship Id="rId9"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26" Type="http://schemas.openxmlformats.org/officeDocument/2006/relationships/image" Target="../media/image67.png"/><Relationship Id="rId3" Type="http://schemas.openxmlformats.org/officeDocument/2006/relationships/image" Target="../media/image4.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5" Type="http://schemas.openxmlformats.org/officeDocument/2006/relationships/image" Target="../media/image66.png"/><Relationship Id="rId2" Type="http://schemas.openxmlformats.org/officeDocument/2006/relationships/image" Target="../media/image3.pn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24" Type="http://schemas.openxmlformats.org/officeDocument/2006/relationships/image" Target="../media/image65.png"/><Relationship Id="rId5" Type="http://schemas.openxmlformats.org/officeDocument/2006/relationships/image" Target="../media/image46.png"/><Relationship Id="rId15" Type="http://schemas.openxmlformats.org/officeDocument/2006/relationships/image" Target="../media/image56.png"/><Relationship Id="rId23" Type="http://schemas.openxmlformats.org/officeDocument/2006/relationships/image" Target="../media/image64.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err="1" smtClean="0"/>
              <a:t>Mehran</a:t>
            </a:r>
            <a:r>
              <a:rPr lang="en-US" sz="2400" dirty="0" smtClean="0"/>
              <a:t> S. </a:t>
            </a:r>
            <a:r>
              <a:rPr lang="en-US" sz="2400" dirty="0" err="1" smtClean="0"/>
              <a:t>Fallah</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May 2020</a:t>
            </a:r>
            <a:br>
              <a:rPr lang="en-US" sz="2400" dirty="0" smtClean="0"/>
            </a:br>
            <a:endParaRPr lang="en-US" sz="2400" dirty="0" smtClean="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smtClean="0"/>
              <a:t>Discrete Mathematics</a:t>
            </a:r>
          </a:p>
          <a:p>
            <a:pPr algn="ctr"/>
            <a:r>
              <a:rPr lang="en-US" sz="2400" dirty="0" smtClean="0"/>
              <a:t>Session IX</a:t>
            </a:r>
          </a:p>
          <a:p>
            <a:pPr algn="ctr"/>
            <a:endParaRPr lang="en-US" sz="3400" dirty="0" smtClean="0"/>
          </a:p>
          <a:p>
            <a:pPr algn="ctr"/>
            <a:r>
              <a:rPr lang="en-US" sz="3400" dirty="0" smtClean="0"/>
              <a:t>An Introduction to Logic</a:t>
            </a:r>
            <a:endParaRPr lang="en-US" sz="3400" dirty="0"/>
          </a:p>
        </p:txBody>
      </p:sp>
    </p:spTree>
    <p:extLst>
      <p:ext uri="{BB962C8B-B14F-4D97-AF65-F5344CB8AC3E}">
        <p14:creationId xmlns:p14="http://schemas.microsoft.com/office/powerpoint/2010/main" val="4286270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 List of Inference Rules</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1800"/>
              </a:spcBef>
              <a:buNone/>
            </a:pPr>
            <a:r>
              <a:rPr lang="en-US" sz="1600" dirty="0" smtClean="0">
                <a:latin typeface="Calibri" panose="020F0502020204030204" pitchFamily="34" charset="0"/>
                <a:cs typeface="Calibri" panose="020F0502020204030204" pitchFamily="34" charset="0"/>
              </a:rPr>
              <a:t>The following is a list of inference rules. </a:t>
            </a:r>
            <a:endParaRPr lang="en-US" sz="1600" dirty="0">
              <a:latin typeface="Calibri" panose="020F0502020204030204" pitchFamily="34" charset="0"/>
              <a:cs typeface="Calibri" panose="020F0502020204030204" pitchFamily="34" charset="0"/>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graphicFrame>
        <p:nvGraphicFramePr>
          <p:cNvPr id="5" name="Table 4"/>
          <p:cNvGraphicFramePr>
            <a:graphicFrameLocks noGrp="1"/>
          </p:cNvGraphicFramePr>
          <p:nvPr>
            <p:extLst>
              <p:ext uri="{D42A27DB-BD31-4B8C-83A1-F6EECF244321}">
                <p14:modId xmlns:p14="http://schemas.microsoft.com/office/powerpoint/2010/main" val="1965792442"/>
              </p:ext>
            </p:extLst>
          </p:nvPr>
        </p:nvGraphicFramePr>
        <p:xfrm>
          <a:off x="1802626" y="1676400"/>
          <a:ext cx="6172200" cy="4718180"/>
        </p:xfrm>
        <a:graphic>
          <a:graphicData uri="http://schemas.openxmlformats.org/drawingml/2006/table">
            <a:tbl>
              <a:tblPr firstRow="1" bandRow="1">
                <a:tableStyleId>{7DF18680-E054-41AD-8BC1-D1AEF772440D}</a:tableStyleId>
              </a:tblPr>
              <a:tblGrid>
                <a:gridCol w="3048000"/>
                <a:gridCol w="3124200"/>
              </a:tblGrid>
              <a:tr h="270947">
                <a:tc>
                  <a:txBody>
                    <a:bodyPr/>
                    <a:lstStyle/>
                    <a:p>
                      <a:pPr algn="ctr"/>
                      <a:r>
                        <a:rPr lang="en-US" sz="1300" dirty="0" smtClean="0">
                          <a:latin typeface="Calibri" panose="020F0502020204030204" pitchFamily="34" charset="0"/>
                          <a:cs typeface="Calibri" panose="020F0502020204030204" pitchFamily="34" charset="0"/>
                        </a:rPr>
                        <a:t>Rule of Inference</a:t>
                      </a:r>
                      <a:endParaRPr lang="en-US" sz="1300" dirty="0">
                        <a:latin typeface="Calibri" panose="020F0502020204030204" pitchFamily="34" charset="0"/>
                        <a:cs typeface="Calibri" panose="020F0502020204030204" pitchFamily="34" charset="0"/>
                      </a:endParaRPr>
                    </a:p>
                  </a:txBody>
                  <a:tcPr anchor="ctr"/>
                </a:tc>
                <a:tc>
                  <a:txBody>
                    <a:bodyPr/>
                    <a:lstStyle/>
                    <a:p>
                      <a:pPr algn="ctr"/>
                      <a:r>
                        <a:rPr lang="en-US" sz="1300" dirty="0" smtClean="0">
                          <a:latin typeface="Calibri" panose="020F0502020204030204" pitchFamily="34" charset="0"/>
                          <a:cs typeface="Calibri" panose="020F0502020204030204" pitchFamily="34" charset="0"/>
                        </a:rPr>
                        <a:t>Name of the Rule</a:t>
                      </a:r>
                      <a:endParaRPr lang="en-US" sz="1300" dirty="0">
                        <a:latin typeface="Calibri" panose="020F0502020204030204" pitchFamily="34" charset="0"/>
                        <a:cs typeface="Calibri" panose="020F0502020204030204" pitchFamily="34" charset="0"/>
                      </a:endParaRPr>
                    </a:p>
                  </a:txBody>
                  <a:tcPr anchor="ctr"/>
                </a:tc>
              </a:tr>
              <a:tr h="632660">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632660">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632660">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632660">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632660">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632660">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632660">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bl>
          </a:graphicData>
        </a:graphic>
      </p:graphicFrame>
      <mc:AlternateContent xmlns:mc="http://schemas.openxmlformats.org/markup-compatibility/2006" xmlns:a14="http://schemas.microsoft.com/office/drawing/2010/main">
        <mc:Choice Requires="a14">
          <p:sp>
            <p:nvSpPr>
              <p:cNvPr id="23" name="TextBox 22"/>
              <p:cNvSpPr txBox="1"/>
              <p:nvPr/>
            </p:nvSpPr>
            <p:spPr>
              <a:xfrm>
                <a:off x="2715502" y="2583392"/>
                <a:ext cx="1219200" cy="6912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300" i="1" smtClean="0">
                              <a:solidFill>
                                <a:prstClr val="black"/>
                              </a:solidFill>
                              <a:latin typeface="Cambria Math" panose="02040503050406030204" pitchFamily="18" charset="0"/>
                              <a:cs typeface="Calibri" panose="020F0502020204030204" pitchFamily="34" charset="0"/>
                            </a:rPr>
                          </m:ctrlPr>
                        </m:fPr>
                        <m:num>
                          <m:m>
                            <m:mPr>
                              <m:mcs>
                                <m:mc>
                                  <m:mcPr>
                                    <m:count m:val="1"/>
                                    <m:mcJc m:val="center"/>
                                  </m:mcPr>
                                </m:mc>
                              </m:mcs>
                              <m:ctrlPr>
                                <a:rPr lang="en-US" sz="1300" i="1">
                                  <a:solidFill>
                                    <a:prstClr val="black"/>
                                  </a:solidFill>
                                  <a:latin typeface="Cambria Math" panose="02040503050406030204" pitchFamily="18" charset="0"/>
                                  <a:cs typeface="Calibri" panose="020F0502020204030204" pitchFamily="34" charset="0"/>
                                </a:rPr>
                              </m:ctrlPr>
                            </m:mPr>
                            <m:mr>
                              <m:e>
                                <m:r>
                                  <a:rPr lang="en-US" sz="1300" i="1">
                                    <a:solidFill>
                                      <a:prstClr val="black"/>
                                    </a:solidFill>
                                    <a:latin typeface="Cambria Math" panose="02040503050406030204" pitchFamily="18" charset="0"/>
                                    <a:cs typeface="Calibri" panose="020F0502020204030204" pitchFamily="34" charset="0"/>
                                  </a:rPr>
                                  <m:t>𝛼</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𝛽</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e>
                            </m:mr>
                            <m:mr>
                              <m:e>
                                <m:r>
                                  <a:rPr lang="en-US" sz="1300" i="1" smtClean="0">
                                    <a:solidFill>
                                      <a:prstClr val="black"/>
                                    </a:solidFill>
                                    <a:latin typeface="Cambria Math" panose="02040503050406030204" pitchFamily="18" charset="0"/>
                                    <a:cs typeface="Calibri" panose="020F0502020204030204" pitchFamily="34" charset="0"/>
                                  </a:rPr>
                                  <m:t>𝛽</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𝛾</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e>
                            </m:mr>
                          </m:m>
                        </m:num>
                        <m:den>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cs typeface="Calibri" panose="020F0502020204030204" pitchFamily="34" charset="0"/>
                            </a:rPr>
                            <m:t>𝛼</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𝛾</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den>
                      </m:f>
                    </m:oMath>
                  </m:oMathPara>
                </a14:m>
                <a:endParaRPr lang="en-US" sz="1300"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715502" y="2583392"/>
                <a:ext cx="1219200" cy="69127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836253" y="3215638"/>
                <a:ext cx="1027504" cy="6619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300" i="1" smtClean="0">
                              <a:solidFill>
                                <a:prstClr val="black"/>
                              </a:solidFill>
                              <a:latin typeface="Cambria Math" panose="02040503050406030204" pitchFamily="18" charset="0"/>
                              <a:cs typeface="Calibri" panose="020F0502020204030204" pitchFamily="34" charset="0"/>
                            </a:rPr>
                          </m:ctrlPr>
                        </m:fPr>
                        <m:num>
                          <m:m>
                            <m:mPr>
                              <m:mcs>
                                <m:mc>
                                  <m:mcPr>
                                    <m:count m:val="1"/>
                                    <m:mcJc m:val="center"/>
                                  </m:mcPr>
                                </m:mc>
                              </m:mcs>
                              <m:ctrlPr>
                                <a:rPr lang="en-US" sz="1300" i="1">
                                  <a:solidFill>
                                    <a:prstClr val="black"/>
                                  </a:solidFill>
                                  <a:latin typeface="Cambria Math" panose="02040503050406030204" pitchFamily="18" charset="0"/>
                                  <a:cs typeface="Calibri" panose="020F0502020204030204" pitchFamily="34" charset="0"/>
                                </a:rPr>
                              </m:ctrlPr>
                            </m:mPr>
                            <m:mr>
                              <m:e>
                                <m:r>
                                  <a:rPr lang="en-US" sz="1300" i="1">
                                    <a:solidFill>
                                      <a:prstClr val="black"/>
                                    </a:solidFill>
                                    <a:latin typeface="Cambria Math" panose="02040503050406030204" pitchFamily="18" charset="0"/>
                                    <a:cs typeface="Calibri" panose="020F0502020204030204" pitchFamily="34" charset="0"/>
                                  </a:rPr>
                                  <m:t>𝛼</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𝛽</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e>
                            </m:mr>
                            <m:mr>
                              <m:e>
                                <m:r>
                                  <a:rPr lang="en-US" sz="1300" i="1" smtClean="0">
                                    <a:solidFill>
                                      <a:prstClr val="black"/>
                                    </a:solidFill>
                                    <a:latin typeface="Cambria Math" panose="02040503050406030204" pitchFamily="18" charset="0"/>
                                    <a:cs typeface="Calibri" panose="020F0502020204030204" pitchFamily="34" charset="0"/>
                                  </a:rPr>
                                  <m:t>   ¬</m:t>
                                </m:r>
                                <m:r>
                                  <a:rPr lang="en-US" sz="1300" i="1" smtClean="0">
                                    <a:solidFill>
                                      <a:prstClr val="black"/>
                                    </a:solidFill>
                                    <a:latin typeface="Cambria Math" panose="02040503050406030204" pitchFamily="18" charset="0"/>
                                    <a:cs typeface="Calibri" panose="020F0502020204030204" pitchFamily="34" charset="0"/>
                                  </a:rPr>
                                  <m:t>𝛽</m:t>
                                </m:r>
                                <m:r>
                                  <a:rPr lang="en-US" sz="1300" i="1" smtClean="0">
                                    <a:solidFill>
                                      <a:prstClr val="black"/>
                                    </a:solidFill>
                                    <a:latin typeface="Cambria Math" panose="02040503050406030204" pitchFamily="18" charset="0"/>
                                    <a:cs typeface="Calibri" panose="020F0502020204030204" pitchFamily="34" charset="0"/>
                                  </a:rPr>
                                  <m:t>             </m:t>
                                </m:r>
                              </m:e>
                            </m:mr>
                          </m:m>
                        </m:num>
                        <m:den>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cs typeface="Calibri" panose="020F0502020204030204" pitchFamily="34" charset="0"/>
                            </a:rPr>
                            <m:t>𝛼</m:t>
                          </m:r>
                          <m:r>
                            <a:rPr lang="en-US" sz="1300" i="1">
                              <a:solidFill>
                                <a:prstClr val="black"/>
                              </a:solidFill>
                              <a:latin typeface="Cambria Math" panose="02040503050406030204" pitchFamily="18" charset="0"/>
                              <a:cs typeface="Calibri" panose="020F0502020204030204" pitchFamily="34" charset="0"/>
                            </a:rPr>
                            <m:t> </m:t>
                          </m:r>
                          <m:r>
                            <a:rPr lang="en-US" sz="1300" i="1" smtClean="0">
                              <a:solidFill>
                                <a:prstClr val="black"/>
                              </a:solidFill>
                              <a:latin typeface="Cambria Math" panose="02040503050406030204" pitchFamily="18" charset="0"/>
                              <a:cs typeface="Calibri" panose="020F0502020204030204" pitchFamily="34" charset="0"/>
                            </a:rPr>
                            <m:t>         </m:t>
                          </m:r>
                          <m:r>
                            <a:rPr lang="en-US" sz="1300" i="1">
                              <a:solidFill>
                                <a:prstClr val="black"/>
                              </a:solidFill>
                              <a:latin typeface="Cambria Math" panose="02040503050406030204" pitchFamily="18" charset="0"/>
                              <a:cs typeface="Calibri" panose="020F0502020204030204" pitchFamily="34" charset="0"/>
                            </a:rPr>
                            <m:t>    </m:t>
                          </m:r>
                        </m:den>
                      </m:f>
                    </m:oMath>
                  </m:oMathPara>
                </a14:m>
                <a:endParaRPr lang="en-US" sz="1300" dirty="0">
                  <a:solidFill>
                    <a:prstClr val="black"/>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836253" y="3215638"/>
                <a:ext cx="1027504" cy="66197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793226" y="1979499"/>
                <a:ext cx="1063752" cy="6470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300" i="1" smtClean="0">
                              <a:latin typeface="Cambria Math" panose="02040503050406030204" pitchFamily="18" charset="0"/>
                              <a:cs typeface="Calibri" panose="020F0502020204030204" pitchFamily="34" charset="0"/>
                            </a:rPr>
                          </m:ctrlPr>
                        </m:fPr>
                        <m:num>
                          <m:m>
                            <m:mPr>
                              <m:mcs>
                                <m:mc>
                                  <m:mcPr>
                                    <m:count m:val="1"/>
                                    <m:mcJc m:val="center"/>
                                  </m:mcPr>
                                </m:mc>
                              </m:mcs>
                              <m:ctrlPr>
                                <a:rPr lang="en-US" sz="1300" i="1">
                                  <a:latin typeface="Cambria Math" panose="02040503050406030204" pitchFamily="18" charset="0"/>
                                  <a:cs typeface="Calibri" panose="020F0502020204030204" pitchFamily="34" charset="0"/>
                                </a:rPr>
                              </m:ctrlPr>
                            </m:mPr>
                            <m:mr>
                              <m:e>
                                <m:r>
                                  <m:rPr>
                                    <m:brk m:alnAt="7"/>
                                  </m:rPr>
                                  <a:rPr lang="en-US" sz="1300" b="0" i="1" smtClean="0">
                                    <a:latin typeface="Cambria Math" panose="02040503050406030204" pitchFamily="18" charset="0"/>
                                    <a:cs typeface="Calibri" panose="020F0502020204030204" pitchFamily="34" charset="0"/>
                                  </a:rPr>
                                  <m:t> </m:t>
                                </m:r>
                                <m:r>
                                  <a:rPr lang="en-US" sz="1300" i="1">
                                    <a:latin typeface="Cambria Math" panose="02040503050406030204" pitchFamily="18" charset="0"/>
                                    <a:cs typeface="Calibri" panose="020F0502020204030204" pitchFamily="34" charset="0"/>
                                  </a:rPr>
                                  <m:t>𝛼</m:t>
                                </m:r>
                                <m:r>
                                  <a:rPr lang="en-US" sz="1300" b="0" i="1" smtClean="0">
                                    <a:latin typeface="Cambria Math" panose="02040503050406030204" pitchFamily="18" charset="0"/>
                                    <a:cs typeface="Calibri" panose="020F0502020204030204" pitchFamily="34" charset="0"/>
                                  </a:rPr>
                                  <m:t>       </m:t>
                                </m:r>
                                <m:r>
                                  <a:rPr lang="en-US" sz="1300" i="1">
                                    <a:latin typeface="Cambria Math" panose="02040503050406030204" pitchFamily="18" charset="0"/>
                                    <a:cs typeface="Calibri" panose="020F0502020204030204" pitchFamily="34" charset="0"/>
                                  </a:rPr>
                                  <m:t>    </m:t>
                                </m:r>
                              </m:e>
                            </m:mr>
                            <m:mr>
                              <m:e>
                                <m:r>
                                  <a:rPr lang="en-US" sz="1300" b="0" i="1" smtClean="0">
                                    <a:latin typeface="Cambria Math" panose="02040503050406030204" pitchFamily="18" charset="0"/>
                                    <a:cs typeface="Calibri" panose="020F0502020204030204" pitchFamily="34" charset="0"/>
                                  </a:rPr>
                                  <m:t>   </m:t>
                                </m:r>
                                <m:r>
                                  <a:rPr lang="en-US" sz="1300" i="1">
                                    <a:latin typeface="Cambria Math" panose="02040503050406030204" pitchFamily="18" charset="0"/>
                                    <a:cs typeface="Calibri" panose="020F0502020204030204" pitchFamily="34" charset="0"/>
                                  </a:rPr>
                                  <m:t>𝛼</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𝛽</m:t>
                                </m:r>
                                <m:r>
                                  <a:rPr lang="en-US" sz="1300" b="0" i="1" smtClean="0">
                                    <a:latin typeface="Cambria Math" panose="02040503050406030204" pitchFamily="18" charset="0"/>
                                    <a:ea typeface="Cambria Math" panose="02040503050406030204" pitchFamily="18" charset="0"/>
                                    <a:cs typeface="Calibri" panose="020F0502020204030204" pitchFamily="34" charset="0"/>
                                  </a:rPr>
                                  <m:t> </m:t>
                                </m:r>
                                <m:r>
                                  <a:rPr lang="en-US" sz="1300" i="1">
                                    <a:latin typeface="Cambria Math" panose="02040503050406030204" pitchFamily="18" charset="0"/>
                                    <a:ea typeface="Cambria Math" panose="02040503050406030204" pitchFamily="18" charset="0"/>
                                    <a:cs typeface="Calibri" panose="020F0502020204030204" pitchFamily="34" charset="0"/>
                                  </a:rPr>
                                  <m:t> </m:t>
                                </m:r>
                              </m:e>
                            </m:mr>
                          </m:m>
                        </m:num>
                        <m:den>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cs typeface="Calibri" panose="020F0502020204030204" pitchFamily="34" charset="0"/>
                            </a:rPr>
                            <m:t>𝛽</m:t>
                          </m:r>
                          <m:r>
                            <a:rPr lang="en-US" sz="1300" i="1">
                              <a:latin typeface="Cambria Math" panose="02040503050406030204" pitchFamily="18" charset="0"/>
                              <a:cs typeface="Calibri" panose="020F0502020204030204" pitchFamily="34" charset="0"/>
                            </a:rPr>
                            <m:t>             </m:t>
                          </m:r>
                          <m:r>
                            <a:rPr lang="en-US" sz="1300" b="0" i="1" smtClean="0">
                              <a:latin typeface="Cambria Math" panose="02040503050406030204" pitchFamily="18" charset="0"/>
                              <a:cs typeface="Calibri" panose="020F0502020204030204" pitchFamily="34" charset="0"/>
                            </a:rPr>
                            <m:t> </m:t>
                          </m:r>
                        </m:den>
                      </m:f>
                    </m:oMath>
                  </m:oMathPara>
                </a14:m>
                <a:endParaRPr lang="en-US" sz="13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793226" y="1979499"/>
                <a:ext cx="1063752" cy="64703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811350" y="3832836"/>
                <a:ext cx="1027504" cy="7002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300" i="1" smtClean="0">
                              <a:solidFill>
                                <a:prstClr val="black"/>
                              </a:solidFill>
                              <a:latin typeface="Cambria Math" panose="02040503050406030204" pitchFamily="18" charset="0"/>
                              <a:cs typeface="Calibri" panose="020F0502020204030204" pitchFamily="34" charset="0"/>
                            </a:rPr>
                          </m:ctrlPr>
                        </m:fPr>
                        <m:num>
                          <m:m>
                            <m:mPr>
                              <m:mcs>
                                <m:mc>
                                  <m:mcPr>
                                    <m:count m:val="1"/>
                                    <m:mcJc m:val="center"/>
                                  </m:mcPr>
                                </m:mc>
                              </m:mcs>
                              <m:ctrlPr>
                                <a:rPr lang="en-US" sz="1300" i="1">
                                  <a:solidFill>
                                    <a:prstClr val="black"/>
                                  </a:solidFill>
                                  <a:latin typeface="Cambria Math" panose="02040503050406030204" pitchFamily="18" charset="0"/>
                                  <a:cs typeface="Calibri" panose="020F0502020204030204" pitchFamily="34" charset="0"/>
                                </a:rPr>
                              </m:ctrlPr>
                            </m:mPr>
                            <m:mr>
                              <m:e>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e>
                            </m:mr>
                            <m:mr>
                              <m:e>
                                <m:eqArr>
                                  <m:eqArrPr>
                                    <m:ctrlP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ctrlPr>
                                  </m:eqArrPr>
                                  <m:e>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e>
                                  <m:e>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𝛽</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e>
                                </m:eqArr>
                              </m:e>
                            </m:mr>
                          </m:m>
                        </m:num>
                        <m:den>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𝛽</m:t>
                          </m:r>
                          <m:r>
                            <a:rPr lang="en-US" sz="1300" b="0" i="1" smtClean="0">
                              <a:solidFill>
                                <a:prstClr val="black"/>
                              </a:solidFill>
                              <a:latin typeface="Cambria Math" panose="02040503050406030204" pitchFamily="18" charset="0"/>
                              <a:cs typeface="Calibri" panose="020F0502020204030204" pitchFamily="34" charset="0"/>
                            </a:rPr>
                            <m:t> </m:t>
                          </m:r>
                        </m:den>
                      </m:f>
                    </m:oMath>
                  </m:oMathPara>
                </a14:m>
                <a:endParaRPr lang="en-US" sz="1300"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811350" y="3832836"/>
                <a:ext cx="1027504" cy="70025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802386" y="4557158"/>
                <a:ext cx="1027504" cy="4722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300" i="1" smtClean="0">
                              <a:solidFill>
                                <a:prstClr val="black"/>
                              </a:solidFill>
                              <a:latin typeface="Cambria Math" panose="02040503050406030204" pitchFamily="18" charset="0"/>
                              <a:cs typeface="Calibri" panose="020F0502020204030204" pitchFamily="34" charset="0"/>
                            </a:rPr>
                          </m:ctrlPr>
                        </m:fPr>
                        <m:num>
                          <m:r>
                            <a:rPr lang="en-US" sz="1300" b="0" i="1" smtClean="0">
                              <a:solidFill>
                                <a:prstClr val="black"/>
                              </a:solidFill>
                              <a:latin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𝛽</m:t>
                          </m:r>
                        </m:num>
                        <m:den>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cs typeface="Calibri" panose="020F0502020204030204" pitchFamily="34" charset="0"/>
                            </a:rPr>
                            <m:t>            </m:t>
                          </m:r>
                        </m:den>
                      </m:f>
                    </m:oMath>
                  </m:oMathPara>
                </a14:m>
                <a:endParaRPr lang="en-US" sz="1300"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802386" y="4557158"/>
                <a:ext cx="1027504" cy="47224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811350" y="5187968"/>
                <a:ext cx="1027504" cy="4685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300" i="1" smtClean="0">
                              <a:solidFill>
                                <a:prstClr val="black"/>
                              </a:solidFill>
                              <a:latin typeface="Cambria Math" panose="02040503050406030204" pitchFamily="18" charset="0"/>
                              <a:cs typeface="Calibri" panose="020F0502020204030204" pitchFamily="34" charset="0"/>
                            </a:rPr>
                          </m:ctrlPr>
                        </m:fPr>
                        <m:num>
                          <m:r>
                            <a:rPr lang="en-US" sz="1300" b="0" i="1" smtClean="0">
                              <a:solidFill>
                                <a:prstClr val="black"/>
                              </a:solidFill>
                              <a:latin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cs typeface="Calibri" panose="020F0502020204030204" pitchFamily="34" charset="0"/>
                            </a:rPr>
                            <m:t>   </m:t>
                          </m:r>
                        </m:num>
                        <m:den>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𝛽</m:t>
                          </m:r>
                        </m:den>
                      </m:f>
                    </m:oMath>
                  </m:oMathPara>
                </a14:m>
                <a:endParaRPr lang="en-US" sz="1300"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811350" y="5187968"/>
                <a:ext cx="1027504" cy="468590"/>
              </a:xfrm>
              <a:prstGeom prst="rect">
                <a:avLst/>
              </a:prstGeom>
              <a:blipFill rotWithShape="0">
                <a:blip r:embed="rId9"/>
                <a:stretch>
                  <a:fillRect b="-6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740405" y="5733958"/>
                <a:ext cx="1219200" cy="653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300" i="1" smtClean="0">
                              <a:solidFill>
                                <a:prstClr val="black"/>
                              </a:solidFill>
                              <a:latin typeface="Cambria Math" panose="02040503050406030204" pitchFamily="18" charset="0"/>
                              <a:cs typeface="Calibri" panose="020F0502020204030204" pitchFamily="34" charset="0"/>
                            </a:rPr>
                          </m:ctrlPr>
                        </m:fPr>
                        <m:num>
                          <m:m>
                            <m:mPr>
                              <m:mcs>
                                <m:mc>
                                  <m:mcPr>
                                    <m:count m:val="1"/>
                                    <m:mcJc m:val="center"/>
                                  </m:mcPr>
                                </m:mc>
                              </m:mcs>
                              <m:ctrlPr>
                                <a:rPr lang="en-US" sz="1300" i="1">
                                  <a:solidFill>
                                    <a:prstClr val="black"/>
                                  </a:solidFill>
                                  <a:latin typeface="Cambria Math" panose="02040503050406030204" pitchFamily="18" charset="0"/>
                                  <a:cs typeface="Calibri" panose="020F0502020204030204" pitchFamily="34" charset="0"/>
                                </a:rPr>
                              </m:ctrlPr>
                            </m:mPr>
                            <m:mr>
                              <m:e>
                                <m:r>
                                  <a:rPr lang="en-US" sz="1300" i="1">
                                    <a:solidFill>
                                      <a:prstClr val="black"/>
                                    </a:solidFill>
                                    <a:latin typeface="Cambria Math" panose="02040503050406030204" pitchFamily="18" charset="0"/>
                                    <a:cs typeface="Calibri" panose="020F0502020204030204" pitchFamily="34" charset="0"/>
                                  </a:rPr>
                                  <m:t>𝛼</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𝛾</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e>
                            </m:mr>
                            <m:mr>
                              <m:e>
                                <m:r>
                                  <a:rPr lang="en-US" sz="1300" i="1" smtClean="0">
                                    <a:solidFill>
                                      <a:prstClr val="black"/>
                                    </a:solidFill>
                                    <a:latin typeface="Cambria Math" panose="02040503050406030204" pitchFamily="18" charset="0"/>
                                    <a:cs typeface="Calibri" panose="020F0502020204030204" pitchFamily="34" charset="0"/>
                                  </a:rPr>
                                  <m:t>𝛽</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𝛾</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e>
                            </m:mr>
                          </m:m>
                        </m:num>
                        <m:den>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d>
                            <m:dPr>
                              <m:ctrlP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smtClean="0">
                                  <a:solidFill>
                                    <a:prstClr val="black"/>
                                  </a:solidFill>
                                  <a:latin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𝛽</m:t>
                              </m:r>
                            </m:e>
                          </m:d>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𝛾</m:t>
                          </m:r>
                        </m:den>
                      </m:f>
                    </m:oMath>
                  </m:oMathPara>
                </a14:m>
                <a:endParaRPr lang="en-US" sz="1300" dirty="0">
                  <a:solidFill>
                    <a:prstClr val="black"/>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740405" y="5733958"/>
                <a:ext cx="1219200" cy="653640"/>
              </a:xfrm>
              <a:prstGeom prst="rect">
                <a:avLst/>
              </a:prstGeom>
              <a:blipFill rotWithShape="0">
                <a:blip r:embed="rId10"/>
                <a:stretch>
                  <a:fillRect/>
                </a:stretch>
              </a:blipFill>
            </p:spPr>
            <p:txBody>
              <a:bodyPr/>
              <a:lstStyle/>
              <a:p>
                <a:r>
                  <a:rPr lang="en-US">
                    <a:noFill/>
                  </a:rPr>
                  <a:t> </a:t>
                </a:r>
              </a:p>
            </p:txBody>
          </p:sp>
        </mc:Fallback>
      </mc:AlternateContent>
      <p:sp>
        <p:nvSpPr>
          <p:cNvPr id="4" name="TextBox 3"/>
          <p:cNvSpPr txBox="1"/>
          <p:nvPr/>
        </p:nvSpPr>
        <p:spPr>
          <a:xfrm>
            <a:off x="5103009" y="2056795"/>
            <a:ext cx="2667000" cy="492443"/>
          </a:xfrm>
          <a:prstGeom prst="rect">
            <a:avLst/>
          </a:prstGeom>
          <a:noFill/>
        </p:spPr>
        <p:txBody>
          <a:bodyPr wrap="square" rtlCol="0">
            <a:spAutoFit/>
          </a:bodyPr>
          <a:lstStyle/>
          <a:p>
            <a:pPr algn="ctr"/>
            <a:r>
              <a:rPr lang="en-US" sz="1300" dirty="0">
                <a:latin typeface="Calibri" panose="020F0502020204030204" pitchFamily="34" charset="0"/>
                <a:cs typeface="Calibri" panose="020F0502020204030204" pitchFamily="34" charset="0"/>
              </a:rPr>
              <a:t>Modus Ponens</a:t>
            </a:r>
          </a:p>
          <a:p>
            <a:pPr algn="ctr"/>
            <a:r>
              <a:rPr lang="en-US" sz="1300" dirty="0">
                <a:latin typeface="Calibri" panose="020F0502020204030204" pitchFamily="34" charset="0"/>
                <a:cs typeface="Calibri" panose="020F0502020204030204" pitchFamily="34" charset="0"/>
              </a:rPr>
              <a:t>(Rule of Detachment</a:t>
            </a:r>
            <a:r>
              <a:rPr lang="en-US" sz="1300" dirty="0" smtClean="0">
                <a:latin typeface="Calibri" panose="020F0502020204030204" pitchFamily="34" charset="0"/>
                <a:cs typeface="Calibri" panose="020F0502020204030204" pitchFamily="34" charset="0"/>
              </a:rPr>
              <a:t>)</a:t>
            </a:r>
            <a:endParaRPr lang="en-US" sz="1300" dirty="0">
              <a:latin typeface="Calibri" panose="020F0502020204030204" pitchFamily="34" charset="0"/>
              <a:cs typeface="Calibri" panose="020F0502020204030204" pitchFamily="34" charset="0"/>
            </a:endParaRPr>
          </a:p>
        </p:txBody>
      </p:sp>
      <p:sp>
        <p:nvSpPr>
          <p:cNvPr id="20" name="TextBox 19"/>
          <p:cNvSpPr txBox="1"/>
          <p:nvPr/>
        </p:nvSpPr>
        <p:spPr>
          <a:xfrm>
            <a:off x="5103009" y="2782837"/>
            <a:ext cx="2667000" cy="292388"/>
          </a:xfrm>
          <a:prstGeom prst="rect">
            <a:avLst/>
          </a:prstGeom>
          <a:noFill/>
        </p:spPr>
        <p:txBody>
          <a:bodyPr wrap="square" rtlCol="0">
            <a:spAutoFit/>
          </a:bodyPr>
          <a:lstStyle/>
          <a:p>
            <a:pPr algn="ctr"/>
            <a:r>
              <a:rPr lang="en-US" sz="1300" dirty="0">
                <a:latin typeface="Calibri" panose="020F0502020204030204" pitchFamily="34" charset="0"/>
                <a:cs typeface="Calibri" panose="020F0502020204030204" pitchFamily="34" charset="0"/>
              </a:rPr>
              <a:t>Law of the Syllogism</a:t>
            </a:r>
          </a:p>
        </p:txBody>
      </p:sp>
      <p:sp>
        <p:nvSpPr>
          <p:cNvPr id="25" name="TextBox 24"/>
          <p:cNvSpPr txBox="1"/>
          <p:nvPr/>
        </p:nvSpPr>
        <p:spPr>
          <a:xfrm>
            <a:off x="5103009" y="3400432"/>
            <a:ext cx="2667000" cy="292388"/>
          </a:xfrm>
          <a:prstGeom prst="rect">
            <a:avLst/>
          </a:prstGeom>
          <a:noFill/>
        </p:spPr>
        <p:txBody>
          <a:bodyPr wrap="square" rtlCol="0">
            <a:spAutoFit/>
          </a:bodyPr>
          <a:lstStyle/>
          <a:p>
            <a:pPr algn="ctr"/>
            <a:r>
              <a:rPr lang="en-US" sz="1300" dirty="0">
                <a:latin typeface="Calibri" panose="020F0502020204030204" pitchFamily="34" charset="0"/>
                <a:cs typeface="Calibri" panose="020F0502020204030204" pitchFamily="34" charset="0"/>
              </a:rPr>
              <a:t>Modus Tollens</a:t>
            </a:r>
          </a:p>
        </p:txBody>
      </p:sp>
      <p:sp>
        <p:nvSpPr>
          <p:cNvPr id="26" name="TextBox 25"/>
          <p:cNvSpPr txBox="1"/>
          <p:nvPr/>
        </p:nvSpPr>
        <p:spPr>
          <a:xfrm>
            <a:off x="5143970" y="4008653"/>
            <a:ext cx="2667000" cy="292388"/>
          </a:xfrm>
          <a:prstGeom prst="rect">
            <a:avLst/>
          </a:prstGeom>
          <a:noFill/>
        </p:spPr>
        <p:txBody>
          <a:bodyPr wrap="square" rtlCol="0">
            <a:spAutoFit/>
          </a:bodyPr>
          <a:lstStyle/>
          <a:p>
            <a:pPr algn="ctr"/>
            <a:r>
              <a:rPr lang="en-US" sz="1300" dirty="0">
                <a:latin typeface="Calibri" panose="020F0502020204030204" pitchFamily="34" charset="0"/>
                <a:cs typeface="Calibri" panose="020F0502020204030204" pitchFamily="34" charset="0"/>
              </a:rPr>
              <a:t>Rule of Conjunction</a:t>
            </a:r>
          </a:p>
        </p:txBody>
      </p:sp>
      <p:sp>
        <p:nvSpPr>
          <p:cNvPr id="27" name="TextBox 26"/>
          <p:cNvSpPr txBox="1"/>
          <p:nvPr/>
        </p:nvSpPr>
        <p:spPr>
          <a:xfrm>
            <a:off x="5103009" y="4647086"/>
            <a:ext cx="2667000" cy="292388"/>
          </a:xfrm>
          <a:prstGeom prst="rect">
            <a:avLst/>
          </a:prstGeom>
          <a:noFill/>
        </p:spPr>
        <p:txBody>
          <a:bodyPr wrap="square" rtlCol="0">
            <a:spAutoFit/>
          </a:bodyPr>
          <a:lstStyle/>
          <a:p>
            <a:pPr algn="ctr"/>
            <a:r>
              <a:rPr lang="en-US" sz="1300" dirty="0">
                <a:latin typeface="Calibri" panose="020F0502020204030204" pitchFamily="34" charset="0"/>
                <a:cs typeface="Calibri" panose="020F0502020204030204" pitchFamily="34" charset="0"/>
              </a:rPr>
              <a:t>Rule of Conjunctive Simplification</a:t>
            </a:r>
          </a:p>
        </p:txBody>
      </p:sp>
      <p:sp>
        <p:nvSpPr>
          <p:cNvPr id="28" name="TextBox 27"/>
          <p:cNvSpPr txBox="1"/>
          <p:nvPr/>
        </p:nvSpPr>
        <p:spPr>
          <a:xfrm>
            <a:off x="5120640" y="5285519"/>
            <a:ext cx="2667000" cy="292388"/>
          </a:xfrm>
          <a:prstGeom prst="rect">
            <a:avLst/>
          </a:prstGeom>
          <a:noFill/>
        </p:spPr>
        <p:txBody>
          <a:bodyPr wrap="square" rtlCol="0">
            <a:spAutoFit/>
          </a:bodyPr>
          <a:lstStyle/>
          <a:p>
            <a:pPr algn="ctr"/>
            <a:r>
              <a:rPr lang="en-US" sz="1300" dirty="0">
                <a:latin typeface="Calibri" panose="020F0502020204030204" pitchFamily="34" charset="0"/>
                <a:cs typeface="Calibri" panose="020F0502020204030204" pitchFamily="34" charset="0"/>
              </a:rPr>
              <a:t>Rule of Disjunctive Amplification</a:t>
            </a:r>
          </a:p>
        </p:txBody>
      </p:sp>
      <p:sp>
        <p:nvSpPr>
          <p:cNvPr id="29" name="TextBox 28"/>
          <p:cNvSpPr txBox="1"/>
          <p:nvPr/>
        </p:nvSpPr>
        <p:spPr>
          <a:xfrm>
            <a:off x="5103009" y="5898320"/>
            <a:ext cx="2667000" cy="292388"/>
          </a:xfrm>
          <a:prstGeom prst="rect">
            <a:avLst/>
          </a:prstGeom>
          <a:noFill/>
        </p:spPr>
        <p:txBody>
          <a:bodyPr wrap="square" rtlCol="0">
            <a:spAutoFit/>
          </a:bodyPr>
          <a:lstStyle/>
          <a:p>
            <a:pPr algn="ctr"/>
            <a:r>
              <a:rPr lang="en-US" sz="1300" dirty="0">
                <a:latin typeface="Calibri" panose="020F0502020204030204" pitchFamily="34" charset="0"/>
                <a:cs typeface="Calibri" panose="020F0502020204030204" pitchFamily="34" charset="0"/>
              </a:rPr>
              <a:t>Rule for Proof by Cases</a:t>
            </a:r>
          </a:p>
        </p:txBody>
      </p:sp>
    </p:spTree>
    <p:extLst>
      <p:ext uri="{BB962C8B-B14F-4D97-AF65-F5344CB8AC3E}">
        <p14:creationId xmlns:p14="http://schemas.microsoft.com/office/powerpoint/2010/main" val="2669208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p:bldP spid="24" grpId="0"/>
      <p:bldP spid="14" grpId="0"/>
      <p:bldP spid="15" grpId="0"/>
      <p:bldP spid="16" grpId="0"/>
      <p:bldP spid="17" grpId="0"/>
      <p:bldP spid="18" grpId="0"/>
      <p:bldP spid="4" grpId="0"/>
      <p:bldP spid="20" grpId="0"/>
      <p:bldP spid="25" grpId="0"/>
      <p:bldP spid="26" grpId="0"/>
      <p:bldP spid="27"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Application of Inference Rules</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endParaRPr lang="en-US" sz="8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4.</a:t>
            </a:r>
            <a:r>
              <a:rPr lang="en-US" sz="1600" dirty="0" smtClean="0">
                <a:latin typeface="Calibri" panose="020F0502020204030204" pitchFamily="34" charset="0"/>
                <a:cs typeface="Calibri" panose="020F0502020204030204" pitchFamily="34" charset="0"/>
              </a:rPr>
              <a:t> Show that                              is a valid argument.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2400"/>
              </a:spcBef>
              <a:buNone/>
            </a:pPr>
            <a:r>
              <a:rPr lang="en-US" sz="1600" b="1" dirty="0" smtClean="0">
                <a:latin typeface="Calibri" panose="020F0502020204030204" pitchFamily="34" charset="0"/>
                <a:cs typeface="Calibri" panose="020F0502020204030204" pitchFamily="34" charset="0"/>
              </a:rPr>
              <a:t>Solution</a:t>
            </a:r>
            <a:r>
              <a:rPr lang="en-US" sz="1600" b="1" dirty="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830145" y="6553906"/>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84648" y="6553906"/>
            <a:ext cx="286537" cy="188992"/>
          </a:xfrm>
          <a:prstGeom prst="rect">
            <a:avLst/>
          </a:prstGeom>
          <a:scene3d>
            <a:camera prst="orthographicFront">
              <a:rot lat="0" lon="10800000" rev="0"/>
            </a:camera>
            <a:lightRig rig="threePt" dir="t"/>
          </a:scene3d>
        </p:spPr>
      </p:pic>
      <p:grpSp>
        <p:nvGrpSpPr>
          <p:cNvPr id="35" name="Group 34"/>
          <p:cNvGrpSpPr/>
          <p:nvPr/>
        </p:nvGrpSpPr>
        <p:grpSpPr>
          <a:xfrm>
            <a:off x="3127248" y="1180086"/>
            <a:ext cx="1617095" cy="1098364"/>
            <a:chOff x="4453731" y="1525869"/>
            <a:chExt cx="1617095" cy="1098364"/>
          </a:xfrm>
        </p:grpSpPr>
        <mc:AlternateContent xmlns:mc="http://schemas.openxmlformats.org/markup-compatibility/2006" xmlns:a14="http://schemas.microsoft.com/office/drawing/2010/main">
          <mc:Choice Requires="a14">
            <p:sp>
              <p:nvSpPr>
                <p:cNvPr id="4" name="TextBox 3"/>
                <p:cNvSpPr txBox="1"/>
                <p:nvPr/>
              </p:nvSpPr>
              <p:spPr>
                <a:xfrm>
                  <a:off x="4623065" y="1856359"/>
                  <a:ext cx="1447761"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𝑟</m:t>
                        </m:r>
                        <m:r>
                          <a:rPr lang="en-US" sz="130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𝑡</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𝑢</m:t>
                        </m:r>
                        <m:r>
                          <a:rPr lang="en-US" sz="1300" b="0" i="1" smtClean="0">
                            <a:solidFill>
                              <a:prstClr val="black"/>
                            </a:solidFill>
                            <a:latin typeface="Cambria Math" panose="02040503050406030204" pitchFamily="18" charset="0"/>
                            <a:cs typeface="Calibri" panose="020F0502020204030204" pitchFamily="34" charset="0"/>
                          </a:rPr>
                          <m:t>)</m:t>
                        </m:r>
                      </m:oMath>
                    </m:oMathPara>
                  </a14:m>
                  <a:endParaRPr lang="en-US" sz="1300"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623065" y="1856359"/>
                  <a:ext cx="1447761" cy="292388"/>
                </a:xfrm>
                <a:prstGeom prst="rect">
                  <a:avLst/>
                </a:prstGeom>
                <a:blipFill rotWithShape="0">
                  <a:blip r:embed="rId4"/>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702274" y="1698897"/>
                  <a:ext cx="120396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𝑞</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𝑠</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3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02274" y="1698897"/>
                  <a:ext cx="1203960" cy="292388"/>
                </a:xfrm>
                <a:prstGeom prst="rect">
                  <a:avLst/>
                </a:prstGeom>
                <a:blipFill rotWithShape="0">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92782" y="1525869"/>
                  <a:ext cx="887433"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brk m:alnAt="7"/>
                          </m:rPr>
                          <a:rPr lang="en-US" sz="1300" i="1" smtClean="0">
                            <a:solidFill>
                              <a:prstClr val="black"/>
                            </a:solidFill>
                            <a:latin typeface="Cambria Math" panose="02040503050406030204" pitchFamily="18" charset="0"/>
                            <a:cs typeface="Calibri" panose="020F0502020204030204" pitchFamily="34" charset="0"/>
                          </a:rPr>
                          <m:t>𝑝</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oMath>
                    </m:oMathPara>
                  </a14:m>
                  <a:endParaRPr lang="en-US" sz="1300"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692782" y="1525869"/>
                  <a:ext cx="887433" cy="292388"/>
                </a:xfrm>
                <a:prstGeom prst="rect">
                  <a:avLst/>
                </a:prstGeom>
                <a:blipFill rotWithShape="0">
                  <a:blip r:embed="rId6"/>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53731" y="2052108"/>
                  <a:ext cx="1185691"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𝑝</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𝑡</m:t>
                        </m:r>
                      </m:oMath>
                    </m:oMathPara>
                  </a14:m>
                  <a:endParaRPr lang="en-US" sz="1300" dirty="0">
                    <a:solidFill>
                      <a:prstClr val="black"/>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53731" y="2052108"/>
                  <a:ext cx="1185691" cy="292388"/>
                </a:xfrm>
                <a:prstGeom prst="rect">
                  <a:avLst/>
                </a:prstGeom>
                <a:blipFill rotWithShape="0">
                  <a:blip r:embed="rId7"/>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524181" y="2331845"/>
                  <a:ext cx="698105"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𝑢</m:t>
                        </m:r>
                      </m:oMath>
                    </m:oMathPara>
                  </a14:m>
                  <a:endParaRPr lang="en-US" sz="1300"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524181" y="2331845"/>
                  <a:ext cx="698105" cy="292388"/>
                </a:xfrm>
                <a:prstGeom prst="rect">
                  <a:avLst/>
                </a:prstGeom>
                <a:blipFill rotWithShape="0">
                  <a:blip r:embed="rId8"/>
                  <a:stretch>
                    <a:fillRect/>
                  </a:stretch>
                </a:blipFill>
              </p:spPr>
              <p:txBody>
                <a:bodyPr/>
                <a:lstStyle/>
                <a:p>
                  <a:r>
                    <a:rPr lang="en-US">
                      <a:noFill/>
                    </a:rPr>
                    <a:t> </a:t>
                  </a:r>
                </a:p>
              </p:txBody>
            </p:sp>
          </mc:Fallback>
        </mc:AlternateContent>
        <p:cxnSp>
          <p:nvCxnSpPr>
            <p:cNvPr id="6" name="Straight Connector 5"/>
            <p:cNvCxnSpPr/>
            <p:nvPr/>
          </p:nvCxnSpPr>
          <p:spPr>
            <a:xfrm flipV="1">
              <a:off x="4685877" y="2335511"/>
              <a:ext cx="1220357" cy="14787"/>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4191931864"/>
                  </p:ext>
                </p:extLst>
              </p:nvPr>
            </p:nvGraphicFramePr>
            <p:xfrm>
              <a:off x="1984248" y="2423160"/>
              <a:ext cx="6400800" cy="4053840"/>
            </p:xfrm>
            <a:graphic>
              <a:graphicData uri="http://schemas.openxmlformats.org/drawingml/2006/table">
                <a:tbl>
                  <a:tblPr firstRow="1" bandRow="1">
                    <a:tableStyleId>{5A111915-BE36-4E01-A7E5-04B1672EAD32}</a:tableStyleId>
                  </a:tblPr>
                  <a:tblGrid>
                    <a:gridCol w="492369"/>
                    <a:gridCol w="1871002"/>
                    <a:gridCol w="4037429"/>
                  </a:tblGrid>
                  <a:tr h="247908">
                    <a:tc gridSpan="2">
                      <a:txBody>
                        <a:bodyPr/>
                        <a:lstStyle/>
                        <a:p>
                          <a:pPr algn="l"/>
                          <a:r>
                            <a:rPr lang="en-US" sz="1300" dirty="0" smtClean="0">
                              <a:solidFill>
                                <a:schemeClr val="tx1"/>
                              </a:solidFill>
                              <a:latin typeface="Calibri" panose="020F0502020204030204" pitchFamily="34" charset="0"/>
                              <a:cs typeface="Calibri" panose="020F0502020204030204" pitchFamily="34" charset="0"/>
                            </a:rPr>
                            <a:t>Steps</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1" dirty="0">
                            <a:latin typeface="Calibri" panose="020F0502020204030204" pitchFamily="34" charset="0"/>
                            <a:cs typeface="Calibri" panose="020F0502020204030204" pitchFamily="34" charset="0"/>
                          </a:endParaRPr>
                        </a:p>
                      </a:txBody>
                      <a:tcPr anchor="ctr"/>
                    </a:tc>
                    <a:tc>
                      <a:txBody>
                        <a:bodyPr/>
                        <a:lstStyle/>
                        <a:p>
                          <a:pPr algn="l"/>
                          <a:r>
                            <a:rPr lang="en-US" sz="1300" dirty="0" smtClean="0">
                              <a:solidFill>
                                <a:schemeClr val="tx1"/>
                              </a:solidFill>
                              <a:latin typeface="Calibri" panose="020F0502020204030204" pitchFamily="34" charset="0"/>
                              <a:cs typeface="Calibri" panose="020F0502020204030204" pitchFamily="34" charset="0"/>
                            </a:rPr>
                            <a:t>Reason</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4326">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4326">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r>
                                  <a:rPr lang="en-US" sz="1300" smtClean="0">
                                    <a:latin typeface="Cambria Math" panose="02040503050406030204" pitchFamily="18" charset="0"/>
                                  </a:rPr>
                                  <m:t> </m:t>
                                </m:r>
                              </m:oMath>
                            </m:oMathPara>
                          </a14:m>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4191931864"/>
                  </p:ext>
                </p:extLst>
              </p:nvPr>
            </p:nvGraphicFramePr>
            <p:xfrm>
              <a:off x="1984248" y="2423160"/>
              <a:ext cx="6400800" cy="4053840"/>
            </p:xfrm>
            <a:graphic>
              <a:graphicData uri="http://schemas.openxmlformats.org/drawingml/2006/table">
                <a:tbl>
                  <a:tblPr firstRow="1" bandRow="1">
                    <a:tableStyleId>{5A111915-BE36-4E01-A7E5-04B1672EAD32}</a:tableStyleId>
                  </a:tblPr>
                  <a:tblGrid>
                    <a:gridCol w="492369"/>
                    <a:gridCol w="1871002"/>
                    <a:gridCol w="4037429"/>
                  </a:tblGrid>
                  <a:tr h="289560">
                    <a:tc gridSpan="2">
                      <a:txBody>
                        <a:bodyPr/>
                        <a:lstStyle/>
                        <a:p>
                          <a:pPr algn="l"/>
                          <a:r>
                            <a:rPr lang="en-US" sz="1300" dirty="0" smtClean="0">
                              <a:solidFill>
                                <a:schemeClr val="tx1"/>
                              </a:solidFill>
                              <a:latin typeface="Calibri" panose="020F0502020204030204" pitchFamily="34" charset="0"/>
                              <a:cs typeface="Calibri" panose="020F0502020204030204" pitchFamily="34" charset="0"/>
                            </a:rPr>
                            <a:t>Steps</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1" dirty="0">
                            <a:latin typeface="Calibri" panose="020F0502020204030204" pitchFamily="34" charset="0"/>
                            <a:cs typeface="Calibri" panose="020F0502020204030204" pitchFamily="34" charset="0"/>
                          </a:endParaRPr>
                        </a:p>
                      </a:txBody>
                      <a:tcPr anchor="ctr"/>
                    </a:tc>
                    <a:tc>
                      <a:txBody>
                        <a:bodyPr/>
                        <a:lstStyle/>
                        <a:p>
                          <a:pPr algn="l"/>
                          <a:r>
                            <a:rPr lang="en-US" sz="1300" dirty="0" smtClean="0">
                              <a:solidFill>
                                <a:schemeClr val="tx1"/>
                              </a:solidFill>
                              <a:latin typeface="Calibri" panose="020F0502020204030204" pitchFamily="34" charset="0"/>
                              <a:cs typeface="Calibri" panose="020F0502020204030204" pitchFamily="34" charset="0"/>
                            </a:rPr>
                            <a:t>Reason</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26384" t="-506383" r="-215961" b="-810638"/>
                          </a:stretch>
                        </a:blip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mc:AlternateContent xmlns:mc="http://schemas.openxmlformats.org/markup-compatibility/2006" xmlns:a14="http://schemas.microsoft.com/office/drawing/2010/main">
        <mc:Choice Requires="a14">
          <p:sp>
            <p:nvSpPr>
              <p:cNvPr id="22" name="TextBox 21"/>
              <p:cNvSpPr txBox="1"/>
              <p:nvPr/>
            </p:nvSpPr>
            <p:spPr>
              <a:xfrm>
                <a:off x="2443839" y="2711805"/>
                <a:ext cx="7620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brk m:alnAt="7"/>
                        </m:rPr>
                        <a:rPr lang="en-US" sz="1300" i="1" smtClean="0">
                          <a:solidFill>
                            <a:prstClr val="black"/>
                          </a:solidFill>
                          <a:latin typeface="Cambria Math" panose="02040503050406030204" pitchFamily="18" charset="0"/>
                          <a:cs typeface="Calibri" panose="020F0502020204030204" pitchFamily="34" charset="0"/>
                        </a:rPr>
                        <m:t>𝑝</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oMath>
                  </m:oMathPara>
                </a14:m>
                <a:endParaRPr lang="en-US" sz="1300" dirty="0">
                  <a:solidFill>
                    <a:prstClr val="black"/>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443839" y="2711805"/>
                <a:ext cx="762000" cy="292388"/>
              </a:xfrm>
              <a:prstGeom prst="rect">
                <a:avLst/>
              </a:prstGeom>
              <a:blipFill rotWithShape="0">
                <a:blip r:embed="rId10"/>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401150" y="2998544"/>
                <a:ext cx="120396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𝑞</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𝑠</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300"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401150" y="2998544"/>
                <a:ext cx="1203960" cy="292388"/>
              </a:xfrm>
              <a:prstGeom prst="rect">
                <a:avLst/>
              </a:prstGeom>
              <a:blipFill rotWithShape="0">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470521" y="3264058"/>
                <a:ext cx="1079933"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smtClean="0">
                          <a:solidFill>
                            <a:prstClr val="black"/>
                          </a:solidFill>
                          <a:latin typeface="Cambria Math" panose="02040503050406030204" pitchFamily="18" charset="0"/>
                          <a:cs typeface="Calibri" panose="020F0502020204030204" pitchFamily="34" charset="0"/>
                        </a:rPr>
                        <m:t>𝑝</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𝑠</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300" dirty="0">
                  <a:solidFill>
                    <a:prstClr val="black"/>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470521" y="3264058"/>
                <a:ext cx="1079933" cy="292388"/>
              </a:xfrm>
              <a:prstGeom prst="rect">
                <a:avLst/>
              </a:prstGeom>
              <a:blipFill rotWithShape="0">
                <a:blip r:embed="rId11"/>
                <a:stretch>
                  <a:fillRect b="-10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319996" y="3573516"/>
                <a:ext cx="8763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𝑝</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𝑡</m:t>
                      </m:r>
                    </m:oMath>
                  </m:oMathPara>
                </a14:m>
                <a:endParaRPr lang="en-US" sz="1300" dirty="0">
                  <a:solidFill>
                    <a:prstClr val="black"/>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319996" y="3573516"/>
                <a:ext cx="876300" cy="292388"/>
              </a:xfrm>
              <a:prstGeom prst="rect">
                <a:avLst/>
              </a:prstGeom>
              <a:blipFill rotWithShape="0">
                <a:blip r:embed="rId12"/>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378477" y="3870045"/>
                <a:ext cx="520171"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𝑝</m:t>
                      </m:r>
                    </m:oMath>
                  </m:oMathPara>
                </a14:m>
                <a:endParaRPr lang="en-US" sz="1300"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378477" y="3870045"/>
                <a:ext cx="520171" cy="292388"/>
              </a:xfrm>
              <a:prstGeom prst="rect">
                <a:avLst/>
              </a:prstGeom>
              <a:blipFill rotWithShape="0">
                <a:blip r:embed="rId1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386689" y="4139170"/>
                <a:ext cx="740559"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𝑟</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𝑠</m:t>
                      </m:r>
                    </m:oMath>
                  </m:oMathPara>
                </a14:m>
                <a:endParaRPr lang="en-US" sz="1300" dirty="0">
                  <a:solidFill>
                    <a:prstClr val="black"/>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2386689" y="4139170"/>
                <a:ext cx="740559" cy="292388"/>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386689" y="4449525"/>
                <a:ext cx="511959"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𝑟</m:t>
                      </m:r>
                    </m:oMath>
                  </m:oMathPara>
                </a14:m>
                <a:endParaRPr lang="en-US" sz="1300" dirty="0">
                  <a:solidFill>
                    <a:prstClr val="black"/>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2386689" y="4449525"/>
                <a:ext cx="511959" cy="292388"/>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470521" y="4745893"/>
                <a:ext cx="1185691"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𝑟</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𝑡</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𝑢</m:t>
                      </m:r>
                      <m:r>
                        <a:rPr lang="en-US" sz="1300" i="1">
                          <a:solidFill>
                            <a:prstClr val="black"/>
                          </a:solidFill>
                          <a:latin typeface="Cambria Math" panose="02040503050406030204" pitchFamily="18" charset="0"/>
                          <a:cs typeface="Calibri" panose="020F0502020204030204" pitchFamily="34" charset="0"/>
                        </a:rPr>
                        <m:t>)</m:t>
                      </m:r>
                    </m:oMath>
                  </m:oMathPara>
                </a14:m>
                <a:endParaRPr lang="en-US" sz="1300" dirty="0">
                  <a:solidFill>
                    <a:prstClr val="black"/>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470521" y="4745893"/>
                <a:ext cx="1185691" cy="292388"/>
              </a:xfrm>
              <a:prstGeom prst="rect">
                <a:avLst/>
              </a:prstGeom>
              <a:blipFill rotWithShape="0">
                <a:blip r:embed="rId16"/>
                <a:stretch>
                  <a:fillRect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395902" y="5035356"/>
                <a:ext cx="1209207"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m:t>
                      </m:r>
                      <m:d>
                        <m:dPr>
                          <m:ctrlPr>
                            <a:rPr lang="en-US" sz="1300" b="0" i="1" smtClean="0">
                              <a:solidFill>
                                <a:prstClr val="black"/>
                              </a:solidFill>
                              <a:latin typeface="Cambria Math" panose="02040503050406030204" pitchFamily="18" charset="0"/>
                              <a:cs typeface="Calibri" panose="020F0502020204030204" pitchFamily="34" charset="0"/>
                            </a:rPr>
                          </m:ctrlPr>
                        </m:dPr>
                        <m:e>
                          <m:r>
                            <a:rPr lang="en-US" sz="1300" b="0" i="1" smtClean="0">
                              <a:solidFill>
                                <a:prstClr val="black"/>
                              </a:solidFill>
                              <a:latin typeface="Cambria Math" panose="02040503050406030204" pitchFamily="18" charset="0"/>
                              <a:cs typeface="Calibri" panose="020F0502020204030204" pitchFamily="34" charset="0"/>
                            </a:rPr>
                            <m:t>𝑟</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𝑡</m:t>
                          </m:r>
                        </m:e>
                      </m:d>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𝑢</m:t>
                      </m:r>
                    </m:oMath>
                  </m:oMathPara>
                </a14:m>
                <a:endParaRPr lang="en-US" sz="1300" dirty="0">
                  <a:solidFill>
                    <a:prstClr val="black"/>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395902" y="5035356"/>
                <a:ext cx="1209207" cy="292388"/>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395903" y="5297635"/>
                <a:ext cx="502745"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𝑡</m:t>
                      </m:r>
                    </m:oMath>
                  </m:oMathPara>
                </a14:m>
                <a:endParaRPr lang="en-US" sz="1300"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395903" y="5297635"/>
                <a:ext cx="502745" cy="292388"/>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469313" y="5587098"/>
                <a:ext cx="57531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𝑟</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𝑡</m:t>
                      </m:r>
                    </m:oMath>
                  </m:oMathPara>
                </a14:m>
                <a:endParaRPr lang="en-US" sz="1300" dirty="0">
                  <a:solidFill>
                    <a:prstClr val="black"/>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469313" y="5587098"/>
                <a:ext cx="575310" cy="292388"/>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469313" y="5903587"/>
                <a:ext cx="1032934"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𝑡</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𝑢</m:t>
                      </m:r>
                    </m:oMath>
                  </m:oMathPara>
                </a14:m>
                <a:endParaRPr lang="en-US" sz="1300" dirty="0">
                  <a:solidFill>
                    <a:prstClr val="black"/>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2469313" y="5903587"/>
                <a:ext cx="1032934" cy="292388"/>
              </a:xfrm>
              <a:prstGeom prst="rect">
                <a:avLst/>
              </a:prstGeom>
              <a:blipFill rotWithShape="0">
                <a:blip r:embed="rId20"/>
                <a:stretch>
                  <a:fillRect b="-10417"/>
                </a:stretch>
              </a:blipFill>
            </p:spPr>
            <p:txBody>
              <a:bodyPr/>
              <a:lstStyle/>
              <a:p>
                <a:r>
                  <a:rPr lang="en-US">
                    <a:noFill/>
                  </a:rPr>
                  <a:t> </a:t>
                </a:r>
              </a:p>
            </p:txBody>
          </p:sp>
        </mc:Fallback>
      </mc:AlternateContent>
      <p:sp>
        <p:nvSpPr>
          <p:cNvPr id="36" name="TextBox 35"/>
          <p:cNvSpPr txBox="1"/>
          <p:nvPr/>
        </p:nvSpPr>
        <p:spPr>
          <a:xfrm>
            <a:off x="4348839" y="2708062"/>
            <a:ext cx="3960009" cy="292388"/>
          </a:xfrm>
          <a:prstGeom prst="rect">
            <a:avLst/>
          </a:prstGeom>
          <a:noFill/>
        </p:spPr>
        <p:txBody>
          <a:bodyPr wrap="square" rtlCol="0" anchor="ctr">
            <a:spAutoFit/>
          </a:bodyPr>
          <a:lstStyle/>
          <a:p>
            <a:r>
              <a:rPr lang="en-US" sz="1300" dirty="0">
                <a:solidFill>
                  <a:prstClr val="black"/>
                </a:solidFill>
                <a:latin typeface="Calibri" panose="020F0502020204030204" pitchFamily="34" charset="0"/>
                <a:cs typeface="Calibri" panose="020F0502020204030204" pitchFamily="34" charset="0"/>
              </a:rPr>
              <a:t>Premise</a:t>
            </a:r>
          </a:p>
        </p:txBody>
      </p:sp>
      <p:sp>
        <p:nvSpPr>
          <p:cNvPr id="37" name="TextBox 36"/>
          <p:cNvSpPr txBox="1"/>
          <p:nvPr/>
        </p:nvSpPr>
        <p:spPr>
          <a:xfrm>
            <a:off x="4348839" y="3578937"/>
            <a:ext cx="3960009" cy="292388"/>
          </a:xfrm>
          <a:prstGeom prst="rect">
            <a:avLst/>
          </a:prstGeom>
          <a:noFill/>
        </p:spPr>
        <p:txBody>
          <a:bodyPr wrap="square" rtlCol="0" anchor="ctr">
            <a:spAutoFit/>
          </a:bodyPr>
          <a:lstStyle/>
          <a:p>
            <a:r>
              <a:rPr lang="en-US" sz="1300" dirty="0">
                <a:solidFill>
                  <a:prstClr val="black"/>
                </a:solidFill>
                <a:latin typeface="Calibri" panose="020F0502020204030204" pitchFamily="34" charset="0"/>
                <a:cs typeface="Calibri" panose="020F0502020204030204" pitchFamily="34" charset="0"/>
              </a:rPr>
              <a:t>Premise</a:t>
            </a:r>
          </a:p>
        </p:txBody>
      </p:sp>
      <p:sp>
        <p:nvSpPr>
          <p:cNvPr id="38" name="TextBox 37"/>
          <p:cNvSpPr txBox="1"/>
          <p:nvPr/>
        </p:nvSpPr>
        <p:spPr>
          <a:xfrm>
            <a:off x="4348838" y="5605424"/>
            <a:ext cx="3960009" cy="292388"/>
          </a:xfrm>
          <a:prstGeom prst="rect">
            <a:avLst/>
          </a:prstGeom>
          <a:noFill/>
        </p:spPr>
        <p:txBody>
          <a:bodyPr wrap="square" rtlCol="0" anchor="ctr">
            <a:spAutoFit/>
          </a:bodyPr>
          <a:lstStyle/>
          <a:p>
            <a:r>
              <a:rPr lang="en-US" sz="1300" dirty="0" smtClean="0">
                <a:solidFill>
                  <a:prstClr val="black"/>
                </a:solidFill>
                <a:latin typeface="Calibri" panose="020F0502020204030204" pitchFamily="34" charset="0"/>
                <a:cs typeface="Calibri" panose="020F0502020204030204" pitchFamily="34" charset="0"/>
              </a:rPr>
              <a:t>Steps (7) and (10) and the Rule of Conjunction</a:t>
            </a:r>
            <a:endParaRPr lang="en-US" sz="1300" dirty="0">
              <a:solidFill>
                <a:prstClr val="black"/>
              </a:solidFill>
              <a:latin typeface="Calibri" panose="020F0502020204030204" pitchFamily="34" charset="0"/>
              <a:cs typeface="Calibri" panose="020F0502020204030204" pitchFamily="34" charset="0"/>
            </a:endParaRPr>
          </a:p>
        </p:txBody>
      </p:sp>
      <p:sp>
        <p:nvSpPr>
          <p:cNvPr id="39" name="TextBox 38"/>
          <p:cNvSpPr txBox="1"/>
          <p:nvPr/>
        </p:nvSpPr>
        <p:spPr>
          <a:xfrm>
            <a:off x="4348839" y="2995425"/>
            <a:ext cx="3960009" cy="292388"/>
          </a:xfrm>
          <a:prstGeom prst="rect">
            <a:avLst/>
          </a:prstGeom>
          <a:noFill/>
        </p:spPr>
        <p:txBody>
          <a:bodyPr wrap="square" rtlCol="0" anchor="ctr">
            <a:spAutoFit/>
          </a:bodyPr>
          <a:lstStyle/>
          <a:p>
            <a:r>
              <a:rPr lang="en-US" sz="1300" dirty="0">
                <a:solidFill>
                  <a:prstClr val="black"/>
                </a:solidFill>
                <a:latin typeface="Calibri" panose="020F0502020204030204" pitchFamily="34" charset="0"/>
                <a:cs typeface="Calibri" panose="020F0502020204030204" pitchFamily="34" charset="0"/>
              </a:rPr>
              <a:t>Premise</a:t>
            </a:r>
          </a:p>
        </p:txBody>
      </p:sp>
      <p:sp>
        <p:nvSpPr>
          <p:cNvPr id="40" name="TextBox 39"/>
          <p:cNvSpPr txBox="1"/>
          <p:nvPr/>
        </p:nvSpPr>
        <p:spPr>
          <a:xfrm>
            <a:off x="4348839" y="4745893"/>
            <a:ext cx="3960009" cy="292388"/>
          </a:xfrm>
          <a:prstGeom prst="rect">
            <a:avLst/>
          </a:prstGeom>
          <a:noFill/>
        </p:spPr>
        <p:txBody>
          <a:bodyPr wrap="square" rtlCol="0" anchor="ctr">
            <a:spAutoFit/>
          </a:bodyPr>
          <a:lstStyle/>
          <a:p>
            <a:r>
              <a:rPr lang="en-US" sz="1300" dirty="0">
                <a:solidFill>
                  <a:prstClr val="black"/>
                </a:solidFill>
                <a:latin typeface="Calibri" panose="020F0502020204030204" pitchFamily="34" charset="0"/>
                <a:cs typeface="Calibri" panose="020F0502020204030204" pitchFamily="34" charset="0"/>
              </a:rPr>
              <a:t>Premise</a:t>
            </a:r>
          </a:p>
        </p:txBody>
      </p:sp>
      <p:sp>
        <p:nvSpPr>
          <p:cNvPr id="41" name="TextBox 40"/>
          <p:cNvSpPr txBox="1"/>
          <p:nvPr/>
        </p:nvSpPr>
        <p:spPr>
          <a:xfrm>
            <a:off x="4348838" y="3272641"/>
            <a:ext cx="3960009" cy="292388"/>
          </a:xfrm>
          <a:prstGeom prst="rect">
            <a:avLst/>
          </a:prstGeom>
          <a:noFill/>
        </p:spPr>
        <p:txBody>
          <a:bodyPr wrap="square" rtlCol="0" anchor="ctr">
            <a:spAutoFit/>
          </a:bodyPr>
          <a:lstStyle/>
          <a:p>
            <a:r>
              <a:rPr lang="en-US" sz="1300" dirty="0">
                <a:solidFill>
                  <a:prstClr val="black"/>
                </a:solidFill>
                <a:latin typeface="Calibri" panose="020F0502020204030204" pitchFamily="34" charset="0"/>
                <a:cs typeface="Calibri" panose="020F0502020204030204" pitchFamily="34" charset="0"/>
              </a:rPr>
              <a:t>Steps (1) and (2) and the Law of the Syllogism</a:t>
            </a:r>
          </a:p>
        </p:txBody>
      </p:sp>
      <p:sp>
        <p:nvSpPr>
          <p:cNvPr id="42" name="TextBox 41"/>
          <p:cNvSpPr txBox="1"/>
          <p:nvPr/>
        </p:nvSpPr>
        <p:spPr>
          <a:xfrm>
            <a:off x="4349092" y="3864504"/>
            <a:ext cx="3960009" cy="292388"/>
          </a:xfrm>
          <a:prstGeom prst="rect">
            <a:avLst/>
          </a:prstGeom>
          <a:noFill/>
        </p:spPr>
        <p:txBody>
          <a:bodyPr wrap="square" rtlCol="0" anchor="ctr">
            <a:spAutoFit/>
          </a:bodyPr>
          <a:lstStyle/>
          <a:p>
            <a:r>
              <a:rPr lang="en-US" sz="1300" dirty="0" smtClean="0">
                <a:solidFill>
                  <a:prstClr val="black"/>
                </a:solidFill>
                <a:latin typeface="Calibri" panose="020F0502020204030204" pitchFamily="34" charset="0"/>
                <a:cs typeface="Calibri" panose="020F0502020204030204" pitchFamily="34" charset="0"/>
              </a:rPr>
              <a:t>Step (4) </a:t>
            </a:r>
            <a:r>
              <a:rPr lang="en-US" sz="1300" dirty="0">
                <a:solidFill>
                  <a:prstClr val="black"/>
                </a:solidFill>
                <a:latin typeface="Calibri" panose="020F0502020204030204" pitchFamily="34" charset="0"/>
                <a:cs typeface="Calibri" panose="020F0502020204030204" pitchFamily="34" charset="0"/>
              </a:rPr>
              <a:t>and the </a:t>
            </a:r>
            <a:r>
              <a:rPr lang="en-US" sz="1300" dirty="0" smtClean="0">
                <a:solidFill>
                  <a:prstClr val="black"/>
                </a:solidFill>
                <a:latin typeface="Calibri" panose="020F0502020204030204" pitchFamily="34" charset="0"/>
                <a:cs typeface="Calibri" panose="020F0502020204030204" pitchFamily="34" charset="0"/>
              </a:rPr>
              <a:t>Rule of Conjunctive Simplification</a:t>
            </a:r>
            <a:endParaRPr lang="en-US" sz="1300" dirty="0">
              <a:solidFill>
                <a:prstClr val="black"/>
              </a:solidFill>
              <a:latin typeface="Calibri" panose="020F0502020204030204" pitchFamily="34" charset="0"/>
              <a:cs typeface="Calibri" panose="020F0502020204030204" pitchFamily="34" charset="0"/>
            </a:endParaRPr>
          </a:p>
        </p:txBody>
      </p:sp>
      <p:sp>
        <p:nvSpPr>
          <p:cNvPr id="43" name="TextBox 42"/>
          <p:cNvSpPr txBox="1"/>
          <p:nvPr/>
        </p:nvSpPr>
        <p:spPr>
          <a:xfrm>
            <a:off x="4340880" y="4155628"/>
            <a:ext cx="3960009" cy="292388"/>
          </a:xfrm>
          <a:prstGeom prst="rect">
            <a:avLst/>
          </a:prstGeom>
          <a:noFill/>
        </p:spPr>
        <p:txBody>
          <a:bodyPr wrap="square" rtlCol="0" anchor="ctr">
            <a:spAutoFit/>
          </a:bodyPr>
          <a:lstStyle/>
          <a:p>
            <a:r>
              <a:rPr lang="en-US" sz="1300" dirty="0" smtClean="0">
                <a:solidFill>
                  <a:prstClr val="black"/>
                </a:solidFill>
                <a:latin typeface="Calibri" panose="020F0502020204030204" pitchFamily="34" charset="0"/>
                <a:cs typeface="Calibri" panose="020F0502020204030204" pitchFamily="34" charset="0"/>
              </a:rPr>
              <a:t>Steps (3) </a:t>
            </a:r>
            <a:r>
              <a:rPr lang="en-US" sz="1300" dirty="0">
                <a:solidFill>
                  <a:prstClr val="black"/>
                </a:solidFill>
                <a:latin typeface="Calibri" panose="020F0502020204030204" pitchFamily="34" charset="0"/>
                <a:cs typeface="Calibri" panose="020F0502020204030204" pitchFamily="34" charset="0"/>
              </a:rPr>
              <a:t>and </a:t>
            </a:r>
            <a:r>
              <a:rPr lang="en-US" sz="1300" dirty="0" smtClean="0">
                <a:solidFill>
                  <a:prstClr val="black"/>
                </a:solidFill>
                <a:latin typeface="Calibri" panose="020F0502020204030204" pitchFamily="34" charset="0"/>
                <a:cs typeface="Calibri" panose="020F0502020204030204" pitchFamily="34" charset="0"/>
              </a:rPr>
              <a:t>(5) and Modus Ponens</a:t>
            </a:r>
            <a:endParaRPr lang="en-US" sz="1300" dirty="0">
              <a:solidFill>
                <a:prstClr val="black"/>
              </a:solidFill>
              <a:latin typeface="Calibri" panose="020F0502020204030204" pitchFamily="34" charset="0"/>
              <a:cs typeface="Calibri" panose="020F0502020204030204" pitchFamily="34" charset="0"/>
            </a:endParaRPr>
          </a:p>
        </p:txBody>
      </p:sp>
      <p:sp>
        <p:nvSpPr>
          <p:cNvPr id="44" name="TextBox 43"/>
          <p:cNvSpPr txBox="1"/>
          <p:nvPr/>
        </p:nvSpPr>
        <p:spPr>
          <a:xfrm>
            <a:off x="4346376" y="4434479"/>
            <a:ext cx="3960009" cy="292388"/>
          </a:xfrm>
          <a:prstGeom prst="rect">
            <a:avLst/>
          </a:prstGeom>
          <a:noFill/>
        </p:spPr>
        <p:txBody>
          <a:bodyPr wrap="square" rtlCol="0" anchor="ctr">
            <a:spAutoFit/>
          </a:bodyPr>
          <a:lstStyle/>
          <a:p>
            <a:r>
              <a:rPr lang="en-US" sz="1300" dirty="0" smtClean="0">
                <a:solidFill>
                  <a:prstClr val="black"/>
                </a:solidFill>
                <a:latin typeface="Calibri" panose="020F0502020204030204" pitchFamily="34" charset="0"/>
                <a:cs typeface="Calibri" panose="020F0502020204030204" pitchFamily="34" charset="0"/>
              </a:rPr>
              <a:t>Step (6</a:t>
            </a:r>
            <a:r>
              <a:rPr lang="en-US" sz="1300" dirty="0">
                <a:solidFill>
                  <a:prstClr val="black"/>
                </a:solidFill>
                <a:latin typeface="Calibri" panose="020F0502020204030204" pitchFamily="34" charset="0"/>
                <a:cs typeface="Calibri" panose="020F0502020204030204" pitchFamily="34" charset="0"/>
              </a:rPr>
              <a:t>) and the </a:t>
            </a:r>
            <a:r>
              <a:rPr lang="en-US" sz="1300" dirty="0" smtClean="0">
                <a:solidFill>
                  <a:prstClr val="black"/>
                </a:solidFill>
                <a:latin typeface="Calibri" panose="020F0502020204030204" pitchFamily="34" charset="0"/>
                <a:cs typeface="Calibri" panose="020F0502020204030204" pitchFamily="34" charset="0"/>
              </a:rPr>
              <a:t>Rule of Conjunctive Simplification</a:t>
            </a:r>
            <a:endParaRPr lang="en-US" sz="1300" dirty="0">
              <a:solidFill>
                <a:prstClr val="black"/>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5" name="TextBox 44"/>
              <p:cNvSpPr txBox="1"/>
              <p:nvPr/>
            </p:nvSpPr>
            <p:spPr>
              <a:xfrm>
                <a:off x="4348838" y="5024090"/>
                <a:ext cx="3960009" cy="292388"/>
              </a:xfrm>
              <a:prstGeom prst="rect">
                <a:avLst/>
              </a:prstGeom>
              <a:noFill/>
            </p:spPr>
            <p:txBody>
              <a:bodyPr wrap="square" rtlCol="0" anchor="ctr">
                <a:spAutoFit/>
              </a:bodyPr>
              <a:lstStyle/>
              <a:p>
                <a:pPr>
                  <a:defRPr/>
                </a:pPr>
                <a:r>
                  <a:rPr lang="en-US" sz="1300" dirty="0" smtClean="0">
                    <a:solidFill>
                      <a:prstClr val="black"/>
                    </a:solidFill>
                    <a:latin typeface="Calibri" panose="020F0502020204030204" pitchFamily="34" charset="0"/>
                    <a:cs typeface="Calibri" panose="020F0502020204030204" pitchFamily="34" charset="0"/>
                  </a:rPr>
                  <a:t>Step (8), the Associative Law of </a:t>
                </a:r>
                <a14:m>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m:t>
                    </m:r>
                  </m:oMath>
                </a14:m>
                <a:r>
                  <a:rPr lang="en-US" sz="1300" dirty="0" smtClean="0">
                    <a:solidFill>
                      <a:prstClr val="black"/>
                    </a:solidFill>
                    <a:latin typeface="Calibri" panose="020F0502020204030204" pitchFamily="34" charset="0"/>
                    <a:cs typeface="Calibri" panose="020F0502020204030204" pitchFamily="34" charset="0"/>
                  </a:rPr>
                  <a:t>, and </a:t>
                </a:r>
                <a:r>
                  <a:rPr lang="en-US" sz="1300" dirty="0" err="1" smtClean="0">
                    <a:solidFill>
                      <a:prstClr val="black"/>
                    </a:solidFill>
                    <a:latin typeface="Calibri" panose="020F0502020204030204" pitchFamily="34" charset="0"/>
                    <a:cs typeface="Calibri" panose="020F0502020204030204" pitchFamily="34" charset="0"/>
                  </a:rPr>
                  <a:t>DeMorgan’s</a:t>
                </a:r>
                <a:r>
                  <a:rPr lang="en-US" sz="1300" dirty="0" smtClean="0">
                    <a:solidFill>
                      <a:prstClr val="black"/>
                    </a:solidFill>
                    <a:latin typeface="Calibri" panose="020F0502020204030204" pitchFamily="34" charset="0"/>
                    <a:cs typeface="Calibri" panose="020F0502020204030204" pitchFamily="34" charset="0"/>
                  </a:rPr>
                  <a:t> Laws</a:t>
                </a:r>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4348838" y="5024090"/>
                <a:ext cx="3960009" cy="292388"/>
              </a:xfrm>
              <a:prstGeom prst="rect">
                <a:avLst/>
              </a:prstGeom>
              <a:blipFill rotWithShape="0">
                <a:blip r:embed="rId21"/>
                <a:stretch>
                  <a:fillRect l="-154" t="-2083" r="-154" b="-16667"/>
                </a:stretch>
              </a:blipFill>
            </p:spPr>
            <p:txBody>
              <a:bodyPr/>
              <a:lstStyle/>
              <a:p>
                <a:r>
                  <a:rPr lang="en-US">
                    <a:noFill/>
                  </a:rPr>
                  <a:t> </a:t>
                </a:r>
              </a:p>
            </p:txBody>
          </p:sp>
        </mc:Fallback>
      </mc:AlternateContent>
      <p:sp>
        <p:nvSpPr>
          <p:cNvPr id="46" name="TextBox 45"/>
          <p:cNvSpPr txBox="1"/>
          <p:nvPr/>
        </p:nvSpPr>
        <p:spPr>
          <a:xfrm>
            <a:off x="4348838" y="5310619"/>
            <a:ext cx="3960009" cy="292388"/>
          </a:xfrm>
          <a:prstGeom prst="rect">
            <a:avLst/>
          </a:prstGeom>
          <a:noFill/>
        </p:spPr>
        <p:txBody>
          <a:bodyPr wrap="square" rtlCol="0" anchor="ctr">
            <a:spAutoFit/>
          </a:bodyPr>
          <a:lstStyle/>
          <a:p>
            <a:pPr>
              <a:defRPr/>
            </a:pPr>
            <a:r>
              <a:rPr lang="en-US" sz="1300" dirty="0" smtClean="0">
                <a:solidFill>
                  <a:prstClr val="black"/>
                </a:solidFill>
                <a:latin typeface="Calibri" panose="020F0502020204030204" pitchFamily="34" charset="0"/>
                <a:cs typeface="Calibri" panose="020F0502020204030204" pitchFamily="34" charset="0"/>
              </a:rPr>
              <a:t>Step (4) </a:t>
            </a:r>
            <a:r>
              <a:rPr lang="en-US" sz="1300" dirty="0">
                <a:solidFill>
                  <a:prstClr val="black"/>
                </a:solidFill>
                <a:latin typeface="Calibri" panose="020F0502020204030204" pitchFamily="34" charset="0"/>
                <a:cs typeface="Calibri" panose="020F0502020204030204" pitchFamily="34" charset="0"/>
              </a:rPr>
              <a:t>and the Rule of Conjunctive Simplification</a:t>
            </a:r>
          </a:p>
        </p:txBody>
      </p:sp>
      <mc:AlternateContent xmlns:mc="http://schemas.openxmlformats.org/markup-compatibility/2006" xmlns:a14="http://schemas.microsoft.com/office/drawing/2010/main">
        <mc:Choice Requires="a14">
          <p:sp>
            <p:nvSpPr>
              <p:cNvPr id="47" name="TextBox 46"/>
              <p:cNvSpPr txBox="1"/>
              <p:nvPr/>
            </p:nvSpPr>
            <p:spPr>
              <a:xfrm>
                <a:off x="4348838" y="5897812"/>
                <a:ext cx="3993361" cy="292388"/>
              </a:xfrm>
              <a:prstGeom prst="rect">
                <a:avLst/>
              </a:prstGeom>
              <a:noFill/>
            </p:spPr>
            <p:txBody>
              <a:bodyPr wrap="square" rtlCol="0" anchor="ctr">
                <a:spAutoFit/>
              </a:bodyPr>
              <a:lstStyle/>
              <a:p>
                <a:pPr>
                  <a:defRPr/>
                </a:pPr>
                <a:r>
                  <a:rPr lang="en-US" sz="1300" dirty="0" smtClean="0">
                    <a:solidFill>
                      <a:prstClr val="black"/>
                    </a:solidFill>
                    <a:latin typeface="Calibri" panose="020F0502020204030204" pitchFamily="34" charset="0"/>
                    <a:cs typeface="Calibri" panose="020F0502020204030204" pitchFamily="34" charset="0"/>
                  </a:rPr>
                  <a:t>Step (8) </a:t>
                </a:r>
                <a:r>
                  <a:rPr lang="en-US" sz="1300" dirty="0">
                    <a:solidFill>
                      <a:prstClr val="black"/>
                    </a:solidFill>
                    <a:latin typeface="Calibri" panose="020F0502020204030204" pitchFamily="34" charset="0"/>
                    <a:cs typeface="Calibri" panose="020F0502020204030204" pitchFamily="34" charset="0"/>
                  </a:rPr>
                  <a:t>and </a:t>
                </a:r>
                <a:r>
                  <a:rPr lang="en-US" sz="1300" dirty="0" smtClean="0">
                    <a:solidFill>
                      <a:prstClr val="black"/>
                    </a:solidFill>
                    <a:latin typeface="Calibri" panose="020F0502020204030204" pitchFamily="34" charset="0"/>
                    <a:cs typeface="Calibri" panose="020F0502020204030204" pitchFamily="34" charset="0"/>
                  </a:rPr>
                  <a:t>the Law of Implication </a:t>
                </a:r>
                <a:r>
                  <a:rPr lang="en-US" sz="1300" dirty="0">
                    <a:latin typeface="Calibri" panose="020F0502020204030204" pitchFamily="34" charset="0"/>
                    <a:cs typeface="Calibri" panose="020F0502020204030204" pitchFamily="34" charset="0"/>
                  </a:rPr>
                  <a:t>(</a:t>
                </a:r>
                <a14:m>
                  <m:oMath xmlns:m="http://schemas.openxmlformats.org/officeDocument/2006/math">
                    <m:r>
                      <a:rPr lang="en-US" sz="1300" i="1">
                        <a:latin typeface="Cambria Math" panose="02040503050406030204" pitchFamily="18" charset="0"/>
                        <a:cs typeface="Calibri" panose="020F0502020204030204" pitchFamily="34" charset="0"/>
                      </a:rPr>
                      <m:t>𝛼</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𝛽</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𝛼</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𝛽</m:t>
                    </m:r>
                  </m:oMath>
                </a14:m>
                <a:r>
                  <a:rPr lang="en-US" sz="1300" dirty="0" smtClean="0">
                    <a:latin typeface="Calibri" panose="020F0502020204030204" pitchFamily="34" charset="0"/>
                    <a:cs typeface="Calibri" panose="020F0502020204030204" pitchFamily="34" charset="0"/>
                  </a:rPr>
                  <a:t>)</a:t>
                </a:r>
                <a:endParaRPr lang="en-US" sz="1300" dirty="0">
                  <a:latin typeface="Calibri" panose="020F0502020204030204" pitchFamily="34" charset="0"/>
                  <a:cs typeface="Calibri" panose="020F0502020204030204" pitchFamily="34"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348838" y="5897812"/>
                <a:ext cx="3993361" cy="292388"/>
              </a:xfrm>
              <a:prstGeom prst="rect">
                <a:avLst/>
              </a:prstGeom>
              <a:blipFill rotWithShape="0">
                <a:blip r:embed="rId22"/>
                <a:stretch>
                  <a:fillRect l="-153" b="-18750"/>
                </a:stretch>
              </a:blipFill>
            </p:spPr>
            <p:txBody>
              <a:bodyPr/>
              <a:lstStyle/>
              <a:p>
                <a:r>
                  <a:rPr lang="en-US">
                    <a:noFill/>
                  </a:rPr>
                  <a:t> </a:t>
                </a:r>
              </a:p>
            </p:txBody>
          </p:sp>
        </mc:Fallback>
      </mc:AlternateContent>
      <p:sp>
        <p:nvSpPr>
          <p:cNvPr id="49" name="TextBox 48"/>
          <p:cNvSpPr txBox="1"/>
          <p:nvPr/>
        </p:nvSpPr>
        <p:spPr>
          <a:xfrm>
            <a:off x="2045059" y="2717307"/>
            <a:ext cx="381000" cy="292388"/>
          </a:xfrm>
          <a:prstGeom prst="rect">
            <a:avLst/>
          </a:prstGeom>
          <a:noFill/>
        </p:spPr>
        <p:txBody>
          <a:bodyPr wrap="square" rtlCol="0">
            <a:spAutoFit/>
          </a:bodyPr>
          <a:lstStyle/>
          <a:p>
            <a:r>
              <a:rPr lang="en-US" sz="1300" b="1" dirty="0">
                <a:solidFill>
                  <a:prstClr val="black"/>
                </a:solidFill>
                <a:latin typeface="Calibri" panose="020F0502020204030204" pitchFamily="34" charset="0"/>
                <a:cs typeface="Calibri" panose="020F0502020204030204" pitchFamily="34" charset="0"/>
              </a:rPr>
              <a:t>1</a:t>
            </a:r>
            <a:r>
              <a:rPr lang="en-US" sz="1300" b="1" dirty="0" smtClean="0">
                <a:solidFill>
                  <a:prstClr val="black"/>
                </a:solidFill>
                <a:latin typeface="Calibri" panose="020F0502020204030204" pitchFamily="34" charset="0"/>
                <a:cs typeface="Calibri" panose="020F0502020204030204" pitchFamily="34" charset="0"/>
              </a:rPr>
              <a:t>)</a:t>
            </a:r>
            <a:endParaRPr lang="en-US" sz="1300" b="1" dirty="0">
              <a:solidFill>
                <a:prstClr val="black"/>
              </a:solidFill>
              <a:latin typeface="Calibri" panose="020F0502020204030204" pitchFamily="34" charset="0"/>
              <a:cs typeface="Calibri" panose="020F0502020204030204" pitchFamily="34" charset="0"/>
            </a:endParaRPr>
          </a:p>
        </p:txBody>
      </p:sp>
      <p:sp>
        <p:nvSpPr>
          <p:cNvPr id="50" name="TextBox 49"/>
          <p:cNvSpPr txBox="1"/>
          <p:nvPr/>
        </p:nvSpPr>
        <p:spPr>
          <a:xfrm>
            <a:off x="2045058" y="2996707"/>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2)</a:t>
            </a:r>
            <a:endParaRPr lang="en-US" sz="1300" b="1" dirty="0">
              <a:solidFill>
                <a:prstClr val="black"/>
              </a:solidFill>
              <a:latin typeface="Calibri" panose="020F0502020204030204" pitchFamily="34" charset="0"/>
              <a:cs typeface="Calibri" panose="020F0502020204030204" pitchFamily="34" charset="0"/>
            </a:endParaRPr>
          </a:p>
        </p:txBody>
      </p:sp>
      <p:sp>
        <p:nvSpPr>
          <p:cNvPr id="51" name="TextBox 50"/>
          <p:cNvSpPr txBox="1"/>
          <p:nvPr/>
        </p:nvSpPr>
        <p:spPr>
          <a:xfrm>
            <a:off x="2045057" y="3277154"/>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3)</a:t>
            </a:r>
            <a:endParaRPr lang="en-US" sz="1300" b="1" dirty="0">
              <a:solidFill>
                <a:prstClr val="black"/>
              </a:solidFill>
              <a:latin typeface="Calibri" panose="020F0502020204030204" pitchFamily="34" charset="0"/>
              <a:cs typeface="Calibri" panose="020F0502020204030204" pitchFamily="34" charset="0"/>
            </a:endParaRPr>
          </a:p>
        </p:txBody>
      </p:sp>
      <p:sp>
        <p:nvSpPr>
          <p:cNvPr id="52" name="TextBox 51"/>
          <p:cNvSpPr txBox="1"/>
          <p:nvPr/>
        </p:nvSpPr>
        <p:spPr>
          <a:xfrm>
            <a:off x="2037693" y="3588837"/>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4)</a:t>
            </a:r>
            <a:endParaRPr lang="en-US" sz="1300" b="1" dirty="0">
              <a:solidFill>
                <a:prstClr val="black"/>
              </a:solidFill>
              <a:latin typeface="Calibri" panose="020F0502020204030204" pitchFamily="34" charset="0"/>
              <a:cs typeface="Calibri" panose="020F0502020204030204" pitchFamily="34" charset="0"/>
            </a:endParaRPr>
          </a:p>
        </p:txBody>
      </p:sp>
      <p:sp>
        <p:nvSpPr>
          <p:cNvPr id="53" name="TextBox 52"/>
          <p:cNvSpPr txBox="1"/>
          <p:nvPr/>
        </p:nvSpPr>
        <p:spPr>
          <a:xfrm>
            <a:off x="2036362" y="3877089"/>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5)</a:t>
            </a:r>
            <a:endParaRPr lang="en-US" sz="1300" b="1" dirty="0">
              <a:solidFill>
                <a:prstClr val="black"/>
              </a:solidFill>
              <a:latin typeface="Calibri" panose="020F0502020204030204" pitchFamily="34" charset="0"/>
              <a:cs typeface="Calibri" panose="020F0502020204030204" pitchFamily="34" charset="0"/>
            </a:endParaRPr>
          </a:p>
        </p:txBody>
      </p:sp>
      <p:sp>
        <p:nvSpPr>
          <p:cNvPr id="54" name="TextBox 53"/>
          <p:cNvSpPr txBox="1"/>
          <p:nvPr/>
        </p:nvSpPr>
        <p:spPr>
          <a:xfrm>
            <a:off x="2035031" y="4164890"/>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6)</a:t>
            </a:r>
            <a:endParaRPr lang="en-US" sz="1300" b="1" dirty="0">
              <a:solidFill>
                <a:prstClr val="black"/>
              </a:solidFill>
              <a:latin typeface="Calibri" panose="020F0502020204030204" pitchFamily="34" charset="0"/>
              <a:cs typeface="Calibri" panose="020F0502020204030204" pitchFamily="34" charset="0"/>
            </a:endParaRPr>
          </a:p>
        </p:txBody>
      </p:sp>
      <p:sp>
        <p:nvSpPr>
          <p:cNvPr id="55" name="TextBox 54"/>
          <p:cNvSpPr txBox="1"/>
          <p:nvPr/>
        </p:nvSpPr>
        <p:spPr>
          <a:xfrm>
            <a:off x="2026819" y="4444110"/>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7)</a:t>
            </a:r>
            <a:endParaRPr lang="en-US" sz="1300" b="1" dirty="0">
              <a:solidFill>
                <a:prstClr val="black"/>
              </a:solidFill>
              <a:latin typeface="Calibri" panose="020F0502020204030204" pitchFamily="34" charset="0"/>
              <a:cs typeface="Calibri" panose="020F0502020204030204" pitchFamily="34" charset="0"/>
            </a:endParaRPr>
          </a:p>
        </p:txBody>
      </p:sp>
      <p:sp>
        <p:nvSpPr>
          <p:cNvPr id="56" name="TextBox 55"/>
          <p:cNvSpPr txBox="1"/>
          <p:nvPr/>
        </p:nvSpPr>
        <p:spPr>
          <a:xfrm>
            <a:off x="2026819" y="4731783"/>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8)</a:t>
            </a:r>
            <a:endParaRPr lang="en-US" sz="1300" b="1" dirty="0">
              <a:solidFill>
                <a:prstClr val="black"/>
              </a:solidFill>
              <a:latin typeface="Calibri" panose="020F0502020204030204" pitchFamily="34" charset="0"/>
              <a:cs typeface="Calibri" panose="020F0502020204030204" pitchFamily="34" charset="0"/>
            </a:endParaRPr>
          </a:p>
        </p:txBody>
      </p:sp>
      <p:sp>
        <p:nvSpPr>
          <p:cNvPr id="57" name="TextBox 56"/>
          <p:cNvSpPr txBox="1"/>
          <p:nvPr/>
        </p:nvSpPr>
        <p:spPr>
          <a:xfrm>
            <a:off x="2026818" y="5021346"/>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9)</a:t>
            </a:r>
            <a:endParaRPr lang="en-US" sz="1300" b="1" dirty="0">
              <a:solidFill>
                <a:prstClr val="black"/>
              </a:solidFill>
              <a:latin typeface="Calibri" panose="020F0502020204030204" pitchFamily="34" charset="0"/>
              <a:cs typeface="Calibri" panose="020F0502020204030204" pitchFamily="34" charset="0"/>
            </a:endParaRPr>
          </a:p>
        </p:txBody>
      </p:sp>
      <p:sp>
        <p:nvSpPr>
          <p:cNvPr id="58" name="TextBox 57"/>
          <p:cNvSpPr txBox="1"/>
          <p:nvPr/>
        </p:nvSpPr>
        <p:spPr>
          <a:xfrm>
            <a:off x="1941681" y="5316713"/>
            <a:ext cx="445008"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10)</a:t>
            </a:r>
            <a:endParaRPr lang="en-US" sz="1300" b="1" dirty="0">
              <a:solidFill>
                <a:prstClr val="black"/>
              </a:solidFill>
              <a:latin typeface="Calibri" panose="020F0502020204030204" pitchFamily="34" charset="0"/>
              <a:cs typeface="Calibri" panose="020F0502020204030204" pitchFamily="34" charset="0"/>
            </a:endParaRPr>
          </a:p>
        </p:txBody>
      </p:sp>
      <p:sp>
        <p:nvSpPr>
          <p:cNvPr id="59" name="TextBox 58"/>
          <p:cNvSpPr txBox="1"/>
          <p:nvPr/>
        </p:nvSpPr>
        <p:spPr>
          <a:xfrm>
            <a:off x="1950895" y="5604060"/>
            <a:ext cx="445008"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11)</a:t>
            </a:r>
            <a:endParaRPr lang="en-US" sz="1300" b="1" dirty="0">
              <a:solidFill>
                <a:prstClr val="black"/>
              </a:solidFill>
              <a:latin typeface="Calibri" panose="020F0502020204030204" pitchFamily="34" charset="0"/>
              <a:cs typeface="Calibri" panose="020F0502020204030204" pitchFamily="34" charset="0"/>
            </a:endParaRPr>
          </a:p>
        </p:txBody>
      </p:sp>
      <p:sp>
        <p:nvSpPr>
          <p:cNvPr id="60" name="TextBox 59"/>
          <p:cNvSpPr txBox="1"/>
          <p:nvPr/>
        </p:nvSpPr>
        <p:spPr>
          <a:xfrm>
            <a:off x="1941681" y="5900467"/>
            <a:ext cx="445008"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12)</a:t>
            </a:r>
            <a:endParaRPr lang="en-US" sz="1300" b="1" dirty="0">
              <a:solidFill>
                <a:prstClr val="black"/>
              </a:solidFill>
              <a:latin typeface="Calibri" panose="020F0502020204030204" pitchFamily="34" charset="0"/>
              <a:cs typeface="Calibri" panose="020F0502020204030204" pitchFamily="34" charset="0"/>
            </a:endParaRPr>
          </a:p>
        </p:txBody>
      </p:sp>
      <p:sp>
        <p:nvSpPr>
          <p:cNvPr id="61" name="TextBox 60"/>
          <p:cNvSpPr txBox="1"/>
          <p:nvPr/>
        </p:nvSpPr>
        <p:spPr>
          <a:xfrm>
            <a:off x="1941681" y="6179042"/>
            <a:ext cx="445008"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13)</a:t>
            </a:r>
            <a:endParaRPr lang="en-US" sz="1300" b="1" dirty="0">
              <a:solidFill>
                <a:prstClr val="black"/>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3" name="TextBox 62"/>
              <p:cNvSpPr txBox="1"/>
              <p:nvPr/>
            </p:nvSpPr>
            <p:spPr>
              <a:xfrm>
                <a:off x="2469313" y="6165866"/>
                <a:ext cx="450776"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𝑢</m:t>
                      </m:r>
                    </m:oMath>
                  </m:oMathPara>
                </a14:m>
                <a:endParaRPr lang="en-US" sz="1300" dirty="0">
                  <a:solidFill>
                    <a:prstClr val="black"/>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2469313" y="6165866"/>
                <a:ext cx="450776" cy="292388"/>
              </a:xfrm>
              <a:prstGeom prst="rect">
                <a:avLst/>
              </a:prstGeom>
              <a:blipFill rotWithShape="0">
                <a:blip r:embed="rId23"/>
                <a:stretch>
                  <a:fillRect/>
                </a:stretch>
              </a:blipFill>
            </p:spPr>
            <p:txBody>
              <a:bodyPr/>
              <a:lstStyle/>
              <a:p>
                <a:r>
                  <a:rPr lang="en-US">
                    <a:noFill/>
                  </a:rPr>
                  <a:t> </a:t>
                </a:r>
              </a:p>
            </p:txBody>
          </p:sp>
        </mc:Fallback>
      </mc:AlternateContent>
      <p:sp>
        <p:nvSpPr>
          <p:cNvPr id="64" name="TextBox 63"/>
          <p:cNvSpPr txBox="1"/>
          <p:nvPr/>
        </p:nvSpPr>
        <p:spPr>
          <a:xfrm>
            <a:off x="4348838" y="6176583"/>
            <a:ext cx="3993361" cy="292388"/>
          </a:xfrm>
          <a:prstGeom prst="rect">
            <a:avLst/>
          </a:prstGeom>
          <a:noFill/>
        </p:spPr>
        <p:txBody>
          <a:bodyPr wrap="square" rtlCol="0" anchor="ctr">
            <a:spAutoFit/>
          </a:bodyPr>
          <a:lstStyle/>
          <a:p>
            <a:pPr>
              <a:defRPr/>
            </a:pPr>
            <a:r>
              <a:rPr lang="en-US" sz="1300" dirty="0" smtClean="0">
                <a:solidFill>
                  <a:prstClr val="black"/>
                </a:solidFill>
                <a:latin typeface="Calibri" panose="020F0502020204030204" pitchFamily="34" charset="0"/>
                <a:cs typeface="Calibri" panose="020F0502020204030204" pitchFamily="34" charset="0"/>
              </a:rPr>
              <a:t>Steps (11) and (12) and Modus Ponens</a:t>
            </a:r>
            <a:endParaRPr lang="en-US" sz="1300" dirty="0">
              <a:latin typeface="Calibri" panose="020F0502020204030204" pitchFamily="34" charset="0"/>
              <a:cs typeface="Calibri" panose="020F0502020204030204" pitchFamily="34" charset="0"/>
            </a:endParaRPr>
          </a:p>
        </p:txBody>
      </p:sp>
      <p:sp>
        <p:nvSpPr>
          <p:cNvPr id="15" name="Rectangle 14"/>
          <p:cNvSpPr/>
          <p:nvPr/>
        </p:nvSpPr>
        <p:spPr>
          <a:xfrm>
            <a:off x="1984248" y="6190200"/>
            <a:ext cx="6400800" cy="268054"/>
          </a:xfrm>
          <a:prstGeom prst="rect">
            <a:avLst/>
          </a:prstGeom>
          <a:solidFill>
            <a:schemeClr val="accent3">
              <a:lumMod val="7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4"/>
          <a:stretch>
            <a:fillRect/>
          </a:stretch>
        </p:blipFill>
        <p:spPr>
          <a:xfrm>
            <a:off x="6375343" y="-9957"/>
            <a:ext cx="2800661" cy="2145754"/>
          </a:xfrm>
          <a:prstGeom prst="rect">
            <a:avLst/>
          </a:prstGeom>
        </p:spPr>
      </p:pic>
    </p:spTree>
    <p:extLst>
      <p:ext uri="{BB962C8B-B14F-4D97-AF65-F5344CB8AC3E}">
        <p14:creationId xmlns:p14="http://schemas.microsoft.com/office/powerpoint/2010/main" val="1685218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4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61"/>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6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4"/>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P spid="23" grpId="0"/>
      <p:bldP spid="24" grpId="0"/>
      <p:bldP spid="25" grpId="0"/>
      <p:bldP spid="26" grpId="0"/>
      <p:bldP spid="27" grpId="0"/>
      <p:bldP spid="28" grpId="0"/>
      <p:bldP spid="29" grpId="0"/>
      <p:bldP spid="30" grpId="0"/>
      <p:bldP spid="31" grpId="0"/>
      <p:bldP spid="32" grpId="0"/>
      <p:bldP spid="33" grpId="0"/>
      <p:bldP spid="36" grpId="0"/>
      <p:bldP spid="37" grpId="0"/>
      <p:bldP spid="38" grpId="0"/>
      <p:bldP spid="39" grpId="0"/>
      <p:bldP spid="40" grpId="0"/>
      <p:bldP spid="41" grpId="0"/>
      <p:bldP spid="42" grpId="0"/>
      <p:bldP spid="43" grpId="0"/>
      <p:bldP spid="44" grpId="0"/>
      <p:bldP spid="45" grpId="0"/>
      <p:bldP spid="46" grpId="0"/>
      <p:bldP spid="47" grpId="0"/>
      <p:bldP spid="49" grpId="0"/>
      <p:bldP spid="50" grpId="0"/>
      <p:bldP spid="51" grpId="0"/>
      <p:bldP spid="52" grpId="0"/>
      <p:bldP spid="53" grpId="0"/>
      <p:bldP spid="54" grpId="0"/>
      <p:bldP spid="55" grpId="0"/>
      <p:bldP spid="56" grpId="0"/>
      <p:bldP spid="57" grpId="0"/>
      <p:bldP spid="58" grpId="0"/>
      <p:bldP spid="59" grpId="0"/>
      <p:bldP spid="60" grpId="0"/>
      <p:bldP spid="61" grpId="0"/>
      <p:bldP spid="63" grpId="0"/>
      <p:bldP spid="64"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Proof by Contradiction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One of the most import techniques for logical reasoning is </a:t>
                </a:r>
                <a:r>
                  <a:rPr lang="en-US" sz="1600" b="1" i="1" dirty="0" smtClean="0">
                    <a:latin typeface="Calibri" panose="020F0502020204030204" pitchFamily="34" charset="0"/>
                    <a:cs typeface="Calibri" panose="020F0502020204030204" pitchFamily="34" charset="0"/>
                  </a:rPr>
                  <a:t>proof by contradiction</a:t>
                </a:r>
                <a:r>
                  <a:rPr lang="en-US" sz="1600" dirty="0" smtClean="0">
                    <a:latin typeface="Calibri" panose="020F0502020204030204" pitchFamily="34" charset="0"/>
                    <a:cs typeface="Calibri" panose="020F0502020204030204" pitchFamily="34" charset="0"/>
                  </a:rPr>
                  <a:t>. Here, we shall explain the rationale behind this technique, which can also be thought of as a rule of inference.</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Assume that we are to prove the validity of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To do so, we should show that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is true whenever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𝛼</m:t>
                        </m:r>
                      </m:e>
                      <m:sub>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𝛼</m:t>
                        </m:r>
                      </m:e>
                      <m:sub>
                        <m:r>
                          <a:rPr lang="en-US" sz="1600" b="0" i="1" smtClean="0">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 …,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𝛼</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are true.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Now, assume that we can establish the validity of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r>
                          <a:rPr lang="en-US" sz="1600" b="0" i="1" smtClean="0">
                            <a:solidFill>
                              <a:srgbClr val="FF0000"/>
                            </a:solidFill>
                            <a:latin typeface="Cambria Math" panose="02040503050406030204" pitchFamily="18" charset="0"/>
                            <a:cs typeface="Calibri" panose="020F0502020204030204" pitchFamily="34" charset="0"/>
                          </a:rPr>
                          <m:t>¬</m:t>
                        </m:r>
                        <m:r>
                          <a:rPr lang="en-US" sz="1600" b="0" i="1" smtClean="0">
                            <a:solidFill>
                              <a:srgbClr val="FF0000"/>
                            </a:solidFill>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  Since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r>
                          <a:rPr lang="en-US" sz="1600" i="1" smtClean="0">
                            <a:solidFill>
                              <a:schemeClr val="tx1"/>
                            </a:solidFill>
                            <a:latin typeface="Cambria Math" panose="02040503050406030204" pitchFamily="18" charset="0"/>
                            <a:cs typeface="Calibri" panose="020F0502020204030204" pitchFamily="34" charset="0"/>
                          </a:rPr>
                          <m:t>¬</m:t>
                        </m:r>
                        <m:r>
                          <a:rPr lang="en-US" sz="1600" i="1" smtClean="0">
                            <a:solidFill>
                              <a:schemeClr val="tx1"/>
                            </a:solidFill>
                            <a:latin typeface="Cambria Math" panose="02040503050406030204" pitchFamily="18" charset="0"/>
                            <a:cs typeface="Calibri" panose="020F0502020204030204" pitchFamily="34" charset="0"/>
                          </a:rPr>
                          <m:t>𝛽</m:t>
                        </m:r>
                      </m:e>
                    </m:d>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 is a tautology (a valid formula,) the formula is true only if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r>
                      <a:rPr lang="en-US" sz="1600" i="1" smtClean="0">
                        <a:solidFill>
                          <a:schemeClr val="tx1"/>
                        </a:solidFill>
                        <a:latin typeface="Cambria Math" panose="02040503050406030204" pitchFamily="18" charset="0"/>
                        <a:cs typeface="Calibri" panose="020F0502020204030204" pitchFamily="34" charset="0"/>
                      </a:rPr>
                      <m:t>¬</m:t>
                    </m:r>
                    <m:r>
                      <a:rPr lang="en-US" sz="1600" i="1" smtClean="0">
                        <a:solidFill>
                          <a:schemeClr val="tx1"/>
                        </a:solidFill>
                        <a:latin typeface="Cambria Math" panose="02040503050406030204" pitchFamily="18" charset="0"/>
                        <a:cs typeface="Calibri" panose="020F0502020204030204" pitchFamily="34" charset="0"/>
                      </a:rPr>
                      <m:t>𝛽</m:t>
                    </m:r>
                  </m:oMath>
                </a14:m>
                <a:r>
                  <a:rPr lang="en-US" sz="1600" dirty="0" smtClean="0">
                    <a:solidFill>
                      <a:schemeClr val="tx1"/>
                    </a:solidFill>
                    <a:latin typeface="Calibri" panose="020F0502020204030204" pitchFamily="34" charset="0"/>
                    <a:cs typeface="Calibri" panose="020F0502020204030204" pitchFamily="34" charset="0"/>
                  </a:rPr>
                  <a:t> is </a:t>
                </a:r>
                <a:r>
                  <a:rPr lang="en-US" sz="1600" dirty="0" smtClean="0">
                    <a:latin typeface="Calibri" panose="020F0502020204030204" pitchFamily="34" charset="0"/>
                    <a:cs typeface="Calibri" panose="020F0502020204030204" pitchFamily="34" charset="0"/>
                  </a:rPr>
                  <a:t>false. Assuming that the formulas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oMath>
                </a14:m>
                <a:r>
                  <a:rPr lang="en-US" sz="1600" dirty="0">
                    <a:latin typeface="Calibri" panose="020F0502020204030204" pitchFamily="34" charset="0"/>
                    <a:cs typeface="Calibri" panose="020F0502020204030204" pitchFamily="34" charset="0"/>
                  </a:rPr>
                  <a:t>, …,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 are </a:t>
                </a:r>
                <a:r>
                  <a:rPr lang="en-US" sz="1600" dirty="0" smtClean="0">
                    <a:latin typeface="Calibri" panose="020F0502020204030204" pitchFamily="34" charset="0"/>
                    <a:cs typeface="Calibri" panose="020F0502020204030204" pitchFamily="34" charset="0"/>
                  </a:rPr>
                  <a:t>true, it follows that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is false. That is,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is true.</a:t>
                </a:r>
                <a:r>
                  <a:rPr lang="en-US" sz="1600" dirty="0">
                    <a:latin typeface="Calibri" panose="020F0502020204030204" pitchFamily="34" charset="0"/>
                    <a:cs typeface="Calibri" panose="020F0502020204030204" pitchFamily="34" charset="0"/>
                  </a:rPr>
                  <a:t> This </a:t>
                </a:r>
                <a:r>
                  <a:rPr lang="en-US" sz="1600" dirty="0" smtClean="0">
                    <a:latin typeface="Calibri" panose="020F0502020204030204" pitchFamily="34" charset="0"/>
                    <a:cs typeface="Calibri" panose="020F0502020204030204" pitchFamily="34" charset="0"/>
                  </a:rPr>
                  <a:t>technique can be summarized as follows:</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27" name="Picture 26"/>
          <p:cNvPicPr>
            <a:picLocks noChangeAspect="1"/>
          </p:cNvPicPr>
          <p:nvPr/>
        </p:nvPicPr>
        <p:blipFill>
          <a:blip r:embed="rId5"/>
          <a:stretch>
            <a:fillRect/>
          </a:stretch>
        </p:blipFill>
        <p:spPr>
          <a:xfrm>
            <a:off x="2517003" y="4248039"/>
            <a:ext cx="5461750" cy="2337191"/>
          </a:xfrm>
          <a:prstGeom prst="rect">
            <a:avLst/>
          </a:prstGeom>
        </p:spPr>
      </p:pic>
      <p:sp>
        <p:nvSpPr>
          <p:cNvPr id="33" name="TextBox 32"/>
          <p:cNvSpPr txBox="1"/>
          <p:nvPr/>
        </p:nvSpPr>
        <p:spPr>
          <a:xfrm>
            <a:off x="4495800" y="5410200"/>
            <a:ext cx="782137" cy="276999"/>
          </a:xfrm>
          <a:prstGeom prst="rect">
            <a:avLst/>
          </a:prstGeom>
          <a:noFill/>
        </p:spPr>
        <p:txBody>
          <a:bodyPr wrap="none" rtlCol="0">
            <a:spAutoFit/>
          </a:bodyPr>
          <a:lstStyle/>
          <a:p>
            <a:r>
              <a:rPr lang="en-US" sz="1200" dirty="0" smtClean="0">
                <a:solidFill>
                  <a:srgbClr val="FF0000"/>
                </a:solidFill>
                <a:latin typeface="Calibri" panose="020F0502020204030204" pitchFamily="34" charset="0"/>
                <a:cs typeface="Calibri" panose="020F0502020204030204" pitchFamily="34" charset="0"/>
              </a:rPr>
              <a:t>(Premise)</a:t>
            </a:r>
            <a:endParaRPr lang="en-US" sz="12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2556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Proof by Contradiction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endParaRPr lang="en-US" sz="800" b="1"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5.</a:t>
            </a:r>
            <a:r>
              <a:rPr lang="en-US" sz="1600" dirty="0" smtClean="0">
                <a:latin typeface="Calibri" panose="020F0502020204030204" pitchFamily="34" charset="0"/>
                <a:cs typeface="Calibri" panose="020F0502020204030204" pitchFamily="34" charset="0"/>
              </a:rPr>
              <a:t> Show that                     is a valid argument.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2400"/>
              </a:spcBef>
              <a:buNone/>
            </a:pPr>
            <a:r>
              <a:rPr lang="en-US" sz="1600" b="1" dirty="0" smtClean="0">
                <a:latin typeface="Calibri" panose="020F0502020204030204" pitchFamily="34" charset="0"/>
                <a:cs typeface="Calibri" panose="020F0502020204030204" pitchFamily="34" charset="0"/>
              </a:rPr>
              <a:t>Solution</a:t>
            </a:r>
            <a:r>
              <a:rPr lang="en-US" sz="1600" b="1" dirty="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830145" y="6553906"/>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84648" y="6553906"/>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2872477091"/>
                  </p:ext>
                </p:extLst>
              </p:nvPr>
            </p:nvGraphicFramePr>
            <p:xfrm>
              <a:off x="1984248" y="2423160"/>
              <a:ext cx="6400800" cy="3474720"/>
            </p:xfrm>
            <a:graphic>
              <a:graphicData uri="http://schemas.openxmlformats.org/drawingml/2006/table">
                <a:tbl>
                  <a:tblPr firstRow="1" bandRow="1">
                    <a:tableStyleId>{5A111915-BE36-4E01-A7E5-04B1672EAD32}</a:tableStyleId>
                  </a:tblPr>
                  <a:tblGrid>
                    <a:gridCol w="492369"/>
                    <a:gridCol w="1871002"/>
                    <a:gridCol w="4037429"/>
                  </a:tblGrid>
                  <a:tr h="247908">
                    <a:tc gridSpan="2">
                      <a:txBody>
                        <a:bodyPr/>
                        <a:lstStyle/>
                        <a:p>
                          <a:pPr algn="l"/>
                          <a:r>
                            <a:rPr lang="en-US" sz="1300" dirty="0" smtClean="0">
                              <a:solidFill>
                                <a:schemeClr val="tx1"/>
                              </a:solidFill>
                              <a:latin typeface="Calibri" panose="020F0502020204030204" pitchFamily="34" charset="0"/>
                              <a:cs typeface="Calibri" panose="020F0502020204030204" pitchFamily="34" charset="0"/>
                            </a:rPr>
                            <a:t>Steps</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1" dirty="0">
                            <a:latin typeface="Calibri" panose="020F0502020204030204" pitchFamily="34" charset="0"/>
                            <a:cs typeface="Calibri" panose="020F0502020204030204" pitchFamily="34" charset="0"/>
                          </a:endParaRPr>
                        </a:p>
                      </a:txBody>
                      <a:tcPr anchor="ctr"/>
                    </a:tc>
                    <a:tc>
                      <a:txBody>
                        <a:bodyPr/>
                        <a:lstStyle/>
                        <a:p>
                          <a:pPr algn="l"/>
                          <a:r>
                            <a:rPr lang="en-US" sz="1300" dirty="0" smtClean="0">
                              <a:solidFill>
                                <a:schemeClr val="tx1"/>
                              </a:solidFill>
                              <a:latin typeface="Calibri" panose="020F0502020204030204" pitchFamily="34" charset="0"/>
                              <a:cs typeface="Calibri" panose="020F0502020204030204" pitchFamily="34" charset="0"/>
                            </a:rPr>
                            <a:t>Reason</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4326">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4326">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r>
                                  <a:rPr lang="en-US" sz="1300" smtClean="0">
                                    <a:latin typeface="Cambria Math" panose="02040503050406030204" pitchFamily="18" charset="0"/>
                                  </a:rPr>
                                  <m:t> </m:t>
                                </m:r>
                              </m:oMath>
                            </m:oMathPara>
                          </a14:m>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2872477091"/>
                  </p:ext>
                </p:extLst>
              </p:nvPr>
            </p:nvGraphicFramePr>
            <p:xfrm>
              <a:off x="1984248" y="2423160"/>
              <a:ext cx="6400800" cy="3474720"/>
            </p:xfrm>
            <a:graphic>
              <a:graphicData uri="http://schemas.openxmlformats.org/drawingml/2006/table">
                <a:tbl>
                  <a:tblPr firstRow="1" bandRow="1">
                    <a:tableStyleId>{5A111915-BE36-4E01-A7E5-04B1672EAD32}</a:tableStyleId>
                  </a:tblPr>
                  <a:tblGrid>
                    <a:gridCol w="492369"/>
                    <a:gridCol w="1871002"/>
                    <a:gridCol w="4037429"/>
                  </a:tblGrid>
                  <a:tr h="289560">
                    <a:tc gridSpan="2">
                      <a:txBody>
                        <a:bodyPr/>
                        <a:lstStyle/>
                        <a:p>
                          <a:pPr algn="l"/>
                          <a:r>
                            <a:rPr lang="en-US" sz="1300" dirty="0" smtClean="0">
                              <a:solidFill>
                                <a:schemeClr val="tx1"/>
                              </a:solidFill>
                              <a:latin typeface="Calibri" panose="020F0502020204030204" pitchFamily="34" charset="0"/>
                              <a:cs typeface="Calibri" panose="020F0502020204030204" pitchFamily="34" charset="0"/>
                            </a:rPr>
                            <a:t>Steps</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1" dirty="0">
                            <a:latin typeface="Calibri" panose="020F0502020204030204" pitchFamily="34" charset="0"/>
                            <a:cs typeface="Calibri" panose="020F0502020204030204" pitchFamily="34" charset="0"/>
                          </a:endParaRPr>
                        </a:p>
                      </a:txBody>
                      <a:tcPr anchor="ctr"/>
                    </a:tc>
                    <a:tc>
                      <a:txBody>
                        <a:bodyPr/>
                        <a:lstStyle/>
                        <a:p>
                          <a:pPr algn="l"/>
                          <a:r>
                            <a:rPr lang="en-US" sz="1300" dirty="0" smtClean="0">
                              <a:solidFill>
                                <a:schemeClr val="tx1"/>
                              </a:solidFill>
                              <a:latin typeface="Calibri" panose="020F0502020204030204" pitchFamily="34" charset="0"/>
                              <a:cs typeface="Calibri" panose="020F0502020204030204" pitchFamily="34" charset="0"/>
                            </a:rPr>
                            <a:t>Reason</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6384" t="-495833" r="-215961" b="-593750"/>
                          </a:stretch>
                        </a:blip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mc:AlternateContent xmlns:mc="http://schemas.openxmlformats.org/markup-compatibility/2006" xmlns:a14="http://schemas.microsoft.com/office/drawing/2010/main">
        <mc:Choice Requires="a14">
          <p:sp>
            <p:nvSpPr>
              <p:cNvPr id="22" name="TextBox 21"/>
              <p:cNvSpPr txBox="1"/>
              <p:nvPr/>
            </p:nvSpPr>
            <p:spPr>
              <a:xfrm>
                <a:off x="2416250" y="2703637"/>
                <a:ext cx="851342"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lit/>
                        </m:rPr>
                        <a:rPr lang="en-US" sz="1300" b="0" i="1" smtClean="0">
                          <a:solidFill>
                            <a:prstClr val="black"/>
                          </a:solidFill>
                          <a:latin typeface="Cambria Math" panose="02040503050406030204" pitchFamily="18" charset="0"/>
                          <a:cs typeface="Calibri" panose="020F0502020204030204" pitchFamily="34" charset="0"/>
                        </a:rPr>
                        <m:t> </m:t>
                      </m:r>
                      <m:r>
                        <a:rPr lang="en-US" sz="1300" b="0" i="1" smtClean="0">
                          <a:solidFill>
                            <a:prstClr val="black"/>
                          </a:solidFill>
                          <a:latin typeface="Cambria Math" panose="02040503050406030204" pitchFamily="18" charset="0"/>
                          <a:cs typeface="Calibri" panose="020F0502020204030204" pitchFamily="34" charset="0"/>
                        </a:rPr>
                        <m:t>¬</m:t>
                      </m:r>
                      <m:r>
                        <m:rPr>
                          <m:brk m:alnAt="7"/>
                        </m:rPr>
                        <a:rPr lang="en-US" sz="1300" i="1" smtClean="0">
                          <a:solidFill>
                            <a:prstClr val="black"/>
                          </a:solidFill>
                          <a:latin typeface="Cambria Math" panose="02040503050406030204" pitchFamily="18" charset="0"/>
                          <a:cs typeface="Calibri" panose="020F0502020204030204" pitchFamily="34" charset="0"/>
                        </a:rPr>
                        <m:t>𝑝</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oMath>
                  </m:oMathPara>
                </a14:m>
                <a:endParaRPr lang="en-US" sz="1300" dirty="0">
                  <a:solidFill>
                    <a:prstClr val="black"/>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416250" y="2703637"/>
                <a:ext cx="851342" cy="292388"/>
              </a:xfrm>
              <a:prstGeom prst="rect">
                <a:avLst/>
              </a:prstGeom>
              <a:blipFill rotWithShape="0">
                <a:blip r:embed="rId5"/>
                <a:stretch>
                  <a:fillRect b="-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446944" y="2990436"/>
                <a:ext cx="1851181"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300" b="0" i="1" smtClean="0">
                              <a:solidFill>
                                <a:prstClr val="black"/>
                              </a:solidFill>
                              <a:latin typeface="Cambria Math" panose="02040503050406030204" pitchFamily="18" charset="0"/>
                              <a:cs typeface="Calibri" panose="020F0502020204030204" pitchFamily="34" charset="0"/>
                            </a:rPr>
                          </m:ctrlPr>
                        </m:dPr>
                        <m:e>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𝑝</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e>
                      </m:d>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𝑝</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300"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446944" y="2990436"/>
                <a:ext cx="1851181" cy="292388"/>
              </a:xfrm>
              <a:prstGeom prst="rect">
                <a:avLst/>
              </a:prstGeom>
              <a:blipFill rotWithShape="0">
                <a:blip r:embed="rId6"/>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470521" y="3264058"/>
                <a:ext cx="797071"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cs typeface="Calibri" panose="020F0502020204030204" pitchFamily="34" charset="0"/>
                        </a:rPr>
                        <m:t>𝑝</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oMath>
                  </m:oMathPara>
                </a14:m>
                <a:endParaRPr lang="en-US" sz="1300" dirty="0">
                  <a:solidFill>
                    <a:prstClr val="black"/>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470521" y="3264058"/>
                <a:ext cx="797071" cy="292388"/>
              </a:xfrm>
              <a:prstGeom prst="rect">
                <a:avLst/>
              </a:prstGeom>
              <a:blipFill rotWithShape="0">
                <a:blip r:embed="rId7"/>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353554" y="3577242"/>
                <a:ext cx="8763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𝑞</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oMath>
                  </m:oMathPara>
                </a14:m>
                <a:endParaRPr lang="en-US" sz="1300" dirty="0">
                  <a:solidFill>
                    <a:prstClr val="black"/>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353554" y="3577242"/>
                <a:ext cx="876300" cy="292388"/>
              </a:xfrm>
              <a:prstGeom prst="rect">
                <a:avLst/>
              </a:prstGeom>
              <a:blipFill rotWithShape="0">
                <a:blip r:embed="rId8"/>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384301" y="3860464"/>
                <a:ext cx="916704"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cs typeface="Calibri" panose="020F0502020204030204" pitchFamily="34" charset="0"/>
                        </a:rPr>
                        <m:t>𝑝</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oMath>
                  </m:oMathPara>
                </a14:m>
                <a:endParaRPr lang="en-US" sz="1300"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384301" y="3860464"/>
                <a:ext cx="916704" cy="292388"/>
              </a:xfrm>
              <a:prstGeom prst="rect">
                <a:avLst/>
              </a:prstGeom>
              <a:blipFill rotWithShape="0">
                <a:blip r:embed="rId9"/>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386690" y="4139170"/>
                <a:ext cx="5334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srgbClr val="FF0000"/>
                          </a:solidFill>
                          <a:latin typeface="Cambria Math" panose="02040503050406030204" pitchFamily="18" charset="0"/>
                        </a:rPr>
                        <m:t>¬</m:t>
                      </m:r>
                      <m:r>
                        <a:rPr lang="en-US" sz="1300" b="0" i="1" smtClean="0">
                          <a:solidFill>
                            <a:srgbClr val="FF0000"/>
                          </a:solidFill>
                          <a:latin typeface="Cambria Math" panose="02040503050406030204" pitchFamily="18" charset="0"/>
                        </a:rPr>
                        <m:t>𝑝</m:t>
                      </m:r>
                    </m:oMath>
                  </m:oMathPara>
                </a14:m>
                <a:endParaRPr lang="en-US" sz="1300" dirty="0">
                  <a:solidFill>
                    <a:srgbClr val="FF00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2386690" y="4139170"/>
                <a:ext cx="533400" cy="292388"/>
              </a:xfrm>
              <a:prstGeom prst="rect">
                <a:avLst/>
              </a:prstGeom>
              <a:blipFill rotWithShape="0">
                <a:blip r:embed="rId10"/>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362398" y="4450694"/>
                <a:ext cx="511959"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smtClean="0">
                          <a:solidFill>
                            <a:prstClr val="black"/>
                          </a:solidFill>
                          <a:latin typeface="Cambria Math" panose="02040503050406030204" pitchFamily="18" charset="0"/>
                          <a:cs typeface="Calibri" panose="020F0502020204030204" pitchFamily="34" charset="0"/>
                        </a:rPr>
                        <m:t>𝑟</m:t>
                      </m:r>
                    </m:oMath>
                  </m:oMathPara>
                </a14:m>
                <a:endParaRPr lang="en-US" sz="1300" dirty="0">
                  <a:solidFill>
                    <a:prstClr val="black"/>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2362398" y="4450694"/>
                <a:ext cx="511959" cy="292388"/>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462123" y="4747528"/>
                <a:ext cx="428127"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𝑟</m:t>
                      </m:r>
                    </m:oMath>
                  </m:oMathPara>
                </a14:m>
                <a:endParaRPr lang="en-US" sz="1300" dirty="0">
                  <a:solidFill>
                    <a:prstClr val="black"/>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462123" y="4747528"/>
                <a:ext cx="428127" cy="292388"/>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364301" y="5018076"/>
                <a:ext cx="8716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𝑟</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𝑟</m:t>
                      </m:r>
                    </m:oMath>
                  </m:oMathPara>
                </a14:m>
                <a:endParaRPr lang="en-US" sz="1300" dirty="0">
                  <a:solidFill>
                    <a:prstClr val="black"/>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364301" y="5018076"/>
                <a:ext cx="871690" cy="292388"/>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395904" y="5297635"/>
                <a:ext cx="478454"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rPr>
                        <m:t>⊥</m:t>
                      </m:r>
                    </m:oMath>
                  </m:oMathPara>
                </a14:m>
                <a:endParaRPr lang="en-US" sz="1300"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395904" y="5297635"/>
                <a:ext cx="478454" cy="292388"/>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410470" y="5587368"/>
                <a:ext cx="57531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𝑝</m:t>
                      </m:r>
                    </m:oMath>
                  </m:oMathPara>
                </a14:m>
                <a:endParaRPr lang="en-US" sz="1300" dirty="0">
                  <a:solidFill>
                    <a:prstClr val="black"/>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410470" y="5587368"/>
                <a:ext cx="575310" cy="292388"/>
              </a:xfrm>
              <a:prstGeom prst="rect">
                <a:avLst/>
              </a:prstGeom>
              <a:blipFill rotWithShape="0">
                <a:blip r:embed="rId15"/>
                <a:stretch>
                  <a:fillRect b="-2083"/>
                </a:stretch>
              </a:blipFill>
            </p:spPr>
            <p:txBody>
              <a:bodyPr/>
              <a:lstStyle/>
              <a:p>
                <a:r>
                  <a:rPr lang="en-US">
                    <a:noFill/>
                  </a:rPr>
                  <a:t> </a:t>
                </a:r>
              </a:p>
            </p:txBody>
          </p:sp>
        </mc:Fallback>
      </mc:AlternateContent>
      <p:sp>
        <p:nvSpPr>
          <p:cNvPr id="36" name="TextBox 35"/>
          <p:cNvSpPr txBox="1"/>
          <p:nvPr/>
        </p:nvSpPr>
        <p:spPr>
          <a:xfrm>
            <a:off x="4348839" y="2708062"/>
            <a:ext cx="3960009" cy="292388"/>
          </a:xfrm>
          <a:prstGeom prst="rect">
            <a:avLst/>
          </a:prstGeom>
          <a:noFill/>
        </p:spPr>
        <p:txBody>
          <a:bodyPr wrap="square" rtlCol="0" anchor="ctr">
            <a:spAutoFit/>
          </a:bodyPr>
          <a:lstStyle/>
          <a:p>
            <a:r>
              <a:rPr lang="en-US" sz="1300" dirty="0">
                <a:solidFill>
                  <a:prstClr val="black"/>
                </a:solidFill>
                <a:latin typeface="Calibri" panose="020F0502020204030204" pitchFamily="34" charset="0"/>
                <a:cs typeface="Calibri" panose="020F0502020204030204" pitchFamily="34" charset="0"/>
              </a:rPr>
              <a:t>Premise</a:t>
            </a:r>
          </a:p>
        </p:txBody>
      </p:sp>
      <p:sp>
        <p:nvSpPr>
          <p:cNvPr id="37" name="TextBox 36"/>
          <p:cNvSpPr txBox="1"/>
          <p:nvPr/>
        </p:nvSpPr>
        <p:spPr>
          <a:xfrm>
            <a:off x="4348839" y="3578937"/>
            <a:ext cx="3960009" cy="292388"/>
          </a:xfrm>
          <a:prstGeom prst="rect">
            <a:avLst/>
          </a:prstGeom>
          <a:noFill/>
        </p:spPr>
        <p:txBody>
          <a:bodyPr wrap="square" rtlCol="0" anchor="ctr">
            <a:spAutoFit/>
          </a:bodyPr>
          <a:lstStyle/>
          <a:p>
            <a:r>
              <a:rPr lang="en-US" sz="1300" dirty="0">
                <a:solidFill>
                  <a:prstClr val="black"/>
                </a:solidFill>
                <a:latin typeface="Calibri" panose="020F0502020204030204" pitchFamily="34" charset="0"/>
                <a:cs typeface="Calibri" panose="020F0502020204030204" pitchFamily="34" charset="0"/>
              </a:rPr>
              <a:t>Premise</a:t>
            </a:r>
          </a:p>
        </p:txBody>
      </p:sp>
      <p:sp>
        <p:nvSpPr>
          <p:cNvPr id="38" name="TextBox 37"/>
          <p:cNvSpPr txBox="1"/>
          <p:nvPr/>
        </p:nvSpPr>
        <p:spPr>
          <a:xfrm>
            <a:off x="4348838" y="5605424"/>
            <a:ext cx="3960009" cy="292388"/>
          </a:xfrm>
          <a:prstGeom prst="rect">
            <a:avLst/>
          </a:prstGeom>
          <a:noFill/>
        </p:spPr>
        <p:txBody>
          <a:bodyPr wrap="square" rtlCol="0" anchor="ctr">
            <a:spAutoFit/>
          </a:bodyPr>
          <a:lstStyle/>
          <a:p>
            <a:r>
              <a:rPr lang="en-US" sz="1300" dirty="0" smtClean="0">
                <a:solidFill>
                  <a:prstClr val="black"/>
                </a:solidFill>
                <a:latin typeface="Calibri" panose="020F0502020204030204" pitchFamily="34" charset="0"/>
                <a:cs typeface="Calibri" panose="020F0502020204030204" pitchFamily="34" charset="0"/>
              </a:rPr>
              <a:t>Steps (6) and (10) and Proof by Contradiction</a:t>
            </a:r>
            <a:endParaRPr lang="en-US" sz="1300" dirty="0">
              <a:solidFill>
                <a:prstClr val="black"/>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9" name="TextBox 38"/>
              <p:cNvSpPr txBox="1"/>
              <p:nvPr/>
            </p:nvSpPr>
            <p:spPr>
              <a:xfrm>
                <a:off x="4348839" y="2995425"/>
                <a:ext cx="3960009" cy="292388"/>
              </a:xfrm>
              <a:prstGeom prst="rect">
                <a:avLst/>
              </a:prstGeom>
              <a:noFill/>
            </p:spPr>
            <p:txBody>
              <a:bodyPr wrap="square" rtlCol="0" anchor="ctr">
                <a:spAutoFit/>
              </a:bodyPr>
              <a:lstStyle/>
              <a:p>
                <a:r>
                  <a:rPr lang="en-US" sz="1300" dirty="0" smtClean="0">
                    <a:solidFill>
                      <a:prstClr val="black"/>
                    </a:solidFill>
                    <a:latin typeface="Calibri" panose="020F0502020204030204" pitchFamily="34" charset="0"/>
                    <a:cs typeface="Calibri" panose="020F0502020204030204" pitchFamily="34" charset="0"/>
                  </a:rPr>
                  <a:t>Step (1) and </a:t>
                </a:r>
                <a14:m>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𝛼</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𝛽</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d>
                      <m:dPr>
                        <m:ctrlP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𝛽</m:t>
                        </m:r>
                      </m:e>
                    </m:d>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𝛽</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oMath>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4348839" y="2995425"/>
                <a:ext cx="3960009" cy="292388"/>
              </a:xfrm>
              <a:prstGeom prst="rect">
                <a:avLst/>
              </a:prstGeom>
              <a:blipFill rotWithShape="0">
                <a:blip r:embed="rId16"/>
                <a:stretch>
                  <a:fillRect l="-154" b="-18750"/>
                </a:stretch>
              </a:blipFill>
            </p:spPr>
            <p:txBody>
              <a:bodyPr/>
              <a:lstStyle/>
              <a:p>
                <a:r>
                  <a:rPr lang="en-US">
                    <a:noFill/>
                  </a:rPr>
                  <a:t> </a:t>
                </a:r>
              </a:p>
            </p:txBody>
          </p:sp>
        </mc:Fallback>
      </mc:AlternateContent>
      <p:sp>
        <p:nvSpPr>
          <p:cNvPr id="40" name="TextBox 39"/>
          <p:cNvSpPr txBox="1"/>
          <p:nvPr/>
        </p:nvSpPr>
        <p:spPr>
          <a:xfrm>
            <a:off x="4348839" y="4745893"/>
            <a:ext cx="3960009" cy="292388"/>
          </a:xfrm>
          <a:prstGeom prst="rect">
            <a:avLst/>
          </a:prstGeom>
          <a:noFill/>
        </p:spPr>
        <p:txBody>
          <a:bodyPr wrap="square" rtlCol="0" anchor="ctr">
            <a:spAutoFit/>
          </a:bodyPr>
          <a:lstStyle/>
          <a:p>
            <a:r>
              <a:rPr lang="en-US" sz="1300" dirty="0">
                <a:solidFill>
                  <a:prstClr val="black"/>
                </a:solidFill>
                <a:latin typeface="Calibri" panose="020F0502020204030204" pitchFamily="34" charset="0"/>
                <a:cs typeface="Calibri" panose="020F0502020204030204" pitchFamily="34" charset="0"/>
              </a:rPr>
              <a:t>Premise</a:t>
            </a:r>
          </a:p>
        </p:txBody>
      </p:sp>
      <p:sp>
        <p:nvSpPr>
          <p:cNvPr id="41" name="TextBox 40"/>
          <p:cNvSpPr txBox="1"/>
          <p:nvPr/>
        </p:nvSpPr>
        <p:spPr>
          <a:xfrm>
            <a:off x="4348838" y="3272641"/>
            <a:ext cx="3960009" cy="292388"/>
          </a:xfrm>
          <a:prstGeom prst="rect">
            <a:avLst/>
          </a:prstGeom>
          <a:noFill/>
        </p:spPr>
        <p:txBody>
          <a:bodyPr wrap="square" rtlCol="0" anchor="ctr">
            <a:spAutoFit/>
          </a:bodyPr>
          <a:lstStyle/>
          <a:p>
            <a:r>
              <a:rPr lang="en-US" sz="1300" dirty="0" smtClean="0">
                <a:solidFill>
                  <a:prstClr val="black"/>
                </a:solidFill>
                <a:latin typeface="Calibri" panose="020F0502020204030204" pitchFamily="34" charset="0"/>
                <a:cs typeface="Calibri" panose="020F0502020204030204" pitchFamily="34" charset="0"/>
              </a:rPr>
              <a:t>Step </a:t>
            </a:r>
            <a:r>
              <a:rPr lang="en-US" sz="1300" dirty="0">
                <a:solidFill>
                  <a:prstClr val="black"/>
                </a:solidFill>
                <a:latin typeface="Calibri" panose="020F0502020204030204" pitchFamily="34" charset="0"/>
                <a:cs typeface="Calibri" panose="020F0502020204030204" pitchFamily="34" charset="0"/>
              </a:rPr>
              <a:t>(1) and </a:t>
            </a:r>
            <a:r>
              <a:rPr lang="en-US" sz="1300" dirty="0" smtClean="0">
                <a:solidFill>
                  <a:prstClr val="black"/>
                </a:solidFill>
                <a:latin typeface="Calibri" panose="020F0502020204030204" pitchFamily="34" charset="0"/>
                <a:cs typeface="Calibri" panose="020F0502020204030204" pitchFamily="34" charset="0"/>
              </a:rPr>
              <a:t>the Rule of Conjunctive Simplification</a:t>
            </a:r>
            <a:endParaRPr lang="en-US" sz="1300" dirty="0">
              <a:solidFill>
                <a:prstClr val="black"/>
              </a:solidFill>
              <a:latin typeface="Calibri" panose="020F0502020204030204" pitchFamily="34" charset="0"/>
              <a:cs typeface="Calibri" panose="020F0502020204030204" pitchFamily="34" charset="0"/>
            </a:endParaRPr>
          </a:p>
        </p:txBody>
      </p:sp>
      <p:sp>
        <p:nvSpPr>
          <p:cNvPr id="42" name="TextBox 41"/>
          <p:cNvSpPr txBox="1"/>
          <p:nvPr/>
        </p:nvSpPr>
        <p:spPr>
          <a:xfrm>
            <a:off x="4349092" y="3864504"/>
            <a:ext cx="3960009" cy="292388"/>
          </a:xfrm>
          <a:prstGeom prst="rect">
            <a:avLst/>
          </a:prstGeom>
          <a:noFill/>
        </p:spPr>
        <p:txBody>
          <a:bodyPr wrap="square" rtlCol="0" anchor="ctr">
            <a:spAutoFit/>
          </a:bodyPr>
          <a:lstStyle/>
          <a:p>
            <a:r>
              <a:rPr lang="en-US" sz="1300" dirty="0" smtClean="0">
                <a:solidFill>
                  <a:prstClr val="black"/>
                </a:solidFill>
                <a:latin typeface="Calibri" panose="020F0502020204030204" pitchFamily="34" charset="0"/>
                <a:cs typeface="Calibri" panose="020F0502020204030204" pitchFamily="34" charset="0"/>
              </a:rPr>
              <a:t>Steps (3) </a:t>
            </a:r>
            <a:r>
              <a:rPr lang="en-US" sz="1300" dirty="0">
                <a:solidFill>
                  <a:prstClr val="black"/>
                </a:solidFill>
                <a:latin typeface="Calibri" panose="020F0502020204030204" pitchFamily="34" charset="0"/>
                <a:cs typeface="Calibri" panose="020F0502020204030204" pitchFamily="34" charset="0"/>
              </a:rPr>
              <a:t>and </a:t>
            </a:r>
            <a:r>
              <a:rPr lang="en-US" sz="1300" dirty="0" smtClean="0">
                <a:solidFill>
                  <a:prstClr val="black"/>
                </a:solidFill>
                <a:latin typeface="Calibri" panose="020F0502020204030204" pitchFamily="34" charset="0"/>
                <a:cs typeface="Calibri" panose="020F0502020204030204" pitchFamily="34" charset="0"/>
              </a:rPr>
              <a:t>(4) and the Law of the Syllogism</a:t>
            </a:r>
            <a:endParaRPr lang="en-US" sz="1300" dirty="0">
              <a:solidFill>
                <a:prstClr val="black"/>
              </a:solidFill>
              <a:latin typeface="Calibri" panose="020F0502020204030204" pitchFamily="34" charset="0"/>
              <a:cs typeface="Calibri" panose="020F0502020204030204" pitchFamily="34" charset="0"/>
            </a:endParaRPr>
          </a:p>
        </p:txBody>
      </p:sp>
      <p:sp>
        <p:nvSpPr>
          <p:cNvPr id="43" name="TextBox 42"/>
          <p:cNvSpPr txBox="1"/>
          <p:nvPr/>
        </p:nvSpPr>
        <p:spPr>
          <a:xfrm>
            <a:off x="4340880" y="4155628"/>
            <a:ext cx="3960009" cy="292388"/>
          </a:xfrm>
          <a:prstGeom prst="rect">
            <a:avLst/>
          </a:prstGeom>
          <a:noFill/>
        </p:spPr>
        <p:txBody>
          <a:bodyPr wrap="square" rtlCol="0" anchor="ctr">
            <a:spAutoFit/>
          </a:bodyPr>
          <a:lstStyle/>
          <a:p>
            <a:r>
              <a:rPr lang="en-US" sz="1300" dirty="0" smtClean="0">
                <a:solidFill>
                  <a:srgbClr val="FF0000"/>
                </a:solidFill>
                <a:latin typeface="Calibri" panose="020F0502020204030204" pitchFamily="34" charset="0"/>
                <a:cs typeface="Calibri" panose="020F0502020204030204" pitchFamily="34" charset="0"/>
              </a:rPr>
              <a:t>Assumption (Premise)</a:t>
            </a:r>
            <a:endParaRPr lang="en-US" sz="1300" dirty="0">
              <a:solidFill>
                <a:srgbClr val="FF0000"/>
              </a:solidFill>
              <a:latin typeface="Calibri" panose="020F0502020204030204" pitchFamily="34" charset="0"/>
              <a:cs typeface="Calibri" panose="020F0502020204030204" pitchFamily="34" charset="0"/>
            </a:endParaRPr>
          </a:p>
        </p:txBody>
      </p:sp>
      <p:sp>
        <p:nvSpPr>
          <p:cNvPr id="44" name="TextBox 43"/>
          <p:cNvSpPr txBox="1"/>
          <p:nvPr/>
        </p:nvSpPr>
        <p:spPr>
          <a:xfrm>
            <a:off x="4346376" y="4434479"/>
            <a:ext cx="3960009" cy="292388"/>
          </a:xfrm>
          <a:prstGeom prst="rect">
            <a:avLst/>
          </a:prstGeom>
          <a:noFill/>
        </p:spPr>
        <p:txBody>
          <a:bodyPr wrap="square" rtlCol="0" anchor="ctr">
            <a:spAutoFit/>
          </a:bodyPr>
          <a:lstStyle/>
          <a:p>
            <a:r>
              <a:rPr lang="en-US" sz="1300" dirty="0" smtClean="0">
                <a:solidFill>
                  <a:prstClr val="black"/>
                </a:solidFill>
                <a:latin typeface="Calibri" panose="020F0502020204030204" pitchFamily="34" charset="0"/>
                <a:cs typeface="Calibri" panose="020F0502020204030204" pitchFamily="34" charset="0"/>
              </a:rPr>
              <a:t>Steps (5) </a:t>
            </a:r>
            <a:r>
              <a:rPr lang="en-US" sz="1300" dirty="0">
                <a:solidFill>
                  <a:prstClr val="black"/>
                </a:solidFill>
                <a:latin typeface="Calibri" panose="020F0502020204030204" pitchFamily="34" charset="0"/>
                <a:cs typeface="Calibri" panose="020F0502020204030204" pitchFamily="34" charset="0"/>
              </a:rPr>
              <a:t>and </a:t>
            </a:r>
            <a:r>
              <a:rPr lang="en-US" sz="1300" dirty="0" smtClean="0">
                <a:solidFill>
                  <a:prstClr val="black"/>
                </a:solidFill>
                <a:latin typeface="Calibri" panose="020F0502020204030204" pitchFamily="34" charset="0"/>
                <a:cs typeface="Calibri" panose="020F0502020204030204" pitchFamily="34" charset="0"/>
              </a:rPr>
              <a:t>(6) and Modus Ponens</a:t>
            </a:r>
            <a:endParaRPr lang="en-US" sz="1300" dirty="0">
              <a:solidFill>
                <a:prstClr val="black"/>
              </a:solidFill>
              <a:latin typeface="Calibri" panose="020F0502020204030204" pitchFamily="34" charset="0"/>
              <a:cs typeface="Calibri" panose="020F0502020204030204" pitchFamily="34" charset="0"/>
            </a:endParaRPr>
          </a:p>
        </p:txBody>
      </p:sp>
      <p:sp>
        <p:nvSpPr>
          <p:cNvPr id="45" name="TextBox 44"/>
          <p:cNvSpPr txBox="1"/>
          <p:nvPr/>
        </p:nvSpPr>
        <p:spPr>
          <a:xfrm>
            <a:off x="4348838" y="5024090"/>
            <a:ext cx="3960009" cy="292388"/>
          </a:xfrm>
          <a:prstGeom prst="rect">
            <a:avLst/>
          </a:prstGeom>
          <a:noFill/>
        </p:spPr>
        <p:txBody>
          <a:bodyPr wrap="square" rtlCol="0" anchor="ctr">
            <a:spAutoFit/>
          </a:bodyPr>
          <a:lstStyle/>
          <a:p>
            <a:pPr>
              <a:defRPr/>
            </a:pPr>
            <a:r>
              <a:rPr lang="en-US" sz="1300" dirty="0" smtClean="0">
                <a:solidFill>
                  <a:prstClr val="black"/>
                </a:solidFill>
                <a:latin typeface="Calibri" panose="020F0502020204030204" pitchFamily="34" charset="0"/>
                <a:cs typeface="Calibri" panose="020F0502020204030204" pitchFamily="34" charset="0"/>
              </a:rPr>
              <a:t>Steps (7) and (8) and the Rule of Conjunction</a:t>
            </a:r>
            <a:endParaRPr lang="en-US" sz="1300" dirty="0">
              <a:solidFill>
                <a:prstClr val="black"/>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6" name="TextBox 45"/>
              <p:cNvSpPr txBox="1"/>
              <p:nvPr/>
            </p:nvSpPr>
            <p:spPr>
              <a:xfrm>
                <a:off x="4348838" y="5310619"/>
                <a:ext cx="3960009" cy="292388"/>
              </a:xfrm>
              <a:prstGeom prst="rect">
                <a:avLst/>
              </a:prstGeom>
              <a:noFill/>
            </p:spPr>
            <p:txBody>
              <a:bodyPr wrap="square" rtlCol="0" anchor="ctr">
                <a:spAutoFit/>
              </a:bodyPr>
              <a:lstStyle/>
              <a:p>
                <a:pPr>
                  <a:defRPr/>
                </a:pPr>
                <a:r>
                  <a:rPr lang="en-US" sz="1300" dirty="0" smtClean="0">
                    <a:solidFill>
                      <a:prstClr val="black"/>
                    </a:solidFill>
                    <a:latin typeface="Calibri" panose="020F0502020204030204" pitchFamily="34" charset="0"/>
                    <a:cs typeface="Calibri" panose="020F0502020204030204" pitchFamily="34" charset="0"/>
                  </a:rPr>
                  <a:t>Step (9) and </a:t>
                </a:r>
                <a14:m>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𝛼</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 ⊥</m:t>
                    </m:r>
                  </m:oMath>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348838" y="5310619"/>
                <a:ext cx="3960009" cy="292388"/>
              </a:xfrm>
              <a:prstGeom prst="rect">
                <a:avLst/>
              </a:prstGeom>
              <a:blipFill rotWithShape="0">
                <a:blip r:embed="rId17"/>
                <a:stretch>
                  <a:fillRect l="-154" t="-2083" b="-16667"/>
                </a:stretch>
              </a:blipFill>
            </p:spPr>
            <p:txBody>
              <a:bodyPr/>
              <a:lstStyle/>
              <a:p>
                <a:r>
                  <a:rPr lang="en-US">
                    <a:noFill/>
                  </a:rPr>
                  <a:t> </a:t>
                </a:r>
              </a:p>
            </p:txBody>
          </p:sp>
        </mc:Fallback>
      </mc:AlternateContent>
      <p:sp>
        <p:nvSpPr>
          <p:cNvPr id="49" name="TextBox 48"/>
          <p:cNvSpPr txBox="1"/>
          <p:nvPr/>
        </p:nvSpPr>
        <p:spPr>
          <a:xfrm>
            <a:off x="2045059" y="2717307"/>
            <a:ext cx="381000" cy="292388"/>
          </a:xfrm>
          <a:prstGeom prst="rect">
            <a:avLst/>
          </a:prstGeom>
          <a:noFill/>
        </p:spPr>
        <p:txBody>
          <a:bodyPr wrap="square" rtlCol="0">
            <a:spAutoFit/>
          </a:bodyPr>
          <a:lstStyle/>
          <a:p>
            <a:r>
              <a:rPr lang="en-US" sz="1300" b="1" dirty="0">
                <a:solidFill>
                  <a:prstClr val="black"/>
                </a:solidFill>
                <a:latin typeface="Calibri" panose="020F0502020204030204" pitchFamily="34" charset="0"/>
                <a:cs typeface="Calibri" panose="020F0502020204030204" pitchFamily="34" charset="0"/>
              </a:rPr>
              <a:t>1</a:t>
            </a:r>
            <a:r>
              <a:rPr lang="en-US" sz="1300" b="1" dirty="0" smtClean="0">
                <a:solidFill>
                  <a:prstClr val="black"/>
                </a:solidFill>
                <a:latin typeface="Calibri" panose="020F0502020204030204" pitchFamily="34" charset="0"/>
                <a:cs typeface="Calibri" panose="020F0502020204030204" pitchFamily="34" charset="0"/>
              </a:rPr>
              <a:t>)</a:t>
            </a:r>
            <a:endParaRPr lang="en-US" sz="1300" b="1" dirty="0">
              <a:solidFill>
                <a:prstClr val="black"/>
              </a:solidFill>
              <a:latin typeface="Calibri" panose="020F0502020204030204" pitchFamily="34" charset="0"/>
              <a:cs typeface="Calibri" panose="020F0502020204030204" pitchFamily="34" charset="0"/>
            </a:endParaRPr>
          </a:p>
        </p:txBody>
      </p:sp>
      <p:sp>
        <p:nvSpPr>
          <p:cNvPr id="50" name="TextBox 49"/>
          <p:cNvSpPr txBox="1"/>
          <p:nvPr/>
        </p:nvSpPr>
        <p:spPr>
          <a:xfrm>
            <a:off x="2045058" y="2996707"/>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2)</a:t>
            </a:r>
            <a:endParaRPr lang="en-US" sz="1300" b="1" dirty="0">
              <a:solidFill>
                <a:prstClr val="black"/>
              </a:solidFill>
              <a:latin typeface="Calibri" panose="020F0502020204030204" pitchFamily="34" charset="0"/>
              <a:cs typeface="Calibri" panose="020F0502020204030204" pitchFamily="34" charset="0"/>
            </a:endParaRPr>
          </a:p>
        </p:txBody>
      </p:sp>
      <p:sp>
        <p:nvSpPr>
          <p:cNvPr id="51" name="TextBox 50"/>
          <p:cNvSpPr txBox="1"/>
          <p:nvPr/>
        </p:nvSpPr>
        <p:spPr>
          <a:xfrm>
            <a:off x="2045057" y="3277154"/>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3)</a:t>
            </a:r>
            <a:endParaRPr lang="en-US" sz="1300" b="1" dirty="0">
              <a:solidFill>
                <a:prstClr val="black"/>
              </a:solidFill>
              <a:latin typeface="Calibri" panose="020F0502020204030204" pitchFamily="34" charset="0"/>
              <a:cs typeface="Calibri" panose="020F0502020204030204" pitchFamily="34" charset="0"/>
            </a:endParaRPr>
          </a:p>
        </p:txBody>
      </p:sp>
      <p:sp>
        <p:nvSpPr>
          <p:cNvPr id="52" name="TextBox 51"/>
          <p:cNvSpPr txBox="1"/>
          <p:nvPr/>
        </p:nvSpPr>
        <p:spPr>
          <a:xfrm>
            <a:off x="2037693" y="3588837"/>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4)</a:t>
            </a:r>
            <a:endParaRPr lang="en-US" sz="1300" b="1" dirty="0">
              <a:solidFill>
                <a:prstClr val="black"/>
              </a:solidFill>
              <a:latin typeface="Calibri" panose="020F0502020204030204" pitchFamily="34" charset="0"/>
              <a:cs typeface="Calibri" panose="020F0502020204030204" pitchFamily="34" charset="0"/>
            </a:endParaRPr>
          </a:p>
        </p:txBody>
      </p:sp>
      <p:sp>
        <p:nvSpPr>
          <p:cNvPr id="53" name="TextBox 52"/>
          <p:cNvSpPr txBox="1"/>
          <p:nvPr/>
        </p:nvSpPr>
        <p:spPr>
          <a:xfrm>
            <a:off x="2036362" y="3877089"/>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5)</a:t>
            </a:r>
            <a:endParaRPr lang="en-US" sz="1300" b="1" dirty="0">
              <a:solidFill>
                <a:prstClr val="black"/>
              </a:solidFill>
              <a:latin typeface="Calibri" panose="020F0502020204030204" pitchFamily="34" charset="0"/>
              <a:cs typeface="Calibri" panose="020F0502020204030204" pitchFamily="34" charset="0"/>
            </a:endParaRPr>
          </a:p>
        </p:txBody>
      </p:sp>
      <p:sp>
        <p:nvSpPr>
          <p:cNvPr id="54" name="TextBox 53"/>
          <p:cNvSpPr txBox="1"/>
          <p:nvPr/>
        </p:nvSpPr>
        <p:spPr>
          <a:xfrm>
            <a:off x="2035031" y="4164890"/>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6)</a:t>
            </a:r>
            <a:endParaRPr lang="en-US" sz="1300" b="1" dirty="0">
              <a:solidFill>
                <a:prstClr val="black"/>
              </a:solidFill>
              <a:latin typeface="Calibri" panose="020F0502020204030204" pitchFamily="34" charset="0"/>
              <a:cs typeface="Calibri" panose="020F0502020204030204" pitchFamily="34" charset="0"/>
            </a:endParaRPr>
          </a:p>
        </p:txBody>
      </p:sp>
      <p:sp>
        <p:nvSpPr>
          <p:cNvPr id="55" name="TextBox 54"/>
          <p:cNvSpPr txBox="1"/>
          <p:nvPr/>
        </p:nvSpPr>
        <p:spPr>
          <a:xfrm>
            <a:off x="2026819" y="4444110"/>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7)</a:t>
            </a:r>
            <a:endParaRPr lang="en-US" sz="1300" b="1" dirty="0">
              <a:solidFill>
                <a:prstClr val="black"/>
              </a:solidFill>
              <a:latin typeface="Calibri" panose="020F0502020204030204" pitchFamily="34" charset="0"/>
              <a:cs typeface="Calibri" panose="020F0502020204030204" pitchFamily="34" charset="0"/>
            </a:endParaRPr>
          </a:p>
        </p:txBody>
      </p:sp>
      <p:sp>
        <p:nvSpPr>
          <p:cNvPr id="56" name="TextBox 55"/>
          <p:cNvSpPr txBox="1"/>
          <p:nvPr/>
        </p:nvSpPr>
        <p:spPr>
          <a:xfrm>
            <a:off x="2026819" y="4731783"/>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8)</a:t>
            </a:r>
            <a:endParaRPr lang="en-US" sz="1300" b="1" dirty="0">
              <a:solidFill>
                <a:prstClr val="black"/>
              </a:solidFill>
              <a:latin typeface="Calibri" panose="020F0502020204030204" pitchFamily="34" charset="0"/>
              <a:cs typeface="Calibri" panose="020F0502020204030204" pitchFamily="34" charset="0"/>
            </a:endParaRPr>
          </a:p>
        </p:txBody>
      </p:sp>
      <p:sp>
        <p:nvSpPr>
          <p:cNvPr id="57" name="TextBox 56"/>
          <p:cNvSpPr txBox="1"/>
          <p:nvPr/>
        </p:nvSpPr>
        <p:spPr>
          <a:xfrm>
            <a:off x="2026818" y="5021346"/>
            <a:ext cx="381000"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9)</a:t>
            </a:r>
            <a:endParaRPr lang="en-US" sz="1300" b="1" dirty="0">
              <a:solidFill>
                <a:prstClr val="black"/>
              </a:solidFill>
              <a:latin typeface="Calibri" panose="020F0502020204030204" pitchFamily="34" charset="0"/>
              <a:cs typeface="Calibri" panose="020F0502020204030204" pitchFamily="34" charset="0"/>
            </a:endParaRPr>
          </a:p>
        </p:txBody>
      </p:sp>
      <p:sp>
        <p:nvSpPr>
          <p:cNvPr id="58" name="TextBox 57"/>
          <p:cNvSpPr txBox="1"/>
          <p:nvPr/>
        </p:nvSpPr>
        <p:spPr>
          <a:xfrm>
            <a:off x="1941681" y="5316713"/>
            <a:ext cx="445008"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10)</a:t>
            </a:r>
            <a:endParaRPr lang="en-US" sz="1300" b="1" dirty="0">
              <a:solidFill>
                <a:prstClr val="black"/>
              </a:solidFill>
              <a:latin typeface="Calibri" panose="020F0502020204030204" pitchFamily="34" charset="0"/>
              <a:cs typeface="Calibri" panose="020F0502020204030204" pitchFamily="34" charset="0"/>
            </a:endParaRPr>
          </a:p>
        </p:txBody>
      </p:sp>
      <p:sp>
        <p:nvSpPr>
          <p:cNvPr id="59" name="TextBox 58"/>
          <p:cNvSpPr txBox="1"/>
          <p:nvPr/>
        </p:nvSpPr>
        <p:spPr>
          <a:xfrm>
            <a:off x="1950895" y="5604060"/>
            <a:ext cx="445008" cy="292388"/>
          </a:xfrm>
          <a:prstGeom prst="rect">
            <a:avLst/>
          </a:prstGeom>
          <a:noFill/>
        </p:spPr>
        <p:txBody>
          <a:bodyPr wrap="square" rtlCol="0">
            <a:spAutoFit/>
          </a:bodyPr>
          <a:lstStyle/>
          <a:p>
            <a:r>
              <a:rPr lang="en-US" sz="1300" b="1" dirty="0" smtClean="0">
                <a:solidFill>
                  <a:prstClr val="black"/>
                </a:solidFill>
                <a:latin typeface="Calibri" panose="020F0502020204030204" pitchFamily="34" charset="0"/>
                <a:cs typeface="Calibri" panose="020F0502020204030204" pitchFamily="34" charset="0"/>
              </a:rPr>
              <a:t>11)</a:t>
            </a:r>
            <a:endParaRPr lang="en-US" sz="1300" b="1" dirty="0">
              <a:solidFill>
                <a:prstClr val="black"/>
              </a:solidFill>
              <a:latin typeface="Calibri" panose="020F0502020204030204" pitchFamily="34" charset="0"/>
              <a:cs typeface="Calibri" panose="020F0502020204030204" pitchFamily="34" charset="0"/>
            </a:endParaRPr>
          </a:p>
        </p:txBody>
      </p:sp>
      <p:sp>
        <p:nvSpPr>
          <p:cNvPr id="15" name="Rectangle 14"/>
          <p:cNvSpPr/>
          <p:nvPr/>
        </p:nvSpPr>
        <p:spPr>
          <a:xfrm>
            <a:off x="1988640" y="5606167"/>
            <a:ext cx="6400800" cy="268054"/>
          </a:xfrm>
          <a:prstGeom prst="rect">
            <a:avLst/>
          </a:prstGeom>
          <a:solidFill>
            <a:schemeClr val="accent3">
              <a:lumMod val="7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304800" y="4150692"/>
            <a:ext cx="1636881" cy="292388"/>
          </a:xfrm>
          <a:prstGeom prst="rect">
            <a:avLst/>
          </a:prstGeom>
          <a:solidFill>
            <a:schemeClr val="accent2">
              <a:lumMod val="60000"/>
              <a:lumOff val="40000"/>
            </a:schemeClr>
          </a:solidFill>
        </p:spPr>
        <p:txBody>
          <a:bodyPr wrap="square" rtlCol="0" anchor="ctr">
            <a:spAutoFit/>
          </a:bodyPr>
          <a:lstStyle/>
          <a:p>
            <a:pPr algn="ctr"/>
            <a:r>
              <a:rPr lang="en-US" sz="1300" dirty="0" smtClean="0"/>
              <a:t>Assumption charged</a:t>
            </a:r>
            <a:endParaRPr lang="en-US" sz="1300" dirty="0"/>
          </a:p>
        </p:txBody>
      </p:sp>
      <p:sp>
        <p:nvSpPr>
          <p:cNvPr id="62" name="TextBox 61"/>
          <p:cNvSpPr txBox="1"/>
          <p:nvPr/>
        </p:nvSpPr>
        <p:spPr>
          <a:xfrm>
            <a:off x="152131" y="5603007"/>
            <a:ext cx="1789281" cy="292388"/>
          </a:xfrm>
          <a:prstGeom prst="rect">
            <a:avLst/>
          </a:prstGeom>
          <a:solidFill>
            <a:schemeClr val="accent2">
              <a:lumMod val="60000"/>
              <a:lumOff val="40000"/>
            </a:schemeClr>
          </a:solidFill>
        </p:spPr>
        <p:txBody>
          <a:bodyPr wrap="square" rtlCol="0" anchor="ctr">
            <a:spAutoFit/>
          </a:bodyPr>
          <a:lstStyle/>
          <a:p>
            <a:pPr algn="ctr"/>
            <a:r>
              <a:rPr lang="en-US" sz="1300" dirty="0" smtClean="0"/>
              <a:t>Assumption discharged</a:t>
            </a:r>
            <a:endParaRPr lang="en-US" sz="1300" dirty="0"/>
          </a:p>
        </p:txBody>
      </p:sp>
      <p:grpSp>
        <p:nvGrpSpPr>
          <p:cNvPr id="65" name="Group 64"/>
          <p:cNvGrpSpPr/>
          <p:nvPr/>
        </p:nvGrpSpPr>
        <p:grpSpPr>
          <a:xfrm>
            <a:off x="3320272" y="1297499"/>
            <a:ext cx="957149" cy="897992"/>
            <a:chOff x="4623066" y="1525869"/>
            <a:chExt cx="957149" cy="897992"/>
          </a:xfrm>
        </p:grpSpPr>
        <mc:AlternateContent xmlns:mc="http://schemas.openxmlformats.org/markup-compatibility/2006" xmlns:a14="http://schemas.microsoft.com/office/drawing/2010/main">
          <mc:Choice Requires="a14">
            <p:sp>
              <p:nvSpPr>
                <p:cNvPr id="66" name="TextBox 65"/>
                <p:cNvSpPr txBox="1"/>
                <p:nvPr/>
              </p:nvSpPr>
              <p:spPr>
                <a:xfrm>
                  <a:off x="4623066" y="1856359"/>
                  <a:ext cx="665818"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𝑟</m:t>
                        </m:r>
                      </m:oMath>
                    </m:oMathPara>
                  </a14:m>
                  <a:endParaRPr lang="en-US" sz="1300" dirty="0">
                    <a:solidFill>
                      <a:prstClr val="black"/>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4623066" y="1856359"/>
                  <a:ext cx="665818" cy="292388"/>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4702274" y="1698897"/>
                  <a:ext cx="739009"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𝑞</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m:rPr>
                            <m:sty m:val="p"/>
                          </m:rPr>
                          <a:rPr lang="en-US" sz="1300" b="0" i="0"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r</m:t>
                        </m:r>
                      </m:oMath>
                    </m:oMathPara>
                  </a14:m>
                  <a:endParaRPr lang="en-US" sz="1300" dirty="0">
                    <a:solidFill>
                      <a:prstClr val="black"/>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4702274" y="1698897"/>
                  <a:ext cx="739009" cy="292388"/>
                </a:xfrm>
                <a:prstGeom prst="rect">
                  <a:avLst/>
                </a:prstGeom>
                <a:blipFill rotWithShape="0">
                  <a:blip r:embed="rId19"/>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4692782" y="1525869"/>
                  <a:ext cx="887433"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solidFill>
                              <a:prstClr val="black"/>
                            </a:solidFill>
                            <a:latin typeface="Cambria Math" panose="02040503050406030204" pitchFamily="18" charset="0"/>
                            <a:cs typeface="Calibri" panose="020F0502020204030204" pitchFamily="34" charset="0"/>
                          </a:rPr>
                          <m:t>¬</m:t>
                        </m:r>
                        <m:r>
                          <m:rPr>
                            <m:brk m:alnAt="7"/>
                          </m:rPr>
                          <a:rPr lang="en-US" sz="1300" i="1" smtClean="0">
                            <a:solidFill>
                              <a:prstClr val="black"/>
                            </a:solidFill>
                            <a:latin typeface="Cambria Math" panose="02040503050406030204" pitchFamily="18" charset="0"/>
                            <a:cs typeface="Calibri" panose="020F0502020204030204" pitchFamily="34" charset="0"/>
                          </a:rPr>
                          <m:t>𝑝</m:t>
                        </m:r>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oMath>
                    </m:oMathPara>
                  </a14:m>
                  <a:endParaRPr lang="en-US" sz="1300" dirty="0">
                    <a:solidFill>
                      <a:prstClr val="black"/>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692782" y="1525869"/>
                  <a:ext cx="887433" cy="292388"/>
                </a:xfrm>
                <a:prstGeom prst="rect">
                  <a:avLst/>
                </a:prstGeom>
                <a:blipFill rotWithShape="0">
                  <a:blip r:embed="rId20"/>
                  <a:stretch>
                    <a:fillRect b="-2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4623066" y="2131473"/>
                  <a:ext cx="698105"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b="0" i="1" smtClean="0">
                            <a:solidFill>
                              <a:prstClr val="black"/>
                            </a:solidFill>
                            <a:latin typeface="Cambria Math" panose="02040503050406030204" pitchFamily="18" charset="0"/>
                            <a:cs typeface="Calibri" panose="020F0502020204030204" pitchFamily="34" charset="0"/>
                          </a:rPr>
                          <m:t>𝑝</m:t>
                        </m:r>
                      </m:oMath>
                    </m:oMathPara>
                  </a14:m>
                  <a:endParaRPr lang="en-US" sz="1300" dirty="0">
                    <a:solidFill>
                      <a:prstClr val="black"/>
                    </a:solidFill>
                  </a:endParaRPr>
                </a:p>
              </p:txBody>
            </p:sp>
          </mc:Choice>
          <mc:Fallback>
            <p:sp>
              <p:nvSpPr>
                <p:cNvPr id="70" name="TextBox 69"/>
                <p:cNvSpPr txBox="1">
                  <a:spLocks noRot="1" noChangeAspect="1" noMove="1" noResize="1" noEditPoints="1" noAdjustHandles="1" noChangeArrowheads="1" noChangeShapeType="1" noTextEdit="1"/>
                </p:cNvSpPr>
                <p:nvPr/>
              </p:nvSpPr>
              <p:spPr>
                <a:xfrm>
                  <a:off x="4623066" y="2131473"/>
                  <a:ext cx="698105" cy="292388"/>
                </a:xfrm>
                <a:prstGeom prst="rect">
                  <a:avLst/>
                </a:prstGeom>
                <a:blipFill rotWithShape="0">
                  <a:blip r:embed="rId21"/>
                  <a:stretch>
                    <a:fillRect b="-4167"/>
                  </a:stretch>
                </a:blipFill>
              </p:spPr>
              <p:txBody>
                <a:bodyPr/>
                <a:lstStyle/>
                <a:p>
                  <a:r>
                    <a:rPr lang="en-US">
                      <a:noFill/>
                    </a:rPr>
                    <a:t> </a:t>
                  </a:r>
                </a:p>
              </p:txBody>
            </p:sp>
          </mc:Fallback>
        </mc:AlternateContent>
        <p:cxnSp>
          <p:nvCxnSpPr>
            <p:cNvPr id="71" name="Straight Connector 70"/>
            <p:cNvCxnSpPr/>
            <p:nvPr/>
          </p:nvCxnSpPr>
          <p:spPr>
            <a:xfrm>
              <a:off x="4702566" y="2144741"/>
              <a:ext cx="791520" cy="7277"/>
            </a:xfrm>
            <a:prstGeom prst="line">
              <a:avLst/>
            </a:prstGeom>
            <a:ln w="19050"/>
          </p:spPr>
          <p:style>
            <a:lnRef idx="1">
              <a:schemeClr val="dk1"/>
            </a:lnRef>
            <a:fillRef idx="0">
              <a:schemeClr val="dk1"/>
            </a:fillRef>
            <a:effectRef idx="0">
              <a:schemeClr val="dk1"/>
            </a:effectRef>
            <a:fontRef idx="minor">
              <a:schemeClr val="tx1"/>
            </a:fontRef>
          </p:style>
        </p:cxnSp>
      </p:grpSp>
      <p:pic>
        <p:nvPicPr>
          <p:cNvPr id="34" name="Picture 33"/>
          <p:cNvPicPr>
            <a:picLocks noChangeAspect="1"/>
          </p:cNvPicPr>
          <p:nvPr/>
        </p:nvPicPr>
        <p:blipFill>
          <a:blip r:embed="rId22"/>
          <a:stretch>
            <a:fillRect/>
          </a:stretch>
        </p:blipFill>
        <p:spPr>
          <a:xfrm>
            <a:off x="5934763" y="-4754"/>
            <a:ext cx="3209454" cy="2453548"/>
          </a:xfrm>
          <a:prstGeom prst="rect">
            <a:avLst/>
          </a:prstGeom>
        </p:spPr>
      </p:pic>
    </p:spTree>
    <p:extLst>
      <p:ext uri="{BB962C8B-B14F-4D97-AF65-F5344CB8AC3E}">
        <p14:creationId xmlns:p14="http://schemas.microsoft.com/office/powerpoint/2010/main" val="107090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8"/>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P spid="23" grpId="0"/>
      <p:bldP spid="24" grpId="0"/>
      <p:bldP spid="25" grpId="0"/>
      <p:bldP spid="26" grpId="0"/>
      <p:bldP spid="27" grpId="0"/>
      <p:bldP spid="28" grpId="0"/>
      <p:bldP spid="29" grpId="0"/>
      <p:bldP spid="30" grpId="0"/>
      <p:bldP spid="31" grpId="0"/>
      <p:bldP spid="32" grpId="0"/>
      <p:bldP spid="36" grpId="0"/>
      <p:bldP spid="37" grpId="0"/>
      <p:bldP spid="38" grpId="0"/>
      <p:bldP spid="39" grpId="0"/>
      <p:bldP spid="40" grpId="0"/>
      <p:bldP spid="41" grpId="0"/>
      <p:bldP spid="42" grpId="0"/>
      <p:bldP spid="43" grpId="0"/>
      <p:bldP spid="44" grpId="0"/>
      <p:bldP spid="45" grpId="0"/>
      <p:bldP spid="46" grpId="0"/>
      <p:bldP spid="49" grpId="0"/>
      <p:bldP spid="50" grpId="0"/>
      <p:bldP spid="51" grpId="0"/>
      <p:bldP spid="52" grpId="0"/>
      <p:bldP spid="53" grpId="0"/>
      <p:bldP spid="54" grpId="0"/>
      <p:bldP spid="55" grpId="0"/>
      <p:bldP spid="56" grpId="0"/>
      <p:bldP spid="57" grpId="0"/>
      <p:bldP spid="58" grpId="0"/>
      <p:bldP spid="59" grpId="0"/>
      <p:bldP spid="15" grpId="0" animBg="1"/>
      <p:bldP spid="18" grpId="0"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Invalid Arguments</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To show that an argument </a:t>
                </a:r>
                <a14:m>
                  <m:oMath xmlns:m="http://schemas.openxmlformats.org/officeDocument/2006/math">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is not valid, we should find a model (truth assignment) in which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𝑖</m:t>
                        </m:r>
                      </m:sub>
                      <m:sup>
                        <m:r>
                          <a:rPr lang="en-US" sz="1600" i="1">
                            <a:latin typeface="Cambria Math" panose="02040503050406030204" pitchFamily="18" charset="0"/>
                            <a:cs typeface="Calibri" panose="020F0502020204030204" pitchFamily="34" charset="0"/>
                          </a:rPr>
                          <m:t>′</m:t>
                        </m:r>
                      </m:sup>
                    </m:sSubSup>
                    <m:r>
                      <a:rPr lang="en-US" sz="1600" i="1">
                        <a:latin typeface="Cambria Math" panose="02040503050406030204" pitchFamily="18" charset="0"/>
                        <a:cs typeface="Calibri" panose="020F0502020204030204" pitchFamily="34" charset="0"/>
                      </a:rPr>
                      <m:t>𝑠</m:t>
                    </m:r>
                  </m:oMath>
                </a14:m>
                <a:r>
                  <a:rPr lang="en-US" sz="1600" dirty="0">
                    <a:latin typeface="Calibri" panose="020F0502020204030204" pitchFamily="34" charset="0"/>
                    <a:cs typeface="Calibri" panose="020F0502020204030204" pitchFamily="34" charset="0"/>
                  </a:rPr>
                  <a:t> are true whereas </a:t>
                </a:r>
                <a14:m>
                  <m:oMath xmlns:m="http://schemas.openxmlformats.org/officeDocument/2006/math">
                    <m:r>
                      <a:rPr lang="en-US" sz="1600" i="1">
                        <a:latin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is not. That is, a truth assignment </a:t>
                </a:r>
                <a14:m>
                  <m:oMath xmlns:m="http://schemas.openxmlformats.org/officeDocument/2006/math">
                    <m:r>
                      <a:rPr lang="en-US" sz="1600" i="1">
                        <a:latin typeface="Cambria Math" panose="02040503050406030204" pitchFamily="18" charset="0"/>
                        <a:cs typeface="Calibri" panose="020F0502020204030204" pitchFamily="34" charset="0"/>
                      </a:rPr>
                      <m:t>𝑣</m:t>
                    </m:r>
                  </m:oMath>
                </a14:m>
                <a:r>
                  <a:rPr lang="en-US" sz="1600" dirty="0">
                    <a:latin typeface="Calibri" panose="020F0502020204030204" pitchFamily="34" charset="0"/>
                    <a:cs typeface="Calibri" panose="020F0502020204030204" pitchFamily="34" charset="0"/>
                  </a:rPr>
                  <a:t> such that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𝑖</m:t>
                            </m:r>
                          </m:sub>
                        </m:sSub>
                      </m:e>
                    </m:d>
                    <m:r>
                      <a:rPr lang="en-US" sz="1600" i="1">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for </a:t>
                </a:r>
                <a14:m>
                  <m:oMath xmlns:m="http://schemas.openxmlformats.org/officeDocument/2006/math">
                    <m: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𝑖</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Such a truth assignment is indeed a </a:t>
                </a:r>
                <a:r>
                  <a:rPr lang="en-US" sz="1600" b="1" i="1" dirty="0" smtClean="0">
                    <a:latin typeface="Calibri" panose="020F0502020204030204" pitchFamily="34" charset="0"/>
                    <a:cs typeface="Calibri" panose="020F0502020204030204" pitchFamily="34" charset="0"/>
                  </a:rPr>
                  <a:t>counterexample</a:t>
                </a:r>
                <a:r>
                  <a:rPr lang="en-US" sz="1600" dirty="0" smtClean="0">
                    <a:latin typeface="Calibri" panose="020F0502020204030204" pitchFamily="34" charset="0"/>
                    <a:cs typeface="Calibri" panose="020F0502020204030204" pitchFamily="34" charset="0"/>
                  </a:rPr>
                  <a:t> to the validity of the argument.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buNone/>
                </a:pPr>
                <a:r>
                  <a:rPr lang="en-US" sz="1600" b="1" dirty="0">
                    <a:latin typeface="Calibri" panose="020F0502020204030204" pitchFamily="34" charset="0"/>
                    <a:cs typeface="Calibri" panose="020F0502020204030204" pitchFamily="34" charset="0"/>
                  </a:rPr>
                  <a:t>Example </a:t>
                </a:r>
                <a:r>
                  <a:rPr lang="en-US" sz="1600" b="1" dirty="0" smtClean="0">
                    <a:latin typeface="Calibri" panose="020F0502020204030204" pitchFamily="34" charset="0"/>
                    <a:cs typeface="Calibri" panose="020F0502020204030204" pitchFamily="34" charset="0"/>
                  </a:rPr>
                  <a:t>6.</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Show </a:t>
                </a:r>
                <a:r>
                  <a:rPr lang="en-US" sz="1600" dirty="0" smtClean="0">
                    <a:latin typeface="Calibri" panose="020F0502020204030204" pitchFamily="34" charset="0"/>
                    <a:cs typeface="Calibri" panose="020F0502020204030204" pitchFamily="34" charset="0"/>
                  </a:rPr>
                  <a:t>that                                 is not a </a:t>
                </a:r>
                <a:r>
                  <a:rPr lang="en-US" sz="1600" dirty="0">
                    <a:latin typeface="Calibri" panose="020F0502020204030204" pitchFamily="34" charset="0"/>
                    <a:cs typeface="Calibri" panose="020F0502020204030204" pitchFamily="34" charset="0"/>
                  </a:rPr>
                  <a:t>valid </a:t>
                </a:r>
                <a:r>
                  <a:rPr lang="en-US" sz="1600" dirty="0" smtClean="0">
                    <a:latin typeface="Calibri" panose="020F0502020204030204" pitchFamily="34" charset="0"/>
                    <a:cs typeface="Calibri" panose="020F0502020204030204" pitchFamily="34" charset="0"/>
                  </a:rPr>
                  <a:t>argument (disprove its validity.)</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We should find a truth assignment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oMath>
                </a14:m>
                <a:r>
                  <a:rPr lang="en-US" sz="1600" dirty="0" smtClean="0">
                    <a:latin typeface="Calibri" panose="020F0502020204030204" pitchFamily="34" charset="0"/>
                    <a:cs typeface="Calibri" panose="020F0502020204030204" pitchFamily="34" charset="0"/>
                  </a:rPr>
                  <a:t> such that</a:t>
                </a:r>
              </a:p>
              <a:p>
                <a:pPr marL="82296" indent="0" algn="just">
                  <a:spcBef>
                    <a:spcPts val="0"/>
                  </a:spcBef>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𝑞</m:t>
                          </m:r>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𝑟</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𝑠</m:t>
                              </m:r>
                            </m:e>
                          </m:d>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𝑡</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m:oMathPara>
                </a14:m>
                <a:endParaRPr lang="en-US" sz="1600" b="0" i="1" dirty="0" smtClean="0">
                  <a:latin typeface="Cambria Math" panose="02040503050406030204" pitchFamily="18" charset="0"/>
                  <a:ea typeface="Cambria Math" panose="02040503050406030204" pitchFamily="18" charset="0"/>
                  <a:cs typeface="Calibri" panose="020F0502020204030204" pitchFamily="34" charset="0"/>
                </a:endParaRPr>
              </a:p>
              <a:p>
                <a:pPr marL="82296" indent="0" algn="just">
                  <a:spcBef>
                    <a:spcPts val="0"/>
                  </a:spcBef>
                  <a:buNone/>
                </a:pPr>
                <a:r>
                  <a:rPr lang="en-US" sz="1600" b="0" dirty="0" smtClean="0">
                    <a:latin typeface="Cambria Math" panose="02040503050406030204" pitchFamily="18" charset="0"/>
                    <a:ea typeface="Cambria Math" panose="02040503050406030204" pitchFamily="18" charset="0"/>
                    <a:cs typeface="Calibri" panose="020F0502020204030204" pitchFamily="34" charset="0"/>
                  </a:rPr>
                  <a:t>and</a:t>
                </a:r>
              </a:p>
              <a:p>
                <a:pPr marL="82296" indent="0" algn="just">
                  <a:spcBef>
                    <a:spcPts val="0"/>
                  </a:spcBef>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𝑠</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𝑡</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=0.</m:t>
                      </m:r>
                    </m:oMath>
                  </m:oMathPara>
                </a14:m>
                <a:endParaRPr lang="en-US" sz="1600" i="1" dirty="0" smtClean="0">
                  <a:latin typeface="Calibri" panose="020F0502020204030204" pitchFamily="34" charset="0"/>
                  <a:cs typeface="Calibri" panose="020F0502020204030204" pitchFamily="34" charset="0"/>
                </a:endParaRPr>
              </a:p>
              <a:p>
                <a:pPr marL="82296" indent="0" algn="just">
                  <a:spcAft>
                    <a:spcPts val="600"/>
                  </a:spcAft>
                  <a:buNone/>
                </a:pPr>
                <a:r>
                  <a:rPr lang="en-US" sz="1600" dirty="0" smtClean="0">
                    <a:latin typeface="Calibri" panose="020F0502020204030204" pitchFamily="34" charset="0"/>
                    <a:cs typeface="Calibri" panose="020F0502020204030204" pitchFamily="34" charset="0"/>
                  </a:rPr>
                  <a:t>From </a:t>
                </a:r>
                <a14:m>
                  <m:oMath xmlns:m="http://schemas.openxmlformats.org/officeDocument/2006/math">
                    <m:sSup>
                      <m:sSupPr>
                        <m:ctrlPr>
                          <a:rPr lang="en-US" sz="1600" i="1">
                            <a:latin typeface="Cambria Math" panose="02040503050406030204" pitchFamily="18" charset="0"/>
                            <a:ea typeface="Cambria Math" panose="02040503050406030204" pitchFamily="18" charset="0"/>
                            <a:cs typeface="Calibri" panose="020F0502020204030204" pitchFamily="34" charset="0"/>
                          </a:rPr>
                        </m:ctrlPr>
                      </m:sSupPr>
                      <m:e>
                        <m:r>
                          <a:rPr lang="en-US" sz="1600" i="1">
                            <a:latin typeface="Cambria Math" panose="02040503050406030204" pitchFamily="18" charset="0"/>
                            <a:ea typeface="Cambria Math" panose="02040503050406030204" pitchFamily="18" charset="0"/>
                            <a:cs typeface="Calibri" panose="020F0502020204030204" pitchFamily="34" charset="0"/>
                          </a:rPr>
                          <m:t>𝑣</m:t>
                        </m:r>
                      </m:e>
                      <m:sup>
                        <m:r>
                          <a:rPr lang="en-US" sz="1600" i="1">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𝑠</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𝑡</m:t>
                        </m:r>
                      </m:e>
                    </m:d>
                    <m:r>
                      <a:rPr lang="en-US" sz="1600" i="1">
                        <a:latin typeface="Cambria Math" panose="02040503050406030204" pitchFamily="18" charset="0"/>
                        <a:ea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it is concluded that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𝑠</m:t>
                        </m:r>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𝑡</m:t>
                        </m:r>
                      </m:e>
                    </m:d>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Thus,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𝑠</m:t>
                        </m:r>
                      </m:e>
                    </m:d>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𝑡</m:t>
                        </m:r>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Since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𝑡</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e>
                    </m:d>
                    <m:r>
                      <a:rPr lang="en-US" sz="1600" b="0" i="0"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𝑡</m:t>
                        </m:r>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we should have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As a result,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𝑠</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Thus,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𝑞</m:t>
                        </m:r>
                      </m:e>
                    </m:d>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so that </a:t>
                </a:r>
                <a14:m>
                  <m:oMath xmlns:m="http://schemas.openxmlformats.org/officeDocument/2006/math">
                    <m:sSup>
                      <m:sSupPr>
                        <m:ctrlPr>
                          <a:rPr lang="en-US" sz="1600" i="1">
                            <a:latin typeface="Cambria Math" panose="02040503050406030204" pitchFamily="18" charset="0"/>
                            <a:ea typeface="Cambria Math" panose="02040503050406030204" pitchFamily="18" charset="0"/>
                            <a:cs typeface="Calibri" panose="020F0502020204030204" pitchFamily="34" charset="0"/>
                          </a:rPr>
                        </m:ctrlPr>
                      </m:sSupPr>
                      <m:e>
                        <m:r>
                          <a:rPr lang="en-US" sz="1600" i="1">
                            <a:latin typeface="Cambria Math" panose="02040503050406030204" pitchFamily="18" charset="0"/>
                            <a:ea typeface="Cambria Math" panose="02040503050406030204" pitchFamily="18" charset="0"/>
                            <a:cs typeface="Calibri" panose="020F0502020204030204" pitchFamily="34" charset="0"/>
                          </a:rPr>
                          <m:t>𝑣</m:t>
                        </m:r>
                      </m:e>
                      <m:sup>
                        <m:r>
                          <a:rPr lang="en-US" sz="1600" i="1">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𝑞</m:t>
                        </m:r>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𝑟</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𝑠</m:t>
                            </m:r>
                          </m:e>
                        </m:d>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1</m:t>
                    </m:r>
                  </m:oMath>
                </a14:m>
                <a:r>
                  <a:rPr lang="en-US" sz="1600" i="1" dirty="0" smtClean="0">
                    <a:latin typeface="Cambria Math" panose="02040503050406030204" pitchFamily="18" charset="0"/>
                    <a:ea typeface="Cambria Math" panose="02040503050406030204" pitchFamily="18" charset="0"/>
                    <a:cs typeface="Calibri" panose="020F0502020204030204" pitchFamily="34" charset="0"/>
                  </a:rPr>
                  <a:t> </a:t>
                </a:r>
                <a:r>
                  <a:rPr lang="en-US" sz="1600" dirty="0" smtClean="0">
                    <a:latin typeface="Cambria Math" panose="02040503050406030204" pitchFamily="18" charset="0"/>
                    <a:ea typeface="Cambria Math" panose="02040503050406030204" pitchFamily="18" charset="0"/>
                    <a:cs typeface="Calibri" panose="020F0502020204030204" pitchFamily="34" charset="0"/>
                  </a:rPr>
                  <a:t>can hold. From </a:t>
                </a:r>
                <a14:m>
                  <m:oMath xmlns:m="http://schemas.openxmlformats.org/officeDocument/2006/math">
                    <m:r>
                      <a:rPr lang="en-US" sz="1600" i="1">
                        <a:latin typeface="Cambria Math" panose="02040503050406030204" pitchFamily="18" charset="0"/>
                        <a:cs typeface="Calibri" panose="020F0502020204030204" pitchFamily="34" charset="0"/>
                      </a:rPr>
                      <m:t>𝑣</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𝑞</m:t>
                        </m:r>
                      </m:e>
                    </m:d>
                    <m:r>
                      <a:rPr lang="en-US" sz="1600" i="1">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and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e>
                    </m:d>
                    <m:r>
                      <a:rPr lang="en-US" sz="1600" b="0" i="1" smtClean="0">
                        <a:latin typeface="Cambria Math" panose="02040503050406030204" pitchFamily="18" charset="0"/>
                        <a:cs typeface="Calibri" panose="020F0502020204030204" pitchFamily="34" charset="0"/>
                      </a:rPr>
                      <m:t>=1</m:t>
                    </m:r>
                  </m:oMath>
                </a14:m>
                <a:r>
                  <a:rPr lang="en-US" sz="1600" dirty="0" smtClean="0">
                    <a:latin typeface="Cambria Math" panose="02040503050406030204" pitchFamily="18" charset="0"/>
                    <a:ea typeface="Cambria Math" panose="02040503050406030204" pitchFamily="18" charset="0"/>
                    <a:cs typeface="Calibri" panose="020F0502020204030204" pitchFamily="34" charset="0"/>
                  </a:rPr>
                  <a:t>, it follows that </a:t>
                </a:r>
                <a14:m>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smtClean="0">
                    <a:latin typeface="Cambria Math" panose="02040503050406030204" pitchFamily="18" charset="0"/>
                    <a:ea typeface="Cambria Math" panose="02040503050406030204" pitchFamily="18" charset="0"/>
                    <a:cs typeface="Calibri" panose="020F0502020204030204" pitchFamily="34" charset="0"/>
                  </a:rPr>
                  <a:t>. Hence, the following truth assignment is a counterexample to the validity of the given argument.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pic>
        <p:nvPicPr>
          <p:cNvPr id="9" name="Picture 8">
            <a:hlinkClick r:id="" action="ppaction://hlinkshowjump?jump=previousslide"/>
          </p:cNvPr>
          <p:cNvPicPr>
            <a:picLocks noChangeAspect="1"/>
          </p:cNvPicPr>
          <p:nvPr/>
        </p:nvPicPr>
        <p:blipFill>
          <a:blip r:embed="rId3"/>
          <a:stretch>
            <a:fillRect/>
          </a:stretch>
        </p:blipFill>
        <p:spPr>
          <a:xfrm>
            <a:off x="4830145" y="6553906"/>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84648" y="6553906"/>
            <a:ext cx="286537" cy="188992"/>
          </a:xfrm>
          <a:prstGeom prst="rect">
            <a:avLst/>
          </a:prstGeom>
          <a:scene3d>
            <a:camera prst="orthographicFront">
              <a:rot lat="0" lon="10800000" rev="0"/>
            </a:camera>
            <a:lightRig rig="threePt" dir="t"/>
          </a:scene3d>
        </p:spPr>
      </p:pic>
      <p:grpSp>
        <p:nvGrpSpPr>
          <p:cNvPr id="60" name="Group 59"/>
          <p:cNvGrpSpPr/>
          <p:nvPr/>
        </p:nvGrpSpPr>
        <p:grpSpPr>
          <a:xfrm>
            <a:off x="3286551" y="2362200"/>
            <a:ext cx="1649947" cy="1201431"/>
            <a:chOff x="4631262" y="1485318"/>
            <a:chExt cx="1649947" cy="1201431"/>
          </a:xfrm>
        </p:grpSpPr>
        <mc:AlternateContent xmlns:mc="http://schemas.openxmlformats.org/markup-compatibility/2006" xmlns:a14="http://schemas.microsoft.com/office/drawing/2010/main">
          <mc:Choice Requires="a14">
            <p:sp>
              <p:nvSpPr>
                <p:cNvPr id="61" name="TextBox 60"/>
                <p:cNvSpPr txBox="1"/>
                <p:nvPr/>
              </p:nvSpPr>
              <p:spPr>
                <a:xfrm>
                  <a:off x="4772395" y="1904906"/>
                  <a:ext cx="150881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cs typeface="Calibri" panose="020F0502020204030204" pitchFamily="34" charset="0"/>
                          </a:rPr>
                          <m:t>𝑞</m:t>
                        </m:r>
                        <m:r>
                          <a:rPr lang="en-US" sz="16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𝑠</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600" dirty="0">
                    <a:solidFill>
                      <a:prstClr val="black"/>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4772395" y="1904906"/>
                  <a:ext cx="1508814" cy="338554"/>
                </a:xfrm>
                <a:prstGeom prst="rect">
                  <a:avLst/>
                </a:prstGeom>
                <a:blipFill rotWithShape="0">
                  <a:blip r:embed="rId5"/>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708387" y="1708228"/>
                  <a:ext cx="91781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cs typeface="Calibri" panose="020F0502020204030204" pitchFamily="34" charset="0"/>
                          </a:rPr>
                          <m:t>𝑝</m:t>
                        </m:r>
                        <m:r>
                          <a:rPr lang="en-US" sz="1600" b="0" i="1" smtClean="0">
                            <a:solidFill>
                              <a:prstClr val="black"/>
                            </a:solidFill>
                            <a:latin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cs typeface="Calibri" panose="020F0502020204030204" pitchFamily="34" charset="0"/>
                          </a:rPr>
                          <m:t>𝑞</m:t>
                        </m:r>
                      </m:oMath>
                    </m:oMathPara>
                  </a14:m>
                  <a:endParaRPr lang="en-US" sz="1600" dirty="0">
                    <a:solidFill>
                      <a:prstClr val="black"/>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4708387" y="1708228"/>
                  <a:ext cx="917812" cy="338554"/>
                </a:xfrm>
                <a:prstGeom prst="rect">
                  <a:avLst/>
                </a:prstGeom>
                <a:blipFill rotWithShape="0">
                  <a:blip r:embed="rId6"/>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708387" y="1485318"/>
                  <a:ext cx="59914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cs typeface="Calibri" panose="020F0502020204030204" pitchFamily="34" charset="0"/>
                          </a:rPr>
                          <m:t>𝑝</m:t>
                        </m:r>
                      </m:oMath>
                    </m:oMathPara>
                  </a14:m>
                  <a:endParaRPr lang="en-US" sz="1600" dirty="0">
                    <a:solidFill>
                      <a:prstClr val="black"/>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708387" y="1485318"/>
                  <a:ext cx="599149" cy="338554"/>
                </a:xfrm>
                <a:prstGeom prst="rect">
                  <a:avLst/>
                </a:prstGeom>
                <a:blipFill rotWithShape="0">
                  <a:blip r:embed="rId7"/>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631262" y="2133678"/>
                  <a:ext cx="118569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cs typeface="Calibri" panose="020F0502020204030204" pitchFamily="34" charset="0"/>
                          </a:rPr>
                          <m:t>𝑡</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oMath>
                    </m:oMathPara>
                  </a14:m>
                  <a:endParaRPr lang="en-US" sz="1600" dirty="0">
                    <a:solidFill>
                      <a:prstClr val="black"/>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631262" y="2133678"/>
                  <a:ext cx="1185691"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4679840" y="2348195"/>
                  <a:ext cx="121109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𝑠</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𝑡</m:t>
                        </m:r>
                      </m:oMath>
                    </m:oMathPara>
                  </a14:m>
                  <a:endParaRPr lang="en-US" sz="1600" dirty="0">
                    <a:solidFill>
                      <a:prstClr val="black"/>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4679840" y="2348195"/>
                  <a:ext cx="1211091" cy="338554"/>
                </a:xfrm>
                <a:prstGeom prst="rect">
                  <a:avLst/>
                </a:prstGeom>
                <a:blipFill rotWithShape="0">
                  <a:blip r:embed="rId9"/>
                  <a:stretch>
                    <a:fillRect/>
                  </a:stretch>
                </a:blipFill>
              </p:spPr>
              <p:txBody>
                <a:bodyPr/>
                <a:lstStyle/>
                <a:p>
                  <a:r>
                    <a:rPr lang="en-US">
                      <a:noFill/>
                    </a:rPr>
                    <a:t> </a:t>
                  </a:r>
                </a:p>
              </p:txBody>
            </p:sp>
          </mc:Fallback>
        </mc:AlternateContent>
        <p:cxnSp>
          <p:nvCxnSpPr>
            <p:cNvPr id="67" name="Straight Connector 66"/>
            <p:cNvCxnSpPr/>
            <p:nvPr/>
          </p:nvCxnSpPr>
          <p:spPr>
            <a:xfrm flipV="1">
              <a:off x="4772394" y="2423205"/>
              <a:ext cx="1118538" cy="13233"/>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 name="TextBox 10"/>
              <p:cNvSpPr txBox="1"/>
              <p:nvPr/>
            </p:nvSpPr>
            <p:spPr>
              <a:xfrm>
                <a:off x="2998627" y="6022670"/>
                <a:ext cx="4223916" cy="338554"/>
              </a:xfrm>
              <a:prstGeom prst="rect">
                <a:avLst/>
              </a:prstGeom>
              <a:solidFill>
                <a:schemeClr val="accent3">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cs typeface="Calibri" panose="020F0502020204030204" pitchFamily="34" charset="0"/>
                        </a:rPr>
                        <m:t>𝑣</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𝑝</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𝑣</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𝑟</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𝑣</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𝑡</m:t>
                          </m:r>
                        </m:e>
                      </m:d>
                      <m:r>
                        <a:rPr lang="en-US" sz="1600" i="1">
                          <a:latin typeface="Cambria Math" panose="02040503050406030204" pitchFamily="18" charset="0"/>
                          <a:ea typeface="Cambria Math" panose="02040503050406030204" pitchFamily="18" charset="0"/>
                          <a:cs typeface="Calibri" panose="020F0502020204030204" pitchFamily="34" charset="0"/>
                        </a:rPr>
                        <m:t>=1</m:t>
                      </m:r>
                      <m:r>
                        <a:rPr lang="en-US" sz="1600">
                          <a:latin typeface="Cambria Math" panose="02040503050406030204" pitchFamily="18" charset="0"/>
                          <a:ea typeface="Cambria Math" panose="02040503050406030204" pitchFamily="18" charset="0"/>
                          <a:cs typeface="Calibri" panose="020F0502020204030204" pitchFamily="34" charset="0"/>
                        </a:rPr>
                        <m:t>,   </m:t>
                      </m:r>
                      <m:r>
                        <a:rPr lang="en-US" sz="1600" i="1">
                          <a:latin typeface="Cambria Math" panose="02040503050406030204" pitchFamily="18" charset="0"/>
                          <a:ea typeface="Cambria Math" panose="02040503050406030204" pitchFamily="18" charset="0"/>
                          <a:cs typeface="Calibri" panose="020F0502020204030204" pitchFamily="34" charset="0"/>
                        </a:rPr>
                        <m:t>𝑣</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𝑞</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𝑣</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𝑠</m:t>
                          </m:r>
                        </m:e>
                      </m:d>
                      <m:r>
                        <a:rPr lang="en-US" sz="1600" i="1">
                          <a:latin typeface="Cambria Math" panose="02040503050406030204" pitchFamily="18" charset="0"/>
                          <a:ea typeface="Cambria Math" panose="02040503050406030204" pitchFamily="18" charset="0"/>
                          <a:cs typeface="Calibri" panose="020F0502020204030204" pitchFamily="34" charset="0"/>
                        </a:rPr>
                        <m:t>=0</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998627" y="6022670"/>
                <a:ext cx="4223916" cy="338554"/>
              </a:xfrm>
              <a:prstGeom prst="rect">
                <a:avLst/>
              </a:prstGeom>
              <a:blipFill rotWithShape="0">
                <a:blip r:embed="rId10"/>
                <a:stretch>
                  <a:fillRect b="-1786"/>
                </a:stretch>
              </a:blipFill>
            </p:spPr>
            <p:txBody>
              <a:bodyPr/>
              <a:lstStyle/>
              <a:p>
                <a:r>
                  <a:rPr lang="en-US">
                    <a:noFill/>
                  </a:rPr>
                  <a:t> </a:t>
                </a:r>
              </a:p>
            </p:txBody>
          </p:sp>
        </mc:Fallback>
      </mc:AlternateContent>
    </p:spTree>
    <p:extLst>
      <p:ext uri="{BB962C8B-B14F-4D97-AF65-F5344CB8AC3E}">
        <p14:creationId xmlns:p14="http://schemas.microsoft.com/office/powerpoint/2010/main" val="3189123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Invalid Arguments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6.</a:t>
                </a:r>
                <a:r>
                  <a:rPr lang="en-US" sz="1600" dirty="0" smtClean="0">
                    <a:latin typeface="Calibri" panose="020F0502020204030204" pitchFamily="34" charset="0"/>
                    <a:cs typeface="Calibri" panose="020F0502020204030204" pitchFamily="34" charset="0"/>
                  </a:rPr>
                  <a:t> Can you find a counterexample to the validity of the following argument?</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We should find a truth assignment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oMath>
                </a14:m>
                <a:r>
                  <a:rPr lang="en-US" sz="1600" dirty="0" smtClean="0">
                    <a:latin typeface="Calibri" panose="020F0502020204030204" pitchFamily="34" charset="0"/>
                    <a:cs typeface="Calibri" panose="020F0502020204030204" pitchFamily="34" charset="0"/>
                  </a:rPr>
                  <a:t> such that</a:t>
                </a:r>
              </a:p>
              <a:p>
                <a:pPr marL="82296" indent="0" algn="just">
                  <a:spcBef>
                    <a:spcPts val="0"/>
                  </a:spcBef>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𝑠</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𝑠</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bar>
                            <m:bar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bar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e>
                          </m:bar>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m:oMathPara>
                </a14:m>
                <a:endParaRPr lang="en-US" sz="1600" b="0" i="1" dirty="0" smtClean="0">
                  <a:latin typeface="Cambria Math" panose="02040503050406030204" pitchFamily="18" charset="0"/>
                  <a:ea typeface="Cambria Math" panose="02040503050406030204" pitchFamily="18" charset="0"/>
                  <a:cs typeface="Calibri" panose="020F0502020204030204" pitchFamily="34" charset="0"/>
                </a:endParaRPr>
              </a:p>
              <a:p>
                <a:pPr marL="82296" indent="0" algn="just">
                  <a:spcBef>
                    <a:spcPts val="0"/>
                  </a:spcBef>
                  <a:buNone/>
                </a:pPr>
                <a:r>
                  <a:rPr lang="en-US" sz="1600" b="0" dirty="0" smtClean="0">
                    <a:latin typeface="Cambria Math" panose="02040503050406030204" pitchFamily="18" charset="0"/>
                    <a:ea typeface="Cambria Math" panose="02040503050406030204" pitchFamily="18" charset="0"/>
                    <a:cs typeface="Calibri" panose="020F0502020204030204" pitchFamily="34" charset="0"/>
                  </a:rPr>
                  <a:t>and</a:t>
                </a:r>
              </a:p>
              <a:p>
                <a:pPr marL="82296" indent="0" algn="just">
                  <a:spcBef>
                    <a:spcPts val="0"/>
                  </a:spcBef>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=0.</m:t>
                      </m:r>
                    </m:oMath>
                  </m:oMathPara>
                </a14:m>
                <a:endParaRPr lang="en-US" sz="1600" i="1"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From </a:t>
                </a:r>
                <a14:m>
                  <m:oMath xmlns:m="http://schemas.openxmlformats.org/officeDocument/2006/math">
                    <m:sSup>
                      <m:sSupPr>
                        <m:ctrlPr>
                          <a:rPr lang="en-US" sz="1600" i="1">
                            <a:latin typeface="Cambria Math" panose="02040503050406030204" pitchFamily="18" charset="0"/>
                            <a:ea typeface="Cambria Math" panose="02040503050406030204" pitchFamily="18" charset="0"/>
                            <a:cs typeface="Calibri" panose="020F0502020204030204" pitchFamily="34" charset="0"/>
                          </a:rPr>
                        </m:ctrlPr>
                      </m:sSupPr>
                      <m:e>
                        <m:r>
                          <a:rPr lang="en-US" sz="1600" i="1">
                            <a:latin typeface="Cambria Math" panose="02040503050406030204" pitchFamily="18" charset="0"/>
                            <a:ea typeface="Cambria Math" panose="02040503050406030204" pitchFamily="18" charset="0"/>
                            <a:cs typeface="Calibri" panose="020F0502020204030204" pitchFamily="34" charset="0"/>
                          </a:rPr>
                          <m:t>𝑣</m:t>
                        </m:r>
                      </m:e>
                      <m:sup>
                        <m:r>
                          <a:rPr lang="en-US" sz="1600" i="1">
                            <a:latin typeface="Cambria Math" panose="02040503050406030204" pitchFamily="18" charset="0"/>
                            <a:ea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𝑝</m:t>
                        </m:r>
                      </m:e>
                    </m:d>
                    <m:r>
                      <a:rPr lang="en-US" sz="1600" i="1">
                        <a:latin typeface="Cambria Math" panose="02040503050406030204" pitchFamily="18" charset="0"/>
                        <a:ea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it is concluded that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Since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𝑣</m:t>
                        </m:r>
                      </m:e>
                      <m:sup>
                        <m:r>
                          <a:rPr lang="en-US" sz="1600" b="0" i="1" smtClean="0">
                            <a:latin typeface="Cambria Math" panose="02040503050406030204" pitchFamily="18" charset="0"/>
                            <a:cs typeface="Calibri" panose="020F0502020204030204" pitchFamily="34" charset="0"/>
                          </a:rPr>
                          <m:t>∗</m:t>
                        </m:r>
                      </m:sup>
                    </m:sSup>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e>
                    </m:d>
                    <m:r>
                      <a:rPr lang="en-US" sz="1600" b="0" i="0"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we should have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𝑞</m:t>
                        </m:r>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From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𝑞</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𝑠</m:t>
                        </m:r>
                      </m:e>
                    </m:d>
                    <m:r>
                      <a:rPr lang="en-US" sz="160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and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𝑞</m:t>
                        </m:r>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it follows that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𝑠</m:t>
                        </m:r>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Thus,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𝑠</m:t>
                        </m:r>
                      </m:e>
                    </m:d>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which in turn results in </a:t>
                </a:r>
                <a14:m>
                  <m:oMath xmlns:m="http://schemas.openxmlformats.org/officeDocument/2006/math">
                    <m:r>
                      <a:rPr lang="en-US" sz="1600" b="0" i="1" smtClean="0">
                        <a:latin typeface="Cambria Math" panose="02040503050406030204" pitchFamily="18" charset="0"/>
                        <a:cs typeface="Calibri" panose="020F0502020204030204" pitchFamily="34" charset="0"/>
                      </a:rPr>
                      <m:t>𝑣</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because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𝑟</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𝑠</m:t>
                        </m:r>
                      </m:e>
                    </m:d>
                    <m:r>
                      <a:rPr lang="en-US" sz="160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The truth assignment obtained so far also satisfies the formulas </a:t>
                </a:r>
                <a14:m>
                  <m:oMath xmlns:m="http://schemas.openxmlformats.org/officeDocument/2006/math">
                    <m:r>
                      <a:rPr lang="en-US" sz="1600" b="0" i="1" smtClean="0">
                        <a:latin typeface="Cambria Math" panose="02040503050406030204" pitchFamily="18" charset="0"/>
                        <a:cs typeface="Calibri" panose="020F0502020204030204" pitchFamily="34" charset="0"/>
                      </a:rPr>
                      <m:t>𝑞</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𝑠</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oMath>
                </a14:m>
                <a:r>
                  <a:rPr lang="en-US" sz="1600" dirty="0" smtClean="0">
                    <a:latin typeface="Calibri" panose="020F0502020204030204" pitchFamily="34" charset="0"/>
                    <a:cs typeface="Calibri" panose="020F0502020204030204" pitchFamily="34" charset="0"/>
                  </a:rPr>
                  <a:t>. Hence, there is no counterexample to the validity of the given argument.</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pic>
        <p:nvPicPr>
          <p:cNvPr id="9" name="Picture 8">
            <a:hlinkClick r:id="" action="ppaction://hlinkshowjump?jump=previousslide"/>
          </p:cNvPr>
          <p:cNvPicPr>
            <a:picLocks noChangeAspect="1"/>
          </p:cNvPicPr>
          <p:nvPr/>
        </p:nvPicPr>
        <p:blipFill>
          <a:blip r:embed="rId3"/>
          <a:stretch>
            <a:fillRect/>
          </a:stretch>
        </p:blipFill>
        <p:spPr>
          <a:xfrm>
            <a:off x="4830145" y="6553906"/>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84648" y="6553906"/>
            <a:ext cx="286537" cy="188992"/>
          </a:xfrm>
          <a:prstGeom prst="rect">
            <a:avLst/>
          </a:prstGeom>
          <a:scene3d>
            <a:camera prst="orthographicFront">
              <a:rot lat="0" lon="10800000" rev="0"/>
            </a:camera>
            <a:lightRig rig="threePt" dir="t"/>
          </a:scene3d>
        </p:spPr>
      </p:pic>
      <p:grpSp>
        <p:nvGrpSpPr>
          <p:cNvPr id="60" name="Group 59"/>
          <p:cNvGrpSpPr/>
          <p:nvPr/>
        </p:nvGrpSpPr>
        <p:grpSpPr>
          <a:xfrm>
            <a:off x="4495800" y="1600200"/>
            <a:ext cx="1544607" cy="1404839"/>
            <a:chOff x="4561924" y="1422391"/>
            <a:chExt cx="1544607" cy="1404839"/>
          </a:xfrm>
        </p:grpSpPr>
        <mc:AlternateContent xmlns:mc="http://schemas.openxmlformats.org/markup-compatibility/2006" xmlns:a14="http://schemas.microsoft.com/office/drawing/2010/main">
          <mc:Choice Requires="a14">
            <p:sp>
              <p:nvSpPr>
                <p:cNvPr id="61" name="TextBox 60"/>
                <p:cNvSpPr txBox="1"/>
                <p:nvPr/>
              </p:nvSpPr>
              <p:spPr>
                <a:xfrm>
                  <a:off x="4561924" y="1924708"/>
                  <a:ext cx="154460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cs typeface="Calibri" panose="020F0502020204030204" pitchFamily="34" charset="0"/>
                          </a:rPr>
                          <m:t>𝑟</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𝑠</m:t>
                        </m:r>
                      </m:oMath>
                    </m:oMathPara>
                  </a14:m>
                  <a:endParaRPr lang="en-US" sz="1600" dirty="0">
                    <a:solidFill>
                      <a:prstClr val="black"/>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4561924" y="1924708"/>
                  <a:ext cx="1544607" cy="33855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648791" y="1668574"/>
                  <a:ext cx="120396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cs typeface="Calibri" panose="020F0502020204030204" pitchFamily="34" charset="0"/>
                          </a:rPr>
                          <m:t>𝑞</m:t>
                        </m:r>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𝑠</m:t>
                        </m:r>
                      </m:oMath>
                    </m:oMathPara>
                  </a14:m>
                  <a:endParaRPr lang="en-US" sz="1600" dirty="0">
                    <a:solidFill>
                      <a:prstClr val="black"/>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4648791" y="1668574"/>
                  <a:ext cx="1203960" cy="338554"/>
                </a:xfrm>
                <a:prstGeom prst="rect">
                  <a:avLst/>
                </a:prstGeom>
                <a:blipFill rotWithShape="0">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817524" y="1422391"/>
                  <a:ext cx="8874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brk m:alnAt="7"/>
                          </m:rPr>
                          <a:rPr lang="en-US" sz="1600" i="1" smtClean="0">
                            <a:solidFill>
                              <a:prstClr val="black"/>
                            </a:solidFill>
                            <a:latin typeface="Cambria Math" panose="02040503050406030204" pitchFamily="18" charset="0"/>
                            <a:cs typeface="Calibri" panose="020F0502020204030204" pitchFamily="34" charset="0"/>
                          </a:rPr>
                          <m:t>𝑝</m:t>
                        </m:r>
                        <m:r>
                          <a:rPr lang="en-US" sz="16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oMath>
                    </m:oMathPara>
                  </a14:m>
                  <a:endParaRPr lang="en-US" sz="1600" dirty="0">
                    <a:solidFill>
                      <a:prstClr val="black"/>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817524" y="1422391"/>
                  <a:ext cx="887433" cy="338554"/>
                </a:xfrm>
                <a:prstGeom prst="rect">
                  <a:avLst/>
                </a:prstGeom>
                <a:blipFill rotWithShape="0">
                  <a:blip r:embed="rId7"/>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668396" y="2148332"/>
                  <a:ext cx="1185691" cy="3488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prstClr val="black"/>
                            </a:solidFill>
                            <a:latin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cs typeface="Calibri" panose="020F0502020204030204" pitchFamily="34" charset="0"/>
                          </a:rPr>
                          <m:t>𝑝</m:t>
                        </m:r>
                        <m:bar>
                          <m:barPr>
                            <m:ctrlPr>
                              <a:rPr lang="en-US" sz="1600" b="0" i="1" smtClean="0">
                                <a:solidFill>
                                  <a:prstClr val="black"/>
                                </a:solidFill>
                                <a:latin typeface="Cambria Math" panose="02040503050406030204" pitchFamily="18" charset="0"/>
                                <a:cs typeface="Calibri" panose="020F0502020204030204" pitchFamily="34" charset="0"/>
                              </a:rPr>
                            </m:ctrlPr>
                          </m:barPr>
                          <m:e>
                            <m:r>
                              <a:rPr lang="en-US" sz="1600" b="0" i="1" smtClean="0">
                                <a:solidFill>
                                  <a:prstClr val="black"/>
                                </a:solidFill>
                                <a:latin typeface="Cambria Math" panose="02040503050406030204" pitchFamily="18" charset="0"/>
                                <a:cs typeface="Calibri" panose="020F0502020204030204" pitchFamily="34" charset="0"/>
                              </a:rPr>
                              <m:t>∨</m:t>
                            </m:r>
                          </m:e>
                        </m:bar>
                        <m:r>
                          <a:rPr lang="en-US" sz="1600" b="0" i="1" smtClean="0">
                            <a:solidFill>
                              <a:prstClr val="black"/>
                            </a:solidFill>
                            <a:latin typeface="Cambria Math" panose="02040503050406030204" pitchFamily="18" charset="0"/>
                            <a:cs typeface="Calibri" panose="020F0502020204030204" pitchFamily="34" charset="0"/>
                          </a:rPr>
                          <m:t>𝑟</m:t>
                        </m:r>
                      </m:oMath>
                    </m:oMathPara>
                  </a14:m>
                  <a:endParaRPr lang="en-US" sz="1600" dirty="0">
                    <a:solidFill>
                      <a:prstClr val="black"/>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668396" y="2148332"/>
                  <a:ext cx="1185691" cy="348813"/>
                </a:xfrm>
                <a:prstGeom prst="rect">
                  <a:avLst/>
                </a:prstGeom>
                <a:blipFill rotWithShape="0">
                  <a:blip r:embed="rId8"/>
                  <a:stretch>
                    <a:fillRect b="-1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4695935" y="2488676"/>
                  <a:ext cx="69810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b="0" i="1"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𝑝</m:t>
                        </m:r>
                      </m:oMath>
                    </m:oMathPara>
                  </a14:m>
                  <a:endParaRPr lang="en-US" sz="1600" dirty="0">
                    <a:solidFill>
                      <a:prstClr val="black"/>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4695935" y="2488676"/>
                  <a:ext cx="698105" cy="338554"/>
                </a:xfrm>
                <a:prstGeom prst="rect">
                  <a:avLst/>
                </a:prstGeom>
                <a:blipFill rotWithShape="0">
                  <a:blip r:embed="rId9"/>
                  <a:stretch>
                    <a:fillRect b="-5357"/>
                  </a:stretch>
                </a:blipFill>
              </p:spPr>
              <p:txBody>
                <a:bodyPr/>
                <a:lstStyle/>
                <a:p>
                  <a:r>
                    <a:rPr lang="en-US">
                      <a:noFill/>
                    </a:rPr>
                    <a:t> </a:t>
                  </a:r>
                </a:p>
              </p:txBody>
            </p:sp>
          </mc:Fallback>
        </mc:AlternateContent>
        <p:cxnSp>
          <p:nvCxnSpPr>
            <p:cNvPr id="67" name="Straight Connector 66"/>
            <p:cNvCxnSpPr/>
            <p:nvPr/>
          </p:nvCxnSpPr>
          <p:spPr>
            <a:xfrm flipV="1">
              <a:off x="4716148" y="2486886"/>
              <a:ext cx="1136603" cy="10260"/>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33175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Textbook: Ralph P. </a:t>
            </a:r>
            <a:r>
              <a:rPr lang="en-US" sz="2000" b="1" dirty="0" err="1" smtClean="0">
                <a:latin typeface="Calibri" panose="020F0502020204030204" pitchFamily="34" charset="0"/>
                <a:cs typeface="Calibri" panose="020F0502020204030204" pitchFamily="34" charset="0"/>
              </a:rPr>
              <a:t>Grimaldi</a:t>
            </a:r>
            <a:r>
              <a:rPr lang="en-US" sz="2000" b="1" dirty="0" smtClean="0">
                <a:latin typeface="Calibri" panose="020F0502020204030204" pitchFamily="34" charset="0"/>
                <a:cs typeface="Calibri" panose="020F0502020204030204" pitchFamily="34" charset="0"/>
              </a:rPr>
              <a:t>, Discrete and Combinatorial Mathematics</a:t>
            </a:r>
          </a:p>
          <a:p>
            <a:pPr marL="82296" indent="0" algn="ctr">
              <a:buNone/>
            </a:pPr>
            <a:endParaRPr lang="en-US" sz="2000" b="1" dirty="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You may begin doing exercises of Chapter 2.</a:t>
            </a: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r>
              <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16</a:t>
            </a:fld>
            <a:endParaRPr lang="en-US">
              <a:solidFill>
                <a:srgbClr val="E7DEC9">
                  <a:shade val="50000"/>
                  <a:satMod val="200000"/>
                </a:srgbClr>
              </a:solidFill>
            </a:endParaRPr>
          </a:p>
        </p:txBody>
      </p:sp>
    </p:spTree>
    <p:extLst>
      <p:ext uri="{BB962C8B-B14F-4D97-AF65-F5344CB8AC3E}">
        <p14:creationId xmlns:p14="http://schemas.microsoft.com/office/powerpoint/2010/main" val="2690899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Recapitulation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Every logic is indeed a language and consists of a syntax defining well-formed sequences of symbols, called formulas of the logic, and semantics that gives meaning to formulas.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set of all </a:t>
                </a:r>
                <a:r>
                  <a:rPr lang="en-US" sz="1600" b="1" i="1" dirty="0" smtClean="0">
                    <a:latin typeface="Calibri" panose="020F0502020204030204" pitchFamily="34" charset="0"/>
                    <a:cs typeface="Calibri" panose="020F0502020204030204" pitchFamily="34" charset="0"/>
                  </a:rPr>
                  <a:t>well-formed formulas</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wff</a:t>
                </a:r>
                <a:r>
                  <a:rPr lang="en-US" sz="1600" dirty="0" smtClean="0">
                    <a:latin typeface="Calibri" panose="020F0502020204030204" pitchFamily="34" charset="0"/>
                    <a:cs typeface="Calibri" panose="020F0502020204030204" pitchFamily="34" charset="0"/>
                  </a:rPr>
                  <a:t>) of the propositional logic (statements or propositions) is defined to be the smallest set that is closed under the following rules.</a:t>
                </a:r>
              </a:p>
              <a:p>
                <a:pPr marL="571500" indent="-342900" algn="just">
                  <a:spcBef>
                    <a:spcPts val="0"/>
                  </a:spcBef>
                  <a:buClr>
                    <a:schemeClr val="tx1"/>
                  </a:buClr>
                  <a:buSzPct val="100000"/>
                  <a:buFont typeface="+mj-lt"/>
                  <a:buAutoNum type="arabicPeriod"/>
                </a:pPr>
                <a14:m>
                  <m:oMath xmlns:m="http://schemas.openxmlformats.org/officeDocument/2006/math">
                    <m:r>
                      <a:rPr lang="en-US" sz="1600" b="0" i="0"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0"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and all sentence symbols are well-formed formulas.</a:t>
                </a:r>
                <a:endParaRPr lang="en-US" sz="1600" dirty="0">
                  <a:latin typeface="Calibri" panose="020F0502020204030204" pitchFamily="34" charset="0"/>
                  <a:cs typeface="Calibri" panose="020F0502020204030204" pitchFamily="34" charset="0"/>
                </a:endParaRPr>
              </a:p>
              <a:p>
                <a:pPr marL="571500" indent="-342900" algn="just">
                  <a:spcBef>
                    <a:spcPts val="0"/>
                  </a:spcBef>
                  <a:buClr>
                    <a:schemeClr val="tx1"/>
                  </a:buClr>
                  <a:buSzPct val="100000"/>
                  <a:buFont typeface="+mj-lt"/>
                  <a:buAutoNum type="arabicPeriod"/>
                </a:pPr>
                <a:r>
                  <a:rPr lang="en-US" sz="1600" dirty="0" smtClean="0">
                    <a:latin typeface="Calibri" panose="020F0502020204030204" pitchFamily="34" charset="0"/>
                    <a:cs typeface="Calibri" panose="020F0502020204030204" pitchFamily="34" charset="0"/>
                  </a:rPr>
                  <a:t>If </a:t>
                </a:r>
                <a14:m>
                  <m:oMath xmlns:m="http://schemas.openxmlformats.org/officeDocument/2006/math">
                    <m:r>
                      <m:rPr>
                        <m:sty m:val="p"/>
                      </m:rPr>
                      <a:rPr lang="en-US" sz="1600" b="0" i="0" smtClean="0">
                        <a:latin typeface="Cambria Math" panose="02040503050406030204" pitchFamily="18" charset="0"/>
                        <a:cs typeface="Calibri" panose="020F0502020204030204" pitchFamily="34" charset="0"/>
                      </a:rPr>
                      <m:t>α</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m:rPr>
                        <m:sty m:val="p"/>
                      </m:rPr>
                      <a:rPr lang="en-US" sz="1600" b="0" i="0" smtClean="0">
                        <a:latin typeface="Cambria Math" panose="02040503050406030204" pitchFamily="18" charset="0"/>
                        <a:cs typeface="Calibri" panose="020F0502020204030204" pitchFamily="34" charset="0"/>
                      </a:rPr>
                      <m:t>β</m:t>
                    </m:r>
                  </m:oMath>
                </a14:m>
                <a:r>
                  <a:rPr lang="en-US" sz="1600" dirty="0" smtClean="0">
                    <a:latin typeface="Calibri" panose="020F0502020204030204" pitchFamily="34" charset="0"/>
                    <a:cs typeface="Calibri" panose="020F0502020204030204" pitchFamily="34" charset="0"/>
                  </a:rPr>
                  <a:t> are well-formed formulas, </a:t>
                </a:r>
                <a:r>
                  <a:rPr lang="en-US" sz="1600" dirty="0">
                    <a:latin typeface="Calibri" panose="020F0502020204030204" pitchFamily="34" charset="0"/>
                    <a:cs typeface="Calibri" panose="020F0502020204030204" pitchFamily="34" charset="0"/>
                  </a:rPr>
                  <a:t>then so are </a:t>
                </a:r>
                <a14:m>
                  <m:oMath xmlns:m="http://schemas.openxmlformats.org/officeDocument/2006/math">
                    <m:r>
                      <a:rPr lang="en-US" sz="1600" i="0">
                        <a:latin typeface="Cambria Math" panose="02040503050406030204" pitchFamily="18" charset="0"/>
                        <a:cs typeface="Calibri" panose="020F0502020204030204" pitchFamily="34" charset="0"/>
                      </a:rPr>
                      <m:t>(¬</m:t>
                    </m:r>
                    <m:r>
                      <m:rPr>
                        <m:sty m:val="p"/>
                      </m:rPr>
                      <a:rPr lang="en-US" sz="1600" i="0">
                        <a:latin typeface="Cambria Math" panose="02040503050406030204" pitchFamily="18" charset="0"/>
                        <a:cs typeface="Calibri" panose="020F0502020204030204" pitchFamily="34" charset="0"/>
                      </a:rPr>
                      <m:t>α</m:t>
                    </m:r>
                    <m:r>
                      <a:rPr lang="en-US" sz="1600" i="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0" dirty="0">
                        <a:latin typeface="Cambria Math" panose="02040503050406030204" pitchFamily="18" charset="0"/>
                        <a:cs typeface="Calibri" panose="020F0502020204030204" pitchFamily="34" charset="0"/>
                      </a:rPr>
                      <m:t>(</m:t>
                    </m:r>
                    <m:r>
                      <m:rPr>
                        <m:sty m:val="p"/>
                      </m:rPr>
                      <a:rPr lang="en-US" sz="1600" i="0" dirty="0">
                        <a:latin typeface="Cambria Math" panose="02040503050406030204" pitchFamily="18" charset="0"/>
                        <a:cs typeface="Calibri" panose="020F0502020204030204" pitchFamily="34" charset="0"/>
                      </a:rPr>
                      <m:t>α</m:t>
                    </m:r>
                    <m:r>
                      <a:rPr lang="en-US" sz="1600" i="0" dirty="0">
                        <a:latin typeface="Cambria Math" panose="02040503050406030204" pitchFamily="18" charset="0"/>
                        <a:cs typeface="Calibri" panose="020F0502020204030204" pitchFamily="34" charset="0"/>
                      </a:rPr>
                      <m:t>∧</m:t>
                    </m:r>
                    <m:r>
                      <m:rPr>
                        <m:sty m:val="p"/>
                      </m:rPr>
                      <a:rPr lang="en-US" sz="1600" i="0" dirty="0">
                        <a:latin typeface="Cambria Math" panose="02040503050406030204" pitchFamily="18" charset="0"/>
                        <a:cs typeface="Calibri" panose="020F0502020204030204" pitchFamily="34" charset="0"/>
                      </a:rPr>
                      <m:t>β</m:t>
                    </m:r>
                    <m:r>
                      <a:rPr lang="en-US" sz="1600" i="0"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0" dirty="0">
                        <a:latin typeface="Cambria Math" panose="02040503050406030204" pitchFamily="18" charset="0"/>
                        <a:cs typeface="Calibri" panose="020F0502020204030204" pitchFamily="34" charset="0"/>
                      </a:rPr>
                      <m:t>(</m:t>
                    </m:r>
                    <m:r>
                      <m:rPr>
                        <m:sty m:val="p"/>
                      </m:rPr>
                      <a:rPr lang="en-US" sz="1600" i="0" dirty="0">
                        <a:latin typeface="Cambria Math" panose="02040503050406030204" pitchFamily="18" charset="0"/>
                        <a:cs typeface="Calibri" panose="020F0502020204030204" pitchFamily="34" charset="0"/>
                      </a:rPr>
                      <m:t>α</m:t>
                    </m:r>
                    <m:r>
                      <a:rPr lang="en-US" sz="1600" i="0" dirty="0">
                        <a:latin typeface="Cambria Math" panose="02040503050406030204" pitchFamily="18" charset="0"/>
                        <a:cs typeface="Calibri" panose="020F0502020204030204" pitchFamily="34" charset="0"/>
                      </a:rPr>
                      <m:t>∨</m:t>
                    </m:r>
                    <m:r>
                      <m:rPr>
                        <m:sty m:val="p"/>
                      </m:rPr>
                      <a:rPr lang="en-US" sz="1600" i="0" dirty="0">
                        <a:latin typeface="Cambria Math" panose="02040503050406030204" pitchFamily="18" charset="0"/>
                        <a:cs typeface="Calibri" panose="020F0502020204030204" pitchFamily="34" charset="0"/>
                      </a:rPr>
                      <m:t>β</m:t>
                    </m:r>
                    <m:r>
                      <a:rPr lang="en-US" sz="1600" i="0"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m:rPr>
                            <m:sty m:val="p"/>
                          </m:rPr>
                          <a:rPr lang="en-US" sz="1600" i="0">
                            <a:latin typeface="Cambria Math" panose="02040503050406030204" pitchFamily="18" charset="0"/>
                            <a:cs typeface="Calibri" panose="020F0502020204030204" pitchFamily="34" charset="0"/>
                          </a:rPr>
                          <m:t>α</m:t>
                        </m:r>
                        <m:r>
                          <a:rPr lang="en-US" sz="1600" i="0">
                            <a:latin typeface="Cambria Math" panose="02040503050406030204" pitchFamily="18" charset="0"/>
                            <a:ea typeface="Cambria Math" panose="02040503050406030204" pitchFamily="18" charset="0"/>
                            <a:cs typeface="Calibri" panose="020F0502020204030204" pitchFamily="34" charset="0"/>
                          </a:rPr>
                          <m:t>⟶</m:t>
                        </m:r>
                        <m:r>
                          <m:rPr>
                            <m:sty m:val="p"/>
                          </m:rPr>
                          <a:rPr lang="en-US" sz="1600" i="0">
                            <a:latin typeface="Cambria Math" panose="02040503050406030204" pitchFamily="18" charset="0"/>
                            <a:ea typeface="Cambria Math" panose="02040503050406030204" pitchFamily="18" charset="0"/>
                            <a:cs typeface="Calibri" panose="020F0502020204030204" pitchFamily="34" charset="0"/>
                          </a:rPr>
                          <m:t>β</m:t>
                        </m:r>
                      </m:e>
                    </m:d>
                    <m:r>
                      <a:rPr lang="en-US" sz="1600" b="0" i="0"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1600" dirty="0" smtClean="0">
                  <a:latin typeface="Calibri" panose="020F0502020204030204" pitchFamily="34" charset="0"/>
                  <a:cs typeface="Calibri" panose="020F0502020204030204" pitchFamily="34" charset="0"/>
                </a:endParaRPr>
              </a:p>
              <a:p>
                <a:pPr marL="571500" indent="-342900" algn="just">
                  <a:spcBef>
                    <a:spcPts val="0"/>
                  </a:spcBef>
                  <a:buClr>
                    <a:schemeClr val="tx1"/>
                  </a:buClr>
                  <a:buSzPct val="100000"/>
                  <a:buFont typeface="+mj-lt"/>
                  <a:buAutoNum type="arabicPeriod"/>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G</a:t>
                </a:r>
                <a:r>
                  <a:rPr lang="en-US" sz="1600" dirty="0" smtClean="0">
                    <a:latin typeface="Calibri" panose="020F0502020204030204" pitchFamily="34" charset="0"/>
                    <a:cs typeface="Calibri" panose="020F0502020204030204" pitchFamily="34" charset="0"/>
                  </a:rPr>
                  <a:t>iven a </a:t>
                </a:r>
                <a:r>
                  <a:rPr lang="en-US" sz="1600" b="1" i="1" dirty="0" smtClean="0">
                    <a:latin typeface="Calibri" panose="020F0502020204030204" pitchFamily="34" charset="0"/>
                    <a:cs typeface="Calibri" panose="020F0502020204030204" pitchFamily="34" charset="0"/>
                  </a:rPr>
                  <a:t>truth assignment </a:t>
                </a:r>
                <a14:m>
                  <m:oMath xmlns:m="http://schemas.openxmlformats.org/officeDocument/2006/math">
                    <m:r>
                      <a:rPr lang="en-US" sz="1600" i="1">
                        <a:latin typeface="Cambria Math" panose="02040503050406030204" pitchFamily="18" charset="0"/>
                        <a:cs typeface="Calibri" panose="020F0502020204030204" pitchFamily="34" charset="0"/>
                      </a:rPr>
                      <m:t>𝑣</m:t>
                    </m:r>
                    <m:r>
                      <a:rPr lang="en-US" sz="1600" b="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𝒜</m:t>
                    </m:r>
                    <m:r>
                      <a:rPr lang="en-US" sz="1600" i="1" dirty="0" smtClean="0">
                        <a:latin typeface="Cambria Math" panose="02040503050406030204" pitchFamily="18" charset="0"/>
                        <a:ea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ea typeface="Cambria Math" panose="02040503050406030204" pitchFamily="18" charset="0"/>
                        <a:cs typeface="Calibri" panose="020F0502020204030204" pitchFamily="34" charset="0"/>
                      </a:rPr>
                      <m:t>{0,1}</m:t>
                    </m:r>
                  </m:oMath>
                </a14:m>
                <a:r>
                  <a:rPr lang="en-US" sz="1600" dirty="0" smtClean="0">
                    <a:latin typeface="Calibri" panose="020F0502020204030204" pitchFamily="34" charset="0"/>
                    <a:cs typeface="Calibri" panose="020F0502020204030204" pitchFamily="34" charset="0"/>
                  </a:rPr>
                  <a:t>, we define a </a:t>
                </a:r>
                <a:r>
                  <a:rPr lang="en-US" sz="1600" b="1" i="1" dirty="0" smtClean="0">
                    <a:latin typeface="Calibri" panose="020F0502020204030204" pitchFamily="34" charset="0"/>
                    <a:cs typeface="Calibri" panose="020F0502020204030204" pitchFamily="34" charset="0"/>
                  </a:rPr>
                  <a:t>valuation function</a:t>
                </a:r>
                <a:r>
                  <a:rPr lang="en-US" sz="1600" dirty="0" smtClean="0">
                    <a:latin typeface="Calibri" panose="020F0502020204030204" pitchFamily="34" charset="0"/>
                    <a:cs typeface="Calibri" panose="020F0502020204030204" pitchFamily="34" charset="0"/>
                  </a:rPr>
                  <a:t>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𝒮</m:t>
                    </m:r>
                    <m:r>
                      <a:rPr lang="en-US" sz="1600" b="0" i="1" smtClean="0">
                        <a:latin typeface="Cambria Math" panose="02040503050406030204" pitchFamily="18" charset="0"/>
                        <a:ea typeface="Cambria Math" panose="02040503050406030204" pitchFamily="18" charset="0"/>
                        <a:cs typeface="Calibri" panose="020F0502020204030204" pitchFamily="34" charset="0"/>
                      </a:rPr>
                      <m:t>⟶{0,1}</m:t>
                    </m:r>
                  </m:oMath>
                </a14:m>
                <a:r>
                  <a:rPr lang="en-US" sz="1600" dirty="0">
                    <a:latin typeface="Calibri" panose="020F0502020204030204" pitchFamily="34" charset="0"/>
                    <a:cs typeface="Calibri" panose="020F0502020204030204" pitchFamily="34" charset="0"/>
                  </a:rPr>
                  <a:t> that assigns a (correct) truth value to each well-formed </a:t>
                </a:r>
                <a:r>
                  <a:rPr lang="en-US" sz="1600" dirty="0" smtClean="0">
                    <a:latin typeface="Calibri" panose="020F0502020204030204" pitchFamily="34" charset="0"/>
                    <a:cs typeface="Calibri" panose="020F0502020204030204" pitchFamily="34" charset="0"/>
                  </a:rPr>
                  <a:t>formula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𝒮</m:t>
                    </m:r>
                  </m:oMath>
                </a14:m>
                <a:r>
                  <a:rPr lang="en-US" sz="1600" dirty="0">
                    <a:latin typeface="Calibri" panose="020F0502020204030204" pitchFamily="34" charset="0"/>
                    <a:cs typeface="Calibri" panose="020F0502020204030204" pitchFamily="34" charset="0"/>
                  </a:rPr>
                  <a:t> of the </a:t>
                </a:r>
                <a:r>
                  <a:rPr lang="en-US" sz="1600" dirty="0" smtClean="0">
                    <a:latin typeface="Calibri" panose="020F0502020204030204" pitchFamily="34" charset="0"/>
                    <a:cs typeface="Calibri" panose="020F0502020204030204" pitchFamily="34" charset="0"/>
                  </a:rPr>
                  <a:t>language.</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a:t>
                </a:r>
                <a:r>
                  <a:rPr lang="en-US" sz="1600" dirty="0">
                    <a:latin typeface="Calibri" panose="020F0502020204030204" pitchFamily="34" charset="0"/>
                    <a:cs typeface="Calibri" panose="020F0502020204030204" pitchFamily="34" charset="0"/>
                  </a:rPr>
                  <a:t>all </a:t>
                </a:r>
                <a14:m>
                  <m:oMath xmlns:m="http://schemas.openxmlformats.org/officeDocument/2006/math">
                    <m:r>
                      <a:rPr lang="en-US" sz="1600" i="1">
                        <a:latin typeface="Cambria Math" panose="02040503050406030204" pitchFamily="18" charset="0"/>
                        <a:cs typeface="Calibri" panose="020F0502020204030204" pitchFamily="34" charset="0"/>
                      </a:rPr>
                      <m:t>𝑎</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𝒜</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𝛽</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𝒮</m:t>
                    </m:r>
                  </m:oMath>
                </a14:m>
                <a:r>
                  <a:rPr lang="en-US" sz="1600" dirty="0">
                    <a:latin typeface="Calibri" panose="020F0502020204030204" pitchFamily="34" charset="0"/>
                    <a:cs typeface="Calibri" panose="020F0502020204030204" pitchFamily="34" charset="0"/>
                  </a:rPr>
                  <a:t>,</a:t>
                </a:r>
              </a:p>
              <a:p>
                <a:pPr marL="228600" indent="0" algn="just">
                  <a:spcBef>
                    <a:spcPts val="0"/>
                  </a:spcBef>
                  <a:buClr>
                    <a:schemeClr val="tx1"/>
                  </a:buClr>
                  <a:buSzPct val="100000"/>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8" name="Rectangle 7"/>
          <p:cNvSpPr/>
          <p:nvPr/>
        </p:nvSpPr>
        <p:spPr>
          <a:xfrm>
            <a:off x="1904746" y="4878222"/>
            <a:ext cx="6248400" cy="142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1799686" y="5228694"/>
                <a:ext cx="1600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e>
                      </m:d>
                      <m:r>
                        <a:rPr lang="en-US" sz="1600" i="1">
                          <a:latin typeface="Cambria Math" panose="02040503050406030204" pitchFamily="18" charset="0"/>
                          <a:cs typeface="Calibri" panose="020F0502020204030204" pitchFamily="34" charset="0"/>
                        </a:rPr>
                        <m:t>=0.</m:t>
                      </m:r>
                    </m:oMath>
                  </m:oMathPara>
                </a14:m>
                <a:endParaRPr lang="en-US" sz="1600" i="1" dirty="0">
                  <a:latin typeface="Cambria Math" panose="02040503050406030204" pitchFamily="18" charset="0"/>
                  <a:cs typeface="Calibri" panose="020F050202020403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799686" y="5228694"/>
                <a:ext cx="1600200" cy="33855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799686" y="5543926"/>
                <a:ext cx="1600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e>
                      </m:d>
                      <m:r>
                        <a:rPr lang="en-US" sz="1600" i="1">
                          <a:latin typeface="Cambria Math" panose="02040503050406030204" pitchFamily="18" charset="0"/>
                          <a:cs typeface="Calibri" panose="020F0502020204030204" pitchFamily="34" charset="0"/>
                        </a:rPr>
                        <m:t>=1.</m:t>
                      </m:r>
                    </m:oMath>
                  </m:oMathPara>
                </a14:m>
                <a:endParaRPr lang="en-US" sz="1600" i="1" dirty="0">
                  <a:latin typeface="Cambria Math" panose="02040503050406030204" pitchFamily="18" charset="0"/>
                  <a:cs typeface="Calibri" panose="020F050202020403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799686" y="5543926"/>
                <a:ext cx="1600200" cy="33855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952086" y="4909961"/>
                <a:ext cx="1600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𝑎</m:t>
                          </m:r>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𝑣</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𝑎</m:t>
                          </m:r>
                        </m:e>
                      </m:d>
                      <m:r>
                        <a:rPr lang="en-US" sz="1600" i="1">
                          <a:latin typeface="Cambria Math" panose="02040503050406030204" pitchFamily="18" charset="0"/>
                          <a:cs typeface="Calibri" panose="020F0502020204030204" pitchFamily="34" charset="0"/>
                        </a:rPr>
                        <m:t>.</m:t>
                      </m:r>
                    </m:oMath>
                  </m:oMathPara>
                </a14:m>
                <a:endParaRPr lang="en-US" sz="1600" i="1" dirty="0">
                  <a:latin typeface="Cambria Math" panose="02040503050406030204" pitchFamily="18" charset="0"/>
                  <a:cs typeface="Calibri" panose="020F050202020403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952086" y="4909961"/>
                <a:ext cx="1600200"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109792" y="4878221"/>
                <a:ext cx="2485487"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𝛼</m:t>
                              </m:r>
                            </m:e>
                          </m:d>
                        </m:e>
                      </m:d>
                      <m:r>
                        <a:rPr lang="en-US" sz="1600" i="1">
                          <a:latin typeface="Cambria Math" panose="02040503050406030204" pitchFamily="18" charset="0"/>
                          <a:cs typeface="Calibri" panose="020F0502020204030204" pitchFamily="34" charset="0"/>
                        </a:rPr>
                        <m:t>=1−</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r>
                        <a:rPr lang="en-US" sz="1600" i="1">
                          <a:latin typeface="Cambria Math" panose="02040503050406030204" pitchFamily="18" charset="0"/>
                          <a:cs typeface="Calibri" panose="020F0502020204030204" pitchFamily="34" charset="0"/>
                        </a:rPr>
                        <m:t>.</m:t>
                      </m:r>
                    </m:oMath>
                  </m:oMathPara>
                </a14:m>
                <a:endParaRPr lang="en-US" sz="1600" i="1" dirty="0">
                  <a:latin typeface="Cambria Math" panose="02040503050406030204" pitchFamily="18" charset="0"/>
                  <a:cs typeface="Calibri" panose="020F050202020403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109792" y="4878221"/>
                <a:ext cx="2485487" cy="37029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109792" y="5248515"/>
                <a:ext cx="2667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109792" y="5248515"/>
                <a:ext cx="2667000" cy="338554"/>
              </a:xfrm>
              <a:prstGeom prst="rect">
                <a:avLst/>
              </a:prstGeom>
              <a:blipFill rotWithShape="0">
                <a:blip r:embed="rId9"/>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233079" y="5591665"/>
                <a:ext cx="3886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r>
                        <a:rPr lang="en-US" sz="160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233079" y="5591665"/>
                <a:ext cx="3886200" cy="338554"/>
              </a:xfrm>
              <a:prstGeom prst="rect">
                <a:avLst/>
              </a:prstGeom>
              <a:blipFill rotWithShape="0">
                <a:blip r:embed="rId10"/>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962400" y="5909491"/>
                <a:ext cx="396240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1−</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e>
                      </m:d>
                      <m:r>
                        <a:rPr lang="en-US" sz="1600" i="1">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962400" y="5909491"/>
                <a:ext cx="3962400" cy="370294"/>
              </a:xfrm>
              <a:prstGeom prst="rect">
                <a:avLst/>
              </a:prstGeom>
              <a:blipFill rotWithShape="0">
                <a:blip r:embed="rId11"/>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482024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nodePh="1">
                                  <p:stCondLst>
                                    <p:cond delay="0"/>
                                  </p:stCondLst>
                                  <p:endCondLst>
                                    <p:cond evt="begin" delay="0">
                                      <p:tn val="29"/>
                                    </p:cond>
                                  </p:end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1" grpId="0"/>
      <p:bldP spid="12" grpId="0"/>
      <p:bldP spid="1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Recapitulation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A formula </a:t>
                </a:r>
                <a14:m>
                  <m:oMath xmlns:m="http://schemas.openxmlformats.org/officeDocument/2006/math">
                    <m:r>
                      <a:rPr lang="en-US" sz="1600" i="1">
                        <a:latin typeface="Cambria Math" panose="02040503050406030204" pitchFamily="18" charset="0"/>
                        <a:cs typeface="Calibri" panose="020F0502020204030204" pitchFamily="34" charset="0"/>
                      </a:rPr>
                      <m:t>𝛼</m:t>
                    </m:r>
                  </m:oMath>
                </a14:m>
                <a:r>
                  <a:rPr lang="en-US" sz="1600" dirty="0">
                    <a:latin typeface="Calibri" panose="020F0502020204030204" pitchFamily="34" charset="0"/>
                    <a:cs typeface="Calibri" panose="020F0502020204030204" pitchFamily="34" charset="0"/>
                  </a:rPr>
                  <a:t> of the propositional logic is said to be a </a:t>
                </a:r>
                <a:r>
                  <a:rPr lang="en-US" sz="1600" b="1" i="1" dirty="0">
                    <a:latin typeface="Calibri" panose="020F0502020204030204" pitchFamily="34" charset="0"/>
                    <a:cs typeface="Calibri" panose="020F0502020204030204" pitchFamily="34" charset="0"/>
                  </a:rPr>
                  <a:t>valid formula</a:t>
                </a:r>
                <a:r>
                  <a:rPr lang="en-US" sz="1600" dirty="0">
                    <a:latin typeface="Calibri" panose="020F0502020204030204" pitchFamily="34" charset="0"/>
                    <a:cs typeface="Calibri" panose="020F0502020204030204" pitchFamily="34" charset="0"/>
                  </a:rPr>
                  <a:t>, or a </a:t>
                </a:r>
                <a:r>
                  <a:rPr lang="en-US" sz="1600" b="1" i="1" dirty="0">
                    <a:latin typeface="Calibri" panose="020F0502020204030204" pitchFamily="34" charset="0"/>
                    <a:cs typeface="Calibri" panose="020F0502020204030204" pitchFamily="34" charset="0"/>
                  </a:rPr>
                  <a:t>tautology</a:t>
                </a:r>
                <a:r>
                  <a:rPr lang="en-US" sz="1600" dirty="0">
                    <a:latin typeface="Calibri" panose="020F0502020204030204" pitchFamily="34" charset="0"/>
                    <a:cs typeface="Calibri" panose="020F0502020204030204" pitchFamily="34" charset="0"/>
                  </a:rPr>
                  <a:t>, if it is always true, that is,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r>
                      <a:rPr lang="en-US" sz="1600" i="1">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for all truth assignments </a:t>
                </a:r>
                <a14:m>
                  <m:oMath xmlns:m="http://schemas.openxmlformats.org/officeDocument/2006/math">
                    <m:r>
                      <a:rPr lang="en-US" sz="1600" i="1">
                        <a:latin typeface="Cambria Math" panose="02040503050406030204" pitchFamily="18" charset="0"/>
                        <a:cs typeface="Calibri" panose="020F0502020204030204" pitchFamily="34" charset="0"/>
                      </a:rPr>
                      <m:t>𝑣</m:t>
                    </m:r>
                  </m:oMath>
                </a14:m>
                <a:r>
                  <a:rPr lang="en-US" sz="1600" dirty="0">
                    <a:latin typeface="Calibri" panose="020F0502020204030204" pitchFamily="34" charset="0"/>
                    <a:cs typeface="Calibri" panose="020F0502020204030204" pitchFamily="34" charset="0"/>
                  </a:rPr>
                  <a:t>. A formula </a:t>
                </a:r>
                <a14:m>
                  <m:oMath xmlns:m="http://schemas.openxmlformats.org/officeDocument/2006/math">
                    <m:r>
                      <a:rPr lang="en-US" sz="1600" i="1">
                        <a:latin typeface="Cambria Math" panose="02040503050406030204" pitchFamily="18" charset="0"/>
                        <a:cs typeface="Calibri" panose="020F0502020204030204" pitchFamily="34" charset="0"/>
                      </a:rPr>
                      <m:t>𝛼</m:t>
                    </m:r>
                  </m:oMath>
                </a14:m>
                <a:r>
                  <a:rPr lang="en-US" sz="1600" dirty="0">
                    <a:latin typeface="Calibri" panose="020F0502020204030204" pitchFamily="34" charset="0"/>
                    <a:cs typeface="Calibri" panose="020F0502020204030204" pitchFamily="34" charset="0"/>
                  </a:rPr>
                  <a:t> is called a </a:t>
                </a:r>
                <a:r>
                  <a:rPr lang="en-US" sz="1600" b="1" i="1" dirty="0">
                    <a:latin typeface="Calibri" panose="020F0502020204030204" pitchFamily="34" charset="0"/>
                    <a:cs typeface="Calibri" panose="020F0502020204030204" pitchFamily="34" charset="0"/>
                  </a:rPr>
                  <a:t>contradiction </a:t>
                </a:r>
                <a:r>
                  <a:rPr lang="en-US" sz="1600" dirty="0" smtClean="0">
                    <a:latin typeface="Calibri" panose="020F0502020204030204" pitchFamily="34" charset="0"/>
                    <a:cs typeface="Calibri" panose="020F0502020204030204" pitchFamily="34" charset="0"/>
                  </a:rPr>
                  <a:t>if</a:t>
                </a:r>
                <a:r>
                  <a:rPr lang="en-US" sz="1600" b="1"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r>
                      <a:rPr lang="en-US" sz="1600" i="1">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for all truth assignments </a:t>
                </a:r>
                <a14:m>
                  <m:oMath xmlns:m="http://schemas.openxmlformats.org/officeDocument/2006/math">
                    <m:r>
                      <a:rPr lang="en-US" sz="1600" i="1">
                        <a:latin typeface="Cambria Math" panose="02040503050406030204" pitchFamily="18" charset="0"/>
                        <a:cs typeface="Calibri" panose="020F0502020204030204" pitchFamily="34" charset="0"/>
                      </a:rPr>
                      <m:t>𝑣</m:t>
                    </m:r>
                  </m:oMath>
                </a14:m>
                <a:r>
                  <a:rPr lang="en-US" sz="1600" dirty="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Two </a:t>
                </a:r>
                <a:r>
                  <a:rPr lang="en-US" sz="1600" dirty="0">
                    <a:latin typeface="Calibri" panose="020F0502020204030204" pitchFamily="34" charset="0"/>
                    <a:cs typeface="Calibri" panose="020F0502020204030204" pitchFamily="34" charset="0"/>
                  </a:rPr>
                  <a:t>formulas </a:t>
                </a:r>
                <a14:m>
                  <m:oMath xmlns:m="http://schemas.openxmlformats.org/officeDocument/2006/math">
                    <m:r>
                      <a:rPr lang="en-US" sz="1600" i="1">
                        <a:latin typeface="Cambria Math" panose="02040503050406030204" pitchFamily="18" charset="0"/>
                        <a:cs typeface="Calibri" panose="020F0502020204030204" pitchFamily="34" charset="0"/>
                      </a:rPr>
                      <m:t>𝛼</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dirty="0">
                        <a:latin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of the propositional logic are said to be </a:t>
                </a:r>
                <a:r>
                  <a:rPr lang="en-US" sz="1600" b="1" i="1" dirty="0">
                    <a:latin typeface="Calibri" panose="020F0502020204030204" pitchFamily="34" charset="0"/>
                    <a:cs typeface="Calibri" panose="020F0502020204030204" pitchFamily="34" charset="0"/>
                  </a:rPr>
                  <a:t>logically equivalent</a:t>
                </a:r>
                <a:r>
                  <a:rPr lang="en-US" sz="1600" dirty="0">
                    <a:latin typeface="Calibri" panose="020F0502020204030204" pitchFamily="34" charset="0"/>
                    <a:cs typeface="Calibri" panose="020F0502020204030204" pitchFamily="34" charset="0"/>
                  </a:rPr>
                  <a:t>, denoted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if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is a valid formula, i.e., a </a:t>
                </a:r>
                <a:r>
                  <a:rPr lang="en-US" sz="1600" dirty="0" smtClean="0">
                    <a:latin typeface="Calibri" panose="020F0502020204030204" pitchFamily="34" charset="0"/>
                    <a:cs typeface="Calibri" panose="020F0502020204030204" pitchFamily="34" charset="0"/>
                  </a:rPr>
                  <a:t>tautology. Equivalently</a:t>
                </a:r>
                <a:r>
                  <a:rPr lang="en-US" sz="1600" dirty="0">
                    <a:latin typeface="Calibri" panose="020F0502020204030204" pitchFamily="34" charset="0"/>
                    <a:cs typeface="Calibri" panose="020F0502020204030204" pitchFamily="34" charset="0"/>
                  </a:rPr>
                  <a:t>, two statements </a:t>
                </a:r>
                <a14:m>
                  <m:oMath xmlns:m="http://schemas.openxmlformats.org/officeDocument/2006/math">
                    <m:r>
                      <a:rPr lang="en-US" sz="1600" i="1">
                        <a:latin typeface="Cambria Math" panose="02040503050406030204" pitchFamily="18" charset="0"/>
                        <a:cs typeface="Calibri" panose="020F0502020204030204" pitchFamily="34" charset="0"/>
                      </a:rPr>
                      <m:t>𝛼</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dirty="0">
                        <a:latin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are logically equivalent </a:t>
                </a:r>
                <a:r>
                  <a:rPr lang="en-US" sz="1600" dirty="0" smtClean="0">
                    <a:latin typeface="Calibri" panose="020F0502020204030204" pitchFamily="34" charset="0"/>
                    <a:cs typeface="Calibri" panose="020F0502020204030204" pitchFamily="34" charset="0"/>
                  </a:rPr>
                  <a:t>if and only if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for every truth assignment </a:t>
                </a:r>
                <a14:m>
                  <m:oMath xmlns:m="http://schemas.openxmlformats.org/officeDocument/2006/math">
                    <m:r>
                      <a:rPr lang="en-US" sz="1600" i="1">
                        <a:latin typeface="Cambria Math" panose="02040503050406030204" pitchFamily="18" charset="0"/>
                        <a:cs typeface="Calibri" panose="020F0502020204030204" pitchFamily="34" charset="0"/>
                      </a:rPr>
                      <m:t>𝑣</m:t>
                    </m:r>
                  </m:oMath>
                </a14:m>
                <a:r>
                  <a:rPr lang="en-US" sz="1600" dirty="0" smtClean="0">
                    <a:latin typeface="Calibri" panose="020F0502020204030204" pitchFamily="34" charset="0"/>
                    <a:cs typeface="Calibri" panose="020F0502020204030204" pitchFamily="34" charset="0"/>
                  </a:rPr>
                  <a:t>.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following table lists important laws for the algebra of propositions.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5" name="Picture 4"/>
          <p:cNvPicPr>
            <a:picLocks noChangeAspect="1"/>
          </p:cNvPicPr>
          <p:nvPr/>
        </p:nvPicPr>
        <p:blipFill>
          <a:blip r:embed="rId5"/>
          <a:stretch>
            <a:fillRect/>
          </a:stretch>
        </p:blipFill>
        <p:spPr>
          <a:xfrm>
            <a:off x="2743200" y="3683927"/>
            <a:ext cx="4991958" cy="2892837"/>
          </a:xfrm>
          <a:prstGeom prst="rect">
            <a:avLst/>
          </a:prstGeom>
        </p:spPr>
      </p:pic>
    </p:spTree>
    <p:extLst>
      <p:ext uri="{BB962C8B-B14F-4D97-AF65-F5344CB8AC3E}">
        <p14:creationId xmlns:p14="http://schemas.microsoft.com/office/powerpoint/2010/main" val="191920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This session is concerned with the </a:t>
            </a:r>
            <a:r>
              <a:rPr lang="en-US" sz="1600" b="1" i="1" dirty="0" smtClean="0">
                <a:latin typeface="Calibri" panose="020F0502020204030204" pitchFamily="34" charset="0"/>
                <a:cs typeface="Calibri" panose="020F0502020204030204" pitchFamily="34" charset="0"/>
              </a:rPr>
              <a:t>logical inference</a:t>
            </a:r>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The rules of logical inference indeed reflect what the deductive thought, of human, is based upon (at least partially.)</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For example, if the two sentences “It is cold in Mumbai now.” and “It rains whenever it is cold in Mumbai.” are true, one can deduce (infer) that “It rains in Mumbai now.” Similarly, from “If I study hard, I pass the course.” and “If I pass the course, I can get a job.”, it is deduced that “If I study hard, I can get a job.”</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We shall study the rationale behind such deductions. We will also be able to determine which </a:t>
            </a:r>
            <a:r>
              <a:rPr lang="en-US" sz="1600" b="1" i="1" dirty="0" smtClean="0">
                <a:latin typeface="Calibri" panose="020F0502020204030204" pitchFamily="34" charset="0"/>
                <a:cs typeface="Calibri" panose="020F0502020204030204" pitchFamily="34" charset="0"/>
              </a:rPr>
              <a:t>logical arguments</a:t>
            </a:r>
            <a:r>
              <a:rPr lang="en-US" sz="1600" dirty="0" smtClean="0">
                <a:latin typeface="Calibri" panose="020F0502020204030204" pitchFamily="34" charset="0"/>
                <a:cs typeface="Calibri" panose="020F0502020204030204" pitchFamily="34" charset="0"/>
              </a:rPr>
              <a:t>, represented in the form of propositional logic formulas,</a:t>
            </a:r>
            <a:r>
              <a:rPr lang="en-US" sz="1600" b="1"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are valid arguments and which are not.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In fact, we give rules of inference and show that how one can employ them to prove the validity of a given argument.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It is also shown that how one may find a counterexample to the invalidity of an argument.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The concept of logical inference is also closely related to the concepts </a:t>
            </a:r>
            <a:r>
              <a:rPr lang="en-US" sz="1600" b="1" i="1" dirty="0" smtClean="0">
                <a:latin typeface="Calibri" panose="020F0502020204030204" pitchFamily="34" charset="0"/>
                <a:cs typeface="Calibri" panose="020F0502020204030204" pitchFamily="34" charset="0"/>
              </a:rPr>
              <a:t>theorem</a:t>
            </a:r>
            <a:r>
              <a:rPr lang="en-US" sz="1600" dirty="0" smtClean="0">
                <a:latin typeface="Calibri" panose="020F0502020204030204" pitchFamily="34" charset="0"/>
                <a:cs typeface="Calibri" panose="020F0502020204030204" pitchFamily="34" charset="0"/>
              </a:rPr>
              <a:t> and </a:t>
            </a:r>
            <a:r>
              <a:rPr lang="en-US" sz="1600" b="1" i="1" dirty="0" smtClean="0">
                <a:latin typeface="Calibri" panose="020F0502020204030204" pitchFamily="34" charset="0"/>
                <a:cs typeface="Calibri" panose="020F0502020204030204" pitchFamily="34" charset="0"/>
              </a:rPr>
              <a:t>proof</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910084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Logical Implication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Definition 1.</a:t>
                </a:r>
                <a:r>
                  <a:rPr lang="en-US" sz="1600" dirty="0" smtClean="0">
                    <a:latin typeface="Calibri" panose="020F0502020204030204" pitchFamily="34" charset="0"/>
                    <a:cs typeface="Calibri" panose="020F0502020204030204" pitchFamily="34" charset="0"/>
                  </a:rPr>
                  <a:t> For two formulas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we say that </a:t>
                </a:r>
                <a14:m>
                  <m:oMath xmlns:m="http://schemas.openxmlformats.org/officeDocument/2006/math">
                    <m:r>
                      <a:rPr lang="en-US" sz="1600" i="1" dirty="0"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logically implies</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and write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if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is a valid formula, i.e., a tautology.</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What does a logical implication tell us?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Let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be a logical implication. This means that in every possible model </a:t>
                </a:r>
                <a14:m>
                  <m:oMath xmlns:m="http://schemas.openxmlformats.org/officeDocument/2006/math">
                    <m:r>
                      <a:rPr lang="en-US" sz="1600" i="1">
                        <a:latin typeface="Cambria Math" panose="02040503050406030204" pitchFamily="18" charset="0"/>
                        <a:cs typeface="Calibri" panose="020F0502020204030204" pitchFamily="34" charset="0"/>
                      </a:rPr>
                      <m:t>𝑣</m:t>
                    </m:r>
                  </m:oMath>
                </a14:m>
                <a:r>
                  <a:rPr lang="en-US" sz="1600" dirty="0" smtClean="0">
                    <a:latin typeface="Calibri" panose="020F0502020204030204" pitchFamily="34" charset="0"/>
                    <a:cs typeface="Calibri" panose="020F0502020204030204" pitchFamily="34" charset="0"/>
                  </a:rPr>
                  <a:t>, that is, in any state of affairs,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is true. Alternatively, if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is true in a model, then so is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in that model. The formula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cannot be false in a model in which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is true.</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The logical implication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𝛼</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𝛼</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𝛼</m:t>
                            </m:r>
                          </m:e>
                          <m:sub>
                            <m:r>
                              <a:rPr lang="en-US" sz="1600" b="0" i="1" smtClean="0">
                                <a:latin typeface="Cambria Math" panose="02040503050406030204" pitchFamily="18" charset="0"/>
                                <a:cs typeface="Calibri" panose="020F0502020204030204" pitchFamily="34" charset="0"/>
                              </a:rPr>
                              <m:t>𝑛</m:t>
                            </m:r>
                          </m:sub>
                        </m:sSub>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can be interpreted as follows: if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 …,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𝛼</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are all true, then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is true. In fact, the </a:t>
                </a:r>
                <a:r>
                  <a:rPr lang="en-US" sz="1600" b="1" i="1" dirty="0" smtClean="0">
                    <a:latin typeface="Calibri" panose="020F0502020204030204" pitchFamily="34" charset="0"/>
                    <a:cs typeface="Calibri" panose="020F0502020204030204" pitchFamily="34" charset="0"/>
                  </a:rPr>
                  <a:t>conclusion</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logically follows from the </a:t>
                </a:r>
                <a:r>
                  <a:rPr lang="en-US" sz="1600" b="1" i="1" dirty="0" smtClean="0">
                    <a:latin typeface="Calibri" panose="020F0502020204030204" pitchFamily="34" charset="0"/>
                    <a:cs typeface="Calibri" panose="020F0502020204030204" pitchFamily="34" charset="0"/>
                  </a:rPr>
                  <a:t>premises</a:t>
                </a:r>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oMath>
                </a14:m>
                <a:r>
                  <a:rPr lang="en-US" sz="1600" dirty="0">
                    <a:latin typeface="Calibri" panose="020F0502020204030204" pitchFamily="34" charset="0"/>
                    <a:cs typeface="Calibri" panose="020F0502020204030204" pitchFamily="34" charset="0"/>
                  </a:rPr>
                  <a:t>, …,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b="1" dirty="0" smtClean="0">
                    <a:latin typeface="Calibri" panose="020F0502020204030204" pitchFamily="34" charset="0"/>
                    <a:cs typeface="Calibri" panose="020F0502020204030204" pitchFamily="34" charset="0"/>
                  </a:rPr>
                  <a:t>Example 1.</a:t>
                </a:r>
                <a:r>
                  <a:rPr lang="en-US" sz="1600" dirty="0" smtClean="0">
                    <a:latin typeface="Calibri" panose="020F0502020204030204" pitchFamily="34" charset="0"/>
                    <a:cs typeface="Calibri" panose="020F0502020204030204" pitchFamily="34" charset="0"/>
                  </a:rPr>
                  <a:t> Show that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5" name="TextBox 4"/>
              <p:cNvSpPr txBox="1"/>
              <p:nvPr/>
            </p:nvSpPr>
            <p:spPr>
              <a:xfrm>
                <a:off x="1703378" y="4502164"/>
                <a:ext cx="424022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𝑟</m:t>
                              </m:r>
                            </m:e>
                          </m:d>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𝑞</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𝑝</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𝑟</m:t>
                          </m:r>
                        </m:e>
                      </m:d>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𝑞</m:t>
                      </m:r>
                    </m:oMath>
                  </m:oMathPara>
                </a14:m>
                <a:endParaRPr lang="en-US" sz="1600" i="1" dirty="0"/>
              </a:p>
            </p:txBody>
          </p:sp>
        </mc:Choice>
        <mc:Fallback xmlns="">
          <p:sp>
            <p:nvSpPr>
              <p:cNvPr id="5" name="TextBox 4"/>
              <p:cNvSpPr txBox="1">
                <a:spLocks noRot="1" noChangeAspect="1" noMove="1" noResize="1" noEditPoints="1" noAdjustHandles="1" noChangeArrowheads="1" noChangeShapeType="1" noTextEdit="1"/>
              </p:cNvSpPr>
              <p:nvPr/>
            </p:nvSpPr>
            <p:spPr>
              <a:xfrm>
                <a:off x="1703378" y="4502164"/>
                <a:ext cx="4240222" cy="370294"/>
              </a:xfrm>
              <a:prstGeom prst="rect">
                <a:avLst/>
              </a:prstGeom>
              <a:blipFill rotWithShape="0">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15689" y="5061706"/>
                <a:ext cx="3314083"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oMath>
                  </m:oMathPara>
                </a14:m>
                <a:endParaRPr lang="en-US" sz="1600" i="1" dirty="0"/>
              </a:p>
            </p:txBody>
          </p:sp>
        </mc:Choice>
        <mc:Fallback xmlns="">
          <p:sp>
            <p:nvSpPr>
              <p:cNvPr id="8" name="TextBox 7"/>
              <p:cNvSpPr txBox="1">
                <a:spLocks noRot="1" noChangeAspect="1" noMove="1" noResize="1" noEditPoints="1" noAdjustHandles="1" noChangeArrowheads="1" noChangeShapeType="1" noTextEdit="1"/>
              </p:cNvSpPr>
              <p:nvPr/>
            </p:nvSpPr>
            <p:spPr>
              <a:xfrm>
                <a:off x="2515689" y="5061706"/>
                <a:ext cx="3314083" cy="370294"/>
              </a:xfrm>
              <a:prstGeom prst="rect">
                <a:avLst/>
              </a:prstGeom>
              <a:blipFill rotWithShape="0">
                <a:blip r:embed="rId6"/>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490289" y="5349166"/>
                <a:ext cx="446694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e>
                          </m:d>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e>
                          </m:d>
                        </m:e>
                      </m:d>
                      <m:r>
                        <a:rPr lang="en-US" sz="1600" i="1">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𝑞</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𝑞</m:t>
                              </m:r>
                            </m:e>
                          </m:d>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𝑞</m:t>
                              </m:r>
                            </m:e>
                          </m:d>
                        </m:e>
                      </m:d>
                    </m:oMath>
                  </m:oMathPara>
                </a14:m>
                <a:endParaRPr lang="en-US" sz="1600"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2490289" y="5349166"/>
                <a:ext cx="4466946" cy="370294"/>
              </a:xfrm>
              <a:prstGeom prst="rect">
                <a:avLst/>
              </a:prstGeom>
              <a:blipFill rotWithShape="0">
                <a:blip r:embed="rId7"/>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429232" y="5636626"/>
                <a:ext cx="337999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m:t>
                          </m:r>
                        </m:e>
                      </m:d>
                      <m:r>
                        <a:rPr lang="en-US" sz="1600" i="1">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𝑞</m:t>
                              </m:r>
                            </m:e>
                          </m:d>
                        </m:e>
                      </m:d>
                    </m:oMath>
                  </m:oMathPara>
                </a14:m>
                <a:endParaRPr lang="en-US" sz="1600" i="1" dirty="0"/>
              </a:p>
            </p:txBody>
          </p:sp>
        </mc:Choice>
        <mc:Fallback xmlns="">
          <p:sp>
            <p:nvSpPr>
              <p:cNvPr id="15" name="TextBox 14"/>
              <p:cNvSpPr txBox="1">
                <a:spLocks noRot="1" noChangeAspect="1" noMove="1" noResize="1" noEditPoints="1" noAdjustHandles="1" noChangeArrowheads="1" noChangeShapeType="1" noTextEdit="1"/>
              </p:cNvSpPr>
              <p:nvPr/>
            </p:nvSpPr>
            <p:spPr>
              <a:xfrm>
                <a:off x="2429232" y="5636626"/>
                <a:ext cx="3379990" cy="370294"/>
              </a:xfrm>
              <a:prstGeom prst="rect">
                <a:avLst/>
              </a:prstGeom>
              <a:blipFill rotWithShape="0">
                <a:blip r:embed="rId8"/>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57465" y="5931043"/>
                <a:ext cx="207138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e>
                      </m:d>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𝑞</m:t>
                          </m:r>
                        </m:e>
                      </m:d>
                    </m:oMath>
                  </m:oMathPara>
                </a14:m>
                <a:endParaRPr lang="en-US" sz="1600" i="1" dirty="0"/>
              </a:p>
            </p:txBody>
          </p:sp>
        </mc:Choice>
        <mc:Fallback xmlns="">
          <p:sp>
            <p:nvSpPr>
              <p:cNvPr id="16" name="TextBox 15"/>
              <p:cNvSpPr txBox="1">
                <a:spLocks noRot="1" noChangeAspect="1" noMove="1" noResize="1" noEditPoints="1" noAdjustHandles="1" noChangeArrowheads="1" noChangeShapeType="1" noTextEdit="1"/>
              </p:cNvSpPr>
              <p:nvPr/>
            </p:nvSpPr>
            <p:spPr>
              <a:xfrm>
                <a:off x="2557465" y="5931043"/>
                <a:ext cx="2071382" cy="338554"/>
              </a:xfrm>
              <a:prstGeom prst="rect">
                <a:avLst/>
              </a:prstGeom>
              <a:blipFill rotWithShape="0">
                <a:blip r:embed="rId9"/>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32622" y="6217305"/>
                <a:ext cx="21210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e>
                      </m:d>
                      <m:r>
                        <a:rPr lang="en-US" sz="1600" i="1">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e>
                      </m:d>
                    </m:oMath>
                  </m:oMathPara>
                </a14:m>
                <a:endParaRPr lang="en-US" sz="1600"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2532622" y="6217305"/>
                <a:ext cx="2121069" cy="338554"/>
              </a:xfrm>
              <a:prstGeom prst="rect">
                <a:avLst/>
              </a:prstGeom>
              <a:blipFill rotWithShape="0">
                <a:blip r:embed="rId10"/>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411677" y="6233070"/>
                <a:ext cx="154594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e>
                      </m:d>
                    </m:oMath>
                  </m:oMathPara>
                </a14:m>
                <a:endParaRPr lang="en-US" sz="1600"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4411677" y="6233070"/>
                <a:ext cx="1545941" cy="338554"/>
              </a:xfrm>
              <a:prstGeom prst="rect">
                <a:avLst/>
              </a:prstGeom>
              <a:blipFill rotWithShape="0">
                <a:blip r:embed="rId11"/>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777640" y="6233070"/>
                <a:ext cx="61447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smtClean="0">
                          <a:latin typeface="Cambria Math" panose="02040503050406030204" pitchFamily="18" charset="0"/>
                          <a:cs typeface="Calibri" panose="020F0502020204030204" pitchFamily="34" charset="0"/>
                        </a:rPr>
                        <m:t>⊤</m:t>
                      </m:r>
                    </m:oMath>
                  </m:oMathPara>
                </a14:m>
                <a:endParaRPr lang="en-US" sz="1600" i="1" dirty="0"/>
              </a:p>
            </p:txBody>
          </p:sp>
        </mc:Choice>
        <mc:Fallback xmlns="">
          <p:sp>
            <p:nvSpPr>
              <p:cNvPr id="19" name="TextBox 18"/>
              <p:cNvSpPr txBox="1">
                <a:spLocks noRot="1" noChangeAspect="1" noMove="1" noResize="1" noEditPoints="1" noAdjustHandles="1" noChangeArrowheads="1" noChangeShapeType="1" noTextEdit="1"/>
              </p:cNvSpPr>
              <p:nvPr/>
            </p:nvSpPr>
            <p:spPr>
              <a:xfrm>
                <a:off x="5777640" y="6233070"/>
                <a:ext cx="614476" cy="338554"/>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532622" y="4768113"/>
                <a:ext cx="327660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𝑝</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𝑟</m:t>
                              </m:r>
                            </m:e>
                          </m:d>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𝑞</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𝑝</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oMath>
                  </m:oMathPara>
                </a14:m>
                <a:endParaRPr lang="en-US" sz="1600" i="1" dirty="0"/>
              </a:p>
            </p:txBody>
          </p:sp>
        </mc:Choice>
        <mc:Fallback xmlns="">
          <p:sp>
            <p:nvSpPr>
              <p:cNvPr id="20" name="TextBox 19"/>
              <p:cNvSpPr txBox="1">
                <a:spLocks noRot="1" noChangeAspect="1" noMove="1" noResize="1" noEditPoints="1" noAdjustHandles="1" noChangeArrowheads="1" noChangeShapeType="1" noTextEdit="1"/>
              </p:cNvSpPr>
              <p:nvPr/>
            </p:nvSpPr>
            <p:spPr>
              <a:xfrm>
                <a:off x="2532622" y="4768113"/>
                <a:ext cx="3276600" cy="370294"/>
              </a:xfrm>
              <a:prstGeom prst="rect">
                <a:avLst/>
              </a:prstGeom>
              <a:blipFill rotWithShape="0">
                <a:blip r:embed="rId13"/>
                <a:stretch>
                  <a:fillRect b="-1639"/>
                </a:stretch>
              </a:blipFill>
            </p:spPr>
            <p:txBody>
              <a:bodyPr/>
              <a:lstStyle/>
              <a:p>
                <a:r>
                  <a:rPr lang="en-US">
                    <a:noFill/>
                  </a:rPr>
                  <a:t> </a:t>
                </a:r>
              </a:p>
            </p:txBody>
          </p:sp>
        </mc:Fallback>
      </mc:AlternateContent>
      <p:sp>
        <p:nvSpPr>
          <p:cNvPr id="6" name="Rectangle 5"/>
          <p:cNvSpPr/>
          <p:nvPr/>
        </p:nvSpPr>
        <p:spPr>
          <a:xfrm>
            <a:off x="5833533" y="6233070"/>
            <a:ext cx="491068" cy="352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31454" y="4541964"/>
            <a:ext cx="3002545" cy="3081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6" idx="0"/>
          </p:cNvCxnSpPr>
          <p:nvPr/>
        </p:nvCxnSpPr>
        <p:spPr>
          <a:xfrm>
            <a:off x="3832727" y="4850124"/>
            <a:ext cx="2246340" cy="138294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4566049" y="2942618"/>
                <a:ext cx="4577951" cy="548640"/>
              </a:xfrm>
              <a:prstGeom prst="rect">
                <a:avLst/>
              </a:prstGeom>
              <a:solidFill>
                <a:schemeClr val="accent2">
                  <a:lumMod val="60000"/>
                  <a:lumOff val="40000"/>
                </a:schemeClr>
              </a:solidFill>
            </p:spPr>
            <p:txBody>
              <a:bodyPr wrap="square" rtlCol="0" anchor="ctr">
                <a:spAutoFit/>
              </a:bodyPr>
              <a:lstStyle/>
              <a:p>
                <a:pPr algn="just"/>
                <a:r>
                  <a:rPr lang="en-US" sz="1200" dirty="0" smtClean="0">
                    <a:latin typeface="Calibri" panose="020F0502020204030204" pitchFamily="34" charset="0"/>
                    <a:cs typeface="Calibri" panose="020F0502020204030204" pitchFamily="34" charset="0"/>
                  </a:rPr>
                  <a:t>You may also show that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𝑣</m:t>
                        </m:r>
                      </m:e>
                      <m:sup>
                        <m:r>
                          <a:rPr lang="en-US" sz="1200" b="0" i="1" smtClean="0">
                            <a:latin typeface="Cambria Math" panose="02040503050406030204" pitchFamily="18" charset="0"/>
                          </a:rPr>
                          <m:t>∗</m:t>
                        </m:r>
                      </m:sup>
                    </m:sSup>
                    <m:d>
                      <m:dPr>
                        <m:ctrlPr>
                          <a:rPr lang="en-US" sz="1200" b="0" i="1" smtClean="0">
                            <a:latin typeface="Cambria Math" panose="02040503050406030204" pitchFamily="18" charset="0"/>
                          </a:rPr>
                        </m:ctrlPr>
                      </m:dPr>
                      <m:e>
                        <m:d>
                          <m:dPr>
                            <m:ctrlPr>
                              <a:rPr lang="en-US" sz="1200" i="1">
                                <a:latin typeface="Cambria Math" panose="02040503050406030204" pitchFamily="18" charset="0"/>
                                <a:cs typeface="Calibri" panose="020F0502020204030204" pitchFamily="34" charset="0"/>
                              </a:rPr>
                            </m:ctrlPr>
                          </m:dPr>
                          <m:e>
                            <m:d>
                              <m:dPr>
                                <m:ctrlPr>
                                  <a:rPr lang="en-US" sz="1200" i="1">
                                    <a:latin typeface="Cambria Math" panose="02040503050406030204" pitchFamily="18" charset="0"/>
                                    <a:cs typeface="Calibri" panose="020F0502020204030204" pitchFamily="34" charset="0"/>
                                  </a:rPr>
                                </m:ctrlPr>
                              </m:dPr>
                              <m:e>
                                <m:r>
                                  <a:rPr lang="en-US" sz="1200" i="1">
                                    <a:latin typeface="Cambria Math" panose="02040503050406030204" pitchFamily="18" charset="0"/>
                                    <a:cs typeface="Calibri" panose="020F0502020204030204" pitchFamily="34" charset="0"/>
                                  </a:rPr>
                                  <m:t>𝑝</m:t>
                                </m:r>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𝑟</m:t>
                                </m:r>
                              </m:e>
                            </m:d>
                            <m:r>
                              <a:rPr lang="en-US" sz="1200" i="1">
                                <a:latin typeface="Cambria Math" panose="02040503050406030204" pitchFamily="18" charset="0"/>
                                <a:ea typeface="Cambria Math" panose="02040503050406030204" pitchFamily="18" charset="0"/>
                                <a:cs typeface="Calibri" panose="020F0502020204030204" pitchFamily="34" charset="0"/>
                              </a:rPr>
                              <m:t>∧</m:t>
                            </m:r>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𝑞</m:t>
                                </m:r>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𝑝</m:t>
                                </m:r>
                              </m:e>
                            </m:d>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𝑟</m:t>
                            </m:r>
                          </m:e>
                        </m:d>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𝑞</m:t>
                        </m:r>
                      </m:e>
                    </m:d>
                    <m:r>
                      <a:rPr lang="en-US" sz="1200" b="0" i="1"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200" i="1" dirty="0" smtClean="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or make use of the truth table for </a:t>
                </a:r>
                <a14:m>
                  <m:oMath xmlns:m="http://schemas.openxmlformats.org/officeDocument/2006/math">
                    <m:d>
                      <m:dPr>
                        <m:ctrlPr>
                          <a:rPr lang="en-US" sz="1200" i="1">
                            <a:latin typeface="Cambria Math" panose="02040503050406030204" pitchFamily="18" charset="0"/>
                            <a:cs typeface="Calibri" panose="020F0502020204030204" pitchFamily="34" charset="0"/>
                          </a:rPr>
                        </m:ctrlPr>
                      </m:dPr>
                      <m:e>
                        <m:d>
                          <m:dPr>
                            <m:ctrlPr>
                              <a:rPr lang="en-US" sz="1200" i="1">
                                <a:latin typeface="Cambria Math" panose="02040503050406030204" pitchFamily="18" charset="0"/>
                                <a:cs typeface="Calibri" panose="020F0502020204030204" pitchFamily="34" charset="0"/>
                              </a:rPr>
                            </m:ctrlPr>
                          </m:dPr>
                          <m:e>
                            <m:r>
                              <a:rPr lang="en-US" sz="1200" i="1">
                                <a:latin typeface="Cambria Math" panose="02040503050406030204" pitchFamily="18" charset="0"/>
                                <a:cs typeface="Calibri" panose="020F0502020204030204" pitchFamily="34" charset="0"/>
                              </a:rPr>
                              <m:t>𝑝</m:t>
                            </m:r>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𝑟</m:t>
                            </m:r>
                          </m:e>
                        </m:d>
                        <m:r>
                          <a:rPr lang="en-US" sz="1200" i="1">
                            <a:latin typeface="Cambria Math" panose="02040503050406030204" pitchFamily="18" charset="0"/>
                            <a:ea typeface="Cambria Math" panose="02040503050406030204" pitchFamily="18" charset="0"/>
                            <a:cs typeface="Calibri" panose="020F0502020204030204" pitchFamily="34" charset="0"/>
                          </a:rPr>
                          <m:t>∧</m:t>
                        </m:r>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𝑞</m:t>
                            </m:r>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𝑝</m:t>
                            </m:r>
                          </m:e>
                        </m:d>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𝑟</m:t>
                        </m:r>
                      </m:e>
                    </m:d>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𝑞</m:t>
                    </m:r>
                  </m:oMath>
                </a14:m>
                <a:r>
                  <a:rPr lang="en-US" sz="1200" i="1" dirty="0" smtClean="0">
                    <a:latin typeface="Calibri" panose="020F0502020204030204" pitchFamily="34" charset="0"/>
                    <a:cs typeface="Calibri" panose="020F0502020204030204" pitchFamily="34" charset="0"/>
                  </a:rPr>
                  <a:t>.</a:t>
                </a:r>
                <a:endParaRPr lang="en-US" sz="1200" i="1" dirty="0">
                  <a:latin typeface="Calibri" panose="020F0502020204030204" pitchFamily="34" charset="0"/>
                  <a:cs typeface="Calibri" panose="020F050202020403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566049" y="2942618"/>
                <a:ext cx="4577951" cy="548640"/>
              </a:xfrm>
              <a:prstGeom prst="rect">
                <a:avLst/>
              </a:prstGeom>
              <a:blipFill rotWithShape="0">
                <a:blip r:embed="rId1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566049" y="3535474"/>
                <a:ext cx="4577951" cy="548640"/>
              </a:xfrm>
              <a:prstGeom prst="rect">
                <a:avLst/>
              </a:prstGeom>
              <a:solidFill>
                <a:schemeClr val="accent3">
                  <a:lumMod val="40000"/>
                  <a:lumOff val="60000"/>
                </a:schemeClr>
              </a:solidFill>
            </p:spPr>
            <p:txBody>
              <a:bodyPr wrap="square" rtlCol="0" anchor="ctr">
                <a:spAutoFit/>
              </a:bodyPr>
              <a:lstStyle/>
              <a:p>
                <a:pPr algn="just"/>
                <a:r>
                  <a:rPr lang="en-US" sz="1200" dirty="0" smtClean="0">
                    <a:latin typeface="Calibri" panose="020F0502020204030204" pitchFamily="34" charset="0"/>
                    <a:cs typeface="Calibri" panose="020F0502020204030204" pitchFamily="34" charset="0"/>
                  </a:rPr>
                  <a:t>We also say that the truth of the conclusion </a:t>
                </a:r>
                <a14:m>
                  <m:oMath xmlns:m="http://schemas.openxmlformats.org/officeDocument/2006/math">
                    <m:r>
                      <a:rPr lang="en-US" sz="1200" b="0" i="1" smtClean="0">
                        <a:latin typeface="Cambria Math" panose="02040503050406030204" pitchFamily="18" charset="0"/>
                        <a:cs typeface="Calibri" panose="020F0502020204030204" pitchFamily="34" charset="0"/>
                      </a:rPr>
                      <m:t>𝑞</m:t>
                    </m:r>
                    <m:r>
                      <a:rPr lang="en-US" sz="1200" b="0" i="1" smtClean="0">
                        <a:latin typeface="Cambria Math" panose="02040503050406030204" pitchFamily="18" charset="0"/>
                        <a:cs typeface="Calibri" panose="020F0502020204030204" pitchFamily="34" charset="0"/>
                      </a:rPr>
                      <m:t> </m:t>
                    </m:r>
                  </m:oMath>
                </a14:m>
                <a:r>
                  <a:rPr lang="en-US" sz="1200" dirty="0" smtClean="0">
                    <a:latin typeface="Calibri" panose="020F0502020204030204" pitchFamily="34" charset="0"/>
                    <a:cs typeface="Calibri" panose="020F0502020204030204" pitchFamily="34" charset="0"/>
                  </a:rPr>
                  <a:t>is </a:t>
                </a:r>
                <a:r>
                  <a:rPr lang="en-US" sz="1200" b="1" i="1" dirty="0" smtClean="0">
                    <a:latin typeface="Calibri" panose="020F0502020204030204" pitchFamily="34" charset="0"/>
                    <a:cs typeface="Calibri" panose="020F0502020204030204" pitchFamily="34" charset="0"/>
                  </a:rPr>
                  <a:t>deduced</a:t>
                </a:r>
                <a:r>
                  <a:rPr lang="en-US" sz="1200" dirty="0" smtClean="0">
                    <a:latin typeface="Calibri" panose="020F0502020204030204" pitchFamily="34" charset="0"/>
                    <a:cs typeface="Calibri" panose="020F0502020204030204" pitchFamily="34" charset="0"/>
                  </a:rPr>
                  <a:t> or </a:t>
                </a:r>
                <a:r>
                  <a:rPr lang="en-US" sz="1200" b="1" i="1" dirty="0" smtClean="0">
                    <a:latin typeface="Calibri" panose="020F0502020204030204" pitchFamily="34" charset="0"/>
                    <a:cs typeface="Calibri" panose="020F0502020204030204" pitchFamily="34" charset="0"/>
                  </a:rPr>
                  <a:t>inferred</a:t>
                </a:r>
                <a:r>
                  <a:rPr lang="en-US" sz="1200" dirty="0" smtClean="0">
                    <a:latin typeface="Calibri" panose="020F0502020204030204" pitchFamily="34" charset="0"/>
                    <a:cs typeface="Calibri" panose="020F0502020204030204" pitchFamily="34" charset="0"/>
                  </a:rPr>
                  <a:t> from the truth of the premises </a:t>
                </a:r>
                <a14:m>
                  <m:oMath xmlns:m="http://schemas.openxmlformats.org/officeDocument/2006/math">
                    <m:r>
                      <a:rPr lang="en-US" sz="1200" b="0" i="1" smtClean="0">
                        <a:latin typeface="Cambria Math" panose="02040503050406030204" pitchFamily="18" charset="0"/>
                        <a:cs typeface="Calibri" panose="020F0502020204030204" pitchFamily="34" charset="0"/>
                      </a:rPr>
                      <m:t>𝑝</m:t>
                    </m:r>
                    <m:r>
                      <a:rPr lang="en-US" sz="1200" b="0" i="1" smtClean="0">
                        <a:latin typeface="Cambria Math" panose="02040503050406030204" pitchFamily="18" charset="0"/>
                        <a:ea typeface="Cambria Math" panose="02040503050406030204" pitchFamily="18" charset="0"/>
                        <a:cs typeface="Calibri" panose="020F0502020204030204" pitchFamily="34" charset="0"/>
                      </a:rPr>
                      <m:t>⟶</m:t>
                    </m:r>
                    <m:r>
                      <a:rPr lang="en-US" sz="1200" b="0" i="1" smtClean="0">
                        <a:latin typeface="Cambria Math" panose="02040503050406030204" pitchFamily="18" charset="0"/>
                        <a:ea typeface="Cambria Math" panose="02040503050406030204" pitchFamily="18" charset="0"/>
                        <a:cs typeface="Calibri" panose="020F0502020204030204" pitchFamily="34" charset="0"/>
                      </a:rPr>
                      <m:t>𝑟</m:t>
                    </m:r>
                  </m:oMath>
                </a14:m>
                <a:r>
                  <a:rPr lang="en-US" sz="1200" dirty="0" smtClean="0">
                    <a:latin typeface="Calibri" panose="020F0502020204030204" pitchFamily="34" charset="0"/>
                    <a:cs typeface="Calibri" panose="020F0502020204030204" pitchFamily="34" charset="0"/>
                  </a:rPr>
                  <a:t>,</a:t>
                </a:r>
                <a:r>
                  <a:rPr lang="en-US" sz="1200" i="1" dirty="0" smtClean="0">
                    <a:latin typeface="Calibri" panose="020F0502020204030204" pitchFamily="34" charset="0"/>
                    <a:cs typeface="Calibri" panose="020F0502020204030204" pitchFamily="34" charset="0"/>
                  </a:rPr>
                  <a:t> </a:t>
                </a:r>
                <a14:m>
                  <m:oMath xmlns:m="http://schemas.openxmlformats.org/officeDocument/2006/math">
                    <m:r>
                      <a:rPr lang="en-US" sz="1200" b="0" i="1" smtClean="0">
                        <a:latin typeface="Cambria Math" panose="02040503050406030204" pitchFamily="18" charset="0"/>
                        <a:cs typeface="Calibri" panose="020F0502020204030204" pitchFamily="34" charset="0"/>
                      </a:rPr>
                      <m:t>¬</m:t>
                    </m:r>
                    <m:r>
                      <a:rPr lang="en-US" sz="1200" b="0" i="1" smtClean="0">
                        <a:latin typeface="Cambria Math" panose="02040503050406030204" pitchFamily="18" charset="0"/>
                        <a:cs typeface="Calibri" panose="020F0502020204030204" pitchFamily="34" charset="0"/>
                      </a:rPr>
                      <m:t>𝑞</m:t>
                    </m:r>
                    <m:r>
                      <a:rPr lang="en-US" sz="1200" b="0" i="1" smtClean="0">
                        <a:latin typeface="Cambria Math" panose="02040503050406030204" pitchFamily="18" charset="0"/>
                        <a:ea typeface="Cambria Math" panose="02040503050406030204" pitchFamily="18" charset="0"/>
                        <a:cs typeface="Calibri" panose="020F0502020204030204" pitchFamily="34" charset="0"/>
                      </a:rPr>
                      <m:t>⟶</m:t>
                    </m:r>
                    <m:r>
                      <a:rPr lang="en-US" sz="1200" b="0" i="1" smtClean="0">
                        <a:latin typeface="Cambria Math" panose="02040503050406030204" pitchFamily="18" charset="0"/>
                        <a:ea typeface="Cambria Math" panose="02040503050406030204" pitchFamily="18" charset="0"/>
                        <a:cs typeface="Calibri" panose="020F0502020204030204" pitchFamily="34" charset="0"/>
                      </a:rPr>
                      <m:t>𝑝</m:t>
                    </m:r>
                  </m:oMath>
                </a14:m>
                <a:r>
                  <a:rPr lang="en-US" sz="1200" dirty="0" smtClean="0">
                    <a:latin typeface="Calibri" panose="020F0502020204030204" pitchFamily="34" charset="0"/>
                    <a:cs typeface="Calibri" panose="020F0502020204030204" pitchFamily="34" charset="0"/>
                  </a:rPr>
                  <a:t>,</a:t>
                </a:r>
                <a:r>
                  <a:rPr lang="en-US" sz="1200" i="1" dirty="0" smtClean="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and</a:t>
                </a:r>
                <a:r>
                  <a:rPr lang="en-US" sz="1200" i="1" dirty="0" smtClean="0">
                    <a:latin typeface="Calibri" panose="020F0502020204030204" pitchFamily="34" charset="0"/>
                    <a:cs typeface="Calibri" panose="020F0502020204030204" pitchFamily="34" charset="0"/>
                  </a:rPr>
                  <a:t> </a:t>
                </a:r>
                <a14:m>
                  <m:oMath xmlns:m="http://schemas.openxmlformats.org/officeDocument/2006/math">
                    <m:r>
                      <a:rPr lang="en-US" sz="1200" b="0" i="1" smtClean="0">
                        <a:latin typeface="Cambria Math" panose="02040503050406030204" pitchFamily="18" charset="0"/>
                        <a:cs typeface="Calibri" panose="020F0502020204030204" pitchFamily="34" charset="0"/>
                      </a:rPr>
                      <m:t>¬</m:t>
                    </m:r>
                    <m:r>
                      <a:rPr lang="en-US" sz="1200" b="0" i="1" smtClean="0">
                        <a:latin typeface="Cambria Math" panose="02040503050406030204" pitchFamily="18" charset="0"/>
                        <a:cs typeface="Calibri" panose="020F0502020204030204" pitchFamily="34" charset="0"/>
                      </a:rPr>
                      <m:t>𝑟</m:t>
                    </m:r>
                  </m:oMath>
                </a14:m>
                <a:r>
                  <a:rPr lang="en-US" sz="1200" i="1" dirty="0" smtClean="0">
                    <a:latin typeface="Calibri" panose="020F0502020204030204" pitchFamily="34" charset="0"/>
                    <a:cs typeface="Calibri" panose="020F0502020204030204" pitchFamily="34" charset="0"/>
                  </a:rPr>
                  <a:t>.</a:t>
                </a:r>
                <a:endParaRPr lang="en-US" sz="1200" i="1" dirty="0">
                  <a:latin typeface="Calibri" panose="020F0502020204030204" pitchFamily="34" charset="0"/>
                  <a:cs typeface="Calibri" panose="020F050202020403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566049" y="3535474"/>
                <a:ext cx="4577951" cy="548640"/>
              </a:xfrm>
              <a:prstGeom prst="rect">
                <a:avLst/>
              </a:prstGeom>
              <a:blipFill rotWithShape="0">
                <a:blip r:embed="rId15"/>
                <a:stretch>
                  <a:fillRect r="-133"/>
                </a:stretch>
              </a:blipFill>
            </p:spPr>
            <p:txBody>
              <a:bodyPr/>
              <a:lstStyle/>
              <a:p>
                <a:r>
                  <a:rPr lang="en-US">
                    <a:noFill/>
                  </a:rPr>
                  <a:t> </a:t>
                </a:r>
              </a:p>
            </p:txBody>
          </p:sp>
        </mc:Fallback>
      </mc:AlternateContent>
    </p:spTree>
    <p:extLst>
      <p:ext uri="{BB962C8B-B14F-4D97-AF65-F5344CB8AC3E}">
        <p14:creationId xmlns:p14="http://schemas.microsoft.com/office/powerpoint/2010/main" val="183567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P spid="11" grpId="0"/>
      <p:bldP spid="15" grpId="0"/>
      <p:bldP spid="16" grpId="0"/>
      <p:bldP spid="17" grpId="0"/>
      <p:bldP spid="18" grpId="0"/>
      <p:bldP spid="19" grpId="0"/>
      <p:bldP spid="20" grpId="0"/>
      <p:bldP spid="6" grpId="0" animBg="1"/>
      <p:bldP spid="21"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748506" y="3429000"/>
            <a:ext cx="641040" cy="1295400"/>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Logical Implication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buNone/>
                </a:pPr>
                <a:r>
                  <a:rPr lang="en-US" sz="1600" dirty="0" smtClean="0">
                    <a:latin typeface="Calibri" panose="020F0502020204030204" pitchFamily="34" charset="0"/>
                    <a:cs typeface="Calibri" panose="020F0502020204030204" pitchFamily="34" charset="0"/>
                  </a:rPr>
                  <a:t>It is immediate that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if and only if </a:t>
                </a:r>
                <a14:m>
                  <m:oMath xmlns:m="http://schemas.openxmlformats.org/officeDocument/2006/math">
                    <m:r>
                      <a:rPr lang="en-US" sz="1600" i="1" dirty="0" smtClean="0">
                        <a:latin typeface="Cambria Math" panose="02040503050406030204" pitchFamily="18" charset="0"/>
                        <a:cs typeface="Calibri" panose="020F0502020204030204" pitchFamily="34" charset="0"/>
                      </a:rPr>
                      <m:t>𝛼</m:t>
                    </m:r>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Thus, all laws of the logic result in two logical implications.</a:t>
                </a:r>
              </a:p>
              <a:p>
                <a:pPr marL="82296" indent="0" algn="just">
                  <a:buNone/>
                </a:pPr>
                <a:r>
                  <a:rPr lang="en-US" sz="1600" dirty="0" smtClean="0">
                    <a:latin typeface="Calibri" panose="020F0502020204030204" pitchFamily="34" charset="0"/>
                    <a:cs typeface="Calibri" panose="020F0502020204030204" pitchFamily="34" charset="0"/>
                  </a:rPr>
                  <a:t>Logical implications indeed make a basis for what we call logical inference, logical argumentation, logical deduction, or logical reasoning.</a:t>
                </a:r>
              </a:p>
              <a:p>
                <a:pPr marL="82296" indent="0" algn="just">
                  <a:buNone/>
                </a:pPr>
                <a:r>
                  <a:rPr lang="en-US" sz="1600" dirty="0" smtClean="0">
                    <a:latin typeface="Calibri" panose="020F0502020204030204" pitchFamily="34" charset="0"/>
                    <a:cs typeface="Calibri" panose="020F0502020204030204" pitchFamily="34" charset="0"/>
                  </a:rPr>
                  <a:t>Important logical implications that constitute our faculty of deduction are called </a:t>
                </a:r>
                <a:r>
                  <a:rPr lang="en-US" sz="1600" b="1" i="1" dirty="0" smtClean="0">
                    <a:latin typeface="Calibri" panose="020F0502020204030204" pitchFamily="34" charset="0"/>
                    <a:cs typeface="Calibri" panose="020F0502020204030204" pitchFamily="34" charset="0"/>
                  </a:rPr>
                  <a:t>rules of inference</a:t>
                </a:r>
                <a:r>
                  <a:rPr lang="en-US" sz="1600" dirty="0" smtClean="0">
                    <a:latin typeface="Calibri" panose="020F0502020204030204" pitchFamily="34" charset="0"/>
                    <a:cs typeface="Calibri" panose="020F0502020204030204" pitchFamily="34" charset="0"/>
                  </a:rPr>
                  <a:t>.</a:t>
                </a:r>
              </a:p>
              <a:p>
                <a:pPr marL="82296" indent="0" algn="just">
                  <a:buNone/>
                </a:pPr>
                <a:r>
                  <a:rPr lang="en-US" sz="1600" dirty="0" smtClean="0">
                    <a:latin typeface="Calibri" panose="020F0502020204030204" pitchFamily="34" charset="0"/>
                    <a:cs typeface="Calibri" panose="020F0502020204030204" pitchFamily="34" charset="0"/>
                  </a:rPr>
                  <a:t>Inference rules are of the form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They, can also be written in the following tabular form</a:t>
                </a:r>
                <a:endParaRPr lang="en-US" sz="1400" dirty="0" smtClean="0">
                  <a:latin typeface="Calibri" panose="020F0502020204030204" pitchFamily="34" charset="0"/>
                  <a:cs typeface="Calibri" panose="020F0502020204030204" pitchFamily="34" charset="0"/>
                </a:endParaRPr>
              </a:p>
              <a:p>
                <a:pPr marL="82296" indent="0" algn="just">
                  <a:spcBef>
                    <a:spcPts val="0"/>
                  </a:spcBef>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𝛼</m:t>
                                    </m:r>
                                  </m:e>
                                  <m:sub>
                                    <m:r>
                                      <a:rPr lang="en-US" sz="1600" b="0" i="1" smtClean="0">
                                        <a:latin typeface="Cambria Math" panose="02040503050406030204" pitchFamily="18" charset="0"/>
                                        <a:cs typeface="Calibri" panose="020F0502020204030204" pitchFamily="34" charset="0"/>
                                      </a:rPr>
                                      <m:t>1</m:t>
                                    </m:r>
                                  </m:sub>
                                </m:sSub>
                              </m:e>
                            </m:mr>
                            <m:m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𝛼</m:t>
                                    </m:r>
                                  </m:e>
                                  <m:sub>
                                    <m:r>
                                      <a:rPr lang="en-US" sz="1600" b="0" i="1" smtClean="0">
                                        <a:latin typeface="Cambria Math" panose="02040503050406030204" pitchFamily="18" charset="0"/>
                                        <a:cs typeface="Calibri" panose="020F0502020204030204" pitchFamily="34" charset="0"/>
                                      </a:rPr>
                                      <m:t>2</m:t>
                                    </m:r>
                                  </m:sub>
                                </m:sSub>
                              </m:e>
                            </m:mr>
                            <m:mr>
                              <m:e>
                                <m:eqArr>
                                  <m:eqArrPr>
                                    <m:ctrlPr>
                                      <a:rPr lang="en-US" sz="1600" i="1" smtClean="0">
                                        <a:latin typeface="Cambria Math" panose="02040503050406030204" pitchFamily="18" charset="0"/>
                                        <a:cs typeface="Calibri" panose="020F0502020204030204" pitchFamily="34" charset="0"/>
                                      </a:rPr>
                                    </m:ctrlPr>
                                  </m:eqArrPr>
                                  <m:e>
                                    <m:r>
                                      <a:rPr lang="en-US" sz="1600" i="1" smtClean="0">
                                        <a:latin typeface="Cambria Math" panose="02040503050406030204" pitchFamily="18" charset="0"/>
                                        <a:cs typeface="Calibri" panose="020F0502020204030204" pitchFamily="34" charset="0"/>
                                      </a:rPr>
                                      <m:t>⋮</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𝛼</m:t>
                                        </m:r>
                                      </m:e>
                                      <m:sub>
                                        <m:r>
                                          <a:rPr lang="en-US" sz="1600" b="0" i="1" smtClean="0">
                                            <a:latin typeface="Cambria Math" panose="02040503050406030204" pitchFamily="18" charset="0"/>
                                          </a:rPr>
                                          <m:t>𝑛</m:t>
                                        </m:r>
                                      </m:sub>
                                    </m:sSub>
                                  </m:e>
                                </m:eqArr>
                              </m:e>
                            </m:mr>
                          </m:m>
                        </m:num>
                        <m:den>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r>
                            <a:rPr lang="en-US" sz="1600" b="0" i="1" smtClean="0">
                              <a:latin typeface="Cambria Math" panose="02040503050406030204" pitchFamily="18" charset="0"/>
                              <a:cs typeface="Calibri" panose="020F0502020204030204" pitchFamily="34" charset="0"/>
                            </a:rPr>
                            <m:t>    </m:t>
                          </m:r>
                        </m:den>
                      </m:f>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b="1" dirty="0" smtClean="0">
                    <a:latin typeface="Calibri" panose="020F0502020204030204" pitchFamily="34" charset="0"/>
                    <a:cs typeface="Calibri" panose="020F0502020204030204" pitchFamily="34" charset="0"/>
                  </a:rPr>
                  <a:t>Example 2.</a:t>
                </a:r>
                <a:r>
                  <a:rPr lang="en-US" sz="1600" dirty="0" smtClean="0">
                    <a:latin typeface="Calibri" panose="020F0502020204030204" pitchFamily="34" charset="0"/>
                    <a:cs typeface="Calibri" panose="020F0502020204030204" pitchFamily="34" charset="0"/>
                  </a:rPr>
                  <a:t> Show that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e>
                        </m:d>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holds. </a:t>
                </a:r>
              </a:p>
              <a:p>
                <a:pPr marL="82296" indent="0" algn="jus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7" name="TextBox 6"/>
              <p:cNvSpPr txBox="1"/>
              <p:nvPr/>
            </p:nvSpPr>
            <p:spPr>
              <a:xfrm>
                <a:off x="2286000" y="5105400"/>
                <a:ext cx="434340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m:oMathPara>
                </a14:m>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2286000" y="5105400"/>
                <a:ext cx="4343400" cy="370294"/>
              </a:xfrm>
              <a:prstGeom prst="rect">
                <a:avLst/>
              </a:prstGeom>
              <a:blipFill rotWithShape="0">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421642" y="5103666"/>
                <a:ext cx="2438654" cy="370294"/>
              </a:xfrm>
              <a:prstGeom prst="rect">
                <a:avLst/>
              </a:prstGeom>
              <a:noFill/>
            </p:spPr>
            <p:txBody>
              <a:bodyPr wrap="square" rtlCol="0">
                <a:spAutoFit/>
              </a:bodyPr>
              <a:lstStyle/>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e>
                      </m:d>
                      <m:r>
                        <a:rPr lang="en-US" sz="1600" i="1">
                          <a:latin typeface="Cambria Math" panose="02040503050406030204" pitchFamily="18" charset="0"/>
                          <a:ea typeface="Cambria Math" panose="02040503050406030204" pitchFamily="18" charset="0"/>
                          <a:cs typeface="Calibri" panose="020F0502020204030204" pitchFamily="34" charset="0"/>
                        </a:rPr>
                        <m:t> ∨</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421642" y="5103666"/>
                <a:ext cx="2438654" cy="370294"/>
              </a:xfrm>
              <a:prstGeom prst="rect">
                <a:avLst/>
              </a:prstGeom>
              <a:blipFill rotWithShape="0">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074142" y="5421669"/>
                <a:ext cx="2385399" cy="370294"/>
              </a:xfrm>
              <a:prstGeom prst="rect">
                <a:avLst/>
              </a:prstGeom>
              <a:noFill/>
            </p:spPr>
            <p:txBody>
              <a:bodyPr wrap="square" rtlCol="0">
                <a:spAutoFit/>
              </a:bodyPr>
              <a:lstStyle/>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e>
                      </m:d>
                    </m:oMath>
                  </m:oMathPara>
                </a14:m>
                <a:endParaRPr lang="en-US" sz="1600" dirty="0">
                  <a:latin typeface="Calibri" panose="020F0502020204030204" pitchFamily="34" charset="0"/>
                  <a:cs typeface="Calibri" panose="020F050202020403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074142" y="5421669"/>
                <a:ext cx="2385399" cy="370294"/>
              </a:xfrm>
              <a:prstGeom prst="rect">
                <a:avLst/>
              </a:prstGeom>
              <a:blipFill rotWithShape="0">
                <a:blip r:embed="rId7"/>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270802" y="5421669"/>
                <a:ext cx="2948092" cy="370294"/>
              </a:xfrm>
              <a:prstGeom prst="rect">
                <a:avLst/>
              </a:prstGeom>
              <a:noFill/>
            </p:spPr>
            <p:txBody>
              <a:bodyPr wrap="square" rtlCol="0">
                <a:spAutoFit/>
              </a:bodyPr>
              <a:lstStyle/>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e>
                          </m:d>
                        </m:e>
                      </m:d>
                    </m:oMath>
                  </m:oMathPara>
                </a14:m>
                <a:endParaRPr lang="en-US" sz="1600" dirty="0">
                  <a:latin typeface="Calibri" panose="020F0502020204030204" pitchFamily="34" charset="0"/>
                  <a:cs typeface="Calibri" panose="020F050202020403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270802" y="5421669"/>
                <a:ext cx="2948092" cy="370294"/>
              </a:xfrm>
              <a:prstGeom prst="rect">
                <a:avLst/>
              </a:prstGeom>
              <a:blipFill rotWithShape="0">
                <a:blip r:embed="rId8"/>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792794" y="5761440"/>
                <a:ext cx="2948093" cy="338554"/>
              </a:xfrm>
              <a:prstGeom prst="rect">
                <a:avLst/>
              </a:prstGeom>
              <a:noFill/>
            </p:spPr>
            <p:txBody>
              <a:bodyPr wrap="square" rtlCol="0">
                <a:spAutoFit/>
              </a:bodyPr>
              <a:lstStyle/>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0"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3792794" y="5761440"/>
                <a:ext cx="2948093" cy="338554"/>
              </a:xfrm>
              <a:prstGeom prst="rect">
                <a:avLst/>
              </a:prstGeom>
              <a:blipFill rotWithShape="0">
                <a:blip r:embed="rId9"/>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130313" y="5770036"/>
                <a:ext cx="1752601" cy="338554"/>
              </a:xfrm>
              <a:prstGeom prst="rect">
                <a:avLst/>
              </a:prstGeom>
              <a:noFill/>
            </p:spPr>
            <p:txBody>
              <a:bodyPr wrap="square" rtlCol="0">
                <a:spAutoFit/>
              </a:bodyPr>
              <a:lstStyle/>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e>
                      </m:d>
                    </m:oMath>
                  </m:oMathPara>
                </a14:m>
                <a:endParaRPr lang="en-US" sz="1600" dirty="0">
                  <a:latin typeface="Calibri" panose="020F0502020204030204" pitchFamily="34" charset="0"/>
                  <a:cs typeface="Calibri" panose="020F05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130313" y="5770036"/>
                <a:ext cx="1752601" cy="338554"/>
              </a:xfrm>
              <a:prstGeom prst="rect">
                <a:avLst/>
              </a:prstGeom>
              <a:blipFill rotWithShape="0">
                <a:blip r:embed="rId10"/>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075226" y="6086663"/>
                <a:ext cx="1744134" cy="338554"/>
              </a:xfrm>
              <a:prstGeom prst="rect">
                <a:avLst/>
              </a:prstGeom>
              <a:noFill/>
            </p:spPr>
            <p:txBody>
              <a:bodyPr wrap="square" rtlCol="0">
                <a:spAutoFit/>
              </a:bodyPr>
              <a:lstStyle/>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4075226" y="6086663"/>
                <a:ext cx="1744134" cy="338554"/>
              </a:xfrm>
              <a:prstGeom prst="rect">
                <a:avLst/>
              </a:prstGeom>
              <a:blipFill rotWithShape="0">
                <a:blip r:embed="rId11"/>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588304" y="6093776"/>
                <a:ext cx="1066800" cy="338554"/>
              </a:xfrm>
              <a:prstGeom prst="rect">
                <a:avLst/>
              </a:prstGeom>
              <a:noFill/>
            </p:spPr>
            <p:txBody>
              <a:bodyPr wrap="square" rtlCol="0">
                <a:spAutoFit/>
              </a:bodyPr>
              <a:lstStyle/>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588304" y="6093776"/>
                <a:ext cx="1066800" cy="338554"/>
              </a:xfrm>
              <a:prstGeom prst="rect">
                <a:avLst/>
              </a:prstGeom>
              <a:blipFill rotWithShape="0">
                <a:blip r:embed="rId12"/>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459693" y="6093776"/>
                <a:ext cx="696807" cy="338554"/>
              </a:xfrm>
              <a:prstGeom prst="rect">
                <a:avLst/>
              </a:prstGeom>
              <a:noFill/>
            </p:spPr>
            <p:txBody>
              <a:bodyPr wrap="square" rtlCol="0">
                <a:spAutoFit/>
              </a:bodyPr>
              <a:lstStyle/>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6459693" y="6093776"/>
                <a:ext cx="696807" cy="338554"/>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0151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p:bldP spid="7" grpId="0"/>
      <p:bldP spid="25" grpId="0"/>
      <p:bldP spid="26"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Logical Implication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logical implication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is (perhaps) the most important inference rule, called </a:t>
                </a:r>
                <a:r>
                  <a:rPr lang="en-US" sz="1600" b="1" i="1" dirty="0">
                    <a:latin typeface="Calibri" panose="020F0502020204030204" pitchFamily="34" charset="0"/>
                    <a:cs typeface="Calibri" panose="020F0502020204030204" pitchFamily="34" charset="0"/>
                  </a:rPr>
                  <a:t>Modus Ponens </a:t>
                </a:r>
                <a:r>
                  <a:rPr lang="en-US" sz="1600" dirty="0">
                    <a:latin typeface="Calibri" panose="020F0502020204030204" pitchFamily="34" charset="0"/>
                    <a:cs typeface="Calibri" panose="020F0502020204030204" pitchFamily="34" charset="0"/>
                  </a:rPr>
                  <a:t>or the </a:t>
                </a:r>
                <a:r>
                  <a:rPr lang="en-US" sz="1600" b="1" i="1" dirty="0">
                    <a:latin typeface="Calibri" panose="020F0502020204030204" pitchFamily="34" charset="0"/>
                    <a:cs typeface="Calibri" panose="020F0502020204030204" pitchFamily="34" charset="0"/>
                  </a:rPr>
                  <a:t>Rule of Detachment</a:t>
                </a:r>
                <a:r>
                  <a:rPr lang="en-US" sz="1600" dirty="0" smtClean="0">
                    <a:latin typeface="Calibri" panose="020F0502020204030204" pitchFamily="34" charset="0"/>
                    <a:cs typeface="Calibri" panose="020F0502020204030204" pitchFamily="34" charset="0"/>
                  </a:rPr>
                  <a:t>. In tabular form, it is written</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following is a valid argument:</a:t>
                </a:r>
              </a:p>
              <a:p>
                <a:pPr marL="640080" indent="-342900" algn="just">
                  <a:spcBef>
                    <a:spcPts val="0"/>
                  </a:spcBef>
                  <a:buClr>
                    <a:schemeClr val="tx1"/>
                  </a:buClr>
                  <a:buSzPct val="100000"/>
                  <a:buFont typeface="+mj-lt"/>
                  <a:buAutoNum type="arabicParenR"/>
                </a:pPr>
                <a:r>
                  <a:rPr lang="en-US" sz="1600" dirty="0" smtClean="0">
                    <a:solidFill>
                      <a:srgbClr val="0070C0"/>
                    </a:solidFill>
                    <a:latin typeface="Calibri" panose="020F0502020204030204" pitchFamily="34" charset="0"/>
                    <a:cs typeface="Calibri" panose="020F0502020204030204" pitchFamily="34" charset="0"/>
                  </a:rPr>
                  <a:t>Alice wins a ten-million-dollar lottery.</a:t>
                </a:r>
              </a:p>
              <a:p>
                <a:pPr marL="640080" indent="-342900" algn="just">
                  <a:spcBef>
                    <a:spcPts val="0"/>
                  </a:spcBef>
                  <a:buClr>
                    <a:schemeClr val="tx1"/>
                  </a:buClr>
                  <a:buSzPct val="100000"/>
                  <a:buFont typeface="+mj-lt"/>
                  <a:buAutoNum type="arabicParenR"/>
                </a:pPr>
                <a:r>
                  <a:rPr lang="en-US" sz="1600" dirty="0" smtClean="0">
                    <a:solidFill>
                      <a:srgbClr val="0070C0"/>
                    </a:solidFill>
                    <a:latin typeface="Calibri" panose="020F0502020204030204" pitchFamily="34" charset="0"/>
                    <a:cs typeface="Calibri" panose="020F0502020204030204" pitchFamily="34" charset="0"/>
                  </a:rPr>
                  <a:t>If Alice wins a ten-million-dollar lottery, then Bob will quit his job.</a:t>
                </a:r>
              </a:p>
              <a:p>
                <a:pPr marL="640080" indent="-342900" algn="just">
                  <a:spcBef>
                    <a:spcPts val="0"/>
                  </a:spcBef>
                  <a:buClr>
                    <a:schemeClr val="tx1"/>
                  </a:buClr>
                  <a:buSzPct val="100000"/>
                  <a:buFont typeface="+mj-lt"/>
                  <a:buAutoNum type="arabicParenR"/>
                </a:pPr>
                <a:r>
                  <a:rPr lang="en-US" sz="1600" dirty="0" smtClean="0">
                    <a:solidFill>
                      <a:schemeClr val="accent3">
                        <a:lumMod val="75000"/>
                      </a:schemeClr>
                    </a:solidFill>
                    <a:latin typeface="Calibri" panose="020F0502020204030204" pitchFamily="34" charset="0"/>
                    <a:cs typeface="Calibri" panose="020F0502020204030204" pitchFamily="34" charset="0"/>
                  </a:rPr>
                  <a:t>Therefore, Bob will quit his job.</a:t>
                </a:r>
              </a:p>
              <a:p>
                <a:pPr marL="82296" indent="0" algn="just">
                  <a:spcBef>
                    <a:spcPts val="1800"/>
                  </a:spcBef>
                  <a:buNone/>
                </a:pPr>
                <a:r>
                  <a:rPr lang="en-US" sz="1600" dirty="0" smtClean="0">
                    <a:latin typeface="Calibri" panose="020F0502020204030204" pitchFamily="34" charset="0"/>
                    <a:cs typeface="Calibri" panose="020F0502020204030204" pitchFamily="34" charset="0"/>
                  </a:rPr>
                  <a:t>The following are two other important rules of inference. </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aphicFrame>
        <p:nvGraphicFramePr>
          <p:cNvPr id="5" name="Table 4"/>
          <p:cNvGraphicFramePr>
            <a:graphicFrameLocks noGrp="1"/>
          </p:cNvGraphicFramePr>
          <p:nvPr>
            <p:extLst>
              <p:ext uri="{D42A27DB-BD31-4B8C-83A1-F6EECF244321}">
                <p14:modId xmlns:p14="http://schemas.microsoft.com/office/powerpoint/2010/main" val="604484910"/>
              </p:ext>
            </p:extLst>
          </p:nvPr>
        </p:nvGraphicFramePr>
        <p:xfrm>
          <a:off x="1597809" y="4277360"/>
          <a:ext cx="7010400" cy="2199640"/>
        </p:xfrm>
        <a:graphic>
          <a:graphicData uri="http://schemas.openxmlformats.org/drawingml/2006/table">
            <a:tbl>
              <a:tblPr firstRow="1" bandRow="1">
                <a:tableStyleId>{7DF18680-E054-41AD-8BC1-D1AEF772440D}</a:tableStyleId>
              </a:tblPr>
              <a:tblGrid>
                <a:gridCol w="3355191"/>
                <a:gridCol w="1600200"/>
                <a:gridCol w="2055009"/>
              </a:tblGrid>
              <a:tr h="370840">
                <a:tc>
                  <a:txBody>
                    <a:bodyPr/>
                    <a:lstStyle/>
                    <a:p>
                      <a:pPr algn="ctr"/>
                      <a:r>
                        <a:rPr lang="en-US" sz="1600" dirty="0" smtClean="0">
                          <a:latin typeface="Calibri" panose="020F0502020204030204" pitchFamily="34" charset="0"/>
                          <a:cs typeface="Calibri" panose="020F0502020204030204" pitchFamily="34" charset="0"/>
                        </a:rPr>
                        <a:t>Logical Implication</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Tabular Form</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Name</a:t>
                      </a:r>
                      <a:endParaRPr lang="en-US" sz="1600" dirty="0">
                        <a:latin typeface="Calibri" panose="020F0502020204030204" pitchFamily="34" charset="0"/>
                        <a:cs typeface="Calibri" panose="020F0502020204030204" pitchFamily="34" charset="0"/>
                      </a:endParaRPr>
                    </a:p>
                  </a:txBody>
                  <a:tcPr anchor="ctr"/>
                </a:tc>
              </a:tr>
              <a:tr h="914400">
                <a:tc>
                  <a:txBody>
                    <a:bodyPr/>
                    <a:lstStyle/>
                    <a:p>
                      <a:pPr algn="ctr"/>
                      <a:endParaRPr lang="en-US" sz="1600" dirty="0">
                        <a:latin typeface="Calibri" panose="020F0502020204030204" pitchFamily="34" charset="0"/>
                        <a:cs typeface="Calibri" panose="020F0502020204030204" pitchFamily="34" charset="0"/>
                      </a:endParaRPr>
                    </a:p>
                  </a:txBody>
                  <a:tcPr anchor="ctr"/>
                </a:tc>
                <a:tc>
                  <a:txBody>
                    <a:bodyPr/>
                    <a:lstStyle/>
                    <a:p>
                      <a:pPr algn="ctr"/>
                      <a:endParaRPr lang="en-US" sz="1600" dirty="0">
                        <a:latin typeface="Calibri" panose="020F0502020204030204" pitchFamily="34" charset="0"/>
                        <a:cs typeface="Calibri" panose="020F0502020204030204" pitchFamily="34" charset="0"/>
                      </a:endParaRPr>
                    </a:p>
                  </a:txBody>
                  <a:tcPr anchor="ctr"/>
                </a:tc>
                <a:tc>
                  <a:txBody>
                    <a:bodyPr/>
                    <a:lstStyle/>
                    <a:p>
                      <a:pPr algn="ctr"/>
                      <a:endParaRPr lang="en-US" sz="1600" dirty="0">
                        <a:latin typeface="Calibri" panose="020F0502020204030204" pitchFamily="34" charset="0"/>
                        <a:cs typeface="Calibri" panose="020F0502020204030204" pitchFamily="34" charset="0"/>
                      </a:endParaRPr>
                    </a:p>
                  </a:txBody>
                  <a:tcPr anchor="ctr"/>
                </a:tc>
              </a:tr>
              <a:tr h="914400">
                <a:tc>
                  <a:txBody>
                    <a:bodyPr/>
                    <a:lstStyle/>
                    <a:p>
                      <a:pPr algn="ctr"/>
                      <a:endParaRPr lang="en-US" sz="1600" dirty="0">
                        <a:latin typeface="Calibri" panose="020F0502020204030204" pitchFamily="34" charset="0"/>
                        <a:cs typeface="Calibri" panose="020F0502020204030204" pitchFamily="34" charset="0"/>
                      </a:endParaRPr>
                    </a:p>
                  </a:txBody>
                  <a:tcPr anchor="ctr"/>
                </a:tc>
                <a:tc>
                  <a:txBody>
                    <a:bodyPr/>
                    <a:lstStyle/>
                    <a:p>
                      <a:pPr algn="ctr"/>
                      <a:endParaRPr lang="en-US" sz="1600" dirty="0">
                        <a:latin typeface="Calibri" panose="020F0502020204030204" pitchFamily="34" charset="0"/>
                        <a:cs typeface="Calibri" panose="020F0502020204030204" pitchFamily="34" charset="0"/>
                      </a:endParaRPr>
                    </a:p>
                  </a:txBody>
                  <a:tcPr anchor="ctr"/>
                </a:tc>
                <a:tc>
                  <a:txBody>
                    <a:bodyPr/>
                    <a:lstStyle/>
                    <a:p>
                      <a:pPr algn="ctr"/>
                      <a:endParaRPr lang="en-US" sz="1600" dirty="0">
                        <a:latin typeface="Calibri" panose="020F0502020204030204" pitchFamily="34" charset="0"/>
                        <a:cs typeface="Calibri" panose="020F0502020204030204" pitchFamily="34" charset="0"/>
                      </a:endParaRPr>
                    </a:p>
                  </a:txBody>
                  <a:tcPr anchor="ct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4714401" y="1943617"/>
                <a:ext cx="1063752" cy="775149"/>
              </a:xfrm>
              <a:prstGeom prst="rect">
                <a:avLst/>
              </a:prstGeom>
              <a:solidFill>
                <a:schemeClr val="accent2">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    </m:t>
                                </m:r>
                              </m:e>
                            </m:mr>
                            <m:mr>
                              <m:e>
                                <m:r>
                                  <a:rPr lang="en-US" sz="1600" b="0" i="1" smtClean="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r>
                                  <a:rPr lang="en-US" sz="1600" i="1">
                                    <a:latin typeface="Cambria Math" panose="02040503050406030204" pitchFamily="18" charset="0"/>
                                    <a:ea typeface="Cambria Math" panose="02040503050406030204" pitchFamily="18" charset="0"/>
                                    <a:cs typeface="Calibri" panose="020F0502020204030204" pitchFamily="34" charset="0"/>
                                  </a:rPr>
                                  <m:t> </m:t>
                                </m:r>
                              </m:e>
                            </m:mr>
                          </m:m>
                        </m:num>
                        <m:den>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r>
                            <a:rPr lang="en-US" sz="1600" i="1">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 </m:t>
                          </m:r>
                        </m:den>
                      </m:f>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714401" y="1943617"/>
                <a:ext cx="1063752" cy="77514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115871" y="4874301"/>
                <a:ext cx="2318372" cy="370294"/>
              </a:xfrm>
              <a:prstGeom prst="rect">
                <a:avLst/>
              </a:prstGeom>
              <a:noFill/>
            </p:spPr>
            <p:txBody>
              <a:bodyPr wrap="square" rtlCol="0">
                <a:spAutoFit/>
              </a:bodyPr>
              <a:lstStyle/>
              <a:p>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oMath>
                </a14:m>
                <a:r>
                  <a:rPr lang="en-US" sz="1600" dirty="0">
                    <a:latin typeface="Calibri" panose="020F0502020204030204" pitchFamily="34" charset="0"/>
                    <a:cs typeface="Calibri" panose="020F0502020204030204" pitchFamily="34" charset="0"/>
                  </a:rPr>
                  <a:t> </a:t>
                </a:r>
                <a:endParaRPr lang="en-US" sz="1600" dirty="0"/>
              </a:p>
            </p:txBody>
          </p:sp>
        </mc:Choice>
        <mc:Fallback>
          <p:sp>
            <p:nvSpPr>
              <p:cNvPr id="11" name="TextBox 10"/>
              <p:cNvSpPr txBox="1">
                <a:spLocks noRot="1" noChangeAspect="1" noMove="1" noResize="1" noEditPoints="1" noAdjustHandles="1" noChangeArrowheads="1" noChangeShapeType="1" noTextEdit="1"/>
              </p:cNvSpPr>
              <p:nvPr/>
            </p:nvSpPr>
            <p:spPr>
              <a:xfrm>
                <a:off x="2115871" y="4874301"/>
                <a:ext cx="2318372" cy="370294"/>
              </a:xfrm>
              <a:prstGeom prst="rect">
                <a:avLst/>
              </a:prstGeom>
              <a:blipFill rotWithShape="0">
                <a:blip r:embed="rId6"/>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686361" y="5797167"/>
                <a:ext cx="3177392" cy="370294"/>
              </a:xfrm>
              <a:prstGeom prst="rect">
                <a:avLst/>
              </a:prstGeom>
              <a:noFill/>
            </p:spPr>
            <p:txBody>
              <a:bodyPr wrap="square" rtlCol="0">
                <a:spAutoFit/>
              </a:bodyPr>
              <a:lstStyle/>
              <a:p>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𝛾</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𝛾</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686361" y="5797167"/>
                <a:ext cx="3177392" cy="370294"/>
              </a:xfrm>
              <a:prstGeom prst="rect">
                <a:avLst/>
              </a:prstGeom>
              <a:blipFill rotWithShape="0">
                <a:blip r:embed="rId7"/>
                <a:stretch>
                  <a:fillRect b="-6557"/>
                </a:stretch>
              </a:blipFill>
            </p:spPr>
            <p:txBody>
              <a:bodyPr/>
              <a:lstStyle/>
              <a:p>
                <a:r>
                  <a:rPr lang="en-US">
                    <a:noFill/>
                  </a:rPr>
                  <a:t> </a:t>
                </a:r>
              </a:p>
            </p:txBody>
          </p:sp>
        </mc:Fallback>
      </mc:AlternateContent>
      <p:sp>
        <p:nvSpPr>
          <p:cNvPr id="22" name="TextBox 21"/>
          <p:cNvSpPr txBox="1"/>
          <p:nvPr/>
        </p:nvSpPr>
        <p:spPr>
          <a:xfrm>
            <a:off x="6807066" y="4906041"/>
            <a:ext cx="1514240"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Modus Tollens</a:t>
            </a:r>
          </a:p>
        </p:txBody>
      </p:sp>
      <mc:AlternateContent xmlns:mc="http://schemas.openxmlformats.org/markup-compatibility/2006" xmlns:a14="http://schemas.microsoft.com/office/drawing/2010/main">
        <mc:Choice Requires="a14">
          <p:sp>
            <p:nvSpPr>
              <p:cNvPr id="23" name="TextBox 22"/>
              <p:cNvSpPr txBox="1"/>
              <p:nvPr/>
            </p:nvSpPr>
            <p:spPr>
              <a:xfrm>
                <a:off x="5246277" y="5574295"/>
                <a:ext cx="1219200" cy="8324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𝛼</m:t>
                                </m:r>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e>
                            </m:mr>
                            <m:mr>
                              <m:e>
                                <m:r>
                                  <a:rPr lang="en-US" sz="1600" b="0" i="1" smtClean="0">
                                    <a:latin typeface="Cambria Math" panose="02040503050406030204" pitchFamily="18" charset="0"/>
                                    <a:cs typeface="Calibri" panose="020F0502020204030204" pitchFamily="34" charset="0"/>
                                  </a:rPr>
                                  <m:t>𝛽</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𝛾</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e>
                            </m:mr>
                          </m:m>
                        </m:num>
                        <m:den>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𝛾</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den>
                      </m:f>
                    </m:oMath>
                  </m:oMathPara>
                </a14:m>
                <a:endParaRPr lang="en-US" sz="16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246277" y="5574295"/>
                <a:ext cx="1219200" cy="83247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264401" y="4741573"/>
                <a:ext cx="1027504" cy="7934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e>
                            </m:mr>
                            <m:mr>
                              <m:e>
                                <m:r>
                                  <a:rPr lang="en-US" sz="1600" b="0" i="1" smtClean="0">
                                    <a:latin typeface="Cambria Math" panose="02040503050406030204" pitchFamily="18" charset="0"/>
                                    <a:cs typeface="Calibri" panose="020F0502020204030204" pitchFamily="34" charset="0"/>
                                  </a:rPr>
                                  <m:t>   </m:t>
                                </m:r>
                                <m:r>
                                  <a:rPr lang="en-US" sz="1600" i="1" smtClean="0">
                                    <a:latin typeface="Cambria Math" panose="02040503050406030204" pitchFamily="18" charset="0"/>
                                    <a:cs typeface="Calibri" panose="020F0502020204030204" pitchFamily="34" charset="0"/>
                                  </a:rPr>
                                  <m:t>¬</m:t>
                                </m:r>
                                <m:r>
                                  <a:rPr lang="en-US" sz="1600" i="1" smtClean="0">
                                    <a:latin typeface="Cambria Math" panose="02040503050406030204" pitchFamily="18" charset="0"/>
                                    <a:cs typeface="Calibri" panose="020F0502020204030204" pitchFamily="34" charset="0"/>
                                  </a:rPr>
                                  <m:t>𝛽</m:t>
                                </m:r>
                                <m:r>
                                  <a:rPr lang="en-US" sz="1600" b="0" i="1" smtClean="0">
                                    <a:latin typeface="Cambria Math" panose="02040503050406030204" pitchFamily="18" charset="0"/>
                                    <a:cs typeface="Calibri" panose="020F0502020204030204" pitchFamily="34" charset="0"/>
                                  </a:rPr>
                                  <m:t>             </m:t>
                                </m:r>
                              </m:e>
                            </m:mr>
                          </m:m>
                        </m:num>
                        <m:den>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    </m:t>
                          </m:r>
                        </m:den>
                      </m:f>
                    </m:oMath>
                  </m:oMathPara>
                </a14:m>
                <a:endParaRPr lang="en-US" sz="1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264401" y="4741573"/>
                <a:ext cx="1027504" cy="793487"/>
              </a:xfrm>
              <a:prstGeom prst="rect">
                <a:avLst/>
              </a:prstGeom>
              <a:blipFill rotWithShape="0">
                <a:blip r:embed="rId9"/>
                <a:stretch>
                  <a:fillRect r="-13690"/>
                </a:stretch>
              </a:blipFill>
            </p:spPr>
            <p:txBody>
              <a:bodyPr/>
              <a:lstStyle/>
              <a:p>
                <a:r>
                  <a:rPr lang="en-US">
                    <a:noFill/>
                  </a:rPr>
                  <a:t> </a:t>
                </a:r>
              </a:p>
            </p:txBody>
          </p:sp>
        </mc:Fallback>
      </mc:AlternateContent>
      <p:sp>
        <p:nvSpPr>
          <p:cNvPr id="33" name="TextBox 32"/>
          <p:cNvSpPr txBox="1"/>
          <p:nvPr/>
        </p:nvSpPr>
        <p:spPr>
          <a:xfrm>
            <a:off x="6568337" y="5821254"/>
            <a:ext cx="1991699" cy="338554"/>
          </a:xfrm>
          <a:prstGeom prst="rect">
            <a:avLst/>
          </a:prstGeom>
          <a:noFill/>
        </p:spPr>
        <p:txBody>
          <a:bodyPr wrap="square" rtlCol="0">
            <a:spAutoFit/>
          </a:bodyPr>
          <a:lstStyle/>
          <a:p>
            <a:pPr algn="ctr"/>
            <a:r>
              <a:rPr lang="en-US" sz="1600" dirty="0" smtClean="0">
                <a:latin typeface="Calibri" panose="020F0502020204030204" pitchFamily="34" charset="0"/>
                <a:cs typeface="Calibri" panose="020F0502020204030204" pitchFamily="34" charset="0"/>
              </a:rPr>
              <a:t>Law of the Syllogism</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704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1" grpId="0"/>
      <p:bldP spid="21" grpId="0"/>
      <p:bldP spid="22" grpId="0"/>
      <p:bldP spid="23" grpId="0"/>
      <p:bldP spid="24"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Validity of Logical Arguments</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One can show that if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𝛾</m:t>
                    </m:r>
                  </m:oMath>
                </a14:m>
                <a:r>
                  <a:rPr lang="en-US" sz="1600" dirty="0" smtClean="0">
                    <a:latin typeface="Calibri" panose="020F0502020204030204" pitchFamily="34" charset="0"/>
                    <a:cs typeface="Calibri" panose="020F0502020204030204" pitchFamily="34" charset="0"/>
                  </a:rPr>
                  <a:t> hold, then so does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𝛾</m:t>
                    </m:r>
                  </m:oMath>
                </a14:m>
                <a:r>
                  <a:rPr lang="en-US" sz="1600" dirty="0" smtClean="0">
                    <a:latin typeface="Calibri" panose="020F0502020204030204" pitchFamily="34" charset="0"/>
                    <a:cs typeface="Calibri" panose="020F0502020204030204" pitchFamily="34" charset="0"/>
                  </a:rPr>
                  <a:t>.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This result makes a basis for establishing the </a:t>
                </a:r>
                <a:r>
                  <a:rPr lang="en-US" sz="1600" b="1" i="1" dirty="0" smtClean="0">
                    <a:latin typeface="Calibri" panose="020F0502020204030204" pitchFamily="34" charset="0"/>
                    <a:cs typeface="Calibri" panose="020F0502020204030204" pitchFamily="34" charset="0"/>
                  </a:rPr>
                  <a:t>validity</a:t>
                </a:r>
                <a:r>
                  <a:rPr lang="en-US" sz="1600" dirty="0" smtClean="0">
                    <a:latin typeface="Calibri" panose="020F0502020204030204" pitchFamily="34" charset="0"/>
                    <a:cs typeface="Calibri" panose="020F0502020204030204" pitchFamily="34" charset="0"/>
                  </a:rPr>
                  <a:t> of a logical argument </a:t>
                </a:r>
              </a:p>
              <a:p>
                <a:pPr marL="82296" indent="0" algn="ctr">
                  <a:spcBef>
                    <a:spcPts val="0"/>
                  </a:spcBef>
                  <a:buNone/>
                </a:pPr>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𝛾</m:t>
                    </m:r>
                  </m:oMath>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using the rules of inference.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To do so, we abuse the tabular notation and extend it so that one can add </a:t>
                </a:r>
                <a:r>
                  <a:rPr lang="en-US" sz="1600" b="1" i="1" dirty="0" smtClean="0">
                    <a:latin typeface="Calibri" panose="020F0502020204030204" pitchFamily="34" charset="0"/>
                    <a:cs typeface="Calibri" panose="020F0502020204030204" pitchFamily="34" charset="0"/>
                  </a:rPr>
                  <a:t>intermediate conclusions</a:t>
                </a:r>
                <a:r>
                  <a:rPr lang="en-US" sz="1600" dirty="0" smtClean="0">
                    <a:latin typeface="Calibri" panose="020F0502020204030204" pitchFamily="34" charset="0"/>
                    <a:cs typeface="Calibri" panose="020F0502020204030204" pitchFamily="34" charset="0"/>
                  </a:rPr>
                  <a:t> (such as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in the above formula) that are deduced from the premises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2</m:t>
                        </m:r>
                      </m:sub>
                    </m:sSub>
                  </m:oMath>
                </a14:m>
                <a:r>
                  <a:rPr lang="en-US" sz="1600" dirty="0">
                    <a:latin typeface="Calibri" panose="020F0502020204030204" pitchFamily="34" charset="0"/>
                    <a:cs typeface="Calibri" panose="020F0502020204030204" pitchFamily="34" charset="0"/>
                  </a:rPr>
                  <a:t>, …, and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𝛼</m:t>
                        </m:r>
                      </m:e>
                      <m:sub>
                        <m:r>
                          <a:rPr lang="en-US" sz="1600" i="1">
                            <a:latin typeface="Cambria Math" panose="02040503050406030204" pitchFamily="18" charset="0"/>
                            <a:cs typeface="Calibri" panose="020F0502020204030204" pitchFamily="34" charset="0"/>
                          </a:rPr>
                          <m:t>𝑛</m:t>
                        </m:r>
                      </m:sub>
                    </m:sSub>
                    <m:r>
                      <a:rPr lang="en-US" sz="1600" b="0" i="0"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or other intermediate conclusions. Then, we can use rules of inference to infer </a:t>
                </a:r>
                <a14:m>
                  <m:oMath xmlns:m="http://schemas.openxmlformats.org/officeDocument/2006/math">
                    <m:r>
                      <a:rPr lang="en-US" sz="1600" i="1">
                        <a:latin typeface="Cambria Math" panose="02040503050406030204" pitchFamily="18" charset="0"/>
                        <a:cs typeface="Calibri" panose="020F0502020204030204" pitchFamily="34" charset="0"/>
                      </a:rPr>
                      <m:t>𝛾</m:t>
                    </m:r>
                  </m:oMath>
                </a14:m>
                <a:r>
                  <a:rPr lang="en-US" sz="1600" dirty="0" smtClean="0">
                    <a:latin typeface="Calibri" panose="020F0502020204030204" pitchFamily="34" charset="0"/>
                    <a:cs typeface="Calibri" panose="020F0502020204030204" pitchFamily="34" charset="0"/>
                  </a:rPr>
                  <a:t>. The reason </a:t>
                </a:r>
                <a:r>
                  <a:rPr lang="en-US" sz="1600" dirty="0">
                    <a:latin typeface="Calibri" panose="020F0502020204030204" pitchFamily="34" charset="0"/>
                    <a:cs typeface="Calibri" panose="020F0502020204030204" pitchFamily="34" charset="0"/>
                  </a:rPr>
                  <a:t>for deduction, a rule of </a:t>
                </a:r>
                <a:r>
                  <a:rPr lang="en-US" sz="1600" dirty="0" smtClean="0">
                    <a:latin typeface="Calibri" panose="020F0502020204030204" pitchFamily="34" charset="0"/>
                    <a:cs typeface="Calibri" panose="020F0502020204030204" pitchFamily="34" charset="0"/>
                  </a:rPr>
                  <a:t>inference together with the corresponding premises, is also written next to each formula.</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876988439"/>
                  </p:ext>
                </p:extLst>
              </p:nvPr>
            </p:nvGraphicFramePr>
            <p:xfrm>
              <a:off x="2286000" y="4176282"/>
              <a:ext cx="4267200" cy="2316480"/>
            </p:xfrm>
            <a:graphic>
              <a:graphicData uri="http://schemas.openxmlformats.org/drawingml/2006/table">
                <a:tbl>
                  <a:tblPr firstRow="1" bandRow="1">
                    <a:tableStyleId>{5A111915-BE36-4E01-A7E5-04B1672EAD32}</a:tableStyleId>
                  </a:tblPr>
                  <a:tblGrid>
                    <a:gridCol w="328246"/>
                    <a:gridCol w="1247335"/>
                    <a:gridCol w="2691619"/>
                  </a:tblGrid>
                  <a:tr h="247908">
                    <a:tc gridSpan="2">
                      <a:txBody>
                        <a:bodyPr/>
                        <a:lstStyle/>
                        <a:p>
                          <a:pPr algn="l"/>
                          <a:r>
                            <a:rPr lang="en-US" sz="1300" dirty="0" smtClean="0">
                              <a:solidFill>
                                <a:schemeClr val="tx1"/>
                              </a:solidFill>
                              <a:latin typeface="Calibri" panose="020F0502020204030204" pitchFamily="34" charset="0"/>
                              <a:cs typeface="Calibri" panose="020F0502020204030204" pitchFamily="34" charset="0"/>
                            </a:rPr>
                            <a:t>Steps</a:t>
                          </a:r>
                          <a:endParaRPr lang="en-US" sz="1300" b="1" dirty="0">
                            <a:solidFill>
                              <a:schemeClr val="tx1"/>
                            </a:solidFill>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hMerge="1">
                      <a:txBody>
                        <a:bodyPr/>
                        <a:lstStyle/>
                        <a:p>
                          <a:pPr algn="l"/>
                          <a:endParaRPr lang="en-US" sz="1600" b="1" dirty="0">
                            <a:latin typeface="Calibri" panose="020F0502020204030204" pitchFamily="34" charset="0"/>
                            <a:cs typeface="Calibri" panose="020F0502020204030204" pitchFamily="34" charset="0"/>
                          </a:endParaRPr>
                        </a:p>
                      </a:txBody>
                      <a:tcPr anchor="ctr"/>
                    </a:tc>
                    <a:tc>
                      <a:txBody>
                        <a:bodyPr/>
                        <a:lstStyle/>
                        <a:p>
                          <a:pPr algn="l"/>
                          <a:r>
                            <a:rPr lang="en-US" sz="1300" dirty="0" smtClean="0">
                              <a:solidFill>
                                <a:schemeClr val="tx1"/>
                              </a:solidFill>
                              <a:latin typeface="Calibri" panose="020F0502020204030204" pitchFamily="34" charset="0"/>
                              <a:cs typeface="Calibri" panose="020F0502020204030204" pitchFamily="34" charset="0"/>
                            </a:rPr>
                            <a:t>Reason</a:t>
                          </a:r>
                          <a:endParaRPr lang="en-US" sz="1300" b="1" dirty="0">
                            <a:solidFill>
                              <a:schemeClr val="tx1"/>
                            </a:solidFill>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47908">
                    <a:tc>
                      <a:txBody>
                        <a:bodyPr/>
                        <a:lstStyle/>
                        <a:p>
                          <a:pPr algn="l"/>
                          <a:r>
                            <a:rPr lang="en-US" sz="1300" b="1" dirty="0" smtClean="0">
                              <a:latin typeface="Calibri" panose="020F0502020204030204" pitchFamily="34" charset="0"/>
                              <a:cs typeface="Calibri" panose="020F0502020204030204" pitchFamily="34" charset="0"/>
                            </a:rPr>
                            <a:t>1)</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1300" i="1" smtClean="0">
                                        <a:latin typeface="Cambria Math" panose="02040503050406030204" pitchFamily="18" charset="0"/>
                                      </a:rPr>
                                    </m:ctrlPr>
                                  </m:sSubPr>
                                  <m:e>
                                    <m:r>
                                      <a:rPr lang="en-US" sz="1300" smtClean="0">
                                        <a:latin typeface="Cambria Math" panose="02040503050406030204" pitchFamily="18" charset="0"/>
                                      </a:rPr>
                                      <m:t>𝛼</m:t>
                                    </m:r>
                                  </m:e>
                                  <m:sub>
                                    <m:r>
                                      <a:rPr lang="en-US" sz="1300" smtClean="0">
                                        <a:latin typeface="Cambria Math" panose="02040503050406030204" pitchFamily="18" charset="0"/>
                                      </a:rPr>
                                      <m:t>1</m:t>
                                    </m:r>
                                  </m:sub>
                                </m:sSub>
                              </m:oMath>
                            </m:oMathPara>
                          </a14:m>
                          <a:endParaRPr lang="en-US" sz="1300" dirty="0">
                            <a:latin typeface="Calibri" panose="020F0502020204030204" pitchFamily="34" charset="0"/>
                            <a:cs typeface="Calibri" panose="020F0502020204030204" pitchFamily="34"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sz="1300" dirty="0" smtClean="0">
                              <a:latin typeface="Calibri" panose="020F0502020204030204" pitchFamily="34" charset="0"/>
                              <a:cs typeface="Calibri" panose="020F0502020204030204" pitchFamily="34" charset="0"/>
                            </a:rPr>
                            <a:t>Premise</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47908">
                    <a:tc>
                      <a:txBody>
                        <a:bodyPr/>
                        <a:lstStyle/>
                        <a:p>
                          <a:pPr algn="l"/>
                          <a:r>
                            <a:rPr lang="en-US" sz="1300" b="1" dirty="0" smtClean="0">
                              <a:latin typeface="Calibri" panose="020F0502020204030204" pitchFamily="34" charset="0"/>
                              <a:cs typeface="Calibri" panose="020F0502020204030204" pitchFamily="34" charset="0"/>
                            </a:rPr>
                            <a:t>2)</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1300" i="1" smtClean="0">
                                        <a:latin typeface="Cambria Math" panose="02040503050406030204" pitchFamily="18" charset="0"/>
                                      </a:rPr>
                                    </m:ctrlPr>
                                  </m:sSubPr>
                                  <m:e>
                                    <m:r>
                                      <a:rPr lang="en-US" sz="1300" smtClean="0">
                                        <a:latin typeface="Cambria Math" panose="02040503050406030204" pitchFamily="18" charset="0"/>
                                      </a:rPr>
                                      <m:t>𝛼</m:t>
                                    </m:r>
                                  </m:e>
                                  <m:sub>
                                    <m:r>
                                      <a:rPr lang="en-US" sz="1300" smtClean="0">
                                        <a:latin typeface="Cambria Math" panose="02040503050406030204" pitchFamily="18" charset="0"/>
                                      </a:rPr>
                                      <m:t>2</m:t>
                                    </m:r>
                                  </m:sub>
                                </m:sSub>
                              </m:oMath>
                            </m:oMathPara>
                          </a14:m>
                          <a:endParaRPr lang="en-US" sz="1300" dirty="0">
                            <a:latin typeface="Calibri" panose="020F0502020204030204" pitchFamily="34" charset="0"/>
                            <a:cs typeface="Calibri" panose="020F0502020204030204" pitchFamily="34"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sz="1300" dirty="0" smtClean="0">
                              <a:latin typeface="Calibri" panose="020F0502020204030204" pitchFamily="34" charset="0"/>
                              <a:cs typeface="Calibri" panose="020F0502020204030204" pitchFamily="34" charset="0"/>
                            </a:rPr>
                            <a:t>Premise</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64326">
                    <a:tc>
                      <a:txBody>
                        <a:bodyPr/>
                        <a:lstStyle/>
                        <a:p>
                          <a:pPr algn="l"/>
                          <a:r>
                            <a:rPr lang="en-US" sz="1300" b="1" dirty="0" smtClean="0">
                              <a:latin typeface="Calibri" panose="020F0502020204030204" pitchFamily="34" charset="0"/>
                              <a:cs typeface="Calibri" panose="020F0502020204030204" pitchFamily="34" charset="0"/>
                            </a:rPr>
                            <a:t>3)</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1300" i="1" smtClean="0">
                                        <a:latin typeface="Cambria Math" panose="02040503050406030204" pitchFamily="18" charset="0"/>
                                      </a:rPr>
                                    </m:ctrlPr>
                                  </m:sSubPr>
                                  <m:e>
                                    <m:r>
                                      <a:rPr lang="en-US" sz="1300" smtClean="0">
                                        <a:latin typeface="Cambria Math" panose="02040503050406030204" pitchFamily="18" charset="0"/>
                                      </a:rPr>
                                      <m:t>𝛽</m:t>
                                    </m:r>
                                  </m:e>
                                  <m:sub>
                                    <m:r>
                                      <a:rPr lang="en-US" sz="1300" smtClean="0">
                                        <a:latin typeface="Cambria Math" panose="02040503050406030204" pitchFamily="18" charset="0"/>
                                      </a:rPr>
                                      <m:t>1</m:t>
                                    </m:r>
                                  </m:sub>
                                </m:sSub>
                              </m:oMath>
                            </m:oMathPara>
                          </a14:m>
                          <a:endParaRPr lang="en-US" sz="1300" dirty="0">
                            <a:latin typeface="Calibri" panose="020F0502020204030204" pitchFamily="34" charset="0"/>
                            <a:cs typeface="Calibri" panose="020F0502020204030204" pitchFamily="34"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sz="1300" dirty="0" smtClean="0">
                              <a:latin typeface="Calibri" panose="020F0502020204030204" pitchFamily="34" charset="0"/>
                              <a:cs typeface="Calibri" panose="020F0502020204030204" pitchFamily="34" charset="0"/>
                            </a:rPr>
                            <a:t>Steps (1) and (2) and Rule A</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47908">
                    <a:tc>
                      <a:txBody>
                        <a:bodyPr/>
                        <a:lstStyle/>
                        <a:p>
                          <a:pPr algn="l"/>
                          <a:r>
                            <a:rPr lang="en-US" sz="1300" b="1" dirty="0" smtClean="0">
                              <a:latin typeface="Calibri" panose="020F0502020204030204" pitchFamily="34" charset="0"/>
                              <a:cs typeface="Calibri" panose="020F0502020204030204" pitchFamily="34" charset="0"/>
                            </a:rPr>
                            <a:t>4)</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1300" i="1" smtClean="0">
                                        <a:latin typeface="Cambria Math" panose="02040503050406030204" pitchFamily="18" charset="0"/>
                                      </a:rPr>
                                    </m:ctrlPr>
                                  </m:sSubPr>
                                  <m:e>
                                    <m:r>
                                      <a:rPr lang="en-US" sz="1300" smtClean="0">
                                        <a:latin typeface="Cambria Math" panose="02040503050406030204" pitchFamily="18" charset="0"/>
                                      </a:rPr>
                                      <m:t>𝛼</m:t>
                                    </m:r>
                                  </m:e>
                                  <m:sub>
                                    <m:r>
                                      <a:rPr lang="en-US" sz="1300" smtClean="0">
                                        <a:latin typeface="Cambria Math" panose="02040503050406030204" pitchFamily="18" charset="0"/>
                                      </a:rPr>
                                      <m:t>3</m:t>
                                    </m:r>
                                  </m:sub>
                                </m:sSub>
                              </m:oMath>
                            </m:oMathPara>
                          </a14:m>
                          <a:endParaRPr lang="en-US" sz="1300" dirty="0">
                            <a:latin typeface="Calibri" panose="020F0502020204030204" pitchFamily="34" charset="0"/>
                            <a:cs typeface="Calibri" panose="020F0502020204030204" pitchFamily="34"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sz="1300" dirty="0" smtClean="0">
                              <a:latin typeface="Calibri" panose="020F0502020204030204" pitchFamily="34" charset="0"/>
                              <a:cs typeface="Calibri" panose="020F0502020204030204" pitchFamily="34" charset="0"/>
                            </a:rPr>
                            <a:t>Premises</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64326">
                    <a:tc>
                      <a:txBody>
                        <a:bodyPr/>
                        <a:lstStyle/>
                        <a:p>
                          <a:pPr algn="l"/>
                          <a:r>
                            <a:rPr lang="en-US" sz="1300" b="1" dirty="0" smtClean="0">
                              <a:latin typeface="Calibri" panose="020F0502020204030204" pitchFamily="34" charset="0"/>
                              <a:cs typeface="Calibri" panose="020F0502020204030204" pitchFamily="34" charset="0"/>
                            </a:rPr>
                            <a:t>5)</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1300" i="1" smtClean="0">
                                        <a:latin typeface="Cambria Math" panose="02040503050406030204" pitchFamily="18" charset="0"/>
                                      </a:rPr>
                                    </m:ctrlPr>
                                  </m:sSubPr>
                                  <m:e>
                                    <m:r>
                                      <a:rPr lang="en-US" sz="1300" smtClean="0">
                                        <a:latin typeface="Cambria Math" panose="02040503050406030204" pitchFamily="18" charset="0"/>
                                      </a:rPr>
                                      <m:t>𝛽</m:t>
                                    </m:r>
                                  </m:e>
                                  <m:sub>
                                    <m:r>
                                      <a:rPr lang="en-US" sz="1300" smtClean="0">
                                        <a:latin typeface="Cambria Math" panose="02040503050406030204" pitchFamily="18" charset="0"/>
                                      </a:rPr>
                                      <m:t>2</m:t>
                                    </m:r>
                                  </m:sub>
                                </m:sSub>
                                <m:r>
                                  <a:rPr lang="en-US" sz="1300" smtClean="0">
                                    <a:latin typeface="Cambria Math" panose="02040503050406030204" pitchFamily="18" charset="0"/>
                                  </a:rPr>
                                  <m:t> </m:t>
                                </m:r>
                              </m:oMath>
                            </m:oMathPara>
                          </a14:m>
                          <a:endParaRPr lang="en-US" sz="1300" dirty="0">
                            <a:latin typeface="Calibri" panose="020F0502020204030204" pitchFamily="34" charset="0"/>
                            <a:cs typeface="Calibri" panose="020F0502020204030204" pitchFamily="34"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sz="1300" dirty="0" smtClean="0">
                              <a:latin typeface="Calibri" panose="020F0502020204030204" pitchFamily="34" charset="0"/>
                              <a:cs typeface="Calibri" panose="020F0502020204030204" pitchFamily="34" charset="0"/>
                            </a:rPr>
                            <a:t>Steps (3) and (4) and Rule B</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47908">
                    <a:tc>
                      <a:txBody>
                        <a:bodyPr/>
                        <a:lstStyle/>
                        <a:p>
                          <a:pPr algn="l"/>
                          <a:r>
                            <a:rPr lang="en-US" sz="1300" b="1" dirty="0" smtClean="0">
                              <a:latin typeface="Calibri" panose="020F0502020204030204" pitchFamily="34" charset="0"/>
                              <a:cs typeface="Calibri" panose="020F0502020204030204" pitchFamily="34" charset="0"/>
                            </a:rPr>
                            <a:t>6)</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1300" i="1" smtClean="0">
                                        <a:latin typeface="Cambria Math" panose="02040503050406030204" pitchFamily="18" charset="0"/>
                                      </a:rPr>
                                    </m:ctrlPr>
                                  </m:sSubPr>
                                  <m:e>
                                    <m:r>
                                      <a:rPr lang="en-US" sz="1300" smtClean="0">
                                        <a:latin typeface="Cambria Math" panose="02040503050406030204" pitchFamily="18" charset="0"/>
                                      </a:rPr>
                                      <m:t>𝛼</m:t>
                                    </m:r>
                                  </m:e>
                                  <m:sub>
                                    <m:r>
                                      <a:rPr lang="en-US" sz="1300" smtClean="0">
                                        <a:latin typeface="Cambria Math" panose="02040503050406030204" pitchFamily="18" charset="0"/>
                                      </a:rPr>
                                      <m:t>4</m:t>
                                    </m:r>
                                  </m:sub>
                                </m:sSub>
                              </m:oMath>
                            </m:oMathPara>
                          </a14:m>
                          <a:endParaRPr lang="en-US" sz="1300" dirty="0">
                            <a:latin typeface="Calibri" panose="020F0502020204030204" pitchFamily="34" charset="0"/>
                            <a:cs typeface="Calibri" panose="020F0502020204030204" pitchFamily="34"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sz="1300" dirty="0" smtClean="0">
                              <a:latin typeface="Calibri" panose="020F0502020204030204" pitchFamily="34" charset="0"/>
                              <a:cs typeface="Calibri" panose="020F0502020204030204" pitchFamily="34" charset="0"/>
                            </a:rPr>
                            <a:t>Premise</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47908">
                    <a:tc>
                      <a:txBody>
                        <a:bodyPr/>
                        <a:lstStyle/>
                        <a:p>
                          <a:pPr algn="l"/>
                          <a:r>
                            <a:rPr lang="en-US" sz="1300" b="1" dirty="0" smtClean="0">
                              <a:latin typeface="Calibri" panose="020F0502020204030204" pitchFamily="34" charset="0"/>
                              <a:cs typeface="Calibri" panose="020F0502020204030204" pitchFamily="34" charset="0"/>
                            </a:rPr>
                            <a:t>7)</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r>
                                  <a:rPr lang="en-US" sz="1300" smtClean="0">
                                    <a:latin typeface="Cambria Math" panose="02040503050406030204" pitchFamily="18" charset="0"/>
                                  </a:rPr>
                                  <m:t>∴</m:t>
                                </m:r>
                                <m:r>
                                  <a:rPr lang="en-US" sz="1300" smtClean="0">
                                    <a:latin typeface="Cambria Math" panose="02040503050406030204" pitchFamily="18" charset="0"/>
                                  </a:rPr>
                                  <m:t>𝛾</m:t>
                                </m:r>
                              </m:oMath>
                            </m:oMathPara>
                          </a14:m>
                          <a:endParaRPr lang="en-US" sz="1300" dirty="0">
                            <a:latin typeface="Calibri" panose="020F0502020204030204" pitchFamily="34" charset="0"/>
                            <a:cs typeface="Calibri" panose="020F0502020204030204" pitchFamily="34"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sz="1300" dirty="0" smtClean="0">
                              <a:latin typeface="Calibri" panose="020F0502020204030204" pitchFamily="34" charset="0"/>
                              <a:cs typeface="Calibri" panose="020F0502020204030204" pitchFamily="34" charset="0"/>
                            </a:rPr>
                            <a:t>Steps (5) and (6) and Rule C</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876988439"/>
                  </p:ext>
                </p:extLst>
              </p:nvPr>
            </p:nvGraphicFramePr>
            <p:xfrm>
              <a:off x="2286000" y="4176282"/>
              <a:ext cx="4267200" cy="2316480"/>
            </p:xfrm>
            <a:graphic>
              <a:graphicData uri="http://schemas.openxmlformats.org/drawingml/2006/table">
                <a:tbl>
                  <a:tblPr firstRow="1" bandRow="1">
                    <a:tableStyleId>{5A111915-BE36-4E01-A7E5-04B1672EAD32}</a:tableStyleId>
                  </a:tblPr>
                  <a:tblGrid>
                    <a:gridCol w="328246"/>
                    <a:gridCol w="1247335"/>
                    <a:gridCol w="2691619"/>
                  </a:tblGrid>
                  <a:tr h="289560">
                    <a:tc gridSpan="2">
                      <a:txBody>
                        <a:bodyPr/>
                        <a:lstStyle/>
                        <a:p>
                          <a:pPr algn="l"/>
                          <a:r>
                            <a:rPr lang="en-US" sz="1300" dirty="0" smtClean="0">
                              <a:solidFill>
                                <a:schemeClr val="tx1"/>
                              </a:solidFill>
                              <a:latin typeface="Calibri" panose="020F0502020204030204" pitchFamily="34" charset="0"/>
                              <a:cs typeface="Calibri" panose="020F0502020204030204" pitchFamily="34" charset="0"/>
                            </a:rPr>
                            <a:t>Steps</a:t>
                          </a:r>
                          <a:endParaRPr lang="en-US" sz="1300" b="1" dirty="0">
                            <a:solidFill>
                              <a:schemeClr val="tx1"/>
                            </a:solidFill>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hMerge="1">
                      <a:txBody>
                        <a:bodyPr/>
                        <a:lstStyle/>
                        <a:p>
                          <a:pPr algn="l"/>
                          <a:endParaRPr lang="en-US" sz="1600" b="1" dirty="0">
                            <a:latin typeface="Calibri" panose="020F0502020204030204" pitchFamily="34" charset="0"/>
                            <a:cs typeface="Calibri" panose="020F0502020204030204" pitchFamily="34" charset="0"/>
                          </a:endParaRPr>
                        </a:p>
                      </a:txBody>
                      <a:tcPr anchor="ctr"/>
                    </a:tc>
                    <a:tc>
                      <a:txBody>
                        <a:bodyPr/>
                        <a:lstStyle/>
                        <a:p>
                          <a:pPr algn="l"/>
                          <a:r>
                            <a:rPr lang="en-US" sz="1300" dirty="0" smtClean="0">
                              <a:solidFill>
                                <a:schemeClr val="tx1"/>
                              </a:solidFill>
                              <a:latin typeface="Calibri" panose="020F0502020204030204" pitchFamily="34" charset="0"/>
                              <a:cs typeface="Calibri" panose="020F0502020204030204" pitchFamily="34" charset="0"/>
                            </a:rPr>
                            <a:t>Reason</a:t>
                          </a:r>
                          <a:endParaRPr lang="en-US" sz="1300" b="1" dirty="0">
                            <a:solidFill>
                              <a:schemeClr val="tx1"/>
                            </a:solidFill>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89560">
                    <a:tc>
                      <a:txBody>
                        <a:bodyPr/>
                        <a:lstStyle/>
                        <a:p>
                          <a:pPr algn="l"/>
                          <a:r>
                            <a:rPr lang="en-US" sz="1300" b="1" dirty="0" smtClean="0">
                              <a:latin typeface="Calibri" panose="020F0502020204030204" pitchFamily="34" charset="0"/>
                              <a:cs typeface="Calibri" panose="020F0502020204030204" pitchFamily="34" charset="0"/>
                            </a:rPr>
                            <a:t>1)</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blipFill rotWithShape="0">
                          <a:blip r:embed="rId5"/>
                          <a:stretch>
                            <a:fillRect l="-26471" t="-104255" r="-216667" b="-625532"/>
                          </a:stretch>
                        </a:blipFill>
                      </a:tcPr>
                    </a:tc>
                    <a:tc>
                      <a:txBody>
                        <a:bodyPr/>
                        <a:lstStyle/>
                        <a:p>
                          <a:pPr algn="l"/>
                          <a:r>
                            <a:rPr lang="en-US" sz="1300" dirty="0" smtClean="0">
                              <a:latin typeface="Calibri" panose="020F0502020204030204" pitchFamily="34" charset="0"/>
                              <a:cs typeface="Calibri" panose="020F0502020204030204" pitchFamily="34" charset="0"/>
                            </a:rPr>
                            <a:t>Premise</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89560">
                    <a:tc>
                      <a:txBody>
                        <a:bodyPr/>
                        <a:lstStyle/>
                        <a:p>
                          <a:pPr algn="l"/>
                          <a:r>
                            <a:rPr lang="en-US" sz="1300" b="1" dirty="0" smtClean="0">
                              <a:latin typeface="Calibri" panose="020F0502020204030204" pitchFamily="34" charset="0"/>
                              <a:cs typeface="Calibri" panose="020F0502020204030204" pitchFamily="34" charset="0"/>
                            </a:rPr>
                            <a:t>2)</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blipFill rotWithShape="0">
                          <a:blip r:embed="rId5"/>
                          <a:stretch>
                            <a:fillRect l="-26471" t="-200000" r="-216667" b="-512500"/>
                          </a:stretch>
                        </a:blipFill>
                      </a:tcPr>
                    </a:tc>
                    <a:tc>
                      <a:txBody>
                        <a:bodyPr/>
                        <a:lstStyle/>
                        <a:p>
                          <a:pPr algn="l"/>
                          <a:r>
                            <a:rPr lang="en-US" sz="1300" dirty="0" smtClean="0">
                              <a:latin typeface="Calibri" panose="020F0502020204030204" pitchFamily="34" charset="0"/>
                              <a:cs typeface="Calibri" panose="020F0502020204030204" pitchFamily="34" charset="0"/>
                            </a:rPr>
                            <a:t>Premise</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89560">
                    <a:tc>
                      <a:txBody>
                        <a:bodyPr/>
                        <a:lstStyle/>
                        <a:p>
                          <a:pPr algn="l"/>
                          <a:r>
                            <a:rPr lang="en-US" sz="1300" b="1" dirty="0" smtClean="0">
                              <a:latin typeface="Calibri" panose="020F0502020204030204" pitchFamily="34" charset="0"/>
                              <a:cs typeface="Calibri" panose="020F0502020204030204" pitchFamily="34" charset="0"/>
                            </a:rPr>
                            <a:t>3)</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blipFill rotWithShape="0">
                          <a:blip r:embed="rId5"/>
                          <a:stretch>
                            <a:fillRect l="-26471" t="-300000" r="-216667" b="-412500"/>
                          </a:stretch>
                        </a:blipFill>
                      </a:tcPr>
                    </a:tc>
                    <a:tc>
                      <a:txBody>
                        <a:bodyPr/>
                        <a:lstStyle/>
                        <a:p>
                          <a:pPr algn="l"/>
                          <a:r>
                            <a:rPr lang="en-US" sz="1300" dirty="0" smtClean="0">
                              <a:latin typeface="Calibri" panose="020F0502020204030204" pitchFamily="34" charset="0"/>
                              <a:cs typeface="Calibri" panose="020F0502020204030204" pitchFamily="34" charset="0"/>
                            </a:rPr>
                            <a:t>Steps (1) and (2) and Rule A</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89560">
                    <a:tc>
                      <a:txBody>
                        <a:bodyPr/>
                        <a:lstStyle/>
                        <a:p>
                          <a:pPr algn="l"/>
                          <a:r>
                            <a:rPr lang="en-US" sz="1300" b="1" dirty="0" smtClean="0">
                              <a:latin typeface="Calibri" panose="020F0502020204030204" pitchFamily="34" charset="0"/>
                              <a:cs typeface="Calibri" panose="020F0502020204030204" pitchFamily="34" charset="0"/>
                            </a:rPr>
                            <a:t>4)</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blipFill rotWithShape="0">
                          <a:blip r:embed="rId5"/>
                          <a:stretch>
                            <a:fillRect l="-26471" t="-408511" r="-216667" b="-321277"/>
                          </a:stretch>
                        </a:blipFill>
                      </a:tcPr>
                    </a:tc>
                    <a:tc>
                      <a:txBody>
                        <a:bodyPr/>
                        <a:lstStyle/>
                        <a:p>
                          <a:pPr algn="l"/>
                          <a:r>
                            <a:rPr lang="en-US" sz="1300" dirty="0" smtClean="0">
                              <a:latin typeface="Calibri" panose="020F0502020204030204" pitchFamily="34" charset="0"/>
                              <a:cs typeface="Calibri" panose="020F0502020204030204" pitchFamily="34" charset="0"/>
                            </a:rPr>
                            <a:t>Premises</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89560">
                    <a:tc>
                      <a:txBody>
                        <a:bodyPr/>
                        <a:lstStyle/>
                        <a:p>
                          <a:pPr algn="l"/>
                          <a:r>
                            <a:rPr lang="en-US" sz="1300" b="1" dirty="0" smtClean="0">
                              <a:latin typeface="Calibri" panose="020F0502020204030204" pitchFamily="34" charset="0"/>
                              <a:cs typeface="Calibri" panose="020F0502020204030204" pitchFamily="34" charset="0"/>
                            </a:rPr>
                            <a:t>5)</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blipFill rotWithShape="0">
                          <a:blip r:embed="rId5"/>
                          <a:stretch>
                            <a:fillRect l="-26471" t="-497917" r="-216667" b="-214583"/>
                          </a:stretch>
                        </a:blipFill>
                      </a:tcPr>
                    </a:tc>
                    <a:tc>
                      <a:txBody>
                        <a:bodyPr/>
                        <a:lstStyle/>
                        <a:p>
                          <a:pPr algn="l"/>
                          <a:r>
                            <a:rPr lang="en-US" sz="1300" dirty="0" smtClean="0">
                              <a:latin typeface="Calibri" panose="020F0502020204030204" pitchFamily="34" charset="0"/>
                              <a:cs typeface="Calibri" panose="020F0502020204030204" pitchFamily="34" charset="0"/>
                            </a:rPr>
                            <a:t>Steps (3) and (4) and Rule B</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89560">
                    <a:tc>
                      <a:txBody>
                        <a:bodyPr/>
                        <a:lstStyle/>
                        <a:p>
                          <a:pPr algn="l"/>
                          <a:r>
                            <a:rPr lang="en-US" sz="1300" b="1" dirty="0" smtClean="0">
                              <a:latin typeface="Calibri" panose="020F0502020204030204" pitchFamily="34" charset="0"/>
                              <a:cs typeface="Calibri" panose="020F0502020204030204" pitchFamily="34" charset="0"/>
                            </a:rPr>
                            <a:t>6)</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blipFill rotWithShape="0">
                          <a:blip r:embed="rId5"/>
                          <a:stretch>
                            <a:fillRect l="-26471" t="-610638" r="-216667" b="-119149"/>
                          </a:stretch>
                        </a:blipFill>
                      </a:tcPr>
                    </a:tc>
                    <a:tc>
                      <a:txBody>
                        <a:bodyPr/>
                        <a:lstStyle/>
                        <a:p>
                          <a:pPr algn="l"/>
                          <a:r>
                            <a:rPr lang="en-US" sz="1300" dirty="0" smtClean="0">
                              <a:latin typeface="Calibri" panose="020F0502020204030204" pitchFamily="34" charset="0"/>
                              <a:cs typeface="Calibri" panose="020F0502020204030204" pitchFamily="34" charset="0"/>
                            </a:rPr>
                            <a:t>Premise</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r h="289560">
                    <a:tc>
                      <a:txBody>
                        <a:bodyPr/>
                        <a:lstStyle/>
                        <a:p>
                          <a:pPr algn="l"/>
                          <a:r>
                            <a:rPr lang="en-US" sz="1300" b="1" dirty="0" smtClean="0">
                              <a:latin typeface="Calibri" panose="020F0502020204030204" pitchFamily="34" charset="0"/>
                              <a:cs typeface="Calibri" panose="020F0502020204030204" pitchFamily="34" charset="0"/>
                            </a:rPr>
                            <a:t>7)</a:t>
                          </a:r>
                          <a:endParaRPr lang="en-US" sz="1300" b="1" dirty="0">
                            <a:latin typeface="Calibri" panose="020F0502020204030204" pitchFamily="34" charset="0"/>
                            <a:cs typeface="Calibri" panose="020F0502020204030204" pitchFamily="34"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blipFill rotWithShape="0">
                          <a:blip r:embed="rId5"/>
                          <a:stretch>
                            <a:fillRect l="-26471" t="-695833" r="-216667" b="-16667"/>
                          </a:stretch>
                        </a:blipFill>
                      </a:tcPr>
                    </a:tc>
                    <a:tc>
                      <a:txBody>
                        <a:bodyPr/>
                        <a:lstStyle/>
                        <a:p>
                          <a:pPr algn="l"/>
                          <a:r>
                            <a:rPr lang="en-US" sz="1300" dirty="0" smtClean="0">
                              <a:latin typeface="Calibri" panose="020F0502020204030204" pitchFamily="34" charset="0"/>
                              <a:cs typeface="Calibri" panose="020F0502020204030204" pitchFamily="34" charset="0"/>
                            </a:rPr>
                            <a:t>Steps (5) and (6) and Rule C</a:t>
                          </a:r>
                          <a:endParaRPr lang="en-US" sz="1300" dirty="0">
                            <a:latin typeface="Calibri" panose="020F0502020204030204" pitchFamily="34" charset="0"/>
                            <a:cs typeface="Calibri" panose="020F0502020204030204" pitchFamily="34"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2">
                            <a:lumMod val="60000"/>
                            <a:lumOff val="40000"/>
                          </a:schemeClr>
                        </a:solid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7009529" y="4617503"/>
                <a:ext cx="1823140" cy="1472391"/>
              </a:xfrm>
              <a:prstGeom prst="rect">
                <a:avLst/>
              </a:prstGeom>
              <a:solidFill>
                <a:schemeClr val="accent5">
                  <a:lumMod val="60000"/>
                  <a:lumOff val="40000"/>
                </a:schemeClr>
              </a:solidFill>
            </p:spPr>
            <p:txBody>
              <a:bodyPr wrap="square" rtlCol="0" anchor="ctr">
                <a:spAutoFit/>
              </a:bodyPr>
              <a:lstStyle/>
              <a:p>
                <a:pPr algn="ctr">
                  <a:spcAft>
                    <a:spcPts val="600"/>
                  </a:spcAft>
                </a:pPr>
                <a:r>
                  <a:rPr lang="en-US" sz="1300" dirty="0" smtClean="0">
                    <a:latin typeface="Calibri" panose="020F0502020204030204" pitchFamily="34" charset="0"/>
                    <a:cs typeface="Calibri" panose="020F0502020204030204" pitchFamily="34" charset="0"/>
                  </a:rPr>
                  <a:t>Establishing the validity of the argument</a:t>
                </a:r>
              </a:p>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sz="1300" i="1" smtClean="0">
                              <a:latin typeface="Cambria Math" panose="02040503050406030204" pitchFamily="18" charset="0"/>
                              <a:cs typeface="Calibri" panose="020F0502020204030204" pitchFamily="34" charset="0"/>
                            </a:rPr>
                          </m:ctrlPr>
                        </m:mPr>
                        <m:m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     </m:t>
                                </m:r>
                                <m:r>
                                  <a:rPr lang="en-US" sz="1300" b="0" i="1" smtClean="0">
                                    <a:latin typeface="Cambria Math" panose="02040503050406030204" pitchFamily="18" charset="0"/>
                                    <a:cs typeface="Calibri" panose="020F0502020204030204" pitchFamily="34" charset="0"/>
                                  </a:rPr>
                                  <m:t>𝛼</m:t>
                                </m:r>
                              </m:e>
                              <m:sub>
                                <m:r>
                                  <a:rPr lang="en-US" sz="1300" b="0" i="1" smtClean="0">
                                    <a:latin typeface="Cambria Math" panose="02040503050406030204" pitchFamily="18" charset="0"/>
                                    <a:cs typeface="Calibri" panose="020F0502020204030204" pitchFamily="34" charset="0"/>
                                  </a:rPr>
                                  <m:t>1</m:t>
                                </m:r>
                              </m:sub>
                            </m:sSub>
                          </m:e>
                        </m:mr>
                        <m:m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     </m:t>
                                </m:r>
                                <m:r>
                                  <a:rPr lang="en-US" sz="1300" b="0" i="1" smtClean="0">
                                    <a:latin typeface="Cambria Math" panose="02040503050406030204" pitchFamily="18" charset="0"/>
                                    <a:cs typeface="Calibri" panose="020F0502020204030204" pitchFamily="34" charset="0"/>
                                  </a:rPr>
                                  <m:t>𝛼</m:t>
                                </m:r>
                              </m:e>
                              <m:sub>
                                <m:r>
                                  <a:rPr lang="en-US" sz="1300" b="0" i="1" smtClean="0">
                                    <a:latin typeface="Cambria Math" panose="02040503050406030204" pitchFamily="18" charset="0"/>
                                    <a:cs typeface="Calibri" panose="020F0502020204030204" pitchFamily="34" charset="0"/>
                                  </a:rPr>
                                  <m:t>2</m:t>
                                </m:r>
                              </m:sub>
                            </m:sSub>
                          </m:e>
                        </m:mr>
                        <m:mr>
                          <m:e>
                            <m:eqArr>
                              <m:eqArrPr>
                                <m:ctrlPr>
                                  <a:rPr lang="en-US" sz="1300" i="1" smtClean="0">
                                    <a:latin typeface="Cambria Math" panose="02040503050406030204" pitchFamily="18" charset="0"/>
                                    <a:cs typeface="Calibri" panose="020F0502020204030204" pitchFamily="34" charset="0"/>
                                  </a:rPr>
                                </m:ctrlPr>
                              </m:eqArrPr>
                              <m:e>
                                <m:r>
                                  <a:rPr lang="en-US" sz="1300" b="0" i="1" smtClean="0">
                                    <a:latin typeface="Cambria Math" panose="02040503050406030204" pitchFamily="18" charset="0"/>
                                    <a:cs typeface="Calibri" panose="020F0502020204030204" pitchFamily="34" charset="0"/>
                                  </a:rPr>
                                  <m:t>    </m:t>
                                </m:r>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 </m:t>
                                    </m:r>
                                    <m:r>
                                      <a:rPr lang="en-US" sz="1300" b="0" i="1" smtClean="0">
                                        <a:latin typeface="Cambria Math" panose="02040503050406030204" pitchFamily="18" charset="0"/>
                                        <a:cs typeface="Calibri" panose="020F0502020204030204" pitchFamily="34" charset="0"/>
                                      </a:rPr>
                                      <m:t>𝛼</m:t>
                                    </m:r>
                                  </m:e>
                                  <m:sub>
                                    <m:r>
                                      <a:rPr lang="en-US" sz="1300" b="0" i="1" smtClean="0">
                                        <a:latin typeface="Cambria Math" panose="02040503050406030204" pitchFamily="18" charset="0"/>
                                        <a:cs typeface="Calibri" panose="020F0502020204030204" pitchFamily="34" charset="0"/>
                                      </a:rPr>
                                      <m:t>3</m:t>
                                    </m:r>
                                  </m:sub>
                                </m:sSub>
                              </m:e>
                              <m:e>
                                <m:f>
                                  <m:fPr>
                                    <m:ctrlPr>
                                      <a:rPr lang="en-US" sz="1300" i="1" smtClean="0">
                                        <a:latin typeface="Cambria Math" panose="02040503050406030204" pitchFamily="18" charset="0"/>
                                      </a:rPr>
                                    </m:ctrlPr>
                                  </m:fPr>
                                  <m:num>
                                    <m:r>
                                      <a:rPr lang="en-US" sz="1300" b="0" i="1" smtClean="0">
                                        <a:latin typeface="Cambria Math" panose="02040503050406030204" pitchFamily="18" charset="0"/>
                                      </a:rPr>
                                      <m:t>     </m:t>
                                    </m:r>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𝛼</m:t>
                                        </m:r>
                                      </m:e>
                                      <m:sub>
                                        <m:r>
                                          <a:rPr lang="en-US" sz="1300" b="0" i="1" smtClean="0">
                                            <a:latin typeface="Cambria Math" panose="02040503050406030204" pitchFamily="18" charset="0"/>
                                          </a:rPr>
                                          <m:t>4</m:t>
                                        </m:r>
                                      </m:sub>
                                    </m:sSub>
                                  </m:num>
                                  <m:den>
                                    <m:r>
                                      <a:rPr lang="en-US" sz="130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𝛾</m:t>
                                    </m:r>
                                  </m:den>
                                </m:f>
                              </m:e>
                            </m:eqArr>
                          </m:e>
                        </m:mr>
                      </m:m>
                    </m:oMath>
                  </m:oMathPara>
                </a14:m>
                <a:endParaRPr lang="en-US" sz="13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009529" y="4617503"/>
                <a:ext cx="1823140" cy="1472391"/>
              </a:xfrm>
              <a:prstGeom prst="rect">
                <a:avLst/>
              </a:prstGeom>
              <a:blipFill rotWithShape="0">
                <a:blip r:embed="rId6"/>
                <a:stretch>
                  <a:fillRect r="-1003"/>
                </a:stretch>
              </a:blipFill>
            </p:spPr>
            <p:txBody>
              <a:bodyPr/>
              <a:lstStyle/>
              <a:p>
                <a:r>
                  <a:rPr lang="en-US">
                    <a:noFill/>
                  </a:rPr>
                  <a:t> </a:t>
                </a:r>
              </a:p>
            </p:txBody>
          </p:sp>
        </mc:Fallback>
      </mc:AlternateContent>
      <p:cxnSp>
        <p:nvCxnSpPr>
          <p:cNvPr id="12" name="Straight Arrow Connector 11"/>
          <p:cNvCxnSpPr>
            <a:stCxn id="7" idx="1"/>
            <a:endCxn id="6" idx="3"/>
          </p:cNvCxnSpPr>
          <p:nvPr/>
        </p:nvCxnSpPr>
        <p:spPr>
          <a:xfrm flipH="1" flipV="1">
            <a:off x="6553200" y="5334522"/>
            <a:ext cx="456329" cy="19177"/>
          </a:xfrm>
          <a:prstGeom prst="straightConnector1">
            <a:avLst/>
          </a:prstGeom>
          <a:ln w="2222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883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Validity of Logical Arguments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3.</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Prove the validity of the following argument.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b="1" dirty="0" smtClean="0">
                <a:latin typeface="Calibri" panose="020F0502020204030204" pitchFamily="34" charset="0"/>
                <a:cs typeface="Calibri" panose="020F0502020204030204" pitchFamily="34" charset="0"/>
              </a:rPr>
              <a:t>Solution</a:t>
            </a:r>
            <a:r>
              <a:rPr lang="en-US" sz="1600" b="1" dirty="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28499" y="6620317"/>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083002" y="6620317"/>
            <a:ext cx="286537" cy="188992"/>
          </a:xfrm>
          <a:prstGeom prst="rect">
            <a:avLst/>
          </a:prstGeom>
          <a:scene3d>
            <a:camera prst="orthographicFront">
              <a:rot lat="0" lon="10800000" rev="0"/>
            </a:camera>
            <a:lightRig rig="threePt" dir="t"/>
          </a:scene3d>
        </p:spPr>
      </p:pic>
      <p:grpSp>
        <p:nvGrpSpPr>
          <p:cNvPr id="35" name="Group 34"/>
          <p:cNvGrpSpPr/>
          <p:nvPr/>
        </p:nvGrpSpPr>
        <p:grpSpPr>
          <a:xfrm>
            <a:off x="4481022" y="1482698"/>
            <a:ext cx="1203960" cy="1234237"/>
            <a:chOff x="4518660" y="1525869"/>
            <a:chExt cx="1203960" cy="1234237"/>
          </a:xfrm>
        </p:grpSpPr>
        <mc:AlternateContent xmlns:mc="http://schemas.openxmlformats.org/markup-compatibility/2006" xmlns:a14="http://schemas.microsoft.com/office/drawing/2010/main">
          <mc:Choice Requires="a14">
            <p:sp>
              <p:nvSpPr>
                <p:cNvPr id="4" name="TextBox 3"/>
                <p:cNvSpPr txBox="1"/>
                <p:nvPr/>
              </p:nvSpPr>
              <p:spPr>
                <a:xfrm>
                  <a:off x="4685877" y="1857808"/>
                  <a:ext cx="869527"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𝑡</m:t>
                        </m:r>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𝑠</m:t>
                        </m:r>
                      </m:oMath>
                    </m:oMathPara>
                  </a14:m>
                  <a:endParaRPr lang="en-US" sz="1300" dirty="0"/>
                </a:p>
              </p:txBody>
            </p:sp>
          </mc:Choice>
          <mc:Fallback xmlns="">
            <p:sp>
              <p:nvSpPr>
                <p:cNvPr id="4" name="TextBox 3"/>
                <p:cNvSpPr txBox="1">
                  <a:spLocks noRot="1" noChangeAspect="1" noMove="1" noResize="1" noEditPoints="1" noAdjustHandles="1" noChangeArrowheads="1" noChangeShapeType="1" noTextEdit="1"/>
                </p:cNvSpPr>
                <p:nvPr/>
              </p:nvSpPr>
              <p:spPr>
                <a:xfrm>
                  <a:off x="4685877" y="1857808"/>
                  <a:ext cx="869527" cy="29238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18660" y="1690673"/>
                  <a:ext cx="120396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latin typeface="Cambria Math" panose="02040503050406030204" pitchFamily="18" charset="0"/>
                            <a:cs typeface="Calibri" panose="020F0502020204030204" pitchFamily="34" charset="0"/>
                          </a:rPr>
                          <m:t>𝑟</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𝑠</m:t>
                        </m:r>
                      </m:oMath>
                    </m:oMathPara>
                  </a14:m>
                  <a:endParaRPr lang="en-US" sz="1300" dirty="0"/>
                </a:p>
              </p:txBody>
            </p:sp>
          </mc:Choice>
          <mc:Fallback xmlns="">
            <p:sp>
              <p:nvSpPr>
                <p:cNvPr id="7" name="TextBox 6"/>
                <p:cNvSpPr txBox="1">
                  <a:spLocks noRot="1" noChangeAspect="1" noMove="1" noResize="1" noEditPoints="1" noAdjustHandles="1" noChangeArrowheads="1" noChangeShapeType="1" noTextEdit="1"/>
                </p:cNvSpPr>
                <p:nvPr/>
              </p:nvSpPr>
              <p:spPr>
                <a:xfrm>
                  <a:off x="4518660" y="1690673"/>
                  <a:ext cx="1203960" cy="29238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92782" y="1525869"/>
                  <a:ext cx="887433"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brk m:alnAt="7"/>
                          </m:rPr>
                          <a:rPr lang="en-US" sz="1300" i="1">
                            <a:latin typeface="Cambria Math" panose="02040503050406030204" pitchFamily="18" charset="0"/>
                            <a:cs typeface="Calibri" panose="020F0502020204030204" pitchFamily="34" charset="0"/>
                          </a:rPr>
                          <m:t>𝑝</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𝑟</m:t>
                        </m:r>
                      </m:oMath>
                    </m:oMathPara>
                  </a14:m>
                  <a:endParaRPr lang="en-US" sz="1300" dirty="0"/>
                </a:p>
              </p:txBody>
            </p:sp>
          </mc:Choice>
          <mc:Fallback xmlns="">
            <p:sp>
              <p:nvSpPr>
                <p:cNvPr id="8" name="TextBox 7"/>
                <p:cNvSpPr txBox="1">
                  <a:spLocks noRot="1" noChangeAspect="1" noMove="1" noResize="1" noEditPoints="1" noAdjustHandles="1" noChangeArrowheads="1" noChangeShapeType="1" noTextEdit="1"/>
                </p:cNvSpPr>
                <p:nvPr/>
              </p:nvSpPr>
              <p:spPr>
                <a:xfrm>
                  <a:off x="4692782" y="1525869"/>
                  <a:ext cx="887433" cy="292388"/>
                </a:xfrm>
                <a:prstGeom prst="rect">
                  <a:avLst/>
                </a:prstGeom>
                <a:blipFill rotWithShape="0">
                  <a:blip r:embed="rId6"/>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18660" y="2057909"/>
                  <a:ext cx="1185691"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𝑡</m:t>
                        </m:r>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𝑢</m:t>
                        </m:r>
                      </m:oMath>
                    </m:oMathPara>
                  </a14:m>
                  <a:endParaRPr lang="en-US" sz="13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18660" y="2057909"/>
                  <a:ext cx="1185691" cy="292388"/>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703099" y="2244537"/>
                  <a:ext cx="569659"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𝑢</m:t>
                        </m:r>
                      </m:oMath>
                    </m:oMathPara>
                  </a14:m>
                  <a:endParaRPr lang="en-US" sz="13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703099" y="2244537"/>
                  <a:ext cx="569659" cy="29238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574653" y="2467718"/>
                  <a:ext cx="698105"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𝑝</m:t>
                        </m:r>
                      </m:oMath>
                    </m:oMathPara>
                  </a14:m>
                  <a:endParaRPr lang="en-US" sz="13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574653" y="2467718"/>
                  <a:ext cx="698105" cy="292388"/>
                </a:xfrm>
                <a:prstGeom prst="rect">
                  <a:avLst/>
                </a:prstGeom>
                <a:blipFill rotWithShape="0">
                  <a:blip r:embed="rId9"/>
                  <a:stretch>
                    <a:fillRect b="-2083"/>
                  </a:stretch>
                </a:blipFill>
              </p:spPr>
              <p:txBody>
                <a:bodyPr/>
                <a:lstStyle/>
                <a:p>
                  <a:r>
                    <a:rPr lang="en-US">
                      <a:noFill/>
                    </a:rPr>
                    <a:t> </a:t>
                  </a:r>
                </a:p>
              </p:txBody>
            </p:sp>
          </mc:Fallback>
        </mc:AlternateContent>
        <p:cxnSp>
          <p:nvCxnSpPr>
            <p:cNvPr id="6" name="Straight Connector 5"/>
            <p:cNvCxnSpPr/>
            <p:nvPr/>
          </p:nvCxnSpPr>
          <p:spPr>
            <a:xfrm>
              <a:off x="4685877" y="2514600"/>
              <a:ext cx="869527" cy="0"/>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1081703502"/>
                  </p:ext>
                </p:extLst>
              </p:nvPr>
            </p:nvGraphicFramePr>
            <p:xfrm>
              <a:off x="1905000" y="2790977"/>
              <a:ext cx="6400800" cy="3764280"/>
            </p:xfrm>
            <a:graphic>
              <a:graphicData uri="http://schemas.openxmlformats.org/drawingml/2006/table">
                <a:tbl>
                  <a:tblPr firstRow="1" bandRow="1">
                    <a:tableStyleId>{5A111915-BE36-4E01-A7E5-04B1672EAD32}</a:tableStyleId>
                  </a:tblPr>
                  <a:tblGrid>
                    <a:gridCol w="492369"/>
                    <a:gridCol w="1871002"/>
                    <a:gridCol w="4037429"/>
                  </a:tblGrid>
                  <a:tr h="247908">
                    <a:tc gridSpan="2">
                      <a:txBody>
                        <a:bodyPr/>
                        <a:lstStyle/>
                        <a:p>
                          <a:pPr algn="l"/>
                          <a:r>
                            <a:rPr lang="en-US" sz="1300" dirty="0" smtClean="0">
                              <a:solidFill>
                                <a:schemeClr val="tx1"/>
                              </a:solidFill>
                              <a:latin typeface="Calibri" panose="020F0502020204030204" pitchFamily="34" charset="0"/>
                              <a:cs typeface="Calibri" panose="020F0502020204030204" pitchFamily="34" charset="0"/>
                            </a:rPr>
                            <a:t>Steps</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1" dirty="0">
                            <a:latin typeface="Calibri" panose="020F0502020204030204" pitchFamily="34" charset="0"/>
                            <a:cs typeface="Calibri" panose="020F0502020204030204" pitchFamily="34" charset="0"/>
                          </a:endParaRPr>
                        </a:p>
                      </a:txBody>
                      <a:tcPr anchor="ctr"/>
                    </a:tc>
                    <a:tc>
                      <a:txBody>
                        <a:bodyPr/>
                        <a:lstStyle/>
                        <a:p>
                          <a:pPr algn="l"/>
                          <a:r>
                            <a:rPr lang="en-US" sz="1300" dirty="0" smtClean="0">
                              <a:solidFill>
                                <a:schemeClr val="tx1"/>
                              </a:solidFill>
                              <a:latin typeface="Calibri" panose="020F0502020204030204" pitchFamily="34" charset="0"/>
                              <a:cs typeface="Calibri" panose="020F0502020204030204" pitchFamily="34" charset="0"/>
                            </a:rPr>
                            <a:t>Reason</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4326">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4326">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r>
                                  <a:rPr lang="en-US" sz="1300" smtClean="0">
                                    <a:latin typeface="Cambria Math" panose="02040503050406030204" pitchFamily="18" charset="0"/>
                                  </a:rPr>
                                  <m:t> </m:t>
                                </m:r>
                              </m:oMath>
                            </m:oMathPara>
                          </a14:m>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908">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1081703502"/>
                  </p:ext>
                </p:extLst>
              </p:nvPr>
            </p:nvGraphicFramePr>
            <p:xfrm>
              <a:off x="1905000" y="2790977"/>
              <a:ext cx="6400800" cy="3764280"/>
            </p:xfrm>
            <a:graphic>
              <a:graphicData uri="http://schemas.openxmlformats.org/drawingml/2006/table">
                <a:tbl>
                  <a:tblPr firstRow="1" bandRow="1">
                    <a:tableStyleId>{5A111915-BE36-4E01-A7E5-04B1672EAD32}</a:tableStyleId>
                  </a:tblPr>
                  <a:tblGrid>
                    <a:gridCol w="492369"/>
                    <a:gridCol w="1871002"/>
                    <a:gridCol w="4037429"/>
                  </a:tblGrid>
                  <a:tr h="289560">
                    <a:tc gridSpan="2">
                      <a:txBody>
                        <a:bodyPr/>
                        <a:lstStyle/>
                        <a:p>
                          <a:pPr algn="l"/>
                          <a:r>
                            <a:rPr lang="en-US" sz="1300" dirty="0" smtClean="0">
                              <a:solidFill>
                                <a:schemeClr val="tx1"/>
                              </a:solidFill>
                              <a:latin typeface="Calibri" panose="020F0502020204030204" pitchFamily="34" charset="0"/>
                              <a:cs typeface="Calibri" panose="020F0502020204030204" pitchFamily="34" charset="0"/>
                            </a:rPr>
                            <a:t>Steps</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1" dirty="0">
                            <a:latin typeface="Calibri" panose="020F0502020204030204" pitchFamily="34" charset="0"/>
                            <a:cs typeface="Calibri" panose="020F0502020204030204" pitchFamily="34" charset="0"/>
                          </a:endParaRPr>
                        </a:p>
                      </a:txBody>
                      <a:tcPr anchor="ctr"/>
                    </a:tc>
                    <a:tc>
                      <a:txBody>
                        <a:bodyPr/>
                        <a:lstStyle/>
                        <a:p>
                          <a:pPr algn="l"/>
                          <a:r>
                            <a:rPr lang="en-US" sz="1300" dirty="0" smtClean="0">
                              <a:solidFill>
                                <a:schemeClr val="tx1"/>
                              </a:solidFill>
                              <a:latin typeface="Calibri" panose="020F0502020204030204" pitchFamily="34" charset="0"/>
                              <a:cs typeface="Calibri" panose="020F0502020204030204" pitchFamily="34" charset="0"/>
                            </a:rPr>
                            <a:t>Reason</a:t>
                          </a:r>
                          <a:endParaRPr lang="en-US" sz="1300" b="1" dirty="0">
                            <a:solidFill>
                              <a:schemeClr val="tx1"/>
                            </a:solidFill>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10"/>
                          <a:stretch>
                            <a:fillRect l="-26384" t="-495833" r="-215961" b="-693750"/>
                          </a:stretch>
                        </a:blip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9560">
                    <a:tc>
                      <a:txBody>
                        <a:bodyPr/>
                        <a:lstStyle/>
                        <a:p>
                          <a:pPr algn="l"/>
                          <a:endParaRPr lang="en-US" sz="1300" b="1"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mc:AlternateContent xmlns:mc="http://schemas.openxmlformats.org/markup-compatibility/2006" xmlns:a14="http://schemas.microsoft.com/office/drawing/2010/main">
        <mc:Choice Requires="a14">
          <p:sp>
            <p:nvSpPr>
              <p:cNvPr id="22" name="TextBox 21"/>
              <p:cNvSpPr txBox="1"/>
              <p:nvPr/>
            </p:nvSpPr>
            <p:spPr>
              <a:xfrm>
                <a:off x="2364591" y="3079622"/>
                <a:ext cx="7620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brk m:alnAt="7"/>
                        </m:rPr>
                        <a:rPr lang="en-US" sz="1300" i="1">
                          <a:latin typeface="Cambria Math" panose="02040503050406030204" pitchFamily="18" charset="0"/>
                          <a:cs typeface="Calibri" panose="020F0502020204030204" pitchFamily="34" charset="0"/>
                        </a:rPr>
                        <m:t>𝑝</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𝑟</m:t>
                      </m:r>
                    </m:oMath>
                  </m:oMathPara>
                </a14:m>
                <a:endParaRPr lang="en-US" sz="13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364591" y="3079622"/>
                <a:ext cx="762000" cy="292388"/>
              </a:xfrm>
              <a:prstGeom prst="rect">
                <a:avLst/>
              </a:prstGeom>
              <a:blipFill rotWithShape="0">
                <a:blip r:embed="rId11"/>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143611" y="3368267"/>
                <a:ext cx="120396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latin typeface="Cambria Math" panose="02040503050406030204" pitchFamily="18" charset="0"/>
                          <a:cs typeface="Calibri" panose="020F0502020204030204" pitchFamily="34" charset="0"/>
                        </a:rPr>
                        <m:t>𝑟</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𝑠</m:t>
                      </m:r>
                    </m:oMath>
                  </m:oMathPara>
                </a14:m>
                <a:endParaRPr lang="en-US" sz="13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143611" y="3368267"/>
                <a:ext cx="1203960" cy="292388"/>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250291" y="3656912"/>
                <a:ext cx="9906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𝑝</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𝑠</m:t>
                      </m:r>
                    </m:oMath>
                  </m:oMathPara>
                </a14:m>
                <a:endParaRPr lang="en-US" sz="13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250291" y="3656912"/>
                <a:ext cx="990600" cy="292388"/>
              </a:xfrm>
              <a:prstGeom prst="rect">
                <a:avLst/>
              </a:prstGeom>
              <a:blipFill rotWithShape="0">
                <a:blip r:embed="rId1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307441" y="3958805"/>
                <a:ext cx="8763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𝑡</m:t>
                      </m:r>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𝑠</m:t>
                      </m:r>
                    </m:oMath>
                  </m:oMathPara>
                </a14:m>
                <a:endParaRPr lang="en-US" sz="13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307441" y="3958805"/>
                <a:ext cx="876300" cy="292388"/>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299229" y="4237862"/>
                <a:ext cx="8763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𝑠</m:t>
                      </m:r>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𝑡</m:t>
                      </m:r>
                    </m:oMath>
                  </m:oMathPara>
                </a14:m>
                <a:endParaRPr lang="en-US" sz="1300" dirty="0"/>
              </a:p>
            </p:txBody>
          </p:sp>
        </mc:Choice>
        <mc:Fallback xmlns="">
          <p:sp>
            <p:nvSpPr>
              <p:cNvPr id="26" name="TextBox 25"/>
              <p:cNvSpPr txBox="1">
                <a:spLocks noRot="1" noChangeAspect="1" noMove="1" noResize="1" noEditPoints="1" noAdjustHandles="1" noChangeArrowheads="1" noChangeShapeType="1" noTextEdit="1"/>
              </p:cNvSpPr>
              <p:nvPr/>
            </p:nvSpPr>
            <p:spPr>
              <a:xfrm>
                <a:off x="2299229" y="4237862"/>
                <a:ext cx="876300" cy="292388"/>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307441" y="4506987"/>
                <a:ext cx="8763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𝑠</m:t>
                      </m:r>
                      <m:r>
                        <a:rPr lang="en-US" sz="1300" b="0" i="1" smtClean="0">
                          <a:latin typeface="Cambria Math" panose="02040503050406030204" pitchFamily="18" charset="0"/>
                          <a:ea typeface="Cambria Math" panose="02040503050406030204" pitchFamily="18" charset="0"/>
                          <a:cs typeface="Calibri" panose="020F0502020204030204" pitchFamily="34" charset="0"/>
                        </a:rPr>
                        <m:t>⟶</m:t>
                      </m:r>
                      <m:r>
                        <a:rPr lang="en-US" sz="1300" b="0" i="1" smtClean="0">
                          <a:latin typeface="Cambria Math" panose="02040503050406030204" pitchFamily="18" charset="0"/>
                          <a:ea typeface="Cambria Math" panose="02040503050406030204" pitchFamily="18" charset="0"/>
                          <a:cs typeface="Calibri" panose="020F0502020204030204" pitchFamily="34" charset="0"/>
                        </a:rPr>
                        <m:t>𝑡</m:t>
                      </m:r>
                    </m:oMath>
                  </m:oMathPara>
                </a14:m>
                <a:endParaRPr lang="en-US" sz="13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307441" y="4506987"/>
                <a:ext cx="876300" cy="292388"/>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307441" y="4817342"/>
                <a:ext cx="8763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𝑝</m:t>
                      </m:r>
                      <m:r>
                        <a:rPr lang="en-US" sz="1300" b="0" i="1" smtClean="0">
                          <a:latin typeface="Cambria Math" panose="02040503050406030204" pitchFamily="18" charset="0"/>
                          <a:ea typeface="Cambria Math" panose="02040503050406030204" pitchFamily="18" charset="0"/>
                          <a:cs typeface="Calibri" panose="020F0502020204030204" pitchFamily="34" charset="0"/>
                        </a:rPr>
                        <m:t>⟶</m:t>
                      </m:r>
                      <m:r>
                        <a:rPr lang="en-US" sz="1300" b="0" i="1" smtClean="0">
                          <a:latin typeface="Cambria Math" panose="02040503050406030204" pitchFamily="18" charset="0"/>
                          <a:ea typeface="Cambria Math" panose="02040503050406030204" pitchFamily="18" charset="0"/>
                          <a:cs typeface="Calibri" panose="020F0502020204030204" pitchFamily="34" charset="0"/>
                        </a:rPr>
                        <m:t>𝑡</m:t>
                      </m:r>
                    </m:oMath>
                  </m:oMathPara>
                </a14:m>
                <a:endParaRPr lang="en-US" sz="13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307441" y="4817342"/>
                <a:ext cx="876300" cy="292388"/>
              </a:xfrm>
              <a:prstGeom prst="rect">
                <a:avLst/>
              </a:prstGeom>
              <a:blipFill rotWithShape="0">
                <a:blip r:embed="rId17"/>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144533" y="5114134"/>
                <a:ext cx="1185691"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𝑡</m:t>
                      </m:r>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𝑢</m:t>
                      </m:r>
                    </m:oMath>
                  </m:oMathPara>
                </a14:m>
                <a:endParaRPr lang="en-US" sz="1300" dirty="0"/>
              </a:p>
            </p:txBody>
          </p:sp>
        </mc:Choice>
        <mc:Fallback xmlns="">
          <p:sp>
            <p:nvSpPr>
              <p:cNvPr id="29" name="TextBox 28"/>
              <p:cNvSpPr txBox="1">
                <a:spLocks noRot="1" noChangeAspect="1" noMove="1" noResize="1" noEditPoints="1" noAdjustHandles="1" noChangeArrowheads="1" noChangeShapeType="1" noTextEdit="1"/>
              </p:cNvSpPr>
              <p:nvPr/>
            </p:nvSpPr>
            <p:spPr>
              <a:xfrm>
                <a:off x="2144533" y="5114134"/>
                <a:ext cx="1185691" cy="292388"/>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316655" y="5403173"/>
                <a:ext cx="8763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𝑡</m:t>
                      </m:r>
                      <m:r>
                        <a:rPr lang="en-US" sz="1300" b="0" i="1" smtClean="0">
                          <a:latin typeface="Cambria Math" panose="02040503050406030204" pitchFamily="18" charset="0"/>
                          <a:ea typeface="Cambria Math" panose="02040503050406030204" pitchFamily="18" charset="0"/>
                          <a:cs typeface="Calibri" panose="020F0502020204030204" pitchFamily="34" charset="0"/>
                        </a:rPr>
                        <m:t>⟶</m:t>
                      </m:r>
                      <m:r>
                        <a:rPr lang="en-US" sz="1300" b="0" i="1" smtClean="0">
                          <a:latin typeface="Cambria Math" panose="02040503050406030204" pitchFamily="18" charset="0"/>
                          <a:ea typeface="Cambria Math" panose="02040503050406030204" pitchFamily="18" charset="0"/>
                          <a:cs typeface="Calibri" panose="020F0502020204030204" pitchFamily="34" charset="0"/>
                        </a:rPr>
                        <m:t>𝑢</m:t>
                      </m:r>
                    </m:oMath>
                  </m:oMathPara>
                </a14:m>
                <a:endParaRPr lang="en-US" sz="1300" dirty="0"/>
              </a:p>
            </p:txBody>
          </p:sp>
        </mc:Choice>
        <mc:Fallback xmlns="">
          <p:sp>
            <p:nvSpPr>
              <p:cNvPr id="30" name="TextBox 29"/>
              <p:cNvSpPr txBox="1">
                <a:spLocks noRot="1" noChangeAspect="1" noMove="1" noResize="1" noEditPoints="1" noAdjustHandles="1" noChangeArrowheads="1" noChangeShapeType="1" noTextEdit="1"/>
              </p:cNvSpPr>
              <p:nvPr/>
            </p:nvSpPr>
            <p:spPr>
              <a:xfrm>
                <a:off x="2316655" y="5403173"/>
                <a:ext cx="876300" cy="292388"/>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316655" y="5665452"/>
                <a:ext cx="8763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𝑝</m:t>
                      </m:r>
                      <m:r>
                        <a:rPr lang="en-US" sz="1300" b="0" i="1" smtClean="0">
                          <a:latin typeface="Cambria Math" panose="02040503050406030204" pitchFamily="18" charset="0"/>
                          <a:ea typeface="Cambria Math" panose="02040503050406030204" pitchFamily="18" charset="0"/>
                          <a:cs typeface="Calibri" panose="020F0502020204030204" pitchFamily="34" charset="0"/>
                        </a:rPr>
                        <m:t>⟶</m:t>
                      </m:r>
                      <m:r>
                        <a:rPr lang="en-US" sz="1300" b="0" i="1" smtClean="0">
                          <a:latin typeface="Cambria Math" panose="02040503050406030204" pitchFamily="18" charset="0"/>
                          <a:ea typeface="Cambria Math" panose="02040503050406030204" pitchFamily="18" charset="0"/>
                          <a:cs typeface="Calibri" panose="020F0502020204030204" pitchFamily="34" charset="0"/>
                        </a:rPr>
                        <m:t>𝑢</m:t>
                      </m:r>
                    </m:oMath>
                  </m:oMathPara>
                </a14:m>
                <a:endParaRPr lang="en-US" sz="13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316655" y="5665452"/>
                <a:ext cx="876300" cy="292388"/>
              </a:xfrm>
              <a:prstGeom prst="rect">
                <a:avLst/>
              </a:prstGeom>
              <a:blipFill rotWithShape="0">
                <a:blip r:embed="rId20"/>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322681" y="5956580"/>
                <a:ext cx="57531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cs typeface="Calibri" panose="020F0502020204030204" pitchFamily="34" charset="0"/>
                        </a:rPr>
                        <m:t>¬</m:t>
                      </m:r>
                      <m:r>
                        <a:rPr lang="en-US" sz="1300" b="0" i="1" smtClean="0">
                          <a:latin typeface="Cambria Math" panose="02040503050406030204" pitchFamily="18" charset="0"/>
                          <a:cs typeface="Calibri" panose="020F0502020204030204" pitchFamily="34" charset="0"/>
                        </a:rPr>
                        <m:t>𝑢</m:t>
                      </m:r>
                    </m:oMath>
                  </m:oMathPara>
                </a14:m>
                <a:endParaRPr lang="en-US" sz="13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322681" y="5956580"/>
                <a:ext cx="575310" cy="292388"/>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398458" y="6269463"/>
                <a:ext cx="57531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cs typeface="Calibri" panose="020F0502020204030204" pitchFamily="34" charset="0"/>
                        </a:rPr>
                        <m:t>∴¬</m:t>
                      </m:r>
                      <m:r>
                        <a:rPr lang="en-US" sz="1300" b="0" i="1" smtClean="0">
                          <a:latin typeface="Cambria Math" panose="02040503050406030204" pitchFamily="18" charset="0"/>
                          <a:ea typeface="Cambria Math" panose="02040503050406030204" pitchFamily="18" charset="0"/>
                          <a:cs typeface="Calibri" panose="020F0502020204030204" pitchFamily="34" charset="0"/>
                        </a:rPr>
                        <m:t>𝑝</m:t>
                      </m:r>
                    </m:oMath>
                  </m:oMathPara>
                </a14:m>
                <a:endParaRPr lang="en-US" sz="13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398458" y="6269463"/>
                <a:ext cx="575310" cy="292388"/>
              </a:xfrm>
              <a:prstGeom prst="rect">
                <a:avLst/>
              </a:prstGeom>
              <a:blipFill rotWithShape="0">
                <a:blip r:embed="rId22"/>
                <a:stretch>
                  <a:fillRect b="-4167"/>
                </a:stretch>
              </a:blipFill>
            </p:spPr>
            <p:txBody>
              <a:bodyPr/>
              <a:lstStyle/>
              <a:p>
                <a:r>
                  <a:rPr lang="en-US">
                    <a:noFill/>
                  </a:rPr>
                  <a:t> </a:t>
                </a:r>
              </a:p>
            </p:txBody>
          </p:sp>
        </mc:Fallback>
      </mc:AlternateContent>
      <p:sp>
        <p:nvSpPr>
          <p:cNvPr id="36" name="TextBox 35"/>
          <p:cNvSpPr txBox="1"/>
          <p:nvPr/>
        </p:nvSpPr>
        <p:spPr>
          <a:xfrm>
            <a:off x="4269591" y="3075879"/>
            <a:ext cx="3960009" cy="292388"/>
          </a:xfrm>
          <a:prstGeom prst="rect">
            <a:avLst/>
          </a:prstGeom>
          <a:noFill/>
        </p:spPr>
        <p:txBody>
          <a:bodyPr wrap="square" rtlCol="0" anchor="ctr">
            <a:spAutoFit/>
          </a:bodyPr>
          <a:lstStyle/>
          <a:p>
            <a:r>
              <a:rPr lang="en-US" sz="1300" dirty="0">
                <a:latin typeface="Calibri" panose="020F0502020204030204" pitchFamily="34" charset="0"/>
                <a:cs typeface="Calibri" panose="020F0502020204030204" pitchFamily="34" charset="0"/>
              </a:rPr>
              <a:t>Premise</a:t>
            </a:r>
          </a:p>
        </p:txBody>
      </p:sp>
      <p:sp>
        <p:nvSpPr>
          <p:cNvPr id="37" name="TextBox 36"/>
          <p:cNvSpPr txBox="1"/>
          <p:nvPr/>
        </p:nvSpPr>
        <p:spPr>
          <a:xfrm>
            <a:off x="4269591" y="3946754"/>
            <a:ext cx="3960009" cy="292388"/>
          </a:xfrm>
          <a:prstGeom prst="rect">
            <a:avLst/>
          </a:prstGeom>
          <a:noFill/>
        </p:spPr>
        <p:txBody>
          <a:bodyPr wrap="square" rtlCol="0" anchor="ctr">
            <a:spAutoFit/>
          </a:bodyPr>
          <a:lstStyle/>
          <a:p>
            <a:r>
              <a:rPr lang="en-US" sz="1300" dirty="0">
                <a:latin typeface="Calibri" panose="020F0502020204030204" pitchFamily="34" charset="0"/>
                <a:cs typeface="Calibri" panose="020F0502020204030204" pitchFamily="34" charset="0"/>
              </a:rPr>
              <a:t>Premise</a:t>
            </a:r>
          </a:p>
        </p:txBody>
      </p:sp>
      <p:sp>
        <p:nvSpPr>
          <p:cNvPr id="38" name="TextBox 37"/>
          <p:cNvSpPr txBox="1"/>
          <p:nvPr/>
        </p:nvSpPr>
        <p:spPr>
          <a:xfrm>
            <a:off x="4269590" y="5973241"/>
            <a:ext cx="3960009" cy="292388"/>
          </a:xfrm>
          <a:prstGeom prst="rect">
            <a:avLst/>
          </a:prstGeom>
          <a:noFill/>
        </p:spPr>
        <p:txBody>
          <a:bodyPr wrap="square" rtlCol="0" anchor="ctr">
            <a:spAutoFit/>
          </a:bodyPr>
          <a:lstStyle/>
          <a:p>
            <a:r>
              <a:rPr lang="en-US" sz="1300" dirty="0">
                <a:latin typeface="Calibri" panose="020F0502020204030204" pitchFamily="34" charset="0"/>
                <a:cs typeface="Calibri" panose="020F0502020204030204" pitchFamily="34" charset="0"/>
              </a:rPr>
              <a:t>Premise</a:t>
            </a:r>
          </a:p>
        </p:txBody>
      </p:sp>
      <p:sp>
        <p:nvSpPr>
          <p:cNvPr id="39" name="TextBox 38"/>
          <p:cNvSpPr txBox="1"/>
          <p:nvPr/>
        </p:nvSpPr>
        <p:spPr>
          <a:xfrm>
            <a:off x="4269591" y="3363242"/>
            <a:ext cx="3960009" cy="292388"/>
          </a:xfrm>
          <a:prstGeom prst="rect">
            <a:avLst/>
          </a:prstGeom>
          <a:noFill/>
        </p:spPr>
        <p:txBody>
          <a:bodyPr wrap="square" rtlCol="0" anchor="ctr">
            <a:spAutoFit/>
          </a:bodyPr>
          <a:lstStyle/>
          <a:p>
            <a:r>
              <a:rPr lang="en-US" sz="1300" dirty="0">
                <a:latin typeface="Calibri" panose="020F0502020204030204" pitchFamily="34" charset="0"/>
                <a:cs typeface="Calibri" panose="020F0502020204030204" pitchFamily="34" charset="0"/>
              </a:rPr>
              <a:t>Premise</a:t>
            </a:r>
          </a:p>
        </p:txBody>
      </p:sp>
      <p:sp>
        <p:nvSpPr>
          <p:cNvPr id="40" name="TextBox 39"/>
          <p:cNvSpPr txBox="1"/>
          <p:nvPr/>
        </p:nvSpPr>
        <p:spPr>
          <a:xfrm>
            <a:off x="4269591" y="5113710"/>
            <a:ext cx="3960009" cy="292388"/>
          </a:xfrm>
          <a:prstGeom prst="rect">
            <a:avLst/>
          </a:prstGeom>
          <a:noFill/>
        </p:spPr>
        <p:txBody>
          <a:bodyPr wrap="square" rtlCol="0" anchor="ctr">
            <a:spAutoFit/>
          </a:bodyPr>
          <a:lstStyle/>
          <a:p>
            <a:r>
              <a:rPr lang="en-US" sz="1300" dirty="0">
                <a:latin typeface="Calibri" panose="020F0502020204030204" pitchFamily="34" charset="0"/>
                <a:cs typeface="Calibri" panose="020F0502020204030204" pitchFamily="34" charset="0"/>
              </a:rPr>
              <a:t>Premise</a:t>
            </a:r>
          </a:p>
        </p:txBody>
      </p:sp>
      <p:sp>
        <p:nvSpPr>
          <p:cNvPr id="41" name="TextBox 40"/>
          <p:cNvSpPr txBox="1"/>
          <p:nvPr/>
        </p:nvSpPr>
        <p:spPr>
          <a:xfrm>
            <a:off x="4269590" y="3640458"/>
            <a:ext cx="3960009" cy="292388"/>
          </a:xfrm>
          <a:prstGeom prst="rect">
            <a:avLst/>
          </a:prstGeom>
          <a:noFill/>
        </p:spPr>
        <p:txBody>
          <a:bodyPr wrap="square" rtlCol="0" anchor="ctr">
            <a:spAutoFit/>
          </a:bodyPr>
          <a:lstStyle/>
          <a:p>
            <a:r>
              <a:rPr lang="en-US" sz="1300" dirty="0">
                <a:latin typeface="Calibri" panose="020F0502020204030204" pitchFamily="34" charset="0"/>
                <a:cs typeface="Calibri" panose="020F0502020204030204" pitchFamily="34" charset="0"/>
              </a:rPr>
              <a:t>Steps (1) and (2) and the Law of the Syllogism</a:t>
            </a:r>
          </a:p>
        </p:txBody>
      </p:sp>
      <mc:AlternateContent xmlns:mc="http://schemas.openxmlformats.org/markup-compatibility/2006" xmlns:a14="http://schemas.microsoft.com/office/drawing/2010/main">
        <mc:Choice Requires="a14">
          <p:sp>
            <p:nvSpPr>
              <p:cNvPr id="42" name="TextBox 41"/>
              <p:cNvSpPr txBox="1"/>
              <p:nvPr/>
            </p:nvSpPr>
            <p:spPr>
              <a:xfrm>
                <a:off x="4269844" y="4232321"/>
                <a:ext cx="3960009" cy="292388"/>
              </a:xfrm>
              <a:prstGeom prst="rect">
                <a:avLst/>
              </a:prstGeom>
              <a:noFill/>
            </p:spPr>
            <p:txBody>
              <a:bodyPr wrap="square" rtlCol="0" anchor="ctr">
                <a:spAutoFit/>
              </a:bodyPr>
              <a:lstStyle/>
              <a:p>
                <a:r>
                  <a:rPr lang="en-US" sz="1300" dirty="0" smtClean="0">
                    <a:latin typeface="Calibri" panose="020F0502020204030204" pitchFamily="34" charset="0"/>
                    <a:cs typeface="Calibri" panose="020F0502020204030204" pitchFamily="34" charset="0"/>
                  </a:rPr>
                  <a:t>Step (4) </a:t>
                </a:r>
                <a:r>
                  <a:rPr lang="en-US" sz="1300" dirty="0">
                    <a:latin typeface="Calibri" panose="020F0502020204030204" pitchFamily="34" charset="0"/>
                    <a:cs typeface="Calibri" panose="020F0502020204030204" pitchFamily="34" charset="0"/>
                  </a:rPr>
                  <a:t>and the Commutative Law of </a:t>
                </a:r>
                <a14:m>
                  <m:oMath xmlns:m="http://schemas.openxmlformats.org/officeDocument/2006/math">
                    <m:r>
                      <a:rPr lang="en-US" sz="1300" i="1">
                        <a:latin typeface="Cambria Math" panose="02040503050406030204" pitchFamily="18" charset="0"/>
                        <a:cs typeface="Calibri" panose="020F0502020204030204" pitchFamily="34" charset="0"/>
                      </a:rPr>
                      <m:t>∨</m:t>
                    </m:r>
                  </m:oMath>
                </a14:m>
                <a:endParaRPr lang="en-US" sz="1300" dirty="0">
                  <a:latin typeface="Calibri" panose="020F0502020204030204" pitchFamily="34" charset="0"/>
                  <a:cs typeface="Calibri" panose="020F050202020403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4269844" y="4232321"/>
                <a:ext cx="3960009" cy="292388"/>
              </a:xfrm>
              <a:prstGeom prst="rect">
                <a:avLst/>
              </a:prstGeom>
              <a:blipFill rotWithShape="0">
                <a:blip r:embed="rId23"/>
                <a:stretch>
                  <a:fillRect l="-154"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261632" y="4523445"/>
                <a:ext cx="3960009" cy="292388"/>
              </a:xfrm>
              <a:prstGeom prst="rect">
                <a:avLst/>
              </a:prstGeom>
              <a:noFill/>
            </p:spPr>
            <p:txBody>
              <a:bodyPr wrap="square" rtlCol="0" anchor="ctr">
                <a:spAutoFit/>
              </a:bodyPr>
              <a:lstStyle/>
              <a:p>
                <a:r>
                  <a:rPr lang="en-US" sz="1300" dirty="0">
                    <a:latin typeface="Calibri" panose="020F0502020204030204" pitchFamily="34" charset="0"/>
                    <a:cs typeface="Calibri" panose="020F0502020204030204" pitchFamily="34" charset="0"/>
                  </a:rPr>
                  <a:t>Step (5) and the Law of Implication (</a:t>
                </a:r>
                <a14:m>
                  <m:oMath xmlns:m="http://schemas.openxmlformats.org/officeDocument/2006/math">
                    <m:r>
                      <a:rPr lang="en-US" sz="1300" i="1">
                        <a:latin typeface="Cambria Math" panose="02040503050406030204" pitchFamily="18" charset="0"/>
                        <a:cs typeface="Calibri" panose="020F0502020204030204" pitchFamily="34" charset="0"/>
                      </a:rPr>
                      <m:t>𝛼</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𝛽</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𝛼</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𝛽</m:t>
                    </m:r>
                  </m:oMath>
                </a14:m>
                <a:r>
                  <a:rPr lang="en-US" sz="1300" dirty="0">
                    <a:latin typeface="Calibri" panose="020F0502020204030204" pitchFamily="34" charset="0"/>
                    <a:cs typeface="Calibri" panose="020F0502020204030204" pitchFamily="34" charset="0"/>
                  </a:rPr>
                  <a:t>)</a:t>
                </a:r>
              </a:p>
            </p:txBody>
          </p:sp>
        </mc:Choice>
        <mc:Fallback xmlns="">
          <p:sp>
            <p:nvSpPr>
              <p:cNvPr id="43" name="TextBox 42"/>
              <p:cNvSpPr txBox="1">
                <a:spLocks noRot="1" noChangeAspect="1" noMove="1" noResize="1" noEditPoints="1" noAdjustHandles="1" noChangeArrowheads="1" noChangeShapeType="1" noTextEdit="1"/>
              </p:cNvSpPr>
              <p:nvPr/>
            </p:nvSpPr>
            <p:spPr>
              <a:xfrm>
                <a:off x="4261632" y="4523445"/>
                <a:ext cx="3960009" cy="292388"/>
              </a:xfrm>
              <a:prstGeom prst="rect">
                <a:avLst/>
              </a:prstGeom>
              <a:blipFill rotWithShape="0">
                <a:blip r:embed="rId24"/>
                <a:stretch>
                  <a:fillRect l="-154" t="-2083" b="-16667"/>
                </a:stretch>
              </a:blipFill>
            </p:spPr>
            <p:txBody>
              <a:bodyPr/>
              <a:lstStyle/>
              <a:p>
                <a:r>
                  <a:rPr lang="en-US">
                    <a:noFill/>
                  </a:rPr>
                  <a:t> </a:t>
                </a:r>
              </a:p>
            </p:txBody>
          </p:sp>
        </mc:Fallback>
      </mc:AlternateContent>
      <p:sp>
        <p:nvSpPr>
          <p:cNvPr id="44" name="TextBox 43"/>
          <p:cNvSpPr txBox="1"/>
          <p:nvPr/>
        </p:nvSpPr>
        <p:spPr>
          <a:xfrm>
            <a:off x="4267128" y="4802296"/>
            <a:ext cx="3960009" cy="292388"/>
          </a:xfrm>
          <a:prstGeom prst="rect">
            <a:avLst/>
          </a:prstGeom>
          <a:noFill/>
        </p:spPr>
        <p:txBody>
          <a:bodyPr wrap="square" rtlCol="0" anchor="ctr">
            <a:spAutoFit/>
          </a:bodyPr>
          <a:lstStyle/>
          <a:p>
            <a:r>
              <a:rPr lang="en-US" sz="1300" dirty="0">
                <a:latin typeface="Calibri" panose="020F0502020204030204" pitchFamily="34" charset="0"/>
                <a:cs typeface="Calibri" panose="020F0502020204030204" pitchFamily="34" charset="0"/>
              </a:rPr>
              <a:t>Steps (3) and (6) and the Law of the Syllogism</a:t>
            </a:r>
          </a:p>
        </p:txBody>
      </p:sp>
      <mc:AlternateContent xmlns:mc="http://schemas.openxmlformats.org/markup-compatibility/2006" xmlns:a14="http://schemas.microsoft.com/office/drawing/2010/main">
        <mc:Choice Requires="a14">
          <p:sp>
            <p:nvSpPr>
              <p:cNvPr id="45" name="TextBox 44"/>
              <p:cNvSpPr txBox="1"/>
              <p:nvPr/>
            </p:nvSpPr>
            <p:spPr>
              <a:xfrm>
                <a:off x="4269590" y="5391907"/>
                <a:ext cx="3960009" cy="292388"/>
              </a:xfrm>
              <a:prstGeom prst="rect">
                <a:avLst/>
              </a:prstGeom>
              <a:noFill/>
            </p:spPr>
            <p:txBody>
              <a:bodyPr wrap="square" rtlCol="0" anchor="ctr">
                <a:spAutoFit/>
              </a:bodyPr>
              <a:lstStyle/>
              <a:p>
                <a:pPr lvl="0">
                  <a:defRPr/>
                </a:pPr>
                <a:r>
                  <a:rPr lang="en-US" sz="1300" dirty="0">
                    <a:latin typeface="Calibri" panose="020F0502020204030204" pitchFamily="34" charset="0"/>
                    <a:cs typeface="Calibri" panose="020F0502020204030204" pitchFamily="34" charset="0"/>
                  </a:rPr>
                  <a:t>Step (8) and the Law of Implication (</a:t>
                </a:r>
                <a14:m>
                  <m:oMath xmlns:m="http://schemas.openxmlformats.org/officeDocument/2006/math">
                    <m:r>
                      <a:rPr lang="en-US" sz="1300" i="1">
                        <a:latin typeface="Cambria Math" panose="02040503050406030204" pitchFamily="18" charset="0"/>
                        <a:cs typeface="Calibri" panose="020F0502020204030204" pitchFamily="34" charset="0"/>
                      </a:rPr>
                      <m:t>𝛼</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𝛽</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𝛼</m:t>
                    </m:r>
                    <m:r>
                      <a:rPr lang="en-US" sz="1300" i="1">
                        <a:latin typeface="Cambria Math" panose="02040503050406030204" pitchFamily="18" charset="0"/>
                        <a:ea typeface="Cambria Math" panose="02040503050406030204" pitchFamily="18" charset="0"/>
                        <a:cs typeface="Calibri" panose="020F0502020204030204" pitchFamily="34" charset="0"/>
                      </a:rPr>
                      <m:t>∨</m:t>
                    </m:r>
                    <m:r>
                      <a:rPr lang="en-US" sz="1300" i="1">
                        <a:latin typeface="Cambria Math" panose="02040503050406030204" pitchFamily="18" charset="0"/>
                        <a:ea typeface="Cambria Math" panose="02040503050406030204" pitchFamily="18" charset="0"/>
                        <a:cs typeface="Calibri" panose="020F0502020204030204" pitchFamily="34" charset="0"/>
                      </a:rPr>
                      <m:t>𝛽</m:t>
                    </m:r>
                  </m:oMath>
                </a14:m>
                <a:r>
                  <a:rPr lang="en-US" sz="1300" dirty="0">
                    <a:latin typeface="Calibri" panose="020F0502020204030204" pitchFamily="34" charset="0"/>
                    <a:cs typeface="Calibri" panose="020F0502020204030204" pitchFamily="34" charset="0"/>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4269590" y="5391907"/>
                <a:ext cx="3960009" cy="292388"/>
              </a:xfrm>
              <a:prstGeom prst="rect">
                <a:avLst/>
              </a:prstGeom>
              <a:blipFill rotWithShape="0">
                <a:blip r:embed="rId25"/>
                <a:stretch>
                  <a:fillRect l="-154" b="-18750"/>
                </a:stretch>
              </a:blipFill>
            </p:spPr>
            <p:txBody>
              <a:bodyPr/>
              <a:lstStyle/>
              <a:p>
                <a:r>
                  <a:rPr lang="en-US">
                    <a:noFill/>
                  </a:rPr>
                  <a:t> </a:t>
                </a:r>
              </a:p>
            </p:txBody>
          </p:sp>
        </mc:Fallback>
      </mc:AlternateContent>
      <p:sp>
        <p:nvSpPr>
          <p:cNvPr id="46" name="TextBox 45"/>
          <p:cNvSpPr txBox="1"/>
          <p:nvPr/>
        </p:nvSpPr>
        <p:spPr>
          <a:xfrm>
            <a:off x="4269590" y="5678436"/>
            <a:ext cx="3960009" cy="292388"/>
          </a:xfrm>
          <a:prstGeom prst="rect">
            <a:avLst/>
          </a:prstGeom>
          <a:noFill/>
        </p:spPr>
        <p:txBody>
          <a:bodyPr wrap="square" rtlCol="0" anchor="ctr">
            <a:spAutoFit/>
          </a:bodyPr>
          <a:lstStyle/>
          <a:p>
            <a:pPr lvl="0">
              <a:defRPr/>
            </a:pPr>
            <a:r>
              <a:rPr lang="en-US" sz="1300" dirty="0">
                <a:latin typeface="Calibri" panose="020F0502020204030204" pitchFamily="34" charset="0"/>
                <a:cs typeface="Calibri" panose="020F0502020204030204" pitchFamily="34" charset="0"/>
              </a:rPr>
              <a:t>Steps (7) and (9) and the Law of the Syllogism</a:t>
            </a:r>
          </a:p>
        </p:txBody>
      </p:sp>
      <p:sp>
        <p:nvSpPr>
          <p:cNvPr id="47" name="TextBox 46"/>
          <p:cNvSpPr txBox="1"/>
          <p:nvPr/>
        </p:nvSpPr>
        <p:spPr>
          <a:xfrm>
            <a:off x="4269591" y="6265629"/>
            <a:ext cx="3198010" cy="292388"/>
          </a:xfrm>
          <a:prstGeom prst="rect">
            <a:avLst/>
          </a:prstGeom>
          <a:noFill/>
        </p:spPr>
        <p:txBody>
          <a:bodyPr wrap="square" rtlCol="0" anchor="ctr">
            <a:spAutoFit/>
          </a:bodyPr>
          <a:lstStyle/>
          <a:p>
            <a:pPr lvl="0">
              <a:defRPr/>
            </a:pPr>
            <a:r>
              <a:rPr lang="en-US" sz="1300" dirty="0">
                <a:latin typeface="Calibri" panose="020F0502020204030204" pitchFamily="34" charset="0"/>
                <a:cs typeface="Calibri" panose="020F0502020204030204" pitchFamily="34" charset="0"/>
              </a:rPr>
              <a:t>Steps (10) and (11) and Modus Tollens</a:t>
            </a:r>
          </a:p>
        </p:txBody>
      </p:sp>
      <p:sp>
        <p:nvSpPr>
          <p:cNvPr id="49" name="TextBox 48"/>
          <p:cNvSpPr txBox="1"/>
          <p:nvPr/>
        </p:nvSpPr>
        <p:spPr>
          <a:xfrm>
            <a:off x="1965811" y="3085124"/>
            <a:ext cx="381000" cy="292388"/>
          </a:xfrm>
          <a:prstGeom prst="rect">
            <a:avLst/>
          </a:prstGeom>
          <a:noFill/>
        </p:spPr>
        <p:txBody>
          <a:bodyPr wrap="square" rtlCol="0">
            <a:spAutoFit/>
          </a:bodyPr>
          <a:lstStyle/>
          <a:p>
            <a:r>
              <a:rPr lang="en-US" sz="1300" b="1" dirty="0">
                <a:latin typeface="Calibri" panose="020F0502020204030204" pitchFamily="34" charset="0"/>
                <a:cs typeface="Calibri" panose="020F0502020204030204" pitchFamily="34" charset="0"/>
              </a:rPr>
              <a:t>1</a:t>
            </a:r>
            <a:r>
              <a:rPr lang="en-US" sz="1300" b="1" dirty="0" smtClean="0">
                <a:latin typeface="Calibri" panose="020F0502020204030204" pitchFamily="34" charset="0"/>
                <a:cs typeface="Calibri" panose="020F0502020204030204" pitchFamily="34" charset="0"/>
              </a:rPr>
              <a:t>)</a:t>
            </a:r>
            <a:endParaRPr lang="en-US" sz="1300" b="1" dirty="0">
              <a:latin typeface="Calibri" panose="020F0502020204030204" pitchFamily="34" charset="0"/>
              <a:cs typeface="Calibri" panose="020F0502020204030204" pitchFamily="34" charset="0"/>
            </a:endParaRPr>
          </a:p>
        </p:txBody>
      </p:sp>
      <p:sp>
        <p:nvSpPr>
          <p:cNvPr id="50" name="TextBox 49"/>
          <p:cNvSpPr txBox="1"/>
          <p:nvPr/>
        </p:nvSpPr>
        <p:spPr>
          <a:xfrm>
            <a:off x="1965810" y="3364524"/>
            <a:ext cx="381000"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2)</a:t>
            </a:r>
            <a:endParaRPr lang="en-US" sz="1300" b="1" dirty="0">
              <a:latin typeface="Calibri" panose="020F0502020204030204" pitchFamily="34" charset="0"/>
              <a:cs typeface="Calibri" panose="020F0502020204030204" pitchFamily="34" charset="0"/>
            </a:endParaRPr>
          </a:p>
        </p:txBody>
      </p:sp>
      <p:sp>
        <p:nvSpPr>
          <p:cNvPr id="51" name="TextBox 50"/>
          <p:cNvSpPr txBox="1"/>
          <p:nvPr/>
        </p:nvSpPr>
        <p:spPr>
          <a:xfrm>
            <a:off x="1965809" y="3644971"/>
            <a:ext cx="381000"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3)</a:t>
            </a:r>
            <a:endParaRPr lang="en-US" sz="1300" b="1" dirty="0">
              <a:latin typeface="Calibri" panose="020F0502020204030204" pitchFamily="34" charset="0"/>
              <a:cs typeface="Calibri" panose="020F0502020204030204" pitchFamily="34" charset="0"/>
            </a:endParaRPr>
          </a:p>
        </p:txBody>
      </p:sp>
      <p:sp>
        <p:nvSpPr>
          <p:cNvPr id="52" name="TextBox 51"/>
          <p:cNvSpPr txBox="1"/>
          <p:nvPr/>
        </p:nvSpPr>
        <p:spPr>
          <a:xfrm>
            <a:off x="1958445" y="3956654"/>
            <a:ext cx="381000"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4)</a:t>
            </a:r>
            <a:endParaRPr lang="en-US" sz="1300" b="1" dirty="0">
              <a:latin typeface="Calibri" panose="020F0502020204030204" pitchFamily="34" charset="0"/>
              <a:cs typeface="Calibri" panose="020F0502020204030204" pitchFamily="34" charset="0"/>
            </a:endParaRPr>
          </a:p>
        </p:txBody>
      </p:sp>
      <p:sp>
        <p:nvSpPr>
          <p:cNvPr id="53" name="TextBox 52"/>
          <p:cNvSpPr txBox="1"/>
          <p:nvPr/>
        </p:nvSpPr>
        <p:spPr>
          <a:xfrm>
            <a:off x="1957114" y="4244906"/>
            <a:ext cx="381000"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5)</a:t>
            </a:r>
            <a:endParaRPr lang="en-US" sz="1300" b="1" dirty="0">
              <a:latin typeface="Calibri" panose="020F0502020204030204" pitchFamily="34" charset="0"/>
              <a:cs typeface="Calibri" panose="020F0502020204030204" pitchFamily="34" charset="0"/>
            </a:endParaRPr>
          </a:p>
        </p:txBody>
      </p:sp>
      <p:sp>
        <p:nvSpPr>
          <p:cNvPr id="54" name="TextBox 53"/>
          <p:cNvSpPr txBox="1"/>
          <p:nvPr/>
        </p:nvSpPr>
        <p:spPr>
          <a:xfrm>
            <a:off x="1955783" y="4532707"/>
            <a:ext cx="381000"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6)</a:t>
            </a:r>
            <a:endParaRPr lang="en-US" sz="1300" b="1" dirty="0">
              <a:latin typeface="Calibri" panose="020F0502020204030204" pitchFamily="34" charset="0"/>
              <a:cs typeface="Calibri" panose="020F0502020204030204" pitchFamily="34" charset="0"/>
            </a:endParaRPr>
          </a:p>
        </p:txBody>
      </p:sp>
      <p:sp>
        <p:nvSpPr>
          <p:cNvPr id="55" name="TextBox 54"/>
          <p:cNvSpPr txBox="1"/>
          <p:nvPr/>
        </p:nvSpPr>
        <p:spPr>
          <a:xfrm>
            <a:off x="1947571" y="4811927"/>
            <a:ext cx="381000"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7)</a:t>
            </a:r>
            <a:endParaRPr lang="en-US" sz="1300" b="1" dirty="0">
              <a:latin typeface="Calibri" panose="020F0502020204030204" pitchFamily="34" charset="0"/>
              <a:cs typeface="Calibri" panose="020F0502020204030204" pitchFamily="34" charset="0"/>
            </a:endParaRPr>
          </a:p>
        </p:txBody>
      </p:sp>
      <p:sp>
        <p:nvSpPr>
          <p:cNvPr id="56" name="TextBox 55"/>
          <p:cNvSpPr txBox="1"/>
          <p:nvPr/>
        </p:nvSpPr>
        <p:spPr>
          <a:xfrm>
            <a:off x="1947571" y="5099600"/>
            <a:ext cx="381000"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8)</a:t>
            </a:r>
            <a:endParaRPr lang="en-US" sz="1300" b="1" dirty="0">
              <a:latin typeface="Calibri" panose="020F0502020204030204" pitchFamily="34" charset="0"/>
              <a:cs typeface="Calibri" panose="020F0502020204030204" pitchFamily="34" charset="0"/>
            </a:endParaRPr>
          </a:p>
        </p:txBody>
      </p:sp>
      <p:sp>
        <p:nvSpPr>
          <p:cNvPr id="57" name="TextBox 56"/>
          <p:cNvSpPr txBox="1"/>
          <p:nvPr/>
        </p:nvSpPr>
        <p:spPr>
          <a:xfrm>
            <a:off x="1947570" y="5389163"/>
            <a:ext cx="381000"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9)</a:t>
            </a:r>
            <a:endParaRPr lang="en-US" sz="1300" b="1" dirty="0">
              <a:latin typeface="Calibri" panose="020F0502020204030204" pitchFamily="34" charset="0"/>
              <a:cs typeface="Calibri" panose="020F0502020204030204" pitchFamily="34" charset="0"/>
            </a:endParaRPr>
          </a:p>
        </p:txBody>
      </p:sp>
      <p:sp>
        <p:nvSpPr>
          <p:cNvPr id="58" name="TextBox 57"/>
          <p:cNvSpPr txBox="1"/>
          <p:nvPr/>
        </p:nvSpPr>
        <p:spPr>
          <a:xfrm>
            <a:off x="1862433" y="5684530"/>
            <a:ext cx="445008"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10)</a:t>
            </a:r>
            <a:endParaRPr lang="en-US" sz="1300" b="1" dirty="0">
              <a:latin typeface="Calibri" panose="020F0502020204030204" pitchFamily="34" charset="0"/>
              <a:cs typeface="Calibri" panose="020F0502020204030204" pitchFamily="34" charset="0"/>
            </a:endParaRPr>
          </a:p>
        </p:txBody>
      </p:sp>
      <p:sp>
        <p:nvSpPr>
          <p:cNvPr id="59" name="TextBox 58"/>
          <p:cNvSpPr txBox="1"/>
          <p:nvPr/>
        </p:nvSpPr>
        <p:spPr>
          <a:xfrm>
            <a:off x="1871647" y="5971877"/>
            <a:ext cx="445008"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11)</a:t>
            </a:r>
            <a:endParaRPr lang="en-US" sz="1300" b="1" dirty="0">
              <a:latin typeface="Calibri" panose="020F0502020204030204" pitchFamily="34" charset="0"/>
              <a:cs typeface="Calibri" panose="020F0502020204030204" pitchFamily="34" charset="0"/>
            </a:endParaRPr>
          </a:p>
        </p:txBody>
      </p:sp>
      <p:sp>
        <p:nvSpPr>
          <p:cNvPr id="60" name="TextBox 59"/>
          <p:cNvSpPr txBox="1"/>
          <p:nvPr/>
        </p:nvSpPr>
        <p:spPr>
          <a:xfrm>
            <a:off x="1862433" y="6268284"/>
            <a:ext cx="445008" cy="292388"/>
          </a:xfrm>
          <a:prstGeom prst="rect">
            <a:avLst/>
          </a:prstGeom>
          <a:noFill/>
        </p:spPr>
        <p:txBody>
          <a:bodyPr wrap="square" rtlCol="0">
            <a:spAutoFit/>
          </a:bodyPr>
          <a:lstStyle/>
          <a:p>
            <a:r>
              <a:rPr lang="en-US" sz="1300" b="1" dirty="0" smtClean="0">
                <a:latin typeface="Calibri" panose="020F0502020204030204" pitchFamily="34" charset="0"/>
                <a:cs typeface="Calibri" panose="020F0502020204030204" pitchFamily="34" charset="0"/>
              </a:rPr>
              <a:t>12)</a:t>
            </a:r>
            <a:endParaRPr lang="en-US" sz="1300" b="1" dirty="0">
              <a:latin typeface="Calibri" panose="020F0502020204030204" pitchFamily="34" charset="0"/>
              <a:cs typeface="Calibri" panose="020F0502020204030204" pitchFamily="34" charset="0"/>
            </a:endParaRPr>
          </a:p>
        </p:txBody>
      </p:sp>
      <p:sp>
        <p:nvSpPr>
          <p:cNvPr id="62" name="Rectangle 61"/>
          <p:cNvSpPr/>
          <p:nvPr/>
        </p:nvSpPr>
        <p:spPr>
          <a:xfrm>
            <a:off x="1752600" y="6264265"/>
            <a:ext cx="6469041" cy="290992"/>
          </a:xfrm>
          <a:prstGeom prst="rect">
            <a:avLst/>
          </a:prstGeom>
          <a:solidFill>
            <a:schemeClr val="accent3">
              <a:lumMod val="60000"/>
              <a:lumOff val="40000"/>
              <a:alpha val="29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6"/>
          <a:stretch>
            <a:fillRect/>
          </a:stretch>
        </p:blipFill>
        <p:spPr>
          <a:xfrm>
            <a:off x="5307176" y="-7961"/>
            <a:ext cx="3845291" cy="1371160"/>
          </a:xfrm>
          <a:prstGeom prst="rect">
            <a:avLst/>
          </a:prstGeom>
        </p:spPr>
      </p:pic>
    </p:spTree>
    <p:extLst>
      <p:ext uri="{BB962C8B-B14F-4D97-AF65-F5344CB8AC3E}">
        <p14:creationId xmlns:p14="http://schemas.microsoft.com/office/powerpoint/2010/main" val="1983218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3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P spid="23" grpId="0"/>
      <p:bldP spid="24" grpId="0"/>
      <p:bldP spid="25" grpId="0"/>
      <p:bldP spid="26" grpId="0"/>
      <p:bldP spid="27" grpId="0"/>
      <p:bldP spid="28" grpId="0"/>
      <p:bldP spid="29" grpId="0"/>
      <p:bldP spid="30" grpId="0"/>
      <p:bldP spid="31" grpId="0"/>
      <p:bldP spid="32" grpId="0"/>
      <p:bldP spid="33" grpId="0"/>
      <p:bldP spid="36" grpId="0"/>
      <p:bldP spid="37" grpId="0"/>
      <p:bldP spid="38" grpId="0"/>
      <p:bldP spid="39" grpId="0"/>
      <p:bldP spid="40" grpId="0"/>
      <p:bldP spid="41" grpId="0"/>
      <p:bldP spid="42" grpId="0"/>
      <p:bldP spid="43" grpId="0"/>
      <p:bldP spid="44" grpId="0"/>
      <p:bldP spid="45" grpId="0"/>
      <p:bldP spid="46" grpId="0"/>
      <p:bldP spid="47" grpId="0"/>
      <p:bldP spid="49" grpId="0"/>
      <p:bldP spid="50" grpId="0"/>
      <p:bldP spid="51" grpId="0"/>
      <p:bldP spid="52" grpId="0"/>
      <p:bldP spid="53" grpId="0"/>
      <p:bldP spid="54" grpId="0"/>
      <p:bldP spid="55" grpId="0"/>
      <p:bldP spid="56" grpId="0"/>
      <p:bldP spid="57" grpId="0"/>
      <p:bldP spid="58" grpId="0"/>
      <p:bldP spid="59" grpId="0"/>
      <p:bldP spid="60" grpId="0"/>
      <p:bldP spid="6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14571</TotalTime>
  <Words>1554</Words>
  <Application>Microsoft Office PowerPoint</Application>
  <PresentationFormat>On-screen Show (4:3)</PresentationFormat>
  <Paragraphs>362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Cambria Math</vt:lpstr>
      <vt:lpstr>Gill Sans MT</vt:lpstr>
      <vt:lpstr>Verdana</vt:lpstr>
      <vt:lpstr>Wingdings 2</vt:lpstr>
      <vt:lpstr>Solstice</vt:lpstr>
      <vt:lpstr>Mehran S. Fallah    May 2020 </vt:lpstr>
      <vt:lpstr>Recapitulation</vt:lpstr>
      <vt:lpstr>Recapitulation (Ctd.)</vt:lpstr>
      <vt:lpstr>Introduction</vt:lpstr>
      <vt:lpstr>Logical Implication</vt:lpstr>
      <vt:lpstr>Logical Implication (Ctd.)</vt:lpstr>
      <vt:lpstr>Logical Implication (Ctd.)</vt:lpstr>
      <vt:lpstr>Validity of Logical Arguments</vt:lpstr>
      <vt:lpstr>Validity of Logical Arguments (Ctd.)</vt:lpstr>
      <vt:lpstr>A List of Inference Rules</vt:lpstr>
      <vt:lpstr>Application of Inference Rules</vt:lpstr>
      <vt:lpstr>Proof by Contradiction</vt:lpstr>
      <vt:lpstr>Proof by Contradiction (ctd.)</vt:lpstr>
      <vt:lpstr>Invalid Arguments</vt:lpstr>
      <vt:lpstr>Invalid Arguments (ctd.)</vt:lpstr>
      <vt:lpstr>PowerPoint Presentation</vt:lpstr>
    </vt:vector>
  </TitlesOfParts>
  <Company>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msfallah@outlook.com</cp:lastModifiedBy>
  <cp:revision>1007</cp:revision>
  <dcterms:created xsi:type="dcterms:W3CDTF">2009-10-14T10:18:00Z</dcterms:created>
  <dcterms:modified xsi:type="dcterms:W3CDTF">2020-05-10T12:05:45Z</dcterms:modified>
</cp:coreProperties>
</file>