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9"/>
  </p:notesMasterIdLst>
  <p:handoutMasterIdLst>
    <p:handoutMasterId r:id="rId20"/>
  </p:handoutMasterIdLst>
  <p:sldIdLst>
    <p:sldId id="358" r:id="rId2"/>
    <p:sldId id="405" r:id="rId3"/>
    <p:sldId id="449" r:id="rId4"/>
    <p:sldId id="450" r:id="rId5"/>
    <p:sldId id="451" r:id="rId6"/>
    <p:sldId id="452" r:id="rId7"/>
    <p:sldId id="453" r:id="rId8"/>
    <p:sldId id="454" r:id="rId9"/>
    <p:sldId id="455" r:id="rId10"/>
    <p:sldId id="456" r:id="rId11"/>
    <p:sldId id="457" r:id="rId12"/>
    <p:sldId id="459" r:id="rId13"/>
    <p:sldId id="460" r:id="rId14"/>
    <p:sldId id="458" r:id="rId15"/>
    <p:sldId id="461" r:id="rId16"/>
    <p:sldId id="462" r:id="rId17"/>
    <p:sldId id="366"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p:cViewPr>
        <p:scale>
          <a:sx n="120" d="100"/>
          <a:sy n="120" d="100"/>
        </p:scale>
        <p:origin x="52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6/3/2020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6/3/2020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6/3/2020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6/3/2020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0.png"/><Relationship Id="rId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smtClean="0"/>
              <a:t>Mehran</a:t>
            </a:r>
            <a:r>
              <a:rPr lang="en-US" sz="2400" dirty="0" smtClean="0"/>
              <a:t>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June </a:t>
            </a:r>
            <a:r>
              <a:rPr lang="en-US" sz="2400" dirty="0" smtClean="0"/>
              <a:t>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X</a:t>
            </a:r>
          </a:p>
          <a:p>
            <a:pPr algn="ctr"/>
            <a:endParaRPr lang="en-US" sz="3400" dirty="0" smtClean="0"/>
          </a:p>
          <a:p>
            <a:pPr algn="ctr"/>
            <a:r>
              <a:rPr lang="en-US" sz="3400" dirty="0" smtClean="0"/>
              <a:t>An Introduction to Logic</a:t>
            </a:r>
            <a:endParaRPr lang="en-US" sz="3400" dirty="0"/>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Formal Language of FOL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lvl="0" indent="0" algn="just" eaLnBrk="0" fontAlgn="base" hangingPunct="0">
                  <a:spcBef>
                    <a:spcPts val="0"/>
                  </a:spcBef>
                  <a:buClrTx/>
                  <a:buSzTx/>
                  <a:buNone/>
                </a:pPr>
                <a:endParaRPr lang="en-US" altLang="en-US" sz="1600"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r>
                  <a:rPr lang="en-US" sz="1600" b="1" dirty="0" smtClean="0">
                    <a:latin typeface="Calibri" panose="020F0502020204030204" pitchFamily="34" charset="0"/>
                    <a:cs typeface="Calibri" panose="020F0502020204030204" pitchFamily="34" charset="0"/>
                  </a:rPr>
                  <a:t>Example 1</a:t>
                </a:r>
                <a:r>
                  <a:rPr lang="en-US" sz="1600" dirty="0" smtClean="0">
                    <a:latin typeface="Calibri" panose="020F0502020204030204" pitchFamily="34" charset="0"/>
                    <a:cs typeface="Calibri" panose="020F0502020204030204" pitchFamily="34" charset="0"/>
                  </a:rPr>
                  <a:t>. Assume that there are only two unary atomic predicate symbols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𝑞</m:t>
                    </m:r>
                  </m:oMath>
                </a14:m>
                <a:r>
                  <a:rPr lang="en-US" sz="1600" dirty="0" smtClean="0">
                    <a:latin typeface="Calibri" panose="020F0502020204030204" pitchFamily="34" charset="0"/>
                    <a:cs typeface="Calibri" panose="020F0502020204030204" pitchFamily="34" charset="0"/>
                  </a:rPr>
                  <a:t> and only one binary function symbol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Moreover, constant symbols are </a:t>
                </a:r>
                <a14:m>
                  <m:oMath xmlns:m="http://schemas.openxmlformats.org/officeDocument/2006/math">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and 1. Write example terms and formulas of the language.</a:t>
                </a:r>
              </a:p>
              <a:p>
                <a:pPr marL="82296" indent="0" algn="just">
                  <a:spcBef>
                    <a:spcPts val="1200"/>
                  </a:spcBef>
                  <a:buClr>
                    <a:schemeClr val="tx1"/>
                  </a:buClr>
                  <a:buSzPct val="100000"/>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Example terms are </a:t>
                </a:r>
              </a:p>
              <a:p>
                <a:pPr marL="82296" indent="0" algn="ctr">
                  <a:spcBef>
                    <a:spcPts val="0"/>
                  </a:spcBef>
                  <a:buClr>
                    <a:schemeClr val="tx1"/>
                  </a:buClr>
                  <a:buSzPct val="100000"/>
                  <a:buNone/>
                </a:pPr>
                <a14:m>
                  <m:oMath xmlns:m="http://schemas.openxmlformats.org/officeDocument/2006/math">
                    <m:r>
                      <a:rPr lang="en-US" sz="1600" i="1" dirty="0"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𝑥</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m:t>
                    </m:r>
                    <m:r>
                      <a:rPr lang="en-US" sz="1600" i="1" dirty="0" err="1" smtClean="0">
                        <a:latin typeface="Cambria Math" panose="02040503050406030204" pitchFamily="18" charset="0"/>
                        <a:cs typeface="Calibri" panose="020F0502020204030204" pitchFamily="34" charset="0"/>
                      </a:rPr>
                      <m:t>𝑥</m:t>
                    </m:r>
                    <m:r>
                      <a:rPr lang="en-US" sz="1600" i="1" dirty="0" err="1" smtClean="0">
                        <a:latin typeface="Cambria Math" panose="02040503050406030204" pitchFamily="18" charset="0"/>
                        <a:cs typeface="Calibri" panose="020F0502020204030204" pitchFamily="34" charset="0"/>
                      </a:rPr>
                      <m:t>,</m:t>
                    </m:r>
                    <m:r>
                      <a:rPr lang="en-US" sz="1600" i="1" dirty="0" err="1"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),+(0,</m:t>
                    </m:r>
                    <m:r>
                      <a:rPr lang="en-US" sz="1600" b="0" i="1" dirty="0" smtClean="0">
                        <a:latin typeface="Cambria Math" panose="02040503050406030204" pitchFamily="18" charset="0"/>
                        <a:cs typeface="Calibri" panose="020F0502020204030204" pitchFamily="34" charset="0"/>
                      </a:rPr>
                      <m:t> </m:t>
                    </m:r>
                    <m:r>
                      <a:rPr lang="en-US" sz="160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+(1,+(1,+(1,+(1,</m:t>
                    </m:r>
                    <m:r>
                      <a:rPr lang="en-US" sz="1600" b="0" i="1" dirty="0" smtClean="0">
                        <a:latin typeface="Cambria Math" panose="02040503050406030204" pitchFamily="18" charset="0"/>
                        <a:cs typeface="Calibri" panose="020F0502020204030204" pitchFamily="34" charset="0"/>
                      </a:rPr>
                      <m:t> </m:t>
                    </m:r>
                    <m:r>
                      <a:rPr lang="en-US" sz="1600" i="1" dirty="0"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Example wffs are</a:t>
                </a:r>
              </a:p>
              <a:p>
                <a:pPr marL="82296" indent="0" algn="ctr">
                  <a:spcBef>
                    <a:spcPts val="0"/>
                  </a:spcBef>
                  <a:buClr>
                    <a:schemeClr val="tx1"/>
                  </a:buClr>
                  <a:buSzPct val="100000"/>
                  <a:buNone/>
                </a:pP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𝑝</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0</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e>
                            </m:d>
                          </m:e>
                        </m:d>
                      </m:e>
                    </m:d>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dirty="0" smtClean="0">
                            <a:latin typeface="Cambria Math" panose="02040503050406030204" pitchFamily="18" charset="0"/>
                            <a:cs typeface="Calibri" panose="020F0502020204030204" pitchFamily="34" charset="0"/>
                          </a:rPr>
                        </m:ctrlPr>
                      </m:dPr>
                      <m:e>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𝑝</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𝑥</m:t>
                                </m:r>
                              </m:e>
                            </m:d>
                          </m:e>
                        </m:d>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𝑞</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𝑥</m:t>
                                    </m:r>
                                    <m:r>
                                      <a:rPr lang="en-US" sz="1600" b="0" i="1" dirty="0" smtClean="0">
                                        <a:latin typeface="Cambria Math" panose="02040503050406030204" pitchFamily="18" charset="0"/>
                                        <a:cs typeface="Calibri" panose="020F0502020204030204" pitchFamily="34" charset="0"/>
                                      </a:rPr>
                                      <m:t>, </m:t>
                                    </m:r>
                                    <m:r>
                                      <a:rPr lang="en-US" sz="1600" b="0" i="1" dirty="0" smtClean="0">
                                        <a:latin typeface="Cambria Math" panose="02040503050406030204" pitchFamily="18" charset="0"/>
                                        <a:cs typeface="Calibri" panose="020F0502020204030204" pitchFamily="34" charset="0"/>
                                      </a:rPr>
                                      <m:t>𝑦</m:t>
                                    </m:r>
                                  </m:e>
                                </m:d>
                              </m:e>
                            </m:d>
                            <m:r>
                              <a:rPr lang="en-US" sz="1600" b="0" i="1" dirty="0" smtClean="0">
                                <a:latin typeface="Cambria Math" panose="02040503050406030204" pitchFamily="18" charset="0"/>
                                <a:ea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𝑝</m:t>
                            </m:r>
                            <m:d>
                              <m:dPr>
                                <m:ctrlPr>
                                  <a:rPr lang="en-US" sz="1600" b="0" i="1" dirty="0"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ea typeface="Cambria Math" panose="02040503050406030204" pitchFamily="18" charset="0"/>
                                        <a:cs typeface="Calibri" panose="020F0502020204030204" pitchFamily="34" charset="0"/>
                                      </a:rPr>
                                      <m:t>0,+</m:t>
                                    </m:r>
                                    <m:d>
                                      <m:dPr>
                                        <m:ctrlPr>
                                          <a:rPr lang="en-US" sz="1600" b="0" i="1" dirty="0"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 1</m:t>
                                        </m:r>
                                      </m:e>
                                    </m:d>
                                  </m:e>
                                </m:d>
                              </m:e>
                            </m:d>
                          </m:e>
                        </m:d>
                      </m:e>
                    </m:d>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5" name="TextBox 4"/>
              <p:cNvSpPr txBox="1"/>
              <p:nvPr/>
            </p:nvSpPr>
            <p:spPr>
              <a:xfrm>
                <a:off x="1767840" y="1295400"/>
                <a:ext cx="6705600" cy="1323439"/>
              </a:xfrm>
              <a:prstGeom prst="rect">
                <a:avLst/>
              </a:prstGeom>
              <a:solidFill>
                <a:schemeClr val="accent2">
                  <a:lumMod val="60000"/>
                  <a:lumOff val="40000"/>
                </a:schemeClr>
              </a:solidFill>
            </p:spPr>
            <p:txBody>
              <a:bodyPr wrap="square" rtlCol="0">
                <a:spAutoFit/>
              </a:bodyPr>
              <a:lstStyle/>
              <a:p>
                <a:pPr marL="82296" indent="0" algn="just">
                  <a:spcBef>
                    <a:spcPts val="0"/>
                  </a:spcBef>
                  <a:buNone/>
                </a:pPr>
                <a:r>
                  <a:rPr lang="en-US" sz="1600" b="1" dirty="0">
                    <a:latin typeface="Calibri" panose="020F0502020204030204" pitchFamily="34" charset="0"/>
                    <a:cs typeface="Calibri" panose="020F0502020204030204" pitchFamily="34" charset="0"/>
                  </a:rPr>
                  <a:t>Definition 1</a:t>
                </a:r>
                <a:r>
                  <a:rPr lang="en-US" sz="1600" dirty="0">
                    <a:latin typeface="Calibri" panose="020F0502020204030204" pitchFamily="34" charset="0"/>
                    <a:cs typeface="Calibri" panose="020F0502020204030204" pitchFamily="34" charset="0"/>
                  </a:rPr>
                  <a:t>. The set of </a:t>
                </a:r>
                <a:r>
                  <a:rPr lang="en-US" sz="1600" b="1" i="1" dirty="0">
                    <a:latin typeface="Calibri" panose="020F0502020204030204" pitchFamily="34" charset="0"/>
                    <a:cs typeface="Calibri" panose="020F0502020204030204" pitchFamily="34" charset="0"/>
                  </a:rPr>
                  <a:t>terms</a:t>
                </a:r>
                <a:r>
                  <a:rPr lang="en-US" sz="1600" dirty="0">
                    <a:latin typeface="Calibri" panose="020F0502020204030204" pitchFamily="34" charset="0"/>
                    <a:cs typeface="Calibri" panose="020F0502020204030204" pitchFamily="34" charset="0"/>
                  </a:rPr>
                  <a:t> is the set defined by</a:t>
                </a:r>
              </a:p>
              <a:p>
                <a:pPr marL="548640" indent="-182880" algn="just">
                  <a:spcBef>
                    <a:spcPts val="0"/>
                  </a:spcBef>
                  <a:buClr>
                    <a:schemeClr val="tx1"/>
                  </a:buClr>
                  <a:buSzPct val="100000"/>
                  <a:buFont typeface="Arial" panose="020B0604020202020204" pitchFamily="34" charset="0"/>
                  <a:buChar char="•"/>
                </a:pPr>
                <a:r>
                  <a:rPr lang="en-US" sz="1600" dirty="0">
                    <a:latin typeface="Calibri" panose="020F0502020204030204" pitchFamily="34" charset="0"/>
                    <a:cs typeface="Calibri" panose="020F0502020204030204" pitchFamily="34" charset="0"/>
                  </a:rPr>
                  <a:t>Each variable is a term.</a:t>
                </a:r>
              </a:p>
              <a:p>
                <a:pPr marL="548640" indent="-182880" algn="just">
                  <a:spcBef>
                    <a:spcPts val="0"/>
                  </a:spcBef>
                  <a:buClr>
                    <a:schemeClr val="tx1"/>
                  </a:buClr>
                  <a:buSzPct val="100000"/>
                  <a:buFont typeface="Arial" panose="020B0604020202020204" pitchFamily="34" charset="0"/>
                  <a:buChar char="•"/>
                </a:pPr>
                <a:r>
                  <a:rPr lang="en-US" sz="1600" dirty="0">
                    <a:latin typeface="Calibri" panose="020F0502020204030204" pitchFamily="34" charset="0"/>
                    <a:cs typeface="Calibri" panose="020F0502020204030204" pitchFamily="34" charset="0"/>
                  </a:rPr>
                  <a:t>Each constant symbol is a term.</a:t>
                </a:r>
              </a:p>
              <a:p>
                <a:pPr marL="548640" indent="-182880" algn="just">
                  <a:spcBef>
                    <a:spcPts val="0"/>
                  </a:spcBef>
                  <a:buClr>
                    <a:schemeClr val="tx1"/>
                  </a:buClr>
                  <a:buSzPct val="100000"/>
                  <a:buFont typeface="Arial" panose="020B0604020202020204" pitchFamily="34" charset="0"/>
                  <a:buChar char="•"/>
                </a:pPr>
                <a:r>
                  <a:rPr lang="en-US" sz="1600" dirty="0">
                    <a:latin typeface="Calibri" panose="020F0502020204030204" pitchFamily="34" charset="0"/>
                    <a:cs typeface="Calibri" panose="020F0502020204030204" pitchFamily="34" charset="0"/>
                  </a:rPr>
                  <a:t>If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2</m:t>
                        </m:r>
                      </m:sub>
                    </m:sSub>
                    <m:r>
                      <a:rPr lang="en-US" sz="1600" i="1" dirty="0">
                        <a:latin typeface="Cambria Math" panose="02040503050406030204" pitchFamily="18" charset="0"/>
                        <a:cs typeface="Calibri" panose="020F0502020204030204" pitchFamily="34" charset="0"/>
                      </a:rPr>
                      <m:t>, …,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𝑘</m:t>
                        </m:r>
                      </m:sub>
                    </m:sSub>
                  </m:oMath>
                </a14:m>
                <a:r>
                  <a:rPr lang="en-US" sz="1600" dirty="0">
                    <a:latin typeface="Calibri" panose="020F0502020204030204" pitchFamily="34" charset="0"/>
                    <a:cs typeface="Calibri" panose="020F0502020204030204" pitchFamily="34" charset="0"/>
                  </a:rPr>
                  <a:t> are terms and </a:t>
                </a:r>
                <a14:m>
                  <m:oMath xmlns:m="http://schemas.openxmlformats.org/officeDocument/2006/math">
                    <m:r>
                      <a:rPr lang="en-US" sz="1600" i="1" dirty="0">
                        <a:latin typeface="Cambria Math" panose="02040503050406030204" pitchFamily="18" charset="0"/>
                        <a:cs typeface="Calibri" panose="020F0502020204030204" pitchFamily="34" charset="0"/>
                      </a:rPr>
                      <m:t>𝑓</m:t>
                    </m:r>
                  </m:oMath>
                </a14:m>
                <a:r>
                  <a:rPr lang="en-US" sz="1600" dirty="0">
                    <a:latin typeface="Calibri" panose="020F0502020204030204" pitchFamily="34" charset="0"/>
                    <a:cs typeface="Calibri" panose="020F0502020204030204" pitchFamily="34" charset="0"/>
                  </a:rPr>
                  <a:t> is a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ary</a:t>
                </a:r>
                <a:r>
                  <a:rPr lang="en-US" sz="1600" dirty="0">
                    <a:latin typeface="Calibri" panose="020F0502020204030204" pitchFamily="34" charset="0"/>
                    <a:cs typeface="Calibri" panose="020F0502020204030204" pitchFamily="34" charset="0"/>
                  </a:rPr>
                  <a:t> function symbol, then </a:t>
                </a:r>
                <a14:m>
                  <m:oMath xmlns:m="http://schemas.openxmlformats.org/officeDocument/2006/math">
                    <m:r>
                      <a:rPr lang="en-US" sz="1600" i="1" dirty="0">
                        <a:latin typeface="Cambria Math" panose="02040503050406030204" pitchFamily="18" charset="0"/>
                        <a:cs typeface="Calibri" panose="020F0502020204030204" pitchFamily="34" charset="0"/>
                      </a:rPr>
                      <m:t>𝑓</m:t>
                    </m:r>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2</m:t>
                        </m:r>
                      </m:sub>
                    </m:sSub>
                    <m:r>
                      <a:rPr lang="en-US" sz="1600" i="1" dirty="0">
                        <a:latin typeface="Cambria Math" panose="02040503050406030204" pitchFamily="18" charset="0"/>
                        <a:cs typeface="Calibri" panose="020F0502020204030204" pitchFamily="34" charset="0"/>
                      </a:rPr>
                      <m:t>, …,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𝑘</m:t>
                        </m:r>
                      </m:sub>
                    </m:sSub>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is a term.</a:t>
                </a:r>
              </a:p>
            </p:txBody>
          </p:sp>
        </mc:Choice>
        <mc:Fallback>
          <p:sp>
            <p:nvSpPr>
              <p:cNvPr id="5" name="TextBox 4"/>
              <p:cNvSpPr txBox="1">
                <a:spLocks noRot="1" noChangeAspect="1" noMove="1" noResize="1" noEditPoints="1" noAdjustHandles="1" noChangeArrowheads="1" noChangeShapeType="1" noTextEdit="1"/>
              </p:cNvSpPr>
              <p:nvPr/>
            </p:nvSpPr>
            <p:spPr>
              <a:xfrm>
                <a:off x="1767840" y="1295400"/>
                <a:ext cx="6705600" cy="1323439"/>
              </a:xfrm>
              <a:prstGeom prst="rect">
                <a:avLst/>
              </a:prstGeom>
              <a:blipFill rotWithShape="0">
                <a:blip r:embed="rId5"/>
                <a:stretch>
                  <a:fillRect t="-1382" r="-455" b="-4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767840" y="2819400"/>
                <a:ext cx="6705600" cy="1323439"/>
              </a:xfrm>
              <a:prstGeom prst="rect">
                <a:avLst/>
              </a:prstGeom>
              <a:solidFill>
                <a:schemeClr val="accent2">
                  <a:lumMod val="60000"/>
                  <a:lumOff val="40000"/>
                </a:schemeClr>
              </a:solidFill>
            </p:spPr>
            <p:txBody>
              <a:bodyPr wrap="square" rtlCol="0">
                <a:sp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Definition 2</a:t>
                </a:r>
                <a:r>
                  <a:rPr lang="en-US" sz="1600" dirty="0">
                    <a:latin typeface="Calibri" panose="020F0502020204030204" pitchFamily="34" charset="0"/>
                    <a:cs typeface="Calibri" panose="020F0502020204030204" pitchFamily="34" charset="0"/>
                  </a:rPr>
                  <a:t>. The set of </a:t>
                </a:r>
                <a:r>
                  <a:rPr lang="en-US" sz="1600" b="1" i="1" dirty="0">
                    <a:latin typeface="Calibri" panose="020F0502020204030204" pitchFamily="34" charset="0"/>
                    <a:cs typeface="Calibri" panose="020F0502020204030204" pitchFamily="34" charset="0"/>
                  </a:rPr>
                  <a:t>well-formed formulas </a:t>
                </a:r>
                <a:r>
                  <a:rPr lang="en-US" sz="1600" dirty="0">
                    <a:latin typeface="Calibri" panose="020F0502020204030204" pitchFamily="34" charset="0"/>
                    <a:cs typeface="Calibri" panose="020F0502020204030204" pitchFamily="34" charset="0"/>
                  </a:rPr>
                  <a:t>(</a:t>
                </a:r>
                <a:r>
                  <a:rPr lang="en-US" sz="1600" b="1" i="1" dirty="0">
                    <a:latin typeface="Calibri" panose="020F0502020204030204" pitchFamily="34" charset="0"/>
                    <a:cs typeface="Calibri" panose="020F0502020204030204" pitchFamily="34" charset="0"/>
                  </a:rPr>
                  <a:t>wffs</a:t>
                </a:r>
                <a:r>
                  <a:rPr lang="en-US" sz="1600" dirty="0">
                    <a:latin typeface="Calibri" panose="020F0502020204030204" pitchFamily="34" charset="0"/>
                    <a:cs typeface="Calibri" panose="020F0502020204030204" pitchFamily="34" charset="0"/>
                  </a:rPr>
                  <a:t>) is defined as follows:</a:t>
                </a:r>
              </a:p>
              <a:p>
                <a:pPr marL="548640" indent="-182880" algn="just">
                  <a:spcBef>
                    <a:spcPts val="0"/>
                  </a:spcBef>
                  <a:buClr>
                    <a:schemeClr val="tx1"/>
                  </a:buClr>
                  <a:buSzPct val="100000"/>
                  <a:buFont typeface="Arial" panose="020B0604020202020204" pitchFamily="34" charset="0"/>
                  <a:buChar char="•"/>
                </a:pPr>
                <a:r>
                  <a:rPr lang="en-US" sz="1600" dirty="0">
                    <a:latin typeface="Calibri" panose="020F0502020204030204" pitchFamily="34" charset="0"/>
                    <a:cs typeface="Calibri" panose="020F0502020204030204" pitchFamily="34" charset="0"/>
                  </a:rPr>
                  <a:t>If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2</m:t>
                        </m:r>
                      </m:sub>
                    </m:sSub>
                    <m:r>
                      <a:rPr lang="en-US" sz="1600" i="1" dirty="0">
                        <a:latin typeface="Cambria Math" panose="02040503050406030204" pitchFamily="18" charset="0"/>
                        <a:cs typeface="Calibri" panose="020F0502020204030204" pitchFamily="34" charset="0"/>
                      </a:rPr>
                      <m:t>, …,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𝑘</m:t>
                        </m:r>
                      </m:sub>
                    </m:sSub>
                  </m:oMath>
                </a14:m>
                <a:r>
                  <a:rPr lang="en-US" sz="1600" dirty="0">
                    <a:latin typeface="Calibri" panose="020F0502020204030204" pitchFamily="34" charset="0"/>
                    <a:cs typeface="Calibri" panose="020F0502020204030204" pitchFamily="34" charset="0"/>
                  </a:rPr>
                  <a:t> are terms and </a:t>
                </a:r>
                <a14:m>
                  <m:oMath xmlns:m="http://schemas.openxmlformats.org/officeDocument/2006/math">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 </m:t>
                    </m:r>
                  </m:oMath>
                </a14:m>
                <a:r>
                  <a:rPr lang="en-US" sz="1600" dirty="0">
                    <a:latin typeface="Calibri" panose="020F0502020204030204" pitchFamily="34" charset="0"/>
                    <a:cs typeface="Calibri" panose="020F0502020204030204" pitchFamily="34" charset="0"/>
                  </a:rPr>
                  <a:t>is a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ary</a:t>
                </a:r>
                <a:r>
                  <a:rPr lang="en-US" sz="1600" dirty="0">
                    <a:latin typeface="Calibri" panose="020F0502020204030204" pitchFamily="34" charset="0"/>
                    <a:cs typeface="Calibri" panose="020F0502020204030204" pitchFamily="34" charset="0"/>
                  </a:rPr>
                  <a:t> atomic predicate symbol, then </a:t>
                </a:r>
                <a14:m>
                  <m:oMath xmlns:m="http://schemas.openxmlformats.org/officeDocument/2006/math">
                    <m:r>
                      <a:rPr lang="en-US" sz="1600" i="1" dirty="0">
                        <a:latin typeface="Cambria Math" panose="02040503050406030204" pitchFamily="18" charset="0"/>
                        <a:cs typeface="Calibri" panose="020F0502020204030204" pitchFamily="34" charset="0"/>
                      </a:rPr>
                      <m:t>𝑝</m:t>
                    </m:r>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2</m:t>
                        </m:r>
                      </m:sub>
                    </m:sSub>
                    <m:r>
                      <a:rPr lang="en-US" sz="1600" i="1" dirty="0">
                        <a:latin typeface="Cambria Math" panose="02040503050406030204" pitchFamily="18" charset="0"/>
                        <a:cs typeface="Calibri" panose="020F0502020204030204" pitchFamily="34" charset="0"/>
                      </a:rPr>
                      <m:t>, …,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𝑡</m:t>
                        </m:r>
                      </m:e>
                      <m:sub>
                        <m:r>
                          <a:rPr lang="en-US" sz="1600" i="1" dirty="0">
                            <a:latin typeface="Cambria Math" panose="02040503050406030204" pitchFamily="18" charset="0"/>
                            <a:cs typeface="Calibri" panose="020F0502020204030204" pitchFamily="34" charset="0"/>
                          </a:rPr>
                          <m:t>𝑘</m:t>
                        </m:r>
                      </m:sub>
                    </m:sSub>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is a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a:t>
                </a:r>
              </a:p>
              <a:p>
                <a:pPr marL="548640" indent="-182880" algn="just">
                  <a:spcBef>
                    <a:spcPts val="0"/>
                  </a:spcBef>
                  <a:buClr>
                    <a:schemeClr val="tx1"/>
                  </a:buClr>
                  <a:buSzPct val="1000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If </a:t>
                </a:r>
                <a14:m>
                  <m:oMath xmlns:m="http://schemas.openxmlformats.org/officeDocument/2006/math">
                    <m:r>
                      <a:rPr lang="en-US" sz="1600" i="1" dirty="0">
                        <a:latin typeface="Cambria Math" panose="02040503050406030204" pitchFamily="18" charset="0"/>
                        <a:cs typeface="Calibri" panose="020F0502020204030204" pitchFamily="34" charset="0"/>
                      </a:rPr>
                      <m:t>𝐹</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𝐺</m:t>
                    </m:r>
                  </m:oMath>
                </a14:m>
                <a:r>
                  <a:rPr lang="en-US" sz="1600" dirty="0">
                    <a:latin typeface="Calibri" panose="020F0502020204030204" pitchFamily="34" charset="0"/>
                    <a:cs typeface="Calibri" panose="020F0502020204030204" pitchFamily="34" charset="0"/>
                  </a:rPr>
                  <a:t> are wffs, then so are </a:t>
                </a:r>
                <a14:m>
                  <m:oMath xmlns:m="http://schemas.openxmlformats.org/officeDocument/2006/math">
                    <m:r>
                      <a:rPr lang="en-US" sz="1600" b="0" i="0"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𝐹</m:t>
                    </m:r>
                    <m:r>
                      <a:rPr lang="en-US" sz="1600" b="0" i="1" dirty="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14:m>
                  <m:oMath xmlns:m="http://schemas.openxmlformats.org/officeDocument/2006/math">
                    <m:r>
                      <a:rPr lang="en-US" sz="1600" i="1">
                        <a:latin typeface="Cambria Math" panose="02040503050406030204" pitchFamily="18" charset="0"/>
                        <a:cs typeface="Calibri" panose="020F0502020204030204" pitchFamily="34" charset="0"/>
                      </a:rPr>
                      <m:t>𝐹</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𝐺</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14:m>
                  <m:oMath xmlns:m="http://schemas.openxmlformats.org/officeDocument/2006/math">
                    <m:r>
                      <a:rPr lang="en-US" sz="1600" i="1">
                        <a:latin typeface="Cambria Math" panose="02040503050406030204" pitchFamily="18" charset="0"/>
                        <a:cs typeface="Calibri" panose="020F0502020204030204" pitchFamily="34" charset="0"/>
                      </a:rPr>
                      <m:t>𝐹</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𝐺</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r>
                  <a:rPr lang="en-US" sz="1600" dirty="0" smtClean="0">
                    <a:latin typeface="Calibri" panose="020F0502020204030204" pitchFamily="34" charset="0"/>
                    <a:cs typeface="Calibri" panose="020F0502020204030204" pitchFamily="34" charset="0"/>
                  </a:rPr>
                  <a:t>(</a:t>
                </a:r>
                <a14:m>
                  <m:oMath xmlns:m="http://schemas.openxmlformats.org/officeDocument/2006/math">
                    <m:r>
                      <a:rPr lang="en-US" sz="1600" i="1">
                        <a:latin typeface="Cambria Math" panose="02040503050406030204" pitchFamily="18" charset="0"/>
                        <a:cs typeface="Calibri" panose="020F0502020204030204" pitchFamily="34" charset="0"/>
                      </a:rPr>
                      <m:t>𝐹</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a:t>
                </a:r>
              </a:p>
              <a:p>
                <a:pPr marL="548640" indent="-182880" algn="just">
                  <a:spcBef>
                    <a:spcPts val="0"/>
                  </a:spcBef>
                  <a:buClr>
                    <a:schemeClr val="tx1"/>
                  </a:buClr>
                  <a:buSzPct val="1000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If </a:t>
                </a:r>
                <a14:m>
                  <m:oMath xmlns:m="http://schemas.openxmlformats.org/officeDocument/2006/math">
                    <m:r>
                      <a:rPr lang="en-US" sz="1600" i="1" dirty="0">
                        <a:latin typeface="Cambria Math" panose="02040503050406030204" pitchFamily="18" charset="0"/>
                        <a:cs typeface="Calibri" panose="020F0502020204030204" pitchFamily="34" charset="0"/>
                      </a:rPr>
                      <m:t>𝐹</m:t>
                    </m:r>
                  </m:oMath>
                </a14:m>
                <a:r>
                  <a:rPr lang="en-US" sz="1600" dirty="0">
                    <a:latin typeface="Calibri" panose="020F0502020204030204" pitchFamily="34" charset="0"/>
                    <a:cs typeface="Calibri" panose="020F0502020204030204" pitchFamily="34" charset="0"/>
                  </a:rPr>
                  <a:t> is a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is a variable, then </a:t>
                </a:r>
                <a:r>
                  <a:rPr lang="en-US" sz="1600" dirty="0" smtClean="0">
                    <a:latin typeface="Calibri" panose="020F0502020204030204" pitchFamily="34" charset="0"/>
                    <a:cs typeface="Calibri" panose="020F0502020204030204" pitchFamily="34" charset="0"/>
                  </a:rPr>
                  <a:t>(</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m:t>
                    </m:r>
                  </m:oMath>
                </a14:m>
                <a:r>
                  <a:rPr lang="en-US" altLang="en-US" sz="1600" i="1" dirty="0">
                    <a:latin typeface="Calibri" panose="020F0502020204030204" pitchFamily="34"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and </a:t>
                </a:r>
                <a14:m>
                  <m:oMath xmlns:m="http://schemas.openxmlformats.org/officeDocument/2006/math">
                    <m:r>
                      <a:rPr lang="en-US" altLang="en-US" sz="1600" b="0" i="0" smtClean="0">
                        <a:latin typeface="Cambria Math" panose="02040503050406030204" pitchFamily="18" charset="0"/>
                        <a:cs typeface="Calibri" panose="020F0502020204030204" pitchFamily="34" charset="0"/>
                      </a:rPr>
                      <m:t>(</m:t>
                    </m:r>
                    <m:r>
                      <a:rPr lang="en-US" altLang="en-US" sz="1600" i="1">
                        <a:latin typeface="Cambria Math" panose="02040503050406030204" pitchFamily="18" charset="0"/>
                        <a:cs typeface="Calibri" panose="020F0502020204030204" pitchFamily="34" charset="0"/>
                      </a:rPr>
                      <m:t>∃</m:t>
                    </m:r>
                    <m:r>
                      <a:rPr lang="en-US" altLang="en-US" sz="1600" i="1">
                        <a:latin typeface="Cambria Math" panose="02040503050406030204" pitchFamily="18" charset="0"/>
                        <a:cs typeface="Calibri" panose="020F0502020204030204" pitchFamily="34" charset="0"/>
                      </a:rPr>
                      <m:t>𝑥</m:t>
                    </m:r>
                    <m:r>
                      <a:rPr lang="en-US" altLang="en-US" sz="1600" i="1">
                        <a:latin typeface="Cambria Math" panose="02040503050406030204" pitchFamily="18" charset="0"/>
                        <a:cs typeface="Calibri" panose="020F0502020204030204" pitchFamily="34" charset="0"/>
                      </a:rPr>
                      <m:t>.</m:t>
                    </m:r>
                    <m:r>
                      <a:rPr lang="en-US" altLang="en-US" sz="1600" i="1">
                        <a:latin typeface="Cambria Math" panose="02040503050406030204" pitchFamily="18" charset="0"/>
                        <a:cs typeface="Calibri" panose="020F0502020204030204" pitchFamily="34" charset="0"/>
                      </a:rPr>
                      <m:t>𝐹</m:t>
                    </m:r>
                    <m:r>
                      <a:rPr lang="en-US" altLang="en-US" sz="1600" b="0" i="1" smtClean="0">
                        <a:latin typeface="Cambria Math" panose="02040503050406030204" pitchFamily="18" charset="0"/>
                        <a:cs typeface="Calibri" panose="020F0502020204030204" pitchFamily="34" charset="0"/>
                      </a:rPr>
                      <m:t>)</m:t>
                    </m:r>
                  </m:oMath>
                </a14:m>
                <a:r>
                  <a:rPr lang="en-US" altLang="en-US" sz="1600" i="1" dirty="0">
                    <a:latin typeface="Calibri" panose="020F0502020204030204" pitchFamily="34"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are wffs.</a:t>
                </a:r>
              </a:p>
            </p:txBody>
          </p:sp>
        </mc:Choice>
        <mc:Fallback>
          <p:sp>
            <p:nvSpPr>
              <p:cNvPr id="11" name="TextBox 10"/>
              <p:cNvSpPr txBox="1">
                <a:spLocks noRot="1" noChangeAspect="1" noMove="1" noResize="1" noEditPoints="1" noAdjustHandles="1" noChangeArrowheads="1" noChangeShapeType="1" noTextEdit="1"/>
              </p:cNvSpPr>
              <p:nvPr/>
            </p:nvSpPr>
            <p:spPr>
              <a:xfrm>
                <a:off x="1767840" y="2819400"/>
                <a:ext cx="6705600" cy="1323439"/>
              </a:xfrm>
              <a:prstGeom prst="rect">
                <a:avLst/>
              </a:prstGeom>
              <a:blipFill rotWithShape="0">
                <a:blip r:embed="rId6"/>
                <a:stretch>
                  <a:fillRect t="-1382" r="-455" b="-4608"/>
                </a:stretch>
              </a:blipFill>
            </p:spPr>
            <p:txBody>
              <a:bodyPr/>
              <a:lstStyle/>
              <a:p>
                <a:r>
                  <a:rPr lang="en-US">
                    <a:noFill/>
                  </a:rPr>
                  <a:t> </a:t>
                </a:r>
              </a:p>
            </p:txBody>
          </p:sp>
        </mc:Fallback>
      </mc:AlternateContent>
    </p:spTree>
    <p:extLst>
      <p:ext uri="{BB962C8B-B14F-4D97-AF65-F5344CB8AC3E}">
        <p14:creationId xmlns:p14="http://schemas.microsoft.com/office/powerpoint/2010/main" val="286325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Formal Language of FOL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may </a:t>
                </a:r>
                <a:r>
                  <a:rPr lang="en-US" sz="1600" dirty="0" smtClean="0">
                    <a:latin typeface="Calibri" panose="020F0502020204030204" pitchFamily="34" charset="0"/>
                    <a:cs typeface="Calibri" panose="020F0502020204030204" pitchFamily="34" charset="0"/>
                  </a:rPr>
                  <a:t>also give </a:t>
                </a:r>
                <a:r>
                  <a:rPr lang="en-US" sz="1600" b="1" i="1" dirty="0">
                    <a:latin typeface="Calibri" panose="020F0502020204030204" pitchFamily="34" charset="0"/>
                    <a:cs typeface="Calibri" panose="020F0502020204030204" pitchFamily="34" charset="0"/>
                  </a:rPr>
                  <a:t>priority</a:t>
                </a:r>
                <a:r>
                  <a:rPr lang="en-US" sz="1600" dirty="0">
                    <a:latin typeface="Calibri" panose="020F0502020204030204" pitchFamily="34" charset="0"/>
                    <a:cs typeface="Calibri" panose="020F0502020204030204" pitchFamily="34" charset="0"/>
                  </a:rPr>
                  <a:t> (a </a:t>
                </a:r>
                <a:r>
                  <a:rPr lang="en-US" sz="1600" b="1" i="1" dirty="0">
                    <a:latin typeface="Calibri" panose="020F0502020204030204" pitchFamily="34" charset="0"/>
                    <a:cs typeface="Calibri" panose="020F0502020204030204" pitchFamily="34" charset="0"/>
                  </a:rPr>
                  <a:t>higher precedence</a:t>
                </a:r>
                <a:r>
                  <a:rPr lang="en-US" sz="1600" dirty="0">
                    <a:latin typeface="Calibri" panose="020F0502020204030204" pitchFamily="34" charset="0"/>
                    <a:cs typeface="Calibri" panose="020F0502020204030204" pitchFamily="34" charset="0"/>
                  </a:rPr>
                  <a:t>) to a logical symbol (</a:t>
                </a:r>
                <a:r>
                  <a:rPr lang="en-US" sz="1600" b="1" i="1" dirty="0">
                    <a:latin typeface="Calibri" panose="020F0502020204030204" pitchFamily="34" charset="0"/>
                    <a:cs typeface="Calibri" panose="020F0502020204030204" pitchFamily="34" charset="0"/>
                  </a:rPr>
                  <a:t>logical operator</a:t>
                </a:r>
                <a:r>
                  <a:rPr lang="en-US" sz="1600" dirty="0">
                    <a:latin typeface="Calibri" panose="020F0502020204030204" pitchFamily="34" charset="0"/>
                    <a:cs typeface="Calibri" panose="020F0502020204030204" pitchFamily="34" charset="0"/>
                  </a:rPr>
                  <a:t>) over some others. This may help us omit (drop) </a:t>
                </a:r>
                <a:r>
                  <a:rPr lang="en-US" sz="1600" dirty="0" smtClean="0">
                    <a:latin typeface="Calibri" panose="020F0502020204030204" pitchFamily="34" charset="0"/>
                    <a:cs typeface="Calibri" panose="020F0502020204030204" pitchFamily="34" charset="0"/>
                  </a:rPr>
                  <a:t>some parentheses </a:t>
                </a:r>
                <a:r>
                  <a:rPr lang="en-US" sz="1600" dirty="0">
                    <a:latin typeface="Calibri" panose="020F0502020204030204" pitchFamily="34" charset="0"/>
                    <a:cs typeface="Calibri" panose="020F0502020204030204" pitchFamily="34" charset="0"/>
                  </a:rPr>
                  <a:t>from the formulas of the logic</a:t>
                </a:r>
                <a:r>
                  <a:rPr lang="en-US" sz="1600" dirty="0" smtClean="0">
                    <a:latin typeface="Calibri" panose="020F0502020204030204" pitchFamily="34" charset="0"/>
                    <a:cs typeface="Calibri" panose="020F0502020204030204" pitchFamily="34" charset="0"/>
                  </a:rPr>
                  <a:t>. The following is a common convention.</a:t>
                </a:r>
                <a:endParaRPr lang="en-US" sz="1600" dirty="0">
                  <a:latin typeface="Calibri" panose="020F0502020204030204" pitchFamily="34" charset="0"/>
                  <a:cs typeface="Calibri" panose="020F0502020204030204" pitchFamily="34" charset="0"/>
                </a:endParaRPr>
              </a:p>
              <a:p>
                <a:pPr marL="82296" indent="0" algn="just">
                  <a:spcBef>
                    <a:spcPts val="1200"/>
                  </a:spcBef>
                  <a:buNone/>
                </a:pPr>
                <a:r>
                  <a:rPr lang="en-US" sz="1600" dirty="0"/>
                  <a:t> </a:t>
                </a:r>
                <a:endParaRPr lang="en-US" sz="1600" dirty="0">
                  <a:latin typeface="Calibri" panose="020F0502020204030204" pitchFamily="34" charset="0"/>
                  <a:cs typeface="Calibri" panose="020F0502020204030204" pitchFamily="34" charset="0"/>
                </a:endParaRPr>
              </a:p>
              <a:p>
                <a:pPr marL="82296" indent="0" algn="just">
                  <a:spcBef>
                    <a:spcPts val="1200"/>
                  </a:spcBef>
                  <a:buNone/>
                </a:pPr>
                <a:endParaRPr lang="en-US" sz="1600" dirty="0" smtClean="0">
                  <a:latin typeface="Calibri" panose="020F0502020204030204" pitchFamily="34" charset="0"/>
                  <a:cs typeface="Calibri" panose="020F0502020204030204" pitchFamily="34" charset="0"/>
                </a:endParaRPr>
              </a:p>
              <a:p>
                <a:pPr marL="82296" indent="0" algn="just">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buNone/>
                </a:pPr>
                <a:r>
                  <a:rPr lang="en-US" sz="1600" dirty="0" smtClean="0">
                    <a:latin typeface="Calibri" panose="020F0502020204030204" pitchFamily="34" charset="0"/>
                    <a:cs typeface="Calibri" panose="020F0502020204030204" pitchFamily="34" charset="0"/>
                  </a:rPr>
                  <a:t>The verum </a:t>
                </a:r>
                <a14:m>
                  <m:oMath xmlns:m="http://schemas.openxmlformats.org/officeDocument/2006/math">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top</a:t>
                </a:r>
                <a:r>
                  <a:rPr lang="en-US" sz="1600" dirty="0">
                    <a:latin typeface="Calibri" panose="020F0502020204030204" pitchFamily="34" charset="0"/>
                    <a:cs typeface="Calibri" panose="020F0502020204030204" pitchFamily="34" charset="0"/>
                  </a:rPr>
                  <a:t>), written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𝑇</m:t>
                        </m:r>
                      </m:e>
                      <m:sub>
                        <m:r>
                          <a:rPr lang="en-US" sz="1600" i="1">
                            <a:latin typeface="Cambria Math" panose="02040503050406030204" pitchFamily="18" charset="0"/>
                            <a:cs typeface="Calibri" panose="020F0502020204030204" pitchFamily="34" charset="0"/>
                          </a:rPr>
                          <m:t>0</m:t>
                        </m:r>
                      </m:sub>
                    </m:sSub>
                  </m:oMath>
                </a14:m>
                <a:r>
                  <a:rPr lang="en-US" sz="1600" dirty="0">
                    <a:latin typeface="Calibri" panose="020F0502020204030204" pitchFamily="34" charset="0"/>
                    <a:cs typeface="Calibri" panose="020F0502020204030204" pitchFamily="34" charset="0"/>
                  </a:rPr>
                  <a:t> in your textbook, </a:t>
                </a:r>
                <a:r>
                  <a:rPr lang="en-US" sz="1600" dirty="0" smtClean="0">
                    <a:latin typeface="Calibri" panose="020F0502020204030204" pitchFamily="34" charset="0"/>
                    <a:cs typeface="Calibri" panose="020F0502020204030204" pitchFamily="34" charset="0"/>
                  </a:rPr>
                  <a:t>and the falsum </a:t>
                </a:r>
                <a14:m>
                  <m:oMath xmlns:m="http://schemas.openxmlformats.org/officeDocument/2006/math">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bot</a:t>
                </a:r>
                <a:r>
                  <a:rPr lang="en-US" sz="1600" dirty="0">
                    <a:latin typeface="Calibri" panose="020F0502020204030204" pitchFamily="34" charset="0"/>
                    <a:cs typeface="Calibri" panose="020F0502020204030204" pitchFamily="34" charset="0"/>
                  </a:rPr>
                  <a:t>), written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0</m:t>
                        </m:r>
                      </m:sub>
                    </m:sSub>
                  </m:oMath>
                </a14:m>
                <a:r>
                  <a:rPr lang="en-US" sz="1600" dirty="0">
                    <a:latin typeface="Calibri" panose="020F0502020204030204" pitchFamily="34" charset="0"/>
                    <a:cs typeface="Calibri" panose="020F0502020204030204" pitchFamily="34" charset="0"/>
                  </a:rPr>
                  <a:t> in your textbook, </a:t>
                </a:r>
                <a:r>
                  <a:rPr lang="en-US" sz="1600" dirty="0" smtClean="0">
                    <a:latin typeface="Calibri" panose="020F0502020204030204" pitchFamily="34" charset="0"/>
                    <a:cs typeface="Calibri" panose="020F0502020204030204" pitchFamily="34" charset="0"/>
                  </a:rPr>
                  <a:t>can also be </a:t>
                </a:r>
                <a:r>
                  <a:rPr lang="en-US" sz="1600" dirty="0" smtClean="0">
                    <a:latin typeface="Calibri" panose="020F0502020204030204" pitchFamily="34" charset="0"/>
                    <a:cs typeface="Calibri" panose="020F0502020204030204" pitchFamily="34" charset="0"/>
                  </a:rPr>
                  <a:t>thought </a:t>
                </a:r>
                <a:r>
                  <a:rPr lang="en-US" sz="1600" dirty="0" smtClean="0">
                    <a:latin typeface="Calibri" panose="020F0502020204030204" pitchFamily="34" charset="0"/>
                    <a:cs typeface="Calibri" panose="020F0502020204030204" pitchFamily="34" charset="0"/>
                  </a:rPr>
                  <a:t>of as special </a:t>
                </a:r>
                <a14:m>
                  <m:oMath xmlns:m="http://schemas.openxmlformats.org/officeDocument/2006/math">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-ary predicate symbols. </a:t>
                </a:r>
                <a:r>
                  <a:rPr lang="en-US" sz="1600" b="1" i="1" dirty="0" smtClean="0">
                    <a:latin typeface="Calibri" panose="020F0502020204030204" pitchFamily="34" charset="0"/>
                    <a:cs typeface="Calibri" panose="020F0502020204030204" pitchFamily="34" charset="0"/>
                  </a:rPr>
                  <a:t>Equality</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is also a binary predicate, which is sometimes taken as a logical symbol.</a:t>
                </a:r>
              </a:p>
              <a:p>
                <a:pPr marL="82296" indent="0" algn="just">
                  <a:buNone/>
                </a:pPr>
                <a:r>
                  <a:rPr lang="en-US" sz="1600" b="1" dirty="0" smtClean="0">
                    <a:latin typeface="Calibri" panose="020F0502020204030204" pitchFamily="34" charset="0"/>
                    <a:cs typeface="Calibri" panose="020F0502020204030204" pitchFamily="34" charset="0"/>
                  </a:rPr>
                  <a:t>Example 2</a:t>
                </a:r>
                <a:r>
                  <a:rPr lang="en-US" sz="1600" dirty="0" smtClean="0">
                    <a:latin typeface="Calibri" panose="020F0502020204030204" pitchFamily="34" charset="0"/>
                    <a:cs typeface="Calibri" panose="020F0502020204030204" pitchFamily="34" charset="0"/>
                  </a:rPr>
                  <a:t>. Write the wffs represented by the following formulas.</a:t>
                </a:r>
              </a:p>
              <a:p>
                <a:pPr marL="82296" indent="0" algn="just">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𝑝</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𝑧</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𝑞</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𝑧</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𝑧</m:t>
                        </m:r>
                      </m:e>
                    </m:d>
                  </m:oMath>
                </a14:m>
                <a:r>
                  <a:rPr lang="en-US" sz="1600" b="0" dirty="0" smtClean="0">
                    <a:latin typeface="Calibri" panose="020F0502020204030204" pitchFamily="34" charset="0"/>
                    <a:ea typeface="Cambria Math" panose="02040503050406030204" pitchFamily="18"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𝑝</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𝑞</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𝑟</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cs typeface="Calibri" panose="020F0502020204030204" pitchFamily="34" charset="0"/>
                  </a:rPr>
                  <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d>
                            <m:r>
                              <a:rPr lang="en-US" sz="1600" i="1">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𝑧</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𝑞</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𝑧</m:t>
                                    </m:r>
                                  </m:e>
                                </m:d>
                              </m:e>
                            </m:d>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𝑧</m:t>
                            </m:r>
                          </m:e>
                        </m:d>
                      </m:e>
                    </m:d>
                  </m:oMath>
                </a14:m>
                <a:r>
                  <a:rPr lang="en-US" sz="1600" dirty="0" smtClean="0">
                    <a:latin typeface="Calibri" panose="020F0502020204030204" pitchFamily="34" charset="0"/>
                    <a:ea typeface="Cambria Math" panose="02040503050406030204" pitchFamily="18" charset="0"/>
                    <a:cs typeface="Calibri" panose="020F0502020204030204" pitchFamily="34" charset="0"/>
                  </a:rPr>
                  <a:t>.</a:t>
                </a:r>
              </a:p>
              <a:p>
                <a:pPr marL="82296" indent="0" algn="just">
                  <a:spcBef>
                    <a:spcPts val="0"/>
                  </a:spcBef>
                  <a:buNone/>
                </a:pPr>
                <a:r>
                  <a:rPr lang="en-US" sz="1600" dirty="0" smtClean="0">
                    <a:cs typeface="Calibri" panose="020F0502020204030204" pitchFamily="34" charset="0"/>
                  </a:rPr>
                  <a:t>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r>
                                  <a:rPr lang="en-US" sz="1600" i="1">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𝑝</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e>
                                </m:d>
                              </m:e>
                            </m:d>
                          </m:e>
                        </m:d>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𝑞</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𝑟</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e>
                                </m:d>
                              </m:e>
                            </m:d>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𝑝</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e>
                                </m:d>
                              </m:e>
                            </m:d>
                          </m:e>
                        </m:d>
                      </m:e>
                    </m:d>
                  </m:oMath>
                </a14:m>
                <a:r>
                  <a:rPr lang="en-US" sz="1600" dirty="0">
                    <a:latin typeface="Calibri" panose="020F0502020204030204" pitchFamily="34" charset="0"/>
                    <a:cs typeface="Calibri" panose="020F0502020204030204" pitchFamily="34"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5" name="TextBox 4"/>
              <p:cNvSpPr txBox="1"/>
              <p:nvPr/>
            </p:nvSpPr>
            <p:spPr>
              <a:xfrm>
                <a:off x="1876699" y="2133600"/>
                <a:ext cx="6487882" cy="1077218"/>
              </a:xfrm>
              <a:prstGeom prst="rect">
                <a:avLst/>
              </a:prstGeom>
              <a:solidFill>
                <a:schemeClr val="accent2">
                  <a:lumMod val="40000"/>
                  <a:lumOff val="60000"/>
                </a:schemeClr>
              </a:solidFill>
            </p:spPr>
            <p:txBody>
              <a:bodyPr wrap="square" rtlCol="0">
                <a:spAutoFit/>
              </a:bodyPr>
              <a:lstStyle/>
              <a:p>
                <a:pPr algn="just"/>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logical symbol </a:t>
                </a:r>
                <a14:m>
                  <m:oMath xmlns:m="http://schemas.openxmlformats.org/officeDocument/2006/math">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has higher precedence than </a:t>
                </a:r>
                <a14:m>
                  <m:oMath xmlns:m="http://schemas.openxmlformats.org/officeDocument/2006/math">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the symbol ∧ has higher precedence than </a:t>
                </a:r>
                <a14:m>
                  <m:oMath xmlns:m="http://schemas.openxmlformats.org/officeDocument/2006/math">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the symbol </a:t>
                </a:r>
                <a14:m>
                  <m:oMath xmlns:m="http://schemas.openxmlformats.org/officeDocument/2006/math">
                    <m:r>
                      <a:rPr lang="en-US" sz="1600"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has higher precedence than </a:t>
                </a:r>
                <a14:m>
                  <m:oMath xmlns:m="http://schemas.openxmlformats.org/officeDocument/2006/math">
                    <m:r>
                      <a:rPr lang="en-US" sz="1600" i="1" dirty="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which have higher precedence than </a:t>
                </a:r>
                <a14:m>
                  <m:oMath xmlns:m="http://schemas.openxmlformats.org/officeDocument/2006/math">
                    <m:r>
                      <a:rPr lang="en-US" sz="1600" i="1" dirty="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You </a:t>
                </a:r>
                <a:r>
                  <a:rPr lang="en-US" sz="1600" dirty="0">
                    <a:latin typeface="Calibri" panose="020F0502020204030204" pitchFamily="34" charset="0"/>
                    <a:cs typeface="Calibri" panose="020F0502020204030204" pitchFamily="34" charset="0"/>
                  </a:rPr>
                  <a:t>can use parentheses to enforce a different precedence, or to make precedence explicit.</a:t>
                </a:r>
              </a:p>
            </p:txBody>
          </p:sp>
        </mc:Choice>
        <mc:Fallback>
          <p:sp>
            <p:nvSpPr>
              <p:cNvPr id="5" name="TextBox 4"/>
              <p:cNvSpPr txBox="1">
                <a:spLocks noRot="1" noChangeAspect="1" noMove="1" noResize="1" noEditPoints="1" noAdjustHandles="1" noChangeArrowheads="1" noChangeShapeType="1" noTextEdit="1"/>
              </p:cNvSpPr>
              <p:nvPr/>
            </p:nvSpPr>
            <p:spPr>
              <a:xfrm>
                <a:off x="1876699" y="2133600"/>
                <a:ext cx="6487882" cy="1077218"/>
              </a:xfrm>
              <a:prstGeom prst="rect">
                <a:avLst/>
              </a:prstGeom>
              <a:blipFill rotWithShape="0">
                <a:blip r:embed="rId5"/>
                <a:stretch>
                  <a:fillRect l="-564" t="-2825" r="-470" b="-6215"/>
                </a:stretch>
              </a:blipFill>
            </p:spPr>
            <p:txBody>
              <a:bodyPr/>
              <a:lstStyle/>
              <a:p>
                <a:r>
                  <a:rPr lang="en-US">
                    <a:noFill/>
                  </a:rPr>
                  <a:t> </a:t>
                </a:r>
              </a:p>
            </p:txBody>
          </p:sp>
        </mc:Fallback>
      </mc:AlternateContent>
    </p:spTree>
    <p:extLst>
      <p:ext uri="{BB962C8B-B14F-4D97-AF65-F5344CB8AC3E}">
        <p14:creationId xmlns:p14="http://schemas.microsoft.com/office/powerpoint/2010/main" val="312499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Formal Language of FOL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Two examples of wffs are </a:t>
                </a:r>
                <a:endParaRPr lang="en-US" sz="1600" b="0" i="1" dirty="0" smtClean="0">
                  <a:latin typeface="Cambria Math" panose="02040503050406030204" pitchFamily="18" charset="0"/>
                  <a:cs typeface="Calibri" panose="020F0502020204030204" pitchFamily="34" charset="0"/>
                </a:endParaRPr>
              </a:p>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𝑖𝑛𝑡𝑒𝑔𝑒𝑟</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𝑖𝑛𝑡𝑒𝑔𝑒𝑟</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𝑑𝑖𝑣𝑖𝑑𝑒𝑠</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e>
                          </m:d>
                        </m:e>
                      </m:d>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and</a:t>
                </a:r>
              </a:p>
              <a:p>
                <a:pPr marL="82296" indent="0" algn="ctr">
                  <a:spcBef>
                    <a:spcPts val="0"/>
                  </a:spcBef>
                  <a:buNone/>
                </a:pP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𝑖𝑛𝑡𝑒𝑔𝑒𝑟</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𝑖𝑛𝑡𝑒𝑔𝑒𝑟</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𝑑𝑖𝑣𝑖𝑑𝑒𝑠</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e>
                            </m:d>
                          </m:e>
                        </m:d>
                      </m:e>
                    </m:d>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is an important difference between the two examples. The </a:t>
                </a:r>
                <a:r>
                  <a:rPr lang="en-US" sz="1600" dirty="0" smtClean="0">
                    <a:latin typeface="Calibri" panose="020F0502020204030204" pitchFamily="34" charset="0"/>
                    <a:cs typeface="Calibri" panose="020F0502020204030204" pitchFamily="34" charset="0"/>
                  </a:rPr>
                  <a:t>second might </a:t>
                </a:r>
                <a:r>
                  <a:rPr lang="en-US" sz="1600" dirty="0">
                    <a:latin typeface="Calibri" panose="020F0502020204030204" pitchFamily="34" charset="0"/>
                    <a:cs typeface="Calibri" panose="020F0502020204030204" pitchFamily="34" charset="0"/>
                  </a:rPr>
                  <a:t>be translated back into English </a:t>
                </a:r>
                <a:r>
                  <a:rPr lang="en-US" sz="1600" dirty="0" smtClean="0">
                    <a:latin typeface="Calibri" panose="020F0502020204030204" pitchFamily="34" charset="0"/>
                    <a:cs typeface="Calibri" panose="020F0502020204030204" pitchFamily="34" charset="0"/>
                  </a:rPr>
                  <a:t>as “Every integer divides some integer.” The </a:t>
                </a:r>
                <a:r>
                  <a:rPr lang="en-US" sz="1600" dirty="0">
                    <a:latin typeface="Calibri" panose="020F0502020204030204" pitchFamily="34" charset="0"/>
                    <a:cs typeface="Calibri" panose="020F0502020204030204" pitchFamily="34" charset="0"/>
                  </a:rPr>
                  <a:t>first example, however, can be translated only as an </a:t>
                </a:r>
                <a:r>
                  <a:rPr lang="en-US" sz="1600" dirty="0" smtClean="0">
                    <a:latin typeface="Calibri" panose="020F0502020204030204" pitchFamily="34" charset="0"/>
                    <a:cs typeface="Calibri" panose="020F0502020204030204" pitchFamily="34" charset="0"/>
                  </a:rPr>
                  <a:t>incomplete sentence</a:t>
                </a:r>
                <a:r>
                  <a:rPr lang="en-US" sz="1600" dirty="0">
                    <a:latin typeface="Calibri" panose="020F0502020204030204" pitchFamily="34" charset="0"/>
                    <a:cs typeface="Calibri" panose="020F0502020204030204" pitchFamily="34" charset="0"/>
                  </a:rPr>
                  <a:t>, such </a:t>
                </a:r>
                <a:r>
                  <a:rPr lang="en-US" sz="1600" dirty="0" smtClean="0">
                    <a:latin typeface="Calibri" panose="020F0502020204030204" pitchFamily="34" charset="0"/>
                    <a:cs typeface="Calibri" panose="020F0502020204030204" pitchFamily="34" charset="0"/>
                  </a:rPr>
                  <a:t>as “</a:t>
                </a:r>
                <a:r>
                  <a:rPr lang="en-US" sz="1600" dirty="0">
                    <a:latin typeface="Calibri" panose="020F0502020204030204" pitchFamily="34" charset="0"/>
                    <a:cs typeface="Calibri" panose="020F0502020204030204" pitchFamily="34" charset="0"/>
                  </a:rPr>
                  <a:t>Every integer </a:t>
                </a:r>
                <a:r>
                  <a:rPr lang="en-US" sz="1600" dirty="0" smtClean="0">
                    <a:latin typeface="Calibri" panose="020F0502020204030204" pitchFamily="34" charset="0"/>
                    <a:cs typeface="Calibri" panose="020F0502020204030204" pitchFamily="34" charset="0"/>
                  </a:rPr>
                  <a:t>divides -----.” </a:t>
                </a:r>
                <a:endParaRPr lang="en-US" sz="1600" dirty="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are unable to complete the sentence without knowing what to </a:t>
                </a:r>
                <a:r>
                  <a:rPr lang="en-US" sz="1600" dirty="0" smtClean="0">
                    <a:latin typeface="Calibri" panose="020F0502020204030204" pitchFamily="34" charset="0"/>
                    <a:cs typeface="Calibri" panose="020F0502020204030204" pitchFamily="34" charset="0"/>
                  </a:rPr>
                  <a:t>do with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𝑦</m:t>
                    </m:r>
                  </m:oMath>
                </a14:m>
                <a:r>
                  <a:rPr lang="en-US" sz="1600" dirty="0">
                    <a:latin typeface="Calibri" panose="020F0502020204030204" pitchFamily="34" charset="0"/>
                    <a:cs typeface="Calibri" panose="020F0502020204030204" pitchFamily="34" charset="0"/>
                  </a:rPr>
                  <a:t>. In cases of this sort, we will say that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i="1"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occurs </a:t>
                </a:r>
                <a:r>
                  <a:rPr lang="en-US" sz="1600" b="1" i="1" dirty="0">
                    <a:latin typeface="Calibri" panose="020F0502020204030204" pitchFamily="34" charset="0"/>
                    <a:cs typeface="Calibri" panose="020F0502020204030204" pitchFamily="34" charset="0"/>
                  </a:rPr>
                  <a:t>free </a:t>
                </a:r>
                <a:r>
                  <a:rPr lang="en-US" sz="1600" dirty="0">
                    <a:latin typeface="Calibri" panose="020F0502020204030204" pitchFamily="34" charset="0"/>
                    <a:cs typeface="Calibri" panose="020F0502020204030204" pitchFamily="34" charset="0"/>
                  </a:rPr>
                  <a:t>in the </a:t>
                </a:r>
                <a:r>
                  <a:rPr lang="en-US" sz="1600" dirty="0" smtClean="0">
                    <a:latin typeface="Calibri" panose="020F0502020204030204" pitchFamily="34" charset="0"/>
                    <a:cs typeface="Calibri" panose="020F0502020204030204" pitchFamily="34" charset="0"/>
                  </a:rPr>
                  <a:t>first </a:t>
                </a:r>
                <a:r>
                  <a:rPr lang="en-US" sz="1600" dirty="0" err="1" smtClean="0">
                    <a:latin typeface="Calibri" panose="020F0502020204030204" pitchFamily="34" charset="0"/>
                    <a:cs typeface="Calibri" panose="020F0502020204030204" pitchFamily="34" charset="0"/>
                  </a:rPr>
                  <a:t>wff</a:t>
                </a:r>
                <a:r>
                  <a:rPr lang="en-US" sz="1600" dirty="0" smtClean="0">
                    <a:latin typeface="Calibri" panose="020F0502020204030204" pitchFamily="34" charset="0"/>
                    <a:cs typeface="Calibri" panose="020F0502020204030204" pitchFamily="34" charset="0"/>
                  </a:rPr>
                  <a:t>. In </a:t>
                </a:r>
                <a:r>
                  <a:rPr lang="en-US" sz="1600" dirty="0">
                    <a:latin typeface="Calibri" panose="020F0502020204030204" pitchFamily="34" charset="0"/>
                    <a:cs typeface="Calibri" panose="020F0502020204030204" pitchFamily="34" charset="0"/>
                  </a:rPr>
                  <a:t>contrast, no variable occurs free </a:t>
                </a:r>
                <a:r>
                  <a:rPr lang="en-US" sz="1600" dirty="0" smtClean="0">
                    <a:latin typeface="Calibri" panose="020F0502020204030204" pitchFamily="34" charset="0"/>
                    <a:cs typeface="Calibri" panose="020F0502020204030204" pitchFamily="34" charset="0"/>
                  </a:rPr>
                  <a:t>in the second formula.</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As another example, consider the following </a:t>
                </a:r>
                <a:r>
                  <a:rPr lang="en-US" sz="1600" dirty="0" err="1" smtClean="0">
                    <a:latin typeface="Calibri" panose="020F0502020204030204" pitchFamily="34" charset="0"/>
                    <a:cs typeface="Calibri" panose="020F0502020204030204" pitchFamily="34" charset="0"/>
                  </a:rPr>
                  <a:t>wff</a:t>
                </a:r>
                <a:r>
                  <a:rPr lang="en-US" sz="1600" dirty="0" smtClean="0">
                    <a:latin typeface="Calibri" panose="020F0502020204030204" pitchFamily="34" charset="0"/>
                    <a:cs typeface="Calibri" panose="020F0502020204030204" pitchFamily="34" charset="0"/>
                  </a:rPr>
                  <a:t>. </a:t>
                </a:r>
              </a:p>
              <a:p>
                <a:pPr marL="82296" indent="0" algn="ctr">
                  <a:spcBef>
                    <a:spcPts val="0"/>
                  </a:spcBef>
                  <a:buNone/>
                </a:pP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𝑖𝑛𝑡𝑒𝑔𝑒𝑟</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e>
                        </m:d>
                        <m:r>
                          <a:rPr lang="en-US" sz="1600" i="1">
                            <a:latin typeface="Cambria Math" panose="02040503050406030204" pitchFamily="18" charset="0"/>
                            <a:ea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𝑖𝑛𝑡𝑒𝑔𝑒𝑟</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𝑑𝑖𝑣𝑖𝑑𝑒𝑠</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e>
                            </m:d>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𝑑𝑖𝑣𝑖𝑑𝑒𝑠</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e>
                        </m:d>
                      </m:e>
                    </m:d>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In this formula, all occurrences of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and the first </a:t>
                </a:r>
                <a:r>
                  <a:rPr lang="en-US" sz="1600" dirty="0" smtClean="0">
                    <a:latin typeface="Calibri" panose="020F0502020204030204" pitchFamily="34" charset="0"/>
                    <a:cs typeface="Calibri" panose="020F0502020204030204" pitchFamily="34" charset="0"/>
                  </a:rPr>
                  <a:t>occurrence </a:t>
                </a:r>
                <a:r>
                  <a:rPr lang="en-US" sz="1600" dirty="0" smtClean="0">
                    <a:latin typeface="Calibri" panose="020F0502020204030204" pitchFamily="34" charset="0"/>
                    <a:cs typeface="Calibri" panose="020F0502020204030204" pitchFamily="34" charset="0"/>
                  </a:rPr>
                  <a:t>of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are </a:t>
                </a:r>
                <a:r>
                  <a:rPr lang="en-US" sz="1600" b="1" i="1" dirty="0" smtClean="0">
                    <a:latin typeface="Calibri" panose="020F0502020204030204" pitchFamily="34" charset="0"/>
                    <a:cs typeface="Calibri" panose="020F0502020204030204" pitchFamily="34" charset="0"/>
                  </a:rPr>
                  <a:t>bound</a:t>
                </a:r>
                <a:r>
                  <a:rPr lang="en-US" sz="1600" dirty="0" smtClean="0">
                    <a:latin typeface="Calibri" panose="020F0502020204030204" pitchFamily="34" charset="0"/>
                    <a:cs typeface="Calibri" panose="020F0502020204030204" pitchFamily="34" charset="0"/>
                  </a:rPr>
                  <a:t>. The </a:t>
                </a:r>
                <a:r>
                  <a:rPr lang="en-US" sz="1600" dirty="0" smtClean="0">
                    <a:latin typeface="Calibri" panose="020F0502020204030204" pitchFamily="34" charset="0"/>
                    <a:cs typeface="Calibri" panose="020F0502020204030204" pitchFamily="34" charset="0"/>
                  </a:rPr>
                  <a:t>second and the third occurrences </a:t>
                </a:r>
                <a:r>
                  <a:rPr lang="en-US" sz="1600" dirty="0" smtClean="0">
                    <a:latin typeface="Calibri" panose="020F0502020204030204" pitchFamily="34" charset="0"/>
                    <a:cs typeface="Calibri" panose="020F0502020204030204" pitchFamily="34" charset="0"/>
                  </a:rPr>
                  <a:t>of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however, </a:t>
                </a:r>
                <a:r>
                  <a:rPr lang="en-US" sz="1600" dirty="0" smtClean="0">
                    <a:latin typeface="Calibri" panose="020F0502020204030204" pitchFamily="34" charset="0"/>
                    <a:cs typeface="Calibri" panose="020F0502020204030204" pitchFamily="34" charset="0"/>
                  </a:rPr>
                  <a:t>are </a:t>
                </a:r>
                <a:r>
                  <a:rPr lang="en-US" sz="1600" dirty="0" smtClean="0">
                    <a:latin typeface="Calibri" panose="020F0502020204030204" pitchFamily="34" charset="0"/>
                    <a:cs typeface="Calibri" panose="020F0502020204030204" pitchFamily="34" charset="0"/>
                  </a:rPr>
                  <a:t>free.</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phrases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are indeed </a:t>
                </a:r>
                <a:r>
                  <a:rPr lang="en-US" sz="1600" b="1" i="1" dirty="0" smtClean="0">
                    <a:latin typeface="Calibri" panose="020F0502020204030204" pitchFamily="34" charset="0"/>
                    <a:cs typeface="Calibri" panose="020F0502020204030204" pitchFamily="34" charset="0"/>
                  </a:rPr>
                  <a:t>binders</a:t>
                </a:r>
                <a:r>
                  <a:rPr lang="en-US" sz="1600" dirty="0" smtClean="0">
                    <a:latin typeface="Calibri" panose="020F0502020204030204" pitchFamily="34" charset="0"/>
                    <a:cs typeface="Calibri" panose="020F0502020204030204" pitchFamily="34" charset="0"/>
                  </a:rPr>
                  <a:t>. They bind any free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in their </a:t>
                </a:r>
                <a:r>
                  <a:rPr lang="en-US" sz="1600" b="1" i="1" dirty="0" smtClean="0">
                    <a:latin typeface="Calibri" panose="020F0502020204030204" pitchFamily="34" charset="0"/>
                    <a:cs typeface="Calibri" panose="020F0502020204030204" pitchFamily="34" charset="0"/>
                  </a:rPr>
                  <a:t>scope</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953230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Formal Language of FOL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But of course we need a precise definition which does not refer to possible translations to English but refers only to the symbols themselves (</a:t>
                </a:r>
                <a:r>
                  <a:rPr lang="en-US" sz="1600" b="1" i="1" dirty="0">
                    <a:latin typeface="Calibri" panose="020F0502020204030204" pitchFamily="34" charset="0"/>
                    <a:cs typeface="Calibri" panose="020F0502020204030204" pitchFamily="34" charset="0"/>
                  </a:rPr>
                  <a:t>syntax</a:t>
                </a:r>
                <a:r>
                  <a:rPr lang="en-US" sz="1600" dirty="0">
                    <a:latin typeface="Calibri" panose="020F0502020204030204" pitchFamily="34" charset="0"/>
                    <a:cs typeface="Calibri" panose="020F0502020204030204" pitchFamily="34" charset="0"/>
                  </a:rPr>
                  <a:t> of the formal language.)</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Consider </a:t>
                </a:r>
                <a:r>
                  <a:rPr lang="en-US" sz="1600" dirty="0">
                    <a:latin typeface="Calibri" panose="020F0502020204030204" pitchFamily="34" charset="0"/>
                    <a:cs typeface="Calibri" panose="020F0502020204030204" pitchFamily="34" charset="0"/>
                  </a:rPr>
                  <a:t>any variable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We define, for each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𝐹</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what it means for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to </a:t>
                </a:r>
                <a:r>
                  <a:rPr lang="en-US" sz="1600" b="1" i="1" dirty="0">
                    <a:latin typeface="Calibri" panose="020F0502020204030204" pitchFamily="34" charset="0"/>
                    <a:cs typeface="Calibri" panose="020F0502020204030204" pitchFamily="34" charset="0"/>
                  </a:rPr>
                  <a:t>occur free </a:t>
                </a:r>
                <a:r>
                  <a:rPr lang="en-US" sz="1600" dirty="0">
                    <a:latin typeface="Calibri" panose="020F0502020204030204" pitchFamily="34" charset="0"/>
                    <a:cs typeface="Calibri" panose="020F0502020204030204" pitchFamily="34" charset="0"/>
                  </a:rPr>
                  <a:t>in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𝐹</m:t>
                    </m:r>
                  </m:oMath>
                </a14:m>
                <a:r>
                  <a:rPr lang="en-US" sz="1600" dirty="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Here is a recursive (an inductive) definition.</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       1.   If </a:t>
                </a:r>
                <a14:m>
                  <m:oMath xmlns:m="http://schemas.openxmlformats.org/officeDocument/2006/math">
                    <m:r>
                      <a:rPr lang="en-US" sz="1600" b="0" i="1" smtClean="0">
                        <a:latin typeface="Cambria Math" panose="02040503050406030204" pitchFamily="18" charset="0"/>
                        <a:cs typeface="Calibri" panose="020F0502020204030204" pitchFamily="34" charset="0"/>
                      </a:rPr>
                      <m:t>𝐹</m:t>
                    </m:r>
                  </m:oMath>
                </a14:m>
                <a:r>
                  <a:rPr lang="en-US" sz="1600" dirty="0" smtClean="0">
                    <a:latin typeface="Calibri" panose="020F0502020204030204" pitchFamily="34" charset="0"/>
                    <a:cs typeface="Calibri" panose="020F0502020204030204" pitchFamily="34" charset="0"/>
                  </a:rPr>
                  <a:t> is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𝑡</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𝑡</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𝑡</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for some atomic predicate symbol </a:t>
                </a:r>
                <a14:m>
                  <m:oMath xmlns:m="http://schemas.openxmlformats.org/officeDocument/2006/math">
                    <m:r>
                      <a:rPr lang="en-US" sz="1600" b="0" i="1" smtClean="0">
                        <a:latin typeface="Cambria Math" panose="02040503050406030204" pitchFamily="18" charset="0"/>
                        <a:cs typeface="Calibri" panose="020F0502020204030204" pitchFamily="34" charset="0"/>
                      </a:rPr>
                      <m:t>𝑝</m:t>
                    </m:r>
                  </m:oMath>
                </a14:m>
                <a:r>
                  <a:rPr lang="en-US" sz="1600" dirty="0" smtClean="0">
                    <a:latin typeface="Calibri" panose="020F0502020204030204" pitchFamily="34" charset="0"/>
                    <a:cs typeface="Calibri" panose="020F0502020204030204" pitchFamily="34" charset="0"/>
                  </a:rPr>
                  <a:t>, then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i="1"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occurs free in </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r>
                  <a:rPr lang="en-US" sz="1600" b="0" dirty="0">
                    <a:latin typeface="Calibri" panose="020F0502020204030204" pitchFamily="34" charset="0"/>
                    <a:cs typeface="Calibri" panose="020F0502020204030204" pitchFamily="34" charset="0"/>
                  </a:rPr>
                  <a:t> </a:t>
                </a:r>
                <a:r>
                  <a:rPr lang="en-US" sz="1600" b="0" dirty="0" smtClean="0">
                    <a:latin typeface="Calibri" panose="020F0502020204030204" pitchFamily="34" charset="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𝐹</m:t>
                    </m:r>
                  </m:oMath>
                </a14:m>
                <a:r>
                  <a:rPr lang="en-US" sz="1600" i="1"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iff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occurs in (i.e., is a </a:t>
                </a:r>
                <a:r>
                  <a:rPr lang="en-US" sz="1600" dirty="0" smtClean="0">
                    <a:latin typeface="Calibri" panose="020F0502020204030204" pitchFamily="34" charset="0"/>
                    <a:cs typeface="Calibri" panose="020F0502020204030204" pitchFamily="34" charset="0"/>
                  </a:rPr>
                  <a:t>symbol of</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𝐹</m:t>
                    </m:r>
                  </m:oMath>
                </a14:m>
                <a:r>
                  <a:rPr lang="el-GR"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       2.   </a:t>
                </a:r>
                <a14:m>
                  <m:oMath xmlns:m="http://schemas.openxmlformats.org/officeDocument/2006/math">
                    <m:r>
                      <a:rPr lang="en-US" sz="1600" i="1" dirty="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occurs </a:t>
                </a:r>
                <a:r>
                  <a:rPr lang="en-US" sz="1600" dirty="0">
                    <a:latin typeface="Calibri" panose="020F0502020204030204" pitchFamily="34" charset="0"/>
                    <a:cs typeface="Calibri" panose="020F0502020204030204" pitchFamily="34" charset="0"/>
                  </a:rPr>
                  <a:t>free in </a:t>
                </a:r>
                <a14:m>
                  <m:oMath xmlns:m="http://schemas.openxmlformats.org/officeDocument/2006/math">
                    <m:r>
                      <a:rPr lang="en-US" sz="1600" b="1"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𝐹</m:t>
                    </m:r>
                    <m:r>
                      <a:rPr lang="en-US" sz="1600" b="1" i="1" dirty="0">
                        <a:latin typeface="Cambria Math" panose="02040503050406030204" pitchFamily="18" charset="0"/>
                        <a:cs typeface="Calibri" panose="020F0502020204030204" pitchFamily="34" charset="0"/>
                      </a:rPr>
                      <m:t>)</m:t>
                    </m:r>
                  </m:oMath>
                </a14:m>
                <a:r>
                  <a:rPr lang="en-US" sz="1600" b="1"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iff</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i="1"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occurs free in </a:t>
                </a:r>
                <a14:m>
                  <m:oMath xmlns:m="http://schemas.openxmlformats.org/officeDocument/2006/math">
                    <m:r>
                      <a:rPr lang="en-US" sz="1600" b="0" i="1" smtClean="0">
                        <a:latin typeface="Cambria Math" panose="02040503050406030204" pitchFamily="18" charset="0"/>
                        <a:cs typeface="Calibri" panose="020F0502020204030204" pitchFamily="34" charset="0"/>
                      </a:rPr>
                      <m:t>𝐹</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latin typeface="Calibri" panose="020F0502020204030204" pitchFamily="34" charset="0"/>
                    <a:cs typeface="Calibri" panose="020F0502020204030204" pitchFamily="34" charset="0"/>
                  </a:rPr>
                  <a:t>       3.  </a:t>
                </a:r>
                <a14:m>
                  <m:oMath xmlns:m="http://schemas.openxmlformats.org/officeDocument/2006/math">
                    <m:r>
                      <a:rPr lang="en-US" sz="1600" b="0" i="0"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occurs free in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𝐺</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𝐹</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𝐺</m:t>
                        </m:r>
                      </m:e>
                    </m:d>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iff</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occurs free in </a:t>
                </a:r>
                <a14:m>
                  <m:oMath xmlns:m="http://schemas.openxmlformats.org/officeDocument/2006/math">
                    <m:r>
                      <a:rPr lang="en-US" sz="1600" b="0" i="1" smtClean="0">
                        <a:latin typeface="Cambria Math" panose="02040503050406030204" pitchFamily="18" charset="0"/>
                        <a:cs typeface="Calibri" panose="020F0502020204030204" pitchFamily="34" charset="0"/>
                      </a:rPr>
                      <m:t>𝐹</m:t>
                    </m:r>
                  </m:oMath>
                </a14:m>
                <a:r>
                  <a:rPr lang="en-US" sz="1600" dirty="0" smtClean="0">
                    <a:latin typeface="Calibri" panose="020F0502020204030204" pitchFamily="34" charset="0"/>
                    <a:cs typeface="Calibri" panose="020F0502020204030204" pitchFamily="34" charset="0"/>
                  </a:rPr>
                  <a:t> or in </a:t>
                </a:r>
                <a14:m>
                  <m:oMath xmlns:m="http://schemas.openxmlformats.org/officeDocument/2006/math">
                    <m:r>
                      <a:rPr lang="en-US" sz="1600" b="0" i="1" smtClean="0">
                        <a:latin typeface="Cambria Math" panose="02040503050406030204" pitchFamily="18" charset="0"/>
                        <a:cs typeface="Calibri" panose="020F0502020204030204" pitchFamily="34" charset="0"/>
                      </a:rPr>
                      <m:t>𝐺</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r>
                  <a:rPr lang="en-US" sz="1600" dirty="0" smtClean="0">
                    <a:latin typeface="Calibri" panose="020F0502020204030204" pitchFamily="34" charset="0"/>
                    <a:cs typeface="Calibri" panose="020F0502020204030204" pitchFamily="34" charset="0"/>
                  </a:rPr>
                  <a:t>       4.</a:t>
                </a:r>
                <a:r>
                  <a:rPr lang="en-US" sz="1600" dirty="0" smtClean="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occurs free in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or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iff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a variable other than </a:t>
                </a:r>
                <a14:m>
                  <m:oMath xmlns:m="http://schemas.openxmlformats.org/officeDocument/2006/math">
                    <m:r>
                      <a:rPr lang="en-US" sz="1600" b="0" i="1"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and occurs </a:t>
                </a:r>
                <a:r>
                  <a:rPr lang="en-US" sz="1600" dirty="0">
                    <a:latin typeface="Calibri" panose="020F0502020204030204" pitchFamily="34" charset="0"/>
                    <a:cs typeface="Calibri" panose="020F0502020204030204" pitchFamily="34" charset="0"/>
                  </a:rPr>
                  <a:t>free </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in </a:t>
                </a:r>
                <a14:m>
                  <m:oMath xmlns:m="http://schemas.openxmlformats.org/officeDocument/2006/math">
                    <m:r>
                      <a:rPr lang="en-US" sz="1600" i="1">
                        <a:latin typeface="Cambria Math" panose="02040503050406030204" pitchFamily="18" charset="0"/>
                        <a:cs typeface="Calibri" panose="020F0502020204030204" pitchFamily="34" charset="0"/>
                      </a:rPr>
                      <m:t>𝐹</m:t>
                    </m:r>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A formula with no free variables is said to be a </a:t>
                </a:r>
                <a:r>
                  <a:rPr lang="en-US" sz="1600" b="1" i="1" dirty="0" smtClean="0">
                    <a:latin typeface="Calibri" panose="020F0502020204030204" pitchFamily="34" charset="0"/>
                    <a:cs typeface="Calibri" panose="020F0502020204030204" pitchFamily="34" charset="0"/>
                  </a:rPr>
                  <a:t>closed</a:t>
                </a:r>
                <a:r>
                  <a:rPr lang="en-US" sz="1600" dirty="0" smtClean="0">
                    <a:latin typeface="Calibri" panose="020F0502020204030204" pitchFamily="34" charset="0"/>
                    <a:cs typeface="Calibri" panose="020F0502020204030204" pitchFamily="34" charset="0"/>
                  </a:rPr>
                  <a:t> formula of the logic.</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200"/>
                  </a:spcBef>
                  <a:buNone/>
                </a:pPr>
                <a:r>
                  <a:rPr lang="en-US" sz="1600" b="1" dirty="0" smtClean="0">
                    <a:latin typeface="Calibri" panose="020F0502020204030204" pitchFamily="34" charset="0"/>
                    <a:cs typeface="Calibri" panose="020F0502020204030204" pitchFamily="34" charset="0"/>
                  </a:rPr>
                  <a:t>Example 3.</a:t>
                </a:r>
                <a:r>
                  <a:rPr lang="en-US" sz="1600" dirty="0" smtClean="0">
                    <a:latin typeface="Calibri" panose="020F0502020204030204" pitchFamily="34" charset="0"/>
                    <a:cs typeface="Calibri" panose="020F0502020204030204" pitchFamily="34" charset="0"/>
                  </a:rPr>
                  <a:t> Find free variables in the following formulas.</a:t>
                </a: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𝑜𝑑𝑑</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𝑒𝑣𝑒𝑛</m:t>
                        </m:r>
                        <m:d>
                          <m:d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e>
                        </m:d>
                      </m:e>
                    </m:d>
                  </m:oMath>
                </a14:m>
                <a:endParaRPr lang="en-US" sz="1600" b="0" dirty="0" smtClean="0">
                  <a:latin typeface="Calibri" panose="020F0502020204030204" pitchFamily="34" charset="0"/>
                  <a:ea typeface="Cambria Math" panose="02040503050406030204" pitchFamily="18" charset="0"/>
                  <a:cs typeface="Calibri" panose="020F0502020204030204" pitchFamily="34" charset="0"/>
                </a:endParaRPr>
              </a:p>
              <a:p>
                <a:pPr marL="82296" indent="0" algn="just">
                  <a:spcBef>
                    <a:spcPts val="0"/>
                  </a:spcBef>
                  <a:buNone/>
                </a:pPr>
                <a:r>
                  <a:rPr lang="en-US" sz="1600" dirty="0" smtClean="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 </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𝑜𝑑𝑑</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𝑧</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𝑒𝑣𝑒𝑛</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𝑧</m:t>
                            </m:r>
                          </m:e>
                        </m:d>
                      </m:e>
                    </m:d>
                  </m:oMath>
                </a14:m>
                <a:endParaRPr lang="en-US" sz="1600" dirty="0" smtClean="0">
                  <a:latin typeface="Calibri" panose="020F0502020204030204" pitchFamily="34" charset="0"/>
                  <a:ea typeface="Cambria Math" panose="02040503050406030204" pitchFamily="18"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𝑒𝑣𝑒𝑛</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e>
                    </m:d>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r>
                      <a:rPr lang="en-US" sz="1600" i="1">
                        <a:latin typeface="Cambria Math" panose="02040503050406030204" pitchFamily="18" charset="0"/>
                        <a:cs typeface="Calibri" panose="020F0502020204030204" pitchFamily="34" charset="0"/>
                      </a:rPr>
                      <m:t>. </m:t>
                    </m:r>
                    <m:d>
                      <m:dPr>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𝑜𝑑𝑑</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𝑧</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𝑒𝑣𝑒𝑛</m:t>
                        </m:r>
                        <m:d>
                          <m:dPr>
                            <m:ctrlPr>
                              <a:rPr lang="en-US" sz="1600" i="1">
                                <a:latin typeface="Cambria Math" panose="02040503050406030204" pitchFamily="18" charset="0"/>
                                <a:ea typeface="Cambria Math" panose="02040503050406030204" pitchFamily="18" charset="0"/>
                                <a:cs typeface="Calibri" panose="020F0502020204030204" pitchFamily="34" charset="0"/>
                              </a:rPr>
                            </m:ctrlPr>
                          </m:dPr>
                          <m:e>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𝑧</m:t>
                            </m:r>
                          </m:e>
                        </m:d>
                      </m:e>
                    </m:d>
                  </m:oMath>
                </a14:m>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4263075" y="4795568"/>
            <a:ext cx="709906" cy="338554"/>
          </a:xfrm>
          <a:prstGeom prst="rect">
            <a:avLst/>
          </a:prstGeom>
          <a:solidFill>
            <a:srgbClr val="C00000"/>
          </a:solid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free</a:t>
            </a:r>
            <a:endParaRPr lang="en-US" sz="1600" b="1" dirty="0">
              <a:solidFill>
                <a:schemeClr val="bg1"/>
              </a:solidFill>
              <a:latin typeface="Calibri" panose="020F0502020204030204" pitchFamily="34" charset="0"/>
              <a:cs typeface="Calibri" panose="020F0502020204030204" pitchFamily="34" charset="0"/>
            </a:endParaRPr>
          </a:p>
        </p:txBody>
      </p:sp>
      <p:sp>
        <p:nvSpPr>
          <p:cNvPr id="6" name="Oval 5"/>
          <p:cNvSpPr/>
          <p:nvPr/>
        </p:nvSpPr>
        <p:spPr>
          <a:xfrm>
            <a:off x="3505200" y="5373703"/>
            <a:ext cx="228600" cy="3164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43722" y="5373703"/>
            <a:ext cx="228600" cy="3164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819401" y="5910935"/>
            <a:ext cx="228600" cy="3164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2"/>
            <a:endCxn id="6" idx="6"/>
          </p:cNvCxnSpPr>
          <p:nvPr/>
        </p:nvCxnSpPr>
        <p:spPr>
          <a:xfrm flipH="1">
            <a:off x="3733800" y="5134122"/>
            <a:ext cx="884228" cy="39781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2" idx="6"/>
          </p:cNvCxnSpPr>
          <p:nvPr/>
        </p:nvCxnSpPr>
        <p:spPr>
          <a:xfrm flipH="1">
            <a:off x="3048001" y="5134122"/>
            <a:ext cx="1570027" cy="93504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2"/>
          </p:cNvCxnSpPr>
          <p:nvPr/>
        </p:nvCxnSpPr>
        <p:spPr>
          <a:xfrm>
            <a:off x="4618028" y="5134122"/>
            <a:ext cx="325694" cy="39781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286000" y="5640168"/>
            <a:ext cx="4343400" cy="2895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086600" y="5148567"/>
            <a:ext cx="1527048" cy="338554"/>
          </a:xfrm>
          <a:prstGeom prst="rect">
            <a:avLst/>
          </a:prstGeom>
          <a:solidFill>
            <a:schemeClr val="accent6"/>
          </a:solidFill>
        </p:spPr>
        <p:txBody>
          <a:bodyPr wrap="square" rtlCol="0">
            <a:spAutoFit/>
          </a:bodyPr>
          <a:lstStyle/>
          <a:p>
            <a:pPr algn="ctr"/>
            <a:r>
              <a:rPr lang="en-US" sz="1600" b="1" dirty="0" smtClean="0">
                <a:solidFill>
                  <a:schemeClr val="bg1"/>
                </a:solidFill>
                <a:latin typeface="Calibri" panose="020F0502020204030204" pitchFamily="34" charset="0"/>
                <a:cs typeface="Calibri" panose="020F0502020204030204" pitchFamily="34" charset="0"/>
              </a:rPr>
              <a:t>closed formula</a:t>
            </a:r>
            <a:endParaRPr lang="en-US" sz="1600" b="1" dirty="0">
              <a:solidFill>
                <a:schemeClr val="bg1"/>
              </a:solidFill>
              <a:latin typeface="Calibri" panose="020F0502020204030204" pitchFamily="34" charset="0"/>
              <a:cs typeface="Calibri" panose="020F0502020204030204" pitchFamily="34" charset="0"/>
            </a:endParaRPr>
          </a:p>
        </p:txBody>
      </p:sp>
      <p:cxnSp>
        <p:nvCxnSpPr>
          <p:cNvPr id="59" name="Straight Arrow Connector 58"/>
          <p:cNvCxnSpPr>
            <a:endCxn id="56" idx="3"/>
          </p:cNvCxnSpPr>
          <p:nvPr/>
        </p:nvCxnSpPr>
        <p:spPr>
          <a:xfrm flipH="1">
            <a:off x="6629400" y="5487121"/>
            <a:ext cx="1219200" cy="2978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785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animBg="1"/>
      <p:bldP spid="6" grpId="1" animBg="1"/>
      <p:bldP spid="11" grpId="0" animBg="1"/>
      <p:bldP spid="11" grpId="1" animBg="1"/>
      <p:bldP spid="12" grpId="0" animBg="1"/>
      <p:bldP spid="12" grpId="1"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Translation into the Formal Language</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lvl="0" indent="0" algn="just" eaLnBrk="0" fontAlgn="base" hangingPunct="0">
              <a:spcBef>
                <a:spcPts val="0"/>
              </a:spcBef>
              <a:buClrTx/>
              <a:buSzTx/>
              <a:buNone/>
            </a:pPr>
            <a:r>
              <a:rPr lang="en-US" altLang="en-US" sz="1600" dirty="0" smtClean="0">
                <a:latin typeface="Calibri" panose="020F0502020204030204" pitchFamily="34" charset="0"/>
                <a:cs typeface="Calibri" panose="020F0502020204030204" pitchFamily="34" charset="0"/>
              </a:rPr>
              <a:t>Given a set of sentences of a natural language, one may decide on sets of constants, variables, function and predicate symbols (and their arities.) These collectively make the </a:t>
            </a:r>
            <a:r>
              <a:rPr lang="en-US" altLang="en-US" sz="1600" b="1" i="1" dirty="0" smtClean="0">
                <a:latin typeface="Calibri" panose="020F0502020204030204" pitchFamily="34" charset="0"/>
                <a:cs typeface="Calibri" panose="020F0502020204030204" pitchFamily="34" charset="0"/>
              </a:rPr>
              <a:t>signature</a:t>
            </a:r>
            <a:r>
              <a:rPr lang="en-US" altLang="en-US" sz="1600" dirty="0" smtClean="0">
                <a:latin typeface="Calibri" panose="020F0502020204030204" pitchFamily="34" charset="0"/>
                <a:cs typeface="Calibri" panose="020F0502020204030204" pitchFamily="34" charset="0"/>
              </a:rPr>
              <a:t> of the first-order logic. It is worth noting that we may not explicitly mention the signature if it is known from the context.</a:t>
            </a:r>
          </a:p>
          <a:p>
            <a:pPr marL="82296" lvl="0" indent="0" algn="just" eaLnBrk="0" fontAlgn="base" hangingPunct="0">
              <a:spcBef>
                <a:spcPts val="0"/>
              </a:spcBef>
              <a:buClrTx/>
              <a:buSzTx/>
              <a:buNone/>
            </a:pPr>
            <a:endParaRPr lang="en-US" sz="1600" b="1"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latin typeface="Calibri" panose="020F0502020204030204" pitchFamily="34" charset="0"/>
                <a:cs typeface="Calibri" panose="020F0502020204030204" pitchFamily="34" charset="0"/>
              </a:rPr>
              <a:t>By deciding on an appropriate signature, one can translate the sentences of a natural language into the formal language of the first-order logic.</a:t>
            </a:r>
          </a:p>
          <a:p>
            <a:pPr marL="82296" lvl="0" indent="0" algn="just" eaLnBrk="0" fontAlgn="base" hangingPunct="0">
              <a:spcBef>
                <a:spcPts val="0"/>
              </a:spcBef>
              <a:buClrTx/>
              <a:buSzTx/>
              <a:buNone/>
            </a:pPr>
            <a:endParaRPr 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latin typeface="Calibri" panose="020F0502020204030204" pitchFamily="34" charset="0"/>
                <a:cs typeface="Calibri" panose="020F0502020204030204" pitchFamily="34" charset="0"/>
              </a:rPr>
              <a:t>As an example, we translate the following English sentences into the formal language of a first-order logic.</a:t>
            </a:r>
          </a:p>
          <a:p>
            <a:pPr marL="548640" indent="-182880" algn="just">
              <a:buClrTx/>
              <a:buSzPct val="100000"/>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exists a student.</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All </a:t>
            </a:r>
            <a:r>
              <a:rPr lang="en-US" sz="1600" dirty="0">
                <a:latin typeface="Calibri" panose="020F0502020204030204" pitchFamily="34" charset="0"/>
                <a:cs typeface="Calibri" panose="020F0502020204030204" pitchFamily="34" charset="0"/>
              </a:rPr>
              <a:t>students are smart.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exists a smart student.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Every </a:t>
            </a:r>
            <a:r>
              <a:rPr lang="en-US" sz="1600" dirty="0">
                <a:latin typeface="Calibri" panose="020F0502020204030204" pitchFamily="34" charset="0"/>
                <a:cs typeface="Calibri" panose="020F0502020204030204" pitchFamily="34" charset="0"/>
              </a:rPr>
              <a:t>student loves some student.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Every </a:t>
            </a:r>
            <a:r>
              <a:rPr lang="en-US" sz="1600" dirty="0">
                <a:latin typeface="Calibri" panose="020F0502020204030204" pitchFamily="34" charset="0"/>
                <a:cs typeface="Calibri" panose="020F0502020204030204" pitchFamily="34" charset="0"/>
              </a:rPr>
              <a:t>student loves some other student.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is a student who is loved by every other student.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Bill </a:t>
            </a:r>
            <a:r>
              <a:rPr lang="en-US" sz="1600" dirty="0">
                <a:latin typeface="Calibri" panose="020F0502020204030204" pitchFamily="34" charset="0"/>
                <a:cs typeface="Calibri" panose="020F0502020204030204" pitchFamily="34" charset="0"/>
              </a:rPr>
              <a:t>is a student.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No </a:t>
            </a:r>
            <a:r>
              <a:rPr lang="en-US" sz="1600" dirty="0">
                <a:latin typeface="Calibri" panose="020F0502020204030204" pitchFamily="34" charset="0"/>
                <a:cs typeface="Calibri" panose="020F0502020204030204" pitchFamily="34" charset="0"/>
              </a:rPr>
              <a:t>student loves Bill.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Bill </a:t>
            </a:r>
            <a:r>
              <a:rPr lang="en-US" sz="1600" dirty="0">
                <a:latin typeface="Calibri" panose="020F0502020204030204" pitchFamily="34" charset="0"/>
                <a:cs typeface="Calibri" panose="020F0502020204030204" pitchFamily="34" charset="0"/>
              </a:rPr>
              <a:t>has no sister. </a:t>
            </a:r>
          </a:p>
          <a:p>
            <a:pPr marL="548640" indent="-182880" algn="just">
              <a:spcBef>
                <a:spcPts val="0"/>
              </a:spcBef>
              <a:buClrTx/>
              <a:buSzPct val="100000"/>
            </a:pPr>
            <a:r>
              <a:rPr lang="en-US" sz="1600" dirty="0" smtClean="0">
                <a:latin typeface="Calibri" panose="020F0502020204030204" pitchFamily="34" charset="0"/>
                <a:cs typeface="Calibri" panose="020F0502020204030204" pitchFamily="34" charset="0"/>
              </a:rPr>
              <a:t>Bill </a:t>
            </a:r>
            <a:r>
              <a:rPr lang="en-US" sz="1600" dirty="0">
                <a:latin typeface="Calibri" panose="020F0502020204030204" pitchFamily="34" charset="0"/>
                <a:cs typeface="Calibri" panose="020F0502020204030204" pitchFamily="34" charset="0"/>
              </a:rPr>
              <a:t>has exactly one sister. </a:t>
            </a:r>
          </a:p>
          <a:p>
            <a:pPr marL="82296" lvl="0" indent="0" algn="just" eaLnBrk="0" fontAlgn="base" hangingPunct="0">
              <a:spcBef>
                <a:spcPts val="0"/>
              </a:spcBef>
              <a:buClrTx/>
              <a:buSzTx/>
              <a:buNone/>
            </a:pPr>
            <a:endParaRPr lang="en-US" sz="1600"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t> </a:t>
            </a: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p:txBody>
      </p:sp>
      <p:pic>
        <p:nvPicPr>
          <p:cNvPr id="36" name="Picture 35">
            <a:hlinkClick r:id="" action="ppaction://hlinkshowjump?jump=previousslide"/>
          </p:cNvPr>
          <p:cNvPicPr>
            <a:picLocks noChangeAspect="1"/>
          </p:cNvPicPr>
          <p:nvPr/>
        </p:nvPicPr>
        <p:blipFill>
          <a:blip r:embed="rId2"/>
          <a:stretch>
            <a:fillRect/>
          </a:stretch>
        </p:blipFill>
        <p:spPr>
          <a:xfrm>
            <a:off x="4979497" y="6595659"/>
            <a:ext cx="280440" cy="188992"/>
          </a:xfrm>
          <a:prstGeom prst="rect">
            <a:avLst/>
          </a:prstGeom>
        </p:spPr>
      </p:pic>
      <p:pic>
        <p:nvPicPr>
          <p:cNvPr id="37" name="Picture 36">
            <a:hlinkClick r:id="" action="ppaction://hlinkshowjump?jump=nextslide"/>
          </p:cNvPr>
          <p:cNvPicPr>
            <a:picLocks noChangeAspect="1"/>
          </p:cNvPicPr>
          <p:nvPr/>
        </p:nvPicPr>
        <p:blipFill>
          <a:blip r:embed="rId3"/>
          <a:stretch>
            <a:fillRect/>
          </a:stretch>
        </p:blipFill>
        <p:spPr>
          <a:xfrm>
            <a:off x="5334000" y="6595659"/>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10" name="TextBox 9"/>
              <p:cNvSpPr txBox="1"/>
              <p:nvPr/>
            </p:nvSpPr>
            <p:spPr>
              <a:xfrm>
                <a:off x="6629400" y="3657600"/>
                <a:ext cx="2057400" cy="584775"/>
              </a:xfrm>
              <a:prstGeom prst="rect">
                <a:avLst/>
              </a:prstGeom>
              <a:solidFill>
                <a:schemeClr val="accent2">
                  <a:lumMod val="60000"/>
                  <a:lumOff val="40000"/>
                </a:schemeClr>
              </a:solidFill>
            </p:spPr>
            <p:txBody>
              <a:bodyPr wrap="square" rtlCol="0">
                <a:spAutoFit/>
              </a:bodyPr>
              <a:lstStyle/>
              <a:p>
                <a:pPr algn="ctr"/>
                <a:r>
                  <a:rPr lang="en-US" sz="1600" b="1" dirty="0" smtClean="0">
                    <a:latin typeface="Calibri" panose="020F0502020204030204" pitchFamily="34" charset="0"/>
                    <a:cs typeface="Calibri" panose="020F0502020204030204" pitchFamily="34" charset="0"/>
                  </a:rPr>
                  <a:t>Constant symbols</a:t>
                </a:r>
                <a:endParaRPr lang="en-US" sz="1600" b="1" i="1" dirty="0">
                  <a:latin typeface="Cambria Math" panose="02040503050406030204" pitchFamily="18" charset="0"/>
                  <a:cs typeface="Calibri" panose="020F0502020204030204" pitchFamily="34" charset="0"/>
                </a:endParaRPr>
              </a:p>
              <a:p>
                <a:pPr algn="ctr"/>
                <a14:m>
                  <m:oMathPara xmlns:m="http://schemas.openxmlformats.org/officeDocument/2006/math">
                    <m:oMathParaPr>
                      <m:jc m:val="center"/>
                    </m:oMathParaPr>
                    <m:oMath xmlns:m="http://schemas.openxmlformats.org/officeDocument/2006/math">
                      <m:r>
                        <a:rPr lang="en-US" sz="1600" b="0" i="1" dirty="0" smtClean="0">
                          <a:latin typeface="Cambria Math" panose="02040503050406030204" pitchFamily="18" charset="0"/>
                          <a:cs typeface="Calibri" panose="020F0502020204030204" pitchFamily="34" charset="0"/>
                        </a:rPr>
                        <m:t>𝐵</m:t>
                      </m:r>
                      <m:r>
                        <a:rPr lang="en-US" sz="1600" i="1" dirty="0" smtClean="0">
                          <a:latin typeface="Cambria Math" panose="02040503050406030204" pitchFamily="18" charset="0"/>
                          <a:cs typeface="Calibri" panose="020F0502020204030204" pitchFamily="34" charset="0"/>
                        </a:rPr>
                        <m:t>𝑖𝑙𝑙</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629400" y="3657600"/>
                <a:ext cx="2057400" cy="584775"/>
              </a:xfrm>
              <a:prstGeom prst="rect">
                <a:avLst/>
              </a:prstGeom>
              <a:blipFill rotWithShape="0">
                <a:blip r:embed="rId4"/>
                <a:stretch>
                  <a:fillRect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29400" y="4376443"/>
                <a:ext cx="2057400" cy="1323439"/>
              </a:xfrm>
              <a:prstGeom prst="rect">
                <a:avLst/>
              </a:prstGeom>
              <a:solidFill>
                <a:schemeClr val="accent2">
                  <a:lumMod val="60000"/>
                  <a:lumOff val="40000"/>
                </a:schemeClr>
              </a:solidFill>
            </p:spPr>
            <p:txBody>
              <a:bodyPr wrap="square" rtlCol="0">
                <a:spAutoFit/>
              </a:bodyPr>
              <a:lstStyle/>
              <a:p>
                <a:pPr algn="ctr"/>
                <a:r>
                  <a:rPr lang="en-US" sz="1600" b="1" dirty="0" smtClean="0">
                    <a:latin typeface="Calibri" panose="020F0502020204030204" pitchFamily="34" charset="0"/>
                    <a:cs typeface="Calibri" panose="020F0502020204030204" pitchFamily="34" charset="0"/>
                  </a:rPr>
                  <a:t>Predicate Symbols</a:t>
                </a:r>
                <a:endParaRPr lang="en-US" sz="1600" b="0" i="1" dirty="0" smtClean="0">
                  <a:latin typeface="Cambria Math" panose="02040503050406030204" pitchFamily="18" charset="0"/>
                  <a:cs typeface="Calibri" panose="020F0502020204030204" pitchFamily="34" charset="0"/>
                </a:endParaRPr>
              </a:p>
              <a:p>
                <a:pPr algn="ctr"/>
                <a14:m>
                  <m:oMath xmlns:m="http://schemas.openxmlformats.org/officeDocument/2006/math">
                    <m:r>
                      <a:rPr lang="en-US" sz="1600" b="0" i="1" dirty="0" smtClean="0">
                        <a:latin typeface="Cambria Math" panose="02040503050406030204" pitchFamily="18" charset="0"/>
                        <a:cs typeface="Calibri" panose="020F0502020204030204" pitchFamily="34" charset="0"/>
                      </a:rPr>
                      <m:t>𝑠𝑡𝑢𝑑𝑒𝑛𝑡</m:t>
                    </m:r>
                  </m:oMath>
                </a14:m>
                <a:r>
                  <a:rPr lang="en-US" sz="1600" dirty="0" smtClean="0">
                    <a:latin typeface="Calibri" panose="020F0502020204030204" pitchFamily="34" charset="0"/>
                    <a:cs typeface="Calibri" panose="020F0502020204030204" pitchFamily="34" charset="0"/>
                  </a:rPr>
                  <a:t> (unary)</a:t>
                </a:r>
              </a:p>
              <a:p>
                <a:pPr algn="ctr"/>
                <a14:m>
                  <m:oMath xmlns:m="http://schemas.openxmlformats.org/officeDocument/2006/math">
                    <m:r>
                      <a:rPr lang="en-US" sz="1600" i="1" dirty="0" smtClean="0">
                        <a:latin typeface="Cambria Math" panose="02040503050406030204" pitchFamily="18" charset="0"/>
                        <a:cs typeface="Calibri" panose="020F0502020204030204" pitchFamily="34" charset="0"/>
                      </a:rPr>
                      <m:t>𝑠𝑚𝑎𝑟𝑡</m:t>
                    </m:r>
                  </m:oMath>
                </a14:m>
                <a:r>
                  <a:rPr lang="en-US" sz="1600" dirty="0" smtClean="0">
                    <a:latin typeface="Calibri" panose="020F0502020204030204" pitchFamily="34" charset="0"/>
                    <a:cs typeface="Calibri" panose="020F0502020204030204" pitchFamily="34" charset="0"/>
                  </a:rPr>
                  <a:t> (unary)</a:t>
                </a:r>
              </a:p>
              <a:p>
                <a:pPr algn="ctr"/>
                <a14:m>
                  <m:oMath xmlns:m="http://schemas.openxmlformats.org/officeDocument/2006/math">
                    <m:r>
                      <a:rPr lang="en-US" sz="1600" i="1" dirty="0" smtClean="0">
                        <a:latin typeface="Cambria Math" panose="02040503050406030204" pitchFamily="18" charset="0"/>
                        <a:cs typeface="Calibri" panose="020F0502020204030204" pitchFamily="34" charset="0"/>
                      </a:rPr>
                      <m:t>𝑙𝑜𝑣𝑒𝑠</m:t>
                    </m:r>
                  </m:oMath>
                </a14:m>
                <a:r>
                  <a:rPr lang="en-US" sz="1600" dirty="0" smtClean="0">
                    <a:latin typeface="Calibri" panose="020F0502020204030204" pitchFamily="34" charset="0"/>
                    <a:cs typeface="Calibri" panose="020F0502020204030204" pitchFamily="34" charset="0"/>
                  </a:rPr>
                  <a:t> (binary)</a:t>
                </a:r>
              </a:p>
              <a:p>
                <a:pPr algn="ctr"/>
                <a14:m>
                  <m:oMath xmlns:m="http://schemas.openxmlformats.org/officeDocument/2006/math">
                    <m:r>
                      <a:rPr lang="en-US" sz="1600" i="1" dirty="0" smtClean="0">
                        <a:latin typeface="Cambria Math" panose="02040503050406030204" pitchFamily="18" charset="0"/>
                        <a:cs typeface="Calibri" panose="020F0502020204030204" pitchFamily="34" charset="0"/>
                      </a:rPr>
                      <m:t>𝑠𝑖𝑠𝑡𝑒𝑟𝑜𝑓</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(binary) </a:t>
                </a:r>
                <a:endParaRPr lang="en-US" sz="1600" dirty="0">
                  <a:latin typeface="Calibri" panose="020F0502020204030204" pitchFamily="34" charset="0"/>
                  <a:cs typeface="Calibri" panose="020F050202020403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29400" y="4376443"/>
                <a:ext cx="2057400" cy="1323439"/>
              </a:xfrm>
              <a:prstGeom prst="rect">
                <a:avLst/>
              </a:prstGeom>
              <a:blipFill rotWithShape="0">
                <a:blip r:embed="rId5"/>
                <a:stretch>
                  <a:fillRect t="-1382" b="-5069"/>
                </a:stretch>
              </a:blipFill>
            </p:spPr>
            <p:txBody>
              <a:bodyPr/>
              <a:lstStyle/>
              <a:p>
                <a:r>
                  <a:rPr lang="en-US">
                    <a:noFill/>
                  </a:rPr>
                  <a:t> </a:t>
                </a:r>
              </a:p>
            </p:txBody>
          </p:sp>
        </mc:Fallback>
      </mc:AlternateContent>
      <p:sp>
        <p:nvSpPr>
          <p:cNvPr id="39" name="TextBox 38"/>
          <p:cNvSpPr txBox="1"/>
          <p:nvPr/>
        </p:nvSpPr>
        <p:spPr>
          <a:xfrm>
            <a:off x="6629400" y="5833950"/>
            <a:ext cx="2057400" cy="584775"/>
          </a:xfrm>
          <a:prstGeom prst="rect">
            <a:avLst/>
          </a:prstGeom>
          <a:solidFill>
            <a:schemeClr val="accent2">
              <a:lumMod val="60000"/>
              <a:lumOff val="40000"/>
            </a:schemeClr>
          </a:solidFill>
        </p:spPr>
        <p:txBody>
          <a:bodyPr wrap="square" rtlCol="0">
            <a:spAutoFit/>
          </a:bodyPr>
          <a:lstStyle/>
          <a:p>
            <a:pPr algn="ctr"/>
            <a:r>
              <a:rPr lang="en-US" sz="1600" b="1" dirty="0" smtClean="0">
                <a:latin typeface="Calibri" panose="020F0502020204030204" pitchFamily="34" charset="0"/>
                <a:cs typeface="Calibri" panose="020F0502020204030204" pitchFamily="34" charset="0"/>
              </a:rPr>
              <a:t>Function Symbols</a:t>
            </a:r>
            <a:endParaRPr lang="en-US" sz="1600" b="1" i="1" dirty="0" smtClean="0">
              <a:latin typeface="Cambria Math" panose="02040503050406030204" pitchFamily="18" charset="0"/>
              <a:cs typeface="Calibri" panose="020F0502020204030204" pitchFamily="34" charset="0"/>
            </a:endParaRPr>
          </a:p>
          <a:p>
            <a:pPr algn="ctr"/>
            <a:r>
              <a:rPr lang="en-US" sz="1600" b="0" dirty="0" smtClean="0">
                <a:latin typeface="Calibri" panose="020F0502020204030204" pitchFamily="34" charset="0"/>
                <a:cs typeface="Calibri" panose="020F0502020204030204" pitchFamily="34" charset="0"/>
              </a:rPr>
              <a:t>No symbol</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230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Translation into the Formal Language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pic>
        <p:nvPicPr>
          <p:cNvPr id="36" name="Picture 35">
            <a:hlinkClick r:id="" action="ppaction://hlinkshowjump?jump=previousslide"/>
          </p:cNvPr>
          <p:cNvPicPr>
            <a:picLocks noChangeAspect="1"/>
          </p:cNvPicPr>
          <p:nvPr/>
        </p:nvPicPr>
        <p:blipFill>
          <a:blip r:embed="rId2"/>
          <a:stretch>
            <a:fillRect/>
          </a:stretch>
        </p:blipFill>
        <p:spPr>
          <a:xfrm>
            <a:off x="4979497" y="6595659"/>
            <a:ext cx="280440" cy="188992"/>
          </a:xfrm>
          <a:prstGeom prst="rect">
            <a:avLst/>
          </a:prstGeom>
        </p:spPr>
      </p:pic>
      <p:pic>
        <p:nvPicPr>
          <p:cNvPr id="37" name="Picture 36">
            <a:hlinkClick r:id="" action="ppaction://hlinkshowjump?jump=nextslide"/>
          </p:cNvPr>
          <p:cNvPicPr>
            <a:picLocks noChangeAspect="1"/>
          </p:cNvPicPr>
          <p:nvPr/>
        </p:nvPicPr>
        <p:blipFill>
          <a:blip r:embed="rId3"/>
          <a:stretch>
            <a:fillRect/>
          </a:stretch>
        </p:blipFill>
        <p:spPr>
          <a:xfrm>
            <a:off x="5334000" y="6595659"/>
            <a:ext cx="286537" cy="188992"/>
          </a:xfrm>
          <a:prstGeom prst="rect">
            <a:avLst/>
          </a:prstGeom>
          <a:scene3d>
            <a:camera prst="orthographicFront">
              <a:rot lat="0" lon="10800000" rev="0"/>
            </a:camera>
            <a:lightRig rig="threePt" dir="t"/>
          </a:scene3d>
        </p:spPr>
      </p:pic>
      <p:sp>
        <p:nvSpPr>
          <p:cNvPr id="38" name="Content Placeholder 2"/>
          <p:cNvSpPr>
            <a:spLocks noGrp="1"/>
          </p:cNvSpPr>
          <p:nvPr>
            <p:ph idx="1"/>
          </p:nvPr>
        </p:nvSpPr>
        <p:spPr>
          <a:xfrm>
            <a:off x="1371600" y="1295400"/>
            <a:ext cx="7498080" cy="5181600"/>
          </a:xfrm>
        </p:spPr>
        <p:txBody>
          <a:bodyPr>
            <a:noAutofit/>
          </a:bodyPr>
          <a:lstStyle/>
          <a:p>
            <a:pPr marL="82296" lvl="0" indent="0" algn="just" eaLnBrk="0" fontAlgn="base" hangingPunct="0">
              <a:spcBef>
                <a:spcPts val="0"/>
              </a:spcBef>
              <a:buClrTx/>
              <a:buSzTx/>
              <a:buNone/>
            </a:pPr>
            <a:endParaRPr lang="en-US" sz="1600"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t> </a:t>
            </a: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3552136265"/>
              </p:ext>
            </p:extLst>
          </p:nvPr>
        </p:nvGraphicFramePr>
        <p:xfrm>
          <a:off x="1435608" y="1134213"/>
          <a:ext cx="7327392" cy="5379736"/>
        </p:xfrm>
        <a:graphic>
          <a:graphicData uri="http://schemas.openxmlformats.org/drawingml/2006/table">
            <a:tbl>
              <a:tblPr firstRow="1" bandRow="1">
                <a:tableStyleId>{7DF18680-E054-41AD-8BC1-D1AEF772440D}</a:tableStyleId>
              </a:tblPr>
              <a:tblGrid>
                <a:gridCol w="2317010"/>
                <a:gridCol w="5010382"/>
              </a:tblGrid>
              <a:tr h="315612">
                <a:tc>
                  <a:txBody>
                    <a:bodyPr/>
                    <a:lstStyle/>
                    <a:p>
                      <a:pPr marL="82296" lvl="0" indent="0" algn="ctr" eaLnBrk="0" fontAlgn="base" hangingPunct="0">
                        <a:spcBef>
                          <a:spcPts val="0"/>
                        </a:spcBef>
                        <a:buClrTx/>
                        <a:buSzTx/>
                        <a:buNone/>
                      </a:pPr>
                      <a:r>
                        <a:rPr lang="en-US" sz="1400" dirty="0" smtClean="0"/>
                        <a:t>English</a:t>
                      </a:r>
                      <a:endParaRPr lang="en-US" sz="1400" dirty="0" smtClean="0">
                        <a:latin typeface="Calibri" panose="020F0502020204030204" pitchFamily="34" charset="0"/>
                        <a:cs typeface="Calibri" panose="020F0502020204030204" pitchFamily="34" charset="0"/>
                      </a:endParaRPr>
                    </a:p>
                  </a:txBody>
                  <a:tcPr/>
                </a:tc>
                <a:tc>
                  <a:txBody>
                    <a:bodyPr/>
                    <a:lstStyle/>
                    <a:p>
                      <a:pPr algn="ctr"/>
                      <a:r>
                        <a:rPr lang="en-US" sz="1400" dirty="0" smtClean="0"/>
                        <a:t>Translation</a:t>
                      </a:r>
                      <a:endParaRPr lang="en-US" sz="1400" dirty="0">
                        <a:latin typeface="Calibri" panose="020F0502020204030204" pitchFamily="34" charset="0"/>
                        <a:cs typeface="Calibri" panose="020F0502020204030204" pitchFamily="34" charset="0"/>
                      </a:endParaRPr>
                    </a:p>
                  </a:txBody>
                  <a:tcPr/>
                </a:tc>
              </a:tr>
              <a:tr h="299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299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299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48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smtClean="0"/>
                    </a:p>
                    <a:p>
                      <a:pPr algn="ctr"/>
                      <a:endParaRPr lang="en-US" sz="1300" dirty="0">
                        <a:latin typeface="Calibri" panose="020F0502020204030204" pitchFamily="34" charset="0"/>
                        <a:cs typeface="Calibri" panose="020F0502020204030204" pitchFamily="34" charset="0"/>
                      </a:endParaRPr>
                    </a:p>
                  </a:txBody>
                  <a:tcPr anchor="ctr"/>
                </a:tc>
              </a:tr>
              <a:tr h="48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 </a:t>
                      </a: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smtClean="0"/>
                    </a:p>
                    <a:p>
                      <a:pPr algn="ctr"/>
                      <a:endParaRPr lang="en-US" sz="1300" dirty="0">
                        <a:latin typeface="Calibri" panose="020F0502020204030204" pitchFamily="34" charset="0"/>
                        <a:cs typeface="Calibri" panose="020F0502020204030204" pitchFamily="34" charset="0"/>
                      </a:endParaRPr>
                    </a:p>
                  </a:txBody>
                  <a:tcPr anchor="ctr"/>
                </a:tc>
              </a:tr>
              <a:tr h="48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a:latin typeface="Calibri" panose="020F0502020204030204" pitchFamily="34" charset="0"/>
                        <a:cs typeface="Calibri" panose="020F0502020204030204" pitchFamily="34" charset="0"/>
                      </a:endParaRPr>
                    </a:p>
                  </a:txBody>
                  <a:tcPr anchor="ctr"/>
                </a:tc>
              </a:tr>
              <a:tr h="299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a:latin typeface="Calibri" panose="020F0502020204030204" pitchFamily="34" charset="0"/>
                        <a:cs typeface="Calibri" panose="020F0502020204030204" pitchFamily="34" charset="0"/>
                      </a:endParaRPr>
                    </a:p>
                  </a:txBody>
                  <a:tcPr anchor="ctr"/>
                </a:tc>
              </a:tr>
              <a:tr h="710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smtClean="0"/>
                    </a:p>
                    <a:p>
                      <a:pPr algn="ctr"/>
                      <a:endParaRPr lang="en-US" sz="1300" dirty="0" smtClean="0"/>
                    </a:p>
                    <a:p>
                      <a:pPr algn="ctr"/>
                      <a:endParaRPr lang="en-US" sz="1300" dirty="0">
                        <a:latin typeface="Calibri" panose="020F0502020204030204" pitchFamily="34" charset="0"/>
                        <a:cs typeface="Calibri" panose="020F0502020204030204" pitchFamily="34" charset="0"/>
                      </a:endParaRPr>
                    </a:p>
                  </a:txBody>
                  <a:tcPr anchor="ctr"/>
                </a:tc>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b="0" i="1" dirty="0" smtClean="0">
                        <a:latin typeface="Cambria Math" panose="02040503050406030204" pitchFamily="18" charset="0"/>
                        <a:cs typeface="Calibri" panose="020F0502020204030204" pitchFamily="34" charset="0"/>
                      </a:endParaRPr>
                    </a:p>
                  </a:txBody>
                  <a:tcPr anchor="ctr"/>
                </a:tc>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smtClean="0">
                        <a:latin typeface="Calibri" panose="020F0502020204030204" pitchFamily="34" charset="0"/>
                        <a:cs typeface="Calibri" panose="020F0502020204030204" pitchFamily="34" charset="0"/>
                      </a:endParaRPr>
                    </a:p>
                  </a:txBody>
                  <a:tcPr anchor="ctr"/>
                </a:tc>
                <a:tc>
                  <a:txBody>
                    <a:bodyPr/>
                    <a:lstStyle/>
                    <a:p>
                      <a:pPr algn="ctr"/>
                      <a:endParaRPr lang="en-US" sz="1300" b="0" dirty="0" smtClean="0">
                        <a:latin typeface="Calibri" panose="020F0502020204030204" pitchFamily="34" charset="0"/>
                        <a:ea typeface="Cambria Math" panose="02040503050406030204" pitchFamily="18" charset="0"/>
                        <a:cs typeface="Calibri" panose="020F0502020204030204" pitchFamily="34" charset="0"/>
                      </a:endParaRPr>
                    </a:p>
                  </a:txBody>
                  <a:tcPr anchor="ctr"/>
                </a:tc>
              </a:tr>
            </a:tbl>
          </a:graphicData>
        </a:graphic>
      </p:graphicFrame>
      <p:sp>
        <p:nvSpPr>
          <p:cNvPr id="40" name="TextBox 39"/>
          <p:cNvSpPr txBox="1"/>
          <p:nvPr/>
        </p:nvSpPr>
        <p:spPr>
          <a:xfrm>
            <a:off x="1477942" y="1452375"/>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There exists a student.</a:t>
            </a:r>
          </a:p>
        </p:txBody>
      </p:sp>
      <p:sp>
        <p:nvSpPr>
          <p:cNvPr id="41" name="TextBox 40"/>
          <p:cNvSpPr txBox="1"/>
          <p:nvPr/>
        </p:nvSpPr>
        <p:spPr>
          <a:xfrm>
            <a:off x="1476248" y="1757092"/>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All students are smart. </a:t>
            </a:r>
          </a:p>
        </p:txBody>
      </p:sp>
      <p:sp>
        <p:nvSpPr>
          <p:cNvPr id="42" name="TextBox 41"/>
          <p:cNvSpPr txBox="1"/>
          <p:nvPr/>
        </p:nvSpPr>
        <p:spPr>
          <a:xfrm>
            <a:off x="1473548" y="3835605"/>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Bill is a student. </a:t>
            </a:r>
          </a:p>
        </p:txBody>
      </p:sp>
      <p:sp>
        <p:nvSpPr>
          <p:cNvPr id="43" name="TextBox 42"/>
          <p:cNvSpPr txBox="1"/>
          <p:nvPr/>
        </p:nvSpPr>
        <p:spPr>
          <a:xfrm>
            <a:off x="1465919" y="2085730"/>
            <a:ext cx="22098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There exists a smart student. </a:t>
            </a:r>
          </a:p>
        </p:txBody>
      </p:sp>
      <p:sp>
        <p:nvSpPr>
          <p:cNvPr id="44" name="TextBox 43"/>
          <p:cNvSpPr txBox="1"/>
          <p:nvPr/>
        </p:nvSpPr>
        <p:spPr>
          <a:xfrm>
            <a:off x="1468388" y="3348665"/>
            <a:ext cx="2235200" cy="492443"/>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There is a student who </a:t>
            </a:r>
            <a:r>
              <a:rPr lang="en-US" sz="1300" dirty="0" smtClean="0">
                <a:solidFill>
                  <a:prstClr val="black"/>
                </a:solidFill>
                <a:latin typeface="Calibri" panose="020F0502020204030204" pitchFamily="34" charset="0"/>
                <a:cs typeface="Calibri" panose="020F0502020204030204" pitchFamily="34" charset="0"/>
              </a:rPr>
              <a:t>is</a:t>
            </a:r>
          </a:p>
          <a:p>
            <a:pPr>
              <a:defRPr/>
            </a:pPr>
            <a:r>
              <a:rPr lang="en-US" sz="1300" dirty="0" smtClean="0">
                <a:solidFill>
                  <a:prstClr val="black"/>
                </a:solidFill>
                <a:latin typeface="Calibri" panose="020F0502020204030204" pitchFamily="34" charset="0"/>
                <a:cs typeface="Calibri" panose="020F0502020204030204" pitchFamily="34" charset="0"/>
              </a:rPr>
              <a:t>loved </a:t>
            </a:r>
            <a:r>
              <a:rPr lang="en-US" sz="1300" dirty="0">
                <a:solidFill>
                  <a:prstClr val="black"/>
                </a:solidFill>
                <a:latin typeface="Calibri" panose="020F0502020204030204" pitchFamily="34" charset="0"/>
                <a:cs typeface="Calibri" panose="020F0502020204030204" pitchFamily="34" charset="0"/>
              </a:rPr>
              <a:t>by every other student. </a:t>
            </a:r>
          </a:p>
        </p:txBody>
      </p:sp>
      <p:sp>
        <p:nvSpPr>
          <p:cNvPr id="45" name="TextBox 44"/>
          <p:cNvSpPr txBox="1"/>
          <p:nvPr/>
        </p:nvSpPr>
        <p:spPr>
          <a:xfrm>
            <a:off x="1473548" y="2356694"/>
            <a:ext cx="1905000" cy="492443"/>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Every student loves some student. </a:t>
            </a:r>
          </a:p>
        </p:txBody>
      </p:sp>
      <p:sp>
        <p:nvSpPr>
          <p:cNvPr id="46" name="TextBox 45"/>
          <p:cNvSpPr txBox="1"/>
          <p:nvPr/>
        </p:nvSpPr>
        <p:spPr>
          <a:xfrm>
            <a:off x="1473548" y="2863969"/>
            <a:ext cx="1905000" cy="492443"/>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Every student loves some other student.</a:t>
            </a:r>
          </a:p>
        </p:txBody>
      </p:sp>
      <p:sp>
        <p:nvSpPr>
          <p:cNvPr id="47" name="TextBox 46"/>
          <p:cNvSpPr txBox="1"/>
          <p:nvPr/>
        </p:nvSpPr>
        <p:spPr>
          <a:xfrm>
            <a:off x="1495203" y="5012860"/>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Bill has no sister. </a:t>
            </a:r>
          </a:p>
        </p:txBody>
      </p:sp>
      <p:sp>
        <p:nvSpPr>
          <p:cNvPr id="48" name="TextBox 47"/>
          <p:cNvSpPr txBox="1"/>
          <p:nvPr/>
        </p:nvSpPr>
        <p:spPr>
          <a:xfrm>
            <a:off x="1495203" y="5872435"/>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Bill has exactly one sister. </a:t>
            </a:r>
          </a:p>
        </p:txBody>
      </p:sp>
      <p:sp>
        <p:nvSpPr>
          <p:cNvPr id="49" name="TextBox 48"/>
          <p:cNvSpPr txBox="1"/>
          <p:nvPr/>
        </p:nvSpPr>
        <p:spPr>
          <a:xfrm>
            <a:off x="1495203" y="4348673"/>
            <a:ext cx="1905000" cy="292388"/>
          </a:xfrm>
          <a:prstGeom prst="rect">
            <a:avLst/>
          </a:prstGeom>
          <a:noFill/>
        </p:spPr>
        <p:txBody>
          <a:bodyPr wrap="square" rtlCol="0">
            <a:spAutoFit/>
          </a:bodyPr>
          <a:lstStyle/>
          <a:p>
            <a:pPr>
              <a:defRPr/>
            </a:pPr>
            <a:r>
              <a:rPr lang="en-US" sz="1300" dirty="0">
                <a:solidFill>
                  <a:prstClr val="black"/>
                </a:solidFill>
                <a:latin typeface="Calibri" panose="020F0502020204030204" pitchFamily="34" charset="0"/>
                <a:cs typeface="Calibri" panose="020F0502020204030204" pitchFamily="34" charset="0"/>
              </a:rPr>
              <a:t>No student loves Bill. </a:t>
            </a:r>
          </a:p>
        </p:txBody>
      </p:sp>
      <mc:AlternateContent xmlns:mc="http://schemas.openxmlformats.org/markup-compatibility/2006" xmlns:a14="http://schemas.microsoft.com/office/drawing/2010/main">
        <mc:Choice Requires="a14">
          <p:sp>
            <p:nvSpPr>
              <p:cNvPr id="50" name="TextBox 49"/>
              <p:cNvSpPr txBox="1"/>
              <p:nvPr/>
            </p:nvSpPr>
            <p:spPr>
              <a:xfrm>
                <a:off x="3786942" y="1464704"/>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𝑠𝑡𝑢𝑑𝑒𝑛𝑡</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3786942" y="1464704"/>
                <a:ext cx="4876800" cy="292388"/>
              </a:xfrm>
              <a:prstGeom prst="rect">
                <a:avLst/>
              </a:prstGeom>
              <a:blipFill rotWithShape="0">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3764082" y="1754991"/>
                <a:ext cx="4876800" cy="318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𝑠𝑚𝑎𝑟𝑡</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3764082" y="1754991"/>
                <a:ext cx="4876800" cy="31816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764082" y="2072511"/>
                <a:ext cx="4876800" cy="318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𝑠𝑚𝑎𝑟𝑡</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3764082" y="2072511"/>
                <a:ext cx="4876800" cy="31816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3782050" y="2403159"/>
                <a:ext cx="4876800" cy="391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𝑙𝑜𝑣𝑒𝑠</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e>
                              </m:d>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782050" y="2403159"/>
                <a:ext cx="4876800" cy="39171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3789482" y="2911589"/>
                <a:ext cx="4876800" cy="391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𝑙𝑜𝑣𝑒𝑠</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e>
                              </m:d>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3789482" y="2911589"/>
                <a:ext cx="4876800" cy="39171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783871" y="3397418"/>
                <a:ext cx="4876800" cy="391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m:t>
                          </m:r>
                          <m:d>
                            <m:dPr>
                              <m:ctrlPr>
                                <a:rPr lang="en-US" sz="1300" i="1">
                                  <a:solidFill>
                                    <a:prstClr val="black"/>
                                  </a:solidFill>
                                  <a:latin typeface="Cambria Math" panose="02040503050406030204" pitchFamily="18" charset="0"/>
                                  <a:cs typeface="Calibri" panose="020F0502020204030204" pitchFamily="34" charset="0"/>
                                </a:rPr>
                              </m:ctrlPr>
                            </m:dPr>
                            <m:e>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𝑦</m:t>
                                      </m:r>
                                    </m:e>
                                  </m:d>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𝑙𝑜𝑣𝑒𝑠</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e>
                              </m:d>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3783871" y="3397418"/>
                <a:ext cx="4876800" cy="39171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789482" y="3843919"/>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𝑠𝑡𝑢𝑑𝑒𝑛𝑡</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r>
                        <a:rPr lang="en-US" sz="1300" i="1">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3789482" y="3843919"/>
                <a:ext cx="4876800" cy="292388"/>
              </a:xfrm>
              <a:prstGeom prst="rect">
                <a:avLst/>
              </a:prstGeom>
              <a:blipFill rotWithShape="0">
                <a:blip r:embed="rId10"/>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742196" y="4108911"/>
                <a:ext cx="4876800" cy="318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𝑙𝑜𝑣𝑒𝑠</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𝐵𝑖𝑙𝑙</m:t>
                              </m:r>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742196" y="4108911"/>
                <a:ext cx="4876800" cy="31816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759129" y="4295874"/>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00" dirty="0" smtClean="0">
                          <a:solidFill>
                            <a:prstClr val="black"/>
                          </a:solidFill>
                          <a:latin typeface="Calibri" panose="020F0502020204030204" pitchFamily="34" charset="0"/>
                          <a:cs typeface="Calibri" panose="020F0502020204030204" pitchFamily="34" charset="0"/>
                        </a:rPr>
                        <m:t>or</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759129" y="4295874"/>
                <a:ext cx="4876800" cy="29238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742196" y="4504855"/>
                <a:ext cx="4876800" cy="318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𝑠𝑡𝑢𝑑𝑒𝑛𝑡</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e>
                          </m:d>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𝑙𝑜𝑣𝑒𝑠</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742196" y="4504855"/>
                <a:ext cx="4876800" cy="31816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759129" y="4819042"/>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𝑠𝑖𝑠𝑡𝑒𝑟𝑜𝑓</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r>
                        <a:rPr lang="en-US" sz="1300" i="1">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759129" y="4819042"/>
                <a:ext cx="4876800" cy="292388"/>
              </a:xfrm>
              <a:prstGeom prst="rect">
                <a:avLst/>
              </a:prstGeom>
              <a:blipFill rotWithShape="0">
                <a:blip r:embed="rId14"/>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767596" y="5767493"/>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00" dirty="0" smtClean="0">
                          <a:solidFill>
                            <a:prstClr val="black"/>
                          </a:solidFill>
                          <a:latin typeface="Calibri" panose="020F0502020204030204" pitchFamily="34" charset="0"/>
                          <a:cs typeface="Calibri" panose="020F0502020204030204" pitchFamily="34" charset="0"/>
                        </a:rPr>
                        <m:t>or</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3767596" y="5767493"/>
                <a:ext cx="4876800" cy="292388"/>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759806" y="5225222"/>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𝑠𝑖𝑠𝑡𝑒𝑟𝑜𝑓</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r>
                        <a:rPr lang="en-US" sz="1300" i="1">
                          <a:solidFill>
                            <a:prstClr val="black"/>
                          </a:solidFill>
                          <a:latin typeface="Cambria Math" panose="02040503050406030204" pitchFamily="18" charset="0"/>
                          <a:cs typeface="Calibri" panose="020F0502020204030204" pitchFamily="34" charset="0"/>
                        </a:rPr>
                        <m:t>)</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3759806" y="5225222"/>
                <a:ext cx="4876800" cy="292388"/>
              </a:xfrm>
              <a:prstGeom prst="rect">
                <a:avLst/>
              </a:prstGeom>
              <a:blipFill rotWithShape="0">
                <a:blip r:embed="rId16"/>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767596" y="5500825"/>
                <a:ext cx="4876800" cy="391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𝑠𝑖𝑠𝑡𝑒𝑟𝑜𝑓</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e>
                          </m:d>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 </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𝑠𝑖𝑠𝑡𝑒𝑟𝑜𝑓</m:t>
                              </m:r>
                              <m:d>
                                <m:dPr>
                                  <m:ctrlP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𝐵𝑖𝑙𝑙</m:t>
                                  </m:r>
                                </m:e>
                              </m:d>
                            </m:e>
                          </m:d>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3767596" y="5500825"/>
                <a:ext cx="4876800" cy="39171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759129" y="5002352"/>
                <a:ext cx="487680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1300" dirty="0" smtClean="0">
                          <a:solidFill>
                            <a:prstClr val="black"/>
                          </a:solidFill>
                          <a:latin typeface="Calibri" panose="020F0502020204030204" pitchFamily="34" charset="0"/>
                          <a:cs typeface="Calibri" panose="020F0502020204030204" pitchFamily="34" charset="0"/>
                        </a:rPr>
                        <m:t>or</m:t>
                      </m:r>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759129" y="5002352"/>
                <a:ext cx="4876800" cy="29238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759129" y="5940369"/>
                <a:ext cx="4876800" cy="58714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300" i="1" smtClean="0">
                          <a:solidFill>
                            <a:prstClr val="black"/>
                          </a:solidFill>
                          <a:latin typeface="Cambria Math" panose="02040503050406030204" pitchFamily="18" charset="0"/>
                          <a:cs typeface="Calibri" panose="020F0502020204030204" pitchFamily="34" charset="0"/>
                        </a:rPr>
                        <m:t>      ∃</m:t>
                      </m:r>
                      <m:r>
                        <a:rPr lang="en-US" sz="1300" i="1" smtClean="0">
                          <a:solidFill>
                            <a:prstClr val="black"/>
                          </a:solidFill>
                          <a:latin typeface="Cambria Math" panose="02040503050406030204" pitchFamily="18" charset="0"/>
                          <a:cs typeface="Calibri" panose="020F0502020204030204" pitchFamily="34" charset="0"/>
                        </a:rPr>
                        <m:t>𝑥</m:t>
                      </m:r>
                      <m:r>
                        <a:rPr lang="en-US" sz="1300" i="1" smtClean="0">
                          <a:solidFill>
                            <a:prstClr val="black"/>
                          </a:solidFill>
                          <a:latin typeface="Cambria Math" panose="02040503050406030204" pitchFamily="18" charset="0"/>
                          <a:cs typeface="Calibri" panose="020F0502020204030204" pitchFamily="34" charset="0"/>
                        </a:rPr>
                        <m:t>.</m:t>
                      </m:r>
                      <m:r>
                        <a:rPr lang="en-US" sz="1300" i="1" smtClean="0">
                          <a:solidFill>
                            <a:prstClr val="black"/>
                          </a:solidFill>
                          <a:latin typeface="Cambria Math" panose="02040503050406030204" pitchFamily="18" charset="0"/>
                          <a:cs typeface="Calibri" panose="020F0502020204030204" pitchFamily="34" charset="0"/>
                        </a:rPr>
                        <m:t>𝑠𝑖𝑠𝑡𝑒𝑟𝑜𝑓</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e>
                      </m:d>
                    </m:oMath>
                  </m:oMathPara>
                </a14:m>
                <a:endParaRPr lang="en-US" sz="1300" i="1" dirty="0" smtClean="0">
                  <a:solidFill>
                    <a:prstClr val="black"/>
                  </a:solidFill>
                  <a:latin typeface="Cambria Math" panose="02040503050406030204" pitchFamily="18"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sz="1300" i="1">
                          <a:solidFill>
                            <a:prstClr val="black"/>
                          </a:solidFill>
                          <a:latin typeface="Cambria Math" panose="02040503050406030204" pitchFamily="18" charset="0"/>
                          <a:cs typeface="Calibri" panose="020F0502020204030204" pitchFamily="34" charset="0"/>
                        </a:rPr>
                        <m:t>   </m:t>
                      </m:r>
                      <m:r>
                        <a:rPr lang="en-US" sz="1300" i="1" smtClean="0">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 ∀</m:t>
                      </m:r>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m:t>
                      </m:r>
                      <m:d>
                        <m:dPr>
                          <m:ctrlPr>
                            <a:rPr lang="en-US" sz="1300" i="1">
                              <a:solidFill>
                                <a:prstClr val="black"/>
                              </a:solidFill>
                              <a:latin typeface="Cambria Math" panose="02040503050406030204" pitchFamily="18" charset="0"/>
                              <a:cs typeface="Calibri" panose="020F0502020204030204" pitchFamily="34" charset="0"/>
                            </a:rPr>
                          </m:ctrlPr>
                        </m:dPr>
                        <m:e>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𝑠𝑖𝑠𝑡𝑒𝑟𝑜𝑓</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𝑥</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e>
                              </m:d>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𝑠𝑖𝑠𝑡𝑒𝑟𝑜𝑓</m:t>
                              </m:r>
                              <m:d>
                                <m:dPr>
                                  <m:ctrlPr>
                                    <a:rPr lang="en-US" sz="1300" i="1">
                                      <a:solidFill>
                                        <a:prstClr val="black"/>
                                      </a:solidFill>
                                      <a:latin typeface="Cambria Math" panose="02040503050406030204" pitchFamily="18" charset="0"/>
                                      <a:cs typeface="Calibri" panose="020F0502020204030204" pitchFamily="34" charset="0"/>
                                    </a:rPr>
                                  </m:ctrlPr>
                                </m:dPr>
                                <m:e>
                                  <m:r>
                                    <a:rPr lang="en-US" sz="1300" i="1">
                                      <a:solidFill>
                                        <a:prstClr val="black"/>
                                      </a:solidFill>
                                      <a:latin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cs typeface="Calibri" panose="020F0502020204030204" pitchFamily="34" charset="0"/>
                                    </a:rPr>
                                    <m:t>𝐵𝑖𝑙𝑙</m:t>
                                  </m:r>
                                </m:e>
                              </m:d>
                            </m:e>
                          </m:d>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𝑦</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en-US" sz="1300" i="1">
                              <a:solidFill>
                                <a:prstClr val="black"/>
                              </a:solidFill>
                              <a:latin typeface="Cambria Math" panose="02040503050406030204" pitchFamily="18" charset="0"/>
                              <a:ea typeface="Cambria Math" panose="02040503050406030204" pitchFamily="18" charset="0"/>
                              <a:cs typeface="Calibri" panose="020F0502020204030204" pitchFamily="34" charset="0"/>
                            </a:rPr>
                            <m:t>𝑥</m:t>
                          </m:r>
                        </m:e>
                      </m:d>
                    </m:oMath>
                  </m:oMathPara>
                </a14:m>
                <a:endParaRPr lang="en-US" sz="1300" dirty="0">
                  <a:solidFill>
                    <a:prstClr val="black"/>
                  </a:solidFill>
                  <a:latin typeface="Calibri" panose="020F0502020204030204" pitchFamily="34" charset="0"/>
                  <a:cs typeface="Calibri" panose="020F0502020204030204" pitchFamily="34"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3759129" y="5940369"/>
                <a:ext cx="4876800" cy="587148"/>
              </a:xfrm>
              <a:prstGeom prst="rect">
                <a:avLst/>
              </a:prstGeom>
              <a:blipFill rotWithShape="0">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957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A Note on the Universe for Predicates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lvl="0" indent="0" algn="just" eaLnBrk="0" fontAlgn="base" hangingPunct="0">
                  <a:spcBef>
                    <a:spcPts val="0"/>
                  </a:spcBef>
                  <a:buClrTx/>
                  <a:buSzTx/>
                  <a:buNone/>
                </a:pPr>
                <a:r>
                  <a:rPr lang="en-US" altLang="en-US" sz="1600" dirty="0" smtClean="0">
                    <a:latin typeface="Calibri" panose="020F0502020204030204" pitchFamily="34" charset="0"/>
                    <a:cs typeface="Calibri" panose="020F0502020204030204" pitchFamily="34" charset="0"/>
                  </a:rPr>
                  <a:t>A variable in an open formula is assumed to take its values from a certain set called the </a:t>
                </a:r>
                <a:r>
                  <a:rPr lang="en-US" altLang="en-US" sz="1600" b="1" i="1" dirty="0" smtClean="0">
                    <a:latin typeface="Calibri" panose="020F0502020204030204" pitchFamily="34" charset="0"/>
                    <a:cs typeface="Calibri" panose="020F0502020204030204" pitchFamily="34" charset="0"/>
                  </a:rPr>
                  <a:t>universe</a:t>
                </a:r>
                <a:r>
                  <a:rPr lang="en-US" altLang="en-US" sz="1600" dirty="0" smtClean="0">
                    <a:latin typeface="Calibri" panose="020F0502020204030204" pitchFamily="34" charset="0"/>
                    <a:cs typeface="Calibri" panose="020F0502020204030204" pitchFamily="34" charset="0"/>
                  </a:rPr>
                  <a:t> or </a:t>
                </a:r>
                <a:r>
                  <a:rPr lang="en-US" altLang="en-US" sz="1600" b="1" i="1" dirty="0" smtClean="0">
                    <a:latin typeface="Calibri" panose="020F0502020204030204" pitchFamily="34" charset="0"/>
                    <a:cs typeface="Calibri" panose="020F0502020204030204" pitchFamily="34" charset="0"/>
                  </a:rPr>
                  <a:t>domain</a:t>
                </a:r>
                <a:r>
                  <a:rPr lang="en-US" altLang="en-US" sz="1600" dirty="0" smtClean="0">
                    <a:latin typeface="Calibri" panose="020F0502020204030204" pitchFamily="34" charset="0"/>
                    <a:cs typeface="Calibri" panose="020F0502020204030204" pitchFamily="34" charset="0"/>
                  </a:rPr>
                  <a:t>. </a:t>
                </a:r>
                <a:endParaRPr lang="en-US" altLang="en-US" sz="1600"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endParaRPr lang="en-US" sz="1600" b="1"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latin typeface="Calibri" panose="020F0502020204030204" pitchFamily="34" charset="0"/>
                    <a:cs typeface="Calibri" panose="020F0502020204030204" pitchFamily="34" charset="0"/>
                  </a:rPr>
                  <a:t>For the predicate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is greater than </a:t>
                </a:r>
                <a14:m>
                  <m:oMath xmlns:m="http://schemas.openxmlformats.org/officeDocument/2006/math">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oMath>
                </a14:m>
                <a:r>
                  <a:rPr lang="en-US" sz="1600" dirty="0" smtClean="0">
                    <a:latin typeface="Calibri" panose="020F0502020204030204" pitchFamily="34" charset="0"/>
                    <a:cs typeface="Calibri" panose="020F0502020204030204" pitchFamily="34" charset="0"/>
                  </a:rPr>
                  <a:t>”, for example, the universe can be the set </a:t>
                </a:r>
                <a14:m>
                  <m:oMath xmlns:m="http://schemas.openxmlformats.org/officeDocument/2006/math">
                    <m:r>
                      <a:rPr lang="en-US" sz="1600" i="1">
                        <a:latin typeface="Cambria Math" panose="02040503050406030204" pitchFamily="18" charset="0"/>
                        <a:cs typeface="Calibri" panose="020F0502020204030204" pitchFamily="34" charset="0"/>
                      </a:rPr>
                      <m:t>ℝ</m:t>
                    </m:r>
                    <m:r>
                      <a:rPr lang="en-US" sz="1600" i="1">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of real numbers. </a:t>
                </a:r>
                <a:r>
                  <a:rPr lang="en-US" sz="1600" dirty="0" smtClean="0">
                    <a:latin typeface="Calibri" panose="020F0502020204030204" pitchFamily="34" charset="0"/>
                    <a:cs typeface="Calibri" panose="020F0502020204030204" pitchFamily="34" charset="0"/>
                  </a:rPr>
                  <a:t>Here, the universe is indeed </a:t>
                </a:r>
                <a:r>
                  <a:rPr lang="en-US" sz="1600" b="1" i="1" dirty="0" smtClean="0">
                    <a:latin typeface="Calibri" panose="020F0502020204030204" pitchFamily="34" charset="0"/>
                    <a:cs typeface="Calibri" panose="020F0502020204030204" pitchFamily="34" charset="0"/>
                  </a:rPr>
                  <a:t>known from the context</a:t>
                </a:r>
                <a:r>
                  <a:rPr lang="en-US" sz="1600" dirty="0" smtClean="0">
                    <a:latin typeface="Calibri" panose="020F0502020204030204" pitchFamily="34" charset="0"/>
                    <a:cs typeface="Calibri" panose="020F0502020204030204" pitchFamily="34" charset="0"/>
                  </a:rPr>
                  <a:t>. </a:t>
                </a:r>
              </a:p>
              <a:p>
                <a:pPr marL="82296" lvl="0" indent="0" algn="just" eaLnBrk="0" fontAlgn="base" hangingPunct="0">
                  <a:spcBef>
                    <a:spcPts val="0"/>
                  </a:spcBef>
                  <a:buClrTx/>
                  <a:buSzTx/>
                  <a:buNone/>
                </a:pPr>
                <a:endParaRPr 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latin typeface="Calibri" panose="020F0502020204030204" pitchFamily="34" charset="0"/>
                    <a:cs typeface="Calibri" panose="020F0502020204030204" pitchFamily="34" charset="0"/>
                  </a:rPr>
                  <a:t>A translation of the sentence “Every real number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is greater than </a:t>
                </a:r>
                <a14:m>
                  <m:oMath xmlns:m="http://schemas.openxmlformats.org/officeDocument/2006/math">
                    <m:rad>
                      <m:radPr>
                        <m:degHide m:val="on"/>
                        <m:ctrlPr>
                          <a:rPr lang="en-US" sz="1600" i="1">
                            <a:latin typeface="Cambria Math" panose="02040503050406030204" pitchFamily="18" charset="0"/>
                            <a:cs typeface="Calibri" panose="020F0502020204030204" pitchFamily="34" charset="0"/>
                          </a:rPr>
                        </m:ctrlPr>
                      </m:radPr>
                      <m:deg/>
                      <m:e>
                        <m:r>
                          <a:rPr lang="en-US" sz="1600" i="1">
                            <a:latin typeface="Cambria Math" panose="02040503050406030204" pitchFamily="18" charset="0"/>
                            <a:cs typeface="Calibri" panose="020F0502020204030204" pitchFamily="34" charset="0"/>
                          </a:rPr>
                          <m:t>2</m:t>
                        </m:r>
                      </m:e>
                    </m:rad>
                  </m:oMath>
                </a14:m>
                <a:r>
                  <a:rPr lang="en-US" sz="1600" dirty="0" smtClean="0">
                    <a:latin typeface="Calibri" panose="020F0502020204030204" pitchFamily="34" charset="0"/>
                    <a:cs typeface="Calibri" panose="020F0502020204030204" pitchFamily="34" charset="0"/>
                  </a:rPr>
                  <a:t>” into first-order language is</a:t>
                </a:r>
              </a:p>
              <a:p>
                <a:pPr marL="82296" lvl="0" indent="0" algn="just" eaLnBrk="0" fontAlgn="base" hangingPunct="0">
                  <a:spcBef>
                    <a:spcPts val="0"/>
                  </a:spcBef>
                  <a:buClrTx/>
                  <a:buSzTx/>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&gt;</m:t>
                      </m:r>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r>
                        <a:rPr lang="en-US" sz="1600" b="0" i="0"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a:latin typeface="Calibri" panose="020F0502020204030204" pitchFamily="34" charset="0"/>
                    <a:cs typeface="Calibri" panose="020F0502020204030204" pitchFamily="34" charset="0"/>
                  </a:rPr>
                  <a:t>If the universe is not known from the context, one may consider the universe as the set of all things. </a:t>
                </a:r>
                <a:r>
                  <a:rPr lang="en-US" sz="1600" dirty="0">
                    <a:latin typeface="Calibri" panose="020F0502020204030204" pitchFamily="34" charset="0"/>
                    <a:cs typeface="Calibri" panose="020F0502020204030204" pitchFamily="34" charset="0"/>
                  </a:rPr>
                  <a:t>In such a case, </a:t>
                </a:r>
                <a:r>
                  <a:rPr lang="en-US" sz="1600" dirty="0" smtClean="0">
                    <a:latin typeface="Calibri" panose="020F0502020204030204" pitchFamily="34" charset="0"/>
                    <a:cs typeface="Calibri" panose="020F0502020204030204" pitchFamily="34" charset="0"/>
                  </a:rPr>
                  <a:t>the sentence “Every </a:t>
                </a:r>
                <a:r>
                  <a:rPr lang="en-US" sz="1600" dirty="0">
                    <a:latin typeface="Calibri" panose="020F0502020204030204" pitchFamily="34" charset="0"/>
                    <a:cs typeface="Calibri" panose="020F0502020204030204" pitchFamily="34" charset="0"/>
                  </a:rPr>
                  <a:t>real number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is greater than </a:t>
                </a:r>
                <a14:m>
                  <m:oMath xmlns:m="http://schemas.openxmlformats.org/officeDocument/2006/math">
                    <m:rad>
                      <m:radPr>
                        <m:degHide m:val="on"/>
                        <m:ctrlPr>
                          <a:rPr lang="en-US" sz="1600" i="1">
                            <a:latin typeface="Cambria Math" panose="02040503050406030204" pitchFamily="18" charset="0"/>
                            <a:cs typeface="Calibri" panose="020F0502020204030204" pitchFamily="34" charset="0"/>
                          </a:rPr>
                        </m:ctrlPr>
                      </m:radPr>
                      <m:deg/>
                      <m:e>
                        <m:r>
                          <a:rPr lang="en-US" sz="1600" i="1">
                            <a:latin typeface="Cambria Math" panose="02040503050406030204" pitchFamily="18" charset="0"/>
                            <a:cs typeface="Calibri" panose="020F0502020204030204" pitchFamily="34" charset="0"/>
                          </a:rPr>
                          <m:t>2</m:t>
                        </m:r>
                      </m:e>
                    </m:rad>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translated into first order logic as follows:</a:t>
                </a:r>
              </a:p>
              <a:p>
                <a:pPr marL="82296" lvl="0" indent="0" algn="just" eaLnBrk="0" fontAlgn="base" hangingPunct="0">
                  <a:spcBef>
                    <a:spcPts val="0"/>
                  </a:spcBef>
                  <a:buClrTx/>
                  <a:buSzTx/>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ℝ</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&gt;</m:t>
                          </m:r>
                          <m:rad>
                            <m:radPr>
                              <m:degHide m:val="on"/>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ea typeface="Cambria Math" panose="02040503050406030204" pitchFamily="18" charset="0"/>
                                  <a:cs typeface="Calibri" panose="020F0502020204030204" pitchFamily="34" charset="0"/>
                                </a:rPr>
                                <m:t>2</m:t>
                              </m:r>
                            </m:e>
                          </m:rad>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r>
                  <a:rPr lang="en-US" sz="1600" dirty="0" smtClean="0"/>
                  <a:t> </a:t>
                </a:r>
              </a:p>
              <a:p>
                <a:pPr marL="82296"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sentence </a:t>
                </a:r>
                <a:r>
                  <a:rPr lang="en-US" sz="1600" dirty="0" smtClean="0">
                    <a:latin typeface="Calibri" panose="020F0502020204030204" pitchFamily="34" charset="0"/>
                    <a:cs typeface="Calibri" panose="020F0502020204030204" pitchFamily="34" charset="0"/>
                  </a:rPr>
                  <a:t>“Some </a:t>
                </a:r>
                <a:r>
                  <a:rPr lang="en-US" sz="1600" dirty="0">
                    <a:latin typeface="Calibri" panose="020F0502020204030204" pitchFamily="34" charset="0"/>
                    <a:cs typeface="Calibri" panose="020F0502020204030204" pitchFamily="34" charset="0"/>
                  </a:rPr>
                  <a:t>real number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is greater than </a:t>
                </a:r>
                <a14:m>
                  <m:oMath xmlns:m="http://schemas.openxmlformats.org/officeDocument/2006/math">
                    <m:rad>
                      <m:radPr>
                        <m:degHide m:val="on"/>
                        <m:ctrlPr>
                          <a:rPr lang="en-US" sz="1600" i="1">
                            <a:latin typeface="Cambria Math" panose="02040503050406030204" pitchFamily="18" charset="0"/>
                            <a:cs typeface="Calibri" panose="020F0502020204030204" pitchFamily="34" charset="0"/>
                          </a:rPr>
                        </m:ctrlPr>
                      </m:radPr>
                      <m:deg/>
                      <m:e>
                        <m:r>
                          <a:rPr lang="en-US" sz="1600" i="1">
                            <a:latin typeface="Cambria Math" panose="02040503050406030204" pitchFamily="18" charset="0"/>
                            <a:cs typeface="Calibri" panose="020F0502020204030204" pitchFamily="34" charset="0"/>
                          </a:rPr>
                          <m:t>2</m:t>
                        </m:r>
                      </m:e>
                    </m:rad>
                  </m:oMath>
                </a14:m>
                <a:r>
                  <a:rPr lang="en-US" sz="1600" dirty="0" smtClean="0">
                    <a:latin typeface="Calibri" panose="020F0502020204030204" pitchFamily="34" charset="0"/>
                    <a:cs typeface="Calibri" panose="020F0502020204030204" pitchFamily="34" charset="0"/>
                  </a:rPr>
                  <a:t>” is also translated as:</a:t>
                </a:r>
              </a:p>
              <a:p>
                <a:pPr marL="82296" indent="0" algn="just">
                  <a:spcBef>
                    <a:spcPts val="0"/>
                  </a:spcBef>
                  <a:buClr>
                    <a:schemeClr val="tx1"/>
                  </a:buClr>
                  <a:buSzPct val="10000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ℝ</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&gt;</m:t>
                          </m:r>
                          <m:rad>
                            <m:radPr>
                              <m:degHide m:val="on"/>
                              <m:ctrlPr>
                                <a:rPr lang="en-US" sz="1600" i="1">
                                  <a:latin typeface="Cambria Math" panose="02040503050406030204" pitchFamily="18" charset="0"/>
                                  <a:ea typeface="Cambria Math" panose="02040503050406030204" pitchFamily="18" charset="0"/>
                                  <a:cs typeface="Calibri" panose="020F0502020204030204" pitchFamily="34" charset="0"/>
                                </a:rPr>
                              </m:ctrlPr>
                            </m:radPr>
                            <m:deg/>
                            <m:e>
                              <m:r>
                                <a:rPr lang="en-US" sz="1600" i="1">
                                  <a:latin typeface="Cambria Math" panose="02040503050406030204" pitchFamily="18" charset="0"/>
                                  <a:ea typeface="Cambria Math" panose="02040503050406030204" pitchFamily="18" charset="0"/>
                                  <a:cs typeface="Calibri" panose="020F0502020204030204" pitchFamily="34" charset="0"/>
                                </a:rPr>
                                <m:t>2</m:t>
                              </m:r>
                            </m:e>
                          </m:rad>
                        </m:e>
                      </m:d>
                      <m:r>
                        <a:rPr lang="en-US" sz="1600" i="1">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b="1"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pic>
        <p:nvPicPr>
          <p:cNvPr id="36" name="Picture 35">
            <a:hlinkClick r:id="" action="ppaction://hlinkshowjump?jump=previousslide"/>
          </p:cNvPr>
          <p:cNvPicPr>
            <a:picLocks noChangeAspect="1"/>
          </p:cNvPicPr>
          <p:nvPr/>
        </p:nvPicPr>
        <p:blipFill>
          <a:blip r:embed="rId3"/>
          <a:stretch>
            <a:fillRect/>
          </a:stretch>
        </p:blipFill>
        <p:spPr>
          <a:xfrm>
            <a:off x="4979497" y="6595659"/>
            <a:ext cx="280440" cy="188992"/>
          </a:xfrm>
          <a:prstGeom prst="rect">
            <a:avLst/>
          </a:prstGeom>
        </p:spPr>
      </p:pic>
      <p:pic>
        <p:nvPicPr>
          <p:cNvPr id="37" name="Picture 36">
            <a:hlinkClick r:id="" action="ppaction://hlinkshowjump?jump=nextslide"/>
          </p:cNvPr>
          <p:cNvPicPr>
            <a:picLocks noChangeAspect="1"/>
          </p:cNvPicPr>
          <p:nvPr/>
        </p:nvPicPr>
        <p:blipFill>
          <a:blip r:embed="rId4"/>
          <a:stretch>
            <a:fillRect/>
          </a:stretch>
        </p:blipFill>
        <p:spPr>
          <a:xfrm>
            <a:off x="5334000" y="6595659"/>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4" name="TextBox 3"/>
              <p:cNvSpPr txBox="1"/>
              <p:nvPr/>
            </p:nvSpPr>
            <p:spPr>
              <a:xfrm>
                <a:off x="4190999" y="4953000"/>
                <a:ext cx="1734337" cy="36760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ℝ</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&gt;</m:t>
                      </m:r>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190999" y="4953000"/>
                <a:ext cx="1734337" cy="367601"/>
              </a:xfrm>
              <a:prstGeom prst="rect">
                <a:avLst/>
              </a:prstGeom>
              <a:blipFill rotWithShape="0">
                <a:blip r:embed="rId5"/>
                <a:stretch>
                  <a:fillRect/>
                </a:stretch>
              </a:blipFill>
              <a:ln>
                <a:solidFill>
                  <a:schemeClr val="accent2">
                    <a:lumMod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190999" y="5984928"/>
                <a:ext cx="1734337" cy="36760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ℝ</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&gt;</m:t>
                      </m:r>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4190999" y="5984928"/>
                <a:ext cx="1734337" cy="367601"/>
              </a:xfrm>
              <a:prstGeom prst="rect">
                <a:avLst/>
              </a:prstGeom>
              <a:blipFill rotWithShape="0">
                <a:blip r:embed="rId6"/>
                <a:stretch>
                  <a:fillRect/>
                </a:stretch>
              </a:blipFill>
              <a:ln>
                <a:solidFill>
                  <a:schemeClr val="accent2">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92805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a:latin typeface="Calibri" panose="020F0502020204030204" pitchFamily="34" charset="0"/>
                <a:cs typeface="Calibri" panose="020F0502020204030204" pitchFamily="34" charset="0"/>
              </a:rPr>
              <a:t>Do exercises of Chapter </a:t>
            </a:r>
            <a:r>
              <a:rPr lang="en-US" sz="2000" b="1" dirty="0" smtClean="0">
                <a:latin typeface="Calibri" panose="020F0502020204030204" pitchFamily="34" charset="0"/>
                <a:cs typeface="Calibri" panose="020F0502020204030204" pitchFamily="34" charset="0"/>
              </a:rPr>
              <a:t>2 </a:t>
            </a:r>
            <a:r>
              <a:rPr lang="en-US" sz="2000" b="1" dirty="0">
                <a:latin typeface="Calibri" panose="020F0502020204030204" pitchFamily="34" charset="0"/>
                <a:cs typeface="Calibri" panose="020F0502020204030204" pitchFamily="34" charset="0"/>
              </a:rPr>
              <a:t>as homework and upload your solutions via </a:t>
            </a:r>
            <a:r>
              <a:rPr lang="en-US" sz="2000" b="1" dirty="0" smtClean="0">
                <a:latin typeface="Calibri" panose="020F0502020204030204" pitchFamily="34" charset="0"/>
                <a:cs typeface="Calibri" panose="020F0502020204030204" pitchFamily="34" charset="0"/>
              </a:rPr>
              <a:t>Moodle (follow the instructions on the page of the TA of this course.)</a:t>
            </a:r>
            <a:endParaRPr lang="en-US" sz="2000" b="1" dirty="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17</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have introduced the </a:t>
                </a:r>
                <a:r>
                  <a:rPr lang="en-US" sz="1600" b="1" i="1" dirty="0" smtClean="0">
                    <a:latin typeface="Calibri" panose="020F0502020204030204" pitchFamily="34" charset="0"/>
                    <a:cs typeface="Calibri" panose="020F0502020204030204" pitchFamily="34" charset="0"/>
                  </a:rPr>
                  <a:t>propositional logic</a:t>
                </a:r>
                <a:r>
                  <a:rPr lang="en-US" sz="1600" dirty="0" smtClean="0">
                    <a:latin typeface="Calibri" panose="020F0502020204030204" pitchFamily="34" charset="0"/>
                    <a:cs typeface="Calibri" panose="020F0502020204030204" pitchFamily="34" charset="0"/>
                  </a:rPr>
                  <a:t> in the previous sessions. Here, is a recapitulation.</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The set of all </a:t>
                </a:r>
                <a:r>
                  <a:rPr lang="en-US" sz="1600" b="1" i="1" dirty="0">
                    <a:latin typeface="Calibri" panose="020F0502020204030204" pitchFamily="34" charset="0"/>
                    <a:cs typeface="Calibri" panose="020F0502020204030204" pitchFamily="34" charset="0"/>
                  </a:rPr>
                  <a:t>well-formed formulas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wff</a:t>
                </a:r>
                <a:r>
                  <a:rPr lang="en-US" sz="1600" dirty="0">
                    <a:latin typeface="Calibri" panose="020F0502020204030204" pitchFamily="34" charset="0"/>
                    <a:cs typeface="Calibri" panose="020F0502020204030204" pitchFamily="34" charset="0"/>
                  </a:rPr>
                  <a:t>) of the propositional logic (statements or propositions) is defined to be the smallest set that is closed under the following rules.</a:t>
                </a:r>
              </a:p>
              <a:p>
                <a:pPr marL="571500" indent="-342900" algn="just">
                  <a:spcBef>
                    <a:spcPts val="0"/>
                  </a:spcBef>
                  <a:buClr>
                    <a:schemeClr val="tx1"/>
                  </a:buClr>
                  <a:buSzPct val="100000"/>
                  <a:buFont typeface="+mj-lt"/>
                  <a:buAutoNum type="arabicPeriod"/>
                </a:pPr>
                <a14:m>
                  <m:oMath xmlns:m="http://schemas.openxmlformats.org/officeDocument/2006/math">
                    <m:r>
                      <a:rPr lang="en-US" sz="160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all sentence symbols are well-formed formulas.</a:t>
                </a:r>
              </a:p>
              <a:p>
                <a:pPr marL="571500" indent="-342900" algn="just">
                  <a:spcBef>
                    <a:spcPts val="0"/>
                  </a:spcBef>
                  <a:buClr>
                    <a:schemeClr val="tx1"/>
                  </a:buClr>
                  <a:buSzPct val="100000"/>
                  <a:buFont typeface="+mj-lt"/>
                  <a:buAutoNum type="arabicPeriod"/>
                </a:pPr>
                <a:r>
                  <a:rPr lang="en-US" sz="1600" dirty="0">
                    <a:latin typeface="Calibri" panose="020F0502020204030204" pitchFamily="34" charset="0"/>
                    <a:cs typeface="Calibri" panose="020F0502020204030204" pitchFamily="34" charset="0"/>
                  </a:rPr>
                  <a:t>If </a:t>
                </a:r>
                <a14:m>
                  <m:oMath xmlns:m="http://schemas.openxmlformats.org/officeDocument/2006/math">
                    <m:r>
                      <m:rPr>
                        <m:sty m:val="p"/>
                      </m:rPr>
                      <a:rPr lang="en-US" sz="1600">
                        <a:latin typeface="Cambria Math" panose="02040503050406030204" pitchFamily="18" charset="0"/>
                        <a:cs typeface="Calibri" panose="020F0502020204030204" pitchFamily="34" charset="0"/>
                      </a:rPr>
                      <m:t>α</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600">
                        <a:latin typeface="Cambria Math" panose="02040503050406030204" pitchFamily="18" charset="0"/>
                        <a:cs typeface="Calibri" panose="020F0502020204030204" pitchFamily="34" charset="0"/>
                      </a:rPr>
                      <m:t>β</m:t>
                    </m:r>
                  </m:oMath>
                </a14:m>
                <a:r>
                  <a:rPr lang="en-US" sz="1600" dirty="0">
                    <a:latin typeface="Calibri" panose="020F0502020204030204" pitchFamily="34" charset="0"/>
                    <a:cs typeface="Calibri" panose="020F0502020204030204" pitchFamily="34" charset="0"/>
                  </a:rPr>
                  <a:t> are well-formed formulas, then so are </a:t>
                </a:r>
                <a14:m>
                  <m:oMath xmlns:m="http://schemas.openxmlformats.org/officeDocument/2006/math">
                    <m:r>
                      <a:rPr lang="en-US" sz="1600">
                        <a:latin typeface="Cambria Math" panose="02040503050406030204" pitchFamily="18" charset="0"/>
                        <a:cs typeface="Calibri" panose="020F0502020204030204" pitchFamily="34" charset="0"/>
                      </a:rPr>
                      <m:t>(¬</m:t>
                    </m:r>
                    <m:r>
                      <m:rPr>
                        <m:sty m:val="p"/>
                      </m:rPr>
                      <a:rPr lang="en-US" sz="1600">
                        <a:latin typeface="Cambria Math" panose="02040503050406030204" pitchFamily="18" charset="0"/>
                        <a:cs typeface="Calibri" panose="020F0502020204030204" pitchFamily="34" charset="0"/>
                      </a:rPr>
                      <m:t>α</m:t>
                    </m:r>
                    <m:r>
                      <a:rPr lang="en-US" sz="160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dirty="0">
                        <a:latin typeface="Cambria Math" panose="02040503050406030204" pitchFamily="18" charset="0"/>
                        <a:cs typeface="Calibri" panose="020F0502020204030204" pitchFamily="34" charset="0"/>
                      </a:rPr>
                      <m:t>(</m:t>
                    </m:r>
                    <m:r>
                      <m:rPr>
                        <m:sty m:val="p"/>
                      </m:rPr>
                      <a:rPr lang="en-US" sz="1600" dirty="0">
                        <a:latin typeface="Cambria Math" panose="02040503050406030204" pitchFamily="18" charset="0"/>
                        <a:cs typeface="Calibri" panose="020F0502020204030204" pitchFamily="34" charset="0"/>
                      </a:rPr>
                      <m:t>α</m:t>
                    </m:r>
                    <m:r>
                      <a:rPr lang="en-US" sz="1600" dirty="0">
                        <a:latin typeface="Cambria Math" panose="02040503050406030204" pitchFamily="18" charset="0"/>
                        <a:cs typeface="Calibri" panose="020F0502020204030204" pitchFamily="34" charset="0"/>
                      </a:rPr>
                      <m:t>∧</m:t>
                    </m:r>
                    <m:r>
                      <m:rPr>
                        <m:sty m:val="p"/>
                      </m:rPr>
                      <a:rPr lang="en-US" sz="1600" dirty="0">
                        <a:latin typeface="Cambria Math" panose="02040503050406030204" pitchFamily="18" charset="0"/>
                        <a:cs typeface="Calibri" panose="020F0502020204030204" pitchFamily="34" charset="0"/>
                      </a:rPr>
                      <m:t>β</m:t>
                    </m:r>
                    <m:r>
                      <a:rPr lang="en-US" sz="1600"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dirty="0">
                        <a:latin typeface="Cambria Math" panose="02040503050406030204" pitchFamily="18" charset="0"/>
                        <a:cs typeface="Calibri" panose="020F0502020204030204" pitchFamily="34" charset="0"/>
                      </a:rPr>
                      <m:t>(</m:t>
                    </m:r>
                    <m:r>
                      <m:rPr>
                        <m:sty m:val="p"/>
                      </m:rPr>
                      <a:rPr lang="en-US" sz="1600" dirty="0">
                        <a:latin typeface="Cambria Math" panose="02040503050406030204" pitchFamily="18" charset="0"/>
                        <a:cs typeface="Calibri" panose="020F0502020204030204" pitchFamily="34" charset="0"/>
                      </a:rPr>
                      <m:t>α</m:t>
                    </m:r>
                    <m:r>
                      <a:rPr lang="en-US" sz="1600" dirty="0">
                        <a:latin typeface="Cambria Math" panose="02040503050406030204" pitchFamily="18" charset="0"/>
                        <a:cs typeface="Calibri" panose="020F0502020204030204" pitchFamily="34" charset="0"/>
                      </a:rPr>
                      <m:t>∨</m:t>
                    </m:r>
                    <m:r>
                      <m:rPr>
                        <m:sty m:val="p"/>
                      </m:rPr>
                      <a:rPr lang="en-US" sz="1600" dirty="0">
                        <a:latin typeface="Cambria Math" panose="02040503050406030204" pitchFamily="18" charset="0"/>
                        <a:cs typeface="Calibri" panose="020F0502020204030204" pitchFamily="34" charset="0"/>
                      </a:rPr>
                      <m:t>β</m:t>
                    </m:r>
                    <m:r>
                      <a:rPr lang="en-US" sz="1600"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m:rPr>
                            <m:sty m:val="p"/>
                          </m:rPr>
                          <a:rPr lang="en-US" sz="1600">
                            <a:latin typeface="Cambria Math" panose="02040503050406030204" pitchFamily="18" charset="0"/>
                            <a:cs typeface="Calibri" panose="020F0502020204030204" pitchFamily="34" charset="0"/>
                          </a:rPr>
                          <m:t>α</m:t>
                        </m:r>
                        <m:r>
                          <a:rPr lang="en-US" sz="1600">
                            <a:latin typeface="Cambria Math" panose="02040503050406030204" pitchFamily="18" charset="0"/>
                            <a:ea typeface="Cambria Math" panose="02040503050406030204" pitchFamily="18" charset="0"/>
                            <a:cs typeface="Calibri" panose="020F0502020204030204" pitchFamily="34" charset="0"/>
                          </a:rPr>
                          <m:t>⟶</m:t>
                        </m:r>
                        <m:r>
                          <m:rPr>
                            <m:sty m:val="p"/>
                          </m:rPr>
                          <a:rPr lang="en-US" sz="1600">
                            <a:latin typeface="Cambria Math" panose="02040503050406030204" pitchFamily="18" charset="0"/>
                            <a:ea typeface="Cambria Math" panose="02040503050406030204" pitchFamily="18" charset="0"/>
                            <a:cs typeface="Calibri" panose="020F0502020204030204" pitchFamily="34" charset="0"/>
                          </a:rPr>
                          <m:t>β</m:t>
                        </m:r>
                      </m:e>
                    </m:d>
                    <m:r>
                      <a:rPr lang="en-US" sz="1600">
                        <a:latin typeface="Cambria Math" panose="02040503050406030204" pitchFamily="18" charset="0"/>
                        <a:ea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Given a </a:t>
                </a:r>
                <a:r>
                  <a:rPr lang="en-US" sz="1600" b="1" i="1" dirty="0" smtClean="0">
                    <a:latin typeface="Calibri" panose="020F0502020204030204" pitchFamily="34" charset="0"/>
                    <a:cs typeface="Calibri" panose="020F0502020204030204" pitchFamily="34" charset="0"/>
                  </a:rPr>
                  <a:t>truth assignment </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model</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𝑣</m:t>
                    </m:r>
                    <m:r>
                      <a:rPr lang="en-US" sz="1600" b="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𝒜</m:t>
                    </m:r>
                    <m:r>
                      <a:rPr lang="en-US" sz="1600" i="1" dirty="0" smtClean="0">
                        <a:latin typeface="Cambria Math" panose="02040503050406030204" pitchFamily="18" charset="0"/>
                        <a:ea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ea typeface="Cambria Math" panose="02040503050406030204" pitchFamily="18" charset="0"/>
                        <a:cs typeface="Calibri" panose="020F0502020204030204" pitchFamily="34" charset="0"/>
                      </a:rPr>
                      <m:t>{0,1}</m:t>
                    </m:r>
                  </m:oMath>
                </a14:m>
                <a:r>
                  <a:rPr lang="en-US" sz="1600" dirty="0" smtClean="0">
                    <a:latin typeface="Calibri" panose="020F0502020204030204" pitchFamily="34" charset="0"/>
                    <a:cs typeface="Calibri" panose="020F0502020204030204" pitchFamily="34" charset="0"/>
                  </a:rPr>
                  <a:t>, we define a </a:t>
                </a:r>
                <a:r>
                  <a:rPr lang="en-US" sz="1600" b="1" i="1" dirty="0" smtClean="0">
                    <a:latin typeface="Calibri" panose="020F0502020204030204" pitchFamily="34" charset="0"/>
                    <a:cs typeface="Calibri" panose="020F0502020204030204" pitchFamily="34" charset="0"/>
                  </a:rPr>
                  <a:t>valuation function</a:t>
                </a:r>
                <a:r>
                  <a:rPr lang="en-US" sz="1600" dirty="0" smtClean="0">
                    <a:latin typeface="Calibri" panose="020F0502020204030204" pitchFamily="34" charset="0"/>
                    <a:cs typeface="Calibri" panose="020F0502020204030204" pitchFamily="34" charset="0"/>
                  </a:rPr>
                  <a:t>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𝒮</m:t>
                    </m:r>
                    <m:r>
                      <a:rPr lang="en-US" sz="1600" b="0" i="1" smtClean="0">
                        <a:latin typeface="Cambria Math" panose="02040503050406030204" pitchFamily="18" charset="0"/>
                        <a:ea typeface="Cambria Math" panose="02040503050406030204" pitchFamily="18" charset="0"/>
                        <a:cs typeface="Calibri" panose="020F0502020204030204" pitchFamily="34" charset="0"/>
                      </a:rPr>
                      <m:t>⟶{0,1}</m:t>
                    </m:r>
                  </m:oMath>
                </a14:m>
                <a:r>
                  <a:rPr lang="en-US" sz="1600" dirty="0">
                    <a:latin typeface="Calibri" panose="020F0502020204030204" pitchFamily="34" charset="0"/>
                    <a:cs typeface="Calibri" panose="020F0502020204030204" pitchFamily="34" charset="0"/>
                  </a:rPr>
                  <a:t> that assigns a (correct) truth value to each well-formed </a:t>
                </a:r>
                <a:r>
                  <a:rPr lang="en-US" sz="1600" dirty="0" smtClean="0">
                    <a:latin typeface="Calibri" panose="020F0502020204030204" pitchFamily="34" charset="0"/>
                    <a:cs typeface="Calibri" panose="020F0502020204030204" pitchFamily="34" charset="0"/>
                  </a:rPr>
                  <a:t>formula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a:latin typeface="Calibri" panose="020F0502020204030204" pitchFamily="34" charset="0"/>
                    <a:cs typeface="Calibri" panose="020F0502020204030204" pitchFamily="34" charset="0"/>
                  </a:rPr>
                  <a:t> of the </a:t>
                </a:r>
                <a:r>
                  <a:rPr lang="en-US" sz="1600" dirty="0" smtClean="0">
                    <a:latin typeface="Calibri" panose="020F0502020204030204" pitchFamily="34" charset="0"/>
                    <a:cs typeface="Calibri" panose="020F0502020204030204" pitchFamily="34" charset="0"/>
                  </a:rPr>
                  <a:t>language. For </a:t>
                </a:r>
                <a:r>
                  <a:rPr lang="en-US" sz="1600" dirty="0">
                    <a:latin typeface="Calibri" panose="020F0502020204030204" pitchFamily="34" charset="0"/>
                    <a:cs typeface="Calibri" panose="020F0502020204030204" pitchFamily="34" charset="0"/>
                  </a:rPr>
                  <a:t>all </a:t>
                </a:r>
                <a14:m>
                  <m:oMath xmlns:m="http://schemas.openxmlformats.org/officeDocument/2006/math">
                    <m:r>
                      <a:rPr lang="en-US" sz="1600" i="1">
                        <a:latin typeface="Cambria Math" panose="02040503050406030204" pitchFamily="18" charset="0"/>
                        <a:cs typeface="Calibri" panose="020F0502020204030204" pitchFamily="34" charset="0"/>
                      </a:rPr>
                      <m:t>𝑎</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𝒜</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𝒮</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 </a:t>
                </a:r>
                <a:r>
                  <a:rPr lang="en-US" sz="1600" dirty="0">
                    <a:latin typeface="Calibri" panose="020F0502020204030204" pitchFamily="34" charset="0"/>
                    <a:cs typeface="Calibri" panose="020F0502020204030204" pitchFamily="34" charset="0"/>
                  </a:rPr>
                  <a:t>formula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of the propositional logic is said to be a </a:t>
                </a:r>
                <a:r>
                  <a:rPr lang="en-US" sz="1600" b="1" i="1" dirty="0">
                    <a:latin typeface="Calibri" panose="020F0502020204030204" pitchFamily="34" charset="0"/>
                    <a:cs typeface="Calibri" panose="020F0502020204030204" pitchFamily="34" charset="0"/>
                  </a:rPr>
                  <a:t>valid formula</a:t>
                </a:r>
                <a:r>
                  <a:rPr lang="en-US" sz="1600" dirty="0">
                    <a:latin typeface="Calibri" panose="020F0502020204030204" pitchFamily="34" charset="0"/>
                    <a:cs typeface="Calibri" panose="020F0502020204030204" pitchFamily="34" charset="0"/>
                  </a:rPr>
                  <a:t>, or a </a:t>
                </a:r>
                <a:r>
                  <a:rPr lang="en-US" sz="1600" b="1" i="1" dirty="0">
                    <a:latin typeface="Calibri" panose="020F0502020204030204" pitchFamily="34" charset="0"/>
                    <a:cs typeface="Calibri" panose="020F0502020204030204" pitchFamily="34" charset="0"/>
                  </a:rPr>
                  <a:t>tautology</a:t>
                </a:r>
                <a:r>
                  <a:rPr lang="en-US" sz="1600" dirty="0">
                    <a:latin typeface="Calibri" panose="020F0502020204030204" pitchFamily="34" charset="0"/>
                    <a:cs typeface="Calibri" panose="020F0502020204030204" pitchFamily="34" charset="0"/>
                  </a:rPr>
                  <a:t>, if it is always true, that is, </a:t>
                </a:r>
                <a14:m>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for all truth assignments </a:t>
                </a:r>
                <a14:m>
                  <m:oMath xmlns:m="http://schemas.openxmlformats.org/officeDocument/2006/math">
                    <m:r>
                      <a:rPr lang="en-US" sz="1600" i="1">
                        <a:latin typeface="Cambria Math" panose="02040503050406030204" pitchFamily="18" charset="0"/>
                        <a:cs typeface="Calibri" panose="020F0502020204030204" pitchFamily="34" charset="0"/>
                      </a:rPr>
                      <m:t>𝑣</m:t>
                    </m:r>
                  </m:oMath>
                </a14:m>
                <a:r>
                  <a:rPr lang="en-US" sz="1600" dirty="0">
                    <a:latin typeface="Calibri" panose="020F0502020204030204" pitchFamily="34" charset="0"/>
                    <a:cs typeface="Calibri" panose="020F0502020204030204" pitchFamily="34" charset="0"/>
                  </a:rPr>
                  <a:t>. </a:t>
                </a:r>
              </a:p>
              <a:p>
                <a:pPr marL="82296" indent="0" algn="just">
                  <a:spcBef>
                    <a:spcPts val="1200"/>
                  </a:spcBef>
                  <a:buNone/>
                </a:pPr>
                <a:r>
                  <a:rPr lang="en-US" sz="1600" dirty="0">
                    <a:latin typeface="Calibri" panose="020F0502020204030204" pitchFamily="34" charset="0"/>
                    <a:cs typeface="Calibri" panose="020F0502020204030204" pitchFamily="34" charset="0"/>
                  </a:rPr>
                  <a:t>Two formulas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of the propositional logic are said to be </a:t>
                </a:r>
                <a:r>
                  <a:rPr lang="en-US" sz="1600" b="1" i="1" dirty="0">
                    <a:latin typeface="Calibri" panose="020F0502020204030204" pitchFamily="34" charset="0"/>
                    <a:cs typeface="Calibri" panose="020F0502020204030204" pitchFamily="34" charset="0"/>
                  </a:rPr>
                  <a:t>logically equivalent</a:t>
                </a:r>
                <a:r>
                  <a:rPr lang="en-US" sz="1600" dirty="0">
                    <a:latin typeface="Calibri" panose="020F0502020204030204" pitchFamily="34" charset="0"/>
                    <a:cs typeface="Calibri" panose="020F0502020204030204" pitchFamily="34" charset="0"/>
                  </a:rPr>
                  <a:t>, denoted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if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a valid </a:t>
                </a:r>
                <a:r>
                  <a:rPr lang="en-US" sz="1600" dirty="0" smtClean="0">
                    <a:latin typeface="Calibri" panose="020F0502020204030204" pitchFamily="34" charset="0"/>
                    <a:cs typeface="Calibri" panose="020F0502020204030204" pitchFamily="34" charset="0"/>
                  </a:rPr>
                  <a:t>formula.</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8" name="Rectangle 7"/>
          <p:cNvSpPr/>
          <p:nvPr/>
        </p:nvSpPr>
        <p:spPr>
          <a:xfrm>
            <a:off x="2214554" y="4267201"/>
            <a:ext cx="6248400" cy="142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167628" y="3953888"/>
            <a:ext cx="6342251" cy="1240996"/>
            <a:chOff x="2171072" y="3347691"/>
            <a:chExt cx="6342251" cy="1240996"/>
          </a:xfrm>
        </p:grpSpPr>
        <mc:AlternateContent xmlns:mc="http://schemas.openxmlformats.org/markup-compatibility/2006" xmlns:a14="http://schemas.microsoft.com/office/drawing/2010/main">
          <mc:Choice Requires="a14">
            <p:sp>
              <p:nvSpPr>
                <p:cNvPr id="11" name="TextBox 10"/>
                <p:cNvSpPr txBox="1"/>
                <p:nvPr/>
              </p:nvSpPr>
              <p:spPr>
                <a:xfrm>
                  <a:off x="2171072" y="3654235"/>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e>
                        </m:d>
                        <m:r>
                          <a:rPr lang="en-US" sz="1600" i="1">
                            <a:latin typeface="Cambria Math" panose="02040503050406030204" pitchFamily="18" charset="0"/>
                            <a:cs typeface="Calibri" panose="020F0502020204030204" pitchFamily="34" charset="0"/>
                          </a:rPr>
                          <m:t>=0.</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171072" y="3654235"/>
                  <a:ext cx="1600200" cy="3385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84493" y="3939915"/>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e>
                        </m:d>
                        <m:r>
                          <a:rPr lang="en-US" sz="1600" i="1">
                            <a:latin typeface="Cambria Math" panose="02040503050406030204" pitchFamily="18" charset="0"/>
                            <a:cs typeface="Calibri" panose="020F0502020204030204" pitchFamily="34" charset="0"/>
                          </a:rPr>
                          <m:t>=1.</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184493" y="3939915"/>
                  <a:ext cx="1600200"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319668" y="3379431"/>
                  <a:ext cx="1600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𝑎</m:t>
                            </m:r>
                          </m:e>
                        </m:d>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𝑣</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𝑎</m:t>
                            </m:r>
                          </m:e>
                        </m:d>
                        <m:r>
                          <a:rPr lang="en-US" sz="1600" i="1">
                            <a:latin typeface="Cambria Math" panose="02040503050406030204" pitchFamily="18" charset="0"/>
                            <a:cs typeface="Calibri" panose="020F0502020204030204" pitchFamily="34" charset="0"/>
                          </a:rPr>
                          <m:t>.</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319668" y="3379431"/>
                  <a:ext cx="1600200"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477374" y="3347691"/>
                  <a:ext cx="2485487"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𝛼</m:t>
                                </m:r>
                              </m:e>
                            </m:d>
                          </m:e>
                        </m:d>
                        <m:r>
                          <a:rPr lang="en-US" sz="1600" i="1">
                            <a:latin typeface="Cambria Math" panose="02040503050406030204" pitchFamily="18" charset="0"/>
                            <a:cs typeface="Calibri" panose="020F0502020204030204" pitchFamily="34" charset="0"/>
                          </a:rPr>
                          <m:t>=1−</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r>
                          <a:rPr lang="en-US" sz="1600" i="1">
                            <a:latin typeface="Cambria Math" panose="02040503050406030204" pitchFamily="18" charset="0"/>
                            <a:cs typeface="Calibri" panose="020F0502020204030204" pitchFamily="34" charset="0"/>
                          </a:rPr>
                          <m:t>.</m:t>
                        </m:r>
                      </m:oMath>
                    </m:oMathPara>
                  </a14:m>
                  <a:endParaRPr lang="en-US" sz="1600" i="1" dirty="0">
                    <a:latin typeface="Cambria Math" panose="02040503050406030204" pitchFamily="18" charset="0"/>
                    <a:cs typeface="Calibri" panose="020F050202020403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77374" y="3347691"/>
                  <a:ext cx="2485487" cy="37029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457176" y="3655085"/>
                  <a:ext cx="2667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457176" y="3655085"/>
                  <a:ext cx="2667000" cy="338554"/>
                </a:xfrm>
                <a:prstGeom prst="rect">
                  <a:avLst/>
                </a:prstGeom>
                <a:blipFill rotWithShape="0">
                  <a:blip r:embed="rId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627123" y="3939915"/>
                  <a:ext cx="38862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r>
                          <a:rPr lang="en-US" sz="160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627123" y="3939915"/>
                  <a:ext cx="3886200" cy="338554"/>
                </a:xfrm>
                <a:prstGeom prst="rect">
                  <a:avLst/>
                </a:prstGeom>
                <a:blipFill rotWithShape="0">
                  <a:blip r:embed="rId10"/>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82491" y="4218393"/>
                  <a:ext cx="3665051"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e>
                        </m:d>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1−</m:t>
                            </m:r>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𝛼</m:t>
                            </m:r>
                          </m:e>
                        </m:d>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1−</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𝑣</m:t>
                                </m:r>
                              </m:e>
                              <m:sup>
                                <m:r>
                                  <a:rPr lang="en-US" sz="1600" i="1">
                                    <a:latin typeface="Cambria Math" panose="02040503050406030204" pitchFamily="18" charset="0"/>
                                    <a:cs typeface="Calibri" panose="020F0502020204030204" pitchFamily="34" charset="0"/>
                                  </a:rPr>
                                  <m:t>∗</m:t>
                                </m:r>
                              </m:sup>
                            </m:sSup>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𝛽</m:t>
                                </m:r>
                              </m:e>
                            </m:d>
                          </m:e>
                        </m:d>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482491" y="4218393"/>
                  <a:ext cx="3665051" cy="370294"/>
                </a:xfrm>
                <a:prstGeom prst="rect">
                  <a:avLst/>
                </a:prstGeom>
                <a:blipFill rotWithShape="0">
                  <a:blip r:embed="rId11"/>
                  <a:stretch>
                    <a:fillRect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1482024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1200"/>
                  </a:spcBef>
                  <a:buNone/>
                </a:pPr>
                <a:r>
                  <a:rPr lang="en-US" sz="1600" dirty="0">
                    <a:latin typeface="Calibri" panose="020F0502020204030204" pitchFamily="34" charset="0"/>
                    <a:cs typeface="Calibri" panose="020F0502020204030204" pitchFamily="34" charset="0"/>
                  </a:rPr>
                  <a:t>For two formulas </a:t>
                </a:r>
                <a14:m>
                  <m:oMath xmlns:m="http://schemas.openxmlformats.org/officeDocument/2006/math">
                    <m:r>
                      <a:rPr lang="en-US" sz="1600" i="1">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we say that </a:t>
                </a:r>
                <a14:m>
                  <m:oMath xmlns:m="http://schemas.openxmlformats.org/officeDocument/2006/math">
                    <m:r>
                      <a:rPr lang="en-US" sz="1600" i="1" dirty="0">
                        <a:latin typeface="Cambria Math" panose="02040503050406030204" pitchFamily="18" charset="0"/>
                        <a:cs typeface="Calibri" panose="020F0502020204030204" pitchFamily="34" charset="0"/>
                      </a:rPr>
                      <m:t>𝛼</m:t>
                    </m:r>
                  </m:oMath>
                </a14:m>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logically implies</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and write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if </a:t>
                </a:r>
                <a14:m>
                  <m:oMath xmlns:m="http://schemas.openxmlformats.org/officeDocument/2006/math">
                    <m:r>
                      <a:rPr lang="en-US" sz="1600" i="1">
                        <a:latin typeface="Cambria Math" panose="02040503050406030204" pitchFamily="18" charset="0"/>
                        <a:cs typeface="Calibri" panose="020F0502020204030204" pitchFamily="34" charset="0"/>
                      </a:rPr>
                      <m:t>𝛼</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𝛽</m:t>
                    </m:r>
                  </m:oMath>
                </a14:m>
                <a:r>
                  <a:rPr lang="en-US" sz="1600" dirty="0">
                    <a:latin typeface="Calibri" panose="020F0502020204030204" pitchFamily="34" charset="0"/>
                    <a:cs typeface="Calibri" panose="020F0502020204030204" pitchFamily="34" charset="0"/>
                  </a:rPr>
                  <a:t> is a valid formula, i.e., a tautology</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Important </a:t>
                </a:r>
                <a:r>
                  <a:rPr lang="en-US" sz="1600" dirty="0">
                    <a:latin typeface="Calibri" panose="020F0502020204030204" pitchFamily="34" charset="0"/>
                    <a:cs typeface="Calibri" panose="020F0502020204030204" pitchFamily="34" charset="0"/>
                  </a:rPr>
                  <a:t>logical implications that constitute our faculty of deduction are called </a:t>
                </a:r>
                <a:r>
                  <a:rPr lang="en-US" sz="1600" b="1" i="1" dirty="0">
                    <a:latin typeface="Calibri" panose="020F0502020204030204" pitchFamily="34" charset="0"/>
                    <a:cs typeface="Calibri" panose="020F0502020204030204" pitchFamily="34" charset="0"/>
                  </a:rPr>
                  <a:t>rules of inference</a:t>
                </a:r>
                <a:r>
                  <a:rPr lang="en-US" sz="1600" dirty="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following table lists a number of important rules of inference.</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6" name="Picture 5"/>
          <p:cNvPicPr>
            <a:picLocks noChangeAspect="1"/>
          </p:cNvPicPr>
          <p:nvPr/>
        </p:nvPicPr>
        <p:blipFill>
          <a:blip r:embed="rId5"/>
          <a:stretch>
            <a:fillRect/>
          </a:stretch>
        </p:blipFill>
        <p:spPr>
          <a:xfrm>
            <a:off x="2862058" y="2898323"/>
            <a:ext cx="4768437" cy="3645352"/>
          </a:xfrm>
          <a:prstGeom prst="rect">
            <a:avLst/>
          </a:prstGeom>
        </p:spPr>
      </p:pic>
    </p:spTree>
    <p:extLst>
      <p:ext uri="{BB962C8B-B14F-4D97-AF65-F5344CB8AC3E}">
        <p14:creationId xmlns:p14="http://schemas.microsoft.com/office/powerpoint/2010/main" val="267060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The logic introduced so far, i.e., the propositional logic, falls short of expressing, and reasoning about, the statements that we may face with in mathematics and, more importantly, in our daily lives.</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Propositional </a:t>
            </a:r>
            <a:r>
              <a:rPr lang="en-US" sz="1600" dirty="0">
                <a:latin typeface="Calibri" panose="020F0502020204030204" pitchFamily="34" charset="0"/>
                <a:cs typeface="Calibri" panose="020F0502020204030204" pitchFamily="34" charset="0"/>
              </a:rPr>
              <a:t>logic does not give us the means to express a general principle that tells us that </a:t>
            </a:r>
            <a:r>
              <a:rPr lang="en-US" sz="1600" dirty="0" smtClean="0">
                <a:latin typeface="Calibri" panose="020F0502020204030204" pitchFamily="34" charset="0"/>
                <a:cs typeface="Calibri" panose="020F0502020204030204" pitchFamily="34" charset="0"/>
              </a:rPr>
              <a:t>“if Alice </a:t>
            </a:r>
            <a:r>
              <a:rPr lang="en-US" sz="1600" dirty="0">
                <a:latin typeface="Calibri" panose="020F0502020204030204" pitchFamily="34" charset="0"/>
                <a:cs typeface="Calibri" panose="020F0502020204030204" pitchFamily="34" charset="0"/>
              </a:rPr>
              <a:t>is with her son on the beach, then her son is with </a:t>
            </a:r>
            <a:r>
              <a:rPr lang="en-US" sz="1600" dirty="0" smtClean="0">
                <a:latin typeface="Calibri" panose="020F0502020204030204" pitchFamily="34" charset="0"/>
                <a:cs typeface="Calibri" panose="020F0502020204030204" pitchFamily="34" charset="0"/>
              </a:rPr>
              <a:t>Alice;” or “if </a:t>
            </a:r>
            <a:r>
              <a:rPr lang="en-US" sz="1600" dirty="0">
                <a:latin typeface="Calibri" panose="020F0502020204030204" pitchFamily="34" charset="0"/>
                <a:cs typeface="Calibri" panose="020F0502020204030204" pitchFamily="34" charset="0"/>
              </a:rPr>
              <a:t>someone is alone, they are not with someone else</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How may </a:t>
            </a:r>
            <a:r>
              <a:rPr lang="en-US" sz="1600" dirty="0">
                <a:latin typeface="Calibri" panose="020F0502020204030204" pitchFamily="34" charset="0"/>
                <a:cs typeface="Calibri" panose="020F0502020204030204" pitchFamily="34" charset="0"/>
              </a:rPr>
              <a:t>one reason about the truth of the statement “If every person has a father, then Alice (who is a person) has a father” or “There exists a natural number that is less than or equal to all natural numbers?”</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Indeed, we need </a:t>
            </a:r>
            <a:r>
              <a:rPr lang="en-US" sz="1600" dirty="0">
                <a:latin typeface="Calibri" panose="020F0502020204030204" pitchFamily="34" charset="0"/>
                <a:cs typeface="Calibri" panose="020F0502020204030204" pitchFamily="34" charset="0"/>
              </a:rPr>
              <a:t>a way to talk about objects and individuals, as well as their properties and the relationships between them. These are exactly what is provided by a more expressive </a:t>
            </a:r>
            <a:r>
              <a:rPr lang="en-US" sz="1600" dirty="0" smtClean="0">
                <a:latin typeface="Calibri" panose="020F0502020204030204" pitchFamily="34" charset="0"/>
                <a:cs typeface="Calibri" panose="020F0502020204030204" pitchFamily="34" charset="0"/>
              </a:rPr>
              <a:t>logic </a:t>
            </a:r>
            <a:r>
              <a:rPr lang="en-US" sz="1600" dirty="0">
                <a:latin typeface="Calibri" panose="020F0502020204030204" pitchFamily="34" charset="0"/>
                <a:cs typeface="Calibri" panose="020F0502020204030204" pitchFamily="34" charset="0"/>
              </a:rPr>
              <a:t>known as </a:t>
            </a:r>
            <a:r>
              <a:rPr lang="en-US" sz="1600" b="1" i="1" dirty="0">
                <a:latin typeface="Calibri" panose="020F0502020204030204" pitchFamily="34" charset="0"/>
                <a:cs typeface="Calibri" panose="020F0502020204030204" pitchFamily="34" charset="0"/>
              </a:rPr>
              <a:t>first-order </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predicate</a:t>
            </a:r>
            <a:r>
              <a:rPr lang="en-US" sz="1600" dirty="0" smtClean="0">
                <a:latin typeface="Calibri" panose="020F0502020204030204" pitchFamily="34" charset="0"/>
                <a:cs typeface="Calibri" panose="020F0502020204030204" pitchFamily="34" charset="0"/>
              </a:rPr>
              <a:t>)</a:t>
            </a:r>
            <a:r>
              <a:rPr lang="en-US" sz="1600" b="1" i="1" dirty="0" smtClean="0">
                <a:latin typeface="Calibri" panose="020F0502020204030204" pitchFamily="34" charset="0"/>
                <a:cs typeface="Calibri" panose="020F0502020204030204" pitchFamily="34" charset="0"/>
              </a:rPr>
              <a:t> logic</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First-order </a:t>
            </a:r>
            <a:r>
              <a:rPr lang="en-US" sz="1600" dirty="0">
                <a:latin typeface="Calibri" panose="020F0502020204030204" pitchFamily="34" charset="0"/>
                <a:cs typeface="Calibri" panose="020F0502020204030204" pitchFamily="34" charset="0"/>
              </a:rPr>
              <a:t>logic can be understood as an extension of </a:t>
            </a:r>
            <a:r>
              <a:rPr lang="en-US" sz="1600" dirty="0" smtClean="0">
                <a:latin typeface="Calibri" panose="020F0502020204030204" pitchFamily="34" charset="0"/>
                <a:cs typeface="Calibri" panose="020F0502020204030204" pitchFamily="34" charset="0"/>
              </a:rPr>
              <a:t>the propositional </a:t>
            </a:r>
            <a:r>
              <a:rPr lang="en-US" sz="1600" dirty="0">
                <a:latin typeface="Calibri" panose="020F0502020204030204" pitchFamily="34" charset="0"/>
                <a:cs typeface="Calibri" panose="020F0502020204030204" pitchFamily="34" charset="0"/>
              </a:rPr>
              <a:t>logic. In propositional logic the atomic formulas have no </a:t>
            </a:r>
            <a:r>
              <a:rPr lang="en-US" sz="1600" b="1" i="1" dirty="0">
                <a:latin typeface="Calibri" panose="020F0502020204030204" pitchFamily="34" charset="0"/>
                <a:cs typeface="Calibri" panose="020F0502020204030204" pitchFamily="34" charset="0"/>
              </a:rPr>
              <a:t>internal structure</a:t>
            </a:r>
            <a:r>
              <a:rPr lang="en-US" sz="1600" dirty="0">
                <a:latin typeface="Calibri" panose="020F0502020204030204" pitchFamily="34" charset="0"/>
                <a:cs typeface="Calibri" panose="020F0502020204030204" pitchFamily="34" charset="0"/>
              </a:rPr>
              <a:t>—they are propositional variables that are either true or false. </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In first-order </a:t>
            </a:r>
            <a:r>
              <a:rPr lang="en-US" sz="1600" dirty="0" smtClean="0">
                <a:latin typeface="Calibri" panose="020F0502020204030204" pitchFamily="34" charset="0"/>
                <a:cs typeface="Calibri" panose="020F0502020204030204" pitchFamily="34" charset="0"/>
              </a:rPr>
              <a:t>logic, </a:t>
            </a:r>
            <a:r>
              <a:rPr lang="en-US" sz="1600" dirty="0">
                <a:latin typeface="Calibri" panose="020F0502020204030204" pitchFamily="34" charset="0"/>
                <a:cs typeface="Calibri" panose="020F0502020204030204" pitchFamily="34" charset="0"/>
              </a:rPr>
              <a:t>the atomic formulas are </a:t>
            </a:r>
            <a:r>
              <a:rPr lang="en-US" sz="1600" b="1" i="1" dirty="0">
                <a:latin typeface="Calibri" panose="020F0502020204030204" pitchFamily="34" charset="0"/>
                <a:cs typeface="Calibri" panose="020F0502020204030204" pitchFamily="34" charset="0"/>
              </a:rPr>
              <a:t>predicates</a:t>
            </a:r>
            <a:r>
              <a:rPr lang="en-US" sz="1600" dirty="0">
                <a:latin typeface="Calibri" panose="020F0502020204030204" pitchFamily="34" charset="0"/>
                <a:cs typeface="Calibri" panose="020F0502020204030204" pitchFamily="34" charset="0"/>
              </a:rPr>
              <a:t> that assert a </a:t>
            </a:r>
            <a:r>
              <a:rPr lang="en-US" sz="1600" b="1" i="1" dirty="0">
                <a:latin typeface="Calibri" panose="020F0502020204030204" pitchFamily="34" charset="0"/>
                <a:cs typeface="Calibri" panose="020F0502020204030204" pitchFamily="34" charset="0"/>
              </a:rPr>
              <a:t>relationship</a:t>
            </a:r>
            <a:r>
              <a:rPr lang="en-US" sz="1600" dirty="0">
                <a:latin typeface="Calibri" panose="020F0502020204030204" pitchFamily="34" charset="0"/>
                <a:cs typeface="Calibri" panose="020F0502020204030204" pitchFamily="34" charset="0"/>
              </a:rPr>
              <a:t> among certain elements. Another significant </a:t>
            </a:r>
            <a:r>
              <a:rPr lang="en-US" sz="1600" dirty="0" smtClean="0">
                <a:latin typeface="Calibri" panose="020F0502020204030204" pitchFamily="34" charset="0"/>
                <a:cs typeface="Calibri" panose="020F0502020204030204" pitchFamily="34" charset="0"/>
              </a:rPr>
              <a:t>concept </a:t>
            </a:r>
            <a:r>
              <a:rPr lang="en-US" sz="1600" dirty="0">
                <a:latin typeface="Calibri" panose="020F0502020204030204" pitchFamily="34" charset="0"/>
                <a:cs typeface="Calibri" panose="020F0502020204030204" pitchFamily="34" charset="0"/>
              </a:rPr>
              <a:t>in </a:t>
            </a:r>
            <a:r>
              <a:rPr lang="en-US" sz="1600" dirty="0" smtClean="0">
                <a:latin typeface="Calibri" panose="020F0502020204030204" pitchFamily="34" charset="0"/>
                <a:cs typeface="Calibri" panose="020F0502020204030204" pitchFamily="34" charset="0"/>
              </a:rPr>
              <a:t>first-order </a:t>
            </a:r>
            <a:r>
              <a:rPr lang="en-US" sz="1600" dirty="0">
                <a:latin typeface="Calibri" panose="020F0502020204030204" pitchFamily="34" charset="0"/>
                <a:cs typeface="Calibri" panose="020F0502020204030204" pitchFamily="34" charset="0"/>
              </a:rPr>
              <a:t>logic is </a:t>
            </a:r>
            <a:r>
              <a:rPr lang="en-US" sz="1600" b="1" i="1" dirty="0" smtClean="0">
                <a:latin typeface="Calibri" panose="020F0502020204030204" pitchFamily="34" charset="0"/>
                <a:cs typeface="Calibri" panose="020F0502020204030204" pitchFamily="34" charset="0"/>
              </a:rPr>
              <a:t>quantification</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ability to assert that a certain property holds for </a:t>
            </a:r>
            <a:r>
              <a:rPr lang="en-US" sz="1600" b="1" i="1" dirty="0">
                <a:latin typeface="Calibri" panose="020F0502020204030204" pitchFamily="34" charset="0"/>
                <a:cs typeface="Calibri" panose="020F0502020204030204" pitchFamily="34" charset="0"/>
              </a:rPr>
              <a:t>all</a:t>
            </a:r>
            <a:r>
              <a:rPr lang="en-US" sz="1600" dirty="0">
                <a:latin typeface="Calibri" panose="020F0502020204030204" pitchFamily="34" charset="0"/>
                <a:cs typeface="Calibri" panose="020F0502020204030204" pitchFamily="34" charset="0"/>
              </a:rPr>
              <a:t> elements or </a:t>
            </a:r>
            <a:r>
              <a:rPr lang="en-US" sz="1600" dirty="0" smtClean="0">
                <a:latin typeface="Calibri" panose="020F0502020204030204" pitchFamily="34" charset="0"/>
                <a:cs typeface="Calibri" panose="020F0502020204030204" pitchFamily="34" charset="0"/>
              </a:rPr>
              <a:t>for </a:t>
            </a:r>
            <a:r>
              <a:rPr lang="en-US" sz="1600" b="1" i="1" dirty="0">
                <a:latin typeface="Calibri" panose="020F0502020204030204" pitchFamily="34" charset="0"/>
                <a:cs typeface="Calibri" panose="020F0502020204030204" pitchFamily="34" charset="0"/>
              </a:rPr>
              <a:t>some</a:t>
            </a:r>
            <a:r>
              <a:rPr lang="en-US" sz="1600" dirty="0">
                <a:latin typeface="Calibri" panose="020F0502020204030204" pitchFamily="34" charset="0"/>
                <a:cs typeface="Calibri" panose="020F0502020204030204" pitchFamily="34" charset="0"/>
              </a:rPr>
              <a:t> element</a:t>
            </a:r>
            <a:r>
              <a:rPr lang="en-US" sz="1600" dirty="0" smtClean="0">
                <a:latin typeface="Calibri" panose="020F0502020204030204" pitchFamily="34" charset="0"/>
                <a:cs typeface="Calibri" panose="020F0502020204030204" pitchFamily="34" charset="0"/>
              </a:rPr>
              <a:t>.</a:t>
            </a:r>
            <a:endParaRPr lang="en-US" sz="1600" b="1" i="1"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67494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Open </a:t>
            </a:r>
            <a:r>
              <a:rPr lang="en-US" sz="3000" dirty="0" smtClean="0">
                <a:latin typeface="Calibri" panose="020F0502020204030204" pitchFamily="34" charset="0"/>
                <a:cs typeface="Calibri" panose="020F0502020204030204" pitchFamily="34" charset="0"/>
              </a:rPr>
              <a:t>Statements </a:t>
            </a:r>
            <a:r>
              <a:rPr lang="en-US" sz="3000" dirty="0" smtClean="0">
                <a:latin typeface="Calibri" panose="020F0502020204030204" pitchFamily="34" charset="0"/>
                <a:cs typeface="Calibri" panose="020F0502020204030204" pitchFamily="34" charset="0"/>
              </a:rPr>
              <a:t>(</a:t>
            </a:r>
            <a:r>
              <a:rPr lang="en-US" sz="3000" dirty="0" smtClean="0">
                <a:latin typeface="Calibri" panose="020F0502020204030204" pitchFamily="34" charset="0"/>
                <a:cs typeface="Calibri" panose="020F0502020204030204" pitchFamily="34" charset="0"/>
              </a:rPr>
              <a:t>Predicates)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A declarative sentence is said to be a </a:t>
                </a:r>
                <a:r>
                  <a:rPr lang="en-US" sz="1600" b="1" i="1" dirty="0" smtClean="0">
                    <a:latin typeface="Calibri" panose="020F0502020204030204" pitchFamily="34" charset="0"/>
                    <a:cs typeface="Calibri" panose="020F0502020204030204" pitchFamily="34" charset="0"/>
                  </a:rPr>
                  <a:t>predicate</a:t>
                </a:r>
                <a:r>
                  <a:rPr lang="en-US" sz="1600" dirty="0" smtClean="0">
                    <a:latin typeface="Calibri" panose="020F0502020204030204" pitchFamily="34" charset="0"/>
                    <a:cs typeface="Calibri" panose="020F0502020204030204" pitchFamily="34" charset="0"/>
                  </a:rPr>
                  <a:t>, or an </a:t>
                </a:r>
                <a:r>
                  <a:rPr lang="en-US" sz="1600" b="1" i="1" dirty="0" smtClean="0">
                    <a:latin typeface="Calibri" panose="020F0502020204030204" pitchFamily="34" charset="0"/>
                    <a:cs typeface="Calibri" panose="020F0502020204030204" pitchFamily="34" charset="0"/>
                  </a:rPr>
                  <a:t>open statement</a:t>
                </a:r>
                <a:r>
                  <a:rPr lang="en-US" sz="1600" dirty="0" smtClean="0">
                    <a:latin typeface="Calibri" panose="020F0502020204030204" pitchFamily="34" charset="0"/>
                    <a:cs typeface="Calibri" panose="020F0502020204030204" pitchFamily="34" charset="0"/>
                  </a:rPr>
                  <a:t>, if</a:t>
                </a:r>
                <a:endParaRPr lang="en-US" sz="1600" dirty="0">
                  <a:latin typeface="Calibri" panose="020F0502020204030204" pitchFamily="34" charset="0"/>
                  <a:cs typeface="Calibri" panose="020F0502020204030204" pitchFamily="34" charset="0"/>
                </a:endParaRPr>
              </a:p>
              <a:p>
                <a:pPr marL="548640" algn="just">
                  <a:spcBef>
                    <a:spcPts val="0"/>
                  </a:spcBef>
                  <a:buClr>
                    <a:schemeClr val="tx1"/>
                  </a:buClr>
                  <a:buSzPct val="100000"/>
                </a:pPr>
                <a:r>
                  <a:rPr lang="en-US" sz="1600" dirty="0" smtClean="0">
                    <a:latin typeface="Calibri" panose="020F0502020204030204" pitchFamily="34" charset="0"/>
                    <a:cs typeface="Calibri" panose="020F0502020204030204" pitchFamily="34" charset="0"/>
                  </a:rPr>
                  <a:t>it contains one or more variables,</a:t>
                </a:r>
              </a:p>
              <a:p>
                <a:pPr marL="548640" algn="just">
                  <a:spcBef>
                    <a:spcPts val="0"/>
                  </a:spcBef>
                  <a:buClr>
                    <a:schemeClr val="tx1"/>
                  </a:buClr>
                  <a:buSzPct val="100000"/>
                </a:pP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is not a statement (it cannot be a assigned a truth value,) and</a:t>
                </a:r>
              </a:p>
              <a:p>
                <a:pPr marL="548640" algn="just">
                  <a:spcBef>
                    <a:spcPts val="0"/>
                  </a:spcBef>
                  <a:buClr>
                    <a:schemeClr val="tx1"/>
                  </a:buClr>
                  <a:buSzPct val="100000"/>
                </a:pPr>
                <a:r>
                  <a:rPr lang="en-US" sz="1600" dirty="0">
                    <a:latin typeface="Calibri" panose="020F0502020204030204" pitchFamily="34" charset="0"/>
                    <a:cs typeface="Calibri" panose="020F0502020204030204" pitchFamily="34" charset="0"/>
                  </a:rPr>
                  <a:t>it becomes a statement when its variables are replaced with certain allowable choices</a:t>
                </a:r>
                <a:r>
                  <a:rPr lang="en-US" sz="1600" dirty="0" smtClean="0">
                    <a:latin typeface="Calibri" panose="020F0502020204030204" pitchFamily="34" charset="0"/>
                    <a:cs typeface="Calibri" panose="020F0502020204030204" pitchFamily="34" charset="0"/>
                  </a:rPr>
                  <a:t>.</a:t>
                </a:r>
              </a:p>
              <a:p>
                <a:pPr marL="82296"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For example,  the sentence </a:t>
                </a:r>
              </a:p>
              <a:p>
                <a:pPr marL="82296" indent="0" algn="ctr">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“The number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is an even integer.”</a:t>
                </a: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is an open statement (predicate). Here, “certain allowable choices” may be integers. Allowable choices constitute what is called the </a:t>
                </a:r>
                <a:r>
                  <a:rPr lang="en-US" sz="1600" b="1" i="1" dirty="0" smtClean="0">
                    <a:latin typeface="Calibri" panose="020F0502020204030204" pitchFamily="34" charset="0"/>
                    <a:cs typeface="Calibri" panose="020F0502020204030204" pitchFamily="34" charset="0"/>
                  </a:rPr>
                  <a:t>universe</a:t>
                </a:r>
                <a:r>
                  <a:rPr lang="en-US" sz="1600" dirty="0" smtClean="0">
                    <a:latin typeface="Calibri" panose="020F0502020204030204" pitchFamily="34" charset="0"/>
                    <a:cs typeface="Calibri" panose="020F0502020204030204" pitchFamily="34" charset="0"/>
                  </a:rPr>
                  <a:t> or </a:t>
                </a:r>
                <a:r>
                  <a:rPr lang="en-US" sz="1600" b="1" i="1" dirty="0" smtClean="0">
                    <a:latin typeface="Calibri" panose="020F0502020204030204" pitchFamily="34" charset="0"/>
                    <a:cs typeface="Calibri" panose="020F0502020204030204" pitchFamily="34" charset="0"/>
                  </a:rPr>
                  <a:t>universe of discourse</a:t>
                </a:r>
                <a:r>
                  <a:rPr lang="en-US" sz="1600" dirty="0" smtClean="0">
                    <a:latin typeface="Calibri" panose="020F0502020204030204" pitchFamily="34" charset="0"/>
                    <a:cs typeface="Calibri" panose="020F0502020204030204" pitchFamily="34" charset="0"/>
                  </a:rPr>
                  <a:t> for the open statement. The universe comprises the choices we wish to consider or allow for the variable(s) in the predicate.</a:t>
                </a:r>
              </a:p>
              <a:p>
                <a:pPr marL="82296" indent="0" algn="just">
                  <a:spcBef>
                    <a:spcPts val="0"/>
                  </a:spcBef>
                  <a:buClr>
                    <a:schemeClr val="tx1"/>
                  </a:buClr>
                  <a:buSzPct val="100000"/>
                  <a:buNone/>
                </a:pPr>
                <a:endParaRPr lang="en-US" sz="1600" b="1" i="1"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Similarly, the sentence </a:t>
                </a:r>
              </a:p>
              <a:p>
                <a:pPr marL="82296" indent="0" algn="ctr">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“The numbers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 are odd integers.”</a:t>
                </a:r>
              </a:p>
              <a:p>
                <a:pPr marL="82296" indent="0">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is a predicate with two variables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oMath>
                </a14:m>
                <a:r>
                  <a:rPr lang="en-US" sz="1600" dirty="0" smtClean="0">
                    <a:latin typeface="Calibri" panose="020F0502020204030204" pitchFamily="34" charset="0"/>
                    <a:cs typeface="Calibri" panose="020F0502020204030204" pitchFamily="34" charset="0"/>
                  </a:rPr>
                  <a:t>.</a:t>
                </a:r>
              </a:p>
              <a:p>
                <a:pPr marL="82296" indent="0">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The sentence </a:t>
                </a:r>
              </a:p>
              <a:p>
                <a:pPr marL="82296" indent="0" algn="ctr">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A </a:t>
                </a:r>
                <a:r>
                  <a:rPr lang="en-US" sz="1600" dirty="0" smtClean="0">
                    <a:latin typeface="Calibri" panose="020F0502020204030204" pitchFamily="34" charset="0"/>
                    <a:cs typeface="Calibri" panose="020F0502020204030204" pitchFamily="34" charset="0"/>
                  </a:rPr>
                  <a:t>flower </a:t>
                </a:r>
                <a:r>
                  <a:rPr lang="en-US" sz="1600" dirty="0" smtClean="0">
                    <a:latin typeface="Calibri" panose="020F0502020204030204" pitchFamily="34" charset="0"/>
                    <a:cs typeface="Calibri" panose="020F0502020204030204" pitchFamily="34" charset="0"/>
                  </a:rPr>
                  <a:t>is beautiful.”</a:t>
                </a:r>
              </a:p>
              <a:p>
                <a:pPr marL="82296" indent="0" algn="just">
                  <a:spcBef>
                    <a:spcPts val="0"/>
                  </a:spcBef>
                  <a:buClr>
                    <a:schemeClr val="tx1"/>
                  </a:buClr>
                  <a:buSzPct val="100000"/>
                  <a:buNone/>
                </a:pPr>
                <a:r>
                  <a:rPr lang="en-US" sz="1600" dirty="0" smtClean="0">
                    <a:latin typeface="Calibri" panose="020F0502020204030204" pitchFamily="34" charset="0"/>
                    <a:cs typeface="Calibri" panose="020F0502020204030204" pitchFamily="34" charset="0"/>
                  </a:rPr>
                  <a:t>is also a predicate. The phrase “a flower” takes the role of a variable and can be replaced by certain allowable choices such as “rose,” “tulip,” “lily,” “violet,” and so on.  </a:t>
                </a:r>
              </a:p>
              <a:p>
                <a:pPr marL="82296" indent="0" algn="just">
                  <a:spcBef>
                    <a:spcPts val="0"/>
                  </a:spcBef>
                  <a:buClr>
                    <a:schemeClr val="tx1"/>
                  </a:buClr>
                  <a:buSzPct val="100000"/>
                  <a:buNone/>
                </a:pPr>
                <a:r>
                  <a:rPr lang="en-US" sz="1600" dirty="0">
                    <a:latin typeface="Calibri" panose="020F0502020204030204" pitchFamily="34" charset="0"/>
                    <a:cs typeface="Calibri" panose="020F0502020204030204" pitchFamily="34" charset="0"/>
                  </a:rPr>
                  <a:t>	</a:t>
                </a:r>
              </a:p>
              <a:p>
                <a:pPr marL="82296" indent="0" algn="just">
                  <a:spcBef>
                    <a:spcPts val="0"/>
                  </a:spcBef>
                  <a:buClr>
                    <a:schemeClr val="tx1"/>
                  </a:buClr>
                  <a:buSzPct val="100000"/>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5" name="TextBox 4"/>
              <p:cNvSpPr txBox="1"/>
              <p:nvPr/>
            </p:nvSpPr>
            <p:spPr>
              <a:xfrm>
                <a:off x="4004310" y="5334000"/>
                <a:ext cx="2232660" cy="338554"/>
              </a:xfrm>
              <a:prstGeom prst="rect">
                <a:avLst/>
              </a:prstGeom>
              <a:solidFill>
                <a:schemeClr val="accent2">
                  <a:lumMod val="60000"/>
                  <a:lumOff val="40000"/>
                </a:schemeClr>
              </a:solidFill>
            </p:spPr>
            <p:txBody>
              <a:bodyPr wrap="square" rtlCol="0">
                <a:spAutoFit/>
              </a:bodyPr>
              <a:lstStyle/>
              <a:p>
                <a:pPr algn="ctr"/>
                <a:r>
                  <a:rPr lang="en-US" sz="1600" b="0" dirty="0" smtClean="0">
                    <a:latin typeface="Calibri" panose="020F0502020204030204" pitchFamily="34" charset="0"/>
                    <a:cs typeface="Calibri" panose="020F0502020204030204" pitchFamily="34" charset="0"/>
                  </a:rPr>
                  <a:t>“</a:t>
                </a:r>
                <a14:m>
                  <m:oMath xmlns:m="http://schemas.openxmlformats.org/officeDocument/2006/math">
                    <m:r>
                      <a:rPr lang="en-US" sz="1600" b="0" i="1" smtClean="0">
                        <a:latin typeface="Cambria Math" panose="02040503050406030204" pitchFamily="18" charset="0"/>
                      </a:rPr>
                      <m:t>𝑥</m:t>
                    </m:r>
                  </m:oMath>
                </a14:m>
                <a:r>
                  <a:rPr lang="en-US" sz="1600" dirty="0" smtClean="0">
                    <a:latin typeface="Calibri" panose="020F0502020204030204" pitchFamily="34" charset="0"/>
                    <a:cs typeface="Calibri" panose="020F0502020204030204" pitchFamily="34" charset="0"/>
                  </a:rPr>
                  <a:t> is a beautiful flower.”</a:t>
                </a:r>
                <a:endParaRPr lang="en-US" sz="1600" dirty="0">
                  <a:latin typeface="Calibri" panose="020F0502020204030204" pitchFamily="34" charset="0"/>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4004310" y="5334000"/>
                <a:ext cx="2232660" cy="338554"/>
              </a:xfrm>
              <a:prstGeom prst="rect">
                <a:avLst/>
              </a:prstGeom>
              <a:blipFill rotWithShape="0">
                <a:blip r:embed="rId5"/>
                <a:stretch>
                  <a:fillRect l="-273"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266254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Predicates and Statements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0" lvl="0" indent="0" algn="just"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A predicate is said to be </a:t>
                </a:r>
                <a:r>
                  <a:rPr lang="en-US" altLang="en-US" sz="1600" b="1" i="1" dirty="0" smtClean="0">
                    <a:latin typeface="Calibri" panose="020F0502020204030204" pitchFamily="34" charset="0"/>
                    <a:cs typeface="Calibri" panose="020F0502020204030204" pitchFamily="34" charset="0"/>
                  </a:rPr>
                  <a:t>atomic</a:t>
                </a:r>
                <a:r>
                  <a:rPr lang="en-US" altLang="en-US" sz="1600" dirty="0" smtClean="0">
                    <a:latin typeface="Calibri" panose="020F0502020204030204" pitchFamily="34" charset="0"/>
                    <a:cs typeface="Calibri" panose="020F0502020204030204" pitchFamily="34" charset="0"/>
                  </a:rPr>
                  <a:t> if it cannot broken down into smaller predicates (using logical connectives.) In fact, an atomic predicate is a predicate that contains no </a:t>
                </a:r>
                <a:r>
                  <a:rPr lang="en-US" altLang="en-US" sz="1600" dirty="0" smtClean="0">
                    <a:latin typeface="Calibri" panose="020F0502020204030204" pitchFamily="34" charset="0"/>
                    <a:cs typeface="Calibri" panose="020F0502020204030204" pitchFamily="34" charset="0"/>
                  </a:rPr>
                  <a:t>connectives. We denote atomic </a:t>
                </a:r>
                <a:r>
                  <a:rPr lang="en-US" altLang="en-US" sz="1600" dirty="0" smtClean="0">
                    <a:latin typeface="Calibri" panose="020F0502020204030204" pitchFamily="34" charset="0"/>
                    <a:cs typeface="Calibri" panose="020F0502020204030204" pitchFamily="34" charset="0"/>
                  </a:rPr>
                  <a:t>predicates </a:t>
                </a:r>
                <a:r>
                  <a:rPr lang="en-US" altLang="en-US" sz="1600" dirty="0" smtClean="0">
                    <a:latin typeface="Calibri" panose="020F0502020204030204" pitchFamily="34" charset="0"/>
                    <a:cs typeface="Calibri" panose="020F0502020204030204" pitchFamily="34" charset="0"/>
                  </a:rPr>
                  <a:t>by </a:t>
                </a:r>
                <a:r>
                  <a:rPr lang="en-US" altLang="en-US" sz="1600" dirty="0" smtClean="0">
                    <a:latin typeface="Calibri" panose="020F0502020204030204" pitchFamily="34" charset="0"/>
                    <a:cs typeface="Calibri" panose="020F0502020204030204" pitchFamily="34" charset="0"/>
                  </a:rPr>
                  <a:t>small letters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𝑝</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𝑞</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𝑟</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𝑠</m:t>
                    </m:r>
                  </m:oMath>
                </a14:m>
                <a:r>
                  <a:rPr lang="en-US" altLang="en-US" sz="1600" dirty="0" smtClean="0">
                    <a:latin typeface="Calibri" panose="020F0502020204030204" pitchFamily="34" charset="0"/>
                    <a:cs typeface="Calibri" panose="020F0502020204030204" pitchFamily="34" charset="0"/>
                  </a:rPr>
                  <a:t>, etc. We also use Greek letters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𝛼</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𝛽</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𝛾</m:t>
                    </m:r>
                  </m:oMath>
                </a14:m>
                <a:r>
                  <a:rPr lang="en-US" altLang="en-US" sz="1600" dirty="0" smtClean="0">
                    <a:latin typeface="Calibri" panose="020F0502020204030204" pitchFamily="34" charset="0"/>
                    <a:cs typeface="Calibri" panose="020F0502020204030204" pitchFamily="34" charset="0"/>
                  </a:rPr>
                  <a:t>, and so on to denote a predicate in general no matter it is atomic or not</a:t>
                </a:r>
                <a:r>
                  <a:rPr lang="en-US" altLang="en-US" sz="1600" dirty="0">
                    <a:latin typeface="Calibri" panose="020F0502020204030204" pitchFamily="34" charset="0"/>
                    <a:cs typeface="Calibri" panose="020F0502020204030204" pitchFamily="34" charset="0"/>
                  </a:rPr>
                  <a:t>.</a:t>
                </a:r>
                <a:r>
                  <a:rPr lang="en-US" altLang="en-US" sz="1600" dirty="0" smtClean="0">
                    <a:latin typeface="Calibri" panose="020F0502020204030204" pitchFamily="34" charset="0"/>
                    <a:cs typeface="Calibri" panose="020F0502020204030204" pitchFamily="34" charset="0"/>
                  </a:rPr>
                  <a:t> </a:t>
                </a:r>
              </a:p>
              <a:p>
                <a:pPr marL="0" lvl="0" indent="0" algn="just"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A predicate is said to be a </a:t>
                </a:r>
                <a14:m>
                  <m:oMath xmlns:m="http://schemas.openxmlformats.org/officeDocument/2006/math">
                    <m:r>
                      <a:rPr lang="en-US" altLang="en-US" sz="1600" b="0" i="1" dirty="0" smtClean="0">
                        <a:latin typeface="Cambria Math" panose="02040503050406030204" pitchFamily="18" charset="0"/>
                        <a:cs typeface="Calibri" panose="020F0502020204030204" pitchFamily="34" charset="0"/>
                      </a:rPr>
                      <m:t>𝑘</m:t>
                    </m:r>
                  </m:oMath>
                </a14:m>
                <a:r>
                  <a:rPr lang="en-US" altLang="en-US" sz="1600" b="1" dirty="0" smtClean="0">
                    <a:latin typeface="Calibri" panose="020F0502020204030204" pitchFamily="34" charset="0"/>
                    <a:cs typeface="Calibri" panose="020F0502020204030204" pitchFamily="34" charset="0"/>
                  </a:rPr>
                  <a:t>-</a:t>
                </a:r>
                <a:r>
                  <a:rPr lang="en-US" altLang="en-US" sz="1600" b="1" i="1" dirty="0" err="1" smtClean="0">
                    <a:latin typeface="Calibri" panose="020F0502020204030204" pitchFamily="34" charset="0"/>
                    <a:cs typeface="Calibri" panose="020F0502020204030204" pitchFamily="34" charset="0"/>
                  </a:rPr>
                  <a:t>ary</a:t>
                </a:r>
                <a:r>
                  <a:rPr lang="en-US" altLang="en-US" sz="1600" dirty="0" smtClean="0">
                    <a:latin typeface="Calibri" panose="020F0502020204030204" pitchFamily="34" charset="0"/>
                    <a:cs typeface="Calibri" panose="020F0502020204030204" pitchFamily="34" charset="0"/>
                  </a:rPr>
                  <a:t> </a:t>
                </a:r>
                <a:r>
                  <a:rPr lang="en-US" altLang="en-US" sz="1600" b="1" i="1" dirty="0" smtClean="0">
                    <a:latin typeface="Calibri" panose="020F0502020204030204" pitchFamily="34" charset="0"/>
                    <a:cs typeface="Calibri" panose="020F0502020204030204" pitchFamily="34" charset="0"/>
                  </a:rPr>
                  <a:t>predicate</a:t>
                </a:r>
                <a:r>
                  <a:rPr lang="en-US" altLang="en-US" sz="1600" dirty="0" smtClean="0">
                    <a:latin typeface="Calibri" panose="020F0502020204030204" pitchFamily="34" charset="0"/>
                    <a:cs typeface="Calibri" panose="020F0502020204030204" pitchFamily="34" charset="0"/>
                  </a:rPr>
                  <a:t> (whose </a:t>
                </a:r>
                <a:r>
                  <a:rPr lang="en-US" altLang="en-US" sz="1600" b="1" i="1" dirty="0" smtClean="0">
                    <a:latin typeface="Calibri" panose="020F0502020204030204" pitchFamily="34" charset="0"/>
                    <a:cs typeface="Calibri" panose="020F0502020204030204" pitchFamily="34" charset="0"/>
                  </a:rPr>
                  <a:t>arity</a:t>
                </a:r>
                <a:r>
                  <a:rPr lang="en-US" altLang="en-US" sz="1600" dirty="0" smtClean="0">
                    <a:latin typeface="Calibri" panose="020F0502020204030204" pitchFamily="34" charset="0"/>
                    <a:cs typeface="Calibri" panose="020F0502020204030204" pitchFamily="34" charset="0"/>
                  </a:rPr>
                  <a:t> is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𝑘</m:t>
                    </m:r>
                  </m:oMath>
                </a14:m>
                <a:r>
                  <a:rPr lang="en-US" altLang="en-US" sz="1600" dirty="0" smtClean="0">
                    <a:latin typeface="Calibri" panose="020F0502020204030204" pitchFamily="34" charset="0"/>
                    <a:cs typeface="Calibri" panose="020F0502020204030204" pitchFamily="34" charset="0"/>
                  </a:rPr>
                  <a:t>) if it represents some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𝑘</m:t>
                    </m:r>
                  </m:oMath>
                </a14:m>
                <a:r>
                  <a:rPr lang="en-US" altLang="en-US" sz="1600" dirty="0" smtClean="0">
                    <a:latin typeface="Calibri" panose="020F0502020204030204" pitchFamily="34" charset="0"/>
                    <a:cs typeface="Calibri" panose="020F0502020204030204" pitchFamily="34" charset="0"/>
                  </a:rPr>
                  <a:t>-</a:t>
                </a:r>
                <a:r>
                  <a:rPr lang="en-US" altLang="en-US" sz="1600" dirty="0" err="1" smtClean="0">
                    <a:latin typeface="Calibri" panose="020F0502020204030204" pitchFamily="34" charset="0"/>
                    <a:cs typeface="Calibri" panose="020F0502020204030204" pitchFamily="34" charset="0"/>
                  </a:rPr>
                  <a:t>ary</a:t>
                </a:r>
                <a:r>
                  <a:rPr lang="en-US" altLang="en-US" sz="1600" dirty="0" smtClean="0">
                    <a:latin typeface="Calibri" panose="020F0502020204030204" pitchFamily="34" charset="0"/>
                    <a:cs typeface="Calibri" panose="020F0502020204030204" pitchFamily="34" charset="0"/>
                  </a:rPr>
                  <a:t> </a:t>
                </a:r>
                <a:r>
                  <a:rPr lang="en-US" altLang="en-US" sz="1600" b="1" i="1" dirty="0" smtClean="0">
                    <a:latin typeface="Calibri" panose="020F0502020204030204" pitchFamily="34" charset="0"/>
                    <a:cs typeface="Calibri" panose="020F0502020204030204" pitchFamily="34" charset="0"/>
                  </a:rPr>
                  <a:t>relation</a:t>
                </a:r>
                <a:r>
                  <a:rPr lang="en-US" altLang="en-US" sz="1600" dirty="0" smtClean="0">
                    <a:latin typeface="Calibri" panose="020F0502020204030204" pitchFamily="34" charset="0"/>
                    <a:cs typeface="Calibri" panose="020F0502020204030204" pitchFamily="34" charset="0"/>
                  </a:rPr>
                  <a:t>.</a:t>
                </a:r>
                <a:endParaRPr lang="en-US" altLang="en-US" sz="1600" dirty="0">
                  <a:latin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1600" b="0" dirty="0" smtClean="0">
                    <a:cs typeface="Calibri" panose="020F0502020204030204" pitchFamily="34" charset="0"/>
                  </a:rPr>
                  <a:t>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𝑝</m:t>
                    </m:r>
                    <m:d>
                      <m:dPr>
                        <m:ctrlPr>
                          <a:rPr lang="en-US" altLang="en-US" sz="1600" b="0" i="1" smtClean="0">
                            <a:latin typeface="Cambria Math" panose="02040503050406030204" pitchFamily="18" charset="0"/>
                            <a:cs typeface="Calibri" panose="020F0502020204030204" pitchFamily="34" charset="0"/>
                          </a:rPr>
                        </m:ctrlPr>
                      </m:dPr>
                      <m:e>
                        <m:r>
                          <a:rPr lang="en-US" altLang="en-US" sz="1600" b="0" i="1" smtClean="0">
                            <a:latin typeface="Cambria Math" panose="02040503050406030204" pitchFamily="18" charset="0"/>
                            <a:cs typeface="Calibri" panose="020F0502020204030204" pitchFamily="34" charset="0"/>
                          </a:rPr>
                          <m:t>𝑥</m:t>
                        </m:r>
                      </m:e>
                    </m:d>
                    <m:r>
                      <a:rPr lang="en-US" altLang="en-US" sz="1600" b="0" i="1" smtClean="0">
                        <a:latin typeface="Cambria Math" panose="02040503050406030204" pitchFamily="18" charset="0"/>
                        <a:cs typeface="Calibri" panose="020F0502020204030204" pitchFamily="34" charset="0"/>
                      </a:rPr>
                      <m:t>:</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b="0" i="1" dirty="0" smtClean="0">
                        <a:latin typeface="Cambria Math" panose="02040503050406030204" pitchFamily="18" charset="0"/>
                        <a:cs typeface="Calibri" panose="020F0502020204030204" pitchFamily="34" charset="0"/>
                      </a:rPr>
                      <m:t>𝑥</m:t>
                    </m:r>
                  </m:oMath>
                </a14:m>
                <a:r>
                  <a:rPr lang="en-US" altLang="en-US" sz="1600" dirty="0" smtClean="0">
                    <a:latin typeface="Calibri" panose="020F0502020204030204" pitchFamily="34" charset="0"/>
                    <a:cs typeface="Calibri" panose="020F0502020204030204" pitchFamily="34" charset="0"/>
                  </a:rPr>
                  <a:t> is greater than the natural number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2</m:t>
                    </m:r>
                  </m:oMath>
                </a14:m>
                <a:r>
                  <a:rPr lang="en-US" altLang="en-US" sz="1600" dirty="0" smtClean="0">
                    <a:latin typeface="Calibri" panose="020F0502020204030204" pitchFamily="34" charset="0"/>
                    <a:cs typeface="Calibri" panose="020F0502020204030204" pitchFamily="34" charset="0"/>
                  </a:rPr>
                  <a:t>.</a:t>
                </a:r>
              </a:p>
              <a:p>
                <a:pPr marL="0" lvl="0" indent="0" eaLnBrk="0" fontAlgn="base" hangingPunct="0">
                  <a:spcBef>
                    <a:spcPct val="0"/>
                  </a:spcBef>
                  <a:spcAft>
                    <a:spcPct val="0"/>
                  </a:spcAft>
                  <a:buClrTx/>
                  <a:buSzTx/>
                  <a:buNone/>
                </a:pPr>
                <a:r>
                  <a:rPr lang="en-US" altLang="en-US" sz="1600" b="0" dirty="0" smtClean="0">
                    <a:cs typeface="Calibri" panose="020F0502020204030204" pitchFamily="34" charset="0"/>
                  </a:rPr>
                  <a:t>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𝑞</m:t>
                    </m:r>
                    <m:d>
                      <m:dPr>
                        <m:ctrlPr>
                          <a:rPr lang="en-US" altLang="en-US" sz="1600" b="0" i="1" smtClean="0">
                            <a:latin typeface="Cambria Math" panose="02040503050406030204" pitchFamily="18" charset="0"/>
                            <a:cs typeface="Calibri" panose="020F0502020204030204" pitchFamily="34" charset="0"/>
                          </a:rPr>
                        </m:ctrlPr>
                      </m:dPr>
                      <m:e>
                        <m:r>
                          <a:rPr lang="en-US" altLang="en-US" sz="1600" b="0" i="1" smtClean="0">
                            <a:latin typeface="Cambria Math" panose="02040503050406030204" pitchFamily="18" charset="0"/>
                            <a:cs typeface="Calibri" panose="020F0502020204030204" pitchFamily="34" charset="0"/>
                          </a:rPr>
                          <m:t>𝑥</m:t>
                        </m:r>
                        <m:r>
                          <a:rPr lang="en-US" altLang="en-US" sz="1600" b="0" i="1" smtClean="0">
                            <a:latin typeface="Cambria Math" panose="02040503050406030204" pitchFamily="18" charset="0"/>
                            <a:cs typeface="Calibri" panose="020F0502020204030204" pitchFamily="34" charset="0"/>
                          </a:rPr>
                          <m:t>,</m:t>
                        </m:r>
                        <m:r>
                          <a:rPr lang="en-US" altLang="en-US" sz="1600" b="0" i="1" smtClean="0">
                            <a:latin typeface="Cambria Math" panose="02040503050406030204" pitchFamily="18" charset="0"/>
                            <a:cs typeface="Calibri" panose="020F0502020204030204" pitchFamily="34" charset="0"/>
                          </a:rPr>
                          <m:t>𝑦</m:t>
                        </m:r>
                      </m:e>
                    </m:d>
                    <m:r>
                      <a:rPr lang="en-US" altLang="en-US" sz="1600" b="0" i="1" smtClean="0">
                        <a:latin typeface="Cambria Math" panose="02040503050406030204" pitchFamily="18" charset="0"/>
                        <a:cs typeface="Calibri" panose="020F0502020204030204" pitchFamily="34" charset="0"/>
                      </a:rPr>
                      <m:t>:</m:t>
                    </m:r>
                  </m:oMath>
                </a14:m>
                <a:r>
                  <a:rPr lang="en-US" altLang="en-US" sz="1600" dirty="0" smtClean="0">
                    <a:latin typeface="Calibri" panose="020F0502020204030204" pitchFamily="34" charset="0"/>
                    <a:cs typeface="Calibri" panose="020F0502020204030204" pitchFamily="34" charset="0"/>
                  </a:rPr>
                  <a:t>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𝑥</m:t>
                    </m:r>
                  </m:oMath>
                </a14:m>
                <a:r>
                  <a:rPr lang="en-US" altLang="en-US" sz="1600" dirty="0" smtClean="0">
                    <a:latin typeface="Calibri" panose="020F0502020204030204" pitchFamily="34" charset="0"/>
                    <a:cs typeface="Calibri" panose="020F0502020204030204" pitchFamily="34" charset="0"/>
                  </a:rPr>
                  <a:t> divides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𝑦</m:t>
                    </m:r>
                  </m:oMath>
                </a14:m>
                <a:r>
                  <a:rPr lang="en-US" altLang="en-US" sz="1600" dirty="0" smtClean="0">
                    <a:latin typeface="Calibri" panose="020F0502020204030204" pitchFamily="34" charset="0"/>
                    <a:cs typeface="Calibri" panose="020F0502020204030204" pitchFamily="34" charset="0"/>
                  </a:rPr>
                  <a:t>.</a:t>
                </a:r>
              </a:p>
              <a:p>
                <a:pPr marL="0" indent="0" eaLnBrk="0" fontAlgn="base" hangingPunct="0">
                  <a:spcBef>
                    <a:spcPct val="0"/>
                  </a:spcBef>
                  <a:spcAft>
                    <a:spcPct val="0"/>
                  </a:spcAft>
                  <a:buClrTx/>
                  <a:buSzTx/>
                  <a:buNone/>
                </a:pPr>
                <a:r>
                  <a:rPr lang="en-US" altLang="en-US" sz="1600" b="0" dirty="0" smtClean="0">
                    <a:cs typeface="Calibri" panose="020F0502020204030204" pitchFamily="34" charset="0"/>
                  </a:rPr>
                  <a:t>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𝛼</m:t>
                    </m:r>
                    <m:d>
                      <m:dPr>
                        <m:ctrlPr>
                          <a:rPr lang="en-US" altLang="en-US" sz="1600" i="1">
                            <a:latin typeface="Cambria Math" panose="02040503050406030204" pitchFamily="18" charset="0"/>
                            <a:cs typeface="Calibri" panose="020F0502020204030204" pitchFamily="34" charset="0"/>
                          </a:rPr>
                        </m:ctrlPr>
                      </m:dPr>
                      <m:e>
                        <m:r>
                          <a:rPr lang="en-US" altLang="en-US" sz="1600" i="1">
                            <a:latin typeface="Cambria Math" panose="02040503050406030204" pitchFamily="18" charset="0"/>
                            <a:cs typeface="Calibri" panose="020F0502020204030204" pitchFamily="34" charset="0"/>
                          </a:rPr>
                          <m:t>𝑥</m:t>
                        </m:r>
                        <m:r>
                          <a:rPr lang="en-US" altLang="en-US" sz="1600" i="1">
                            <a:latin typeface="Cambria Math" panose="02040503050406030204" pitchFamily="18" charset="0"/>
                            <a:cs typeface="Calibri" panose="020F0502020204030204" pitchFamily="34" charset="0"/>
                          </a:rPr>
                          <m:t>,</m:t>
                        </m:r>
                        <m:r>
                          <a:rPr lang="en-US" altLang="en-US" sz="1600" i="1">
                            <a:latin typeface="Cambria Math" panose="02040503050406030204" pitchFamily="18" charset="0"/>
                            <a:cs typeface="Calibri" panose="020F0502020204030204" pitchFamily="34" charset="0"/>
                          </a:rPr>
                          <m:t>𝑦</m:t>
                        </m:r>
                      </m:e>
                    </m:d>
                    <m:r>
                      <a:rPr lang="en-US" alt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if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divides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𝑦</m:t>
                    </m:r>
                  </m:oMath>
                </a14:m>
                <a:r>
                  <a:rPr lang="en-US" altLang="en-US" sz="1600" dirty="0" smtClean="0">
                    <a:latin typeface="Calibri" panose="020F0502020204030204" pitchFamily="34" charset="0"/>
                    <a:cs typeface="Calibri" panose="020F0502020204030204" pitchFamily="34" charset="0"/>
                  </a:rPr>
                  <a:t>, then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𝑥</m:t>
                    </m:r>
                  </m:oMath>
                </a14:m>
                <a:r>
                  <a:rPr lang="en-US" altLang="en-US" sz="1600" dirty="0" smtClean="0">
                    <a:latin typeface="Calibri" panose="020F0502020204030204" pitchFamily="34" charset="0"/>
                    <a:cs typeface="Calibri" panose="020F0502020204030204" pitchFamily="34" charset="0"/>
                  </a:rPr>
                  <a:t> is less than y.</a:t>
                </a: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smtClean="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A predicate can be converted into a statement</a:t>
                </a:r>
              </a:p>
              <a:p>
                <a:pPr marL="548640" indent="-285750" algn="just" eaLnBrk="0" fontAlgn="base" hangingPunct="0">
                  <a:spcBef>
                    <a:spcPct val="0"/>
                  </a:spcBef>
                  <a:spcAft>
                    <a:spcPct val="0"/>
                  </a:spcAft>
                  <a:buClrTx/>
                  <a:buSzTx/>
                </a:pPr>
                <a:r>
                  <a:rPr lang="en-US" altLang="en-US" sz="1600" dirty="0" smtClean="0">
                    <a:latin typeface="Calibri" panose="020F0502020204030204" pitchFamily="34" charset="0"/>
                    <a:cs typeface="Calibri" panose="020F0502020204030204" pitchFamily="34" charset="0"/>
                  </a:rPr>
                  <a:t>by replacing its variables with values from certain </a:t>
                </a:r>
                <a:r>
                  <a:rPr lang="en-US" altLang="en-US" sz="1600" b="1" i="1" dirty="0" smtClean="0">
                    <a:latin typeface="Calibri" panose="020F0502020204030204" pitchFamily="34" charset="0"/>
                    <a:cs typeface="Calibri" panose="020F0502020204030204" pitchFamily="34" charset="0"/>
                  </a:rPr>
                  <a:t>domains</a:t>
                </a:r>
                <a:r>
                  <a:rPr lang="en-US" altLang="en-US" sz="1600" dirty="0" smtClean="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or</a:t>
                </a:r>
                <a:endParaRPr lang="en-US" altLang="en-US" sz="1600" dirty="0">
                  <a:latin typeface="Calibri" panose="020F0502020204030204" pitchFamily="34" charset="0"/>
                  <a:cs typeface="Calibri" panose="020F0502020204030204" pitchFamily="34" charset="0"/>
                </a:endParaRPr>
              </a:p>
              <a:p>
                <a:pPr marL="548640" indent="-285750" algn="just" eaLnBrk="0" fontAlgn="base" hangingPunct="0">
                  <a:spcBef>
                    <a:spcPct val="0"/>
                  </a:spcBef>
                  <a:spcAft>
                    <a:spcPct val="0"/>
                  </a:spcAft>
                  <a:buClrTx/>
                  <a:buSzTx/>
                </a:pPr>
                <a:r>
                  <a:rPr lang="en-US" altLang="en-US" sz="1600" dirty="0" smtClean="0">
                    <a:latin typeface="Calibri" panose="020F0502020204030204" pitchFamily="34" charset="0"/>
                    <a:cs typeface="Calibri" panose="020F0502020204030204" pitchFamily="34" charset="0"/>
                  </a:rPr>
                  <a:t>by the use of </a:t>
                </a:r>
                <a:r>
                  <a:rPr lang="en-US" altLang="en-US" sz="1600" b="1" i="1" dirty="0" smtClean="0">
                    <a:latin typeface="Calibri" panose="020F0502020204030204" pitchFamily="34" charset="0"/>
                    <a:cs typeface="Calibri" panose="020F0502020204030204" pitchFamily="34" charset="0"/>
                  </a:rPr>
                  <a:t>quantifiers</a:t>
                </a:r>
                <a:r>
                  <a:rPr lang="en-US" altLang="en-US" sz="1600" dirty="0" smtClean="0">
                    <a:latin typeface="Calibri" panose="020F0502020204030204" pitchFamily="34" charset="0"/>
                    <a:cs typeface="Calibri" panose="020F0502020204030204" pitchFamily="34" charset="0"/>
                  </a:rPr>
                  <a:t>.</a:t>
                </a: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smtClean="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For example, consider the predicate “</a:t>
                </a:r>
                <a:r>
                  <a:rPr lang="en-US" altLang="en-US" sz="1600" dirty="0" smtClean="0">
                    <a:solidFill>
                      <a:schemeClr val="accent2">
                        <a:lumMod val="50000"/>
                      </a:schemeClr>
                    </a:solidFill>
                    <a:latin typeface="Calibri" panose="020F0502020204030204" pitchFamily="34" charset="0"/>
                    <a:cs typeface="Calibri" panose="020F0502020204030204" pitchFamily="34" charset="0"/>
                  </a:rPr>
                  <a:t>The natural number </a:t>
                </a:r>
                <a14:m>
                  <m:oMath xmlns:m="http://schemas.openxmlformats.org/officeDocument/2006/math">
                    <m:r>
                      <a:rPr lang="en-US" altLang="en-US" sz="1600" i="1" dirty="0" smtClean="0">
                        <a:solidFill>
                          <a:schemeClr val="accent2">
                            <a:lumMod val="50000"/>
                          </a:schemeClr>
                        </a:solidFill>
                        <a:latin typeface="Cambria Math" panose="02040503050406030204" pitchFamily="18" charset="0"/>
                        <a:cs typeface="Calibri" panose="020F0502020204030204" pitchFamily="34" charset="0"/>
                      </a:rPr>
                      <m:t>𝑥</m:t>
                    </m:r>
                  </m:oMath>
                </a14:m>
                <a:r>
                  <a:rPr lang="en-US" altLang="en-US" sz="1600" dirty="0" smtClean="0">
                    <a:solidFill>
                      <a:schemeClr val="accent2">
                        <a:lumMod val="50000"/>
                      </a:schemeClr>
                    </a:solidFill>
                    <a:latin typeface="Calibri" panose="020F0502020204030204" pitchFamily="34" charset="0"/>
                    <a:cs typeface="Calibri" panose="020F0502020204030204" pitchFamily="34" charset="0"/>
                  </a:rPr>
                  <a:t> </a:t>
                </a:r>
                <a:r>
                  <a:rPr lang="en-US" sz="1600" dirty="0" smtClean="0">
                    <a:solidFill>
                      <a:schemeClr val="accent2">
                        <a:lumMod val="50000"/>
                      </a:schemeClr>
                    </a:solidFill>
                    <a:latin typeface="Calibri" panose="020F0502020204030204" pitchFamily="34" charset="0"/>
                    <a:cs typeface="Calibri" panose="020F0502020204030204" pitchFamily="34" charset="0"/>
                  </a:rPr>
                  <a:t>is even</a:t>
                </a:r>
                <a:r>
                  <a:rPr lang="en-US" sz="1600" dirty="0" smtClean="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if we replace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𝑥</m:t>
                    </m:r>
                  </m:oMath>
                </a14:m>
                <a:r>
                  <a:rPr lang="en-US" altLang="en-US" sz="1600" dirty="0" smtClean="0">
                    <a:latin typeface="Calibri" panose="020F0502020204030204" pitchFamily="34" charset="0"/>
                    <a:cs typeface="Calibri" panose="020F0502020204030204" pitchFamily="34" charset="0"/>
                  </a:rPr>
                  <a:t> with the natural numbers </a:t>
                </a:r>
                <a14:m>
                  <m:oMath xmlns:m="http://schemas.openxmlformats.org/officeDocument/2006/math">
                    <m:r>
                      <a:rPr lang="en-US" altLang="en-US" sz="1600" i="1" dirty="0" smtClean="0">
                        <a:latin typeface="Cambria Math" panose="02040503050406030204" pitchFamily="18" charset="0"/>
                        <a:cs typeface="Calibri" panose="020F0502020204030204" pitchFamily="34" charset="0"/>
                      </a:rPr>
                      <m:t>2</m:t>
                    </m:r>
                  </m:oMath>
                </a14:m>
                <a:r>
                  <a:rPr lang="en-US" altLang="en-US" sz="1600" dirty="0" smtClean="0">
                    <a:latin typeface="Calibri" panose="020F0502020204030204" pitchFamily="34" charset="0"/>
                    <a:cs typeface="Calibri" panose="020F0502020204030204" pitchFamily="34" charset="0"/>
                  </a:rPr>
                  <a:t> and 3, we obtain the following statements. </a:t>
                </a:r>
              </a:p>
              <a:p>
                <a:pPr marL="0" lvl="0" indent="0" algn="ctr"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a:t>
                </a:r>
                <a:r>
                  <a:rPr lang="en-US" altLang="en-US" sz="1600" dirty="0">
                    <a:latin typeface="Calibri" panose="020F0502020204030204" pitchFamily="34" charset="0"/>
                    <a:cs typeface="Calibri" panose="020F0502020204030204" pitchFamily="34" charset="0"/>
                  </a:rPr>
                  <a:t>The natural number </a:t>
                </a:r>
                <a14:m>
                  <m:oMath xmlns:m="http://schemas.openxmlformats.org/officeDocument/2006/math">
                    <m:r>
                      <a:rPr lang="en-US" altLang="en-US" sz="1600" b="0" i="1" dirty="0" smtClean="0">
                        <a:latin typeface="Cambria Math" panose="02040503050406030204" pitchFamily="18" charset="0"/>
                        <a:cs typeface="Calibri" panose="020F0502020204030204" pitchFamily="34" charset="0"/>
                      </a:rPr>
                      <m:t>2</m:t>
                    </m:r>
                  </m:oMath>
                </a14:m>
                <a:r>
                  <a:rPr lang="en-US" altLang="en-US"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a:t>
                </a:r>
                <a:r>
                  <a:rPr lang="en-US" sz="1600" dirty="0" smtClean="0">
                    <a:latin typeface="Calibri" panose="020F0502020204030204" pitchFamily="34" charset="0"/>
                    <a:cs typeface="Calibri" panose="020F0502020204030204" pitchFamily="34" charset="0"/>
                  </a:rPr>
                  <a:t>even.” </a:t>
                </a:r>
              </a:p>
              <a:p>
                <a:pPr marL="0" lvl="0" indent="0" algn="ctr" eaLnBrk="0" fontAlgn="base" hangingPunct="0">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a:t>
                </a:r>
                <a:r>
                  <a:rPr lang="en-US" altLang="en-US" sz="1600" dirty="0">
                    <a:latin typeface="Calibri" panose="020F0502020204030204" pitchFamily="34" charset="0"/>
                    <a:cs typeface="Calibri" panose="020F0502020204030204" pitchFamily="34" charset="0"/>
                  </a:rPr>
                  <a:t>The natural number </a:t>
                </a:r>
                <a14:m>
                  <m:oMath xmlns:m="http://schemas.openxmlformats.org/officeDocument/2006/math">
                    <m:r>
                      <a:rPr lang="en-US" altLang="en-US" sz="1600" b="0" i="1" dirty="0" smtClean="0">
                        <a:latin typeface="Cambria Math" panose="02040503050406030204" pitchFamily="18" charset="0"/>
                        <a:cs typeface="Calibri" panose="020F0502020204030204" pitchFamily="34" charset="0"/>
                      </a:rPr>
                      <m:t>11</m:t>
                    </m:r>
                  </m:oMath>
                </a14:m>
                <a:r>
                  <a:rPr lang="en-US" altLang="en-US"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a:t>
                </a:r>
                <a:r>
                  <a:rPr lang="en-US" sz="1600" dirty="0" smtClean="0">
                    <a:latin typeface="Calibri" panose="020F0502020204030204" pitchFamily="34" charset="0"/>
                    <a:cs typeface="Calibri" panose="020F0502020204030204" pitchFamily="34" charset="0"/>
                  </a:rPr>
                  <a:t>even.”</a:t>
                </a: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l="-407"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7" name="TextBox 6"/>
              <p:cNvSpPr txBox="1"/>
              <p:nvPr/>
            </p:nvSpPr>
            <p:spPr>
              <a:xfrm>
                <a:off x="4290830" y="4057895"/>
                <a:ext cx="709583" cy="338554"/>
              </a:xfrm>
              <a:prstGeom prst="rect">
                <a:avLst/>
              </a:prstGeom>
              <a:solidFill>
                <a:schemeClr val="accent2">
                  <a:lumMod val="60000"/>
                  <a:lumOff val="4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𝑞</m:t>
                      </m:r>
                      <m:r>
                        <a:rPr lang="en-US" sz="1600" i="1" dirty="0" smtClean="0">
                          <a:latin typeface="Cambria Math" panose="02040503050406030204" pitchFamily="18" charset="0"/>
                        </a:rPr>
                        <m:t>(</m:t>
                      </m:r>
                      <m:r>
                        <a:rPr lang="en-US" sz="1600" i="1" dirty="0" err="1" smtClean="0">
                          <a:latin typeface="Cambria Math" panose="02040503050406030204" pitchFamily="18" charset="0"/>
                        </a:rPr>
                        <m:t>𝑥</m:t>
                      </m:r>
                      <m:r>
                        <a:rPr lang="en-US" sz="1600" i="1" dirty="0" err="1" smtClean="0">
                          <a:latin typeface="Cambria Math" panose="02040503050406030204" pitchFamily="18" charset="0"/>
                        </a:rPr>
                        <m:t>,</m:t>
                      </m:r>
                      <m:r>
                        <a:rPr lang="en-US" sz="1600" i="1" dirty="0" err="1" smtClean="0">
                          <a:latin typeface="Cambria Math" panose="02040503050406030204" pitchFamily="18" charset="0"/>
                        </a:rPr>
                        <m:t>𝑦</m:t>
                      </m:r>
                      <m:r>
                        <a:rPr lang="en-US" sz="1600" i="1" dirty="0" smtClean="0">
                          <a:latin typeface="Cambria Math" panose="02040503050406030204" pitchFamily="18" charset="0"/>
                        </a:rPr>
                        <m:t>)</m:t>
                      </m:r>
                    </m:oMath>
                  </m:oMathPara>
                </a14:m>
                <a:endParaRPr 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4290830" y="4057895"/>
                <a:ext cx="709583" cy="338554"/>
              </a:xfrm>
              <a:prstGeom prst="rect">
                <a:avLst/>
              </a:prstGeom>
              <a:blipFill rotWithShape="0">
                <a:blip r:embed="rId5"/>
                <a:stretch>
                  <a:fillRect r="-9483" b="-127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928059" y="4057895"/>
                <a:ext cx="685800" cy="338554"/>
              </a:xfrm>
              <a:prstGeom prst="rect">
                <a:avLst/>
              </a:prstGeom>
              <a:solidFill>
                <a:schemeClr val="accent2">
                  <a:lumMod val="60000"/>
                  <a:lumOff val="4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𝑟</m:t>
                      </m:r>
                      <m:r>
                        <a:rPr lang="en-US" sz="1600" i="1" dirty="0" smtClean="0">
                          <a:latin typeface="Cambria Math" panose="02040503050406030204" pitchFamily="18" charset="0"/>
                        </a:rPr>
                        <m:t>(</m:t>
                      </m:r>
                      <m:r>
                        <a:rPr lang="en-US" sz="1600" i="1" dirty="0" err="1" smtClean="0">
                          <a:latin typeface="Cambria Math" panose="02040503050406030204" pitchFamily="18" charset="0"/>
                        </a:rPr>
                        <m:t>𝑥</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r>
                        <a:rPr lang="en-US" sz="1600" i="1" dirty="0" smtClean="0">
                          <a:latin typeface="Cambria Math" panose="02040503050406030204" pitchFamily="18" charset="0"/>
                        </a:rPr>
                        <m:t>)</m:t>
                      </m:r>
                    </m:oMath>
                  </m:oMathPara>
                </a14:m>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5928059" y="4057895"/>
                <a:ext cx="685800" cy="338554"/>
              </a:xfrm>
              <a:prstGeom prst="rect">
                <a:avLst/>
              </a:prstGeom>
              <a:blipFill rotWithShape="0">
                <a:blip r:embed="rId6"/>
                <a:stretch>
                  <a:fillRect r="-11504" b="-12727"/>
                </a:stretch>
              </a:blipFill>
            </p:spPr>
            <p:txBody>
              <a:bodyPr/>
              <a:lstStyle/>
              <a:p>
                <a:r>
                  <a:rPr lang="en-US">
                    <a:noFill/>
                  </a:rPr>
                  <a:t> </a:t>
                </a:r>
              </a:p>
            </p:txBody>
          </p:sp>
        </mc:Fallback>
      </mc:AlternateContent>
      <p:sp>
        <p:nvSpPr>
          <p:cNvPr id="8" name="Rectangle 7"/>
          <p:cNvSpPr/>
          <p:nvPr/>
        </p:nvSpPr>
        <p:spPr>
          <a:xfrm>
            <a:off x="4170604" y="3783575"/>
            <a:ext cx="950036" cy="27432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23259" y="3783575"/>
            <a:ext cx="1295400" cy="27432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5193491" y="4057951"/>
                <a:ext cx="457200" cy="338554"/>
              </a:xfrm>
              <a:prstGeom prst="rect">
                <a:avLst/>
              </a:prstGeom>
              <a:solidFill>
                <a:schemeClr val="accent2">
                  <a:lumMod val="60000"/>
                  <a:lumOff val="4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m:t>
                      </m:r>
                    </m:oMath>
                  </m:oMathPara>
                </a14:m>
                <a:endParaRPr lang="en-US" sz="1600" dirty="0"/>
              </a:p>
            </p:txBody>
          </p:sp>
        </mc:Choice>
        <mc:Fallback>
          <p:sp>
            <p:nvSpPr>
              <p:cNvPr id="5" name="TextBox 4"/>
              <p:cNvSpPr txBox="1">
                <a:spLocks noRot="1" noChangeAspect="1" noMove="1" noResize="1" noEditPoints="1" noAdjustHandles="1" noChangeArrowheads="1" noChangeShapeType="1" noTextEdit="1"/>
              </p:cNvSpPr>
              <p:nvPr/>
            </p:nvSpPr>
            <p:spPr>
              <a:xfrm>
                <a:off x="5193491" y="4057951"/>
                <a:ext cx="457200" cy="338554"/>
              </a:xfrm>
              <a:prstGeom prst="rect">
                <a:avLst/>
              </a:prstGeom>
              <a:blipFill rotWithShape="0">
                <a:blip r:embed="rId7"/>
                <a:stretch>
                  <a:fillRect/>
                </a:stretch>
              </a:blipFill>
            </p:spPr>
            <p:txBody>
              <a:bodyPr/>
              <a:lstStyle/>
              <a:p>
                <a:r>
                  <a:rPr lang="en-US">
                    <a:noFill/>
                  </a:rPr>
                  <a:t> </a:t>
                </a:r>
              </a:p>
            </p:txBody>
          </p:sp>
        </mc:Fallback>
      </mc:AlternateContent>
      <p:sp>
        <p:nvSpPr>
          <p:cNvPr id="6" name="TextBox 5"/>
          <p:cNvSpPr txBox="1"/>
          <p:nvPr/>
        </p:nvSpPr>
        <p:spPr>
          <a:xfrm>
            <a:off x="2352002" y="3245532"/>
            <a:ext cx="838200" cy="338554"/>
          </a:xfrm>
          <a:prstGeom prst="rect">
            <a:avLst/>
          </a:prstGeom>
          <a:noFill/>
        </p:spPr>
        <p:txBody>
          <a:bodyPr wrap="square" rtlCol="0" anchor="ctr">
            <a:spAutoFit/>
          </a:bodyPr>
          <a:lstStyle/>
          <a:p>
            <a:pPr algn="ctr"/>
            <a:r>
              <a:rPr lang="en-US" sz="1600" dirty="0" smtClean="0">
                <a:solidFill>
                  <a:schemeClr val="accent2">
                    <a:lumMod val="50000"/>
                  </a:schemeClr>
                </a:solidFill>
                <a:latin typeface="Calibri" panose="020F0502020204030204" pitchFamily="34" charset="0"/>
                <a:cs typeface="Calibri" panose="020F0502020204030204" pitchFamily="34" charset="0"/>
              </a:rPr>
              <a:t>(unary)</a:t>
            </a:r>
            <a:endParaRPr lang="en-US" sz="1600" dirty="0">
              <a:solidFill>
                <a:schemeClr val="accent2">
                  <a:lumMod val="50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2352002" y="3486058"/>
            <a:ext cx="838200" cy="338554"/>
          </a:xfrm>
          <a:prstGeom prst="rect">
            <a:avLst/>
          </a:prstGeom>
          <a:noFill/>
        </p:spPr>
        <p:txBody>
          <a:bodyPr wrap="square" rtlCol="0" anchor="ctr">
            <a:spAutoFit/>
          </a:bodyPr>
          <a:lstStyle/>
          <a:p>
            <a:pPr algn="ctr"/>
            <a:r>
              <a:rPr lang="en-US" sz="1600" dirty="0" smtClean="0">
                <a:solidFill>
                  <a:schemeClr val="accent2">
                    <a:lumMod val="50000"/>
                  </a:schemeClr>
                </a:solidFill>
                <a:latin typeface="Calibri" panose="020F0502020204030204" pitchFamily="34" charset="0"/>
                <a:cs typeface="Calibri" panose="020F0502020204030204" pitchFamily="34" charset="0"/>
              </a:rPr>
              <a:t>(binary)</a:t>
            </a:r>
            <a:endParaRPr lang="en-US" sz="1600" dirty="0">
              <a:solidFill>
                <a:schemeClr val="accent2">
                  <a:lumMod val="50000"/>
                </a:schemeClr>
              </a:solidFill>
              <a:latin typeface="Calibri" panose="020F0502020204030204" pitchFamily="34" charset="0"/>
              <a:cs typeface="Calibri" panose="020F0502020204030204" pitchFamily="34" charset="0"/>
            </a:endParaRPr>
          </a:p>
        </p:txBody>
      </p:sp>
      <p:sp>
        <p:nvSpPr>
          <p:cNvPr id="14" name="TextBox 13"/>
          <p:cNvSpPr txBox="1"/>
          <p:nvPr/>
        </p:nvSpPr>
        <p:spPr>
          <a:xfrm>
            <a:off x="2352002" y="3726584"/>
            <a:ext cx="838200" cy="338554"/>
          </a:xfrm>
          <a:prstGeom prst="rect">
            <a:avLst/>
          </a:prstGeom>
          <a:noFill/>
        </p:spPr>
        <p:txBody>
          <a:bodyPr wrap="square" rtlCol="0" anchor="ctr">
            <a:spAutoFit/>
          </a:bodyPr>
          <a:lstStyle/>
          <a:p>
            <a:pPr algn="ctr"/>
            <a:r>
              <a:rPr lang="en-US" sz="1600" dirty="0" smtClean="0">
                <a:solidFill>
                  <a:schemeClr val="accent2">
                    <a:lumMod val="50000"/>
                  </a:schemeClr>
                </a:solidFill>
                <a:latin typeface="Calibri" panose="020F0502020204030204" pitchFamily="34" charset="0"/>
                <a:cs typeface="Calibri" panose="020F0502020204030204" pitchFamily="34" charset="0"/>
              </a:rPr>
              <a:t>(binary)</a:t>
            </a:r>
            <a:endParaRPr lang="en-US" sz="16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08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1" grpId="0" animBg="1"/>
      <p:bldP spid="8" grpId="0" animBg="1"/>
      <p:bldP spid="12" grpId="0" animBg="1"/>
      <p:bldP spid="5" grpId="0" animBg="1"/>
      <p:bldP spid="6" grpId="0"/>
      <p:bldP spid="6" grpId="1"/>
      <p:bldP spid="13" grpId="0"/>
      <p:bldP spid="13" grpId="1"/>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Predicates and </a:t>
            </a:r>
            <a:r>
              <a:rPr lang="en-US" sz="3000" dirty="0" smtClean="0">
                <a:latin typeface="Calibri" panose="020F0502020204030204" pitchFamily="34" charset="0"/>
                <a:cs typeface="Calibri" panose="020F0502020204030204" pitchFamily="34" charset="0"/>
              </a:rPr>
              <a:t>Statements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A predicate can also become a statement by the use of </a:t>
                </a:r>
                <a:r>
                  <a:rPr lang="en-US" altLang="en-US" sz="1600" dirty="0" err="1" smtClean="0">
                    <a:solidFill>
                      <a:srgbClr val="1A1A1A"/>
                    </a:solidFill>
                    <a:latin typeface="Calibri" panose="020F0502020204030204" pitchFamily="34" charset="0"/>
                    <a:cs typeface="Calibri" panose="020F0502020204030204" pitchFamily="34" charset="0"/>
                  </a:rPr>
                  <a:t>quantifiers.</a:t>
                </a: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spcBef>
                    <a:spcPts val="1200"/>
                  </a:spcBef>
                  <a:spcAft>
                    <a:spcPct val="0"/>
                  </a:spcAft>
                  <a:buClrTx/>
                  <a:buSzTx/>
                  <a:buNone/>
                </a:pPr>
                <a:r>
                  <a:rPr lang="en-US" altLang="en-US" sz="1600" dirty="0" smtClean="0">
                    <a:latin typeface="Calibri" panose="020F0502020204030204" pitchFamily="34" charset="0"/>
                    <a:cs typeface="Calibri" panose="020F0502020204030204" pitchFamily="34" charset="0"/>
                  </a:rPr>
                  <a:t>For </a:t>
                </a:r>
                <a:r>
                  <a:rPr lang="en-US" altLang="en-US" sz="1600" dirty="0">
                    <a:latin typeface="Calibri" panose="020F0502020204030204" pitchFamily="34" charset="0"/>
                    <a:cs typeface="Calibri" panose="020F0502020204030204" pitchFamily="34" charset="0"/>
                  </a:rPr>
                  <a:t>example, </a:t>
                </a:r>
                <a:r>
                  <a:rPr lang="en-US" altLang="en-US" sz="1600" dirty="0" smtClean="0">
                    <a:latin typeface="Calibri" panose="020F0502020204030204" pitchFamily="34" charset="0"/>
                    <a:cs typeface="Calibri" panose="020F0502020204030204" pitchFamily="34" charset="0"/>
                  </a:rPr>
                  <a:t>the </a:t>
                </a:r>
                <a:r>
                  <a:rPr lang="en-US" altLang="en-US" sz="1600" dirty="0">
                    <a:latin typeface="Calibri" panose="020F0502020204030204" pitchFamily="34" charset="0"/>
                    <a:cs typeface="Calibri" panose="020F0502020204030204" pitchFamily="34" charset="0"/>
                  </a:rPr>
                  <a:t>predicate “</a:t>
                </a:r>
                <a:r>
                  <a:rPr lang="en-US" altLang="en-US" sz="1600" dirty="0" smtClean="0">
                    <a:solidFill>
                      <a:schemeClr val="accent2">
                        <a:lumMod val="50000"/>
                      </a:schemeClr>
                    </a:solidFill>
                    <a:latin typeface="Calibri" panose="020F0502020204030204" pitchFamily="34" charset="0"/>
                    <a:cs typeface="Calibri" panose="020F0502020204030204" pitchFamily="34" charset="0"/>
                  </a:rPr>
                  <a:t>The natural number </a:t>
                </a:r>
                <a14:m>
                  <m:oMath xmlns:m="http://schemas.openxmlformats.org/officeDocument/2006/math">
                    <m:r>
                      <a:rPr lang="en-US" altLang="en-US" sz="1600" i="1" dirty="0">
                        <a:solidFill>
                          <a:schemeClr val="accent2">
                            <a:lumMod val="50000"/>
                          </a:schemeClr>
                        </a:solidFill>
                        <a:latin typeface="Cambria Math" panose="02040503050406030204" pitchFamily="18" charset="0"/>
                        <a:cs typeface="Calibri" panose="020F0502020204030204" pitchFamily="34" charset="0"/>
                      </a:rPr>
                      <m:t>𝑥</m:t>
                    </m:r>
                  </m:oMath>
                </a14:m>
                <a:r>
                  <a:rPr lang="en-US" altLang="en-US" sz="1600" dirty="0">
                    <a:solidFill>
                      <a:schemeClr val="accent2">
                        <a:lumMod val="50000"/>
                      </a:schemeClr>
                    </a:solidFill>
                    <a:latin typeface="Calibri" panose="020F0502020204030204" pitchFamily="34" charset="0"/>
                    <a:cs typeface="Calibri" panose="020F0502020204030204" pitchFamily="34" charset="0"/>
                  </a:rPr>
                  <a:t> </a:t>
                </a:r>
                <a:r>
                  <a:rPr lang="en-US" sz="1600" dirty="0">
                    <a:solidFill>
                      <a:schemeClr val="accent2">
                        <a:lumMod val="50000"/>
                      </a:schemeClr>
                    </a:solidFill>
                    <a:latin typeface="Calibri" panose="020F0502020204030204" pitchFamily="34" charset="0"/>
                    <a:cs typeface="Calibri" panose="020F0502020204030204" pitchFamily="34" charset="0"/>
                  </a:rPr>
                  <a:t>is </a:t>
                </a:r>
                <a:r>
                  <a:rPr lang="en-US" sz="1600" dirty="0" smtClean="0">
                    <a:solidFill>
                      <a:schemeClr val="accent2">
                        <a:lumMod val="50000"/>
                      </a:schemeClr>
                    </a:solidFill>
                    <a:latin typeface="Calibri" panose="020F0502020204030204" pitchFamily="34" charset="0"/>
                    <a:cs typeface="Calibri" panose="020F0502020204030204" pitchFamily="34" charset="0"/>
                  </a:rPr>
                  <a:t>even</a:t>
                </a:r>
                <a:r>
                  <a:rPr lang="en-US" sz="1600" dirty="0" smtClean="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becomes </a:t>
                </a:r>
                <a:r>
                  <a:rPr lang="en-US" altLang="en-US" sz="1600" dirty="0">
                    <a:latin typeface="Calibri" panose="020F0502020204030204" pitchFamily="34" charset="0"/>
                    <a:cs typeface="Calibri" panose="020F0502020204030204" pitchFamily="34" charset="0"/>
                  </a:rPr>
                  <a:t>a statement if we use </a:t>
                </a:r>
                <a:r>
                  <a:rPr lang="en-US" altLang="en-US" sz="1600" b="1" i="1" dirty="0" smtClean="0">
                    <a:latin typeface="Calibri" panose="020F0502020204030204" pitchFamily="34" charset="0"/>
                    <a:cs typeface="Calibri" panose="020F0502020204030204" pitchFamily="34" charset="0"/>
                  </a:rPr>
                  <a:t>quantifiers </a:t>
                </a:r>
                <a:r>
                  <a:rPr lang="en-US" altLang="en-US" sz="1600" dirty="0" smtClean="0">
                    <a:latin typeface="Calibri" panose="020F0502020204030204" pitchFamily="34" charset="0"/>
                    <a:cs typeface="Calibri" panose="020F0502020204030204" pitchFamily="34" charset="0"/>
                  </a:rPr>
                  <a:t>as follows. </a:t>
                </a:r>
              </a:p>
              <a:p>
                <a:pPr marL="0" indent="0" algn="just" eaLnBrk="0" fontAlgn="base" hangingPunct="0">
                  <a:lnSpc>
                    <a:spcPts val="1800"/>
                  </a:lnSpc>
                  <a:spcBef>
                    <a:spcPct val="0"/>
                  </a:spcBef>
                  <a:spcAft>
                    <a:spcPct val="0"/>
                  </a:spcAft>
                  <a:buClrTx/>
                  <a:buSzTx/>
                  <a:buNone/>
                </a:pPr>
                <a:r>
                  <a:rPr lang="en-US" altLang="en-US" sz="1600" dirty="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	“</a:t>
                </a:r>
                <a:r>
                  <a:rPr lang="en-US" altLang="en-US" sz="1600" dirty="0">
                    <a:solidFill>
                      <a:schemeClr val="accent5">
                        <a:lumMod val="60000"/>
                        <a:lumOff val="40000"/>
                      </a:schemeClr>
                    </a:solidFill>
                    <a:latin typeface="Calibri" panose="020F0502020204030204" pitchFamily="34" charset="0"/>
                    <a:cs typeface="Calibri" panose="020F0502020204030204" pitchFamily="34" charset="0"/>
                  </a:rPr>
                  <a:t>Every</a:t>
                </a:r>
                <a:r>
                  <a:rPr lang="en-US" altLang="en-US" sz="1600" dirty="0">
                    <a:latin typeface="Calibri" panose="020F0502020204030204" pitchFamily="34" charset="0"/>
                    <a:cs typeface="Calibri" panose="020F0502020204030204" pitchFamily="34" charset="0"/>
                  </a:rPr>
                  <a:t> natural number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even</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gn="just" eaLnBrk="0" fontAlgn="base" hangingPunct="0">
                  <a:lnSpc>
                    <a:spcPts val="1800"/>
                  </a:lnSpc>
                  <a:spcBef>
                    <a:spcPct val="0"/>
                  </a:spcBef>
                  <a:spcAft>
                    <a:spcPct val="0"/>
                  </a:spcAft>
                  <a:buClrTx/>
                  <a:buSzTx/>
                  <a:buNone/>
                </a:pPr>
                <a:r>
                  <a:rPr lang="en-US" altLang="en-US" sz="1600" dirty="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Some</a:t>
                </a:r>
                <a:r>
                  <a:rPr lang="en-US" altLang="en-US" sz="1600" dirty="0" smtClean="0">
                    <a:solidFill>
                      <a:srgbClr val="00B050"/>
                    </a:solidFill>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natural number </a:t>
                </a:r>
                <a14:m>
                  <m:oMath xmlns:m="http://schemas.openxmlformats.org/officeDocument/2006/math">
                    <m:r>
                      <a:rPr lang="en-US" altLang="en-US" sz="1600" b="0" i="1" smtClean="0">
                        <a:latin typeface="Cambria Math" panose="02040503050406030204" pitchFamily="18" charset="0"/>
                        <a:cs typeface="Calibri" panose="020F0502020204030204" pitchFamily="34" charset="0"/>
                      </a:rPr>
                      <m:t>𝑥</m:t>
                    </m:r>
                  </m:oMath>
                </a14:m>
                <a:r>
                  <a:rPr lang="en-US" altLang="en-US" sz="1600" dirty="0" smtClean="0">
                    <a:latin typeface="Calibri" panose="020F0502020204030204" pitchFamily="34" charset="0"/>
                    <a:cs typeface="Calibri" panose="020F0502020204030204" pitchFamily="34" charset="0"/>
                  </a:rPr>
                  <a:t> is </a:t>
                </a:r>
                <a:r>
                  <a:rPr lang="en-US" sz="1600" dirty="0" smtClean="0">
                    <a:latin typeface="Calibri" panose="020F0502020204030204" pitchFamily="34" charset="0"/>
                    <a:cs typeface="Calibri" panose="020F0502020204030204" pitchFamily="34" charset="0"/>
                  </a:rPr>
                  <a:t>even.”</a:t>
                </a:r>
              </a:p>
              <a:p>
                <a:pPr marL="0" indent="0" algn="just" eaLnBrk="0" fontAlgn="base" hangingPunct="0">
                  <a:lnSpc>
                    <a:spcPts val="1800"/>
                  </a:lnSpc>
                  <a:spcBef>
                    <a:spcPct val="0"/>
                  </a:spcBef>
                  <a:spcAft>
                    <a:spcPct val="0"/>
                  </a:spcAft>
                  <a:buClrTx/>
                  <a:buSzTx/>
                  <a:buNone/>
                </a:pP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There </a:t>
                </a:r>
                <a:r>
                  <a:rPr lang="en-US" altLang="en-US" sz="1600" dirty="0">
                    <a:solidFill>
                      <a:schemeClr val="accent5">
                        <a:lumMod val="60000"/>
                        <a:lumOff val="40000"/>
                      </a:schemeClr>
                    </a:solidFill>
                    <a:latin typeface="Calibri" panose="020F0502020204030204" pitchFamily="34" charset="0"/>
                    <a:cs typeface="Calibri" panose="020F0502020204030204" pitchFamily="34" charset="0"/>
                  </a:rPr>
                  <a:t>is (exists) </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an </a:t>
                </a:r>
                <a:r>
                  <a:rPr lang="en-US" altLang="en-US" sz="1600" dirty="0" smtClean="0">
                    <a:latin typeface="Calibri" panose="020F0502020204030204" pitchFamily="34" charset="0"/>
                    <a:cs typeface="Calibri" panose="020F0502020204030204" pitchFamily="34" charset="0"/>
                  </a:rPr>
                  <a:t>even</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US" altLang="en-US" sz="1600" dirty="0" smtClean="0">
                    <a:latin typeface="Calibri" panose="020F0502020204030204" pitchFamily="34" charset="0"/>
                    <a:cs typeface="Calibri" panose="020F0502020204030204" pitchFamily="34" charset="0"/>
                  </a:rPr>
                  <a:t>natural </a:t>
                </a:r>
                <a:r>
                  <a:rPr lang="en-US" altLang="en-US" sz="1600" dirty="0">
                    <a:latin typeface="Calibri" panose="020F0502020204030204" pitchFamily="34" charset="0"/>
                    <a:cs typeface="Calibri" panose="020F0502020204030204" pitchFamily="34" charset="0"/>
                  </a:rPr>
                  <a:t>number </a:t>
                </a:r>
                <a14:m>
                  <m:oMath xmlns:m="http://schemas.openxmlformats.org/officeDocument/2006/math">
                    <m:r>
                      <a:rPr lang="en-US" altLang="en-US" sz="1600" i="1">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eaLnBrk="0" fontAlgn="base" hangingPunct="0">
                  <a:lnSpc>
                    <a:spcPts val="1800"/>
                  </a:lnSpc>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		“</a:t>
                </a:r>
                <a:r>
                  <a:rPr lang="en-US" altLang="en-US" sz="1600" dirty="0">
                    <a:solidFill>
                      <a:schemeClr val="accent5">
                        <a:lumMod val="60000"/>
                        <a:lumOff val="40000"/>
                      </a:schemeClr>
                    </a:solidFill>
                    <a:latin typeface="Calibri" panose="020F0502020204030204" pitchFamily="34" charset="0"/>
                    <a:cs typeface="Calibri" panose="020F0502020204030204" pitchFamily="34" charset="0"/>
                  </a:rPr>
                  <a:t>No</a:t>
                </a:r>
                <a:r>
                  <a:rPr lang="en-US" altLang="en-US" sz="1600" dirty="0">
                    <a:solidFill>
                      <a:srgbClr val="00B050"/>
                    </a:solidFill>
                    <a:latin typeface="Calibri" panose="020F0502020204030204" pitchFamily="34"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natural number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even</a:t>
                </a:r>
                <a:r>
                  <a:rPr lang="en-US" sz="1600" dirty="0" smtClean="0">
                    <a:latin typeface="Calibri" panose="020F0502020204030204" pitchFamily="34" charset="0"/>
                    <a:cs typeface="Calibri" panose="020F0502020204030204" pitchFamily="34" charset="0"/>
                  </a:rPr>
                  <a:t>.”</a:t>
                </a:r>
              </a:p>
              <a:p>
                <a:pPr marL="0" indent="0" eaLnBrk="0" fontAlgn="base" hangingPunct="0">
                  <a:lnSpc>
                    <a:spcPts val="1800"/>
                  </a:lnSpc>
                  <a:spcBef>
                    <a:spcPct val="0"/>
                  </a:spcBef>
                  <a:spcAft>
                    <a:spcPct val="0"/>
                  </a:spcAft>
                  <a:buClrTx/>
                  <a:buSzTx/>
                  <a:buNone/>
                </a:pPr>
                <a:r>
                  <a:rPr lang="en-US" altLang="en-US" sz="1600" dirty="0" smtClean="0">
                    <a:latin typeface="Calibri" panose="020F0502020204030204" pitchFamily="34" charset="0"/>
                    <a:cs typeface="Calibri" panose="020F0502020204030204" pitchFamily="34" charset="0"/>
                  </a:rPr>
                  <a:t>		“</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Most</a:t>
                </a:r>
                <a:r>
                  <a:rPr lang="en-US" altLang="en-US" sz="1600" dirty="0" smtClean="0">
                    <a:solidFill>
                      <a:srgbClr val="00B050"/>
                    </a:solidFill>
                    <a:latin typeface="Calibri" panose="020F0502020204030204" pitchFamily="34"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natural </a:t>
                </a:r>
                <a:r>
                  <a:rPr lang="en-US" altLang="en-US" sz="1600" dirty="0" smtClean="0">
                    <a:latin typeface="Calibri" panose="020F0502020204030204" pitchFamily="34" charset="0"/>
                    <a:cs typeface="Calibri" panose="020F0502020204030204" pitchFamily="34" charset="0"/>
                  </a:rPr>
                  <a:t>numbers </a:t>
                </a:r>
                <a:r>
                  <a:rPr lang="en-US" altLang="en-US" sz="1600" dirty="0" smtClean="0">
                    <a:latin typeface="Calibri" panose="020F0502020204030204" pitchFamily="34" charset="0"/>
                    <a:cs typeface="Calibri" panose="020F0502020204030204" pitchFamily="34" charset="0"/>
                  </a:rPr>
                  <a:t>are </a:t>
                </a:r>
                <a:r>
                  <a:rPr lang="en-US" sz="1600" dirty="0" smtClean="0">
                    <a:latin typeface="Calibri" panose="020F0502020204030204" pitchFamily="34" charset="0"/>
                    <a:cs typeface="Calibri" panose="020F0502020204030204" pitchFamily="34" charset="0"/>
                  </a:rPr>
                  <a:t>even</a:t>
                </a:r>
                <a:r>
                  <a:rPr lang="en-US" sz="1600" dirty="0" smtClean="0">
                    <a:latin typeface="Calibri" panose="020F0502020204030204" pitchFamily="34" charset="0"/>
                    <a:cs typeface="Calibri" panose="020F0502020204030204" pitchFamily="34" charset="0"/>
                  </a:rPr>
                  <a:t>.”</a:t>
                </a:r>
              </a:p>
              <a:p>
                <a:pPr marL="0" indent="0" eaLnBrk="0" fontAlgn="base" hangingPunct="0">
                  <a:lnSpc>
                    <a:spcPts val="1800"/>
                  </a:lnSpc>
                  <a:spcBef>
                    <a:spcPct val="0"/>
                  </a:spcBef>
                  <a:spcAft>
                    <a:spcPct val="0"/>
                  </a:spcAft>
                  <a:buClrTx/>
                  <a:buSzTx/>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accent5">
                        <a:lumMod val="60000"/>
                        <a:lumOff val="40000"/>
                      </a:schemeClr>
                    </a:solidFill>
                    <a:latin typeface="Calibri" panose="020F0502020204030204" pitchFamily="34" charset="0"/>
                    <a:cs typeface="Calibri" panose="020F0502020204030204" pitchFamily="34" charset="0"/>
                  </a:rPr>
                  <a:t>There exist at least two </a:t>
                </a:r>
                <a:r>
                  <a:rPr lang="en-US" sz="1600" dirty="0" smtClean="0">
                    <a:latin typeface="Calibri" panose="020F0502020204030204" pitchFamily="34" charset="0"/>
                    <a:cs typeface="Calibri" panose="020F0502020204030204" pitchFamily="34" charset="0"/>
                  </a:rPr>
                  <a:t>even natural numbers.”</a:t>
                </a:r>
                <a:endParaRPr lang="en-US" sz="1600" dirty="0">
                  <a:latin typeface="Calibri" panose="020F0502020204030204" pitchFamily="34" charset="0"/>
                  <a:cs typeface="Calibri" panose="020F0502020204030204" pitchFamily="34" charset="0"/>
                </a:endParaRPr>
              </a:p>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In </a:t>
                </a:r>
                <a:r>
                  <a:rPr lang="en-US" altLang="en-US" sz="1600" dirty="0">
                    <a:solidFill>
                      <a:srgbClr val="1A1A1A"/>
                    </a:solidFill>
                    <a:latin typeface="Calibri" panose="020F0502020204030204" pitchFamily="34" charset="0"/>
                    <a:cs typeface="Calibri" panose="020F0502020204030204" pitchFamily="34" charset="0"/>
                  </a:rPr>
                  <a:t>English, </a:t>
                </a:r>
                <a:r>
                  <a:rPr lang="en-US" altLang="en-US" sz="1600" dirty="0" smtClean="0">
                    <a:solidFill>
                      <a:srgbClr val="1A1A1A"/>
                    </a:solidFill>
                    <a:latin typeface="Calibri" panose="020F0502020204030204" pitchFamily="34" charset="0"/>
                    <a:cs typeface="Calibri" panose="020F0502020204030204" pitchFamily="34" charset="0"/>
                  </a:rPr>
                  <a:t>determiners </a:t>
                </a:r>
                <a:r>
                  <a:rPr lang="en-US" altLang="en-US" sz="1600" dirty="0">
                    <a:solidFill>
                      <a:srgbClr val="1A1A1A"/>
                    </a:solidFill>
                    <a:latin typeface="Calibri" panose="020F0502020204030204" pitchFamily="34" charset="0"/>
                    <a:cs typeface="Calibri" panose="020F0502020204030204" pitchFamily="34" charset="0"/>
                  </a:rPr>
                  <a:t>like “all”, “each”, “some”, “many”, “most”, and “few” provide some of the most common examples of </a:t>
                </a:r>
                <a:r>
                  <a:rPr lang="en-US" altLang="en-US" sz="1600" b="1" i="1" dirty="0" smtClean="0">
                    <a:solidFill>
                      <a:srgbClr val="1A1A1A"/>
                    </a:solidFill>
                    <a:latin typeface="Calibri" panose="020F0502020204030204" pitchFamily="34" charset="0"/>
                    <a:cs typeface="Calibri" panose="020F0502020204030204" pitchFamily="34" charset="0"/>
                  </a:rPr>
                  <a:t>quantification</a:t>
                </a:r>
                <a:r>
                  <a:rPr lang="en-US" altLang="en-US" sz="1600" dirty="0" smtClean="0">
                    <a:solidFill>
                      <a:srgbClr val="1A1A1A"/>
                    </a:solidFill>
                    <a:latin typeface="Calibri" panose="020F0502020204030204" pitchFamily="34" charset="0"/>
                    <a:cs typeface="Calibri" panose="020F0502020204030204" pitchFamily="34" charset="0"/>
                  </a:rPr>
                  <a:t>.</a:t>
                </a:r>
                <a:r>
                  <a:rPr lang="en-US" altLang="en-US" sz="1600" dirty="0">
                    <a:solidFill>
                      <a:srgbClr val="1A1A1A"/>
                    </a:solidFill>
                    <a:latin typeface="Calibri" panose="020F0502020204030204" pitchFamily="34" charset="0"/>
                    <a:cs typeface="Calibri" panose="020F0502020204030204" pitchFamily="34" charset="0"/>
                  </a:rPr>
                  <a:t> </a:t>
                </a:r>
                <a:r>
                  <a:rPr lang="en-US" altLang="en-US" sz="1600" dirty="0" smtClean="0">
                    <a:solidFill>
                      <a:srgbClr val="1A1A1A"/>
                    </a:solidFill>
                    <a:latin typeface="Calibri" panose="020F0502020204030204" pitchFamily="34" charset="0"/>
                    <a:cs typeface="Calibri" panose="020F0502020204030204" pitchFamily="34" charset="0"/>
                  </a:rPr>
                  <a:t>They </a:t>
                </a:r>
                <a:r>
                  <a:rPr lang="en-US" altLang="en-US" sz="1600" dirty="0">
                    <a:solidFill>
                      <a:srgbClr val="1A1A1A"/>
                    </a:solidFill>
                    <a:latin typeface="Calibri" panose="020F0502020204030204" pitchFamily="34" charset="0"/>
                    <a:cs typeface="Calibri" panose="020F0502020204030204" pitchFamily="34" charset="0"/>
                  </a:rPr>
                  <a:t>combine with singular or plural nouns, sometimes qualified by adjectives or relative clauses, to form explicitly </a:t>
                </a:r>
                <a:r>
                  <a:rPr lang="en-US" altLang="en-US" sz="1600" b="1" i="1" dirty="0">
                    <a:solidFill>
                      <a:srgbClr val="1A1A1A"/>
                    </a:solidFill>
                    <a:latin typeface="Calibri" panose="020F0502020204030204" pitchFamily="34" charset="0"/>
                    <a:cs typeface="Calibri" panose="020F0502020204030204" pitchFamily="34" charset="0"/>
                  </a:rPr>
                  <a:t>restricted quantifier phrases </a:t>
                </a:r>
                <a:r>
                  <a:rPr lang="en-US" altLang="en-US" sz="1600" dirty="0">
                    <a:solidFill>
                      <a:srgbClr val="1A1A1A"/>
                    </a:solidFill>
                    <a:latin typeface="Calibri" panose="020F0502020204030204" pitchFamily="34" charset="0"/>
                    <a:cs typeface="Calibri" panose="020F0502020204030204" pitchFamily="34" charset="0"/>
                  </a:rPr>
                  <a:t>such as “some apples”, “every material object”, </a:t>
                </a:r>
                <a:r>
                  <a:rPr lang="en-US" altLang="en-US" sz="1600" dirty="0" smtClean="0">
                    <a:solidFill>
                      <a:srgbClr val="1A1A1A"/>
                    </a:solidFill>
                    <a:latin typeface="Calibri" panose="020F0502020204030204" pitchFamily="34" charset="0"/>
                    <a:cs typeface="Calibri" panose="020F0502020204030204" pitchFamily="34" charset="0"/>
                  </a:rPr>
                  <a:t>“no natural number”, or </a:t>
                </a:r>
                <a:r>
                  <a:rPr lang="en-US" altLang="en-US" sz="1600" dirty="0">
                    <a:solidFill>
                      <a:srgbClr val="1A1A1A"/>
                    </a:solidFill>
                    <a:latin typeface="Calibri" panose="020F0502020204030204" pitchFamily="34" charset="0"/>
                    <a:cs typeface="Calibri" panose="020F0502020204030204" pitchFamily="34" charset="0"/>
                  </a:rPr>
                  <a:t>“most planets”. </a:t>
                </a: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These </a:t>
                </a:r>
                <a:r>
                  <a:rPr lang="en-US" altLang="en-US" sz="1600" dirty="0">
                    <a:solidFill>
                      <a:srgbClr val="1A1A1A"/>
                    </a:solidFill>
                    <a:latin typeface="Calibri" panose="020F0502020204030204" pitchFamily="34" charset="0"/>
                    <a:cs typeface="Calibri" panose="020F0502020204030204" pitchFamily="34" charset="0"/>
                  </a:rPr>
                  <a:t>quantifier phrases may in turn combine with predicates in order to form </a:t>
                </a:r>
                <a:r>
                  <a:rPr lang="en-US" altLang="en-US" sz="1600" dirty="0" smtClean="0">
                    <a:solidFill>
                      <a:srgbClr val="1A1A1A"/>
                    </a:solidFill>
                    <a:latin typeface="Calibri" panose="020F0502020204030204" pitchFamily="34" charset="0"/>
                    <a:cs typeface="Calibri" panose="020F0502020204030204" pitchFamily="34" charset="0"/>
                  </a:rPr>
                  <a:t>sentences (</a:t>
                </a:r>
                <a:r>
                  <a:rPr lang="en-US" altLang="en-US" sz="1600" b="1" i="1" dirty="0" smtClean="0">
                    <a:solidFill>
                      <a:srgbClr val="1A1A1A"/>
                    </a:solidFill>
                    <a:latin typeface="Calibri" panose="020F0502020204030204" pitchFamily="34" charset="0"/>
                    <a:cs typeface="Calibri" panose="020F0502020204030204" pitchFamily="34" charset="0"/>
                  </a:rPr>
                  <a:t>statements</a:t>
                </a:r>
                <a:r>
                  <a:rPr lang="en-US" altLang="en-US" sz="1600" dirty="0" smtClean="0">
                    <a:solidFill>
                      <a:srgbClr val="1A1A1A"/>
                    </a:solidFill>
                    <a:latin typeface="Calibri" panose="020F0502020204030204" pitchFamily="34" charset="0"/>
                    <a:cs typeface="Calibri" panose="020F0502020204030204" pitchFamily="34" charset="0"/>
                  </a:rPr>
                  <a:t>) </a:t>
                </a:r>
                <a:r>
                  <a:rPr lang="en-US" altLang="en-US" sz="1600" dirty="0">
                    <a:solidFill>
                      <a:srgbClr val="1A1A1A"/>
                    </a:solidFill>
                    <a:latin typeface="Calibri" panose="020F0502020204030204" pitchFamily="34" charset="0"/>
                    <a:cs typeface="Calibri" panose="020F0502020204030204" pitchFamily="34" charset="0"/>
                  </a:rPr>
                  <a:t>such as </a:t>
                </a: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lnSpc>
                    <a:spcPts val="1800"/>
                  </a:lnSpc>
                  <a:spcBef>
                    <a:spcPct val="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		“Some </a:t>
                </a:r>
                <a:r>
                  <a:rPr lang="en-US" altLang="en-US" sz="1600" dirty="0">
                    <a:solidFill>
                      <a:srgbClr val="1A1A1A"/>
                    </a:solidFill>
                    <a:latin typeface="Calibri" panose="020F0502020204030204" pitchFamily="34" charset="0"/>
                    <a:cs typeface="Calibri" panose="020F0502020204030204" pitchFamily="34" charset="0"/>
                  </a:rPr>
                  <a:t>apples are </a:t>
                </a:r>
                <a:r>
                  <a:rPr lang="en-US" altLang="en-US" sz="1600" dirty="0" smtClean="0">
                    <a:solidFill>
                      <a:srgbClr val="1A1A1A"/>
                    </a:solidFill>
                    <a:latin typeface="Calibri" panose="020F0502020204030204" pitchFamily="34" charset="0"/>
                    <a:cs typeface="Calibri" panose="020F0502020204030204" pitchFamily="34" charset="0"/>
                  </a:rPr>
                  <a:t>delicious”,</a:t>
                </a:r>
              </a:p>
              <a:p>
                <a:pPr marL="0" indent="0" algn="just" eaLnBrk="0" fontAlgn="base" hangingPunct="0">
                  <a:lnSpc>
                    <a:spcPts val="1800"/>
                  </a:lnSpc>
                  <a:spcBef>
                    <a:spcPct val="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		“Every </a:t>
                </a:r>
                <a:r>
                  <a:rPr lang="en-US" altLang="en-US" sz="1600" dirty="0">
                    <a:solidFill>
                      <a:srgbClr val="1A1A1A"/>
                    </a:solidFill>
                    <a:latin typeface="Calibri" panose="020F0502020204030204" pitchFamily="34" charset="0"/>
                    <a:cs typeface="Calibri" panose="020F0502020204030204" pitchFamily="34" charset="0"/>
                  </a:rPr>
                  <a:t>material object is extended”, </a:t>
                </a: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lnSpc>
                    <a:spcPts val="1800"/>
                  </a:lnSpc>
                  <a:spcBef>
                    <a:spcPct val="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		“Most </a:t>
                </a:r>
                <a:r>
                  <a:rPr lang="en-US" altLang="en-US" sz="1600" dirty="0">
                    <a:solidFill>
                      <a:srgbClr val="1A1A1A"/>
                    </a:solidFill>
                    <a:latin typeface="Calibri" panose="020F0502020204030204" pitchFamily="34" charset="0"/>
                    <a:cs typeface="Calibri" panose="020F0502020204030204" pitchFamily="34" charset="0"/>
                  </a:rPr>
                  <a:t>planets are visible to the naked eye</a:t>
                </a:r>
                <a:r>
                  <a:rPr lang="en-US" altLang="en-US" sz="1600" dirty="0" smtClean="0">
                    <a:solidFill>
                      <a:srgbClr val="1A1A1A"/>
                    </a:solidFill>
                    <a:latin typeface="Calibri" panose="020F0502020204030204" pitchFamily="34" charset="0"/>
                    <a:cs typeface="Calibri" panose="020F0502020204030204" pitchFamily="34" charset="0"/>
                  </a:rPr>
                  <a:t>”, or </a:t>
                </a:r>
              </a:p>
              <a:p>
                <a:pPr marL="0" indent="0" algn="just" eaLnBrk="0" fontAlgn="base" hangingPunct="0">
                  <a:lnSpc>
                    <a:spcPts val="1800"/>
                  </a:lnSpc>
                  <a:spcBef>
                    <a:spcPct val="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		“Exactly one planet is visible to the naked eye”</a:t>
                </a:r>
                <a:endParaRPr lang="en-US" altLang="en-US" sz="1600" dirty="0">
                  <a:solidFill>
                    <a:srgbClr val="1A1A1A"/>
                  </a:solidFill>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l="-407" t="-353" r="-407" b="-3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990600" y="2269123"/>
            <a:ext cx="4191000" cy="338554"/>
          </a:xfrm>
          <a:prstGeom prst="rect">
            <a:avLst/>
          </a:prstGeom>
          <a:noFill/>
        </p:spPr>
        <p:txBody>
          <a:bodyPr wrap="square" rtlCol="0">
            <a:spAutoFit/>
          </a:bodyPr>
          <a:lstStyle/>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64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Predicates and Statements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We </a:t>
                </a:r>
                <a:r>
                  <a:rPr lang="en-US" altLang="en-US" sz="1600" dirty="0">
                    <a:solidFill>
                      <a:srgbClr val="1A1A1A"/>
                    </a:solidFill>
                    <a:latin typeface="Calibri" panose="020F0502020204030204" pitchFamily="34" charset="0"/>
                    <a:cs typeface="Calibri" panose="020F0502020204030204" pitchFamily="34" charset="0"/>
                  </a:rPr>
                  <a:t>may conceive of determiners like “every” and “some” as binary quantifiers of the form </a:t>
                </a:r>
                <a14:m>
                  <m:oMath xmlns:m="http://schemas.openxmlformats.org/officeDocument/2006/math">
                    <m:r>
                      <a:rPr lang="en-US" altLang="en-US" sz="1600" i="1" dirty="0">
                        <a:solidFill>
                          <a:srgbClr val="1A1A1A"/>
                        </a:solidFill>
                        <a:latin typeface="Cambria Math" panose="02040503050406030204" pitchFamily="18" charset="0"/>
                        <a:cs typeface="Calibri" panose="020F0502020204030204" pitchFamily="34" charset="0"/>
                      </a:rPr>
                      <m:t>𝑄</m:t>
                    </m:r>
                    <m:r>
                      <a:rPr lang="en-US" altLang="en-US" sz="1600" i="1" dirty="0">
                        <a:solidFill>
                          <a:srgbClr val="1A1A1A"/>
                        </a:solidFill>
                        <a:latin typeface="Cambria Math" panose="02040503050406030204" pitchFamily="18" charset="0"/>
                        <a:cs typeface="Calibri" panose="020F0502020204030204" pitchFamily="34" charset="0"/>
                      </a:rPr>
                      <m:t>(</m:t>
                    </m:r>
                    <m:r>
                      <a:rPr lang="en-US" altLang="en-US" sz="1600" i="1" dirty="0">
                        <a:solidFill>
                          <a:srgbClr val="1A1A1A"/>
                        </a:solidFill>
                        <a:latin typeface="Cambria Math" panose="02040503050406030204" pitchFamily="18" charset="0"/>
                        <a:cs typeface="Calibri" panose="020F0502020204030204" pitchFamily="34" charset="0"/>
                      </a:rPr>
                      <m:t>𝛼</m:t>
                    </m:r>
                    <m:r>
                      <a:rPr lang="en-US" altLang="en-US" sz="1600" i="1" dirty="0">
                        <a:solidFill>
                          <a:srgbClr val="1A1A1A"/>
                        </a:solidFill>
                        <a:latin typeface="Cambria Math" panose="02040503050406030204" pitchFamily="18" charset="0"/>
                        <a:cs typeface="Calibri" panose="020F0502020204030204" pitchFamily="34" charset="0"/>
                      </a:rPr>
                      <m:t>,</m:t>
                    </m:r>
                    <m:r>
                      <a:rPr lang="en-US" altLang="en-US" sz="1600" i="1" dirty="0">
                        <a:solidFill>
                          <a:srgbClr val="1A1A1A"/>
                        </a:solidFill>
                        <a:latin typeface="Cambria Math" panose="02040503050406030204" pitchFamily="18" charset="0"/>
                        <a:cs typeface="Calibri" panose="020F0502020204030204" pitchFamily="34" charset="0"/>
                      </a:rPr>
                      <m:t>𝛽</m:t>
                    </m:r>
                    <m:r>
                      <a:rPr lang="en-US" altLang="en-US" sz="1600" i="1" dirty="0">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which </a:t>
                </a:r>
                <a:r>
                  <a:rPr lang="en-US" altLang="en-US" sz="1600" dirty="0" smtClean="0">
                    <a:solidFill>
                      <a:srgbClr val="1A1A1A"/>
                    </a:solidFill>
                    <a:latin typeface="Calibri" panose="020F0502020204030204" pitchFamily="34" charset="0"/>
                    <a:cs typeface="Calibri" panose="020F0502020204030204" pitchFamily="34" charset="0"/>
                  </a:rPr>
                  <a:t>operate </a:t>
                </a:r>
                <a:r>
                  <a:rPr lang="en-US" altLang="en-US" sz="1600" dirty="0">
                    <a:solidFill>
                      <a:srgbClr val="1A1A1A"/>
                    </a:solidFill>
                    <a:latin typeface="Calibri" panose="020F0502020204030204" pitchFamily="34" charset="0"/>
                    <a:cs typeface="Calibri" panose="020F0502020204030204" pitchFamily="34" charset="0"/>
                  </a:rPr>
                  <a:t>on two predicates </a:t>
                </a:r>
                <a14:m>
                  <m:oMath xmlns:m="http://schemas.openxmlformats.org/officeDocument/2006/math">
                    <m:r>
                      <a:rPr lang="en-US" altLang="en-US" sz="1600" i="1">
                        <a:solidFill>
                          <a:srgbClr val="1A1A1A"/>
                        </a:solidFill>
                        <a:latin typeface="Cambria Math" panose="02040503050406030204" pitchFamily="18" charset="0"/>
                        <a:cs typeface="Calibri" panose="020F0502020204030204" pitchFamily="34" charset="0"/>
                      </a:rPr>
                      <m:t>𝛼</m:t>
                    </m:r>
                  </m:oMath>
                </a14:m>
                <a:r>
                  <a:rPr lang="en-US" altLang="en-US" sz="1600" dirty="0">
                    <a:solidFill>
                      <a:srgbClr val="1A1A1A"/>
                    </a:solidFill>
                    <a:latin typeface="Calibri" panose="020F0502020204030204" pitchFamily="34" charset="0"/>
                    <a:cs typeface="Calibri" panose="020F0502020204030204" pitchFamily="34" charset="0"/>
                  </a:rPr>
                  <a:t> and </a:t>
                </a:r>
                <a14:m>
                  <m:oMath xmlns:m="http://schemas.openxmlformats.org/officeDocument/2006/math">
                    <m:r>
                      <a:rPr lang="en-US" altLang="en-US" sz="1600" i="1">
                        <a:solidFill>
                          <a:srgbClr val="1A1A1A"/>
                        </a:solidFill>
                        <a:latin typeface="Cambria Math" panose="02040503050406030204" pitchFamily="18" charset="0"/>
                        <a:cs typeface="Calibri" panose="020F0502020204030204" pitchFamily="34" charset="0"/>
                      </a:rPr>
                      <m:t>𝛽</m:t>
                    </m:r>
                  </m:oMath>
                </a14:m>
                <a:r>
                  <a:rPr lang="en-US" altLang="en-US" sz="1600" dirty="0">
                    <a:solidFill>
                      <a:srgbClr val="1A1A1A"/>
                    </a:solidFill>
                    <a:latin typeface="Calibri" panose="020F0502020204030204" pitchFamily="34" charset="0"/>
                    <a:cs typeface="Calibri" panose="020F0502020204030204" pitchFamily="34" charset="0"/>
                  </a:rPr>
                  <a:t>. </a:t>
                </a: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For </a:t>
                </a:r>
                <a:r>
                  <a:rPr lang="en-US" altLang="en-US" sz="1600" dirty="0">
                    <a:solidFill>
                      <a:srgbClr val="1A1A1A"/>
                    </a:solidFill>
                    <a:latin typeface="Calibri" panose="020F0502020204030204" pitchFamily="34" charset="0"/>
                    <a:cs typeface="Calibri" panose="020F0502020204030204" pitchFamily="34" charset="0"/>
                  </a:rPr>
                  <a:t>example, </a:t>
                </a:r>
                <a:r>
                  <a:rPr lang="en-US" altLang="en-US" sz="1600" dirty="0" smtClean="0">
                    <a:solidFill>
                      <a:srgbClr val="1A1A1A"/>
                    </a:solidFill>
                    <a:latin typeface="Calibri" panose="020F0502020204030204" pitchFamily="34" charset="0"/>
                    <a:cs typeface="Calibri" panose="020F0502020204030204" pitchFamily="34" charset="0"/>
                  </a:rPr>
                  <a:t>the statement </a:t>
                </a:r>
                <a:r>
                  <a:rPr lang="en-US" altLang="en-US" sz="1600" dirty="0" smtClean="0">
                    <a:latin typeface="Calibri" panose="020F0502020204030204" pitchFamily="34" charset="0"/>
                    <a:cs typeface="Calibri" panose="020F0502020204030204" pitchFamily="34" charset="0"/>
                  </a:rPr>
                  <a:t>“</a:t>
                </a:r>
                <a:r>
                  <a:rPr lang="en-US" altLang="en-US" sz="1600" dirty="0" smtClean="0">
                    <a:solidFill>
                      <a:schemeClr val="accent5">
                        <a:lumMod val="60000"/>
                        <a:lumOff val="40000"/>
                      </a:schemeClr>
                    </a:solidFill>
                    <a:latin typeface="Calibri" panose="020F0502020204030204" pitchFamily="34" charset="0"/>
                    <a:cs typeface="Calibri" panose="020F0502020204030204" pitchFamily="34" charset="0"/>
                  </a:rPr>
                  <a:t>Every</a:t>
                </a:r>
                <a:r>
                  <a:rPr lang="en-US" altLang="en-US" sz="1600" dirty="0" smtClean="0">
                    <a:latin typeface="Calibri" panose="020F0502020204030204" pitchFamily="34" charset="0"/>
                    <a:cs typeface="Calibri" panose="020F0502020204030204" pitchFamily="34" charset="0"/>
                  </a:rPr>
                  <a:t> </a:t>
                </a:r>
                <a:r>
                  <a:rPr lang="en-US" altLang="en-US" sz="1600" dirty="0">
                    <a:latin typeface="Calibri" panose="020F0502020204030204" pitchFamily="34" charset="0"/>
                    <a:cs typeface="Calibri" panose="020F0502020204030204" pitchFamily="34" charset="0"/>
                  </a:rPr>
                  <a:t>natural number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even” can be expresses by “</a:t>
                </a:r>
                <a14:m>
                  <m:oMath xmlns:m="http://schemas.openxmlformats.org/officeDocument/2006/math">
                    <m:r>
                      <a:rPr lang="en-US" sz="1600" i="1" dirty="0" smtClean="0">
                        <a:latin typeface="Cambria Math" panose="02040503050406030204" pitchFamily="18" charset="0"/>
                        <a:cs typeface="Calibri" panose="020F0502020204030204" pitchFamily="34" charset="0"/>
                      </a:rPr>
                      <m:t>𝑒𝑣𝑒𝑟𝑦</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𝑝</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𝑞</m:t>
                    </m:r>
                    <m:r>
                      <a:rPr 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 where </a:t>
                </a:r>
                <a14:m>
                  <m:oMath xmlns:m="http://schemas.openxmlformats.org/officeDocument/2006/math">
                    <m:r>
                      <a:rPr lang="en-US" altLang="en-US" sz="1600" i="1">
                        <a:latin typeface="Cambria Math" panose="02040503050406030204" pitchFamily="18" charset="0"/>
                        <a:cs typeface="Calibri" panose="020F0502020204030204" pitchFamily="34" charset="0"/>
                      </a:rPr>
                      <m:t>𝑝</m:t>
                    </m:r>
                  </m:oMath>
                </a14:m>
                <a:r>
                  <a:rPr lang="en-US" altLang="en-US" sz="1600" dirty="0">
                    <a:latin typeface="Calibri" panose="020F0502020204030204" pitchFamily="34" charset="0"/>
                    <a:cs typeface="Calibri" panose="020F0502020204030204" pitchFamily="34" charset="0"/>
                  </a:rPr>
                  <a:t> and </a:t>
                </a:r>
                <a14:m>
                  <m:oMath xmlns:m="http://schemas.openxmlformats.org/officeDocument/2006/math">
                    <m:r>
                      <a:rPr lang="en-US" altLang="en-US" sz="1600" i="1">
                        <a:latin typeface="Cambria Math" panose="02040503050406030204" pitchFamily="18" charset="0"/>
                        <a:cs typeface="Calibri" panose="020F0502020204030204" pitchFamily="34" charset="0"/>
                      </a:rPr>
                      <m:t>𝑞</m:t>
                    </m:r>
                  </m:oMath>
                </a14:m>
                <a:r>
                  <a:rPr lang="en-US" altLang="en-US" sz="1600" dirty="0">
                    <a:latin typeface="Calibri" panose="020F0502020204030204" pitchFamily="34" charset="0"/>
                    <a:cs typeface="Calibri" panose="020F0502020204030204" pitchFamily="34" charset="0"/>
                  </a:rPr>
                  <a:t> are the following </a:t>
                </a:r>
                <a:r>
                  <a:rPr lang="en-US" altLang="en-US" sz="1600" b="1" i="1" dirty="0" smtClean="0">
                    <a:latin typeface="Calibri" panose="020F0502020204030204" pitchFamily="34" charset="0"/>
                    <a:cs typeface="Calibri" panose="020F0502020204030204" pitchFamily="34" charset="0"/>
                  </a:rPr>
                  <a:t>unary</a:t>
                </a:r>
                <a:r>
                  <a:rPr lang="en-US" altLang="en-US" sz="1600" dirty="0" smtClean="0">
                    <a:latin typeface="Calibri" panose="020F0502020204030204" pitchFamily="34" charset="0"/>
                    <a:cs typeface="Calibri" panose="020F0502020204030204" pitchFamily="34" charset="0"/>
                  </a:rPr>
                  <a:t> predicates.</a:t>
                </a:r>
                <a:endParaRPr lang="en-US" altLang="en-US" sz="1600" dirty="0">
                  <a:latin typeface="Calibri" panose="020F0502020204030204" pitchFamily="34" charset="0"/>
                  <a:cs typeface="Calibri" panose="020F0502020204030204" pitchFamily="34" charset="0"/>
                </a:endParaRPr>
              </a:p>
              <a:p>
                <a:pPr marL="0" indent="0" algn="just" eaLnBrk="0" fontAlgn="base" hangingPunct="0">
                  <a:spcBef>
                    <a:spcPts val="0"/>
                  </a:spcBef>
                  <a:spcAft>
                    <a:spcPct val="0"/>
                  </a:spcAft>
                  <a:buClrTx/>
                  <a:buSzTx/>
                  <a:buNone/>
                </a:pPr>
                <a:r>
                  <a:rPr lang="en-US" altLang="en-US" sz="1600" dirty="0">
                    <a:cs typeface="Calibri" panose="020F0502020204030204" pitchFamily="34" charset="0"/>
                  </a:rPr>
                  <a:t>		</a:t>
                </a:r>
                <a14:m>
                  <m:oMath xmlns:m="http://schemas.openxmlformats.org/officeDocument/2006/math">
                    <m:r>
                      <a:rPr lang="en-US" altLang="en-US" sz="1600" i="1">
                        <a:latin typeface="Cambria Math" panose="02040503050406030204" pitchFamily="18" charset="0"/>
                        <a:cs typeface="Calibri" panose="020F0502020204030204" pitchFamily="34" charset="0"/>
                      </a:rPr>
                      <m:t>𝑝</m:t>
                    </m:r>
                    <m:d>
                      <m:dPr>
                        <m:ctrlPr>
                          <a:rPr lang="en-US" altLang="en-US" sz="1600" i="1">
                            <a:latin typeface="Cambria Math" panose="02040503050406030204" pitchFamily="18" charset="0"/>
                            <a:cs typeface="Calibri" panose="020F0502020204030204" pitchFamily="34" charset="0"/>
                          </a:rPr>
                        </m:ctrlPr>
                      </m:dPr>
                      <m:e>
                        <m:r>
                          <a:rPr lang="en-US" altLang="en-US" sz="1600" i="1">
                            <a:latin typeface="Cambria Math" panose="02040503050406030204" pitchFamily="18" charset="0"/>
                            <a:cs typeface="Calibri" panose="020F0502020204030204" pitchFamily="34" charset="0"/>
                          </a:rPr>
                          <m:t>𝑥</m:t>
                        </m:r>
                      </m:e>
                    </m:d>
                    <m:r>
                      <a:rPr lang="en-US" alt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is a natural number.</a:t>
                </a:r>
              </a:p>
              <a:p>
                <a:pPr marL="0" indent="0" algn="just" eaLnBrk="0" fontAlgn="base" hangingPunct="0">
                  <a:spcBef>
                    <a:spcPts val="0"/>
                  </a:spcBef>
                  <a:spcAft>
                    <a:spcPct val="0"/>
                  </a:spcAft>
                  <a:buClrTx/>
                  <a:buSzTx/>
                  <a:buNone/>
                </a:pPr>
                <a:r>
                  <a:rPr lang="en-US" altLang="en-US" sz="1600" dirty="0">
                    <a:cs typeface="Calibri" panose="020F0502020204030204" pitchFamily="34" charset="0"/>
                  </a:rPr>
                  <a:t>		</a:t>
                </a:r>
                <a14:m>
                  <m:oMath xmlns:m="http://schemas.openxmlformats.org/officeDocument/2006/math">
                    <m:r>
                      <a:rPr lang="en-US" altLang="en-US" sz="1600" i="1">
                        <a:latin typeface="Cambria Math" panose="02040503050406030204" pitchFamily="18" charset="0"/>
                        <a:cs typeface="Calibri" panose="020F0502020204030204" pitchFamily="34" charset="0"/>
                      </a:rPr>
                      <m:t>𝑞</m:t>
                    </m:r>
                    <m:d>
                      <m:dPr>
                        <m:ctrlPr>
                          <a:rPr lang="en-US" altLang="en-US" sz="1600" i="1">
                            <a:latin typeface="Cambria Math" panose="02040503050406030204" pitchFamily="18" charset="0"/>
                            <a:cs typeface="Calibri" panose="020F0502020204030204" pitchFamily="34" charset="0"/>
                          </a:rPr>
                        </m:ctrlPr>
                      </m:dPr>
                      <m:e>
                        <m:r>
                          <a:rPr lang="en-US" altLang="en-US" sz="1600" i="1">
                            <a:latin typeface="Cambria Math" panose="02040503050406030204" pitchFamily="18" charset="0"/>
                            <a:cs typeface="Calibri" panose="020F0502020204030204" pitchFamily="34" charset="0"/>
                          </a:rPr>
                          <m:t>𝑥</m:t>
                        </m:r>
                      </m:e>
                    </m:d>
                    <m:r>
                      <a:rPr lang="en-US" alt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 </a:t>
                </a:r>
                <a14:m>
                  <m:oMath xmlns:m="http://schemas.openxmlformats.org/officeDocument/2006/math">
                    <m:r>
                      <a:rPr lang="en-US" altLang="en-US" sz="1600" i="1" dirty="0">
                        <a:latin typeface="Cambria Math" panose="02040503050406030204" pitchFamily="18" charset="0"/>
                        <a:cs typeface="Calibri" panose="020F0502020204030204" pitchFamily="34" charset="0"/>
                      </a:rPr>
                      <m:t>𝑥</m:t>
                    </m:r>
                  </m:oMath>
                </a14:m>
                <a:r>
                  <a:rPr lang="en-US" altLang="en-US" sz="1600" dirty="0">
                    <a:latin typeface="Calibri" panose="020F0502020204030204" pitchFamily="34" charset="0"/>
                    <a:cs typeface="Calibri" panose="020F0502020204030204" pitchFamily="34" charset="0"/>
                  </a:rPr>
                  <a:t> is even.</a:t>
                </a:r>
              </a:p>
              <a:p>
                <a:pPr marL="0" indent="0" algn="just" eaLnBrk="0" fontAlgn="base" hangingPunct="0">
                  <a:spcBef>
                    <a:spcPts val="12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Modern logics have chosen </a:t>
                </a:r>
                <a:r>
                  <a:rPr lang="en-US" altLang="en-US" sz="1600" dirty="0">
                    <a:solidFill>
                      <a:srgbClr val="1A1A1A"/>
                    </a:solidFill>
                    <a:latin typeface="Calibri" panose="020F0502020204030204" pitchFamily="34" charset="0"/>
                    <a:cs typeface="Calibri" panose="020F0502020204030204" pitchFamily="34" charset="0"/>
                  </a:rPr>
                  <a:t>to focus instead on formal counterparts of the unary quantifiers “</a:t>
                </a:r>
                <a:r>
                  <a:rPr lang="en-US" altLang="en-US" sz="1600" dirty="0">
                    <a:solidFill>
                      <a:schemeClr val="accent5">
                        <a:lumMod val="60000"/>
                        <a:lumOff val="40000"/>
                      </a:schemeClr>
                    </a:solidFill>
                    <a:latin typeface="Calibri" panose="020F0502020204030204" pitchFamily="34" charset="0"/>
                    <a:cs typeface="Calibri" panose="020F0502020204030204" pitchFamily="34" charset="0"/>
                  </a:rPr>
                  <a:t>everything</a:t>
                </a:r>
                <a:r>
                  <a:rPr lang="en-US" altLang="en-US" sz="1600" dirty="0">
                    <a:solidFill>
                      <a:srgbClr val="1A1A1A"/>
                    </a:solidFill>
                    <a:latin typeface="Calibri" panose="020F0502020204030204" pitchFamily="34" charset="0"/>
                    <a:cs typeface="Calibri" panose="020F0502020204030204" pitchFamily="34" charset="0"/>
                  </a:rPr>
                  <a:t>” and “</a:t>
                </a:r>
                <a:r>
                  <a:rPr lang="en-US" altLang="en-US" sz="1600" dirty="0">
                    <a:solidFill>
                      <a:schemeClr val="accent5">
                        <a:lumMod val="60000"/>
                        <a:lumOff val="40000"/>
                      </a:schemeClr>
                    </a:solidFill>
                    <a:latin typeface="Calibri" panose="020F0502020204030204" pitchFamily="34" charset="0"/>
                    <a:cs typeface="Calibri" panose="020F0502020204030204" pitchFamily="34" charset="0"/>
                  </a:rPr>
                  <a:t>something</a:t>
                </a:r>
                <a:r>
                  <a:rPr lang="en-US" altLang="en-US" sz="1600" dirty="0">
                    <a:solidFill>
                      <a:srgbClr val="1A1A1A"/>
                    </a:solidFill>
                    <a:latin typeface="Calibri" panose="020F0502020204030204" pitchFamily="34" charset="0"/>
                    <a:cs typeface="Calibri" panose="020F0502020204030204" pitchFamily="34" charset="0"/>
                  </a:rPr>
                  <a:t>”, which may be written </a:t>
                </a:r>
                <a:r>
                  <a:rPr lang="en-US" altLang="en-US" sz="1600" dirty="0" smtClean="0">
                    <a:solidFill>
                      <a:srgbClr val="1A1A1A"/>
                    </a:solidFill>
                    <a:latin typeface="Calibri" panose="020F0502020204030204" pitchFamily="34" charset="0"/>
                    <a:cs typeface="Calibri" panose="020F0502020204030204" pitchFamily="34" charset="0"/>
                  </a:rPr>
                  <a:t>“</a:t>
                </a:r>
                <a14:m>
                  <m:oMath xmlns:m="http://schemas.openxmlformats.org/officeDocument/2006/math">
                    <m:r>
                      <a:rPr lang="en-US" altLang="en-US" sz="1600" b="0" i="1" dirty="0" smtClean="0">
                        <a:solidFill>
                          <a:srgbClr val="1A1A1A"/>
                        </a:solidFill>
                        <a:latin typeface="Cambria Math" panose="02040503050406030204" pitchFamily="18" charset="0"/>
                        <a:cs typeface="Calibri" panose="020F0502020204030204" pitchFamily="34" charset="0"/>
                      </a:rPr>
                      <m:t>∀</m:t>
                    </m:r>
                    <m:r>
                      <a:rPr lang="en-US" altLang="en-US" sz="1600" b="0" i="1" dirty="0" smtClean="0">
                        <a:solidFill>
                          <a:srgbClr val="1A1A1A"/>
                        </a:solidFill>
                        <a:latin typeface="Cambria Math" panose="02040503050406030204" pitchFamily="18" charset="0"/>
                        <a:cs typeface="Calibri" panose="020F0502020204030204" pitchFamily="34" charset="0"/>
                      </a:rPr>
                      <m:t>𝑥</m:t>
                    </m:r>
                  </m:oMath>
                </a14:m>
                <a:r>
                  <a:rPr lang="en-US" altLang="en-US" sz="1600" dirty="0" smtClean="0">
                    <a:solidFill>
                      <a:srgbClr val="1A1A1A"/>
                    </a:solidFill>
                    <a:latin typeface="Calibri" panose="020F0502020204030204" pitchFamily="34" charset="0"/>
                    <a:cs typeface="Calibri" panose="020F0502020204030204" pitchFamily="34" charset="0"/>
                  </a:rPr>
                  <a:t>”</a:t>
                </a:r>
                <a:r>
                  <a:rPr lang="en-US" altLang="en-US" sz="1600" dirty="0">
                    <a:solidFill>
                      <a:srgbClr val="1A1A1A"/>
                    </a:solidFill>
                    <a:latin typeface="Calibri" panose="020F0502020204030204" pitchFamily="34" charset="0"/>
                    <a:cs typeface="Calibri" panose="020F0502020204030204" pitchFamily="34" charset="0"/>
                  </a:rPr>
                  <a:t> </a:t>
                </a:r>
                <a:r>
                  <a:rPr lang="en-US" altLang="en-US" sz="1600" dirty="0" smtClean="0">
                    <a:solidFill>
                      <a:srgbClr val="1A1A1A"/>
                    </a:solidFill>
                    <a:latin typeface="Calibri" panose="020F0502020204030204" pitchFamily="34" charset="0"/>
                    <a:cs typeface="Calibri" panose="020F0502020204030204" pitchFamily="34" charset="0"/>
                  </a:rPr>
                  <a:t>and</a:t>
                </a:r>
                <a:r>
                  <a:rPr lang="en-US" altLang="en-US" sz="1600" dirty="0" smtClean="0">
                    <a:solidFill>
                      <a:srgbClr val="1A1A1A"/>
                    </a:solidFill>
                    <a:latin typeface="Calibri" panose="020F0502020204030204" pitchFamily="34" charset="0"/>
                    <a:cs typeface="Calibri" panose="020F0502020204030204" pitchFamily="34" charset="0"/>
                  </a:rPr>
                  <a:t> </a:t>
                </a:r>
                <a:r>
                  <a:rPr lang="en-US" altLang="en-US" sz="1600" dirty="0">
                    <a:solidFill>
                      <a:srgbClr val="1A1A1A"/>
                    </a:solidFill>
                    <a:latin typeface="Calibri" panose="020F0502020204030204" pitchFamily="34" charset="0"/>
                    <a:cs typeface="Calibri" panose="020F0502020204030204" pitchFamily="34" charset="0"/>
                  </a:rPr>
                  <a:t>“</a:t>
                </a:r>
                <a14:m>
                  <m:oMath xmlns:m="http://schemas.openxmlformats.org/officeDocument/2006/math">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b="0" i="1" smtClean="0">
                        <a:solidFill>
                          <a:srgbClr val="1A1A1A"/>
                        </a:solidFill>
                        <a:latin typeface="Cambria Math" panose="02040503050406030204" pitchFamily="18" charset="0"/>
                        <a:cs typeface="Calibri" panose="020F0502020204030204" pitchFamily="34" charset="0"/>
                      </a:rPr>
                      <m:t>𝑥</m:t>
                    </m:r>
                  </m:oMath>
                </a14:m>
                <a:r>
                  <a:rPr lang="en-US" altLang="en-US" sz="1600" dirty="0" smtClean="0">
                    <a:solidFill>
                      <a:srgbClr val="1A1A1A"/>
                    </a:solidFill>
                    <a:latin typeface="Calibri" panose="020F0502020204030204" pitchFamily="34" charset="0"/>
                    <a:cs typeface="Calibri" panose="020F0502020204030204" pitchFamily="34" charset="0"/>
                  </a:rPr>
                  <a:t>” </a:t>
                </a:r>
                <a:r>
                  <a:rPr lang="en-US" altLang="en-US" sz="1600" dirty="0">
                    <a:solidFill>
                      <a:srgbClr val="1A1A1A"/>
                    </a:solidFill>
                    <a:latin typeface="Calibri" panose="020F0502020204030204" pitchFamily="34" charset="0"/>
                    <a:cs typeface="Calibri" panose="020F0502020204030204" pitchFamily="34" charset="0"/>
                  </a:rPr>
                  <a:t>respectively. They are unary quantifiers because they require a single argument in order to form a sentence of the form </a:t>
                </a:r>
                <a14:m>
                  <m:oMath xmlns:m="http://schemas.openxmlformats.org/officeDocument/2006/math">
                    <m:r>
                      <a:rPr lang="en-US" altLang="en-US" sz="1600" b="0" i="1" dirty="0" smtClean="0">
                        <a:solidFill>
                          <a:srgbClr val="1A1A1A"/>
                        </a:solidFill>
                        <a:latin typeface="Cambria Math" panose="02040503050406030204" pitchFamily="18" charset="0"/>
                        <a:cs typeface="Calibri" panose="020F0502020204030204" pitchFamily="34" charset="0"/>
                      </a:rPr>
                      <m:t>∀</m:t>
                    </m:r>
                    <m:r>
                      <a:rPr lang="en-US" altLang="en-US" sz="1600" b="0" i="1" dirty="0" smtClean="0">
                        <a:solidFill>
                          <a:srgbClr val="1A1A1A"/>
                        </a:solidFill>
                        <a:latin typeface="Cambria Math" panose="02040503050406030204" pitchFamily="18" charset="0"/>
                        <a:cs typeface="Calibri" panose="020F0502020204030204" pitchFamily="34" charset="0"/>
                      </a:rPr>
                      <m:t>𝑥</m:t>
                    </m:r>
                    <m:r>
                      <a:rPr lang="en-US" altLang="en-US" sz="1600" b="0" i="1" dirty="0" smtClean="0">
                        <a:solidFill>
                          <a:srgbClr val="1A1A1A"/>
                        </a:solidFill>
                        <a:latin typeface="Cambria Math" panose="02040503050406030204" pitchFamily="18" charset="0"/>
                        <a:cs typeface="Calibri" panose="020F0502020204030204" pitchFamily="34" charset="0"/>
                      </a:rPr>
                      <m:t>. </m:t>
                    </m:r>
                    <m:r>
                      <a:rPr lang="en-US" altLang="en-US" sz="1600" b="0" i="1" dirty="0" smtClean="0">
                        <a:solidFill>
                          <a:srgbClr val="1A1A1A"/>
                        </a:solidFill>
                        <a:latin typeface="Cambria Math" panose="02040503050406030204" pitchFamily="18" charset="0"/>
                        <a:cs typeface="Calibri" panose="020F0502020204030204" pitchFamily="34" charset="0"/>
                      </a:rPr>
                      <m:t>𝛼</m:t>
                    </m:r>
                    <m:r>
                      <a:rPr lang="en-US" altLang="en-US" sz="1600" b="0" i="1" dirty="0" smtClean="0">
                        <a:solidFill>
                          <a:srgbClr val="1A1A1A"/>
                        </a:solidFill>
                        <a:latin typeface="Cambria Math" panose="02040503050406030204" pitchFamily="18" charset="0"/>
                        <a:cs typeface="Calibri" panose="020F0502020204030204" pitchFamily="34" charset="0"/>
                      </a:rPr>
                      <m:t>(</m:t>
                    </m:r>
                    <m:r>
                      <a:rPr lang="en-US" altLang="en-US" sz="1600" b="0" i="1" dirty="0" smtClean="0">
                        <a:solidFill>
                          <a:srgbClr val="1A1A1A"/>
                        </a:solidFill>
                        <a:latin typeface="Cambria Math" panose="02040503050406030204" pitchFamily="18" charset="0"/>
                        <a:cs typeface="Calibri" panose="020F0502020204030204" pitchFamily="34" charset="0"/>
                      </a:rPr>
                      <m:t>𝑥</m:t>
                    </m:r>
                    <m:r>
                      <a:rPr lang="en-US" altLang="en-US" sz="1600" b="0" i="1" dirty="0" smtClean="0">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or </a:t>
                </a:r>
                <a14:m>
                  <m:oMath xmlns:m="http://schemas.openxmlformats.org/officeDocument/2006/math">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b="0" i="1" smtClean="0">
                        <a:solidFill>
                          <a:srgbClr val="1A1A1A"/>
                        </a:solidFill>
                        <a:latin typeface="Cambria Math" panose="02040503050406030204" pitchFamily="18" charset="0"/>
                        <a:cs typeface="Calibri" panose="020F0502020204030204" pitchFamily="34" charset="0"/>
                      </a:rPr>
                      <m:t>𝑥</m:t>
                    </m:r>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b="0" i="0" smtClean="0">
                        <a:solidFill>
                          <a:srgbClr val="1A1A1A"/>
                        </a:solidFill>
                        <a:latin typeface="Cambria Math" panose="02040503050406030204" pitchFamily="18" charset="0"/>
                        <a:cs typeface="Calibri" panose="020F0502020204030204" pitchFamily="34" charset="0"/>
                      </a:rPr>
                      <m:t> </m:t>
                    </m:r>
                    <m:r>
                      <a:rPr lang="en-US" altLang="en-US" sz="1600" b="0" i="1" smtClean="0">
                        <a:solidFill>
                          <a:srgbClr val="1A1A1A"/>
                        </a:solidFill>
                        <a:latin typeface="Cambria Math" panose="02040503050406030204" pitchFamily="18" charset="0"/>
                        <a:cs typeface="Calibri" panose="020F0502020204030204" pitchFamily="34" charset="0"/>
                      </a:rPr>
                      <m:t>𝛼</m:t>
                    </m:r>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b="0" i="1" smtClean="0">
                        <a:solidFill>
                          <a:srgbClr val="1A1A1A"/>
                        </a:solidFill>
                        <a:latin typeface="Cambria Math" panose="02040503050406030204" pitchFamily="18" charset="0"/>
                        <a:cs typeface="Calibri" panose="020F0502020204030204" pitchFamily="34" charset="0"/>
                      </a:rPr>
                      <m:t>𝑥</m:t>
                    </m:r>
                    <m:r>
                      <a:rPr lang="en-US" altLang="en-US" sz="1600" b="0" i="1" smtClean="0">
                        <a:solidFill>
                          <a:srgbClr val="1A1A1A"/>
                        </a:solidFill>
                        <a:latin typeface="Cambria Math" panose="02040503050406030204" pitchFamily="18" charset="0"/>
                        <a:cs typeface="Calibri" panose="020F0502020204030204" pitchFamily="34" charset="0"/>
                      </a:rPr>
                      <m:t>)</m:t>
                    </m:r>
                  </m:oMath>
                </a14:m>
                <a:r>
                  <a:rPr lang="en-US" altLang="en-US" sz="1600" dirty="0" smtClean="0">
                    <a:solidFill>
                      <a:srgbClr val="1A1A1A"/>
                    </a:solidFill>
                    <a:latin typeface="Calibri" panose="020F0502020204030204" pitchFamily="34" charset="0"/>
                    <a:cs typeface="Calibri" panose="020F0502020204030204" pitchFamily="34" charset="0"/>
                  </a:rPr>
                  <a:t>. </a:t>
                </a:r>
              </a:p>
              <a:p>
                <a:pPr marL="0" indent="0" algn="just" eaLnBrk="0" fontAlgn="base" hangingPunct="0">
                  <a:spcBef>
                    <a:spcPts val="1200"/>
                  </a:spcBef>
                  <a:spcAft>
                    <a:spcPct val="0"/>
                  </a:spcAft>
                  <a:buClrTx/>
                  <a:buSzTx/>
                  <a:buNone/>
                </a:pPr>
                <a:r>
                  <a:rPr lang="en-US" altLang="en-US" sz="1600" dirty="0" err="1" smtClean="0">
                    <a:solidFill>
                      <a:srgbClr val="1A1A1A"/>
                    </a:solidFill>
                    <a:latin typeface="Calibri" panose="020F0502020204030204" pitchFamily="34" charset="0"/>
                    <a:cs typeface="Calibri" panose="020F0502020204030204" pitchFamily="34" charset="0"/>
                  </a:rPr>
                  <a:t>Frege</a:t>
                </a:r>
                <a:r>
                  <a:rPr lang="en-US" altLang="en-US" sz="1600" dirty="0" smtClean="0">
                    <a:solidFill>
                      <a:srgbClr val="1A1A1A"/>
                    </a:solidFill>
                    <a:latin typeface="Calibri" panose="020F0502020204030204" pitchFamily="34" charset="0"/>
                    <a:cs typeface="Calibri" panose="020F0502020204030204" pitchFamily="34" charset="0"/>
                  </a:rPr>
                  <a:t> </a:t>
                </a:r>
                <a:r>
                  <a:rPr lang="en-US" altLang="en-US" sz="1600" dirty="0">
                    <a:solidFill>
                      <a:srgbClr val="1A1A1A"/>
                    </a:solidFill>
                    <a:latin typeface="Calibri" panose="020F0502020204030204" pitchFamily="34" charset="0"/>
                    <a:cs typeface="Calibri" panose="020F0502020204030204" pitchFamily="34" charset="0"/>
                  </a:rPr>
                  <a:t>(and Russell) devised </a:t>
                </a:r>
                <a:r>
                  <a:rPr lang="en-US" altLang="en-US" sz="1600" dirty="0" smtClean="0">
                    <a:solidFill>
                      <a:srgbClr val="1A1A1A"/>
                    </a:solidFill>
                    <a:latin typeface="Calibri" panose="020F0502020204030204" pitchFamily="34" charset="0"/>
                    <a:cs typeface="Calibri" panose="020F0502020204030204" pitchFamily="34" charset="0"/>
                  </a:rPr>
                  <a:t>a procedure </a:t>
                </a:r>
                <a:r>
                  <a:rPr lang="en-US" altLang="en-US" sz="1600" dirty="0">
                    <a:solidFill>
                      <a:srgbClr val="1A1A1A"/>
                    </a:solidFill>
                    <a:latin typeface="Calibri" panose="020F0502020204030204" pitchFamily="34" charset="0"/>
                    <a:cs typeface="Calibri" panose="020F0502020204030204" pitchFamily="34" charset="0"/>
                  </a:rPr>
                  <a:t>for </a:t>
                </a:r>
                <a:r>
                  <a:rPr lang="en-US" altLang="en-US" sz="1600" dirty="0" smtClean="0">
                    <a:solidFill>
                      <a:srgbClr val="1A1A1A"/>
                    </a:solidFill>
                    <a:latin typeface="Calibri" panose="020F0502020204030204" pitchFamily="34" charset="0"/>
                    <a:cs typeface="Calibri" panose="020F0502020204030204" pitchFamily="34" charset="0"/>
                  </a:rPr>
                  <a:t>representing </a:t>
                </a:r>
                <a:r>
                  <a:rPr lang="en-US" altLang="en-US" sz="1600" dirty="0">
                    <a:solidFill>
                      <a:srgbClr val="1A1A1A"/>
                    </a:solidFill>
                    <a:latin typeface="Calibri" panose="020F0502020204030204" pitchFamily="34" charset="0"/>
                    <a:cs typeface="Calibri" panose="020F0502020204030204" pitchFamily="34" charset="0"/>
                  </a:rPr>
                  <a:t>binary quantifiers like “every” and “some” in terms of unary quantifiers like “everything” and “something”: they </a:t>
                </a:r>
                <a:r>
                  <a:rPr lang="en-US" altLang="en-US" sz="1600" dirty="0" smtClean="0">
                    <a:solidFill>
                      <a:srgbClr val="1A1A1A"/>
                    </a:solidFill>
                    <a:latin typeface="Calibri" panose="020F0502020204030204" pitchFamily="34" charset="0"/>
                    <a:cs typeface="Calibri" panose="020F0502020204030204" pitchFamily="34" charset="0"/>
                  </a:rPr>
                  <a:t>respectively expressed </a:t>
                </a:r>
                <a:r>
                  <a:rPr lang="en-US" sz="1600" dirty="0">
                    <a:latin typeface="Calibri" panose="020F0502020204030204" pitchFamily="34" charset="0"/>
                    <a:cs typeface="Calibri" panose="020F0502020204030204" pitchFamily="34" charset="0"/>
                  </a:rPr>
                  <a:t>“</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𝑠𝑜𝑚𝑒</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a:t>
                </a:r>
                <a:r>
                  <a:rPr lang="en-US" alt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a:t>
                </a:r>
                <a14:m>
                  <m:oMath xmlns:m="http://schemas.openxmlformats.org/officeDocument/2006/math">
                    <m:r>
                      <a:rPr lang="en-US" sz="1600" i="1" dirty="0">
                        <a:latin typeface="Cambria Math" panose="02040503050406030204" pitchFamily="18" charset="0"/>
                        <a:cs typeface="Calibri" panose="020F0502020204030204" pitchFamily="34" charset="0"/>
                      </a:rPr>
                      <m:t>𝑒𝑣𝑒𝑟𝑦</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𝛽</m:t>
                    </m:r>
                    <m:r>
                      <a:rPr lang="en-US" sz="1600" i="1">
                        <a:latin typeface="Cambria Math" panose="02040503050406030204" pitchFamily="18" charset="0"/>
                        <a:cs typeface="Calibri" panose="020F0502020204030204" pitchFamily="34" charset="0"/>
                      </a:rPr>
                      <m:t>)</m:t>
                    </m:r>
                  </m:oMath>
                </a14:m>
                <a:r>
                  <a:rPr lang="en-US" altLang="en-US" sz="1600" dirty="0">
                    <a:latin typeface="Calibri" panose="020F0502020204030204" pitchFamily="34" charset="0"/>
                    <a:cs typeface="Calibri" panose="020F0502020204030204" pitchFamily="34" charset="0"/>
                  </a:rPr>
                  <a:t>” </a:t>
                </a:r>
                <a:r>
                  <a:rPr lang="en-US" altLang="en-US" sz="1600" dirty="0" smtClean="0">
                    <a:solidFill>
                      <a:srgbClr val="1A1A1A"/>
                    </a:solidFill>
                    <a:latin typeface="Calibri" panose="020F0502020204030204" pitchFamily="34" charset="0"/>
                    <a:cs typeface="Calibri" panose="020F0502020204030204" pitchFamily="34" charset="0"/>
                  </a:rPr>
                  <a:t>by </a:t>
                </a:r>
                <a:endParaRPr lang="en-US" altLang="en-US" sz="1600" b="0" i="1" dirty="0" smtClean="0">
                  <a:solidFill>
                    <a:srgbClr val="1A1A1A"/>
                  </a:solidFill>
                  <a:latin typeface="Cambria Math" panose="02040503050406030204" pitchFamily="18" charset="0"/>
                  <a:cs typeface="Calibri" panose="020F0502020204030204" pitchFamily="34" charset="0"/>
                </a:endParaRPr>
              </a:p>
              <a:p>
                <a:pPr marL="0" indent="0" algn="ctr" eaLnBrk="0" fontAlgn="base" hangingPunct="0">
                  <a:spcBef>
                    <a:spcPts val="90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and </a:t>
                </a:r>
              </a:p>
              <a:p>
                <a:pPr marL="0" indent="0" algn="just" eaLnBrk="0" fontAlgn="base" hangingPunct="0">
                  <a:spcBef>
                    <a:spcPts val="0"/>
                  </a:spcBef>
                  <a:spcAft>
                    <a:spcPct val="0"/>
                  </a:spcAft>
                  <a:buClrTx/>
                  <a:buSzTx/>
                  <a:buNone/>
                </a:pPr>
                <a:endParaRPr lang="en-US" altLang="en-US" sz="1600" dirty="0" smtClean="0">
                  <a:solidFill>
                    <a:srgbClr val="1A1A1A"/>
                  </a:solidFill>
                  <a:latin typeface="Calibri" panose="020F0502020204030204" pitchFamily="34" charset="0"/>
                  <a:cs typeface="Calibri" panose="020F0502020204030204" pitchFamily="34" charset="0"/>
                </a:endParaRPr>
              </a:p>
              <a:p>
                <a:pPr marL="0" indent="0" algn="just" eaLnBrk="0" fontAlgn="base" hangingPunct="0">
                  <a:spcBef>
                    <a:spcPts val="0"/>
                  </a:spcBef>
                  <a:spcAft>
                    <a:spcPct val="0"/>
                  </a:spcAft>
                  <a:buClrTx/>
                  <a:buSzTx/>
                  <a:buNone/>
                </a:pPr>
                <a:r>
                  <a:rPr lang="en-US" altLang="en-US" sz="1600" dirty="0" smtClean="0">
                    <a:solidFill>
                      <a:srgbClr val="1A1A1A"/>
                    </a:solidFill>
                    <a:latin typeface="Calibri" panose="020F0502020204030204" pitchFamily="34" charset="0"/>
                    <a:cs typeface="Calibri" panose="020F0502020204030204" pitchFamily="34" charset="0"/>
                  </a:rPr>
                  <a:t>They </a:t>
                </a:r>
                <a:r>
                  <a:rPr lang="en-US" altLang="en-US" sz="1600" dirty="0">
                    <a:solidFill>
                      <a:srgbClr val="1A1A1A"/>
                    </a:solidFill>
                    <a:latin typeface="Calibri" panose="020F0502020204030204" pitchFamily="34" charset="0"/>
                    <a:cs typeface="Calibri" panose="020F0502020204030204" pitchFamily="34" charset="0"/>
                  </a:rPr>
                  <a:t>analyzed a sentence like “some apples are delicious” in terms of the sentence “something is an apple and delicious”, whereas they parsed the sentence “every material object is extended” as “everything is extended, if it is a material object”. </a:t>
                </a:r>
                <a:endParaRPr lang="en-US" altLang="en-US" sz="1600"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a:p>
                <a:pPr marL="0" indent="0" algn="ctr"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a:p>
                <a:pPr marL="0" lvl="0" indent="0" algn="just" eaLnBrk="0" fontAlgn="base" hangingPunct="0">
                  <a:spcBef>
                    <a:spcPct val="0"/>
                  </a:spcBef>
                  <a:spcAft>
                    <a:spcPct val="0"/>
                  </a:spcAft>
                  <a:buClrTx/>
                  <a:buSzTx/>
                  <a:buNone/>
                </a:pPr>
                <a:endParaRPr lang="en-US" altLang="en-US" sz="1600"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l="-407"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6" name="TextBox 5"/>
              <p:cNvSpPr txBox="1"/>
              <p:nvPr/>
            </p:nvSpPr>
            <p:spPr>
              <a:xfrm>
                <a:off x="3026059" y="5029200"/>
                <a:ext cx="1828800" cy="370294"/>
              </a:xfrm>
              <a:prstGeom prst="rect">
                <a:avLst/>
              </a:prstGeom>
              <a:solidFill>
                <a:schemeClr val="accent2">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en-US" sz="1600" i="1" smtClean="0">
                          <a:solidFill>
                            <a:srgbClr val="1A1A1A"/>
                          </a:solidFill>
                          <a:latin typeface="Cambria Math" panose="02040503050406030204" pitchFamily="18" charset="0"/>
                          <a:cs typeface="Calibri" panose="020F0502020204030204" pitchFamily="34" charset="0"/>
                        </a:rPr>
                        <m:t>∃</m:t>
                      </m:r>
                      <m:r>
                        <a:rPr lang="en-US" altLang="en-US" sz="1600" i="1" smtClean="0">
                          <a:solidFill>
                            <a:srgbClr val="1A1A1A"/>
                          </a:solidFill>
                          <a:latin typeface="Cambria Math" panose="02040503050406030204" pitchFamily="18" charset="0"/>
                          <a:cs typeface="Calibri" panose="020F0502020204030204" pitchFamily="34" charset="0"/>
                        </a:rPr>
                        <m:t>𝑥</m:t>
                      </m:r>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i="1">
                          <a:solidFill>
                            <a:srgbClr val="1A1A1A"/>
                          </a:solidFill>
                          <a:latin typeface="Cambria Math" panose="02040503050406030204" pitchFamily="18" charset="0"/>
                          <a:cs typeface="Calibri" panose="020F0502020204030204" pitchFamily="34" charset="0"/>
                        </a:rPr>
                        <m:t> </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𝛼</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𝑥</m:t>
                              </m:r>
                            </m:e>
                          </m:d>
                          <m:r>
                            <a:rPr lang="en-US" altLang="en-US" sz="1600" i="1">
                              <a:solidFill>
                                <a:srgbClr val="1A1A1A"/>
                              </a:solidFill>
                              <a:latin typeface="Cambria Math" panose="02040503050406030204" pitchFamily="18" charset="0"/>
                              <a:cs typeface="Calibri" panose="020F0502020204030204" pitchFamily="34" charset="0"/>
                            </a:rPr>
                            <m:t>∧</m:t>
                          </m:r>
                          <m:r>
                            <a:rPr lang="en-US" altLang="en-US" sz="1600" i="1">
                              <a:solidFill>
                                <a:srgbClr val="1A1A1A"/>
                              </a:solidFill>
                              <a:latin typeface="Cambria Math" panose="02040503050406030204" pitchFamily="18" charset="0"/>
                              <a:cs typeface="Calibri" panose="020F0502020204030204" pitchFamily="34" charset="0"/>
                            </a:rPr>
                            <m:t>𝛽</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𝑥</m:t>
                              </m:r>
                            </m:e>
                          </m:d>
                        </m:e>
                      </m:d>
                    </m:oMath>
                  </m:oMathPara>
                </a14:m>
                <a:endParaRPr 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3026059" y="5029200"/>
                <a:ext cx="1828800" cy="370294"/>
              </a:xfrm>
              <a:prstGeom prst="rect">
                <a:avLst/>
              </a:prstGeom>
              <a:blipFill rotWithShape="0">
                <a:blip r:embed="rId5"/>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389546" y="5029200"/>
                <a:ext cx="1915002" cy="370294"/>
              </a:xfrm>
              <a:prstGeom prst="rect">
                <a:avLst/>
              </a:prstGeom>
              <a:solidFill>
                <a:schemeClr val="accent2">
                  <a:lumMod val="60000"/>
                  <a:lumOff val="40000"/>
                </a:schemeClr>
              </a:solidFill>
            </p:spPr>
            <p:txBody>
              <a:bodyPr wrap="square" rtlCol="0">
                <a:spAutoFit/>
              </a:bodyPr>
              <a:lstStyle/>
              <a:p>
                <a14:m>
                  <m:oMath xmlns:m="http://schemas.openxmlformats.org/officeDocument/2006/math">
                    <m:r>
                      <a:rPr lang="en-US" altLang="en-US" sz="1600" i="1" smtClean="0">
                        <a:solidFill>
                          <a:srgbClr val="1A1A1A"/>
                        </a:solidFill>
                        <a:latin typeface="Cambria Math" panose="02040503050406030204" pitchFamily="18" charset="0"/>
                        <a:cs typeface="Calibri" panose="020F0502020204030204" pitchFamily="34" charset="0"/>
                      </a:rPr>
                      <m:t>∀</m:t>
                    </m:r>
                    <m:r>
                      <a:rPr lang="en-US" altLang="en-US" sz="1600" i="1">
                        <a:solidFill>
                          <a:srgbClr val="1A1A1A"/>
                        </a:solidFill>
                        <a:latin typeface="Cambria Math" panose="02040503050406030204" pitchFamily="18" charset="0"/>
                        <a:cs typeface="Calibri" panose="020F0502020204030204" pitchFamily="34" charset="0"/>
                      </a:rPr>
                      <m:t>𝑥</m:t>
                    </m:r>
                    <m:r>
                      <a:rPr lang="en-US" altLang="en-US" sz="1600" b="0" i="1" smtClean="0">
                        <a:solidFill>
                          <a:srgbClr val="1A1A1A"/>
                        </a:solidFill>
                        <a:latin typeface="Cambria Math" panose="02040503050406030204" pitchFamily="18" charset="0"/>
                        <a:cs typeface="Calibri" panose="020F0502020204030204" pitchFamily="34" charset="0"/>
                      </a:rPr>
                      <m:t>.</m:t>
                    </m:r>
                    <m:r>
                      <a:rPr lang="en-US" altLang="en-US" sz="1600" i="1">
                        <a:solidFill>
                          <a:srgbClr val="1A1A1A"/>
                        </a:solidFill>
                        <a:latin typeface="Cambria Math" panose="02040503050406030204" pitchFamily="18" charset="0"/>
                        <a:cs typeface="Calibri" panose="020F0502020204030204" pitchFamily="34" charset="0"/>
                      </a:rPr>
                      <m:t> </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𝛼</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𝑥</m:t>
                            </m:r>
                          </m:e>
                        </m:d>
                        <m:r>
                          <a:rPr lang="en-US" altLang="en-US" sz="1600" i="1">
                            <a:solidFill>
                              <a:srgbClr val="1A1A1A"/>
                            </a:solidFill>
                            <a:latin typeface="Cambria Math" panose="02040503050406030204" pitchFamily="18" charset="0"/>
                            <a:ea typeface="Cambria Math" panose="02040503050406030204" pitchFamily="18" charset="0"/>
                            <a:cs typeface="Calibri" panose="020F0502020204030204" pitchFamily="34" charset="0"/>
                          </a:rPr>
                          <m:t>⟶</m:t>
                        </m:r>
                        <m:r>
                          <a:rPr lang="en-US" altLang="en-US" sz="1600" i="1">
                            <a:solidFill>
                              <a:srgbClr val="1A1A1A"/>
                            </a:solidFill>
                            <a:latin typeface="Cambria Math" panose="02040503050406030204" pitchFamily="18" charset="0"/>
                            <a:cs typeface="Calibri" panose="020F0502020204030204" pitchFamily="34" charset="0"/>
                          </a:rPr>
                          <m:t>𝛽</m:t>
                        </m:r>
                        <m:d>
                          <m:dPr>
                            <m:ctrlPr>
                              <a:rPr lang="en-US" altLang="en-US" sz="1600" i="1">
                                <a:solidFill>
                                  <a:srgbClr val="1A1A1A"/>
                                </a:solidFill>
                                <a:latin typeface="Cambria Math" panose="02040503050406030204" pitchFamily="18" charset="0"/>
                                <a:cs typeface="Calibri" panose="020F0502020204030204" pitchFamily="34" charset="0"/>
                              </a:rPr>
                            </m:ctrlPr>
                          </m:dPr>
                          <m:e>
                            <m:r>
                              <a:rPr lang="en-US" altLang="en-US" sz="1600" i="1">
                                <a:solidFill>
                                  <a:srgbClr val="1A1A1A"/>
                                </a:solidFill>
                                <a:latin typeface="Cambria Math" panose="02040503050406030204" pitchFamily="18" charset="0"/>
                                <a:cs typeface="Calibri" panose="020F0502020204030204" pitchFamily="34" charset="0"/>
                              </a:rPr>
                              <m:t>𝑥</m:t>
                            </m:r>
                          </m:e>
                        </m:d>
                      </m:e>
                    </m:d>
                  </m:oMath>
                </a14:m>
                <a:r>
                  <a:rPr lang="en-US" sz="1600" dirty="0" smtClean="0"/>
                  <a:t>.</a:t>
                </a:r>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5389546" y="5029200"/>
                <a:ext cx="1915002" cy="370294"/>
              </a:xfrm>
              <a:prstGeom prst="rect">
                <a:avLst/>
              </a:prstGeom>
              <a:blipFill rotWithShape="0">
                <a:blip r:embed="rId6"/>
                <a:stretch>
                  <a:fillRect r="-1274" b="-16393"/>
                </a:stretch>
              </a:blipFill>
            </p:spPr>
            <p:txBody>
              <a:bodyPr/>
              <a:lstStyle/>
              <a:p>
                <a:r>
                  <a:rPr lang="en-US">
                    <a:noFill/>
                  </a:rPr>
                  <a:t> </a:t>
                </a:r>
              </a:p>
            </p:txBody>
          </p:sp>
        </mc:Fallback>
      </mc:AlternateContent>
    </p:spTree>
    <p:extLst>
      <p:ext uri="{BB962C8B-B14F-4D97-AF65-F5344CB8AC3E}">
        <p14:creationId xmlns:p14="http://schemas.microsoft.com/office/powerpoint/2010/main" val="3142033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Formal Language of FOL</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eaLnBrk="0" fontAlgn="base" hangingPunct="0">
              <a:spcBef>
                <a:spcPts val="0"/>
              </a:spcBef>
              <a:buClrTx/>
              <a:buSzTx/>
              <a:buNone/>
            </a:pPr>
            <a:r>
              <a:rPr lang="en-US" altLang="en-US" sz="1600" dirty="0" smtClean="0">
                <a:solidFill>
                  <a:srgbClr val="1A1A1A"/>
                </a:solidFill>
                <a:latin typeface="Calibri" panose="020F0502020204030204" pitchFamily="34" charset="0"/>
                <a:cs typeface="Calibri" panose="020F0502020204030204" pitchFamily="34" charset="0"/>
              </a:rPr>
              <a:t>As with the formal language of the propositional logic, we define a </a:t>
            </a:r>
            <a:r>
              <a:rPr lang="en-US" altLang="en-US" sz="1600" b="1" i="1" dirty="0" smtClean="0">
                <a:solidFill>
                  <a:srgbClr val="1A1A1A"/>
                </a:solidFill>
                <a:latin typeface="Calibri" panose="020F0502020204030204" pitchFamily="34" charset="0"/>
                <a:cs typeface="Calibri" panose="020F0502020204030204" pitchFamily="34" charset="0"/>
              </a:rPr>
              <a:t>well-formed formula</a:t>
            </a:r>
            <a:r>
              <a:rPr lang="en-US" altLang="en-US" sz="1600" dirty="0" smtClean="0">
                <a:solidFill>
                  <a:srgbClr val="1A1A1A"/>
                </a:solidFill>
                <a:latin typeface="Calibri" panose="020F0502020204030204" pitchFamily="34" charset="0"/>
                <a:cs typeface="Calibri" panose="020F0502020204030204" pitchFamily="34" charset="0"/>
              </a:rPr>
              <a:t> (</a:t>
            </a:r>
            <a:r>
              <a:rPr lang="en-US" altLang="en-US" sz="1600" b="1" i="1" dirty="0" err="1" smtClean="0">
                <a:solidFill>
                  <a:srgbClr val="1A1A1A"/>
                </a:solidFill>
                <a:latin typeface="Calibri" panose="020F0502020204030204" pitchFamily="34" charset="0"/>
                <a:cs typeface="Calibri" panose="020F0502020204030204" pitchFamily="34" charset="0"/>
              </a:rPr>
              <a:t>wff</a:t>
            </a:r>
            <a:r>
              <a:rPr lang="en-US" altLang="en-US" sz="1600" dirty="0" smtClean="0">
                <a:solidFill>
                  <a:srgbClr val="1A1A1A"/>
                </a:solidFill>
                <a:latin typeface="Calibri" panose="020F0502020204030204" pitchFamily="34" charset="0"/>
                <a:cs typeface="Calibri" panose="020F0502020204030204" pitchFamily="34" charset="0"/>
              </a:rPr>
              <a:t>) of </a:t>
            </a:r>
            <a:r>
              <a:rPr lang="en-US" altLang="en-US" sz="1600" dirty="0" smtClean="0">
                <a:solidFill>
                  <a:srgbClr val="1A1A1A"/>
                </a:solidFill>
                <a:latin typeface="Calibri" panose="020F0502020204030204" pitchFamily="34" charset="0"/>
                <a:cs typeface="Calibri" panose="020F0502020204030204" pitchFamily="34" charset="0"/>
              </a:rPr>
              <a:t>first-order </a:t>
            </a:r>
            <a:r>
              <a:rPr lang="en-US" altLang="en-US" sz="1600" dirty="0" smtClean="0">
                <a:solidFill>
                  <a:srgbClr val="1A1A1A"/>
                </a:solidFill>
                <a:latin typeface="Calibri" panose="020F0502020204030204" pitchFamily="34" charset="0"/>
                <a:cs typeface="Calibri" panose="020F0502020204030204" pitchFamily="34" charset="0"/>
              </a:rPr>
              <a:t>logic as a valid sequence of symbols, that is, a grammatically correct </a:t>
            </a:r>
            <a:r>
              <a:rPr lang="en-US" altLang="en-US" sz="1600" b="1" i="1" dirty="0" smtClean="0">
                <a:solidFill>
                  <a:srgbClr val="1A1A1A"/>
                </a:solidFill>
                <a:latin typeface="Calibri" panose="020F0502020204030204" pitchFamily="34" charset="0"/>
                <a:cs typeface="Calibri" panose="020F0502020204030204" pitchFamily="34" charset="0"/>
              </a:rPr>
              <a:t>expression</a:t>
            </a:r>
            <a:r>
              <a:rPr lang="en-US" altLang="en-US" sz="1600" dirty="0" smtClean="0">
                <a:solidFill>
                  <a:srgbClr val="1A1A1A"/>
                </a:solidFill>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assume </a:t>
            </a:r>
            <a:r>
              <a:rPr lang="en-US" sz="1600" dirty="0" smtClean="0">
                <a:latin typeface="Calibri" panose="020F0502020204030204" pitchFamily="34" charset="0"/>
                <a:cs typeface="Calibri" panose="020F0502020204030204" pitchFamily="34" charset="0"/>
              </a:rPr>
              <a:t>that </a:t>
            </a:r>
            <a:r>
              <a:rPr lang="en-US" sz="1600" dirty="0">
                <a:latin typeface="Calibri" panose="020F0502020204030204" pitchFamily="34" charset="0"/>
                <a:cs typeface="Calibri" panose="020F0502020204030204" pitchFamily="34" charset="0"/>
              </a:rPr>
              <a:t>we have been given infinitely many </a:t>
            </a:r>
            <a:r>
              <a:rPr lang="en-US" sz="1600" dirty="0" smtClean="0">
                <a:latin typeface="Calibri" panose="020F0502020204030204" pitchFamily="34" charset="0"/>
                <a:cs typeface="Calibri" panose="020F0502020204030204" pitchFamily="34" charset="0"/>
              </a:rPr>
              <a:t>distinct objects </a:t>
            </a:r>
            <a:r>
              <a:rPr lang="en-US" sz="1600" dirty="0">
                <a:latin typeface="Calibri" panose="020F0502020204030204" pitchFamily="34" charset="0"/>
                <a:cs typeface="Calibri" panose="020F0502020204030204" pitchFamily="34" charset="0"/>
              </a:rPr>
              <a:t>(which we call symbols), arranged as follows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r>
              <a:rPr lang="en-US" altLang="en-US" sz="1600" dirty="0" smtClean="0">
                <a:solidFill>
                  <a:srgbClr val="1A1A1A"/>
                </a:solidFill>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An </a:t>
            </a:r>
            <a:r>
              <a:rPr lang="en-US" sz="1600" b="1" i="1" dirty="0">
                <a:latin typeface="Calibri" panose="020F0502020204030204" pitchFamily="34" charset="0"/>
                <a:cs typeface="Calibri" panose="020F0502020204030204" pitchFamily="34" charset="0"/>
              </a:rPr>
              <a:t>expression</a:t>
            </a:r>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any finite sequence of symbols. Of course most </a:t>
            </a:r>
            <a:r>
              <a:rPr lang="en-US" sz="1600" dirty="0" smtClean="0">
                <a:latin typeface="Calibri" panose="020F0502020204030204" pitchFamily="34" charset="0"/>
                <a:cs typeface="Calibri" panose="020F0502020204030204" pitchFamily="34" charset="0"/>
              </a:rPr>
              <a:t>expressions are </a:t>
            </a:r>
            <a:r>
              <a:rPr lang="en-US" sz="1600" dirty="0">
                <a:latin typeface="Calibri" panose="020F0502020204030204" pitchFamily="34" charset="0"/>
                <a:cs typeface="Calibri" panose="020F0502020204030204" pitchFamily="34" charset="0"/>
              </a:rPr>
              <a:t>nonsensical, but there are certain interesting </a:t>
            </a:r>
            <a:r>
              <a:rPr lang="en-US" sz="1600" dirty="0" smtClean="0">
                <a:latin typeface="Calibri" panose="020F0502020204030204" pitchFamily="34" charset="0"/>
                <a:cs typeface="Calibri" panose="020F0502020204030204" pitchFamily="34" charset="0"/>
              </a:rPr>
              <a:t>expressions: the </a:t>
            </a:r>
            <a:r>
              <a:rPr lang="en-US" sz="1600" b="1" i="1" dirty="0">
                <a:latin typeface="Calibri" panose="020F0502020204030204" pitchFamily="34" charset="0"/>
                <a:cs typeface="Calibri" panose="020F0502020204030204" pitchFamily="34" charset="0"/>
              </a:rPr>
              <a:t>terms</a:t>
            </a:r>
            <a:r>
              <a:rPr lang="en-US" sz="1600" dirty="0">
                <a:latin typeface="Calibri" panose="020F0502020204030204" pitchFamily="34" charset="0"/>
                <a:cs typeface="Calibri" panose="020F0502020204030204" pitchFamily="34" charset="0"/>
              </a:rPr>
              <a:t> and the </a:t>
            </a:r>
            <a:r>
              <a:rPr lang="en-US" sz="1600" b="1" i="1" dirty="0">
                <a:latin typeface="Calibri" panose="020F0502020204030204" pitchFamily="34" charset="0"/>
                <a:cs typeface="Calibri" panose="020F0502020204030204" pitchFamily="34" charset="0"/>
              </a:rPr>
              <a:t>wffs</a:t>
            </a:r>
            <a:r>
              <a:rPr lang="en-US" sz="1600" dirty="0">
                <a:latin typeface="Calibri" panose="020F0502020204030204" pitchFamily="34" charset="0"/>
                <a:cs typeface="Calibri" panose="020F0502020204030204" pitchFamily="34" charset="0"/>
              </a:rPr>
              <a:t>.</a:t>
            </a:r>
            <a:endParaRPr lang="en-US" alt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endParaRPr lang="en-US" altLang="en-US" sz="1600" dirty="0">
              <a:latin typeface="Calibri" panose="020F0502020204030204" pitchFamily="34" charset="0"/>
              <a:cs typeface="Calibri" panose="020F0502020204030204" pitchFamily="34" charset="0"/>
            </a:endParaRPr>
          </a:p>
          <a:p>
            <a:pPr marL="82296" lvl="0" indent="0" algn="just" eaLnBrk="0" fontAlgn="base" hangingPunct="0">
              <a:spcBef>
                <a:spcPts val="0"/>
              </a:spcBef>
              <a:buClrTx/>
              <a:buSzTx/>
              <a:buNone/>
            </a:pPr>
            <a:endParaRPr lang="en-US" altLang="en-US" sz="1600" dirty="0">
              <a:latin typeface="Calibri" panose="020F0502020204030204" pitchFamily="34" charset="0"/>
              <a:cs typeface="Calibri" panose="020F0502020204030204" pitchFamily="34" charset="0"/>
            </a:endParaRPr>
          </a:p>
          <a:p>
            <a:pPr marL="82296" indent="0" algn="just">
              <a:spcBef>
                <a:spcPts val="0"/>
              </a:spcBef>
              <a:buClr>
                <a:schemeClr val="tx1"/>
              </a:buClr>
              <a:buSzPct val="100000"/>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mc:Choice xmlns:a14="http://schemas.microsoft.com/office/drawing/2010/main" Requires="a14">
          <p:sp>
            <p:nvSpPr>
              <p:cNvPr id="7" name="TextBox 6"/>
              <p:cNvSpPr txBox="1"/>
              <p:nvPr/>
            </p:nvSpPr>
            <p:spPr>
              <a:xfrm>
                <a:off x="2082453" y="2784376"/>
                <a:ext cx="6327648" cy="1077218"/>
              </a:xfrm>
              <a:prstGeom prst="rect">
                <a:avLst/>
              </a:prstGeom>
              <a:solidFill>
                <a:schemeClr val="accent2">
                  <a:lumMod val="60000"/>
                  <a:lumOff val="40000"/>
                </a:schemeClr>
              </a:solidFill>
            </p:spPr>
            <p:txBody>
              <a:bodyPr wrap="square" rtlCol="0">
                <a:spAutoFit/>
              </a:bodyPr>
              <a:lstStyle/>
              <a:p>
                <a:pPr marL="82296" indent="0" algn="just">
                  <a:spcBef>
                    <a:spcPts val="0"/>
                  </a:spcBef>
                  <a:buNone/>
                </a:pPr>
                <a:r>
                  <a:rPr lang="en-US" altLang="en-US" sz="1600" b="1" i="1" dirty="0" smtClean="0">
                    <a:solidFill>
                      <a:srgbClr val="1A1A1A"/>
                    </a:solidFill>
                    <a:latin typeface="Calibri" panose="020F0502020204030204" pitchFamily="34" charset="0"/>
                    <a:cs typeface="Calibri" panose="020F0502020204030204" pitchFamily="34" charset="0"/>
                  </a:rPr>
                  <a:t>Logical symbols</a:t>
                </a:r>
                <a:r>
                  <a:rPr lang="en-US" altLang="en-US" sz="1600" dirty="0">
                    <a:solidFill>
                      <a:srgbClr val="1A1A1A"/>
                    </a:solidFill>
                    <a:latin typeface="Calibri" panose="020F0502020204030204" pitchFamily="34" charset="0"/>
                    <a:cs typeface="Calibri" panose="020F0502020204030204" pitchFamily="34" charset="0"/>
                  </a:rPr>
                  <a:t>: </a:t>
                </a:r>
              </a:p>
              <a:p>
                <a:pPr marL="82296" indent="0" algn="just">
                  <a:spcBef>
                    <a:spcPts val="0"/>
                  </a:spcBef>
                  <a:buNone/>
                </a:pPr>
                <a:r>
                  <a:rPr lang="en-US" altLang="en-US" sz="1600" dirty="0" smtClean="0">
                    <a:solidFill>
                      <a:srgbClr val="1A1A1A"/>
                    </a:solidFill>
                    <a:latin typeface="Calibri" panose="020F0502020204030204" pitchFamily="34" charset="0"/>
                    <a:cs typeface="Calibri" panose="020F0502020204030204" pitchFamily="34" charset="0"/>
                  </a:rPr>
                  <a:t>Parentheses: </a:t>
                </a:r>
                <a14:m>
                  <m:oMath xmlns:m="http://schemas.openxmlformats.org/officeDocument/2006/math">
                    <m:r>
                      <a:rPr lang="en-US" altLang="en-US" sz="1600" i="1" dirty="0">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a:t>
                </a:r>
                <a14:m>
                  <m:oMath xmlns:m="http://schemas.openxmlformats.org/officeDocument/2006/math">
                    <m:r>
                      <a:rPr lang="en-US" altLang="en-US" sz="1600" i="1">
                        <a:solidFill>
                          <a:srgbClr val="1A1A1A"/>
                        </a:solidFill>
                        <a:latin typeface="Cambria Math" panose="02040503050406030204" pitchFamily="18" charset="0"/>
                        <a:cs typeface="Calibri" panose="020F0502020204030204" pitchFamily="34" charset="0"/>
                      </a:rPr>
                      <m:t>)</m:t>
                    </m:r>
                  </m:oMath>
                </a14:m>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0"/>
                  </a:spcBef>
                  <a:buNone/>
                </a:pPr>
                <a:r>
                  <a:rPr lang="en-US" altLang="en-US" sz="1600" dirty="0" smtClean="0">
                    <a:solidFill>
                      <a:srgbClr val="1A1A1A"/>
                    </a:solidFill>
                    <a:latin typeface="Calibri" panose="020F0502020204030204" pitchFamily="34" charset="0"/>
                    <a:cs typeface="Calibri" panose="020F0502020204030204" pitchFamily="34" charset="0"/>
                  </a:rPr>
                  <a:t>Sentential </a:t>
                </a:r>
                <a:r>
                  <a:rPr lang="en-US" altLang="en-US" sz="1600" dirty="0">
                    <a:solidFill>
                      <a:srgbClr val="1A1A1A"/>
                    </a:solidFill>
                    <a:latin typeface="Calibri" panose="020F0502020204030204" pitchFamily="34" charset="0"/>
                    <a:cs typeface="Calibri" panose="020F0502020204030204" pitchFamily="34" charset="0"/>
                  </a:rPr>
                  <a:t>(propositional) connective symbols: </a:t>
                </a:r>
                <a14:m>
                  <m:oMath xmlns:m="http://schemas.openxmlformats.org/officeDocument/2006/math">
                    <m:r>
                      <a:rPr lang="en-US" altLang="en-US" sz="1600" i="1">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a:t>
                </a:r>
                <a14:m>
                  <m:oMath xmlns:m="http://schemas.openxmlformats.org/officeDocument/2006/math">
                    <m:r>
                      <a:rPr lang="en-US" altLang="en-US" sz="1600" i="1" dirty="0">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a:t>
                </a:r>
                <a14:m>
                  <m:oMath xmlns:m="http://schemas.openxmlformats.org/officeDocument/2006/math">
                    <m:r>
                      <a:rPr lang="en-US" altLang="en-US" sz="1600" i="1" dirty="0">
                        <a:solidFill>
                          <a:srgbClr val="1A1A1A"/>
                        </a:solidFill>
                        <a:latin typeface="Cambria Math" panose="02040503050406030204" pitchFamily="18" charset="0"/>
                        <a:cs typeface="Calibri" panose="020F0502020204030204" pitchFamily="34" charset="0"/>
                      </a:rPr>
                      <m:t>∨</m:t>
                    </m:r>
                  </m:oMath>
                </a14:m>
                <a:r>
                  <a:rPr lang="en-US" altLang="en-US" sz="1600" dirty="0">
                    <a:solidFill>
                      <a:srgbClr val="1A1A1A"/>
                    </a:solidFill>
                    <a:latin typeface="Calibri" panose="020F0502020204030204" pitchFamily="34" charset="0"/>
                    <a:cs typeface="Calibri" panose="020F0502020204030204" pitchFamily="34" charset="0"/>
                  </a:rPr>
                  <a:t>,  </a:t>
                </a:r>
                <a14:m>
                  <m:oMath xmlns:m="http://schemas.openxmlformats.org/officeDocument/2006/math">
                    <m:r>
                      <a:rPr lang="en-US" altLang="en-US" sz="1600" i="1">
                        <a:solidFill>
                          <a:srgbClr val="1A1A1A"/>
                        </a:solidFill>
                        <a:latin typeface="Cambria Math" panose="02040503050406030204" pitchFamily="18" charset="0"/>
                        <a:ea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Variables</a:t>
                </a:r>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𝑦</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𝑧</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082453" y="2784376"/>
                <a:ext cx="6327648" cy="1077218"/>
              </a:xfrm>
              <a:prstGeom prst="rect">
                <a:avLst/>
              </a:prstGeom>
              <a:blipFill rotWithShape="0">
                <a:blip r:embed="rId4"/>
                <a:stretch>
                  <a:fillRect t="-170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089626" y="3928286"/>
                <a:ext cx="6327648" cy="2062103"/>
              </a:xfrm>
              <a:prstGeom prst="rect">
                <a:avLst/>
              </a:prstGeom>
              <a:solidFill>
                <a:schemeClr val="accent2">
                  <a:lumMod val="60000"/>
                  <a:lumOff val="40000"/>
                </a:schemeClr>
              </a:solidFill>
            </p:spPr>
            <p:txBody>
              <a:bodyPr wrap="square" rtlCol="0">
                <a:spAutoFit/>
              </a:bodyPr>
              <a:lstStyle/>
              <a:p>
                <a:pPr marL="82296" indent="0" algn="just">
                  <a:spcBef>
                    <a:spcPts val="0"/>
                  </a:spcBef>
                  <a:buNone/>
                </a:pPr>
                <a:r>
                  <a:rPr lang="en-US" sz="1600" b="1" i="1" dirty="0">
                    <a:latin typeface="Calibri" panose="020F0502020204030204" pitchFamily="34" charset="0"/>
                    <a:cs typeface="Calibri" panose="020F0502020204030204" pitchFamily="34" charset="0"/>
                  </a:rPr>
                  <a:t>Parameters</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dirty="0" smtClean="0">
                    <a:latin typeface="Calibri" panose="020F0502020204030204" pitchFamily="34" charset="0"/>
                    <a:cs typeface="Calibri" panose="020F0502020204030204" pitchFamily="34" charset="0"/>
                  </a:rPr>
                  <a:t>Quantifier </a:t>
                </a:r>
                <a:r>
                  <a:rPr lang="en-US" sz="1600" dirty="0">
                    <a:latin typeface="Calibri" panose="020F0502020204030204" pitchFamily="34" charset="0"/>
                    <a:cs typeface="Calibri" panose="020F0502020204030204" pitchFamily="34" charset="0"/>
                  </a:rPr>
                  <a:t>symbols: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1" i="1" dirty="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 Predicate </a:t>
                </a:r>
                <a:r>
                  <a:rPr lang="en-US" sz="1600" dirty="0">
                    <a:latin typeface="Calibri" panose="020F0502020204030204" pitchFamily="34" charset="0"/>
                    <a:cs typeface="Calibri" panose="020F0502020204030204" pitchFamily="34" charset="0"/>
                  </a:rPr>
                  <a:t>symbols: </a:t>
                </a:r>
                <a:r>
                  <a:rPr lang="en-US" sz="1600" dirty="0" smtClean="0">
                    <a:latin typeface="Calibri" panose="020F0502020204030204" pitchFamily="34" charset="0"/>
                    <a:cs typeface="Calibri" panose="020F0502020204030204" pitchFamily="34" charset="0"/>
                  </a:rPr>
                  <a:t>	For </a:t>
                </a:r>
                <a:r>
                  <a:rPr lang="en-US" sz="1600" dirty="0">
                    <a:latin typeface="Calibri" panose="020F0502020204030204" pitchFamily="34" charset="0"/>
                    <a:cs typeface="Calibri" panose="020F0502020204030204" pitchFamily="34" charset="0"/>
                  </a:rPr>
                  <a:t>each positive integer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 some </a:t>
                </a:r>
                <a:r>
                  <a:rPr lang="en-US" sz="1600" dirty="0" smtClean="0">
                    <a:latin typeface="Calibri" panose="020F0502020204030204" pitchFamily="34" charset="0"/>
                    <a:cs typeface="Calibri" panose="020F0502020204030204" pitchFamily="34" charset="0"/>
                  </a:rPr>
                  <a:t>set (possibly 		empty) </a:t>
                </a:r>
                <a:r>
                  <a:rPr lang="en-US" sz="1600" dirty="0">
                    <a:latin typeface="Calibri" panose="020F0502020204030204" pitchFamily="34" charset="0"/>
                    <a:cs typeface="Calibri" panose="020F0502020204030204" pitchFamily="34" charset="0"/>
                  </a:rPr>
                  <a:t>of symbols, called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a:t>
                </a:r>
                <a:r>
                  <a:rPr lang="en-US" sz="1600" dirty="0" smtClean="0">
                    <a:latin typeface="Calibri" panose="020F0502020204030204" pitchFamily="34" charset="0"/>
                    <a:cs typeface="Calibri" panose="020F0502020204030204" pitchFamily="34" charset="0"/>
                  </a:rPr>
                  <a:t>place, or </a:t>
                </a:r>
                <a14:m>
                  <m:oMath xmlns:m="http://schemas.openxmlformats.org/officeDocument/2006/math">
                    <m:r>
                      <a:rPr lang="en-US" sz="1600" i="1">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a:t>
                </a:r>
                <a:r>
                  <a:rPr lang="en-US" sz="1600" dirty="0" err="1" smtClean="0">
                    <a:latin typeface="Calibri" panose="020F0502020204030204" pitchFamily="34" charset="0"/>
                    <a:cs typeface="Calibri" panose="020F0502020204030204" pitchFamily="34" charset="0"/>
                  </a:rPr>
                  <a:t>ary</a:t>
                </a:r>
                <a:r>
                  <a:rPr lang="en-US" sz="1600" dirty="0" smtClean="0">
                    <a:latin typeface="Calibri" panose="020F0502020204030204" pitchFamily="34" charset="0"/>
                    <a:cs typeface="Calibri" panose="020F0502020204030204" pitchFamily="34" charset="0"/>
                  </a:rPr>
                  <a:t>, (atomic) 		predicate symbols</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dirty="0" smtClean="0">
                    <a:latin typeface="Calibri" panose="020F0502020204030204" pitchFamily="34" charset="0"/>
                    <a:cs typeface="Calibri" panose="020F0502020204030204" pitchFamily="34" charset="0"/>
                  </a:rPr>
                  <a:t>Constant symbols: 	Some </a:t>
                </a:r>
                <a:r>
                  <a:rPr lang="en-US" sz="1600" dirty="0">
                    <a:latin typeface="Calibri" panose="020F0502020204030204" pitchFamily="34" charset="0"/>
                    <a:cs typeface="Calibri" panose="020F0502020204030204" pitchFamily="34" charset="0"/>
                  </a:rPr>
                  <a:t>set (possibly empty) of </a:t>
                </a:r>
                <a:r>
                  <a:rPr lang="en-US" sz="1600" dirty="0" smtClean="0">
                    <a:latin typeface="Calibri" panose="020F0502020204030204" pitchFamily="34" charset="0"/>
                    <a:cs typeface="Calibri" panose="020F0502020204030204" pitchFamily="34" charset="0"/>
                  </a:rPr>
                  <a:t>symbols</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dirty="0" smtClean="0">
                    <a:latin typeface="Calibri" panose="020F0502020204030204" pitchFamily="34" charset="0"/>
                    <a:cs typeface="Calibri" panose="020F0502020204030204" pitchFamily="34" charset="0"/>
                  </a:rPr>
                  <a:t>Function </a:t>
                </a:r>
                <a:r>
                  <a:rPr lang="en-US" sz="1600" dirty="0">
                    <a:latin typeface="Calibri" panose="020F0502020204030204" pitchFamily="34" charset="0"/>
                    <a:cs typeface="Calibri" panose="020F0502020204030204" pitchFamily="34" charset="0"/>
                  </a:rPr>
                  <a:t>symbols:  </a:t>
                </a:r>
                <a:r>
                  <a:rPr lang="en-US" sz="1600" dirty="0" smtClean="0">
                    <a:latin typeface="Calibri" panose="020F0502020204030204" pitchFamily="34" charset="0"/>
                    <a:cs typeface="Calibri" panose="020F0502020204030204" pitchFamily="34" charset="0"/>
                  </a:rPr>
                  <a:t>	For </a:t>
                </a:r>
                <a:r>
                  <a:rPr lang="en-US" sz="1600" dirty="0">
                    <a:latin typeface="Calibri" panose="020F0502020204030204" pitchFamily="34" charset="0"/>
                    <a:cs typeface="Calibri" panose="020F0502020204030204" pitchFamily="34" charset="0"/>
                  </a:rPr>
                  <a:t>each positive integer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  some  set </a:t>
                </a: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possibly </a:t>
                </a:r>
                <a:r>
                  <a:rPr lang="en-US" sz="1600" dirty="0" smtClean="0">
                    <a:latin typeface="Calibri" panose="020F0502020204030204" pitchFamily="34" charset="0"/>
                    <a:cs typeface="Calibri" panose="020F0502020204030204" pitchFamily="34" charset="0"/>
                  </a:rPr>
                  <a:t>		empty) </a:t>
                </a:r>
                <a:r>
                  <a:rPr lang="en-US" sz="1600" dirty="0">
                    <a:latin typeface="Calibri" panose="020F0502020204030204" pitchFamily="34" charset="0"/>
                    <a:cs typeface="Calibri" panose="020F0502020204030204" pitchFamily="34" charset="0"/>
                  </a:rPr>
                  <a:t>of symbols, called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-place function symbols.</a:t>
                </a:r>
                <a:endParaRPr lang="en-US" sz="1600" b="1" dirty="0">
                  <a:latin typeface="Calibri" panose="020F0502020204030204" pitchFamily="34" charset="0"/>
                  <a:cs typeface="Calibri" panose="020F050202020403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089626" y="3928286"/>
                <a:ext cx="6327648" cy="2062103"/>
              </a:xfrm>
              <a:prstGeom prst="rect">
                <a:avLst/>
              </a:prstGeom>
              <a:blipFill rotWithShape="0">
                <a:blip r:embed="rId5"/>
                <a:stretch>
                  <a:fillRect t="-885" r="-482" b="-26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151805" y="3599792"/>
                <a:ext cx="5059680" cy="338554"/>
              </a:xfrm>
              <a:prstGeom prst="rect">
                <a:avLst/>
              </a:prstGeom>
              <a:solidFill>
                <a:schemeClr val="accent2">
                  <a:lumMod val="50000"/>
                </a:schemeClr>
              </a:solidFill>
            </p:spPr>
            <p:txBody>
              <a:bodyPr wrap="square" rtlCol="0">
                <a:spAutoFit/>
              </a:bodyPr>
              <a:lstStyle/>
              <a:p>
                <a:pPr algn="ctr"/>
                <a:r>
                  <a:rPr lang="en-US" sz="1600" dirty="0" smtClean="0">
                    <a:solidFill>
                      <a:schemeClr val="bg1"/>
                    </a:solidFill>
                    <a:latin typeface="Calibri" panose="020F0502020204030204" pitchFamily="34" charset="0"/>
                    <a:cs typeface="Calibri" panose="020F0502020204030204" pitchFamily="34" charset="0"/>
                  </a:rPr>
                  <a:t>Universal (All, Every, Each, Any, For all </a:t>
                </a:r>
                <a14:m>
                  <m:oMath xmlns:m="http://schemas.openxmlformats.org/officeDocument/2006/math">
                    <m:r>
                      <a:rPr lang="en-US" sz="1600" b="0" i="1" smtClean="0">
                        <a:solidFill>
                          <a:schemeClr val="bg1"/>
                        </a:solidFill>
                        <a:latin typeface="Cambria Math" panose="02040503050406030204" pitchFamily="18" charset="0"/>
                        <a:cs typeface="Calibri" panose="020F0502020204030204" pitchFamily="34" charset="0"/>
                      </a:rPr>
                      <m:t>𝑥</m:t>
                    </m:r>
                  </m:oMath>
                </a14:m>
                <a:r>
                  <a:rPr lang="en-US" sz="1600" dirty="0" smtClean="0">
                    <a:solidFill>
                      <a:schemeClr val="bg1"/>
                    </a:solidFill>
                    <a:latin typeface="Calibri" panose="020F0502020204030204" pitchFamily="34" charset="0"/>
                    <a:cs typeface="Calibri" panose="020F0502020204030204" pitchFamily="34" charset="0"/>
                  </a:rPr>
                  <a:t>, For every </a:t>
                </a:r>
                <a14:m>
                  <m:oMath xmlns:m="http://schemas.openxmlformats.org/officeDocument/2006/math">
                    <m:r>
                      <a:rPr lang="en-US" sz="1600" b="0" i="1" smtClean="0">
                        <a:solidFill>
                          <a:schemeClr val="bg1"/>
                        </a:solidFill>
                        <a:latin typeface="Cambria Math" panose="02040503050406030204" pitchFamily="18" charset="0"/>
                        <a:cs typeface="Calibri" panose="020F0502020204030204" pitchFamily="34" charset="0"/>
                      </a:rPr>
                      <m:t>𝑥</m:t>
                    </m:r>
                  </m:oMath>
                </a14:m>
                <a:r>
                  <a:rPr lang="en-US" sz="1600" dirty="0" smtClean="0">
                    <a:solidFill>
                      <a:schemeClr val="bg1"/>
                    </a:solidFill>
                    <a:latin typeface="Calibri" panose="020F0502020204030204" pitchFamily="34" charset="0"/>
                    <a:cs typeface="Calibri" panose="020F0502020204030204" pitchFamily="34" charset="0"/>
                  </a:rPr>
                  <a:t>, … </a:t>
                </a:r>
                <a:endParaRPr lang="en-US" sz="1600" dirty="0">
                  <a:solidFill>
                    <a:schemeClr val="bg1"/>
                  </a:solidFill>
                  <a:latin typeface="Calibri" panose="020F0502020204030204" pitchFamily="34" charset="0"/>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151805" y="3599792"/>
                <a:ext cx="5059680" cy="338554"/>
              </a:xfrm>
              <a:prstGeom prst="rect">
                <a:avLst/>
              </a:prstGeom>
              <a:blipFill rotWithShape="0">
                <a:blip r:embed="rId6"/>
                <a:stretch>
                  <a:fillRect t="-5455" b="-2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716437" y="4495818"/>
                <a:ext cx="5059680" cy="338554"/>
              </a:xfrm>
              <a:prstGeom prst="rect">
                <a:avLst/>
              </a:prstGeom>
              <a:solidFill>
                <a:schemeClr val="accent2">
                  <a:lumMod val="50000"/>
                </a:schemeClr>
              </a:solidFill>
            </p:spPr>
            <p:txBody>
              <a:bodyPr wrap="square" rtlCol="0">
                <a:spAutoFit/>
              </a:bodyPr>
              <a:lstStyle/>
              <a:p>
                <a:pPr algn="ctr"/>
                <a:r>
                  <a:rPr lang="en-US" sz="1600" dirty="0" smtClean="0">
                    <a:solidFill>
                      <a:schemeClr val="bg1"/>
                    </a:solidFill>
                    <a:latin typeface="Calibri" panose="020F0502020204030204" pitchFamily="34" charset="0"/>
                    <a:cs typeface="Calibri" panose="020F0502020204030204" pitchFamily="34" charset="0"/>
                  </a:rPr>
                  <a:t>Existential (Some, For some </a:t>
                </a:r>
                <a14:m>
                  <m:oMath xmlns:m="http://schemas.openxmlformats.org/officeDocument/2006/math">
                    <m:r>
                      <a:rPr lang="en-US" sz="1600" b="0" i="1" smtClean="0">
                        <a:solidFill>
                          <a:schemeClr val="bg1"/>
                        </a:solidFill>
                        <a:latin typeface="Cambria Math" panose="02040503050406030204" pitchFamily="18" charset="0"/>
                        <a:cs typeface="Calibri" panose="020F0502020204030204" pitchFamily="34" charset="0"/>
                      </a:rPr>
                      <m:t>𝑥</m:t>
                    </m:r>
                  </m:oMath>
                </a14:m>
                <a:r>
                  <a:rPr lang="en-US" sz="1600" dirty="0" smtClean="0">
                    <a:solidFill>
                      <a:schemeClr val="bg1"/>
                    </a:solidFill>
                    <a:latin typeface="Calibri" panose="020F0502020204030204" pitchFamily="34" charset="0"/>
                    <a:cs typeface="Calibri" panose="020F0502020204030204" pitchFamily="34" charset="0"/>
                  </a:rPr>
                  <a:t>, There is, There exists, …</a:t>
                </a:r>
                <a:endParaRPr lang="en-US" sz="1600" dirty="0">
                  <a:solidFill>
                    <a:schemeClr val="bg1"/>
                  </a:solidFill>
                  <a:latin typeface="Calibri" panose="020F0502020204030204" pitchFamily="34" charset="0"/>
                  <a:cs typeface="Calibri" panose="020F050202020403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2716437" y="4495818"/>
                <a:ext cx="5059680" cy="338554"/>
              </a:xfrm>
              <a:prstGeom prst="rect">
                <a:avLst/>
              </a:prstGeom>
              <a:blipFill rotWithShape="0">
                <a:blip r:embed="rId7"/>
                <a:stretch>
                  <a:fillRect t="-5455" b="-23636"/>
                </a:stretch>
              </a:blipFill>
            </p:spPr>
            <p:txBody>
              <a:bodyPr/>
              <a:lstStyle/>
              <a:p>
                <a:r>
                  <a:rPr lang="en-US">
                    <a:noFill/>
                  </a:rPr>
                  <a:t> </a:t>
                </a:r>
              </a:p>
            </p:txBody>
          </p:sp>
        </mc:Fallback>
      </mc:AlternateContent>
      <p:cxnSp>
        <p:nvCxnSpPr>
          <p:cNvPr id="8" name="Straight Arrow Connector 7"/>
          <p:cNvCxnSpPr/>
          <p:nvPr/>
        </p:nvCxnSpPr>
        <p:spPr>
          <a:xfrm>
            <a:off x="3810000" y="3861594"/>
            <a:ext cx="228600" cy="336742"/>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19600" y="4360087"/>
            <a:ext cx="1143000" cy="16503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960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2" grpId="0" animBg="1"/>
      <p:bldP spid="5"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15716</TotalTime>
  <Words>1682</Words>
  <Application>Microsoft Office PowerPoint</Application>
  <PresentationFormat>On-screen Show (4:3)</PresentationFormat>
  <Paragraphs>310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Gill Sans MT</vt:lpstr>
      <vt:lpstr>Verdana</vt:lpstr>
      <vt:lpstr>Wingdings 2</vt:lpstr>
      <vt:lpstr>Solstice</vt:lpstr>
      <vt:lpstr>Mehran S. Fallah    June 2020 </vt:lpstr>
      <vt:lpstr>Introduction</vt:lpstr>
      <vt:lpstr>Introduction (Ctd.)</vt:lpstr>
      <vt:lpstr>Introduction (Ctd.)</vt:lpstr>
      <vt:lpstr>Open Statements (Predicates)</vt:lpstr>
      <vt:lpstr>Predicates and Statements</vt:lpstr>
      <vt:lpstr>Predicates and Statements (Ctd.)</vt:lpstr>
      <vt:lpstr>Predicates and Statements (Ctd.)</vt:lpstr>
      <vt:lpstr>The Formal Language of FOL</vt:lpstr>
      <vt:lpstr>The Formal Language of FOL (Ctd.)</vt:lpstr>
      <vt:lpstr>The Formal Language of FOL (Ctd.)</vt:lpstr>
      <vt:lpstr>The Formal Language of FOL (Ctd.)</vt:lpstr>
      <vt:lpstr>The Formal Language of FOL (Ctd.)</vt:lpstr>
      <vt:lpstr>Translation into the Formal Language</vt:lpstr>
      <vt:lpstr>Translation into the Formal Language (Ctd.)</vt:lpstr>
      <vt:lpstr>A Note on the Universe for Predicates</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1107</cp:revision>
  <dcterms:created xsi:type="dcterms:W3CDTF">2009-10-14T10:18:00Z</dcterms:created>
  <dcterms:modified xsi:type="dcterms:W3CDTF">2020-06-03T15:53:41Z</dcterms:modified>
</cp:coreProperties>
</file>