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70" r:id="rId4"/>
    <p:sldId id="271" r:id="rId5"/>
    <p:sldId id="272" r:id="rId6"/>
    <p:sldId id="273" r:id="rId7"/>
    <p:sldId id="257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CC"/>
    <a:srgbClr val="5BD4FF"/>
    <a:srgbClr val="3AF6A1"/>
    <a:srgbClr val="E4204F"/>
    <a:srgbClr val="DAF43C"/>
    <a:srgbClr val="009900"/>
    <a:srgbClr val="CC99FF"/>
    <a:srgbClr val="83F45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98E0-3103-48B6-B615-54D92F8C958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C986-1066-442E-8582-031DCE9D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3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98E0-3103-48B6-B615-54D92F8C958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C986-1066-442E-8582-031DCE9D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98E0-3103-48B6-B615-54D92F8C958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C986-1066-442E-8582-031DCE9D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0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98E0-3103-48B6-B615-54D92F8C958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C986-1066-442E-8582-031DCE9D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2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98E0-3103-48B6-B615-54D92F8C958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C986-1066-442E-8582-031DCE9D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98E0-3103-48B6-B615-54D92F8C958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C986-1066-442E-8582-031DCE9D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5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98E0-3103-48B6-B615-54D92F8C958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C986-1066-442E-8582-031DCE9D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98E0-3103-48B6-B615-54D92F8C958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C986-1066-442E-8582-031DCE9D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98E0-3103-48B6-B615-54D92F8C958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C986-1066-442E-8582-031DCE9D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1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98E0-3103-48B6-B615-54D92F8C958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C986-1066-442E-8582-031DCE9D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5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98E0-3103-48B6-B615-54D92F8C958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C986-1066-442E-8582-031DCE9D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D98E0-3103-48B6-B615-54D92F8C958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C986-1066-442E-8582-031DCE9D4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5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3" y="442913"/>
            <a:ext cx="1973406" cy="20258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73406" y="225270"/>
            <a:ext cx="3555857" cy="721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Amirkabir University of Technology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FFC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Foreign Languages</a:t>
            </a:r>
            <a:endParaRPr lang="en-US" sz="1600" b="1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1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6265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62650" y="0"/>
            <a:ext cx="6229350" cy="2743200"/>
          </a:xfrm>
          <a:prstGeom prst="rect">
            <a:avLst/>
          </a:prstGeom>
          <a:solidFill>
            <a:srgbClr val="FF99CC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>
                <a:solidFill>
                  <a:srgbClr val="00206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Dear great students,</a:t>
            </a:r>
            <a:endParaRPr lang="en-US" sz="3600" i="1" dirty="0">
              <a:solidFill>
                <a:srgbClr val="00206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ctr"/>
            <a:r>
              <a:rPr lang="en-US" sz="3600" b="1" i="1" dirty="0">
                <a:solidFill>
                  <a:srgbClr val="00206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Happy New Semester!</a:t>
            </a:r>
            <a:endParaRPr lang="en-US" sz="3600" i="1" dirty="0">
              <a:solidFill>
                <a:srgbClr val="00206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ctr"/>
            <a:r>
              <a:rPr lang="en-US" sz="3600" b="1" i="1" dirty="0">
                <a:solidFill>
                  <a:srgbClr val="00206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Welcome to a new start!</a:t>
            </a:r>
            <a:endParaRPr lang="en-US" sz="3600" i="1" dirty="0">
              <a:solidFill>
                <a:srgbClr val="00206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2743200"/>
            <a:ext cx="622934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3350" y="2889709"/>
            <a:ext cx="6267451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Amirkabir University of Technology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99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Foreign Languages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Course: General English (1)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Semester: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Winter, 2021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Instructor: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Fatemeh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Asadnia</a:t>
            </a:r>
            <a:endParaRPr 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 Address: asadnia.fatemeh@yahoo.com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38" y="614363"/>
            <a:ext cx="1973406" cy="202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0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19726" y="507563"/>
            <a:ext cx="67722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Course objectives: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 smtClean="0">
                <a:solidFill>
                  <a:srgbClr val="7030A0"/>
                </a:solidFill>
              </a:rPr>
              <a:t>To reinforce students’ reading </a:t>
            </a:r>
            <a:r>
              <a:rPr lang="en-US" sz="2400" b="1" dirty="0">
                <a:solidFill>
                  <a:srgbClr val="7030A0"/>
                </a:solidFill>
              </a:rPr>
              <a:t>comprehension strategies 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algn="just"/>
            <a:endParaRPr lang="en-US" sz="2400" b="1" dirty="0"/>
          </a:p>
          <a:p>
            <a:pPr algn="just"/>
            <a:r>
              <a:rPr lang="en-US" sz="2400" b="1" dirty="0" smtClean="0">
                <a:solidFill>
                  <a:srgbClr val="FF00FF"/>
                </a:solidFill>
              </a:rPr>
              <a:t>To build students’ semi/technical </a:t>
            </a:r>
            <a:r>
              <a:rPr lang="en-US" sz="2400" b="1" dirty="0">
                <a:solidFill>
                  <a:srgbClr val="FF00FF"/>
                </a:solidFill>
              </a:rPr>
              <a:t>vocabulary and grammar knowledge base in </a:t>
            </a:r>
            <a:r>
              <a:rPr lang="en-US" sz="2400" b="1" dirty="0" smtClean="0">
                <a:solidFill>
                  <a:srgbClr val="FF00FF"/>
                </a:solidFill>
              </a:rPr>
              <a:t>context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To develop students’ basic understanding of writing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85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1552590"/>
            <a:ext cx="7881938" cy="2602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Classroom Rules: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Participation (synchronous classes)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Weekly assignments (asynchronous activities)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Assessment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86788" y="3766530"/>
            <a:ext cx="210826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General English (1)</a:t>
            </a:r>
          </a:p>
        </p:txBody>
      </p:sp>
    </p:spTree>
    <p:extLst>
      <p:ext uri="{BB962C8B-B14F-4D97-AF65-F5344CB8AC3E}">
        <p14:creationId xmlns:p14="http://schemas.microsoft.com/office/powerpoint/2010/main" val="62234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4525"/>
            <a:ext cx="12192000" cy="4943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62789" y="520027"/>
            <a:ext cx="4447756" cy="78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Weekly Schedule: </a:t>
            </a:r>
            <a:endParaRPr lang="en-US" sz="4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1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837011"/>
              </p:ext>
            </p:extLst>
          </p:nvPr>
        </p:nvGraphicFramePr>
        <p:xfrm>
          <a:off x="0" y="0"/>
          <a:ext cx="12191999" cy="7019928"/>
        </p:xfrm>
        <a:graphic>
          <a:graphicData uri="http://schemas.openxmlformats.org/drawingml/2006/table">
            <a:tbl>
              <a:tblPr/>
              <a:tblGrid>
                <a:gridCol w="1200150"/>
                <a:gridCol w="2060842"/>
                <a:gridCol w="2350265"/>
                <a:gridCol w="2247441"/>
                <a:gridCol w="2453089"/>
                <a:gridCol w="1880212"/>
              </a:tblGrid>
              <a:tr h="91370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Chapter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Reading passage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Reading strategy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F4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Grammar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Writing</a:t>
                      </a:r>
                    </a:p>
                    <a:p>
                      <a:pPr algn="ctr"/>
                      <a:endParaRPr lang="en-US" sz="20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Semi/technical words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</a:tr>
              <a:tr h="96007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Origin of the Universe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headings + Skimming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F4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Nouns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features of a paragraph</a:t>
                      </a:r>
                    </a:p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 list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</a:tr>
              <a:tr h="83833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of Things (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Making inferences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F4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 tense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Coherent paragraph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 list</a:t>
                      </a:r>
                    </a:p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</a:tr>
              <a:tr h="83833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Gamification</a:t>
                      </a:r>
                    </a:p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Guess the meaning of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words(1)</a:t>
                      </a:r>
                    </a:p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F4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Adverbs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Descriptive paragraph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 list</a:t>
                      </a:r>
                    </a:p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</a:tr>
              <a:tr h="1244525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Space exploration</a:t>
                      </a:r>
                    </a:p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Scanning</a:t>
                      </a:r>
                    </a:p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F4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Adjectives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Concluding paragraph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 list</a:t>
                      </a:r>
                    </a:p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</a:tr>
              <a:tr h="96007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Crisis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Management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Guess the meaning of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words(2)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F4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Indirect speech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Expository paragraph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 list</a:t>
                      </a:r>
                    </a:p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</a:tr>
              <a:tr h="96007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Guess the meaning of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words(3)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F4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 construction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D4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Narrative paragraph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 list</a:t>
                      </a:r>
                    </a:p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29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cdn11.bigcommerce.com/s-178q9dz/images/stencil/1280x1280/products/1894/4840/g8148d_cat__03416.1555356955.jpg?c=2?imbypass=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390525"/>
            <a:ext cx="8715375" cy="62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2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196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Andalus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46</cp:revision>
  <dcterms:created xsi:type="dcterms:W3CDTF">2021-02-18T12:44:08Z</dcterms:created>
  <dcterms:modified xsi:type="dcterms:W3CDTF">2021-02-21T18:34:44Z</dcterms:modified>
</cp:coreProperties>
</file>