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70" r:id="rId4"/>
    <p:sldId id="259" r:id="rId5"/>
    <p:sldId id="260" r:id="rId6"/>
    <p:sldId id="269" r:id="rId7"/>
    <p:sldId id="257" r:id="rId8"/>
    <p:sldId id="271" r:id="rId9"/>
    <p:sldId id="272" r:id="rId10"/>
    <p:sldId id="273" r:id="rId11"/>
    <p:sldId id="264" r:id="rId12"/>
    <p:sldId id="267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B71"/>
    <a:srgbClr val="C59EE2"/>
    <a:srgbClr val="DEF40C"/>
    <a:srgbClr val="FF66FF"/>
    <a:srgbClr val="CCECFF"/>
    <a:srgbClr val="99FF33"/>
    <a:srgbClr val="A5F23E"/>
    <a:srgbClr val="66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10174-35CF-43C5-8C6C-4154F1E417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2241-BF1D-48AD-9F69-A2E6B40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8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1" y="1"/>
            <a:ext cx="5656289" cy="4931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06126" cy="47668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102" y="5872921"/>
            <a:ext cx="4745723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father said, “</a:t>
            </a:r>
            <a:r>
              <a:rPr 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will buy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laptop for </a:t>
            </a:r>
            <a:r>
              <a:rPr 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.”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3994" y="321252"/>
            <a:ext cx="120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will buy a laptop for 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you.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6677953" y="5872921"/>
            <a:ext cx="5572038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father said (that) </a:t>
            </a:r>
            <a:r>
              <a:rPr 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would buy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laptop for </a:t>
            </a:r>
            <a:r>
              <a:rPr 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99411" y="5468186"/>
            <a:ext cx="389744" cy="404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491603" y="5435586"/>
            <a:ext cx="389744" cy="404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693886" y="6294575"/>
            <a:ext cx="470107" cy="4047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593" y="5003860"/>
            <a:ext cx="2720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Introductory statement 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08681" y="6479241"/>
            <a:ext cx="96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Comma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8391" y="5033655"/>
            <a:ext cx="251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Speaker’s </a:t>
            </a:r>
            <a:r>
              <a:rPr lang="en-US" b="1" i="1" dirty="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exact words 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0478" y="6479241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quotation </a:t>
            </a:r>
            <a:r>
              <a:rPr lang="en-US" b="1" i="1" dirty="0">
                <a:solidFill>
                  <a:srgbClr val="00206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marks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4585054" y="6185177"/>
            <a:ext cx="470107" cy="4047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447" y="42923"/>
            <a:ext cx="2121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Direct Speech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01155" y="0"/>
            <a:ext cx="2299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7030A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Indirect </a:t>
            </a:r>
            <a:r>
              <a:rPr lang="en-US" sz="2400" b="1" i="1" dirty="0">
                <a:solidFill>
                  <a:srgbClr val="7030A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Speech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8366715" y="5557253"/>
            <a:ext cx="389744" cy="404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9466102" y="6262662"/>
            <a:ext cx="470107" cy="4047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1575337" y="6278619"/>
            <a:ext cx="470107" cy="4047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85283" y="43485"/>
            <a:ext cx="5006499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800" b="1" dirty="0">
                <a:solidFill>
                  <a:srgbClr val="FF0000"/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Chapter 5: Indirect speech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4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9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543" y="556961"/>
            <a:ext cx="6096000" cy="6104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3200" b="1" i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</a:t>
            </a:r>
            <a:r>
              <a:rPr lang="en-US" sz="3200" b="1" i="1" dirty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3200" b="1" i="1" dirty="0" smtClean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35" y="1620376"/>
            <a:ext cx="6899353" cy="2230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8400" y="6101107"/>
            <a:ext cx="721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https://www.perfect-english-grammar.com/reported-speech.html</a:t>
            </a:r>
          </a:p>
        </p:txBody>
      </p:sp>
    </p:spTree>
    <p:extLst>
      <p:ext uri="{BB962C8B-B14F-4D97-AF65-F5344CB8AC3E}">
        <p14:creationId xmlns:p14="http://schemas.microsoft.com/office/powerpoint/2010/main" val="353736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FB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6294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86576" y="423299"/>
            <a:ext cx="5114925" cy="539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Commands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requests: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father: “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 off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air conditioner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.”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father asked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turn off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air conditioner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father: “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not turn 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air conditioner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.”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father asked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to turn 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air conditioner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3975" y="1654404"/>
            <a:ext cx="914400" cy="428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101138" y="4110038"/>
            <a:ext cx="914400" cy="428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5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96" y="419781"/>
            <a:ext cx="7734300" cy="5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66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3385" y="250285"/>
            <a:ext cx="10239377" cy="685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Supplementary notes:</a:t>
            </a:r>
          </a:p>
          <a:p>
            <a:pPr algn="just">
              <a:lnSpc>
                <a:spcPct val="115000"/>
              </a:lnSpc>
            </a:pPr>
            <a:endParaRPr lang="en-US" b="1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 1: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infinitive in the indirect statement is 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never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changed. The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pronouns and possessives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change to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second or third persons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except when the speaker is reporting his/her own words. </a:t>
            </a:r>
          </a:p>
          <a:p>
            <a:pPr algn="just">
              <a:lnSpc>
                <a:spcPct val="115000"/>
              </a:lnSpc>
            </a:pP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7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 2: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When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introductory verb is in the simple present tense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 change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would be made in the verb(s) of the reporting statement: </a:t>
            </a:r>
          </a:p>
          <a:p>
            <a:pPr algn="just">
              <a:lnSpc>
                <a:spcPct val="115000"/>
              </a:lnSpc>
            </a:pPr>
            <a:endParaRPr lang="en-US" i="1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Direct speech: Dr. </a:t>
            </a:r>
            <a:r>
              <a:rPr lang="en-US" i="1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Kaveh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says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“IT </a:t>
            </a:r>
            <a:r>
              <a:rPr lang="en-US" b="1" i="1" dirty="0" smtClean="0">
                <a:solidFill>
                  <a:srgbClr val="7030A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will continue 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be a hot topic in research.”</a:t>
            </a:r>
          </a:p>
          <a:p>
            <a:pPr algn="just">
              <a:lnSpc>
                <a:spcPct val="115000"/>
              </a:lnSpc>
            </a:pPr>
            <a:endParaRPr lang="en-US" i="1" dirty="0" smtClean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i="1" dirty="0" smtClean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Indirect speech: </a:t>
            </a:r>
            <a:r>
              <a:rPr lang="en-US" i="1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Dr. </a:t>
            </a:r>
            <a:r>
              <a:rPr lang="en-US" i="1" dirty="0" err="1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Kaveh</a:t>
            </a:r>
            <a:r>
              <a:rPr lang="en-US" i="1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says</a:t>
            </a:r>
            <a:r>
              <a:rPr lang="en-US" i="1" dirty="0" smtClean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(that) </a:t>
            </a:r>
            <a:r>
              <a:rPr lang="en-US" i="1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b="1" i="1" dirty="0">
                <a:solidFill>
                  <a:srgbClr val="7030A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will continue </a:t>
            </a:r>
            <a:r>
              <a:rPr lang="en-US" i="1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be a hot topic in research</a:t>
            </a:r>
            <a:r>
              <a:rPr lang="en-US" i="1" dirty="0" smtClean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</a:pP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7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 3: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questions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which begin with an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auxiliary (did, do, &amp; does)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the auxiliary is replaced with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‘if’ </a:t>
            </a:r>
            <a:r>
              <a:rPr lang="en-US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indirect speech. In such a case, ‘that’ is no longer used. 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5000"/>
              </a:lnSpc>
            </a:pPr>
            <a:endParaRPr lang="en-US" i="1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i="1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Paria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asked, “</a:t>
            </a:r>
            <a:r>
              <a:rPr lang="en-US" b="1" i="1" dirty="0" smtClean="0">
                <a:solidFill>
                  <a:srgbClr val="7030A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Did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you send your project?”</a:t>
            </a:r>
          </a:p>
          <a:p>
            <a:pPr algn="just">
              <a:lnSpc>
                <a:spcPct val="115000"/>
              </a:lnSpc>
            </a:pPr>
            <a:endParaRPr lang="en-US" i="1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Paria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asked </a:t>
            </a:r>
            <a:r>
              <a:rPr lang="en-US" b="1" i="1" dirty="0" smtClean="0">
                <a:solidFill>
                  <a:srgbClr val="7030A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had sent </a:t>
            </a:r>
            <a:r>
              <a:rPr lang="en-US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 project. </a:t>
            </a:r>
          </a:p>
          <a:p>
            <a:pPr algn="just">
              <a:lnSpc>
                <a:spcPct val="115000"/>
              </a:lnSpc>
            </a:pPr>
            <a:endParaRPr lang="en-US" i="1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800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00575" y="3290845"/>
            <a:ext cx="61436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881313" y="3290845"/>
            <a:ext cx="61436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1714501" y="5614987"/>
            <a:ext cx="328612" cy="3429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3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924" y="214684"/>
            <a:ext cx="6096000" cy="1649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“Always remember that you are absolutely </a:t>
            </a:r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unique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just like everyone else!”</a:t>
            </a:r>
          </a:p>
        </p:txBody>
      </p:sp>
    </p:spTree>
    <p:extLst>
      <p:ext uri="{BB962C8B-B14F-4D97-AF65-F5344CB8AC3E}">
        <p14:creationId xmlns:p14="http://schemas.microsoft.com/office/powerpoint/2010/main" val="327589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9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>
            <a:off x="757237" y="228600"/>
            <a:ext cx="10244139" cy="6215063"/>
          </a:xfrm>
          <a:prstGeom prst="foldedCorner">
            <a:avLst/>
          </a:prstGeom>
          <a:solidFill>
            <a:srgbClr val="00B0F0">
              <a:alpha val="57000"/>
            </a:srgbClr>
          </a:solidFill>
          <a:ln>
            <a:solidFill>
              <a:srgbClr val="A5F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Follow these 5 steps to make indirect speech</a:t>
            </a:r>
            <a:r>
              <a:rPr lang="en-US" sz="2800" b="1" dirty="0" smtClean="0">
                <a:solidFill>
                  <a:srgbClr val="FFFF00"/>
                </a:solidFill>
              </a:rPr>
              <a:t>: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buFont typeface="+mj-lt"/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 Define </a:t>
            </a:r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FFFF00"/>
                </a:solidFill>
              </a:rPr>
              <a:t>type of the sentence </a:t>
            </a:r>
            <a:r>
              <a:rPr lang="en-US" sz="2800" dirty="0">
                <a:solidFill>
                  <a:srgbClr val="002060"/>
                </a:solidFill>
              </a:rPr>
              <a:t>(statement, </a:t>
            </a:r>
            <a:r>
              <a:rPr lang="en-US" sz="2800" dirty="0" smtClean="0">
                <a:solidFill>
                  <a:srgbClr val="002060"/>
                </a:solidFill>
              </a:rPr>
              <a:t>question, </a:t>
            </a:r>
            <a:r>
              <a:rPr lang="en-US" sz="2800" dirty="0">
                <a:solidFill>
                  <a:srgbClr val="002060"/>
                </a:solidFill>
              </a:rPr>
              <a:t>command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2. What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tense </a:t>
            </a:r>
            <a:r>
              <a:rPr lang="en-US" sz="2800" dirty="0">
                <a:solidFill>
                  <a:srgbClr val="002060"/>
                </a:solidFill>
              </a:rPr>
              <a:t>is used in the </a:t>
            </a:r>
            <a:r>
              <a:rPr lang="en-US" sz="2800" b="1" dirty="0">
                <a:solidFill>
                  <a:srgbClr val="FFFF00"/>
                </a:solidFill>
              </a:rPr>
              <a:t>introductory sentence</a:t>
            </a:r>
            <a:r>
              <a:rPr lang="en-US" sz="2800" dirty="0" smtClean="0">
                <a:solidFill>
                  <a:srgbClr val="002060"/>
                </a:solidFill>
              </a:rPr>
              <a:t>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3. Do </a:t>
            </a:r>
            <a:r>
              <a:rPr lang="en-US" sz="2800" dirty="0">
                <a:solidFill>
                  <a:srgbClr val="002060"/>
                </a:solidFill>
              </a:rPr>
              <a:t>you have to </a:t>
            </a:r>
            <a:r>
              <a:rPr lang="en-US" sz="2800" b="1" dirty="0">
                <a:solidFill>
                  <a:srgbClr val="FFFF00"/>
                </a:solidFill>
              </a:rPr>
              <a:t>change the person (pronoun</a:t>
            </a:r>
            <a:r>
              <a:rPr lang="en-US" sz="2800" b="1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>
                <a:solidFill>
                  <a:srgbClr val="002060"/>
                </a:solidFill>
              </a:rPr>
              <a:t>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4. Do </a:t>
            </a:r>
            <a:r>
              <a:rPr lang="en-US" sz="2800" dirty="0">
                <a:solidFill>
                  <a:srgbClr val="002060"/>
                </a:solidFill>
              </a:rPr>
              <a:t>you have to </a:t>
            </a:r>
            <a:r>
              <a:rPr lang="en-US" sz="2800" b="1" dirty="0" smtClean="0">
                <a:solidFill>
                  <a:srgbClr val="FFFF00"/>
                </a:solidFill>
              </a:rPr>
              <a:t>change (backshift) </a:t>
            </a:r>
            <a:r>
              <a:rPr lang="en-US" sz="2800" b="1" dirty="0">
                <a:solidFill>
                  <a:srgbClr val="FFFF00"/>
                </a:solidFill>
              </a:rPr>
              <a:t>the tenses</a:t>
            </a:r>
            <a:r>
              <a:rPr lang="en-US" sz="2800" dirty="0" smtClean="0">
                <a:solidFill>
                  <a:srgbClr val="002060"/>
                </a:solidFill>
              </a:rPr>
              <a:t>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5. Do </a:t>
            </a:r>
            <a:r>
              <a:rPr lang="en-US" sz="2800" dirty="0">
                <a:solidFill>
                  <a:srgbClr val="002060"/>
                </a:solidFill>
              </a:rPr>
              <a:t>you have to </a:t>
            </a:r>
            <a:r>
              <a:rPr lang="en-US" sz="2800" b="1" dirty="0">
                <a:solidFill>
                  <a:srgbClr val="FFFF00"/>
                </a:solidFill>
              </a:rPr>
              <a:t>change expressions of time and place</a:t>
            </a:r>
            <a:r>
              <a:rPr lang="en-US" sz="2800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561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34" y="3148013"/>
            <a:ext cx="8717551" cy="31099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7837" y="377932"/>
            <a:ext cx="8577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     What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tense </a:t>
            </a:r>
            <a:r>
              <a:rPr lang="en-US" sz="2800" b="1" dirty="0">
                <a:solidFill>
                  <a:srgbClr val="002060"/>
                </a:solidFill>
              </a:rPr>
              <a:t>is used in the </a:t>
            </a:r>
            <a:r>
              <a:rPr lang="en-US" sz="2800" b="1" dirty="0">
                <a:solidFill>
                  <a:srgbClr val="FF0000"/>
                </a:solidFill>
              </a:rPr>
              <a:t>introductory sentence</a:t>
            </a:r>
            <a:r>
              <a:rPr lang="en-US" sz="2800" b="1" dirty="0" smtClean="0">
                <a:solidFill>
                  <a:srgbClr val="002060"/>
                </a:solidFill>
              </a:rPr>
              <a:t>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Simple present                 Simple present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Simple past                       Backshift (change) tense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300538" y="1165560"/>
            <a:ext cx="871538" cy="6715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171950" y="2011247"/>
            <a:ext cx="871538" cy="6715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4" y="0"/>
            <a:ext cx="8929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158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1589" y="2351782"/>
            <a:ext cx="7024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For details, please click on the following link: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www.englisch-hilfen.de/en/grammar/reported_statements.htm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3" y="1019173"/>
            <a:ext cx="6486527" cy="53051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76224"/>
            <a:ext cx="49354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Conversion of expressions of time and place</a:t>
            </a:r>
          </a:p>
        </p:txBody>
      </p:sp>
    </p:spTree>
    <p:extLst>
      <p:ext uri="{BB962C8B-B14F-4D97-AF65-F5344CB8AC3E}">
        <p14:creationId xmlns:p14="http://schemas.microsoft.com/office/powerpoint/2010/main" val="7564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85948" y="114300"/>
            <a:ext cx="8064709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Segoe Print" panose="020006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What is Indirect Speech?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order to report what someone has said, you can use either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direct speech or indirect speech. </a:t>
            </a:r>
            <a:endParaRPr lang="en-US" sz="2000" b="1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Direct Speech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In this type of reporting we mention speaker’s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exact words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put them between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two quotation marks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right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after an introductory verb and a comma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i="1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Ehsan</a:t>
            </a:r>
            <a:r>
              <a:rPr lang="en-US" sz="2000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said, “I am going to watch movies.”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Indirect Speech: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 this type of reporting, we don’t mention speaker’s exact words but we keep the exact meaning of the sentence. Because it is indirect,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(1) the comma and quotation marks are removed, (2) a ‘</a:t>
            </a:r>
            <a:r>
              <a:rPr lang="en-US" sz="2000" b="1" i="1" dirty="0" smtClean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 is added, and (3) the main verb and sometimes the subject in the indirect statement are changed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i="1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 err="1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Ehsan</a:t>
            </a:r>
            <a:r>
              <a:rPr lang="en-US" sz="2000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said </a:t>
            </a:r>
            <a:r>
              <a:rPr lang="en-US" sz="2000" i="1" u="sng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en-US" sz="2000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he was going to watch movies.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5" y="1709737"/>
            <a:ext cx="8940273" cy="4319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8422" y="519798"/>
            <a:ext cx="6845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</a:rPr>
              <a:t>In some cases backshift of tenses is not necessary, e.g. when statements are still true. </a:t>
            </a:r>
            <a:r>
              <a:rPr lang="en-US" sz="2000" b="1" i="1" dirty="0">
                <a:solidFill>
                  <a:srgbClr val="002060"/>
                </a:solidFill>
              </a:rPr>
              <a:t>Backshift of tenses is never wrong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7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40C">
            <a:alpha val="8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3320" y="758180"/>
            <a:ext cx="6096000" cy="5455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2800" b="1" i="1" dirty="0" smtClean="0">
                <a:solidFill>
                  <a:prstClr val="black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Questions:  Yes/No Question</a:t>
            </a:r>
            <a:endParaRPr lang="en-US" sz="2800" b="1" i="1" dirty="0">
              <a:solidFill>
                <a:prstClr val="black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1132"/>
              </p:ext>
            </p:extLst>
          </p:nvPr>
        </p:nvGraphicFramePr>
        <p:xfrm>
          <a:off x="959371" y="1918743"/>
          <a:ext cx="10223292" cy="2873757"/>
        </p:xfrm>
        <a:graphic>
          <a:graphicData uri="http://schemas.openxmlformats.org/drawingml/2006/table">
            <a:tbl>
              <a:tblPr/>
              <a:tblGrid>
                <a:gridCol w="4497048"/>
                <a:gridCol w="5726244"/>
              </a:tblGrid>
              <a:tr h="346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Direct Question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Reported Question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6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Have you ever been to Tabriz?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My friend asked me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if </a:t>
                      </a:r>
                      <a:r>
                        <a:rPr lang="en-US" sz="3200" dirty="0" smtClean="0"/>
                        <a:t>I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had ever</a:t>
                      </a:r>
                      <a:r>
                        <a:rPr lang="en-US" sz="3200" b="1" baseline="0" dirty="0" smtClean="0">
                          <a:solidFill>
                            <a:srgbClr val="FF0000"/>
                          </a:solidFill>
                        </a:rPr>
                        <a:t> been</a:t>
                      </a:r>
                      <a:r>
                        <a:rPr lang="en-US" sz="3200" baseline="0" dirty="0" smtClean="0"/>
                        <a:t> to Tabriz.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6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Are you living here?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Ali asked me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if</a:t>
                      </a:r>
                      <a:r>
                        <a:rPr lang="en-US" sz="3200" dirty="0" smtClean="0"/>
                        <a:t> I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was living </a:t>
                      </a:r>
                      <a:r>
                        <a:rPr lang="en-US" sz="3200" dirty="0" smtClean="0"/>
                        <a:t>there.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1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 you like chocolate?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She asked me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if I liked </a:t>
                      </a:r>
                      <a:r>
                        <a:rPr lang="en-US" sz="3200" dirty="0" smtClean="0"/>
                        <a:t>chocolate.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0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308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Segoe Print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2021-05-21T13:18:45Z</dcterms:created>
  <dcterms:modified xsi:type="dcterms:W3CDTF">2021-05-23T16:26:42Z</dcterms:modified>
</cp:coreProperties>
</file>