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7" r:id="rId4"/>
    <p:sldId id="266" r:id="rId5"/>
    <p:sldId id="257" r:id="rId6"/>
    <p:sldId id="258" r:id="rId7"/>
    <p:sldId id="259" r:id="rId8"/>
    <p:sldId id="260" r:id="rId9"/>
    <p:sldId id="261" r:id="rId10"/>
    <p:sldId id="263"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99FFCC"/>
    <a:srgbClr val="CCFF66"/>
    <a:srgbClr val="FFCC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8802A1-F825-4856-B527-E703FABEF21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42846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802A1-F825-4856-B527-E703FABEF21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23032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802A1-F825-4856-B527-E703FABEF21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389348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802A1-F825-4856-B527-E703FABEF21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214724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802A1-F825-4856-B527-E703FABEF21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241050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8802A1-F825-4856-B527-E703FABEF21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127028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8802A1-F825-4856-B527-E703FABEF21D}"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421807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8802A1-F825-4856-B527-E703FABEF21D}"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295594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802A1-F825-4856-B527-E703FABEF21D}"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106271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802A1-F825-4856-B527-E703FABEF21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142693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802A1-F825-4856-B527-E703FABEF21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1263F-C113-4F2D-AF47-A709FBD25512}" type="slidenum">
              <a:rPr lang="en-US" smtClean="0"/>
              <a:t>‹#›</a:t>
            </a:fld>
            <a:endParaRPr lang="en-US"/>
          </a:p>
        </p:txBody>
      </p:sp>
    </p:spTree>
    <p:extLst>
      <p:ext uri="{BB962C8B-B14F-4D97-AF65-F5344CB8AC3E}">
        <p14:creationId xmlns:p14="http://schemas.microsoft.com/office/powerpoint/2010/main" val="404789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802A1-F825-4856-B527-E703FABEF21D}" type="datetimeFigureOut">
              <a:rPr lang="en-US" smtClean="0"/>
              <a:t>5/1/2021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1263F-C113-4F2D-AF47-A709FBD25512}" type="slidenum">
              <a:rPr lang="en-US" smtClean="0"/>
              <a:t>‹#›</a:t>
            </a:fld>
            <a:endParaRPr lang="en-US"/>
          </a:p>
        </p:txBody>
      </p:sp>
    </p:spTree>
    <p:extLst>
      <p:ext uri="{BB962C8B-B14F-4D97-AF65-F5344CB8AC3E}">
        <p14:creationId xmlns:p14="http://schemas.microsoft.com/office/powerpoint/2010/main" val="55123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0650"/>
            <a:ext cx="5886450" cy="5467350"/>
          </a:xfrm>
          <a:prstGeom prst="rect">
            <a:avLst/>
          </a:prstGeom>
        </p:spPr>
      </p:pic>
      <p:sp>
        <p:nvSpPr>
          <p:cNvPr id="5" name="Rectangle 4"/>
          <p:cNvSpPr/>
          <p:nvPr/>
        </p:nvSpPr>
        <p:spPr>
          <a:xfrm>
            <a:off x="400051" y="185738"/>
            <a:ext cx="11144250" cy="954107"/>
          </a:xfrm>
          <a:prstGeom prst="rect">
            <a:avLst/>
          </a:prstGeom>
        </p:spPr>
        <p:txBody>
          <a:bodyPr wrap="square">
            <a:spAutoFit/>
          </a:bodyPr>
          <a:lstStyle/>
          <a:p>
            <a:endParaRPr lang="en-US" sz="1600" b="0" i="0" u="none" strike="noStrike" baseline="0" dirty="0" smtClean="0">
              <a:solidFill>
                <a:srgbClr val="000000"/>
              </a:solidFill>
              <a:latin typeface="Cambria" panose="02040503050406030204" pitchFamily="18" charset="0"/>
            </a:endParaRPr>
          </a:p>
          <a:p>
            <a:pPr algn="ctr"/>
            <a:r>
              <a:rPr lang="en-US" sz="4000" b="1" i="0" u="none" strike="noStrike" baseline="0" dirty="0" smtClean="0">
                <a:solidFill>
                  <a:srgbClr val="7030A0"/>
                </a:solidFill>
                <a:latin typeface="Cambria" panose="02040503050406030204" pitchFamily="18" charset="0"/>
              </a:rPr>
              <a:t>Chapter 4</a:t>
            </a:r>
            <a:r>
              <a:rPr lang="en-US" sz="4000" b="1" i="0" u="none" strike="noStrike" baseline="0" dirty="0" smtClean="0">
                <a:latin typeface="Cambria" panose="02040503050406030204" pitchFamily="18" charset="0"/>
              </a:rPr>
              <a:t>: A Brief History of </a:t>
            </a:r>
            <a:r>
              <a:rPr lang="en-US" sz="4000" b="1" i="0" u="none" strike="noStrike" baseline="0" dirty="0" smtClean="0">
                <a:solidFill>
                  <a:srgbClr val="7030A0"/>
                </a:solidFill>
                <a:latin typeface="Cambria" panose="02040503050406030204" pitchFamily="18" charset="0"/>
              </a:rPr>
              <a:t>Space Exploration </a:t>
            </a:r>
            <a:endParaRPr lang="en-US" sz="4000" dirty="0">
              <a:solidFill>
                <a:srgbClr val="7030A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50" y="1390650"/>
            <a:ext cx="6305550" cy="5467350"/>
          </a:xfrm>
          <a:prstGeom prst="rect">
            <a:avLst/>
          </a:prstGeom>
        </p:spPr>
      </p:pic>
    </p:spTree>
    <p:extLst>
      <p:ext uri="{BB962C8B-B14F-4D97-AF65-F5344CB8AC3E}">
        <p14:creationId xmlns:p14="http://schemas.microsoft.com/office/powerpoint/2010/main" val="245679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 y="0"/>
            <a:ext cx="12187646" cy="6858000"/>
          </a:xfrm>
          <a:prstGeom prst="rect">
            <a:avLst/>
          </a:prstGeom>
        </p:spPr>
      </p:pic>
    </p:spTree>
    <p:extLst>
      <p:ext uri="{BB962C8B-B14F-4D97-AF65-F5344CB8AC3E}">
        <p14:creationId xmlns:p14="http://schemas.microsoft.com/office/powerpoint/2010/main" val="48542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FF66">
            <a:alpha val="70000"/>
          </a:srgbClr>
        </a:solidFill>
        <a:effectLst/>
      </p:bgPr>
    </p:bg>
    <p:spTree>
      <p:nvGrpSpPr>
        <p:cNvPr id="1" name=""/>
        <p:cNvGrpSpPr/>
        <p:nvPr/>
      </p:nvGrpSpPr>
      <p:grpSpPr>
        <a:xfrm>
          <a:off x="0" y="0"/>
          <a:ext cx="0" cy="0"/>
          <a:chOff x="0" y="0"/>
          <a:chExt cx="0" cy="0"/>
        </a:xfrm>
      </p:grpSpPr>
      <p:sp>
        <p:nvSpPr>
          <p:cNvPr id="2" name="Rectangle 1"/>
          <p:cNvSpPr/>
          <p:nvPr/>
        </p:nvSpPr>
        <p:spPr>
          <a:xfrm>
            <a:off x="361950" y="814388"/>
            <a:ext cx="11082338" cy="4462760"/>
          </a:xfrm>
          <a:prstGeom prst="rect">
            <a:avLst/>
          </a:prstGeom>
        </p:spPr>
        <p:txBody>
          <a:bodyPr wrap="square">
            <a:spAutoFit/>
          </a:bodyPr>
          <a:lstStyle/>
          <a:p>
            <a:endParaRPr lang="en-US" sz="2000" b="0" i="0" u="none" strike="noStrike" baseline="0" dirty="0" smtClean="0">
              <a:solidFill>
                <a:srgbClr val="000000"/>
              </a:solidFill>
              <a:latin typeface="Cambria" panose="02040503050406030204" pitchFamily="18" charset="0"/>
            </a:endParaRPr>
          </a:p>
          <a:p>
            <a:pPr algn="just"/>
            <a:r>
              <a:rPr lang="en-US" sz="2400" b="0" i="0" u="none" strike="noStrike" baseline="0" dirty="0" smtClean="0">
                <a:latin typeface="Cambria" panose="02040503050406030204" pitchFamily="18" charset="0"/>
              </a:rPr>
              <a:t>The Persian Gulf War proved the value of satellites in modern conflicts. During this war allied forces were able to use their control of the “high ground” of space to achieve a decisive advantage. Satellites were used to provide information on enemy troop formations and movements, early warning of enemy missile attacks, and precise navigation in the featureless desert terrain. The advantages of satellites allowed the coalition forces to quickly bring the war to a conclusion, saving many lives. </a:t>
            </a:r>
            <a:endParaRPr lang="en-US" sz="2400" dirty="0">
              <a:latin typeface="Cambria" panose="02040503050406030204" pitchFamily="18" charset="0"/>
            </a:endParaRPr>
          </a:p>
          <a:p>
            <a:pPr algn="just"/>
            <a:endParaRPr lang="en-US" sz="2400" b="0" i="0" u="none" strike="noStrike" baseline="0" dirty="0" smtClean="0">
              <a:latin typeface="Cambria" panose="02040503050406030204" pitchFamily="18" charset="0"/>
            </a:endParaRPr>
          </a:p>
          <a:p>
            <a:pPr algn="just"/>
            <a:r>
              <a:rPr lang="en-US" sz="2400" b="0" i="0" u="none" strike="noStrike" baseline="0" dirty="0" smtClean="0">
                <a:latin typeface="Cambria" panose="02040503050406030204" pitchFamily="18" charset="0"/>
              </a:rPr>
              <a:t>Space systems will continue to become more and more integral to homeland defense, weather </a:t>
            </a:r>
            <a:r>
              <a:rPr lang="en-US" sz="2400" b="1" i="1" u="none" strike="noStrike" baseline="0" dirty="0" smtClean="0">
                <a:solidFill>
                  <a:srgbClr val="FF0000"/>
                </a:solidFill>
                <a:latin typeface="Cambria" panose="02040503050406030204" pitchFamily="18" charset="0"/>
              </a:rPr>
              <a:t>surveillance</a:t>
            </a:r>
            <a:r>
              <a:rPr lang="en-US" sz="2400" b="0" i="0" u="none" strike="noStrike" baseline="0" dirty="0" smtClean="0">
                <a:latin typeface="Cambria" panose="02040503050406030204" pitchFamily="18" charset="0"/>
              </a:rPr>
              <a:t>, communication, navigation, imaging, and remote sensing for chemicals, fires and other disasters. </a:t>
            </a:r>
            <a:endParaRPr lang="en-US" sz="2400" dirty="0"/>
          </a:p>
        </p:txBody>
      </p:sp>
    </p:spTree>
    <p:extLst>
      <p:ext uri="{BB962C8B-B14F-4D97-AF65-F5344CB8AC3E}">
        <p14:creationId xmlns:p14="http://schemas.microsoft.com/office/powerpoint/2010/main" val="32774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88429"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8429" y="0"/>
            <a:ext cx="6781800" cy="6858000"/>
          </a:xfrm>
          <a:prstGeom prst="rect">
            <a:avLst/>
          </a:prstGeom>
        </p:spPr>
      </p:pic>
    </p:spTree>
    <p:extLst>
      <p:ext uri="{BB962C8B-B14F-4D97-AF65-F5344CB8AC3E}">
        <p14:creationId xmlns:p14="http://schemas.microsoft.com/office/powerpoint/2010/main" val="355714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394335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943350"/>
            <a:ext cx="12192000" cy="2914650"/>
          </a:xfrm>
          <a:prstGeom prst="rect">
            <a:avLst/>
          </a:prstGeom>
        </p:spPr>
      </p:pic>
    </p:spTree>
    <p:extLst>
      <p:ext uri="{BB962C8B-B14F-4D97-AF65-F5344CB8AC3E}">
        <p14:creationId xmlns:p14="http://schemas.microsoft.com/office/powerpoint/2010/main" val="135424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FFCC"/>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764" y="880915"/>
            <a:ext cx="9373535" cy="4347630"/>
          </a:xfrm>
        </p:spPr>
      </p:pic>
    </p:spTree>
    <p:extLst>
      <p:ext uri="{BB962C8B-B14F-4D97-AF65-F5344CB8AC3E}">
        <p14:creationId xmlns:p14="http://schemas.microsoft.com/office/powerpoint/2010/main" val="85860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575" y="1098550"/>
            <a:ext cx="8125959" cy="4258269"/>
          </a:xfrm>
        </p:spPr>
      </p:pic>
    </p:spTree>
    <p:extLst>
      <p:ext uri="{BB962C8B-B14F-4D97-AF65-F5344CB8AC3E}">
        <p14:creationId xmlns:p14="http://schemas.microsoft.com/office/powerpoint/2010/main" val="107143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a:xfrm>
            <a:off x="147637" y="179249"/>
            <a:ext cx="7210425" cy="6678751"/>
          </a:xfrm>
          <a:prstGeom prst="rect">
            <a:avLst/>
          </a:prstGeom>
        </p:spPr>
        <p:txBody>
          <a:bodyPr wrap="square">
            <a:spAutoFit/>
          </a:bodyPr>
          <a:lstStyle/>
          <a:p>
            <a:endParaRPr lang="en-US" sz="2000" b="0" i="0" u="none" strike="noStrike" baseline="0" dirty="0" smtClean="0">
              <a:solidFill>
                <a:srgbClr val="000000"/>
              </a:solidFill>
              <a:latin typeface="Cambria" panose="02040503050406030204" pitchFamily="18" charset="0"/>
            </a:endParaRPr>
          </a:p>
          <a:p>
            <a:pPr algn="just"/>
            <a:r>
              <a:rPr lang="en-US" sz="2400" b="0" i="0" u="none" strike="noStrike" baseline="0" dirty="0" smtClean="0">
                <a:latin typeface="Cambria" panose="02040503050406030204" pitchFamily="18" charset="0"/>
              </a:rPr>
              <a:t>Humans have dreamed about spaceflight since </a:t>
            </a:r>
            <a:r>
              <a:rPr lang="en-US" sz="2400" b="1" i="1" u="none" strike="noStrike" baseline="0" dirty="0" smtClean="0">
                <a:solidFill>
                  <a:srgbClr val="FF0000"/>
                </a:solidFill>
                <a:latin typeface="Cambria" panose="02040503050406030204" pitchFamily="18" charset="0"/>
              </a:rPr>
              <a:t>antiquity</a:t>
            </a:r>
            <a:r>
              <a:rPr lang="en-US" sz="2400" b="0" i="0" u="none" strike="noStrike" baseline="0" dirty="0" smtClean="0">
                <a:latin typeface="Cambria" panose="02040503050406030204" pitchFamily="18" charset="0"/>
              </a:rPr>
              <a:t>. The Chinese used rockets for ceremonial and military purposes centuries ago, but only in the latter half of the 20th century were rockets developed that were powerful enough to overcome the force of </a:t>
            </a:r>
            <a:r>
              <a:rPr lang="en-US" sz="2400" b="1" i="1" u="none" strike="noStrike" baseline="0" dirty="0" smtClean="0">
                <a:solidFill>
                  <a:srgbClr val="FF0000"/>
                </a:solidFill>
                <a:latin typeface="Cambria" panose="02040503050406030204" pitchFamily="18" charset="0"/>
              </a:rPr>
              <a:t>gravity</a:t>
            </a:r>
            <a:r>
              <a:rPr lang="en-US" sz="2400" b="0" i="1" u="none" strike="noStrike" baseline="0" dirty="0" smtClean="0">
                <a:latin typeface="Cambria" panose="02040503050406030204" pitchFamily="18" charset="0"/>
              </a:rPr>
              <a:t> </a:t>
            </a:r>
            <a:r>
              <a:rPr lang="en-US" sz="2400" b="0" i="0" u="none" strike="noStrike" baseline="0" dirty="0" smtClean="0">
                <a:latin typeface="Cambria" panose="02040503050406030204" pitchFamily="18" charset="0"/>
              </a:rPr>
              <a:t>to reach orbital </a:t>
            </a:r>
            <a:r>
              <a:rPr lang="en-US" sz="2400" b="1" i="1" u="none" strike="noStrike" baseline="0" dirty="0" smtClean="0">
                <a:solidFill>
                  <a:srgbClr val="FF0000"/>
                </a:solidFill>
                <a:latin typeface="Cambria" panose="02040503050406030204" pitchFamily="18" charset="0"/>
              </a:rPr>
              <a:t>velocities</a:t>
            </a:r>
            <a:r>
              <a:rPr lang="en-US" sz="2400" b="0" i="1" u="none" strike="noStrike" baseline="0" dirty="0" smtClean="0">
                <a:latin typeface="Cambria" panose="02040503050406030204" pitchFamily="18" charset="0"/>
              </a:rPr>
              <a:t> </a:t>
            </a:r>
            <a:r>
              <a:rPr lang="en-US" sz="2400" b="0" i="0" u="none" strike="noStrike" baseline="0" dirty="0" smtClean="0">
                <a:latin typeface="Cambria" panose="02040503050406030204" pitchFamily="18" charset="0"/>
              </a:rPr>
              <a:t>that could open space to human exploration. As often happens in science, the earliest practical work on rocket engines designed for spaceflight occurred </a:t>
            </a:r>
            <a:r>
              <a:rPr lang="en-US" sz="2400" b="1" i="1" u="none" strike="noStrike" baseline="0" dirty="0" smtClean="0">
                <a:solidFill>
                  <a:srgbClr val="FF0000"/>
                </a:solidFill>
                <a:latin typeface="Cambria" panose="02040503050406030204" pitchFamily="18" charset="0"/>
              </a:rPr>
              <a:t>simultaneously</a:t>
            </a:r>
            <a:r>
              <a:rPr lang="en-US" sz="2400" b="0" i="1" u="none" strike="noStrike" baseline="0" dirty="0" smtClean="0">
                <a:latin typeface="Cambria" panose="02040503050406030204" pitchFamily="18" charset="0"/>
              </a:rPr>
              <a:t> </a:t>
            </a:r>
            <a:r>
              <a:rPr lang="en-US" sz="2400" b="0" i="0" u="none" strike="noStrike" baseline="0" dirty="0" smtClean="0">
                <a:latin typeface="Cambria" panose="02040503050406030204" pitchFamily="18" charset="0"/>
              </a:rPr>
              <a:t>during the early 20th century in three countries. </a:t>
            </a:r>
          </a:p>
          <a:p>
            <a:pPr algn="just"/>
            <a:endParaRPr lang="en-US" sz="2400" b="0" i="0" u="none" strike="noStrike" baseline="0" dirty="0" smtClean="0">
              <a:latin typeface="Cambria" panose="02040503050406030204" pitchFamily="18" charset="0"/>
            </a:endParaRPr>
          </a:p>
          <a:p>
            <a:pPr algn="just"/>
            <a:r>
              <a:rPr lang="en-US" sz="2400" b="0" i="0" u="none" strike="noStrike" baseline="0" dirty="0" smtClean="0">
                <a:latin typeface="Cambria" panose="02040503050406030204" pitchFamily="18" charset="0"/>
              </a:rPr>
              <a:t>In the 1930s and 1940s, Nazi Germany saw the possibilities of using long-distance rockets as weapons. Late in World War II, London was attacked by 200-mile-range V-2 missiles, which </a:t>
            </a:r>
            <a:r>
              <a:rPr lang="en-US" sz="2400" b="1" i="1" u="none" strike="noStrike" baseline="0" dirty="0" smtClean="0">
                <a:solidFill>
                  <a:srgbClr val="FF0000"/>
                </a:solidFill>
                <a:latin typeface="Cambria" panose="02040503050406030204" pitchFamily="18" charset="0"/>
              </a:rPr>
              <a:t>arched</a:t>
            </a:r>
            <a:r>
              <a:rPr lang="en-US" sz="2400" b="0" i="1" u="none" strike="noStrike" baseline="0" dirty="0" smtClean="0">
                <a:latin typeface="Cambria" panose="02040503050406030204" pitchFamily="18" charset="0"/>
              </a:rPr>
              <a:t> </a:t>
            </a:r>
            <a:r>
              <a:rPr lang="en-US" sz="2400" b="0" i="0" u="none" strike="noStrike" baseline="0" dirty="0" smtClean="0">
                <a:latin typeface="Cambria" panose="02040503050406030204" pitchFamily="18" charset="0"/>
              </a:rPr>
              <a:t>60 miles high over the English Channel at more than 3,500 miles per hour. </a:t>
            </a:r>
            <a:endParaRPr lang="en-US" sz="24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062" y="0"/>
            <a:ext cx="4833938" cy="6751057"/>
          </a:xfrm>
          <a:prstGeom prst="rect">
            <a:avLst/>
          </a:prstGeom>
        </p:spPr>
      </p:pic>
    </p:spTree>
    <p:extLst>
      <p:ext uri="{BB962C8B-B14F-4D97-AF65-F5344CB8AC3E}">
        <p14:creationId xmlns:p14="http://schemas.microsoft.com/office/powerpoint/2010/main" val="381506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alpha val="47000"/>
          </a:srgbClr>
        </a:solidFill>
        <a:effectLst/>
      </p:bgPr>
    </p:bg>
    <p:spTree>
      <p:nvGrpSpPr>
        <p:cNvPr id="1" name=""/>
        <p:cNvGrpSpPr/>
        <p:nvPr/>
      </p:nvGrpSpPr>
      <p:grpSpPr>
        <a:xfrm>
          <a:off x="0" y="0"/>
          <a:ext cx="0" cy="0"/>
          <a:chOff x="0" y="0"/>
          <a:chExt cx="0" cy="0"/>
        </a:xfrm>
      </p:grpSpPr>
      <p:sp>
        <p:nvSpPr>
          <p:cNvPr id="2" name="Rectangle 1"/>
          <p:cNvSpPr/>
          <p:nvPr/>
        </p:nvSpPr>
        <p:spPr>
          <a:xfrm>
            <a:off x="104773" y="0"/>
            <a:ext cx="6424613" cy="6309420"/>
          </a:xfrm>
          <a:prstGeom prst="rect">
            <a:avLst/>
          </a:prstGeom>
        </p:spPr>
        <p:txBody>
          <a:bodyPr wrap="square">
            <a:spAutoFit/>
          </a:bodyPr>
          <a:lstStyle/>
          <a:p>
            <a:endParaRPr lang="en-US" sz="2000" b="0" i="0" u="none" strike="noStrike" baseline="0" dirty="0" smtClean="0">
              <a:solidFill>
                <a:srgbClr val="000000"/>
              </a:solidFill>
              <a:latin typeface="Cambria" panose="02040503050406030204" pitchFamily="18" charset="0"/>
            </a:endParaRPr>
          </a:p>
          <a:p>
            <a:pPr algn="just"/>
            <a:r>
              <a:rPr lang="en-US" sz="2400" b="0" i="0" u="none" strike="noStrike" baseline="0" dirty="0" smtClean="0">
                <a:latin typeface="Cambria" panose="02040503050406030204" pitchFamily="18" charset="0"/>
              </a:rPr>
              <a:t>After World War II, the United States and the Soviet Union created their own </a:t>
            </a:r>
            <a:r>
              <a:rPr lang="en-US" sz="2400" b="1" i="1" u="none" strike="noStrike" baseline="0" dirty="0" smtClean="0">
                <a:solidFill>
                  <a:srgbClr val="FF0000"/>
                </a:solidFill>
                <a:latin typeface="Cambria" panose="02040503050406030204" pitchFamily="18" charset="0"/>
              </a:rPr>
              <a:t>missile </a:t>
            </a:r>
            <a:r>
              <a:rPr lang="en-US" sz="2400" b="0" i="0" u="none" strike="noStrike" baseline="0" dirty="0" smtClean="0">
                <a:latin typeface="Cambria" panose="02040503050406030204" pitchFamily="18" charset="0"/>
              </a:rPr>
              <a:t>programs. On October 4, 1957, the Soviets launched the first artificial satellite, Sputnik 1, into space. Four years later on April 12, 1961, Russian Lt. Yuri Gagarin became the first human to orbit Earth in </a:t>
            </a:r>
            <a:r>
              <a:rPr lang="en-US" sz="2400" b="0" i="0" u="none" strike="noStrike" baseline="0" dirty="0" err="1" smtClean="0">
                <a:latin typeface="Cambria" panose="02040503050406030204" pitchFamily="18" charset="0"/>
              </a:rPr>
              <a:t>Vostok</a:t>
            </a:r>
            <a:r>
              <a:rPr lang="en-US" sz="2400" b="0" i="0" u="none" strike="noStrike" baseline="0" dirty="0" smtClean="0">
                <a:latin typeface="Cambria" panose="02040503050406030204" pitchFamily="18" charset="0"/>
              </a:rPr>
              <a:t> 1. His flight lasted 108 minutes, and Gagarin reached an altitude of 327 kilometers (about 202 miles). </a:t>
            </a:r>
          </a:p>
          <a:p>
            <a:pPr algn="just"/>
            <a:endParaRPr lang="en-US" sz="2400" b="0" i="0" u="none" strike="noStrike" baseline="0" dirty="0" smtClean="0">
              <a:latin typeface="Cambria" panose="02040503050406030204" pitchFamily="18" charset="0"/>
            </a:endParaRPr>
          </a:p>
          <a:p>
            <a:pPr algn="just"/>
            <a:r>
              <a:rPr lang="en-US" sz="2400" b="0" i="0" u="none" strike="noStrike" baseline="0" dirty="0" smtClean="0">
                <a:latin typeface="Cambria" panose="02040503050406030204" pitchFamily="18" charset="0"/>
              </a:rPr>
              <a:t>The first U.S. satellite, Explorer 1, went into orbit on January 31, 1958. In 1961 Alan Shepard became the first American to fly into space. On February 20, 1962, John Glenn’s historic flight made him the first American to orbit Earth. </a:t>
            </a:r>
            <a:endParaRPr lang="en-US" sz="2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6547" y="0"/>
            <a:ext cx="5503897" cy="336190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6547" y="3361910"/>
            <a:ext cx="5503898" cy="3496090"/>
          </a:xfrm>
          <a:prstGeom prst="rect">
            <a:avLst/>
          </a:prstGeom>
        </p:spPr>
      </p:pic>
    </p:spTree>
    <p:extLst>
      <p:ext uri="{BB962C8B-B14F-4D97-AF65-F5344CB8AC3E}">
        <p14:creationId xmlns:p14="http://schemas.microsoft.com/office/powerpoint/2010/main" val="287116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Rectangle 1"/>
          <p:cNvSpPr/>
          <p:nvPr/>
        </p:nvSpPr>
        <p:spPr>
          <a:xfrm>
            <a:off x="0" y="89624"/>
            <a:ext cx="6524626" cy="6678751"/>
          </a:xfrm>
          <a:prstGeom prst="rect">
            <a:avLst/>
          </a:prstGeom>
        </p:spPr>
        <p:txBody>
          <a:bodyPr wrap="square">
            <a:spAutoFit/>
          </a:bodyPr>
          <a:lstStyle/>
          <a:p>
            <a:endParaRPr lang="en-US" sz="2000" b="0" i="0" u="none" strike="noStrike" baseline="0" dirty="0" smtClean="0">
              <a:solidFill>
                <a:srgbClr val="000000"/>
              </a:solidFill>
              <a:latin typeface="Cambria" panose="02040503050406030204" pitchFamily="18" charset="0"/>
            </a:endParaRPr>
          </a:p>
          <a:p>
            <a:pPr algn="just"/>
            <a:r>
              <a:rPr lang="en-US" sz="2400" b="0" i="0" u="none" strike="noStrike" baseline="0" dirty="0" smtClean="0">
                <a:latin typeface="Cambria" panose="02040503050406030204" pitchFamily="18" charset="0"/>
              </a:rPr>
              <a:t>‘Landing a man on the moon and returning him safely to Earth within a decade’ was a national goal set by President John F. Kennedy in 1961. On July 20, 1969, </a:t>
            </a:r>
            <a:r>
              <a:rPr lang="en-US" sz="2400" b="1" i="1" u="none" strike="noStrike" baseline="0" dirty="0" smtClean="0">
                <a:solidFill>
                  <a:srgbClr val="FF0000"/>
                </a:solidFill>
                <a:latin typeface="Cambria" panose="02040503050406030204" pitchFamily="18" charset="0"/>
              </a:rPr>
              <a:t>astronaut </a:t>
            </a:r>
            <a:r>
              <a:rPr lang="en-US" sz="2400" b="0" i="0" u="none" strike="noStrike" baseline="0" dirty="0" smtClean="0">
                <a:latin typeface="Cambria" panose="02040503050406030204" pitchFamily="18" charset="0"/>
              </a:rPr>
              <a:t>Neil Armstrong took “a giant step for mankind” as he stepped onto the moon. Six Apollo missions were made to explore the moon between 1969 and 1972.</a:t>
            </a:r>
          </a:p>
          <a:p>
            <a:pPr algn="just"/>
            <a:r>
              <a:rPr lang="en-US" sz="2400" b="0" i="0" u="none" strike="noStrike" baseline="0" dirty="0" smtClean="0">
                <a:latin typeface="Cambria" panose="02040503050406030204" pitchFamily="18" charset="0"/>
              </a:rPr>
              <a:t> </a:t>
            </a:r>
          </a:p>
          <a:p>
            <a:pPr algn="just"/>
            <a:r>
              <a:rPr lang="en-US" sz="2400" b="0" i="0" u="none" strike="noStrike" baseline="0" dirty="0" smtClean="0">
                <a:latin typeface="Cambria" panose="02040503050406030204" pitchFamily="18" charset="0"/>
              </a:rPr>
              <a:t>During the 1960s unmanned spacecraft photographed and probed the moon before astronauts ever landed. By the early 1970s, orbiting communications and navigation satellites were in everyday use, and the Mariner spacecraft was orbiting and mapping the surface of Mars. By the end of the decade, the Voyager spacecraft had sent back detailed images of Jupiter and Saturn, their rings, and their moons.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562" y="0"/>
            <a:ext cx="5405437" cy="6858000"/>
          </a:xfrm>
          <a:prstGeom prst="rect">
            <a:avLst/>
          </a:prstGeom>
        </p:spPr>
      </p:pic>
    </p:spTree>
    <p:extLst>
      <p:ext uri="{BB962C8B-B14F-4D97-AF65-F5344CB8AC3E}">
        <p14:creationId xmlns:p14="http://schemas.microsoft.com/office/powerpoint/2010/main" val="389207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6772274" cy="7048083"/>
          </a:xfrm>
          <a:prstGeom prst="rect">
            <a:avLst/>
          </a:prstGeom>
          <a:solidFill>
            <a:srgbClr val="FFFF00"/>
          </a:solidFill>
        </p:spPr>
        <p:txBody>
          <a:bodyPr wrap="square">
            <a:spAutoFit/>
          </a:bodyPr>
          <a:lstStyle/>
          <a:p>
            <a:endParaRPr lang="en-US" sz="2000" b="0" i="0" u="none" strike="noStrike" baseline="0" dirty="0" smtClean="0">
              <a:solidFill>
                <a:srgbClr val="000000"/>
              </a:solidFill>
              <a:latin typeface="Cambria" panose="02040503050406030204" pitchFamily="18" charset="0"/>
            </a:endParaRPr>
          </a:p>
          <a:p>
            <a:pPr algn="just"/>
            <a:r>
              <a:rPr lang="en-US" sz="2400" b="0" i="0" u="none" strike="noStrike" baseline="0" dirty="0" smtClean="0">
                <a:latin typeface="Cambria" panose="02040503050406030204" pitchFamily="18" charset="0"/>
              </a:rPr>
              <a:t>Skylab, America’s first space station, was a human-spaceflight highlight of the 1970s, as was the Apollo Soyuz Test Project, the world’s first internationally </a:t>
            </a:r>
            <a:r>
              <a:rPr lang="en-US" sz="2400" b="1" i="1" u="none" strike="noStrike" baseline="0" dirty="0" smtClean="0">
                <a:solidFill>
                  <a:srgbClr val="FF0000"/>
                </a:solidFill>
                <a:latin typeface="Cambria" panose="02040503050406030204" pitchFamily="18" charset="0"/>
              </a:rPr>
              <a:t>crewed</a:t>
            </a:r>
            <a:r>
              <a:rPr lang="en-US" sz="2400" b="0" i="1" u="none" strike="noStrike" baseline="0" dirty="0" smtClean="0">
                <a:latin typeface="Cambria" panose="02040503050406030204" pitchFamily="18" charset="0"/>
              </a:rPr>
              <a:t> </a:t>
            </a:r>
            <a:r>
              <a:rPr lang="en-US" sz="2400" b="0" i="0" u="none" strike="noStrike" baseline="0" dirty="0" smtClean="0">
                <a:latin typeface="Cambria" panose="02040503050406030204" pitchFamily="18" charset="0"/>
              </a:rPr>
              <a:t>(American and Russian) space mission. </a:t>
            </a:r>
          </a:p>
          <a:p>
            <a:pPr algn="just"/>
            <a:endParaRPr lang="en-US" sz="2400" dirty="0">
              <a:latin typeface="Cambria" panose="02040503050406030204" pitchFamily="18" charset="0"/>
            </a:endParaRPr>
          </a:p>
          <a:p>
            <a:pPr algn="just"/>
            <a:r>
              <a:rPr lang="en-US" sz="2400" b="0" i="0" u="none" strike="noStrike" baseline="0" dirty="0" smtClean="0">
                <a:latin typeface="Cambria" panose="02040503050406030204" pitchFamily="18" charset="0"/>
              </a:rPr>
              <a:t>In the 1980s, satellite communications expanded to carry television programs, and people were able to pick up the satellite signals on their home dish antennas. Satellites discovered an ozone hole over Antarctica, pinpointed forest fires, and gave us photographs of the nuclear power-plant disaster at Chernobyl in 1986. Astronomical satellites found new stars and gave us a new view of the center of our </a:t>
            </a:r>
            <a:r>
              <a:rPr lang="en-US" sz="2400" b="1" i="1" u="none" strike="noStrike" baseline="0" dirty="0" smtClean="0">
                <a:solidFill>
                  <a:srgbClr val="FF0000"/>
                </a:solidFill>
                <a:latin typeface="Cambria" panose="02040503050406030204" pitchFamily="18" charset="0"/>
              </a:rPr>
              <a:t>galaxy</a:t>
            </a:r>
            <a:r>
              <a:rPr lang="en-US" sz="2400" b="0" i="0" u="none" strike="noStrike" baseline="0" dirty="0" smtClean="0">
                <a:latin typeface="Cambria" panose="02040503050406030204" pitchFamily="18" charset="0"/>
              </a:rPr>
              <a:t>. </a:t>
            </a:r>
          </a:p>
          <a:p>
            <a:endParaRPr lang="en-US" dirty="0" smtClean="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274" y="0"/>
            <a:ext cx="5419726" cy="6858000"/>
          </a:xfrm>
          <a:prstGeom prst="rect">
            <a:avLst/>
          </a:prstGeom>
        </p:spPr>
      </p:pic>
    </p:spTree>
    <p:extLst>
      <p:ext uri="{BB962C8B-B14F-4D97-AF65-F5344CB8AC3E}">
        <p14:creationId xmlns:p14="http://schemas.microsoft.com/office/powerpoint/2010/main" val="216323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Rectangle 1"/>
          <p:cNvSpPr/>
          <p:nvPr/>
        </p:nvSpPr>
        <p:spPr>
          <a:xfrm>
            <a:off x="104774" y="0"/>
            <a:ext cx="6838951" cy="6678751"/>
          </a:xfrm>
          <a:prstGeom prst="rect">
            <a:avLst/>
          </a:prstGeom>
        </p:spPr>
        <p:txBody>
          <a:bodyPr wrap="square">
            <a:spAutoFit/>
          </a:bodyPr>
          <a:lstStyle/>
          <a:p>
            <a:endParaRPr lang="en-US" sz="2000" b="0" i="0" u="none" strike="noStrike" baseline="0" dirty="0" smtClean="0">
              <a:solidFill>
                <a:srgbClr val="000000"/>
              </a:solidFill>
              <a:latin typeface="Cambria" panose="02040503050406030204" pitchFamily="18" charset="0"/>
            </a:endParaRPr>
          </a:p>
          <a:p>
            <a:pPr algn="just"/>
            <a:r>
              <a:rPr lang="en-US" sz="2400" b="0" i="0" u="none" strike="noStrike" baseline="0" dirty="0" smtClean="0">
                <a:latin typeface="Cambria" panose="02040503050406030204" pitchFamily="18" charset="0"/>
              </a:rPr>
              <a:t>In April 1981, the launch of the space shuttle Columbia lead to a period of </a:t>
            </a:r>
            <a:r>
              <a:rPr lang="en-US" sz="2400" b="1" i="1" u="none" strike="noStrike" baseline="0" dirty="0" smtClean="0">
                <a:solidFill>
                  <a:srgbClr val="FF0000"/>
                </a:solidFill>
                <a:latin typeface="Cambria" panose="02040503050406030204" pitchFamily="18" charset="0"/>
              </a:rPr>
              <a:t>reliance</a:t>
            </a:r>
            <a:r>
              <a:rPr lang="en-US" sz="2400" b="0" i="1" u="none" strike="noStrike" baseline="0" dirty="0" smtClean="0">
                <a:latin typeface="Cambria" panose="02040503050406030204" pitchFamily="18" charset="0"/>
              </a:rPr>
              <a:t> </a:t>
            </a:r>
            <a:r>
              <a:rPr lang="en-US" sz="2400" b="0" i="0" u="none" strike="noStrike" baseline="0" dirty="0" smtClean="0">
                <a:latin typeface="Cambria" panose="02040503050406030204" pitchFamily="18" charset="0"/>
              </a:rPr>
              <a:t>on the reusable shuttle for most civilian and military space missions. Twenty-four successful shuttle launches fulfilled many scientific and military requirements until January 1986, when the shuttle Challenger exploded after launch, killing its crew of seven. </a:t>
            </a:r>
          </a:p>
          <a:p>
            <a:pPr algn="just"/>
            <a:endParaRPr lang="en-US" sz="2400" b="0" i="0" u="none" strike="noStrike" baseline="0" dirty="0" smtClean="0">
              <a:latin typeface="Cambria" panose="02040503050406030204" pitchFamily="18" charset="0"/>
            </a:endParaRPr>
          </a:p>
          <a:p>
            <a:pPr algn="just"/>
            <a:r>
              <a:rPr lang="en-US" sz="2400" b="0" i="0" u="none" strike="noStrike" baseline="0" dirty="0" smtClean="0">
                <a:latin typeface="Cambria" panose="02040503050406030204" pitchFamily="18" charset="0"/>
              </a:rPr>
              <a:t>The Challenger tragedy led to a reevaluation of America’s space program. The new goal was to make certain a suitable launch system was available when satellites were </a:t>
            </a:r>
            <a:r>
              <a:rPr lang="en-US" sz="2400" b="1" i="1" u="none" strike="noStrike" baseline="0" dirty="0" smtClean="0">
                <a:solidFill>
                  <a:srgbClr val="FF0000"/>
                </a:solidFill>
                <a:latin typeface="Cambria" panose="02040503050406030204" pitchFamily="18" charset="0"/>
              </a:rPr>
              <a:t>scheduled</a:t>
            </a:r>
            <a:r>
              <a:rPr lang="en-US" sz="2400" b="0" i="1" u="none" strike="noStrike" baseline="0" dirty="0" smtClean="0">
                <a:latin typeface="Cambria" panose="02040503050406030204" pitchFamily="18" charset="0"/>
              </a:rPr>
              <a:t> </a:t>
            </a:r>
            <a:r>
              <a:rPr lang="en-US" sz="2400" b="0" i="0" u="none" strike="noStrike" baseline="0" dirty="0" smtClean="0">
                <a:latin typeface="Cambria" panose="02040503050406030204" pitchFamily="18" charset="0"/>
              </a:rPr>
              <a:t>to fly. Today this is accomplished by having more than one launch method and launch facility available and by designing satellite systems to be compatible with more than one launch system. </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038" y="1046231"/>
            <a:ext cx="5033962" cy="4586288"/>
          </a:xfrm>
          <a:prstGeom prst="rect">
            <a:avLst/>
          </a:prstGeom>
        </p:spPr>
      </p:pic>
    </p:spTree>
    <p:extLst>
      <p:ext uri="{BB962C8B-B14F-4D97-AF65-F5344CB8AC3E}">
        <p14:creationId xmlns:p14="http://schemas.microsoft.com/office/powerpoint/2010/main" val="505844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761</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2021-04-30T09:20:40Z</dcterms:created>
  <dcterms:modified xsi:type="dcterms:W3CDTF">2021-05-01T08:21:57Z</dcterms:modified>
</cp:coreProperties>
</file>