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71" r:id="rId2"/>
    <p:sldId id="272" r:id="rId3"/>
    <p:sldId id="273" r:id="rId4"/>
    <p:sldId id="304" r:id="rId5"/>
    <p:sldId id="305" r:id="rId6"/>
    <p:sldId id="274" r:id="rId7"/>
    <p:sldId id="275" r:id="rId8"/>
    <p:sldId id="306" r:id="rId9"/>
    <p:sldId id="276" r:id="rId10"/>
    <p:sldId id="307" r:id="rId11"/>
    <p:sldId id="27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02" r:id="rId21"/>
    <p:sldId id="30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45"/>
    <a:srgbClr val="94B6D2"/>
    <a:srgbClr val="DD8047"/>
    <a:srgbClr val="FF0000"/>
    <a:srgbClr val="6128F0"/>
    <a:srgbClr val="E727B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62" autoAdjust="0"/>
  </p:normalViewPr>
  <p:slideViewPr>
    <p:cSldViewPr>
      <p:cViewPr varScale="1">
        <p:scale>
          <a:sx n="71" d="100"/>
          <a:sy n="71" d="100"/>
        </p:scale>
        <p:origin x="17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BJT</a:t>
            </a:r>
            <a:r>
              <a:rPr lang="fa-IR" baseline="0" dirty="0" smtClean="0"/>
              <a:t> دوقطبی است به این معنی که هر دو حامل الکترون و حفره در تشکیل جریان شرکت دارند. ولی </a:t>
            </a:r>
            <a:r>
              <a:rPr lang="en-US" baseline="0" dirty="0" smtClean="0"/>
              <a:t>MOSFET</a:t>
            </a:r>
            <a:r>
              <a:rPr lang="fa-IR" baseline="0" dirty="0" smtClean="0"/>
              <a:t> یک قطبی است (یا حفره ها یا </a:t>
            </a:r>
            <a:r>
              <a:rPr lang="fa-IR" baseline="0" dirty="0" err="1" smtClean="0"/>
              <a:t>الکترونها</a:t>
            </a:r>
            <a:r>
              <a:rPr lang="fa-IR" baseline="0" dirty="0" smtClean="0"/>
              <a:t> جریان را می سازند)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BJT</a:t>
            </a:r>
            <a:r>
              <a:rPr lang="fa-IR" baseline="0" dirty="0" smtClean="0"/>
              <a:t> یک نوع ترانزیستور است که در آن، یک جریان کم در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، یک جریان زیاد در </a:t>
            </a:r>
            <a:r>
              <a:rPr lang="fa-IR" baseline="0" dirty="0" err="1" smtClean="0"/>
              <a:t>کالکتور</a:t>
            </a:r>
            <a:r>
              <a:rPr lang="fa-IR" baseline="0" dirty="0" smtClean="0"/>
              <a:t> ایجاد می کند و همین می تواند مبنای تقویت </a:t>
            </a:r>
            <a:r>
              <a:rPr lang="fa-IR" baseline="0" dirty="0" err="1" smtClean="0"/>
              <a:t>کنندگی</a:t>
            </a:r>
            <a:r>
              <a:rPr lang="fa-IR" baseline="0" dirty="0" smtClean="0"/>
              <a:t> باشد. </a:t>
            </a:r>
          </a:p>
          <a:p>
            <a:pPr algn="r" rtl="1"/>
            <a:r>
              <a:rPr lang="fa-IR" baseline="0" dirty="0" smtClean="0"/>
              <a:t>آیا می توان با اتصال دو عدد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با سیم، یک ترانزیستور ساخت؟ خیر! لایه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 باید خیلی نازک و بین دو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مشترک باشد تا بتوان جریان کم در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 را به جریان زیاد در </a:t>
            </a:r>
            <a:r>
              <a:rPr lang="fa-IR" baseline="0" dirty="0" err="1" smtClean="0"/>
              <a:t>کلکتور</a:t>
            </a:r>
            <a:r>
              <a:rPr lang="fa-IR" baseline="0" dirty="0" smtClean="0"/>
              <a:t> تبدیل کرد. 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همچنین این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به دلیل </a:t>
            </a:r>
            <a:r>
              <a:rPr lang="fa-IR" baseline="0" dirty="0" err="1" smtClean="0"/>
              <a:t>ساختارش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نامتقارن</a:t>
            </a:r>
            <a:r>
              <a:rPr lang="fa-IR" baseline="0" dirty="0" smtClean="0"/>
              <a:t> است و جای </a:t>
            </a:r>
            <a:r>
              <a:rPr lang="fa-IR" baseline="0" dirty="0" err="1" smtClean="0"/>
              <a:t>کالکتور</a:t>
            </a:r>
            <a:r>
              <a:rPr lang="fa-IR" baseline="0" dirty="0" smtClean="0"/>
              <a:t> و </a:t>
            </a:r>
            <a:r>
              <a:rPr lang="fa-IR" baseline="0" dirty="0" err="1" smtClean="0"/>
              <a:t>امیتر</a:t>
            </a:r>
            <a:r>
              <a:rPr lang="fa-IR" baseline="0" dirty="0" smtClean="0"/>
              <a:t> مشخص و ثابت است. ناحیه </a:t>
            </a:r>
            <a:r>
              <a:rPr lang="fa-IR" baseline="0" dirty="0" err="1" smtClean="0"/>
              <a:t>امیتر</a:t>
            </a:r>
            <a:r>
              <a:rPr lang="fa-IR" baseline="0" dirty="0" smtClean="0"/>
              <a:t> دارای سطح کوچکتری است و غلظت </a:t>
            </a:r>
            <a:r>
              <a:rPr lang="fa-IR" baseline="0" dirty="0" err="1" smtClean="0"/>
              <a:t>ناخالصی</a:t>
            </a:r>
            <a:r>
              <a:rPr lang="fa-IR" baseline="0" dirty="0" smtClean="0"/>
              <a:t> آن نیز بسیار بیشتر از </a:t>
            </a:r>
            <a:r>
              <a:rPr lang="fa-IR" baseline="0" dirty="0" err="1" smtClean="0"/>
              <a:t>کالکتور</a:t>
            </a:r>
            <a:r>
              <a:rPr lang="fa-IR" baseline="0" dirty="0" smtClean="0"/>
              <a:t>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MOSFET</a:t>
            </a:r>
            <a:r>
              <a:rPr lang="fa-IR" dirty="0" smtClean="0"/>
              <a:t> یک</a:t>
            </a:r>
            <a:r>
              <a:rPr lang="fa-IR" baseline="0" dirty="0" smtClean="0"/>
              <a:t> نوع ترانزیستور است که برخلاف </a:t>
            </a:r>
            <a:r>
              <a:rPr lang="en-US" baseline="0" dirty="0" smtClean="0"/>
              <a:t>BJT</a:t>
            </a:r>
            <a:r>
              <a:rPr lang="fa-IR" baseline="0" dirty="0" smtClean="0"/>
              <a:t>، از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 (اینجا </a:t>
            </a:r>
            <a:r>
              <a:rPr lang="fa-IR" baseline="0" dirty="0" err="1" smtClean="0"/>
              <a:t>گیت</a:t>
            </a:r>
            <a:r>
              <a:rPr lang="fa-IR" baseline="0" dirty="0" smtClean="0"/>
              <a:t> نام دارد) جریانی </a:t>
            </a:r>
            <a:r>
              <a:rPr lang="fa-IR" baseline="0" dirty="0" err="1" smtClean="0"/>
              <a:t>نمی</a:t>
            </a:r>
            <a:r>
              <a:rPr lang="fa-IR" baseline="0" dirty="0" smtClean="0"/>
              <a:t> گذرد. بلکه جریان بین </a:t>
            </a:r>
            <a:r>
              <a:rPr lang="fa-IR" baseline="0" dirty="0" err="1" smtClean="0"/>
              <a:t>درین</a:t>
            </a:r>
            <a:r>
              <a:rPr lang="fa-IR" baseline="0" dirty="0" smtClean="0"/>
              <a:t> و </a:t>
            </a:r>
            <a:r>
              <a:rPr lang="fa-IR" baseline="0" dirty="0" err="1" smtClean="0"/>
              <a:t>سورس</a:t>
            </a:r>
            <a:r>
              <a:rPr lang="fa-IR" baseline="0" dirty="0" smtClean="0"/>
              <a:t> با اعمال ولتاژ به </a:t>
            </a:r>
            <a:r>
              <a:rPr lang="fa-IR" baseline="0" dirty="0" err="1" smtClean="0"/>
              <a:t>گیت</a:t>
            </a:r>
            <a:r>
              <a:rPr lang="fa-IR" baseline="0" dirty="0" smtClean="0"/>
              <a:t> کنترل می شود. </a:t>
            </a:r>
          </a:p>
          <a:p>
            <a:pPr algn="r" rtl="1"/>
            <a:r>
              <a:rPr lang="fa-IR" baseline="0" dirty="0" smtClean="0"/>
              <a:t>این ترانزیستور ساختار </a:t>
            </a:r>
            <a:r>
              <a:rPr lang="fa-IR" baseline="0" dirty="0" err="1" smtClean="0"/>
              <a:t>متقارنی</a:t>
            </a:r>
            <a:r>
              <a:rPr lang="fa-IR" baseline="0" dirty="0" smtClean="0"/>
              <a:t> دارد و جای </a:t>
            </a:r>
            <a:r>
              <a:rPr lang="fa-IR" baseline="0" dirty="0" err="1" smtClean="0"/>
              <a:t>سورس</a:t>
            </a:r>
            <a:r>
              <a:rPr lang="fa-IR" baseline="0" dirty="0" smtClean="0"/>
              <a:t> و </a:t>
            </a:r>
            <a:r>
              <a:rPr lang="fa-IR" baseline="0" dirty="0" err="1" smtClean="0"/>
              <a:t>درین</a:t>
            </a:r>
            <a:r>
              <a:rPr lang="fa-IR" baseline="0" dirty="0" smtClean="0"/>
              <a:t> می تواند عوض شود. در واقع </a:t>
            </a:r>
            <a:r>
              <a:rPr lang="fa-IR" baseline="0" dirty="0" err="1" smtClean="0"/>
              <a:t>سورس</a:t>
            </a:r>
            <a:r>
              <a:rPr lang="fa-IR" baseline="0" dirty="0" smtClean="0"/>
              <a:t> در </a:t>
            </a:r>
            <a:r>
              <a:rPr lang="en-US" baseline="0" dirty="0" smtClean="0"/>
              <a:t>NMOS</a:t>
            </a:r>
            <a:r>
              <a:rPr lang="fa-IR" baseline="0" dirty="0" smtClean="0"/>
              <a:t> پایه ای است که شما ولتاژ پایینتری به آن وصل می کنید!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</a:t>
            </a:r>
            <a:r>
              <a:rPr lang="fa-IR" baseline="0" dirty="0" smtClean="0"/>
              <a:t> دلیل وابستگی بهره </a:t>
            </a:r>
            <a:r>
              <a:rPr lang="en-US" baseline="0" dirty="0" smtClean="0"/>
              <a:t>BJT</a:t>
            </a:r>
            <a:r>
              <a:rPr lang="fa-IR" baseline="0" dirty="0" smtClean="0"/>
              <a:t> به دما می توان از آن در ساخت سنسور دما استفاده کرد!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</a:t>
            </a:r>
            <a:r>
              <a:rPr lang="en-US" baseline="0" dirty="0" smtClean="0"/>
              <a:t>NMOS</a:t>
            </a:r>
            <a:r>
              <a:rPr lang="fa-IR" baseline="0" dirty="0" smtClean="0"/>
              <a:t>، سورس غالبا به ولتاژ </a:t>
            </a:r>
            <a:r>
              <a:rPr lang="en-US" baseline="0" dirty="0" smtClean="0"/>
              <a:t>0</a:t>
            </a:r>
            <a:r>
              <a:rPr lang="fa-IR" baseline="0" dirty="0" smtClean="0"/>
              <a:t>وصل می شود. بنابراین </a:t>
            </a:r>
            <a:r>
              <a:rPr lang="en-US" baseline="0" dirty="0" smtClean="0"/>
              <a:t>VGS</a:t>
            </a:r>
            <a:r>
              <a:rPr lang="fa-IR" baseline="0" dirty="0" smtClean="0"/>
              <a:t> مثبت است. </a:t>
            </a:r>
          </a:p>
          <a:p>
            <a:pPr algn="r" rtl="1"/>
            <a:r>
              <a:rPr lang="fa-IR" baseline="0" dirty="0" smtClean="0"/>
              <a:t>برای وصل شدن سوئیچ، ولتاژ گیت را </a:t>
            </a:r>
            <a:r>
              <a:rPr lang="en-US" baseline="0" dirty="0" smtClean="0"/>
              <a:t>VDD</a:t>
            </a:r>
            <a:r>
              <a:rPr lang="fa-IR" baseline="0" dirty="0" smtClean="0"/>
              <a:t> می دهیم. بنابراین </a:t>
            </a:r>
            <a:r>
              <a:rPr lang="en-US" baseline="0" dirty="0" smtClean="0"/>
              <a:t>VGS=VDD</a:t>
            </a:r>
            <a:r>
              <a:rPr lang="fa-IR" baseline="0" dirty="0" smtClean="0"/>
              <a:t> و مقدار آن از مقدار </a:t>
            </a:r>
            <a:r>
              <a:rPr lang="en-US" baseline="0" dirty="0" smtClean="0"/>
              <a:t>VT</a:t>
            </a:r>
            <a:r>
              <a:rPr lang="fa-IR" baseline="0" dirty="0" smtClean="0"/>
              <a:t> بیشتر است.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برای قطع شدن سوئیچ، ولتاژ گیت را </a:t>
            </a:r>
            <a:r>
              <a:rPr lang="en-US" baseline="0" dirty="0" smtClean="0"/>
              <a:t>0</a:t>
            </a:r>
            <a:r>
              <a:rPr lang="fa-IR" baseline="0" dirty="0" smtClean="0"/>
              <a:t> می دهیم. بنابراین </a:t>
            </a:r>
            <a:r>
              <a:rPr lang="en-US" baseline="0" dirty="0" smtClean="0"/>
              <a:t>VGS=0</a:t>
            </a:r>
            <a:r>
              <a:rPr lang="fa-IR" baseline="0" dirty="0" smtClean="0"/>
              <a:t> و مقدار آن از مقدار </a:t>
            </a:r>
            <a:r>
              <a:rPr lang="en-US" baseline="0" dirty="0" smtClean="0"/>
              <a:t>VT</a:t>
            </a:r>
            <a:r>
              <a:rPr lang="fa-IR" baseline="0" dirty="0" smtClean="0"/>
              <a:t> کمتر است.</a:t>
            </a:r>
            <a:endParaRPr lang="fa-IR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</a:t>
            </a:r>
            <a:r>
              <a:rPr lang="en-US" baseline="0" dirty="0" smtClean="0"/>
              <a:t>PMOS</a:t>
            </a:r>
            <a:r>
              <a:rPr lang="fa-IR" baseline="0" dirty="0" smtClean="0"/>
              <a:t>، سورس غالبا به ولتاژ </a:t>
            </a:r>
            <a:r>
              <a:rPr lang="en-US" baseline="0" dirty="0" smtClean="0"/>
              <a:t>VDD</a:t>
            </a:r>
            <a:r>
              <a:rPr lang="fa-IR" baseline="0" dirty="0" smtClean="0"/>
              <a:t> وصل می شود. بنابراین </a:t>
            </a:r>
            <a:r>
              <a:rPr lang="en-US" baseline="0" dirty="0" smtClean="0"/>
              <a:t>VGS</a:t>
            </a:r>
            <a:r>
              <a:rPr lang="fa-IR" baseline="0" dirty="0" smtClean="0"/>
              <a:t> منفی است. </a:t>
            </a:r>
          </a:p>
          <a:p>
            <a:pPr algn="r" rtl="1"/>
            <a:r>
              <a:rPr lang="fa-IR" baseline="0" dirty="0" smtClean="0"/>
              <a:t>برای وصل شدن سوئیچ، ولتاژ گیت را صفر می دهیم. بنابراین </a:t>
            </a:r>
            <a:r>
              <a:rPr lang="en-US" baseline="0" dirty="0" smtClean="0"/>
              <a:t>VGS=-VDD</a:t>
            </a:r>
            <a:r>
              <a:rPr lang="fa-IR" baseline="0" dirty="0" smtClean="0"/>
              <a:t> و قدرمطلق آن از قدر مطلق </a:t>
            </a:r>
            <a:r>
              <a:rPr lang="en-US" baseline="0" dirty="0" smtClean="0"/>
              <a:t>VT</a:t>
            </a:r>
            <a:r>
              <a:rPr lang="fa-IR" baseline="0" dirty="0" smtClean="0"/>
              <a:t> بیشتر است.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برای قطع شدن سوئیچ، ولتاژ گیت را </a:t>
            </a:r>
            <a:r>
              <a:rPr lang="en-US" baseline="0" dirty="0" smtClean="0"/>
              <a:t>VDD</a:t>
            </a:r>
            <a:r>
              <a:rPr lang="fa-IR" baseline="0" dirty="0" smtClean="0"/>
              <a:t> می دهیم. بنابراین </a:t>
            </a:r>
            <a:r>
              <a:rPr lang="en-US" baseline="0" dirty="0" smtClean="0"/>
              <a:t>VGS=0</a:t>
            </a:r>
            <a:r>
              <a:rPr lang="fa-IR" baseline="0" dirty="0" smtClean="0"/>
              <a:t> و قدرمطلق آن از قدر مطلق </a:t>
            </a:r>
            <a:r>
              <a:rPr lang="en-US" baseline="0" dirty="0" smtClean="0"/>
              <a:t>VT</a:t>
            </a:r>
            <a:r>
              <a:rPr lang="fa-IR" baseline="0" dirty="0" smtClean="0"/>
              <a:t> کمتر است.</a:t>
            </a:r>
            <a:endParaRPr lang="fa-IR" dirty="0" smtClean="0"/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یازدهم: ترانزیستور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11. ترانزیستور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کاربردهای ترانزیستور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مدارهای آنالوگ به عنوان تقویت‌کننده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89" y="1828800"/>
            <a:ext cx="5792918" cy="43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کاربردهای ترانزیستور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مدارهای دیجیتال به عنوان سوئیچ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486400"/>
            <a:ext cx="14334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مثال: گیت اینورتر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91546"/>
            <a:ext cx="2386019" cy="40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ترانزیستور به عنوان سوئیچ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مثال: روشن و خاموش کردن یک لامپ توسط یک سوئیچ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sz="1800" dirty="0"/>
          </a:p>
          <a:p>
            <a:r>
              <a:rPr lang="fa-IR" dirty="0" smtClean="0"/>
              <a:t>در بسیاری از کاربردها سوئیچی لازم داریم که بتوان خودش را با سیگنال الکتریکی کنترل کرد.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12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2" y="1828800"/>
            <a:ext cx="7354751" cy="2819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200" y="4762435"/>
            <a:ext cx="114165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مدار فیزیکی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9741" y="4781490"/>
            <a:ext cx="128432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مدل الکتریکی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79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ترانزیستور </a:t>
            </a:r>
            <a:r>
              <a:rPr lang="en-US" dirty="0" smtClean="0"/>
              <a:t>NMOS</a:t>
            </a:r>
            <a:r>
              <a:rPr lang="fa-IR" dirty="0" smtClean="0"/>
              <a:t> به </a:t>
            </a:r>
            <a:r>
              <a:rPr lang="fa-IR" dirty="0" smtClean="0"/>
              <a:t>عنوان سوئیچ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حالت روشن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𝐶𝑜𝑛𝑡𝑟𝑜𝑙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r>
                  <a:rPr lang="fa-IR" dirty="0"/>
                  <a:t>حالت </a:t>
                </a:r>
                <a:r>
                  <a:rPr lang="fa-IR" dirty="0" smtClean="0"/>
                  <a:t>خاموش</a:t>
                </a:r>
                <a:endParaRPr lang="fa-IR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𝑜𝑛𝑡𝑟𝑜𝑙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a-IR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13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84344"/>
            <a:ext cx="3158849" cy="2273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705053"/>
            <a:ext cx="3158849" cy="24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ترانزیستور </a:t>
            </a:r>
            <a:r>
              <a:rPr lang="en-US" sz="4000" dirty="0" smtClean="0"/>
              <a:t>NMOS</a:t>
            </a:r>
            <a:r>
              <a:rPr lang="fa-IR" dirty="0" smtClean="0"/>
              <a:t> </a:t>
            </a:r>
            <a:r>
              <a:rPr lang="fa-IR" dirty="0" smtClean="0"/>
              <a:t>به عنوان سوئیچ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fa-IR" dirty="0" smtClean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a-IR" dirty="0" smtClean="0"/>
                  <a:t> ولتاژ آستانه ترانزیستور </a:t>
                </a:r>
                <a:r>
                  <a:rPr lang="en-US" dirty="0" smtClean="0"/>
                  <a:t>NMOS</a:t>
                </a:r>
                <a:r>
                  <a:rPr lang="fa-IR" dirty="0" smtClean="0"/>
                  <a:t> و یک عدد مثبت است.</a:t>
                </a:r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r="-449" b="-55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14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24000"/>
            <a:ext cx="2409825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736" y="1495425"/>
            <a:ext cx="2619375" cy="322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004" y="1335741"/>
            <a:ext cx="2562225" cy="3228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5029200"/>
            <a:ext cx="1082348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200" dirty="0" smtClean="0">
                <a:cs typeface="B Nazanin" panose="00000400000000000000" pitchFamily="2" charset="-78"/>
              </a:rPr>
              <a:t>حالت قطع</a:t>
            </a: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5029200"/>
            <a:ext cx="1133644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200" dirty="0" smtClean="0">
                <a:cs typeface="B Nazanin" panose="00000400000000000000" pitchFamily="2" charset="-78"/>
              </a:rPr>
              <a:t>حالت وصل</a:t>
            </a: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745" y="5029199"/>
            <a:ext cx="1888658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200" dirty="0" smtClean="0">
                <a:cs typeface="B Nazanin" panose="00000400000000000000" pitchFamily="2" charset="-78"/>
              </a:rPr>
              <a:t>ترانزیستور </a:t>
            </a:r>
            <a:r>
              <a:rPr lang="en-US" sz="2000" dirty="0" smtClean="0">
                <a:cs typeface="B Nazanin" panose="00000400000000000000" pitchFamily="2" charset="-78"/>
              </a:rPr>
              <a:t>NMOS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560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گیت‌های منطقی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7" y="1219200"/>
            <a:ext cx="3829050" cy="28575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مثال: اتصال سری دو سوئیچ</a:t>
            </a:r>
            <a:endParaRPr lang="fa-I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81" y="2927537"/>
            <a:ext cx="3667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گیت‌های منطقی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گیت </a:t>
            </a:r>
            <a:r>
              <a:rPr lang="en-US" dirty="0" smtClean="0"/>
              <a:t>NOT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64796"/>
            <a:ext cx="2308019" cy="2831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94" y="3162300"/>
            <a:ext cx="3162300" cy="300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190875"/>
            <a:ext cx="3209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گیت منطقی زیر چیست؟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97806"/>
            <a:ext cx="2857700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ترانزیستور </a:t>
            </a:r>
            <a:r>
              <a:rPr lang="en-US" sz="4000" dirty="0" smtClean="0"/>
              <a:t>PMOS</a:t>
            </a:r>
            <a:r>
              <a:rPr lang="fa-IR" dirty="0" smtClean="0"/>
              <a:t> </a:t>
            </a:r>
            <a:r>
              <a:rPr lang="fa-IR" dirty="0" smtClean="0"/>
              <a:t>به عنوان سوئیچ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fa-IR" dirty="0" smtClean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dirty="0"/>
              </a:p>
              <a:p>
                <a:endParaRPr lang="fa-IR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a-IR" sz="2800" dirty="0" smtClean="0"/>
                  <a:t> در ترانزیستور </a:t>
                </a:r>
                <a:r>
                  <a:rPr lang="en-US" sz="2800" dirty="0" smtClean="0"/>
                  <a:t>PMOS</a:t>
                </a:r>
                <a:r>
                  <a:rPr lang="fa-IR" sz="2800" dirty="0" smtClean="0"/>
                  <a:t> یک عدد منفی است.</a:t>
                </a:r>
                <a:endParaRPr lang="fa-I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r="-374" b="-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18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1082348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200" dirty="0" smtClean="0">
                <a:cs typeface="B Nazanin" panose="00000400000000000000" pitchFamily="2" charset="-78"/>
              </a:rPr>
              <a:t>حالت قطع</a:t>
            </a: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5029200"/>
            <a:ext cx="1133644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200" dirty="0" smtClean="0">
                <a:cs typeface="B Nazanin" panose="00000400000000000000" pitchFamily="2" charset="-78"/>
              </a:rPr>
              <a:t>حالت وصل</a:t>
            </a: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745" y="5029199"/>
            <a:ext cx="1888658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200" dirty="0" smtClean="0">
                <a:cs typeface="B Nazanin" panose="00000400000000000000" pitchFamily="2" charset="-78"/>
              </a:rPr>
              <a:t>ترانزیستور </a:t>
            </a:r>
            <a:r>
              <a:rPr lang="en-US" sz="2000" dirty="0" smtClean="0">
                <a:cs typeface="B Nazanin" panose="00000400000000000000" pitchFamily="2" charset="-78"/>
              </a:rPr>
              <a:t>PMOS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447800"/>
            <a:ext cx="2409825" cy="2447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25" y="1447800"/>
            <a:ext cx="2619375" cy="3228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1328738"/>
            <a:ext cx="2562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فناوری </a:t>
            </a:r>
            <a:r>
              <a:rPr lang="en-US" dirty="0" smtClean="0"/>
              <a:t>CMOS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استفاده از ترانزیستورهای </a:t>
            </a:r>
            <a:r>
              <a:rPr lang="en-US" dirty="0" smtClean="0"/>
              <a:t>NMOS</a:t>
            </a:r>
            <a:r>
              <a:rPr lang="fa-IR" dirty="0" smtClean="0"/>
              <a:t> در طبقه پایین و گیت‌های </a:t>
            </a:r>
            <a:r>
              <a:rPr lang="en-US" dirty="0" smtClean="0"/>
              <a:t>PMOS</a:t>
            </a:r>
            <a:r>
              <a:rPr lang="fa-IR" dirty="0" smtClean="0"/>
              <a:t> در طبقه بالا</a:t>
            </a:r>
          </a:p>
          <a:p>
            <a:endParaRPr lang="fa-IR" dirty="0"/>
          </a:p>
          <a:p>
            <a:r>
              <a:rPr lang="fa-IR" dirty="0" smtClean="0"/>
              <a:t>مدار روبرو چه گیتی است؟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چه مزیتی نسبت به پیاده‌سازی</a:t>
            </a:r>
          </a:p>
          <a:p>
            <a:pPr marL="0" indent="0">
              <a:buNone/>
            </a:pPr>
            <a:r>
              <a:rPr lang="fa-IR" dirty="0" smtClean="0"/>
              <a:t>با </a:t>
            </a:r>
            <a:r>
              <a:rPr lang="en-US" dirty="0" smtClean="0"/>
              <a:t>NMOS</a:t>
            </a:r>
            <a:r>
              <a:rPr lang="fa-IR" dirty="0" smtClean="0"/>
              <a:t> و مقاومت دارد؟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19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79295"/>
            <a:ext cx="3276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 smtClean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انواع ترانزیستور</a:t>
            </a:r>
            <a:endParaRPr lang="en-US" altLang="en-US" dirty="0" smtClean="0"/>
          </a:p>
          <a:p>
            <a:pPr eaLnBrk="1" hangingPunct="1"/>
            <a:r>
              <a:rPr lang="fa-IR" altLang="en-US" dirty="0" smtClean="0"/>
              <a:t>کاربرد ترانزیستورها</a:t>
            </a:r>
            <a:endParaRPr lang="en-US" altLang="en-US" dirty="0" smtClean="0"/>
          </a:p>
          <a:p>
            <a:pPr eaLnBrk="1" hangingPunct="1"/>
            <a:r>
              <a:rPr lang="fa-IR" altLang="en-US" dirty="0" smtClean="0"/>
              <a:t>مدل </a:t>
            </a:r>
            <a:r>
              <a:rPr lang="fa-IR" altLang="en-US" dirty="0" smtClean="0"/>
              <a:t>ترانزیستور در مدارهای دیجیتال</a:t>
            </a:r>
            <a:endParaRPr lang="fa-IR" altLang="en-US" dirty="0" smtClean="0"/>
          </a:p>
          <a:p>
            <a:pPr lvl="1" eaLnBrk="1" hangingPunct="1"/>
            <a:r>
              <a:rPr lang="fa-IR" altLang="en-US" dirty="0" smtClean="0"/>
              <a:t>سوئیچ ایده‌آل</a:t>
            </a:r>
            <a:endParaRPr lang="fa-IR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11. ترانزیستور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مدار زیر بیان‌گر چه گیتی است؟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74" y="1431131"/>
            <a:ext cx="3228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2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تابع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fa-IR" dirty="0" smtClean="0"/>
                  <a:t> را پیاده‌سازی کنید.</a:t>
                </a:r>
              </a:p>
              <a:p>
                <a:pPr lvl="1"/>
                <a:r>
                  <a:rPr lang="fa-IR" dirty="0" smtClean="0"/>
                  <a:t>فقط با استفاده از </a:t>
                </a:r>
                <a:r>
                  <a:rPr lang="en-US" dirty="0" smtClean="0"/>
                  <a:t>NMOS</a:t>
                </a:r>
                <a:r>
                  <a:rPr lang="fa-IR" dirty="0" smtClean="0"/>
                  <a:t> و مقاومت</a:t>
                </a:r>
              </a:p>
              <a:p>
                <a:pPr lvl="1"/>
                <a:r>
                  <a:rPr lang="fa-IR" dirty="0" smtClean="0"/>
                  <a:t>با استفاده از ساختار </a:t>
                </a:r>
                <a:r>
                  <a:rPr lang="en-US" dirty="0" smtClean="0"/>
                  <a:t>CMOS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6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ترانزیستور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المان سه‌پایه، دارای دو نوع</a:t>
            </a:r>
            <a:endParaRPr lang="en-US" dirty="0" smtClean="0"/>
          </a:p>
          <a:p>
            <a:pPr lvl="1"/>
            <a:r>
              <a:rPr lang="en-US" dirty="0" smtClean="0"/>
              <a:t>BJT</a:t>
            </a:r>
          </a:p>
          <a:p>
            <a:pPr lvl="1"/>
            <a:r>
              <a:rPr lang="en-US" dirty="0" smtClean="0"/>
              <a:t>MOSFET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BJT: Bipolar Junction Transistor</a:t>
            </a:r>
          </a:p>
          <a:p>
            <a:pPr algn="l" rtl="0"/>
            <a:r>
              <a:rPr lang="en-US" dirty="0" smtClean="0"/>
              <a:t>MOSFET: Metal-Oxide-Semiconductor Field Effect Transistor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47106" name="Picture 2" descr="http://www.educachip.com/wp-content/uploads/Tipos-de-Transist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t="13867" r="6093" b="7599"/>
          <a:stretch/>
        </p:blipFill>
        <p:spPr bwMode="auto">
          <a:xfrm>
            <a:off x="990600" y="1315075"/>
            <a:ext cx="3429001" cy="22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دارای سه پایه به نام‌های:</a:t>
            </a:r>
          </a:p>
          <a:p>
            <a:pPr lvl="1"/>
            <a:r>
              <a:rPr lang="en-US" dirty="0" smtClean="0"/>
              <a:t>B</a:t>
            </a:r>
            <a:r>
              <a:rPr lang="fa-IR" dirty="0" smtClean="0"/>
              <a:t> (</a:t>
            </a:r>
            <a:r>
              <a:rPr lang="en-US" dirty="0" smtClean="0"/>
              <a:t>Base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/>
              <a:t>C</a:t>
            </a:r>
            <a:r>
              <a:rPr lang="fa-IR" dirty="0" smtClean="0"/>
              <a:t> (</a:t>
            </a:r>
            <a:r>
              <a:rPr lang="en-US" dirty="0" smtClean="0"/>
              <a:t>Collector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fa-IR" dirty="0" smtClean="0"/>
              <a:t> (</a:t>
            </a:r>
            <a:r>
              <a:rPr lang="en-US" dirty="0" smtClean="0"/>
              <a:t>Emitter</a:t>
            </a:r>
            <a:r>
              <a:rPr lang="fa-IR" dirty="0" smtClean="0"/>
              <a:t>)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ترانزیستور </a:t>
            </a:r>
            <a:r>
              <a:rPr lang="en-US" dirty="0" smtClean="0"/>
              <a:t>BJT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48136" name="Picture 8" descr="https://upload.wikimedia.org/wikipedia/commons/thumb/f/f5/Transistor-diode-npn-pnp.svg/384px-Transistor-diode-npn-pn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3" y="1296549"/>
            <a:ext cx="242316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71219"/>
            <a:ext cx="705716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853" y="4371219"/>
            <a:ext cx="588818" cy="1524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679253" y="1403229"/>
            <a:ext cx="0" cy="449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8" name="Picture 10" descr="https://upload.wikimedia.org/wikipedia/commons/thumb/6/6b/NPN_BJT_%28Planar%29_Cross-section.svg/300px-NPN_BJT_%28Planar%29_Cross-secti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26" y="3683598"/>
            <a:ext cx="3546348" cy="20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5800" y="5726668"/>
            <a:ext cx="2196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ساختار ترانزیستور </a:t>
            </a:r>
            <a:r>
              <a:rPr lang="en-US" dirty="0" smtClean="0">
                <a:cs typeface="B Nazanin" panose="00000400000000000000" pitchFamily="2" charset="-78"/>
              </a:rPr>
              <a:t>BJT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94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عملکرد ترانزیستور </a:t>
            </a:r>
            <a:r>
              <a:rPr lang="en-US" dirty="0" smtClean="0"/>
              <a:t>BJT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عبور یک جریان کم از بیس، باعث عبور یک جریان زیاد بین کلکتور و امیتر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15. BJT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" name="YzhoczlUaHpPVlFUUWtTM2hVTGdHaW9Ba2pVbVBmbkJuZ2Nvd1lVRmZPelVLTmgvQ3REdXpNR2l1Z0IxQmRxcXRYMnFXOUpISXh0QUgwa0FWSENYRUJCdTluank4ajZMQWtTUHM4VG1wcSt2TWowT3l2RXJ3UGxSZGJiOUh2SHZqS1N6M3B4YTJBM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2286000"/>
            <a:ext cx="778476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ترانزیستور </a:t>
            </a:r>
            <a:r>
              <a:rPr lang="en-US" dirty="0" smtClean="0"/>
              <a:t>MOSFET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دارای سه پایه به نام‌های:</a:t>
            </a:r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(</a:t>
            </a:r>
            <a:r>
              <a:rPr lang="en-US" dirty="0" smtClean="0"/>
              <a:t>Gate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fa-IR" dirty="0" smtClean="0"/>
              <a:t> (</a:t>
            </a:r>
            <a:r>
              <a:rPr lang="en-US" dirty="0" smtClean="0"/>
              <a:t>Source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fa-IR" dirty="0" smtClean="0"/>
              <a:t> (</a:t>
            </a:r>
            <a:r>
              <a:rPr lang="en-US" dirty="0" smtClean="0"/>
              <a:t>Drain</a:t>
            </a:r>
            <a:r>
              <a:rPr lang="fa-IR" dirty="0" smtClean="0"/>
              <a:t>)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91000" y="3352800"/>
            <a:ext cx="4532322" cy="2916199"/>
            <a:chOff x="411947" y="2983468"/>
            <a:chExt cx="4532322" cy="2916199"/>
          </a:xfrm>
        </p:grpSpPr>
        <p:pic>
          <p:nvPicPr>
            <p:cNvPr id="51202" name="Picture 2" descr="https://upload.wikimedia.org/wikipedia/commons/thumb/a/a4/NMOS_E_ON.svg/282px-NMOS_E_ON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219" y="3429000"/>
              <a:ext cx="26860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667000" y="2983468"/>
              <a:ext cx="74892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Metal</a:t>
              </a:r>
              <a:endParaRPr lang="fa-I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6460" y="3944026"/>
              <a:ext cx="151836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Oxide (SiO2)</a:t>
              </a:r>
              <a:endParaRPr lang="fa-IR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947" y="5530335"/>
              <a:ext cx="17235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Semiconductor</a:t>
              </a:r>
              <a:endParaRPr lang="fa-IR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62200" y="4267200"/>
              <a:ext cx="762000" cy="269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34923" y="3370401"/>
              <a:ext cx="381000" cy="103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204213" y="4743151"/>
              <a:ext cx="1397031" cy="971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8758" y="1143000"/>
            <a:ext cx="3828442" cy="3563799"/>
            <a:chOff x="533400" y="1143000"/>
            <a:chExt cx="3828442" cy="356379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347" y="1610273"/>
              <a:ext cx="1169956" cy="14149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2348" y="1529644"/>
              <a:ext cx="1194955" cy="148994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8515" y="3082056"/>
              <a:ext cx="1124958" cy="148994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6884" y="3059115"/>
              <a:ext cx="1124958" cy="144494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946608" y="1149219"/>
              <a:ext cx="8771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NMOS</a:t>
              </a:r>
              <a:endParaRPr lang="fa-I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66703" y="1143000"/>
              <a:ext cx="8643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PMOS</a:t>
              </a:r>
              <a:endParaRPr lang="fa-IR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061903" y="1223011"/>
              <a:ext cx="0" cy="3483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33400" y="2073307"/>
              <a:ext cx="96693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Analog:</a:t>
              </a:r>
              <a:endParaRPr lang="fa-I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303" y="3669268"/>
              <a:ext cx="88998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Digital: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0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عملکرد ترانزیستور </a:t>
            </a:r>
            <a:r>
              <a:rPr lang="en-US" dirty="0" smtClean="0"/>
              <a:t>MOSFET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9" name="YzhoczlUaHpPVlFUUWtTM2hVTGdHakFQVnIzZlMyc3c0OHpkbDlkSzk3UFRSZllIUlpIQlVDTE01VkR3NzBxcjcybjAwZUxNNklra1VEeDRjeVU2U29zNXVNaS95RFJaNjhaeXN1dnBrZ0lwOS9jbUhydG9leWlORllxQTZiQTNoa2JRNFRKV2ZhV0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775" y="2209800"/>
            <a:ext cx="8153400" cy="39624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2648" y="12192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r" rtl="1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39763" indent="-273050" algn="r" rtl="1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914400" indent="-228600" algn="r" rtl="1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3716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8288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اعمال یک ولتاژ کافی به گیت، باعث عبور جریان متناسب بین درین و سورس می‌شود.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9077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تفاوت‌های ترانزیستور </a:t>
            </a:r>
            <a:r>
              <a:rPr lang="en-US" dirty="0" smtClean="0"/>
              <a:t>BJT</a:t>
            </a:r>
            <a:r>
              <a:rPr lang="fa-IR" dirty="0" smtClean="0"/>
              <a:t> و </a:t>
            </a:r>
            <a:r>
              <a:rPr lang="en-US" dirty="0" smtClean="0"/>
              <a:t>MOSFET</a:t>
            </a:r>
            <a:endParaRPr lang="fa-I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1776591"/>
              </p:ext>
            </p:extLst>
          </p:nvPr>
        </p:nvGraphicFramePr>
        <p:xfrm>
          <a:off x="612774" y="1554480"/>
          <a:ext cx="8111678" cy="3474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55839"/>
                <a:gridCol w="4055839"/>
              </a:tblGrid>
              <a:tr h="371438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BJT</a:t>
                      </a:r>
                      <a:endParaRPr lang="fa-I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MOSFET</a:t>
                      </a:r>
                      <a:endParaRPr lang="fa-IR" sz="2400" dirty="0"/>
                    </a:p>
                  </a:txBody>
                  <a:tcPr anchor="ctr"/>
                </a:tc>
              </a:tr>
              <a:tr h="37143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ساختار نامتقارن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ساختار متقارن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37143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جریان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بیس، جریان کلکتور-امیتر را کنترل می‌کند.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ولتاژ گیت،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جریان سورس-درین را کنترل می‌کند.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37143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توان مصرفی زیاد (به دلیل غیرصفر بودن جریان ورودی)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توان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مصرفی کم و مناسب برای مدارها با تعداد بسیار زیاد ترانزیستور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37143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مناسب برای مدارهای آنالوگ فرکانس بالا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مناسب برای مدارهای آنالوگ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و دیجیتال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37143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وابستگی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زیاد بهره به دما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وابستگی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کم بهره به دما</a:t>
                      </a:r>
                      <a:endParaRPr lang="fa-IR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5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کاربردهای ترانزیستور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مدارهای آنالوگ به عنوان تقویت‌کننده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11. ترانزیستور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5543490"/>
            <a:ext cx="438453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 smtClean="0">
                <a:cs typeface="B Nazanin" panose="00000400000000000000" pitchFamily="2" charset="-78"/>
              </a:rPr>
              <a:t>مثال: تقویت کردن سیگنال صوتی دریافتی از میکروفن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92" y="1989392"/>
            <a:ext cx="6096000" cy="31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963</Words>
  <Application>Microsoft Office PowerPoint</Application>
  <PresentationFormat>On-screen Show (4:3)</PresentationFormat>
  <Paragraphs>209</Paragraphs>
  <Slides>21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مدارهای الکتریکی و الکترونیکی فصل یازدهم: ترانزیستور  استاد درس: محمود ممتازپور ceit.aut.ac.ir/~momtazpour   </vt:lpstr>
      <vt:lpstr>فهرست مطالب</vt:lpstr>
      <vt:lpstr>ترانزیستور</vt:lpstr>
      <vt:lpstr>ترانزیستور BJT</vt:lpstr>
      <vt:lpstr>نحوه عملکرد ترانزیستور BJT</vt:lpstr>
      <vt:lpstr>ترانزیستور MOSFET</vt:lpstr>
      <vt:lpstr>نحوه عملکرد ترانزیستور MOSFET</vt:lpstr>
      <vt:lpstr>تفاوت‌های ترانزیستور BJT و MOSFET</vt:lpstr>
      <vt:lpstr>کاربردهای ترانزیستور</vt:lpstr>
      <vt:lpstr>کاربردهای ترانزیستور</vt:lpstr>
      <vt:lpstr>کاربردهای ترانزیستور</vt:lpstr>
      <vt:lpstr>مدل ترانزیستور به عنوان سوئیچ</vt:lpstr>
      <vt:lpstr>مدل ترانزیستور NMOS به عنوان سوئیچ</vt:lpstr>
      <vt:lpstr>ترانزیستور NMOS به عنوان سوئیچ</vt:lpstr>
      <vt:lpstr>ساخت گیت‌های منطقی</vt:lpstr>
      <vt:lpstr>ساخت گیت‌های منطقی</vt:lpstr>
      <vt:lpstr>مثال:</vt:lpstr>
      <vt:lpstr>ترانزیستور PMOS به عنوان سوئیچ</vt:lpstr>
      <vt:lpstr>فناوری CMOS</vt:lpstr>
      <vt:lpstr>تمرین کلاسی 1</vt:lpstr>
      <vt:lpstr>تمرین کلاسی 2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483</cp:revision>
  <dcterms:created xsi:type="dcterms:W3CDTF">2005-06-03T08:24:32Z</dcterms:created>
  <dcterms:modified xsi:type="dcterms:W3CDTF">2018-11-16T17:31:50Z</dcterms:modified>
</cp:coreProperties>
</file>