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40"/>
  </p:notesMasterIdLst>
  <p:sldIdLst>
    <p:sldId id="271" r:id="rId2"/>
    <p:sldId id="272" r:id="rId3"/>
    <p:sldId id="274" r:id="rId4"/>
    <p:sldId id="300" r:id="rId5"/>
    <p:sldId id="275" r:id="rId6"/>
    <p:sldId id="301" r:id="rId7"/>
    <p:sldId id="276" r:id="rId8"/>
    <p:sldId id="277" r:id="rId9"/>
    <p:sldId id="278" r:id="rId10"/>
    <p:sldId id="279" r:id="rId11"/>
    <p:sldId id="280" r:id="rId12"/>
    <p:sldId id="281" r:id="rId13"/>
    <p:sldId id="282" r:id="rId14"/>
    <p:sldId id="283" r:id="rId15"/>
    <p:sldId id="302" r:id="rId16"/>
    <p:sldId id="284" r:id="rId17"/>
    <p:sldId id="303" r:id="rId18"/>
    <p:sldId id="285" r:id="rId19"/>
    <p:sldId id="286" r:id="rId20"/>
    <p:sldId id="304" r:id="rId21"/>
    <p:sldId id="287" r:id="rId22"/>
    <p:sldId id="307" r:id="rId23"/>
    <p:sldId id="288" r:id="rId24"/>
    <p:sldId id="289" r:id="rId25"/>
    <p:sldId id="290" r:id="rId26"/>
    <p:sldId id="305" r:id="rId27"/>
    <p:sldId id="306" r:id="rId28"/>
    <p:sldId id="308" r:id="rId29"/>
    <p:sldId id="291" r:id="rId30"/>
    <p:sldId id="292" r:id="rId31"/>
    <p:sldId id="294" r:id="rId32"/>
    <p:sldId id="309" r:id="rId33"/>
    <p:sldId id="295" r:id="rId34"/>
    <p:sldId id="310" r:id="rId35"/>
    <p:sldId id="296" r:id="rId36"/>
    <p:sldId id="297" r:id="rId37"/>
    <p:sldId id="298" r:id="rId38"/>
    <p:sldId id="299"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28F0"/>
    <a:srgbClr val="E75C45"/>
    <a:srgbClr val="94B6D2"/>
    <a:srgbClr val="DD8047"/>
    <a:srgbClr val="FF0000"/>
    <a:srgbClr val="E727B0"/>
    <a:srgbClr val="66FF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560" autoAdjust="0"/>
  </p:normalViewPr>
  <p:slideViewPr>
    <p:cSldViewPr>
      <p:cViewPr>
        <p:scale>
          <a:sx n="63" d="100"/>
          <a:sy n="63" d="100"/>
        </p:scale>
        <p:origin x="81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622FA27-AFE5-4595-80D5-04A76A4EC8F3}" type="datetimeFigureOut">
              <a:rPr lang="en-US"/>
              <a:pPr>
                <a:defRPr/>
              </a:pPr>
              <a:t>12/16/2018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57F2F09-0DD5-414D-B87C-1130674AA092}" type="slidenum">
              <a:rPr lang="en-US"/>
              <a:pPr>
                <a:defRPr/>
              </a:pPr>
              <a:t>‹#›</a:t>
            </a:fld>
            <a:endParaRPr lang="en-US"/>
          </a:p>
        </p:txBody>
      </p:sp>
    </p:spTree>
    <p:extLst>
      <p:ext uri="{BB962C8B-B14F-4D97-AF65-F5344CB8AC3E}">
        <p14:creationId xmlns:p14="http://schemas.microsoft.com/office/powerpoint/2010/main" val="2108345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a:t>
            </a:fld>
            <a:endParaRPr lang="en-US"/>
          </a:p>
        </p:txBody>
      </p:sp>
    </p:spTree>
    <p:extLst>
      <p:ext uri="{BB962C8B-B14F-4D97-AF65-F5344CB8AC3E}">
        <p14:creationId xmlns:p14="http://schemas.microsoft.com/office/powerpoint/2010/main" val="1758296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هنگامی</a:t>
            </a:r>
            <a:r>
              <a:rPr lang="fa-IR" baseline="0" dirty="0" smtClean="0"/>
              <a:t> که می خواهیم </a:t>
            </a:r>
            <a:r>
              <a:rPr lang="fa-IR" dirty="0" smtClean="0"/>
              <a:t>توان ماکزیمم از منبع کشیده شود، باید توانی که در</a:t>
            </a:r>
            <a:r>
              <a:rPr lang="fa-IR" baseline="0" dirty="0" smtClean="0"/>
              <a:t> هر دوره تناوب از منبع به سلفها و خازنهای مدار  داده و پس گرفته می شود به صفر برسد. در واقع توان</a:t>
            </a:r>
            <a:r>
              <a:rPr lang="fa-IR" dirty="0" smtClean="0"/>
              <a:t> ذخیره</a:t>
            </a:r>
            <a:r>
              <a:rPr lang="fa-IR" baseline="0" dirty="0" smtClean="0"/>
              <a:t> شده در خازنها و سلفهای مدار باید بین همدیگر جابجا شود و به منبع نرود.</a:t>
            </a:r>
          </a:p>
          <a:p>
            <a:pPr algn="r" rtl="1"/>
            <a:endParaRPr lang="fa-IR" baseline="0" dirty="0" smtClean="0"/>
          </a:p>
          <a:p>
            <a:pPr algn="r" rtl="1"/>
            <a:r>
              <a:rPr lang="fa-IR" baseline="0" dirty="0" smtClean="0"/>
              <a:t>برای درک بهتر موضوع، مثالی از یک تاکسی بین شهری با ظرفیت 5 مسافر را در نظر بگیرید. اگر یک مسافر تاکسی (معادل انرژی مورد نیاز سلف و خازن) در مقصد پیاده نشود و در هر بار رفت و برگشت سوار بر تاکسی بماند (به منبع پس داده شود)، یک واحد از ظرفیت تاکسی کاسته می شود و در هر دوره تناوب فقط می توان 4 مسافر (واحد انرژی) به مقصد (مقاومتهای مدار) رساند. ولی اگر مقدار سلف و خازن مدار را بشود طوری با هم تنظیم کرد که انرژی مورد نیاز خازن توسط سلف (و برعکس) تامین شود نیازی به رد و بدل کردن انرژی (مسافر تاکسی) با مبدا نیست.</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13</a:t>
            </a:fld>
            <a:endParaRPr lang="en-US"/>
          </a:p>
        </p:txBody>
      </p:sp>
    </p:spTree>
    <p:extLst>
      <p:ext uri="{BB962C8B-B14F-4D97-AF65-F5344CB8AC3E}">
        <p14:creationId xmlns:p14="http://schemas.microsoft.com/office/powerpoint/2010/main" val="531364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14</a:t>
            </a:fld>
            <a:endParaRPr lang="en-US"/>
          </a:p>
        </p:txBody>
      </p:sp>
    </p:spTree>
    <p:extLst>
      <p:ext uri="{BB962C8B-B14F-4D97-AF65-F5344CB8AC3E}">
        <p14:creationId xmlns:p14="http://schemas.microsoft.com/office/powerpoint/2010/main" val="3346953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مقدار موثر</a:t>
            </a:r>
            <a:r>
              <a:rPr lang="fa-IR" baseline="0" dirty="0" smtClean="0"/>
              <a:t> یک منبع </a:t>
            </a:r>
            <a:r>
              <a:rPr lang="en-US" baseline="0" dirty="0" smtClean="0"/>
              <a:t>ac</a:t>
            </a:r>
            <a:r>
              <a:rPr lang="fa-IR" baseline="0" dirty="0" smtClean="0"/>
              <a:t> در واقع مقداری است که اگر یک منبع </a:t>
            </a:r>
            <a:r>
              <a:rPr lang="en-US" baseline="0" dirty="0" smtClean="0"/>
              <a:t>dc</a:t>
            </a:r>
            <a:r>
              <a:rPr lang="fa-IR" baseline="0" dirty="0" smtClean="0"/>
              <a:t> با همان مقدار را به مدار متصل کنیم توان یکسانی به مدار داده می شود. وقتی می‌گوییم ولتاژ برق شهر 220 ولت است در واقع از ولتاژ موثر آن صحبت می کنیم.</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16</a:t>
            </a:fld>
            <a:endParaRPr lang="en-US"/>
          </a:p>
        </p:txBody>
      </p:sp>
    </p:spTree>
    <p:extLst>
      <p:ext uri="{BB962C8B-B14F-4D97-AF65-F5344CB8AC3E}">
        <p14:creationId xmlns:p14="http://schemas.microsoft.com/office/powerpoint/2010/main" val="2333919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19</a:t>
            </a:fld>
            <a:endParaRPr lang="en-US"/>
          </a:p>
        </p:txBody>
      </p:sp>
    </p:spTree>
    <p:extLst>
      <p:ext uri="{BB962C8B-B14F-4D97-AF65-F5344CB8AC3E}">
        <p14:creationId xmlns:p14="http://schemas.microsoft.com/office/powerpoint/2010/main" val="3862983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20</a:t>
            </a:fld>
            <a:endParaRPr lang="en-US"/>
          </a:p>
        </p:txBody>
      </p:sp>
    </p:spTree>
    <p:extLst>
      <p:ext uri="{BB962C8B-B14F-4D97-AF65-F5344CB8AC3E}">
        <p14:creationId xmlns:p14="http://schemas.microsoft.com/office/powerpoint/2010/main" val="4009286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توان</a:t>
            </a:r>
            <a:r>
              <a:rPr lang="fa-IR" baseline="0" dirty="0" smtClean="0"/>
              <a:t> ظاهری = </a:t>
            </a:r>
            <a:r>
              <a:rPr lang="en-US" baseline="0" dirty="0" smtClean="0"/>
              <a:t>apparent power</a:t>
            </a:r>
          </a:p>
          <a:p>
            <a:pPr algn="r" rtl="1"/>
            <a:r>
              <a:rPr lang="fa-IR" baseline="0" dirty="0" smtClean="0"/>
              <a:t>ضریب توان = </a:t>
            </a:r>
            <a:r>
              <a:rPr lang="en-US" baseline="0" dirty="0" smtClean="0"/>
              <a:t>power factor</a:t>
            </a:r>
            <a:endParaRPr lang="fa-IR" baseline="0" dirty="0" smtClean="0"/>
          </a:p>
          <a:p>
            <a:pPr algn="r" rtl="1"/>
            <a:r>
              <a:rPr lang="fa-IR" baseline="0" dirty="0" smtClean="0"/>
              <a:t>دلیل نام‌گذاری توان ظاهری این است که ظاهرا باید توان (مانند مدارهای </a:t>
            </a:r>
            <a:r>
              <a:rPr lang="en-US" baseline="0" dirty="0" smtClean="0"/>
              <a:t>DC</a:t>
            </a:r>
            <a:r>
              <a:rPr lang="fa-IR" baseline="0" dirty="0" smtClean="0"/>
              <a:t>) ضرب مقدار جریان در مقدار ولتاژ باشد.</a:t>
            </a:r>
          </a:p>
          <a:p>
            <a:pPr algn="r" rtl="1"/>
            <a:r>
              <a:rPr lang="fa-IR" baseline="0" dirty="0" smtClean="0"/>
              <a:t>ضزیب توان بدون واحد است.</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21</a:t>
            </a:fld>
            <a:endParaRPr lang="en-US"/>
          </a:p>
        </p:txBody>
      </p:sp>
    </p:spTree>
    <p:extLst>
      <p:ext uri="{BB962C8B-B14F-4D97-AF65-F5344CB8AC3E}">
        <p14:creationId xmlns:p14="http://schemas.microsoft.com/office/powerpoint/2010/main" val="2731904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23</a:t>
            </a:fld>
            <a:endParaRPr lang="en-US"/>
          </a:p>
        </p:txBody>
      </p:sp>
    </p:spTree>
    <p:extLst>
      <p:ext uri="{BB962C8B-B14F-4D97-AF65-F5344CB8AC3E}">
        <p14:creationId xmlns:p14="http://schemas.microsoft.com/office/powerpoint/2010/main" val="1253162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چون کسینوس زوایای</a:t>
            </a:r>
            <a:r>
              <a:rPr lang="fa-IR" baseline="0" dirty="0" smtClean="0"/>
              <a:t> منفی و مثبت برابر است، اطلاعات مربوط به پس فاز بودن (زاویه ولتاژ &gt; زاویه جریان) یا پیش فاز بودن (زاویه ولتاژ &lt; زاویه جریان) در ضریب توان وجود ندارد. با توجه به این که </a:t>
            </a:r>
            <a:r>
              <a:rPr lang="fa-IR" dirty="0" smtClean="0"/>
              <a:t>سلف پس فاز است و خازن پیش فاز،</a:t>
            </a:r>
            <a:r>
              <a:rPr lang="fa-IR" baseline="0" dirty="0" smtClean="0"/>
              <a:t> صفت پس فاز یا پیش فاز بودن را در کنار مقدار ضریب توان می آوریم تا مشخص شود بار سلفی است یا خازنی.</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24</a:t>
            </a:fld>
            <a:endParaRPr lang="en-US"/>
          </a:p>
        </p:txBody>
      </p:sp>
    </p:spTree>
    <p:extLst>
      <p:ext uri="{BB962C8B-B14F-4D97-AF65-F5344CB8AC3E}">
        <p14:creationId xmlns:p14="http://schemas.microsoft.com/office/powerpoint/2010/main" val="250670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a:t>
            </a:r>
            <a:r>
              <a:rPr lang="en-US" baseline="-25000" dirty="0" err="1" smtClean="0"/>
              <a:t>eff</a:t>
            </a:r>
            <a:r>
              <a:rPr lang="en-US" dirty="0" smtClean="0"/>
              <a:t> =  </a:t>
            </a:r>
            <a:r>
              <a:rPr lang="en-US" dirty="0" err="1" smtClean="0"/>
              <a:t>V</a:t>
            </a:r>
            <a:r>
              <a:rPr lang="en-US" baseline="-25000" dirty="0" err="1" smtClean="0"/>
              <a:t>eff</a:t>
            </a:r>
            <a:r>
              <a:rPr lang="en-US" dirty="0" smtClean="0"/>
              <a:t>/</a:t>
            </a:r>
            <a:r>
              <a:rPr lang="en-US" dirty="0" err="1" smtClean="0"/>
              <a:t>sqrt</a:t>
            </a:r>
            <a:r>
              <a:rPr lang="en-US" dirty="0" smtClean="0"/>
              <a:t>(3</a:t>
            </a:r>
            <a:r>
              <a:rPr lang="en-US" baseline="30000" dirty="0" smtClean="0"/>
              <a:t>2</a:t>
            </a:r>
            <a:r>
              <a:rPr lang="en-US" dirty="0" smtClean="0"/>
              <a:t>+4</a:t>
            </a:r>
            <a:r>
              <a:rPr lang="en-US" baseline="30000" dirty="0" smtClean="0"/>
              <a:t>2</a:t>
            </a:r>
            <a:r>
              <a:rPr lang="en-US" dirty="0" smtClean="0"/>
              <a:t>) = 12</a:t>
            </a:r>
          </a:p>
          <a:p>
            <a:r>
              <a:rPr lang="en-US" dirty="0" smtClean="0"/>
              <a:t>P1 =</a:t>
            </a:r>
            <a:r>
              <a:rPr lang="en-US" baseline="0" dirty="0" smtClean="0"/>
              <a:t> 2 * I</a:t>
            </a:r>
            <a:r>
              <a:rPr lang="en-US" baseline="-25000" dirty="0" smtClean="0"/>
              <a:t>eff</a:t>
            </a:r>
            <a:r>
              <a:rPr lang="en-US" baseline="30000" dirty="0" smtClean="0"/>
              <a:t>2</a:t>
            </a:r>
            <a:r>
              <a:rPr lang="en-US" baseline="0" dirty="0" smtClean="0"/>
              <a:t> = 288</a:t>
            </a:r>
          </a:p>
          <a:p>
            <a:r>
              <a:rPr lang="en-US" baseline="0" dirty="0" smtClean="0"/>
              <a:t>P2 = 1 * I</a:t>
            </a:r>
            <a:r>
              <a:rPr lang="en-US" baseline="-25000" dirty="0" smtClean="0"/>
              <a:t>eff</a:t>
            </a:r>
            <a:r>
              <a:rPr lang="en-US" baseline="30000" dirty="0" smtClean="0"/>
              <a:t>2</a:t>
            </a:r>
            <a:r>
              <a:rPr lang="en-US" baseline="0" dirty="0" smtClean="0"/>
              <a:t> = 144</a:t>
            </a:r>
          </a:p>
          <a:p>
            <a:r>
              <a:rPr lang="en-US" baseline="0" dirty="0" smtClean="0"/>
              <a:t>Ps = </a:t>
            </a:r>
            <a:r>
              <a:rPr lang="en-US" baseline="0" dirty="0" err="1" smtClean="0"/>
              <a:t>V</a:t>
            </a:r>
            <a:r>
              <a:rPr lang="en-US" baseline="-25000" dirty="0" err="1" smtClean="0"/>
              <a:t>eff</a:t>
            </a:r>
            <a:r>
              <a:rPr lang="en-US" baseline="0" dirty="0" smtClean="0"/>
              <a:t> </a:t>
            </a:r>
            <a:r>
              <a:rPr lang="en-US" baseline="0" dirty="0" err="1" smtClean="0"/>
              <a:t>I</a:t>
            </a:r>
            <a:r>
              <a:rPr lang="en-US" baseline="-25000" dirty="0" err="1" smtClean="0"/>
              <a:t>eff</a:t>
            </a:r>
            <a:r>
              <a:rPr lang="en-US" baseline="0" dirty="0" smtClean="0"/>
              <a:t> = 60*12 = 720</a:t>
            </a:r>
          </a:p>
          <a:p>
            <a:r>
              <a:rPr lang="en-US" baseline="0" dirty="0" smtClean="0"/>
              <a:t>pF  = (P1+P2)/Ps = 432/720 = 0.6</a:t>
            </a:r>
            <a:endParaRPr lang="en-US" baseline="30000"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25</a:t>
            </a:fld>
            <a:endParaRPr lang="en-US"/>
          </a:p>
        </p:txBody>
      </p:sp>
    </p:spTree>
    <p:extLst>
      <p:ext uri="{BB962C8B-B14F-4D97-AF65-F5344CB8AC3E}">
        <p14:creationId xmlns:p14="http://schemas.microsoft.com/office/powerpoint/2010/main" val="1829681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26</a:t>
            </a:fld>
            <a:endParaRPr lang="en-US"/>
          </a:p>
        </p:txBody>
      </p:sp>
    </p:spTree>
    <p:extLst>
      <p:ext uri="{BB962C8B-B14F-4D97-AF65-F5344CB8AC3E}">
        <p14:creationId xmlns:p14="http://schemas.microsoft.com/office/powerpoint/2010/main" val="2227060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a:t>
            </a:fld>
            <a:endParaRPr lang="en-US"/>
          </a:p>
        </p:txBody>
      </p:sp>
    </p:spTree>
    <p:extLst>
      <p:ext uri="{BB962C8B-B14F-4D97-AF65-F5344CB8AC3E}">
        <p14:creationId xmlns:p14="http://schemas.microsoft.com/office/powerpoint/2010/main" val="18234099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 = Volt-Ampere-Reactive</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27</a:t>
            </a:fld>
            <a:endParaRPr lang="en-US"/>
          </a:p>
        </p:txBody>
      </p:sp>
    </p:spTree>
    <p:extLst>
      <p:ext uri="{BB962C8B-B14F-4D97-AF65-F5344CB8AC3E}">
        <p14:creationId xmlns:p14="http://schemas.microsoft.com/office/powerpoint/2010/main" val="2409151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 = Volt-Ampere-Reactive</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28</a:t>
            </a:fld>
            <a:endParaRPr lang="en-US"/>
          </a:p>
        </p:txBody>
      </p:sp>
    </p:spTree>
    <p:extLst>
      <p:ext uri="{BB962C8B-B14F-4D97-AF65-F5344CB8AC3E}">
        <p14:creationId xmlns:p14="http://schemas.microsoft.com/office/powerpoint/2010/main" val="3045459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29</a:t>
            </a:fld>
            <a:endParaRPr lang="en-US"/>
          </a:p>
        </p:txBody>
      </p:sp>
    </p:spTree>
    <p:extLst>
      <p:ext uri="{BB962C8B-B14F-4D97-AF65-F5344CB8AC3E}">
        <p14:creationId xmlns:p14="http://schemas.microsoft.com/office/powerpoint/2010/main" val="2167568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33</a:t>
            </a:fld>
            <a:endParaRPr lang="en-US"/>
          </a:p>
        </p:txBody>
      </p:sp>
    </p:spTree>
    <p:extLst>
      <p:ext uri="{BB962C8B-B14F-4D97-AF65-F5344CB8AC3E}">
        <p14:creationId xmlns:p14="http://schemas.microsoft.com/office/powerpoint/2010/main" val="2628226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وجود خازن باعث می‌شود توان راکتیو</a:t>
            </a:r>
            <a:r>
              <a:rPr lang="fa-IR" baseline="0" dirty="0" smtClean="0"/>
              <a:t> مورد نیاز سلف از خازن تامین شود و نیاز نباشد این توان از منبع بیاید و به منبع باز گردد.</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34</a:t>
            </a:fld>
            <a:endParaRPr lang="en-US"/>
          </a:p>
        </p:txBody>
      </p:sp>
    </p:spTree>
    <p:extLst>
      <p:ext uri="{BB962C8B-B14F-4D97-AF65-F5344CB8AC3E}">
        <p14:creationId xmlns:p14="http://schemas.microsoft.com/office/powerpoint/2010/main" val="2894214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38</a:t>
            </a:fld>
            <a:endParaRPr lang="en-US"/>
          </a:p>
        </p:txBody>
      </p:sp>
    </p:spTree>
    <p:extLst>
      <p:ext uri="{BB962C8B-B14F-4D97-AF65-F5344CB8AC3E}">
        <p14:creationId xmlns:p14="http://schemas.microsoft.com/office/powerpoint/2010/main" val="1190279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انرژی ذخیره</a:t>
            </a:r>
            <a:r>
              <a:rPr lang="fa-IR" baseline="0" dirty="0" smtClean="0"/>
              <a:t> شده در سلف به صورت میدان مغناطیسی ذخیره شده و در زمانهای بعدی می تواند به مدار بازگردانده شود. همانطور که در شکل بالا انرژی برابر با </a:t>
            </a:r>
            <a:r>
              <a:rPr lang="en-US" baseline="0" dirty="0" smtClean="0"/>
              <a:t>½ Li</a:t>
            </a:r>
            <a:r>
              <a:rPr lang="en-US" baseline="30000" dirty="0" smtClean="0"/>
              <a:t>2</a:t>
            </a:r>
            <a:r>
              <a:rPr lang="fa-IR" baseline="30000" dirty="0" smtClean="0"/>
              <a:t> </a:t>
            </a:r>
            <a:r>
              <a:rPr lang="fa-IR" baseline="0" dirty="0" smtClean="0"/>
              <a:t>در سلف ذخیره شده است.</a:t>
            </a:r>
            <a:endParaRPr lang="en-US" baseline="0"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3</a:t>
            </a:fld>
            <a:endParaRPr lang="en-US"/>
          </a:p>
        </p:txBody>
      </p:sp>
    </p:spTree>
    <p:extLst>
      <p:ext uri="{BB962C8B-B14F-4D97-AF65-F5344CB8AC3E}">
        <p14:creationId xmlns:p14="http://schemas.microsoft.com/office/powerpoint/2010/main" val="1972793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اگر</a:t>
            </a:r>
            <a:r>
              <a:rPr lang="fa-IR" baseline="0" dirty="0" smtClean="0"/>
              <a:t> منبع کسینوسی باشد، چه با روش فازور و چه با روش پاسخ خصوصی میدانیم پاسخ هم کسینوسی با همان فرکانس خواهد بود و تنها دامنه و فاز آن متفاوت است. توان لحظه ای از ضرب این دو کسینوسی با فرکانس یکسان بدست می آید که یک مولفه </a:t>
            </a:r>
            <a:r>
              <a:rPr lang="en-US" baseline="0" dirty="0" smtClean="0"/>
              <a:t>DC</a:t>
            </a:r>
            <a:r>
              <a:rPr lang="fa-IR" baseline="0" dirty="0" smtClean="0"/>
              <a:t> و یک مولفه کسینوسی با فرکانس دو برابر خواهد داشت</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5</a:t>
            </a:fld>
            <a:endParaRPr lang="en-US"/>
          </a:p>
        </p:txBody>
      </p:sp>
    </p:spTree>
    <p:extLst>
      <p:ext uri="{BB962C8B-B14F-4D97-AF65-F5344CB8AC3E}">
        <p14:creationId xmlns:p14="http://schemas.microsoft.com/office/powerpoint/2010/main" val="3475512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طبق تعریف، میانگین یک سیگنال</a:t>
            </a:r>
            <a:r>
              <a:rPr lang="fa-IR" baseline="0" dirty="0" smtClean="0"/>
              <a:t> در یک بازه زمانی با انتگرال گیری از آن به دست می آید (مقایسه کنید با حالت گسسته آن که انتگرال به سیگما تبدیل می شود). </a:t>
            </a:r>
          </a:p>
          <a:p>
            <a:pPr algn="r" rtl="1"/>
            <a:r>
              <a:rPr lang="fa-IR" baseline="0" dirty="0" smtClean="0"/>
              <a:t>توان متوسط هم از میانگین توان لحظه ای در یک دوره تناوب به دست می آید. توان متوسط مدار در واقع مقدار توانی است که در مقاومتها مصرف می شود (توانی که در سلف و خازن ذخیره می شود دوباره به مدار پس داده می شود و توانی مصرف نمی کنند)</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7</a:t>
            </a:fld>
            <a:endParaRPr lang="en-US"/>
          </a:p>
        </p:txBody>
      </p:sp>
    </p:spTree>
    <p:extLst>
      <p:ext uri="{BB962C8B-B14F-4D97-AF65-F5344CB8AC3E}">
        <p14:creationId xmlns:p14="http://schemas.microsoft.com/office/powerpoint/2010/main" val="1574701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با انتگرال گیری از توان لحظه ای محاسبه شده در</a:t>
            </a:r>
            <a:r>
              <a:rPr lang="fa-IR" baseline="0" dirty="0" smtClean="0"/>
              <a:t> اسلاید 4 در یک دوره تناوب، قسمت کسینوسی صفر و تنها قسمت </a:t>
            </a:r>
            <a:r>
              <a:rPr lang="en-US" baseline="0" dirty="0" smtClean="0"/>
              <a:t>DC</a:t>
            </a:r>
            <a:r>
              <a:rPr lang="fa-IR" baseline="0" dirty="0" smtClean="0"/>
              <a:t> باقی می ماند. </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8</a:t>
            </a:fld>
            <a:endParaRPr lang="en-US"/>
          </a:p>
        </p:txBody>
      </p:sp>
    </p:spTree>
    <p:extLst>
      <p:ext uri="{BB962C8B-B14F-4D97-AF65-F5344CB8AC3E}">
        <p14:creationId xmlns:p14="http://schemas.microsoft.com/office/powerpoint/2010/main" val="989751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b="0" i="0" u="none" strike="noStrike" kern="1200" baseline="0" dirty="0" smtClean="0">
                <a:solidFill>
                  <a:schemeClr val="tx1"/>
                </a:solidFill>
                <a:latin typeface="+mn-lt"/>
                <a:ea typeface="+mn-ea"/>
                <a:cs typeface="+mn-cs"/>
              </a:rPr>
              <a:t>برای مداری که فقط سلف و خازن دارد، توان متوسطی که از منبع به المانها داده می‌شود صفر است. ولی توان لحظه‌ای فقط برخی مواقع صفر است. یعنی توان منبع گاهی مثبت است و منبع انرژی به سلف و خازن می‌دهد و گاهی منفی است و همان انرژی را دوباره پس می‌گیرد. به طور متوسط توان داده و گرفته شده صفر است. یعنی در یک دوره تناوب هیچ توانی در سلف و خازن ذخیره نمی‌شود و آنچه گرفته شده پس داده شده است.</a:t>
            </a:r>
          </a:p>
          <a:p>
            <a:pPr algn="r" rtl="1"/>
            <a:r>
              <a:rPr lang="fa-IR" sz="1200" b="0" i="0" u="none" strike="noStrike" kern="1200" baseline="0" dirty="0" smtClean="0">
                <a:solidFill>
                  <a:schemeClr val="tx1"/>
                </a:solidFill>
                <a:latin typeface="+mn-lt"/>
                <a:ea typeface="+mn-ea"/>
                <a:cs typeface="+mn-cs"/>
              </a:rPr>
              <a:t>اگر مدار مقاومت داشته باشد، در این رفت و برگشت انرژی، مقداری هم در مقاومت تلف می‌شود و به منبع باز نمی گردد. این همان توان متوسط جذب شده در مقاومت است.</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9</a:t>
            </a:fld>
            <a:endParaRPr lang="en-US"/>
          </a:p>
        </p:txBody>
      </p:sp>
    </p:spTree>
    <p:extLst>
      <p:ext uri="{BB962C8B-B14F-4D97-AF65-F5344CB8AC3E}">
        <p14:creationId xmlns:p14="http://schemas.microsoft.com/office/powerpoint/2010/main" val="3880695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توان متوسط</a:t>
            </a:r>
            <a:r>
              <a:rPr lang="fa-IR" baseline="0" dirty="0" smtClean="0"/>
              <a:t> اجزای مدار را هم از روش محاسبه توان لحظه ای و انتگرال گیری از آن، و هم با استفاده از فرمولهای توان متوسط اسلایدهای 6 و 7 می توان به دست آورد.</a:t>
            </a:r>
          </a:p>
          <a:p>
            <a:pPr algn="l" rtl="0"/>
            <a:r>
              <a:rPr lang="en-US" baseline="0" dirty="0" smtClean="0"/>
              <a:t>Average power of sources: ½ </a:t>
            </a:r>
            <a:r>
              <a:rPr lang="en-US" baseline="0" dirty="0" err="1" smtClean="0"/>
              <a:t>V</a:t>
            </a:r>
            <a:r>
              <a:rPr lang="en-US" baseline="-25000" dirty="0" err="1" smtClean="0"/>
              <a:t>m</a:t>
            </a:r>
            <a:r>
              <a:rPr lang="en-US" baseline="0" dirty="0" err="1" smtClean="0"/>
              <a:t>I</a:t>
            </a:r>
            <a:r>
              <a:rPr lang="en-US" baseline="-25000" dirty="0" err="1" smtClean="0"/>
              <a:t>m</a:t>
            </a:r>
            <a:r>
              <a:rPr lang="en-US" baseline="0" dirty="0" smtClean="0"/>
              <a:t> cos(theta-phi)</a:t>
            </a:r>
          </a:p>
          <a:p>
            <a:pPr algn="l" rtl="0"/>
            <a:r>
              <a:rPr lang="en-US" dirty="0" smtClean="0"/>
              <a:t>Average power of resistors: ½ V</a:t>
            </a:r>
            <a:r>
              <a:rPr lang="en-US" baseline="-25000" dirty="0" smtClean="0"/>
              <a:t>m</a:t>
            </a:r>
            <a:r>
              <a:rPr lang="en-US" baseline="30000" dirty="0" smtClean="0"/>
              <a:t>2</a:t>
            </a:r>
            <a:r>
              <a:rPr lang="en-US" dirty="0" smtClean="0"/>
              <a:t>/R = ½ RI</a:t>
            </a:r>
            <a:r>
              <a:rPr lang="en-US" baseline="-25000" dirty="0" smtClean="0"/>
              <a:t>m</a:t>
            </a:r>
            <a:r>
              <a:rPr lang="en-US" baseline="30000" dirty="0" smtClean="0"/>
              <a:t>2</a:t>
            </a:r>
          </a:p>
          <a:p>
            <a:pPr algn="l" rtl="0"/>
            <a:r>
              <a:rPr lang="en-US" baseline="0" dirty="0" smtClean="0"/>
              <a:t>Average power of capacitor and inductor: 0</a:t>
            </a:r>
            <a:endParaRPr lang="en-US" baseline="0"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11</a:t>
            </a:fld>
            <a:endParaRPr lang="en-US"/>
          </a:p>
        </p:txBody>
      </p:sp>
    </p:spTree>
    <p:extLst>
      <p:ext uri="{BB962C8B-B14F-4D97-AF65-F5344CB8AC3E}">
        <p14:creationId xmlns:p14="http://schemas.microsoft.com/office/powerpoint/2010/main" val="1169309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Prove</a:t>
                </a:r>
                <a:r>
                  <a:rPr lang="en-US" baseline="0" dirty="0" smtClean="0"/>
                  <a:t> that by computing voltage phasor V and average power: </a:t>
                </a:r>
                <a14:m>
                  <m:oMath xmlns:m="http://schemas.openxmlformats.org/officeDocument/2006/math">
                    <m:r>
                      <a:rPr lang="en-US" b="0" i="1" baseline="0" smtClean="0">
                        <a:latin typeface="Cambria Math" panose="02040503050406030204" pitchFamily="18" charset="0"/>
                      </a:rPr>
                      <m:t>𝑃</m:t>
                    </m:r>
                    <m:r>
                      <a:rPr lang="en-US" b="0" i="1" baseline="0" smtClean="0">
                        <a:latin typeface="Cambria Math" panose="02040503050406030204" pitchFamily="18" charset="0"/>
                      </a:rPr>
                      <m:t>=</m:t>
                    </m:r>
                    <m:f>
                      <m:fPr>
                        <m:ctrlPr>
                          <a:rPr lang="en-US" b="0" i="1" baseline="0" smtClean="0">
                            <a:latin typeface="Cambria Math" panose="02040503050406030204" pitchFamily="18" charset="0"/>
                          </a:rPr>
                        </m:ctrlPr>
                      </m:fPr>
                      <m:num>
                        <m:r>
                          <a:rPr lang="en-US" b="0" i="1" baseline="0" smtClean="0">
                            <a:latin typeface="Cambria Math" panose="02040503050406030204" pitchFamily="18" charset="0"/>
                          </a:rPr>
                          <m:t>1</m:t>
                        </m:r>
                      </m:num>
                      <m:den>
                        <m:r>
                          <a:rPr lang="en-US" b="0" i="1" baseline="0" smtClean="0">
                            <a:latin typeface="Cambria Math" panose="02040503050406030204" pitchFamily="18" charset="0"/>
                          </a:rPr>
                          <m:t>2</m:t>
                        </m:r>
                      </m:den>
                    </m:f>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𝑉</m:t>
                        </m:r>
                      </m:e>
                      <m:sub>
                        <m:r>
                          <a:rPr lang="en-US" b="0" i="1" baseline="0" smtClean="0">
                            <a:latin typeface="Cambria Math" panose="02040503050406030204" pitchFamily="18" charset="0"/>
                          </a:rPr>
                          <m:t>𝑚</m:t>
                        </m:r>
                      </m:sub>
                    </m:sSub>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𝐼</m:t>
                        </m:r>
                      </m:e>
                      <m:sub>
                        <m:r>
                          <a:rPr lang="en-US" b="0" i="1" baseline="0" smtClean="0">
                            <a:latin typeface="Cambria Math" panose="02040503050406030204" pitchFamily="18" charset="0"/>
                          </a:rPr>
                          <m:t>𝑚</m:t>
                        </m:r>
                      </m:sub>
                    </m:sSub>
                    <m:r>
                      <m:rPr>
                        <m:sty m:val="p"/>
                      </m:rPr>
                      <a:rPr lang="en-US" b="0" i="0" baseline="0" smtClean="0">
                        <a:latin typeface="Cambria Math" panose="02040503050406030204" pitchFamily="18" charset="0"/>
                      </a:rPr>
                      <m:t>cos</m:t>
                    </m:r>
                    <m:r>
                      <a:rPr lang="en-US" b="0" i="1" baseline="0" smtClean="0">
                        <a:latin typeface="Cambria Math" panose="02040503050406030204" pitchFamily="18" charset="0"/>
                      </a:rPr>
                      <m:t>⁡(</m:t>
                    </m:r>
                    <m:r>
                      <a:rPr lang="en-US" b="0" i="1" baseline="0" smtClean="0">
                        <a:latin typeface="Cambria Math" panose="02040503050406030204" pitchFamily="18" charset="0"/>
                      </a:rPr>
                      <m:t>𝜃</m:t>
                    </m:r>
                    <m:r>
                      <a:rPr lang="en-US" b="0" i="1" baseline="0" smtClean="0">
                        <a:latin typeface="Cambria Math" panose="02040503050406030204" pitchFamily="18" charset="0"/>
                      </a:rPr>
                      <m:t>−</m:t>
                    </m:r>
                    <m:r>
                      <a:rPr lang="en-US" b="0" i="1" baseline="0" smtClean="0">
                        <a:latin typeface="Cambria Math" panose="02040503050406030204" pitchFamily="18" charset="0"/>
                      </a:rPr>
                      <m:t>𝜙</m:t>
                    </m:r>
                    <m:r>
                      <a:rPr lang="en-US" b="0" i="1" baseline="0" smtClean="0">
                        <a:latin typeface="Cambria Math" panose="02040503050406030204" pitchFamily="18" charset="0"/>
                      </a:rPr>
                      <m:t>)</m:t>
                    </m:r>
                  </m:oMath>
                </a14:m>
                <a:endParaRPr lang="en-US" dirty="0"/>
              </a:p>
            </p:txBody>
          </p:sp>
        </mc:Choice>
        <mc:Fallback xmlns="">
          <p:sp>
            <p:nvSpPr>
              <p:cNvPr id="3" name="Notes Placeholder 2"/>
              <p:cNvSpPr>
                <a:spLocks noGrp="1"/>
              </p:cNvSpPr>
              <p:nvPr>
                <p:ph type="body" idx="1"/>
              </p:nvPr>
            </p:nvSpPr>
            <p:spPr/>
            <p:txBody>
              <a:bodyPr/>
              <a:lstStyle/>
              <a:p>
                <a:r>
                  <a:rPr lang="en-US" dirty="0" smtClean="0"/>
                  <a:t>Prove</a:t>
                </a:r>
                <a:r>
                  <a:rPr lang="en-US" baseline="0" dirty="0" smtClean="0"/>
                  <a:t> that by computing voltage phasor V and average power: </a:t>
                </a:r>
                <a:r>
                  <a:rPr lang="en-US" b="0" i="0" baseline="0" smtClean="0">
                    <a:latin typeface="Cambria Math" panose="02040503050406030204" pitchFamily="18" charset="0"/>
                  </a:rPr>
                  <a:t>𝑃=1/2 𝑉_𝑚 𝐼_𝑚 cos⁡(𝜃−𝜙)</a:t>
                </a:r>
                <a:endParaRPr lang="en-US" dirty="0"/>
              </a:p>
            </p:txBody>
          </p:sp>
        </mc:Fallback>
      </mc:AlternateContent>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12</a:t>
            </a:fld>
            <a:endParaRPr lang="en-US"/>
          </a:p>
        </p:txBody>
      </p:sp>
    </p:spTree>
    <p:extLst>
      <p:ext uri="{BB962C8B-B14F-4D97-AF65-F5344CB8AC3E}">
        <p14:creationId xmlns:p14="http://schemas.microsoft.com/office/powerpoint/2010/main" val="2584587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r>
              <a:rPr lang="fa-IR" altLang="en-US" smtClean="0"/>
              <a:t>مدارهای الکتریکی و الکترونیکی</a:t>
            </a:r>
            <a:endParaRPr lang="en-US" alt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fa-IR" altLang="en-US" smtClean="0"/>
              <a:t>14. تحلیل توان </a:t>
            </a:r>
            <a:r>
              <a:rPr lang="en-US" altLang="en-US" smtClean="0"/>
              <a:t>AC</a:t>
            </a:r>
            <a:endParaRPr lang="en-US" alt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B916743-4E7F-4AC8-ACD9-649C7E5C28A1}" type="slidenum">
              <a:rPr lang="en-US" altLang="en-US"/>
              <a:pPr>
                <a:defRPr/>
              </a:pPr>
              <a:t>‹#›</a:t>
            </a:fld>
            <a:endParaRPr lang="en-US" altLang="en-US"/>
          </a:p>
        </p:txBody>
      </p:sp>
    </p:spTree>
    <p:extLst>
      <p:ext uri="{BB962C8B-B14F-4D97-AF65-F5344CB8AC3E}">
        <p14:creationId xmlns:p14="http://schemas.microsoft.com/office/powerpoint/2010/main" val="13333096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5" name="Footer Placeholder 2"/>
          <p:cNvSpPr>
            <a:spLocks noGrp="1"/>
          </p:cNvSpPr>
          <p:nvPr>
            <p:ph type="ftr" sz="quarter" idx="11"/>
          </p:nvPr>
        </p:nvSpPr>
        <p:spPr/>
        <p:txBody>
          <a:bodyPr/>
          <a:lstStyle>
            <a:lvl1pPr>
              <a:defRPr/>
            </a:lvl1pPr>
          </a:lstStyle>
          <a:p>
            <a:pPr>
              <a:defRPr/>
            </a:pPr>
            <a:r>
              <a:rPr lang="fa-IR" altLang="en-US" smtClean="0"/>
              <a:t>14. تحلیل توان </a:t>
            </a:r>
            <a:r>
              <a:rPr lang="en-US" altLang="en-US" smtClean="0"/>
              <a:t>AC</a:t>
            </a:r>
            <a:endParaRPr lang="en-US" altLang="en-US" dirty="0"/>
          </a:p>
        </p:txBody>
      </p:sp>
      <p:sp>
        <p:nvSpPr>
          <p:cNvPr id="6" name="Slide Number Placeholder 22"/>
          <p:cNvSpPr>
            <a:spLocks noGrp="1"/>
          </p:cNvSpPr>
          <p:nvPr>
            <p:ph type="sldNum" sz="quarter" idx="12"/>
          </p:nvPr>
        </p:nvSpPr>
        <p:spPr/>
        <p:txBody>
          <a:bodyPr/>
          <a:lstStyle>
            <a:lvl1pPr>
              <a:defRPr/>
            </a:lvl1pPr>
          </a:lstStyle>
          <a:p>
            <a:pPr>
              <a:defRPr/>
            </a:pPr>
            <a:fld id="{89CE0CEF-2513-4502-B5E4-86178963BC8F}" type="slidenum">
              <a:rPr lang="en-US" altLang="en-US"/>
              <a:pPr>
                <a:defRPr/>
              </a:pPr>
              <a:t>‹#›</a:t>
            </a:fld>
            <a:endParaRPr lang="en-US" altLang="en-US" dirty="0"/>
          </a:p>
        </p:txBody>
      </p:sp>
    </p:spTree>
    <p:extLst>
      <p:ext uri="{BB962C8B-B14F-4D97-AF65-F5344CB8AC3E}">
        <p14:creationId xmlns:p14="http://schemas.microsoft.com/office/powerpoint/2010/main" val="54151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smtClean="0"/>
            </a:lvl1pPr>
          </a:lstStyle>
          <a:p>
            <a:pPr>
              <a:defRPr/>
            </a:pPr>
            <a:r>
              <a:rPr lang="fa-IR" altLang="en-US" smtClean="0"/>
              <a:t>مدارهای الکتریکی و الکترونیکی</a:t>
            </a:r>
            <a:endParaRPr lang="en-US" alt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fa-IR" altLang="en-US" smtClean="0"/>
              <a:t>14. تحلیل توان </a:t>
            </a:r>
            <a:r>
              <a:rPr lang="en-US" altLang="en-US" smtClean="0"/>
              <a:t>AC</a:t>
            </a:r>
            <a:endParaRPr lang="en-US" alt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59B103F-FA24-4D83-98C3-C52A1E5C2915}" type="slidenum">
              <a:rPr lang="en-US" altLang="en-US"/>
              <a:pPr>
                <a:defRPr/>
              </a:pPr>
              <a:t>‹#›</a:t>
            </a:fld>
            <a:endParaRPr lang="en-US" altLang="en-US"/>
          </a:p>
        </p:txBody>
      </p:sp>
    </p:spTree>
    <p:extLst>
      <p:ext uri="{BB962C8B-B14F-4D97-AF65-F5344CB8AC3E}">
        <p14:creationId xmlns:p14="http://schemas.microsoft.com/office/powerpoint/2010/main" val="197953707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5800"/>
          </a:xfrm>
        </p:spPr>
        <p:txBody>
          <a:bodyPr/>
          <a:lstStyle>
            <a:lvl1pPr algn="r" rtl="1">
              <a:defRPr>
                <a:cs typeface="B Nazanin" panose="00000400000000000000" pitchFamily="2" charset="-78"/>
              </a:defRPr>
            </a:lvl1pPr>
          </a:lstStyle>
          <a:p>
            <a:r>
              <a:rPr lang="en-US" dirty="0"/>
              <a:t>Click to edit Master title style</a:t>
            </a:r>
          </a:p>
        </p:txBody>
      </p:sp>
      <p:sp>
        <p:nvSpPr>
          <p:cNvPr id="8" name="Content Placeholder 7"/>
          <p:cNvSpPr>
            <a:spLocks noGrp="1"/>
          </p:cNvSpPr>
          <p:nvPr>
            <p:ph sz="quarter" idx="1"/>
          </p:nvPr>
        </p:nvSpPr>
        <p:spPr>
          <a:xfrm>
            <a:off x="612648" y="1219200"/>
            <a:ext cx="8153400" cy="4876800"/>
          </a:xfrm>
        </p:spPr>
        <p:txBody>
          <a:bodyPr/>
          <a:lstStyle>
            <a:lvl1pPr algn="r" rtl="1">
              <a:defRPr>
                <a:cs typeface="B Nazanin" panose="00000400000000000000" pitchFamily="2" charset="-78"/>
              </a:defRPr>
            </a:lvl1pPr>
            <a:lvl2pPr algn="r" rtl="1">
              <a:defRPr>
                <a:cs typeface="B Nazanin" panose="00000400000000000000" pitchFamily="2" charset="-78"/>
              </a:defRPr>
            </a:lvl2pPr>
            <a:lvl3pPr algn="r" rtl="1">
              <a:defRPr>
                <a:cs typeface="B Nazanin" panose="00000400000000000000" pitchFamily="2" charset="-78"/>
              </a:defRPr>
            </a:lvl3pPr>
            <a:lvl4pPr algn="r" rtl="1">
              <a:defRPr>
                <a:cs typeface="B Nazanin" panose="00000400000000000000" pitchFamily="2" charset="-78"/>
              </a:defRPr>
            </a:lvl4pPr>
            <a:lvl5pPr algn="r" rtl="1">
              <a:defRPr>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mtClean="0">
                <a:cs typeface="B Nazanin" panose="00000400000000000000" pitchFamily="2" charset="-78"/>
              </a:defRPr>
            </a:lvl1p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a:xfrm>
            <a:off x="1195388" y="6248400"/>
            <a:ext cx="4811712" cy="381000"/>
          </a:xfrm>
        </p:spPr>
        <p:txBody>
          <a:bodyPr/>
          <a:lstStyle>
            <a:lvl1pPr rtl="1">
              <a:defRPr>
                <a:cs typeface="B Nazanin" panose="00000400000000000000" pitchFamily="2" charset="-78"/>
              </a:defRPr>
            </a:lvl1pPr>
          </a:lstStyle>
          <a:p>
            <a:pPr>
              <a:defRPr/>
            </a:pPr>
            <a:r>
              <a:rPr lang="fa-IR" altLang="en-US" smtClean="0"/>
              <a:t>14. تحلیل توان </a:t>
            </a:r>
            <a:r>
              <a:rPr lang="en-US" altLang="en-US" smtClean="0"/>
              <a:t>AC</a:t>
            </a:r>
            <a:endParaRPr lang="en-US" altLang="en-US" dirty="0"/>
          </a:p>
        </p:txBody>
      </p:sp>
      <p:sp>
        <p:nvSpPr>
          <p:cNvPr id="6" name="Slide Number Placeholder 5"/>
          <p:cNvSpPr>
            <a:spLocks noGrp="1"/>
          </p:cNvSpPr>
          <p:nvPr>
            <p:ph type="sldNum" sz="quarter" idx="12"/>
          </p:nvPr>
        </p:nvSpPr>
        <p:spPr/>
        <p:txBody>
          <a:bodyPr/>
          <a:lstStyle>
            <a:lvl1pPr>
              <a:defRPr>
                <a:solidFill>
                  <a:srgbClr val="FFFFFF"/>
                </a:solidFill>
                <a:cs typeface="B Nazanin" panose="00000400000000000000" pitchFamily="2" charset="-78"/>
              </a:defRPr>
            </a:lvl1pPr>
          </a:lstStyle>
          <a:p>
            <a:pPr rtl="1">
              <a:defRPr/>
            </a:pPr>
            <a:fld id="{B5CFC3F8-B58D-40FA-AF21-F23E618E0688}" type="slidenum">
              <a:rPr lang="en-US" altLang="en-US" smtClean="0"/>
              <a:pPr rtl="1">
                <a:defRPr/>
              </a:pPr>
              <a:t>‹#›</a:t>
            </a:fld>
            <a:endParaRPr lang="en-US" altLang="en-US" dirty="0"/>
          </a:p>
        </p:txBody>
      </p:sp>
    </p:spTree>
    <p:extLst>
      <p:ext uri="{BB962C8B-B14F-4D97-AF65-F5344CB8AC3E}">
        <p14:creationId xmlns:p14="http://schemas.microsoft.com/office/powerpoint/2010/main" val="7812429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smtClean="0"/>
            </a:lvl1pPr>
          </a:lstStyle>
          <a:p>
            <a:pPr>
              <a:defRPr/>
            </a:pPr>
            <a:r>
              <a:rPr lang="fa-IR" altLang="en-US" smtClean="0"/>
              <a:t>مدارهای الکتریکی و الکترونیکی</a:t>
            </a:r>
            <a:endParaRPr lang="en-US" alt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FE4673F0-768F-450F-9B32-682176E185B7}"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r>
              <a:rPr lang="fa-IR" altLang="en-US" smtClean="0"/>
              <a:t>14. تحلیل توان </a:t>
            </a:r>
            <a:r>
              <a:rPr lang="en-US" altLang="en-US" smtClean="0"/>
              <a:t>AC</a:t>
            </a:r>
            <a:endParaRPr lang="en-US" altLang="en-US"/>
          </a:p>
        </p:txBody>
      </p:sp>
    </p:spTree>
    <p:extLst>
      <p:ext uri="{BB962C8B-B14F-4D97-AF65-F5344CB8AC3E}">
        <p14:creationId xmlns:p14="http://schemas.microsoft.com/office/powerpoint/2010/main" val="17284932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smtClean="0"/>
            </a:lvl1pPr>
          </a:lstStyle>
          <a:p>
            <a:pPr>
              <a:defRPr/>
            </a:pPr>
            <a:r>
              <a:rPr lang="fa-IR" altLang="en-US" smtClean="0"/>
              <a:t>مدارهای الکتریکی و الکترونیکی</a:t>
            </a:r>
            <a:endParaRPr lang="en-US" altLang="en-US"/>
          </a:p>
        </p:txBody>
      </p:sp>
      <p:sp>
        <p:nvSpPr>
          <p:cNvPr id="6" name="Slide Number Placeholder 9"/>
          <p:cNvSpPr>
            <a:spLocks noGrp="1"/>
          </p:cNvSpPr>
          <p:nvPr>
            <p:ph type="sldNum" sz="quarter" idx="11"/>
          </p:nvPr>
        </p:nvSpPr>
        <p:spPr/>
        <p:txBody>
          <a:bodyPr rtlCol="0"/>
          <a:lstStyle>
            <a:lvl1pPr>
              <a:defRPr/>
            </a:lvl1pPr>
          </a:lstStyle>
          <a:p>
            <a:pPr>
              <a:defRPr/>
            </a:pPr>
            <a:fld id="{78F2C19F-4ECA-40CC-B095-5582625F1365}"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r>
              <a:rPr lang="fa-IR" altLang="en-US" smtClean="0"/>
              <a:t>14. تحلیل توان </a:t>
            </a:r>
            <a:r>
              <a:rPr lang="en-US" altLang="en-US" smtClean="0"/>
              <a:t>AC</a:t>
            </a:r>
            <a:endParaRPr lang="en-US" altLang="en-US"/>
          </a:p>
        </p:txBody>
      </p:sp>
    </p:spTree>
    <p:extLst>
      <p:ext uri="{BB962C8B-B14F-4D97-AF65-F5344CB8AC3E}">
        <p14:creationId xmlns:p14="http://schemas.microsoft.com/office/powerpoint/2010/main" val="187381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smtClean="0"/>
            </a:lvl1pPr>
          </a:lstStyle>
          <a:p>
            <a:pPr>
              <a:defRPr/>
            </a:pPr>
            <a:r>
              <a:rPr lang="fa-IR" altLang="en-US" smtClean="0"/>
              <a:t>مدارهای الکتریکی و الکترونیکی</a:t>
            </a:r>
            <a:endParaRPr lang="en-US" altLang="en-US"/>
          </a:p>
        </p:txBody>
      </p:sp>
      <p:sp>
        <p:nvSpPr>
          <p:cNvPr id="8" name="Slide Number Placeholder 11"/>
          <p:cNvSpPr>
            <a:spLocks noGrp="1"/>
          </p:cNvSpPr>
          <p:nvPr>
            <p:ph type="sldNum" sz="quarter" idx="11"/>
          </p:nvPr>
        </p:nvSpPr>
        <p:spPr/>
        <p:txBody>
          <a:bodyPr rtlCol="0"/>
          <a:lstStyle>
            <a:lvl1pPr>
              <a:defRPr/>
            </a:lvl1pPr>
          </a:lstStyle>
          <a:p>
            <a:pPr>
              <a:defRPr/>
            </a:pPr>
            <a:fld id="{AE454D86-5E69-4F38-AA18-41DB87525847}"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r>
              <a:rPr lang="fa-IR" altLang="en-US" smtClean="0"/>
              <a:t>14. تحلیل توان </a:t>
            </a:r>
            <a:r>
              <a:rPr lang="en-US" altLang="en-US" smtClean="0"/>
              <a:t>AC</a:t>
            </a:r>
            <a:endParaRPr lang="en-US" altLang="en-US"/>
          </a:p>
        </p:txBody>
      </p:sp>
    </p:spTree>
    <p:extLst>
      <p:ext uri="{BB962C8B-B14F-4D97-AF65-F5344CB8AC3E}">
        <p14:creationId xmlns:p14="http://schemas.microsoft.com/office/powerpoint/2010/main" val="226868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4" name="Footer Placeholder 2"/>
          <p:cNvSpPr>
            <a:spLocks noGrp="1"/>
          </p:cNvSpPr>
          <p:nvPr>
            <p:ph type="ftr" sz="quarter" idx="11"/>
          </p:nvPr>
        </p:nvSpPr>
        <p:spPr/>
        <p:txBody>
          <a:bodyPr/>
          <a:lstStyle>
            <a:lvl1pPr>
              <a:defRPr/>
            </a:lvl1pPr>
          </a:lstStyle>
          <a:p>
            <a:pPr>
              <a:defRPr/>
            </a:pPr>
            <a:r>
              <a:rPr lang="fa-IR" altLang="en-US" smtClean="0"/>
              <a:t>14. تحلیل توان </a:t>
            </a:r>
            <a:r>
              <a:rPr lang="en-US" altLang="en-US" smtClean="0"/>
              <a:t>AC</a:t>
            </a:r>
            <a:endParaRPr lang="en-US" altLang="en-US" dirty="0"/>
          </a:p>
        </p:txBody>
      </p:sp>
      <p:sp>
        <p:nvSpPr>
          <p:cNvPr id="5" name="Slide Number Placeholder 22"/>
          <p:cNvSpPr>
            <a:spLocks noGrp="1"/>
          </p:cNvSpPr>
          <p:nvPr>
            <p:ph type="sldNum" sz="quarter" idx="12"/>
          </p:nvPr>
        </p:nvSpPr>
        <p:spPr/>
        <p:txBody>
          <a:bodyPr/>
          <a:lstStyle>
            <a:lvl1pPr>
              <a:defRPr/>
            </a:lvl1pPr>
          </a:lstStyle>
          <a:p>
            <a:pPr>
              <a:defRPr/>
            </a:pPr>
            <a:fld id="{A6CCBF18-E55F-40C4-AA9C-CCFBF6518CB2}" type="slidenum">
              <a:rPr lang="en-US" altLang="en-US"/>
              <a:pPr>
                <a:defRPr/>
              </a:pPr>
              <a:t>‹#›</a:t>
            </a:fld>
            <a:endParaRPr lang="en-US" altLang="en-US" dirty="0"/>
          </a:p>
        </p:txBody>
      </p:sp>
    </p:spTree>
    <p:extLst>
      <p:ext uri="{BB962C8B-B14F-4D97-AF65-F5344CB8AC3E}">
        <p14:creationId xmlns:p14="http://schemas.microsoft.com/office/powerpoint/2010/main" val="302786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r>
              <a:rPr lang="fa-IR" altLang="en-US" smtClean="0"/>
              <a:t>مدارهای الکتریکی و الکترونیکی</a:t>
            </a:r>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fa-IR" altLang="en-US" smtClean="0"/>
              <a:t>14. تحلیل توان </a:t>
            </a:r>
            <a:r>
              <a:rPr lang="en-US" altLang="en-US" smtClean="0"/>
              <a:t>AC</a:t>
            </a:r>
            <a:endParaRPr lang="en-US"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EA097438-A5DA-4F47-94D7-4634482D7267}" type="slidenum">
              <a:rPr lang="en-US" altLang="en-US"/>
              <a:pPr>
                <a:defRPr/>
              </a:pPr>
              <a:t>‹#›</a:t>
            </a:fld>
            <a:endParaRPr lang="en-US" altLang="en-US"/>
          </a:p>
        </p:txBody>
      </p:sp>
    </p:spTree>
    <p:extLst>
      <p:ext uri="{BB962C8B-B14F-4D97-AF65-F5344CB8AC3E}">
        <p14:creationId xmlns:p14="http://schemas.microsoft.com/office/powerpoint/2010/main" val="310922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6" name="Footer Placeholder 2"/>
          <p:cNvSpPr>
            <a:spLocks noGrp="1"/>
          </p:cNvSpPr>
          <p:nvPr>
            <p:ph type="ftr" sz="quarter" idx="11"/>
          </p:nvPr>
        </p:nvSpPr>
        <p:spPr/>
        <p:txBody>
          <a:bodyPr/>
          <a:lstStyle>
            <a:lvl1pPr>
              <a:defRPr/>
            </a:lvl1pPr>
          </a:lstStyle>
          <a:p>
            <a:pPr>
              <a:defRPr/>
            </a:pPr>
            <a:r>
              <a:rPr lang="fa-IR" altLang="en-US" smtClean="0"/>
              <a:t>14. تحلیل توان </a:t>
            </a:r>
            <a:r>
              <a:rPr lang="en-US" altLang="en-US" smtClean="0"/>
              <a:t>AC</a:t>
            </a:r>
            <a:endParaRPr lang="en-US" altLang="en-US" dirty="0"/>
          </a:p>
        </p:txBody>
      </p:sp>
      <p:sp>
        <p:nvSpPr>
          <p:cNvPr id="7" name="Slide Number Placeholder 22"/>
          <p:cNvSpPr>
            <a:spLocks noGrp="1"/>
          </p:cNvSpPr>
          <p:nvPr>
            <p:ph type="sldNum" sz="quarter" idx="12"/>
          </p:nvPr>
        </p:nvSpPr>
        <p:spPr/>
        <p:txBody>
          <a:bodyPr/>
          <a:lstStyle>
            <a:lvl1pPr>
              <a:defRPr/>
            </a:lvl1pPr>
          </a:lstStyle>
          <a:p>
            <a:pPr>
              <a:defRPr/>
            </a:pPr>
            <a:fld id="{55FE5F11-A144-4222-B80E-FD52FBD0E5C8}" type="slidenum">
              <a:rPr lang="en-US" altLang="en-US"/>
              <a:pPr>
                <a:defRPr/>
              </a:pPr>
              <a:t>‹#›</a:t>
            </a:fld>
            <a:endParaRPr lang="en-US" altLang="en-US" dirty="0"/>
          </a:p>
        </p:txBody>
      </p:sp>
    </p:spTree>
    <p:extLst>
      <p:ext uri="{BB962C8B-B14F-4D97-AF65-F5344CB8AC3E}">
        <p14:creationId xmlns:p14="http://schemas.microsoft.com/office/powerpoint/2010/main" val="35647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smtClean="0"/>
            </a:lvl1pPr>
          </a:lstStyle>
          <a:p>
            <a:pPr>
              <a:defRPr/>
            </a:pPr>
            <a:r>
              <a:rPr lang="fa-IR" altLang="en-US" smtClean="0"/>
              <a:t>مدارهای الکتریکی و الکترونیکی</a:t>
            </a:r>
            <a:endParaRPr lang="en-US" alt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78A045DE-1C2E-4066-AF9F-E27DD7118661}" type="slidenum">
              <a:rPr lang="en-US" altLang="en-US"/>
              <a:pPr>
                <a:defRPr/>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fa-IR" altLang="en-US" smtClean="0"/>
              <a:t>14. تحلیل توان </a:t>
            </a:r>
            <a:r>
              <a:rPr lang="en-US" altLang="en-US" smtClean="0"/>
              <a:t>AC</a:t>
            </a:r>
            <a:endParaRPr lang="en-US" altLang="en-US"/>
          </a:p>
        </p:txBody>
      </p:sp>
    </p:spTree>
    <p:extLst>
      <p:ext uri="{BB962C8B-B14F-4D97-AF65-F5344CB8AC3E}">
        <p14:creationId xmlns:p14="http://schemas.microsoft.com/office/powerpoint/2010/main" val="14627633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12"/>
          <p:cNvSpPr>
            <a:spLocks noGrp="1"/>
          </p:cNvSpPr>
          <p:nvPr>
            <p:ph type="body" idx="1"/>
          </p:nvPr>
        </p:nvSpPr>
        <p:spPr bwMode="auto">
          <a:xfrm>
            <a:off x="612775" y="1235075"/>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6248400"/>
            <a:ext cx="2667000" cy="381000"/>
          </a:xfrm>
          <a:prstGeom prst="rect">
            <a:avLst/>
          </a:prstGeom>
          <a:solidFill>
            <a:schemeClr val="accent1"/>
          </a:solidFill>
        </p:spPr>
        <p:txBody>
          <a:bodyPr vert="horz" anchor="ctr" anchorCtr="0"/>
          <a:lstStyle>
            <a:lvl1pPr algn="ctr" eaLnBrk="1" latinLnBrk="0" hangingPunct="1">
              <a:defRPr kumimoji="0" sz="1400" smtClean="0">
                <a:solidFill>
                  <a:schemeClr val="tx2"/>
                </a:solidFill>
              </a:defRPr>
            </a:lvl1pPr>
          </a:lstStyle>
          <a:p>
            <a:pPr>
              <a:defRPr/>
            </a:pPr>
            <a:r>
              <a:rPr lang="fa-IR" altLang="en-US" smtClean="0"/>
              <a:t>مدارهای الکتریکی و الکترونیکی</a:t>
            </a:r>
            <a:endParaRPr lang="en-US" altLang="en-US" dirty="0"/>
          </a:p>
        </p:txBody>
      </p:sp>
      <p:sp>
        <p:nvSpPr>
          <p:cNvPr id="3" name="Footer Placeholder 2"/>
          <p:cNvSpPr>
            <a:spLocks noGrp="1"/>
          </p:cNvSpPr>
          <p:nvPr>
            <p:ph type="ftr" sz="quarter" idx="3"/>
          </p:nvPr>
        </p:nvSpPr>
        <p:spPr>
          <a:xfrm>
            <a:off x="1219200" y="6248400"/>
            <a:ext cx="4811713" cy="381000"/>
          </a:xfrm>
          <a:prstGeom prst="rect">
            <a:avLst/>
          </a:prstGeom>
          <a:solidFill>
            <a:schemeClr val="accent2"/>
          </a:solidFill>
        </p:spPr>
        <p:txBody>
          <a:bodyPr vert="horz" anchor="ctr"/>
          <a:lstStyle>
            <a:lvl1pPr algn="ctr" eaLnBrk="1" latinLnBrk="0" hangingPunct="1">
              <a:defRPr kumimoji="0" sz="1400">
                <a:solidFill>
                  <a:schemeClr val="tx2"/>
                </a:solidFill>
              </a:defRPr>
            </a:lvl1pPr>
          </a:lstStyle>
          <a:p>
            <a:pPr>
              <a:defRPr/>
            </a:pPr>
            <a:r>
              <a:rPr lang="fa-IR" altLang="en-US" smtClean="0"/>
              <a:t>14. تحلیل توان </a:t>
            </a:r>
            <a:r>
              <a:rPr lang="en-US" altLang="en-US" smtClean="0"/>
              <a:t>AC</a:t>
            </a:r>
            <a:endParaRPr lang="en-US" altLang="en-US" dirty="0"/>
          </a:p>
        </p:txBody>
      </p:sp>
      <p:sp>
        <p:nvSpPr>
          <p:cNvPr id="7" name="Rectangle 6"/>
          <p:cNvSpPr/>
          <p:nvPr/>
        </p:nvSpPr>
        <p:spPr bwMode="white">
          <a:xfrm>
            <a:off x="0" y="900113"/>
            <a:ext cx="9144000" cy="319087"/>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590550" y="6248400"/>
            <a:ext cx="533400" cy="3810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990600"/>
            <a:ext cx="8172450" cy="16033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609600" y="6329363"/>
            <a:ext cx="533400" cy="244475"/>
          </a:xfrm>
          <a:prstGeom prst="rect">
            <a:avLst/>
          </a:prstGeom>
        </p:spPr>
        <p:txBody>
          <a:bodyPr vert="horz" anchor="ctr" anchorCtr="0">
            <a:normAutofit/>
          </a:bodyPr>
          <a:lstStyle>
            <a:lvl1pPr algn="ctr" rtl="1" eaLnBrk="1" latinLnBrk="0" hangingPunct="1">
              <a:defRPr kumimoji="0" sz="1400" b="1">
                <a:solidFill>
                  <a:srgbClr val="FFFFFF"/>
                </a:solidFill>
              </a:defRPr>
            </a:lvl1pPr>
          </a:lstStyle>
          <a:p>
            <a:pPr>
              <a:defRPr/>
            </a:pPr>
            <a:fld id="{0949679D-F92E-44F0-804B-F6AF1B3D7B0E}"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46" r:id="rId6"/>
    <p:sldLayoutId id="2147483954" r:id="rId7"/>
    <p:sldLayoutId id="2147483947" r:id="rId8"/>
    <p:sldLayoutId id="2147483955" r:id="rId9"/>
    <p:sldLayoutId id="2147483948" r:id="rId10"/>
    <p:sldLayoutId id="2147483956" r:id="rId11"/>
  </p:sldLayoutIdLst>
  <p:timing>
    <p:tnLst>
      <p:par>
        <p:cTn id="1" dur="indefinite" restart="never" nodeType="tmRoot"/>
      </p:par>
    </p:tnLst>
  </p:timing>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Calibri" pitchFamily="34" charset="0"/>
        </a:defRPr>
      </a:lvl2pPr>
      <a:lvl3pPr algn="l" rtl="0" eaLnBrk="0" fontAlgn="base" hangingPunct="0">
        <a:spcBef>
          <a:spcPct val="0"/>
        </a:spcBef>
        <a:spcAft>
          <a:spcPct val="0"/>
        </a:spcAft>
        <a:defRPr sz="4400">
          <a:solidFill>
            <a:schemeClr val="tx2"/>
          </a:solidFill>
          <a:latin typeface="Calibri" pitchFamily="34" charset="0"/>
        </a:defRPr>
      </a:lvl3pPr>
      <a:lvl4pPr algn="l" rtl="0" eaLnBrk="0" fontAlgn="base" hangingPunct="0">
        <a:spcBef>
          <a:spcPct val="0"/>
        </a:spcBef>
        <a:spcAft>
          <a:spcPct val="0"/>
        </a:spcAft>
        <a:defRPr sz="4400">
          <a:solidFill>
            <a:schemeClr val="tx2"/>
          </a:solidFill>
          <a:latin typeface="Calibri" pitchFamily="34" charset="0"/>
        </a:defRPr>
      </a:lvl4pPr>
      <a:lvl5pPr algn="l" rtl="0" eaLnBrk="0" fontAlgn="base" hangingPunct="0">
        <a:spcBef>
          <a:spcPct val="0"/>
        </a:spcBef>
        <a:spcAft>
          <a:spcPct val="0"/>
        </a:spcAft>
        <a:defRPr sz="4400">
          <a:solidFill>
            <a:schemeClr val="tx2"/>
          </a:solidFill>
          <a:latin typeface="Calibri" pitchFamily="34" charset="0"/>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4.wmf"/><Relationship Id="rId5" Type="http://schemas.openxmlformats.org/officeDocument/2006/relationships/oleObject" Target="../embeddings/oleObject3.bin"/><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3.wmf"/><Relationship Id="rId5" Type="http://schemas.openxmlformats.org/officeDocument/2006/relationships/oleObject" Target="../embeddings/oleObject4.bin"/><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6.w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7.wmf"/><Relationship Id="rId5" Type="http://schemas.openxmlformats.org/officeDocument/2006/relationships/oleObject" Target="../embeddings/oleObject6.bin"/><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2.wmf"/><Relationship Id="rId5" Type="http://schemas.openxmlformats.org/officeDocument/2006/relationships/oleObject" Target="../embeddings/oleObject7.bin"/><Relationship Id="rId4" Type="http://schemas.openxmlformats.org/officeDocument/2006/relationships/image" Target="../media/image4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5.wmf"/><Relationship Id="rId4" Type="http://schemas.openxmlformats.org/officeDocument/2006/relationships/oleObject" Target="../embeddings/oleObject8.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20.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9.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8229600" cy="4876800"/>
          </a:xfrm>
        </p:spPr>
        <p:txBody>
          <a:bodyPr>
            <a:normAutofit/>
          </a:bodyPr>
          <a:lstStyle/>
          <a:p>
            <a:pPr algn="r" rtl="1" eaLnBrk="1" fontAlgn="auto" hangingPunct="1">
              <a:spcAft>
                <a:spcPts val="0"/>
              </a:spcAft>
              <a:defRPr/>
            </a:pPr>
            <a:r>
              <a:rPr lang="fa-IR" cap="none" dirty="0" smtClean="0">
                <a:cs typeface="B Nazanin" panose="00000400000000000000" pitchFamily="2" charset="-78"/>
              </a:rPr>
              <a:t>مدارهای الکتریکی و الکترونیکی</a:t>
            </a:r>
            <a:br>
              <a:rPr lang="fa-IR" cap="none" dirty="0" smtClean="0">
                <a:cs typeface="B Nazanin" panose="00000400000000000000" pitchFamily="2" charset="-78"/>
              </a:rPr>
            </a:br>
            <a:r>
              <a:rPr lang="fa-IR" cap="none" dirty="0" smtClean="0">
                <a:cs typeface="B Nazanin" panose="00000400000000000000" pitchFamily="2" charset="-78"/>
              </a:rPr>
              <a:t>فصل چهاردهم: تحلیل توان </a:t>
            </a:r>
            <a:r>
              <a:rPr lang="en-US" cap="none" dirty="0" smtClean="0">
                <a:cs typeface="B Nazanin" panose="00000400000000000000" pitchFamily="2" charset="-78"/>
              </a:rPr>
              <a:t>AC</a:t>
            </a:r>
            <a:r>
              <a:rPr lang="en-US" dirty="0">
                <a:cs typeface="B Nazanin" panose="00000400000000000000" pitchFamily="2" charset="-78"/>
              </a:rPr>
              <a:t/>
            </a:r>
            <a:br>
              <a:rPr lang="en-US" dirty="0">
                <a:cs typeface="B Nazanin" panose="00000400000000000000" pitchFamily="2" charset="-78"/>
              </a:rPr>
            </a:br>
            <a:r>
              <a:rPr lang="fa-IR" sz="3600" cap="none" dirty="0" smtClean="0">
                <a:cs typeface="B Nazanin" panose="00000400000000000000" pitchFamily="2" charset="-78"/>
              </a:rPr>
              <a:t/>
            </a:r>
            <a:br>
              <a:rPr lang="fa-IR" sz="3600" cap="none" dirty="0" smtClean="0">
                <a:cs typeface="B Nazanin" panose="00000400000000000000" pitchFamily="2" charset="-78"/>
              </a:rPr>
            </a:br>
            <a:r>
              <a:rPr lang="fa-IR" sz="3600" cap="none" dirty="0" smtClean="0">
                <a:cs typeface="B Nazanin" panose="00000400000000000000" pitchFamily="2" charset="-78"/>
              </a:rPr>
              <a:t>استاد درس: محمود ممتازپور</a:t>
            </a:r>
            <a:r>
              <a:rPr lang="en-US" sz="3600" cap="none" dirty="0">
                <a:cs typeface="B Nazanin" panose="00000400000000000000" pitchFamily="2" charset="-78"/>
              </a:rPr>
              <a:t/>
            </a:r>
            <a:br>
              <a:rPr lang="en-US" sz="3600" cap="none" dirty="0">
                <a:cs typeface="B Nazanin" panose="00000400000000000000" pitchFamily="2" charset="-78"/>
              </a:rPr>
            </a:br>
            <a:r>
              <a:rPr lang="en-US" sz="3000" u="sng" cap="none" dirty="0">
                <a:solidFill>
                  <a:srgbClr val="6128F0"/>
                </a:solidFill>
                <a:cs typeface="B Nazanin" panose="00000400000000000000" pitchFamily="2" charset="-78"/>
              </a:rPr>
              <a:t>ceit.aut.ac.ir/~</a:t>
            </a:r>
            <a:r>
              <a:rPr lang="en-US" sz="3000" u="sng" cap="none" dirty="0" err="1">
                <a:solidFill>
                  <a:srgbClr val="6128F0"/>
                </a:solidFill>
                <a:cs typeface="B Nazanin" panose="00000400000000000000" pitchFamily="2" charset="-78"/>
              </a:rPr>
              <a:t>momtazpour</a:t>
            </a:r>
            <a:r>
              <a:rPr lang="en-US" dirty="0">
                <a:cs typeface="B Nazanin" panose="00000400000000000000" pitchFamily="2" charset="-78"/>
              </a:rPr>
              <a:t/>
            </a:r>
            <a:br>
              <a:rPr lang="en-US"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r>
              <a:rPr lang="en-US" sz="3000" cap="none" dirty="0">
                <a:cs typeface="B Nazanin" panose="00000400000000000000" pitchFamily="2" charset="-78"/>
              </a:rPr>
              <a:t/>
            </a:r>
            <a:br>
              <a:rPr lang="en-US" sz="3000" cap="none" dirty="0">
                <a:cs typeface="B Nazanin" panose="00000400000000000000" pitchFamily="2" charset="-78"/>
              </a:rPr>
            </a:br>
            <a:endParaRPr lang="en-US" sz="3000" cap="none" dirty="0">
              <a:cs typeface="B Nazanin" panose="00000400000000000000" pitchFamily="2" charset="-78"/>
            </a:endParaRPr>
          </a:p>
        </p:txBody>
      </p:sp>
      <p:sp>
        <p:nvSpPr>
          <p:cNvPr id="10243" name="Subtitle 2"/>
          <p:cNvSpPr>
            <a:spLocks noGrp="1"/>
          </p:cNvSpPr>
          <p:nvPr>
            <p:ph type="subTitle" idx="1"/>
          </p:nvPr>
        </p:nvSpPr>
        <p:spPr>
          <a:xfrm>
            <a:off x="2362200" y="6049963"/>
            <a:ext cx="6705600" cy="685800"/>
          </a:xfrm>
        </p:spPr>
        <p:txBody>
          <a:bodyPr/>
          <a:lstStyle/>
          <a:p>
            <a:pPr algn="r" rtl="1" eaLnBrk="1" hangingPunct="1"/>
            <a:r>
              <a:rPr lang="fa-IR" altLang="en-US" dirty="0" smtClean="0">
                <a:cs typeface="B Nazanin" panose="00000400000000000000" pitchFamily="2" charset="-78"/>
              </a:rPr>
              <a:t>دانشگاه صنعتی امیرکبیر</a:t>
            </a:r>
            <a:endParaRPr lang="en-US" altLang="en-US" dirty="0">
              <a:cs typeface="B Nazanin" panose="00000400000000000000" pitchFamily="2" charset="-78"/>
            </a:endParaRPr>
          </a:p>
        </p:txBody>
      </p:sp>
      <p:sp>
        <p:nvSpPr>
          <p:cNvPr id="102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fld id="{21AEDB98-9598-4170-A751-7D06B6C2AEDD}" type="slidenum">
              <a:rPr lang="en-US" altLang="en-US" sz="1400" smtClean="0">
                <a:solidFill>
                  <a:schemeClr val="tx2"/>
                </a:solidFill>
                <a:latin typeface="Arial" charset="0"/>
                <a:cs typeface="B Nazanin" panose="00000400000000000000" pitchFamily="2" charset="-78"/>
              </a:rPr>
              <a:pPr eaLnBrk="1" hangingPunct="1">
                <a:spcBef>
                  <a:spcPct val="0"/>
                </a:spcBef>
                <a:buClrTx/>
                <a:buSzTx/>
                <a:buFontTx/>
                <a:buNone/>
              </a:pPr>
              <a:t>1</a:t>
            </a:fld>
            <a:endParaRPr lang="en-US" altLang="en-US" sz="1400">
              <a:solidFill>
                <a:schemeClr val="tx2"/>
              </a:solidFill>
              <a:latin typeface="Arial" charset="0"/>
              <a:cs typeface="B Nazanin" panose="00000400000000000000" pitchFamily="2" charset="-78"/>
            </a:endParaRPr>
          </a:p>
        </p:txBody>
      </p:sp>
      <p:sp>
        <p:nvSpPr>
          <p:cNvPr id="10245"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rgbClr val="FFFFFF"/>
                </a:solidFill>
                <a:cs typeface="B Nazanin" panose="00000400000000000000" pitchFamily="2" charset="-78"/>
              </a:rPr>
              <a:t>مدارهای الکتریکی و الکترونیکی</a:t>
            </a:r>
            <a:endParaRPr lang="en-US" altLang="en-US" dirty="0">
              <a:solidFill>
                <a:srgbClr val="FFFFFF"/>
              </a:solidFill>
              <a:cs typeface="B Nazanin" panose="00000400000000000000" pitchFamily="2" charset="-78"/>
            </a:endParaRPr>
          </a:p>
        </p:txBody>
      </p:sp>
      <p:sp>
        <p:nvSpPr>
          <p:cNvPr id="10246"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1" eaLnBrk="1" hangingPunct="1"/>
            <a:r>
              <a:rPr lang="fa-IR" altLang="en-US" smtClean="0">
                <a:solidFill>
                  <a:schemeClr val="tx2"/>
                </a:solidFill>
                <a:cs typeface="B Nazanin" panose="00000400000000000000" pitchFamily="2" charset="-78"/>
              </a:rPr>
              <a:t>14. تحلیل توان </a:t>
            </a:r>
            <a:r>
              <a:rPr lang="en-US" altLang="en-US" smtClean="0">
                <a:solidFill>
                  <a:schemeClr val="tx2"/>
                </a:solidFill>
                <a:cs typeface="B Nazanin" panose="00000400000000000000" pitchFamily="2" charset="-78"/>
              </a:rPr>
              <a:t>AC</a:t>
            </a:r>
            <a:endParaRPr lang="en-US" altLang="en-US" dirty="0">
              <a:solidFill>
                <a:schemeClr val="tx2"/>
              </a:solidFill>
              <a:cs typeface="B Nazanin" panose="00000400000000000000" pitchFamily="2"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مثال: توان متوسط</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توان لحظه‌ای و متوسط همه المانها را در یک مدار </a:t>
                </a:r>
                <a:r>
                  <a:rPr lang="en-US" dirty="0" smtClean="0"/>
                  <a:t>RLC</a:t>
                </a:r>
                <a:r>
                  <a:rPr lang="fa-IR" dirty="0" smtClean="0"/>
                  <a:t> موازی بیابید.</a:t>
                </a:r>
                <a:endParaRPr lang="en-US" dirty="0" smtClean="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𝑡</m:t>
                        </m:r>
                      </m:e>
                    </m:func>
                    <m:r>
                      <a:rPr lang="en-US" b="0" i="1"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1</m:t>
                    </m:r>
                  </m:oMath>
                </a14:m>
                <a:endParaRPr lang="en-US" b="0" dirty="0" smtClean="0"/>
              </a:p>
              <a:p>
                <a:pPr lvl="1"/>
                <a:r>
                  <a:rPr lang="fa-IR" b="0" dirty="0" smtClean="0"/>
                  <a:t>نشان دهید: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𝑆</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𝑅</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𝐶</m:t>
                        </m:r>
                      </m:sub>
                    </m:sSub>
                    <m:r>
                      <a:rPr lang="en-US" b="0" i="1" smtClean="0">
                        <a:latin typeface="Cambria Math" panose="02040503050406030204" pitchFamily="18" charset="0"/>
                      </a:rPr>
                      <m:t>=</m:t>
                    </m:r>
                    <m:r>
                      <a:rPr lang="en-US" b="0" i="1" smtClean="0">
                        <a:latin typeface="Cambria Math" panose="02040503050406030204" pitchFamily="18" charset="0"/>
                      </a:rPr>
                      <m:t>0</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2125"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14. تحلیل توان </a:t>
            </a:r>
            <a:r>
              <a:rPr lang="en-US" altLang="en-US" smtClean="0"/>
              <a:t>AC</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10</a:t>
            </a:fld>
            <a:endParaRPr lang="en-US" altLang="en-US" dirty="0"/>
          </a:p>
        </p:txBody>
      </p:sp>
    </p:spTree>
    <p:extLst>
      <p:ext uri="{BB962C8B-B14F-4D97-AF65-F5344CB8AC3E}">
        <p14:creationId xmlns:p14="http://schemas.microsoft.com/office/powerpoint/2010/main" val="308278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Content Placeholder 2"/>
          <p:cNvSpPr>
            <a:spLocks noGrp="1"/>
          </p:cNvSpPr>
          <p:nvPr>
            <p:ph idx="1"/>
          </p:nvPr>
        </p:nvSpPr>
        <p:spPr/>
        <p:txBody>
          <a:bodyPr/>
          <a:lstStyle/>
          <a:p>
            <a:r>
              <a:rPr lang="fa-IR" altLang="en-US" dirty="0" smtClean="0"/>
              <a:t>توان متوسط جذب شده همه المان‌ها را بیابید.</a:t>
            </a: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r>
              <a:rPr lang="fa-IR" altLang="en-US" sz="2400" i="1" dirty="0" smtClean="0"/>
              <a:t>پاسخ: 	</a:t>
            </a:r>
            <a:r>
              <a:rPr lang="en-US" altLang="en-US" sz="2400" i="1" dirty="0"/>
              <a:t>	P</a:t>
            </a:r>
            <a:r>
              <a:rPr lang="en-US" altLang="en-US" sz="2400" i="1" baseline="-25000" dirty="0"/>
              <a:t>L</a:t>
            </a:r>
            <a:r>
              <a:rPr lang="en-US" altLang="en-US" sz="2400" i="1" dirty="0"/>
              <a:t>=0 W	 P</a:t>
            </a:r>
            <a:r>
              <a:rPr lang="en-US" altLang="en-US" sz="2400" i="1" baseline="-25000" dirty="0"/>
              <a:t>C</a:t>
            </a:r>
            <a:r>
              <a:rPr lang="en-US" altLang="en-US" sz="2400" i="1" dirty="0"/>
              <a:t>=0 W,	P</a:t>
            </a:r>
            <a:r>
              <a:rPr lang="en-US" altLang="en-US" sz="2400" i="1" baseline="-25000" dirty="0"/>
              <a:t>R</a:t>
            </a:r>
            <a:r>
              <a:rPr lang="en-US" altLang="en-US" sz="2400" i="1" dirty="0"/>
              <a:t>=25 W</a:t>
            </a:r>
          </a:p>
          <a:p>
            <a:pPr>
              <a:buFont typeface="Wingdings 2" pitchFamily="18" charset="2"/>
              <a:buNone/>
            </a:pPr>
            <a:r>
              <a:rPr lang="en-US" altLang="en-US" sz="2400" i="1" dirty="0"/>
              <a:t>			</a:t>
            </a:r>
            <a:r>
              <a:rPr lang="en-US" altLang="en-US" sz="2400" i="1" dirty="0" err="1"/>
              <a:t>P</a:t>
            </a:r>
            <a:r>
              <a:rPr lang="en-US" altLang="en-US" sz="2400" i="1" baseline="-25000" dirty="0" err="1"/>
              <a:t>left</a:t>
            </a:r>
            <a:r>
              <a:rPr lang="en-US" altLang="en-US" sz="2400" i="1" dirty="0"/>
              <a:t>=-50 W		</a:t>
            </a:r>
            <a:r>
              <a:rPr lang="en-US" altLang="en-US" sz="2400" i="1" dirty="0" err="1" smtClean="0"/>
              <a:t>P</a:t>
            </a:r>
            <a:r>
              <a:rPr lang="en-US" altLang="en-US" sz="2400" i="1" baseline="-25000" dirty="0" err="1" smtClean="0"/>
              <a:t>right</a:t>
            </a:r>
            <a:r>
              <a:rPr lang="en-US" altLang="en-US" sz="2400" i="1" dirty="0" smtClean="0"/>
              <a:t>=25 </a:t>
            </a:r>
            <a:r>
              <a:rPr lang="en-US" altLang="en-US" sz="2400" i="1" dirty="0"/>
              <a:t>W</a:t>
            </a:r>
          </a:p>
        </p:txBody>
      </p:sp>
      <p:pic>
        <p:nvPicPr>
          <p:cNvPr id="21506" name="Picture 3" descr="hay29575_1105"/>
          <p:cNvPicPr>
            <a:picLocks noChangeAspect="1" noChangeArrowheads="1"/>
          </p:cNvPicPr>
          <p:nvPr/>
        </p:nvPicPr>
        <p:blipFill>
          <a:blip r:embed="rId3">
            <a:extLst>
              <a:ext uri="{28A0092B-C50C-407E-A947-70E740481C1C}">
                <a14:useLocalDpi xmlns:a14="http://schemas.microsoft.com/office/drawing/2010/main" val="0"/>
              </a:ext>
            </a:extLst>
          </a:blip>
          <a:srcRect t="5173"/>
          <a:stretch>
            <a:fillRect/>
          </a:stretch>
        </p:blipFill>
        <p:spPr bwMode="auto">
          <a:xfrm>
            <a:off x="904875" y="2011363"/>
            <a:ext cx="7334250" cy="21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fa-IR" dirty="0" smtClean="0"/>
              <a:t>مثال 2: توان متوسط</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14. تحلیل توان </a:t>
            </a:r>
            <a:r>
              <a:rPr lang="en-US" altLang="en-US" sz="1200" smtClean="0">
                <a:solidFill>
                  <a:srgbClr val="3F3F3F"/>
                </a:solidFill>
              </a:rPr>
              <a:t>AC</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08215190-F0D6-4EC4-90D0-447E34C008F8}" type="slidenum">
              <a:rPr lang="en-US" altLang="en-US" sz="1200">
                <a:solidFill>
                  <a:srgbClr val="3F3F3F"/>
                </a:solidFill>
              </a:rPr>
              <a:pPr eaLnBrk="1" hangingPunct="1"/>
              <a:t>11</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22255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مثال 3: توان متوسط</a:t>
            </a:r>
            <a:endParaRPr lang="en-US" dirty="0"/>
          </a:p>
        </p:txBody>
      </p:sp>
      <mc:AlternateContent xmlns:mc="http://schemas.openxmlformats.org/markup-compatibility/2006">
        <mc:Choice xmlns:a14="http://schemas.microsoft.com/office/drawing/2010/main" Requires="a14">
          <p:sp>
            <p:nvSpPr>
              <p:cNvPr id="27651" name="Content Placeholder 2"/>
              <p:cNvSpPr>
                <a:spLocks noGrp="1"/>
              </p:cNvSpPr>
              <p:nvPr>
                <p:ph idx="1"/>
              </p:nvPr>
            </p:nvSpPr>
            <p:spPr/>
            <p:txBody>
              <a:bodyPr/>
              <a:lstStyle/>
              <a:p>
                <a:r>
                  <a:rPr lang="fa-IR" altLang="en-US" sz="2800" dirty="0" smtClean="0"/>
                  <a:t>اگر از یک امپدانس </a:t>
                </a:r>
                <a14:m>
                  <m:oMath xmlns:m="http://schemas.openxmlformats.org/officeDocument/2006/math">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𝑍</m:t>
                        </m:r>
                      </m:e>
                      <m:sub>
                        <m:r>
                          <a:rPr lang="en-US" altLang="en-US" sz="2800" b="0" i="1" smtClean="0">
                            <a:latin typeface="Cambria Math" panose="02040503050406030204" pitchFamily="18" charset="0"/>
                          </a:rPr>
                          <m:t>𝐿</m:t>
                        </m:r>
                      </m:sub>
                    </m:sSub>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8</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11</m:t>
                    </m:r>
                    <m:r>
                      <a:rPr lang="en-US" altLang="en-US" sz="2800" b="0" i="1" smtClean="0">
                        <a:latin typeface="Cambria Math" panose="02040503050406030204" pitchFamily="18" charset="0"/>
                      </a:rPr>
                      <m:t>𝑗</m:t>
                    </m:r>
                    <m:r>
                      <a:rPr lang="en-US" altLang="en-US" sz="2800" b="0" i="1" smtClean="0">
                        <a:latin typeface="Cambria Math" panose="02040503050406030204" pitchFamily="18" charset="0"/>
                      </a:rPr>
                      <m:t> </m:t>
                    </m:r>
                    <m:r>
                      <m:rPr>
                        <m:sty m:val="p"/>
                      </m:rPr>
                      <a:rPr lang="el-GR" altLang="en-US" sz="2800" b="0" i="1" smtClean="0">
                        <a:latin typeface="Cambria Math" panose="02040503050406030204" pitchFamily="18" charset="0"/>
                        <a:ea typeface="Cambria Math" panose="02040503050406030204" pitchFamily="18" charset="0"/>
                      </a:rPr>
                      <m:t>Ω</m:t>
                    </m:r>
                  </m:oMath>
                </a14:m>
                <a:r>
                  <a:rPr lang="fa-IR" altLang="en-US" sz="2800" dirty="0" smtClean="0"/>
                  <a:t> جریان فازوری </a:t>
                </a:r>
                <a14:m>
                  <m:oMath xmlns:m="http://schemas.openxmlformats.org/officeDocument/2006/math">
                    <m:r>
                      <a:rPr lang="en-US" altLang="en-US" sz="2800" b="0" i="1" smtClean="0">
                        <a:latin typeface="Cambria Math" panose="02040503050406030204" pitchFamily="18" charset="0"/>
                      </a:rPr>
                      <m:t>𝐼</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5</m:t>
                    </m:r>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20</m:t>
                    </m:r>
                    <m:r>
                      <a:rPr lang="en-US" altLang="en-US" sz="2800" i="1" baseline="30000" smtClean="0">
                        <a:latin typeface="Cambria Math" panose="02040503050406030204" pitchFamily="18" charset="0"/>
                        <a:ea typeface="Cambria Math" panose="02040503050406030204" pitchFamily="18" charset="0"/>
                      </a:rPr>
                      <m:t>°</m:t>
                    </m:r>
                  </m:oMath>
                </a14:m>
                <a:r>
                  <a:rPr lang="fa-IR" altLang="en-US" sz="2800" dirty="0" smtClean="0"/>
                  <a:t> بگذرد، توان متوسط جذب شده آن چقدر است؟</a:t>
                </a:r>
                <a:endParaRPr lang="en-US" altLang="en-US" sz="2800" i="1" dirty="0"/>
              </a:p>
              <a:p>
                <a:pPr>
                  <a:buFont typeface="Wingdings 2" pitchFamily="18" charset="2"/>
                  <a:buNone/>
                </a:pPr>
                <a:endParaRPr lang="en-US" altLang="en-US" dirty="0"/>
              </a:p>
              <a:p>
                <a:r>
                  <a:rPr lang="fa-IR" altLang="en-US" sz="2800" dirty="0" smtClean="0"/>
                  <a:t>پاسخ: چون فقط مقاومت 8 اهم توان متوسط جذب می‌کند داریم:</a:t>
                </a:r>
                <a:endParaRPr lang="en-US" altLang="en-US" sz="2800" i="1" dirty="0"/>
              </a:p>
              <a:p>
                <a:pPr>
                  <a:buFont typeface="Wingdings 2" pitchFamily="18" charset="2"/>
                  <a:buNone/>
                </a:pPr>
                <a:endParaRPr lang="en-US" altLang="en-US" sz="2800" dirty="0"/>
              </a:p>
              <a:p>
                <a:pPr algn="ctr">
                  <a:buFont typeface="Wingdings 2" pitchFamily="18" charset="2"/>
                  <a:buNone/>
                </a:pPr>
                <a14:m>
                  <m:oMathPara xmlns:m="http://schemas.openxmlformats.org/officeDocument/2006/math">
                    <m:oMathParaPr>
                      <m:jc m:val="centerGroup"/>
                    </m:oMathParaPr>
                    <m:oMath xmlns:m="http://schemas.openxmlformats.org/officeDocument/2006/math">
                      <m:sSub>
                        <m:sSubPr>
                          <m:ctrlPr>
                            <a:rPr lang="en-US" altLang="en-US" sz="2800" b="0" i="1" dirty="0" smtClean="0">
                              <a:latin typeface="Cambria Math" panose="02040503050406030204" pitchFamily="18" charset="0"/>
                            </a:rPr>
                          </m:ctrlPr>
                        </m:sSubPr>
                        <m:e>
                          <m:r>
                            <a:rPr lang="en-US" altLang="en-US" sz="2800" i="1" dirty="0" smtClean="0">
                              <a:latin typeface="Cambria Math" panose="02040503050406030204" pitchFamily="18" charset="0"/>
                            </a:rPr>
                            <m:t>𝑃</m:t>
                          </m:r>
                        </m:e>
                        <m:sub>
                          <m:r>
                            <a:rPr lang="en-US" altLang="en-US" sz="2800" b="0" i="1" dirty="0" smtClean="0">
                              <a:latin typeface="Cambria Math" panose="02040503050406030204" pitchFamily="18" charset="0"/>
                            </a:rPr>
                            <m:t>𝑎𝑣𝑒</m:t>
                          </m:r>
                        </m:sub>
                      </m:sSub>
                      <m:r>
                        <a:rPr lang="en-US" altLang="en-US" sz="2800" i="1" dirty="0" smtClean="0">
                          <a:latin typeface="Cambria Math" panose="02040503050406030204" pitchFamily="18" charset="0"/>
                        </a:rPr>
                        <m:t> = (</m:t>
                      </m:r>
                      <m:r>
                        <a:rPr lang="en-US" altLang="en-US" sz="2800" i="1" dirty="0">
                          <a:latin typeface="Cambria Math" panose="02040503050406030204" pitchFamily="18" charset="0"/>
                        </a:rPr>
                        <m:t>1</m:t>
                      </m:r>
                      <m:r>
                        <a:rPr lang="en-US" altLang="en-US" sz="2800" i="1" dirty="0">
                          <a:latin typeface="Cambria Math" panose="02040503050406030204" pitchFamily="18" charset="0"/>
                        </a:rPr>
                        <m:t>/</m:t>
                      </m:r>
                      <m:r>
                        <a:rPr lang="en-US" altLang="en-US" sz="2800" i="1" dirty="0">
                          <a:latin typeface="Cambria Math" panose="02040503050406030204" pitchFamily="18" charset="0"/>
                        </a:rPr>
                        <m:t>2</m:t>
                      </m:r>
                      <m:r>
                        <a:rPr lang="en-US" altLang="en-US" sz="2800" i="1" dirty="0">
                          <a:latin typeface="Cambria Math" panose="02040503050406030204" pitchFamily="18" charset="0"/>
                        </a:rPr>
                        <m:t>)(</m:t>
                      </m:r>
                      <m:r>
                        <a:rPr lang="en-US" altLang="en-US" sz="2800" i="1" dirty="0">
                          <a:latin typeface="Cambria Math" panose="02040503050406030204" pitchFamily="18" charset="0"/>
                        </a:rPr>
                        <m:t>52</m:t>
                      </m:r>
                      <m:r>
                        <a:rPr lang="en-US" altLang="en-US" sz="2800" i="1" dirty="0">
                          <a:latin typeface="Cambria Math" panose="02040503050406030204" pitchFamily="18" charset="0"/>
                        </a:rPr>
                        <m:t>)</m:t>
                      </m:r>
                      <m:r>
                        <a:rPr lang="en-US" altLang="en-US" sz="2800" i="1" dirty="0">
                          <a:latin typeface="Cambria Math" panose="02040503050406030204" pitchFamily="18" charset="0"/>
                        </a:rPr>
                        <m:t>8</m:t>
                      </m:r>
                      <m:r>
                        <a:rPr lang="en-US" altLang="en-US" sz="2800" i="1" dirty="0">
                          <a:latin typeface="Cambria Math" panose="02040503050406030204" pitchFamily="18" charset="0"/>
                        </a:rPr>
                        <m:t> = </m:t>
                      </m:r>
                      <m:r>
                        <a:rPr lang="en-US" altLang="en-US" sz="2800" i="1" dirty="0">
                          <a:latin typeface="Cambria Math" panose="02040503050406030204" pitchFamily="18" charset="0"/>
                        </a:rPr>
                        <m:t>100</m:t>
                      </m:r>
                      <m:r>
                        <a:rPr lang="en-US" altLang="en-US" sz="2800" i="1" dirty="0">
                          <a:latin typeface="Cambria Math" panose="02040503050406030204" pitchFamily="18" charset="0"/>
                        </a:rPr>
                        <m:t> </m:t>
                      </m:r>
                      <m:r>
                        <a:rPr lang="en-US" altLang="en-US" sz="2800" i="1" dirty="0">
                          <a:latin typeface="Cambria Math" panose="02040503050406030204" pitchFamily="18" charset="0"/>
                        </a:rPr>
                        <m:t>𝑊</m:t>
                      </m:r>
                    </m:oMath>
                  </m:oMathPara>
                </a14:m>
                <a:endParaRPr lang="en-US" altLang="en-US" sz="2800" dirty="0"/>
              </a:p>
            </p:txBody>
          </p:sp>
        </mc:Choice>
        <mc:Fallback>
          <p:sp>
            <p:nvSpPr>
              <p:cNvPr id="27651"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2019" t="-875" r="-37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14. تحلیل توان </a:t>
            </a:r>
            <a:r>
              <a:rPr lang="en-US" altLang="en-US" sz="1200" smtClean="0">
                <a:solidFill>
                  <a:srgbClr val="3F3F3F"/>
                </a:solidFill>
              </a:rPr>
              <a:t>AC</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A89FEB80-AEC7-4932-AAF2-63AA93BE0548}" type="slidenum">
              <a:rPr lang="en-US" altLang="en-US" sz="1200">
                <a:solidFill>
                  <a:srgbClr val="3F3F3F"/>
                </a:solidFill>
              </a:rPr>
              <a:pPr eaLnBrk="1" hangingPunct="1"/>
              <a:t>12</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48840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قضیه انتقال توان بیشینه</a:t>
            </a:r>
            <a:endParaRPr lang="en-US" dirty="0"/>
          </a:p>
        </p:txBody>
      </p:sp>
      <mc:AlternateContent xmlns:mc="http://schemas.openxmlformats.org/markup-compatibility/2006" xmlns:a14="http://schemas.microsoft.com/office/drawing/2010/main">
        <mc:Choice Requires="a14">
          <p:sp>
            <p:nvSpPr>
              <p:cNvPr id="22531" name="Content Placeholder 2"/>
              <p:cNvSpPr>
                <a:spLocks noGrp="1"/>
              </p:cNvSpPr>
              <p:nvPr>
                <p:ph idx="1"/>
              </p:nvPr>
            </p:nvSpPr>
            <p:spPr/>
            <p:txBody>
              <a:bodyPr/>
              <a:lstStyle/>
              <a:p>
                <a:pPr>
                  <a:buFont typeface="Wingdings 2" pitchFamily="18" charset="2"/>
                  <a:buNone/>
                </a:pPr>
                <a:r>
                  <a:rPr lang="fa-IR" altLang="en-US" dirty="0" smtClean="0"/>
                  <a:t>یک منبع ولتاژ مستقل سری با امپدانس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𝑍</m:t>
                        </m:r>
                      </m:e>
                      <m:sub>
                        <m:r>
                          <a:rPr lang="en-US" altLang="en-US" b="0" i="1" smtClean="0">
                            <a:latin typeface="Cambria Math" panose="02040503050406030204" pitchFamily="18" charset="0"/>
                          </a:rPr>
                          <m:t>𝑡</m:t>
                        </m:r>
                        <m:r>
                          <a:rPr lang="en-US" altLang="en-US" b="0" i="1" smtClean="0">
                            <a:latin typeface="Cambria Math" panose="02040503050406030204" pitchFamily="18" charset="0"/>
                          </a:rPr>
                          <m:t>h</m:t>
                        </m:r>
                      </m:sub>
                    </m:sSub>
                  </m:oMath>
                </a14:m>
                <a:r>
                  <a:rPr lang="fa-IR" altLang="en-US" dirty="0" smtClean="0"/>
                  <a:t>، در هنگام اتصال به بار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𝑍</m:t>
                        </m:r>
                      </m:e>
                      <m:sub>
                        <m:r>
                          <a:rPr lang="en-US" altLang="en-US" b="0" i="1" smtClean="0">
                            <a:latin typeface="Cambria Math" panose="02040503050406030204" pitchFamily="18" charset="0"/>
                          </a:rPr>
                          <m:t>𝐿</m:t>
                        </m:r>
                      </m:sub>
                    </m:sSub>
                  </m:oMath>
                </a14:m>
                <a:r>
                  <a:rPr lang="fa-IR" altLang="en-US" i="1" dirty="0" smtClean="0"/>
                  <a:t>، </a:t>
                </a:r>
                <a:r>
                  <a:rPr lang="fa-IR" altLang="en-US" dirty="0" smtClean="0"/>
                  <a:t>وقتی بیشینه توان را به آن منتقل می‌کند که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𝑍</m:t>
                        </m:r>
                      </m:e>
                      <m:sub>
                        <m:r>
                          <a:rPr lang="en-US" altLang="en-US" b="0" i="1" smtClean="0">
                            <a:latin typeface="Cambria Math" panose="02040503050406030204" pitchFamily="18" charset="0"/>
                          </a:rPr>
                          <m:t>𝑡</m:t>
                        </m:r>
                        <m:r>
                          <a:rPr lang="en-US" altLang="en-US" b="0" i="1" smtClean="0">
                            <a:latin typeface="Cambria Math" panose="02040503050406030204" pitchFamily="18" charset="0"/>
                          </a:rPr>
                          <m:t>h</m:t>
                        </m:r>
                      </m:sub>
                    </m:sSub>
                  </m:oMath>
                </a14:m>
                <a:r>
                  <a:rPr lang="fa-IR" altLang="en-US" i="1" dirty="0" smtClean="0"/>
                  <a:t> </a:t>
                </a:r>
                <a:r>
                  <a:rPr lang="fa-IR" altLang="en-US" b="1" dirty="0" smtClean="0">
                    <a:solidFill>
                      <a:srgbClr val="FF0000"/>
                    </a:solidFill>
                  </a:rPr>
                  <a:t>مزدوج</a:t>
                </a:r>
                <a:r>
                  <a:rPr lang="fa-IR" altLang="en-US" b="1" i="1" dirty="0" smtClean="0"/>
                  <a:t> </a:t>
                </a:r>
                <a14:m>
                  <m:oMath xmlns:m="http://schemas.openxmlformats.org/officeDocument/2006/math">
                    <m:sSub>
                      <m:sSubPr>
                        <m:ctrlPr>
                          <a:rPr lang="en-US" altLang="en-US" i="1" smtClean="0">
                            <a:latin typeface="Cambria Math" panose="02040503050406030204" pitchFamily="18" charset="0"/>
                          </a:rPr>
                        </m:ctrlPr>
                      </m:sSubPr>
                      <m:e>
                        <m:r>
                          <a:rPr lang="en-US" altLang="en-US" b="0" i="1" smtClean="0">
                            <a:latin typeface="Cambria Math" panose="02040503050406030204" pitchFamily="18" charset="0"/>
                          </a:rPr>
                          <m:t>𝑍</m:t>
                        </m:r>
                      </m:e>
                      <m:sub>
                        <m:r>
                          <a:rPr lang="en-US" altLang="en-US" b="0" i="1" smtClean="0">
                            <a:latin typeface="Cambria Math" panose="02040503050406030204" pitchFamily="18" charset="0"/>
                          </a:rPr>
                          <m:t>𝐿</m:t>
                        </m:r>
                      </m:sub>
                    </m:sSub>
                  </m:oMath>
                </a14:m>
                <a:r>
                  <a:rPr lang="fa-IR" altLang="en-US" i="1" dirty="0" smtClean="0"/>
                  <a:t> </a:t>
                </a:r>
                <a:r>
                  <a:rPr lang="fa-IR" altLang="en-US" dirty="0" smtClean="0"/>
                  <a:t>باشد.</a:t>
                </a:r>
                <a:endParaRPr lang="en-US" altLang="en-US" dirty="0"/>
              </a:p>
              <a:p>
                <a:pPr>
                  <a:buFont typeface="Wingdings 2" pitchFamily="18" charset="2"/>
                  <a:buNone/>
                </a:pPr>
                <a:endParaRPr lang="en-US" altLang="en-US" b="1" i="1" dirty="0"/>
              </a:p>
              <a:p>
                <a:pPr>
                  <a:buFont typeface="Wingdings 2" pitchFamily="18" charset="2"/>
                  <a:buNone/>
                </a:pPr>
                <a:endParaRPr lang="en-US" altLang="en-US" b="1" i="1" dirty="0"/>
              </a:p>
              <a:p>
                <a:pPr>
                  <a:buFont typeface="Wingdings 2" pitchFamily="18" charset="2"/>
                  <a:buNone/>
                </a:pPr>
                <a:r>
                  <a:rPr lang="en-US" altLang="en-US" b="1" i="1" dirty="0"/>
                  <a:t>         </a:t>
                </a:r>
                <a:endParaRPr lang="en-US" altLang="en-US" dirty="0"/>
              </a:p>
            </p:txBody>
          </p:sp>
        </mc:Choice>
        <mc:Fallback xmlns="">
          <p:sp>
            <p:nvSpPr>
              <p:cNvPr id="22531"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374" t="-875" r="-1571"/>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14. تحلیل توان </a:t>
            </a:r>
            <a:r>
              <a:rPr lang="en-US" altLang="en-US" sz="1200" smtClean="0">
                <a:solidFill>
                  <a:srgbClr val="3F3F3F"/>
                </a:solidFill>
              </a:rPr>
              <a:t>AC</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921D93D-3C64-4BAF-BD6C-DF01AFFD858F}" type="slidenum">
              <a:rPr lang="en-US" altLang="en-US" sz="1200">
                <a:solidFill>
                  <a:srgbClr val="3F3F3F"/>
                </a:solidFill>
              </a:rPr>
              <a:pPr eaLnBrk="1" hangingPunct="1"/>
              <a:t>13</a:t>
            </a:fld>
            <a:endParaRPr lang="en-US" altLang="en-US" sz="1200">
              <a:solidFill>
                <a:srgbClr val="3F3F3F"/>
              </a:solidFill>
            </a:endParaRPr>
          </a:p>
        </p:txBody>
      </p:sp>
      <p:pic>
        <p:nvPicPr>
          <p:cNvPr id="22534" name="Picture 3" descr="hay29575_1107"/>
          <p:cNvPicPr>
            <a:picLocks noChangeAspect="1" noChangeArrowheads="1"/>
          </p:cNvPicPr>
          <p:nvPr/>
        </p:nvPicPr>
        <p:blipFill>
          <a:blip r:embed="rId4" cstate="print">
            <a:extLst>
              <a:ext uri="{28A0092B-C50C-407E-A947-70E740481C1C}">
                <a14:useLocalDpi xmlns:a14="http://schemas.microsoft.com/office/drawing/2010/main" val="0"/>
              </a:ext>
            </a:extLst>
          </a:blip>
          <a:srcRect t="3886"/>
          <a:stretch>
            <a:fillRect/>
          </a:stretch>
        </p:blipFill>
        <p:spPr bwMode="auto">
          <a:xfrm>
            <a:off x="876300" y="3981586"/>
            <a:ext cx="46609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mc:AlternateContent xmlns:mc="http://schemas.openxmlformats.org/markup-compatibility/2006" xmlns:a14="http://schemas.microsoft.com/office/drawing/2010/main">
        <mc:Choice Requires="a14">
          <p:sp>
            <p:nvSpPr>
              <p:cNvPr id="6" name="TextBox 5"/>
              <p:cNvSpPr txBox="1"/>
              <p:nvPr/>
            </p:nvSpPr>
            <p:spPr>
              <a:xfrm>
                <a:off x="1530146" y="3087842"/>
                <a:ext cx="3200400" cy="6771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𝑍</m:t>
                          </m:r>
                        </m:e>
                        <m:sub>
                          <m:r>
                            <a:rPr lang="en-US" sz="2200" b="0" i="1" smtClean="0">
                              <a:latin typeface="Cambria Math" panose="02040503050406030204" pitchFamily="18" charset="0"/>
                            </a:rPr>
                            <m:t>𝑡</m:t>
                          </m:r>
                          <m:r>
                            <a:rPr lang="en-US" sz="2200" b="0" i="1" smtClean="0">
                              <a:latin typeface="Cambria Math" panose="02040503050406030204" pitchFamily="18" charset="0"/>
                            </a:rPr>
                            <m:t>h</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𝑅</m:t>
                          </m:r>
                        </m:e>
                        <m:sub>
                          <m:r>
                            <a:rPr lang="en-US" sz="2200" b="0" i="1" smtClean="0">
                              <a:latin typeface="Cambria Math" panose="02040503050406030204" pitchFamily="18" charset="0"/>
                            </a:rPr>
                            <m:t>𝑡</m:t>
                          </m:r>
                          <m:r>
                            <a:rPr lang="en-US" sz="2200" b="0" i="1" smtClean="0">
                              <a:latin typeface="Cambria Math" panose="02040503050406030204" pitchFamily="18" charset="0"/>
                            </a:rPr>
                            <m:t>h</m:t>
                          </m:r>
                        </m:sub>
                      </m:sSub>
                      <m:r>
                        <a:rPr lang="en-US" sz="2200" b="0" i="1" smtClean="0">
                          <a:latin typeface="Cambria Math" panose="02040503050406030204" pitchFamily="18" charset="0"/>
                        </a:rPr>
                        <m:t>+</m:t>
                      </m:r>
                      <m:r>
                        <a:rPr lang="en-US" sz="2200" b="0" i="1" smtClean="0">
                          <a:latin typeface="Cambria Math" panose="02040503050406030204" pitchFamily="18" charset="0"/>
                        </a:rPr>
                        <m:t>𝑗</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r>
                            <a:rPr lang="en-US" sz="2200" b="0" i="1" smtClean="0">
                              <a:latin typeface="Cambria Math" panose="02040503050406030204" pitchFamily="18" charset="0"/>
                            </a:rPr>
                            <m:t>h</m:t>
                          </m:r>
                        </m:sub>
                      </m:sSub>
                    </m:oMath>
                  </m:oMathPara>
                </a14:m>
                <a:endParaRPr lang="en-US" sz="2200" dirty="0" smtClean="0"/>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𝑍</m:t>
                          </m:r>
                        </m:e>
                        <m:sub>
                          <m:r>
                            <a:rPr lang="en-US" sz="2200" b="0" i="1" smtClean="0">
                              <a:latin typeface="Cambria Math" panose="02040503050406030204" pitchFamily="18" charset="0"/>
                            </a:rPr>
                            <m:t>𝐿</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b="0" i="1" smtClean="0">
                              <a:latin typeface="Cambria Math" panose="02040503050406030204" pitchFamily="18" charset="0"/>
                            </a:rPr>
                            <m:t>𝐿</m:t>
                          </m:r>
                        </m:sub>
                      </m:sSub>
                      <m:r>
                        <a:rPr lang="en-US" sz="2200" i="1">
                          <a:latin typeface="Cambria Math" panose="02040503050406030204" pitchFamily="18" charset="0"/>
                        </a:rPr>
                        <m:t>+</m:t>
                      </m:r>
                      <m:r>
                        <a:rPr lang="en-US" sz="2200" i="1">
                          <a:latin typeface="Cambria Math" panose="02040503050406030204" pitchFamily="18" charset="0"/>
                        </a:rPr>
                        <m:t>𝑗</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𝐿</m:t>
                          </m:r>
                        </m:sub>
                      </m:sSub>
                    </m:oMath>
                  </m:oMathPara>
                </a14:m>
                <a:endParaRPr 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1530146" y="3087842"/>
                <a:ext cx="3200400" cy="677108"/>
              </a:xfrm>
              <a:prstGeom prst="rect">
                <a:avLst/>
              </a:prstGeom>
              <a:blipFill rotWithShape="0">
                <a:blip r:embed="rId5"/>
                <a:stretch>
                  <a:fillRect b="-17117"/>
                </a:stretch>
              </a:blipFill>
            </p:spPr>
            <p:txBody>
              <a:bodyPr/>
              <a:lstStyle/>
              <a:p>
                <a:r>
                  <a:rPr lang="fa-IR">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148097" y="3071115"/>
                <a:ext cx="3200400" cy="10156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𝑍</m:t>
                          </m:r>
                        </m:e>
                        <m:sub>
                          <m:r>
                            <a:rPr lang="en-US" sz="2200" b="0" i="1" smtClean="0">
                              <a:latin typeface="Cambria Math" panose="02040503050406030204" pitchFamily="18" charset="0"/>
                            </a:rPr>
                            <m:t>𝑡</m:t>
                          </m:r>
                          <m:r>
                            <a:rPr lang="en-US" sz="2200" b="0" i="1" smtClean="0">
                              <a:latin typeface="Cambria Math" panose="02040503050406030204" pitchFamily="18" charset="0"/>
                            </a:rPr>
                            <m:t>h</m:t>
                          </m:r>
                        </m:sub>
                      </m:sSub>
                      <m:r>
                        <a:rPr lang="en-US" sz="2200" b="0" i="1" smtClean="0">
                          <a:latin typeface="Cambria Math" panose="02040503050406030204" pitchFamily="18" charset="0"/>
                        </a:rPr>
                        <m:t>=</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𝑍</m:t>
                          </m:r>
                        </m:e>
                        <m:sub>
                          <m:r>
                            <a:rPr lang="en-US" sz="2200" b="0" i="1" smtClean="0">
                              <a:latin typeface="Cambria Math" panose="02040503050406030204" pitchFamily="18" charset="0"/>
                            </a:rPr>
                            <m:t>𝐿</m:t>
                          </m:r>
                        </m:sub>
                        <m:sup>
                          <m:r>
                            <a:rPr lang="en-US" sz="2200" b="0" i="1" smtClean="0">
                              <a:latin typeface="Cambria Math" panose="02040503050406030204" pitchFamily="18" charset="0"/>
                            </a:rPr>
                            <m:t>∗</m:t>
                          </m:r>
                        </m:sup>
                      </m:sSubSup>
                      <m:r>
                        <a:rPr lang="en-US" sz="2200" b="0" i="1" smtClean="0">
                          <a:latin typeface="Cambria Math" panose="02040503050406030204" pitchFamily="18" charset="0"/>
                        </a:rPr>
                        <m:t>→</m:t>
                      </m:r>
                    </m:oMath>
                  </m:oMathPara>
                </a14:m>
                <a:endParaRPr lang="en-US" sz="2200" dirty="0" smtClean="0"/>
              </a:p>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i="1" smtClean="0">
                              <a:latin typeface="Cambria Math" panose="02040503050406030204" pitchFamily="18" charset="0"/>
                            </a:rPr>
                            <m:t>𝑅</m:t>
                          </m:r>
                        </m:e>
                        <m:sub>
                          <m:r>
                            <a:rPr lang="en-US" sz="2200" b="0" i="1" smtClean="0">
                              <a:latin typeface="Cambria Math" panose="02040503050406030204" pitchFamily="18" charset="0"/>
                            </a:rPr>
                            <m:t>𝑡</m:t>
                          </m:r>
                          <m:r>
                            <a:rPr lang="en-US" sz="2200" b="0" i="1" smtClean="0">
                              <a:latin typeface="Cambria Math" panose="02040503050406030204" pitchFamily="18" charset="0"/>
                            </a:rPr>
                            <m:t>h</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b="0" i="1" smtClean="0">
                              <a:latin typeface="Cambria Math" panose="02040503050406030204" pitchFamily="18" charset="0"/>
                            </a:rPr>
                            <m:t>𝐿</m:t>
                          </m:r>
                        </m:sub>
                      </m:sSub>
                    </m:oMath>
                  </m:oMathPara>
                </a14:m>
                <a:endParaRPr lang="en-US" sz="22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r>
                            <a:rPr lang="en-US" sz="2200" b="0" i="1" smtClean="0">
                              <a:latin typeface="Cambria Math" panose="02040503050406030204" pitchFamily="18" charset="0"/>
                            </a:rPr>
                            <m:t>h</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𝐿</m:t>
                          </m:r>
                        </m:sub>
                      </m:sSub>
                    </m:oMath>
                  </m:oMathPara>
                </a14:m>
                <a:endParaRPr lang="en-US" sz="2200" dirty="0"/>
              </a:p>
            </p:txBody>
          </p:sp>
        </mc:Choice>
        <mc:Fallback xmlns="">
          <p:sp>
            <p:nvSpPr>
              <p:cNvPr id="9" name="TextBox 8"/>
              <p:cNvSpPr txBox="1">
                <a:spLocks noRot="1" noChangeAspect="1" noMove="1" noResize="1" noEditPoints="1" noAdjustHandles="1" noChangeArrowheads="1" noChangeShapeType="1" noTextEdit="1"/>
              </p:cNvSpPr>
              <p:nvPr/>
            </p:nvSpPr>
            <p:spPr>
              <a:xfrm>
                <a:off x="5148097" y="3071115"/>
                <a:ext cx="3200400" cy="1015663"/>
              </a:xfrm>
              <a:prstGeom prst="rect">
                <a:avLst/>
              </a:prstGeom>
              <a:blipFill rotWithShape="0">
                <a:blip r:embed="rId6"/>
                <a:stretch>
                  <a:fillRect b="-6024"/>
                </a:stretch>
              </a:blipFill>
            </p:spPr>
            <p:txBody>
              <a:bodyPr/>
              <a:lstStyle/>
              <a:p>
                <a:r>
                  <a:rPr lang="fa-IR">
                    <a:noFill/>
                  </a:rPr>
                  <a:t> </a:t>
                </a:r>
              </a:p>
            </p:txBody>
          </p:sp>
        </mc:Fallback>
      </mc:AlternateContent>
    </p:spTree>
    <p:extLst>
      <p:ext uri="{BB962C8B-B14F-4D97-AF65-F5344CB8AC3E}">
        <p14:creationId xmlns:p14="http://schemas.microsoft.com/office/powerpoint/2010/main" val="3717381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fa-IR" dirty="0" smtClean="0"/>
              <a:t>اثبات قضیه انتقال توان بیشینه</a:t>
            </a:r>
            <a:endParaRPr lang="en-US" dirty="0"/>
          </a:p>
        </p:txBody>
      </p:sp>
      <mc:AlternateContent xmlns:mc="http://schemas.openxmlformats.org/markup-compatibility/2006">
        <mc:Choice xmlns:a14="http://schemas.microsoft.com/office/drawing/2010/main" Requires="a14">
          <p:sp>
            <p:nvSpPr>
              <p:cNvPr id="23556" name="Content Placeholder 2"/>
              <p:cNvSpPr>
                <a:spLocks noGrp="1"/>
              </p:cNvSpPr>
              <p:nvPr>
                <p:ph idx="1"/>
              </p:nvPr>
            </p:nvSpPr>
            <p:spPr/>
            <p:txBody>
              <a:bodyPr/>
              <a:lstStyle/>
              <a:p>
                <a:r>
                  <a:rPr lang="fa-IR" altLang="en-US" dirty="0" smtClean="0"/>
                  <a:t>ابتدا توان جذب شده توسط بار را به‌دست می‌آوریم:</a:t>
                </a:r>
              </a:p>
              <a:p>
                <a:endParaRPr lang="fa-IR" altLang="en-US" dirty="0"/>
              </a:p>
              <a:p>
                <a:endParaRPr lang="fa-IR" altLang="en-US" dirty="0" smtClean="0"/>
              </a:p>
              <a:p>
                <a:endParaRPr lang="fa-IR" altLang="en-US" dirty="0"/>
              </a:p>
              <a:p>
                <a:endParaRPr lang="fa-IR" altLang="en-US" dirty="0" smtClean="0"/>
              </a:p>
              <a:p>
                <a:r>
                  <a:rPr lang="fa-IR" altLang="en-US" dirty="0" smtClean="0"/>
                  <a:t>مشخص است که این توان وقتی بیشینه است که: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𝑋</m:t>
                        </m:r>
                      </m:e>
                      <m:sub>
                        <m:r>
                          <a:rPr lang="en-US" altLang="en-US" b="0" i="1" smtClean="0">
                            <a:latin typeface="Cambria Math" panose="02040503050406030204" pitchFamily="18" charset="0"/>
                          </a:rPr>
                          <m:t>𝐿</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𝑋</m:t>
                        </m:r>
                      </m:e>
                      <m:sub>
                        <m:r>
                          <a:rPr lang="en-US" altLang="en-US" b="0" i="1" smtClean="0">
                            <a:latin typeface="Cambria Math" panose="02040503050406030204" pitchFamily="18" charset="0"/>
                          </a:rPr>
                          <m:t>𝑡</m:t>
                        </m:r>
                        <m:r>
                          <a:rPr lang="en-US" altLang="en-US" b="0" i="1" smtClean="0">
                            <a:latin typeface="Cambria Math" panose="02040503050406030204" pitchFamily="18" charset="0"/>
                          </a:rPr>
                          <m:t>h</m:t>
                        </m:r>
                      </m:sub>
                    </m:sSub>
                  </m:oMath>
                </a14:m>
                <a:endParaRPr lang="en-US" altLang="en-US" b="0" dirty="0" smtClean="0"/>
              </a:p>
              <a:p>
                <a:endParaRPr lang="fa-IR" altLang="en-US" dirty="0"/>
              </a:p>
              <a:p>
                <a:r>
                  <a:rPr lang="fa-IR" altLang="en-US" dirty="0" smtClean="0"/>
                  <a:t>با مشتق گیری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𝑃</m:t>
                        </m:r>
                      </m:e>
                      <m:sub>
                        <m:r>
                          <a:rPr lang="en-US" altLang="en-US" b="0" i="1" dirty="0" smtClean="0">
                            <a:latin typeface="Cambria Math" panose="02040503050406030204" pitchFamily="18" charset="0"/>
                          </a:rPr>
                          <m:t>𝑎𝑣𝑒</m:t>
                        </m:r>
                      </m:sub>
                    </m:sSub>
                  </m:oMath>
                </a14:m>
                <a:r>
                  <a:rPr lang="fa-IR" altLang="en-US" dirty="0" smtClean="0"/>
                  <a:t> نسبت به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𝑅</m:t>
                        </m:r>
                      </m:e>
                      <m:sub>
                        <m:r>
                          <a:rPr lang="en-US" altLang="en-US" b="0" i="1" smtClean="0">
                            <a:latin typeface="Cambria Math" panose="02040503050406030204" pitchFamily="18" charset="0"/>
                          </a:rPr>
                          <m:t>𝐿</m:t>
                        </m:r>
                      </m:sub>
                    </m:sSub>
                  </m:oMath>
                </a14:m>
                <a:r>
                  <a:rPr lang="fa-IR" altLang="en-US" dirty="0" smtClean="0"/>
                  <a:t> </a:t>
                </a:r>
                <a:r>
                  <a:rPr lang="fa-IR" altLang="en-US" dirty="0" smtClean="0"/>
                  <a:t>و </a:t>
                </a:r>
                <a:r>
                  <a:rPr lang="fa-IR" altLang="en-US" dirty="0" smtClean="0"/>
                  <a:t>صفر </a:t>
                </a:r>
                <a:r>
                  <a:rPr lang="fa-IR" altLang="en-US" dirty="0" smtClean="0"/>
                  <a:t>کردن </a:t>
                </a:r>
                <a:r>
                  <a:rPr lang="fa-IR" altLang="en-US" dirty="0" smtClean="0"/>
                  <a:t>آن </a:t>
                </a:r>
                <a:r>
                  <a:rPr lang="fa-IR" altLang="en-US" dirty="0" smtClean="0"/>
                  <a:t>داریم: </a:t>
                </a:r>
              </a:p>
              <a:p>
                <a:pPr lvl="1"/>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𝑅</m:t>
                        </m:r>
                      </m:e>
                      <m:sub>
                        <m:r>
                          <a:rPr lang="en-US" altLang="en-US" b="0" i="1" smtClean="0">
                            <a:latin typeface="Cambria Math" panose="02040503050406030204" pitchFamily="18" charset="0"/>
                          </a:rPr>
                          <m:t>𝐿</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𝑅</m:t>
                        </m:r>
                      </m:e>
                      <m:sub>
                        <m:r>
                          <a:rPr lang="en-US" altLang="en-US" b="0" i="1" smtClean="0">
                            <a:latin typeface="Cambria Math" panose="02040503050406030204" pitchFamily="18" charset="0"/>
                          </a:rPr>
                          <m:t>𝑡</m:t>
                        </m:r>
                        <m:r>
                          <a:rPr lang="en-US" altLang="en-US" b="0" i="1" smtClean="0">
                            <a:latin typeface="Cambria Math" panose="02040503050406030204" pitchFamily="18" charset="0"/>
                          </a:rPr>
                          <m:t>h</m:t>
                        </m:r>
                      </m:sub>
                    </m:sSub>
                  </m:oMath>
                </a14:m>
                <a:endParaRPr lang="en-US" altLang="en-US" dirty="0" smtClean="0"/>
              </a:p>
              <a:p>
                <a:pPr>
                  <a:buFont typeface="Wingdings 2" pitchFamily="18" charset="2"/>
                  <a:buNone/>
                </a:pPr>
                <a:endParaRPr lang="en-US" altLang="en-US" i="1" baseline="-25000" dirty="0"/>
              </a:p>
            </p:txBody>
          </p:sp>
        </mc:Choice>
        <mc:Fallback>
          <p:sp>
            <p:nvSpPr>
              <p:cNvPr id="23556" name="Content Placeholder 2"/>
              <p:cNvSpPr>
                <a:spLocks noGrp="1" noRot="1" noChangeAspect="1" noMove="1" noResize="1" noEditPoints="1" noAdjustHandles="1" noChangeArrowheads="1" noChangeShapeType="1" noTextEdit="1"/>
              </p:cNvSpPr>
              <p:nvPr>
                <p:ph idx="1"/>
              </p:nvPr>
            </p:nvSpPr>
            <p:spPr>
              <a:blipFill rotWithShape="0">
                <a:blip r:embed="rId4"/>
                <a:stretch>
                  <a:fillRect t="-1250" r="-44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14. تحلیل توان </a:t>
            </a:r>
            <a:r>
              <a:rPr lang="en-US" altLang="en-US" sz="1200" smtClean="0">
                <a:solidFill>
                  <a:srgbClr val="3F3F3F"/>
                </a:solidFill>
              </a:rPr>
              <a:t>AC</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58D92A05-81CA-430E-8B0D-075E0C04E3AD}" type="slidenum">
              <a:rPr lang="en-US" altLang="en-US" sz="1200">
                <a:solidFill>
                  <a:srgbClr val="3F3F3F"/>
                </a:solidFill>
              </a:rPr>
              <a:pPr eaLnBrk="1" hangingPunct="1"/>
              <a:t>14</a:t>
            </a:fld>
            <a:endParaRPr lang="en-US" altLang="en-US" sz="1200">
              <a:solidFill>
                <a:srgbClr val="3F3F3F"/>
              </a:solidFill>
            </a:endParaRPr>
          </a:p>
        </p:txBody>
      </p:sp>
      <p:graphicFrame>
        <p:nvGraphicFramePr>
          <p:cNvPr id="23554" name="Object 2"/>
          <p:cNvGraphicFramePr>
            <a:graphicFrameLocks noChangeAspect="1"/>
          </p:cNvGraphicFramePr>
          <p:nvPr>
            <p:extLst>
              <p:ext uri="{D42A27DB-BD31-4B8C-83A1-F6EECF244321}">
                <p14:modId xmlns:p14="http://schemas.microsoft.com/office/powerpoint/2010/main" val="667853234"/>
              </p:ext>
            </p:extLst>
          </p:nvPr>
        </p:nvGraphicFramePr>
        <p:xfrm>
          <a:off x="823913" y="2312988"/>
          <a:ext cx="7423150" cy="1344612"/>
        </p:xfrm>
        <a:graphic>
          <a:graphicData uri="http://schemas.openxmlformats.org/presentationml/2006/ole">
            <mc:AlternateContent xmlns:mc="http://schemas.openxmlformats.org/markup-compatibility/2006">
              <mc:Choice xmlns:v="urn:schemas-microsoft-com:vml" Requires="v">
                <p:oleObj spid="_x0000_s7242" name="Equation" r:id="rId5" imgW="2527200" imgH="457200" progId="Equation.3">
                  <p:embed/>
                </p:oleObj>
              </mc:Choice>
              <mc:Fallback>
                <p:oleObj name="Equation" r:id="rId5" imgW="2527200" imgH="457200" progId="Equation.3">
                  <p:embed/>
                  <p:pic>
                    <p:nvPicPr>
                      <p:cNvPr id="0" name=""/>
                      <p:cNvPicPr>
                        <a:picLocks noChangeAspect="1" noChangeArrowheads="1"/>
                      </p:cNvPicPr>
                      <p:nvPr/>
                    </p:nvPicPr>
                    <p:blipFill>
                      <a:blip r:embed="rId6"/>
                      <a:srcRect/>
                      <a:stretch>
                        <a:fillRect/>
                      </a:stretch>
                    </p:blipFill>
                    <p:spPr bwMode="auto">
                      <a:xfrm>
                        <a:off x="823913" y="2312988"/>
                        <a:ext cx="7423150" cy="1344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7594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قضیه جمع آثار </a:t>
            </a:r>
            <a:r>
              <a:rPr lang="fa-IR" dirty="0" smtClean="0"/>
              <a:t>برای </a:t>
            </a:r>
            <a:r>
              <a:rPr lang="fa-IR" dirty="0" smtClean="0"/>
              <a:t>توان</a:t>
            </a:r>
            <a:endParaRPr lang="fa-IR" dirty="0"/>
          </a:p>
        </p:txBody>
      </p:sp>
      <p:sp>
        <p:nvSpPr>
          <p:cNvPr id="3" name="Content Placeholder 2"/>
          <p:cNvSpPr>
            <a:spLocks noGrp="1"/>
          </p:cNvSpPr>
          <p:nvPr>
            <p:ph sz="quarter" idx="1"/>
          </p:nvPr>
        </p:nvSpPr>
        <p:spPr>
          <a:xfrm>
            <a:off x="612648" y="1219200"/>
            <a:ext cx="8153400" cy="4876800"/>
          </a:xfrm>
        </p:spPr>
        <p:txBody>
          <a:bodyPr/>
          <a:lstStyle/>
          <a:p>
            <a:r>
              <a:rPr lang="fa-IR" dirty="0" smtClean="0"/>
              <a:t>در یک مدار خطی، جمع آثار برای جریان و ولتاژ المان‌ها صادق است.</a:t>
            </a:r>
          </a:p>
          <a:p>
            <a:r>
              <a:rPr lang="fa-IR" dirty="0" smtClean="0"/>
              <a:t>ولی برای توان لحظه‌ای صادق نیست! چرا؟</a:t>
            </a:r>
          </a:p>
          <a:p>
            <a:endParaRPr lang="en-US" dirty="0" smtClean="0"/>
          </a:p>
          <a:p>
            <a:r>
              <a:rPr lang="fa-IR" dirty="0" smtClean="0"/>
              <a:t>قضیه </a:t>
            </a:r>
            <a:r>
              <a:rPr lang="fa-IR" dirty="0" smtClean="0"/>
              <a:t>جمع آثار </a:t>
            </a:r>
            <a:r>
              <a:rPr lang="fa-IR" dirty="0" smtClean="0"/>
              <a:t>برای </a:t>
            </a:r>
            <a:r>
              <a:rPr lang="fa-IR" dirty="0" smtClean="0"/>
              <a:t>توان متوسط صادق </a:t>
            </a:r>
            <a:r>
              <a:rPr lang="fa-IR" dirty="0" smtClean="0"/>
              <a:t>است، آنهم فقط زمانی </a:t>
            </a:r>
            <a:r>
              <a:rPr lang="fa-IR" dirty="0" smtClean="0"/>
              <a:t>که </a:t>
            </a:r>
            <a:r>
              <a:rPr lang="fa-IR" dirty="0" smtClean="0"/>
              <a:t>منابع سینوسی با فرکانس مختلف </a:t>
            </a:r>
            <a:r>
              <a:rPr lang="fa-IR" dirty="0" smtClean="0"/>
              <a:t>باشد</a:t>
            </a:r>
            <a:r>
              <a:rPr lang="fa-IR" dirty="0" smtClean="0"/>
              <a:t>.</a:t>
            </a:r>
          </a:p>
          <a:p>
            <a:pPr lvl="1"/>
            <a:r>
              <a:rPr lang="fa-IR" dirty="0" smtClean="0"/>
              <a:t>تمرین: اثبات کنید.</a:t>
            </a:r>
            <a:endParaRPr lang="fa-IR"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14. تحلیل توان </a:t>
            </a:r>
            <a:r>
              <a:rPr lang="en-US" altLang="en-US" smtClean="0"/>
              <a:t>AC</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15</a:t>
            </a:fld>
            <a:endParaRPr lang="en-US" altLang="en-US" dirty="0"/>
          </a:p>
        </p:txBody>
      </p:sp>
    </p:spTree>
    <p:extLst>
      <p:ext uri="{BB962C8B-B14F-4D97-AF65-F5344CB8AC3E}">
        <p14:creationId xmlns:p14="http://schemas.microsoft.com/office/powerpoint/2010/main" val="210825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192.168.81.8\shipment\dti_out\November11\112311\Hayt_Durbin_DFR\z_JPG\ch_11\hay29575_1109.jpg"/>
          <p:cNvPicPr>
            <a:picLocks noChangeAspect="1" noChangeArrowheads="1"/>
          </p:cNvPicPr>
          <p:nvPr/>
        </p:nvPicPr>
        <p:blipFill>
          <a:blip r:embed="rId3" cstate="print">
            <a:extLst>
              <a:ext uri="{28A0092B-C50C-407E-A947-70E740481C1C}">
                <a14:useLocalDpi xmlns:a14="http://schemas.microsoft.com/office/drawing/2010/main" val="0"/>
              </a:ext>
            </a:extLst>
          </a:blip>
          <a:srcRect l="15179" t="53850" r="16667" b="5656"/>
          <a:stretch>
            <a:fillRect/>
          </a:stretch>
        </p:blipFill>
        <p:spPr bwMode="auto">
          <a:xfrm>
            <a:off x="5562600" y="2863850"/>
            <a:ext cx="2463800"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Autofit/>
          </a:bodyPr>
          <a:lstStyle/>
          <a:p>
            <a:pPr>
              <a:defRPr/>
            </a:pPr>
            <a:r>
              <a:rPr lang="fa-IR" dirty="0" smtClean="0"/>
              <a:t>مقدار مؤثر جریان و ولتاژ</a:t>
            </a:r>
            <a:endParaRPr lang="en-US" dirty="0"/>
          </a:p>
        </p:txBody>
      </p:sp>
      <mc:AlternateContent xmlns:mc="http://schemas.openxmlformats.org/markup-compatibility/2006" xmlns:a14="http://schemas.microsoft.com/office/drawing/2010/main">
        <mc:Choice Requires="a14">
          <p:sp>
            <p:nvSpPr>
              <p:cNvPr id="24580" name="Content Placeholder 2"/>
              <p:cNvSpPr>
                <a:spLocks noGrp="1"/>
              </p:cNvSpPr>
              <p:nvPr>
                <p:ph idx="1"/>
              </p:nvPr>
            </p:nvSpPr>
            <p:spPr/>
            <p:txBody>
              <a:bodyPr/>
              <a:lstStyle/>
              <a:p>
                <a:r>
                  <a:rPr lang="fa-IR" altLang="en-US" dirty="0" smtClean="0"/>
                  <a:t>تعریف: مقدار مؤثر منبع ولتاژ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𝑉</m:t>
                        </m:r>
                      </m:e>
                      <m:sub>
                        <m:r>
                          <a:rPr lang="en-US" altLang="en-US" b="0" i="1" smtClean="0">
                            <a:latin typeface="Cambria Math" panose="02040503050406030204" pitchFamily="18" charset="0"/>
                          </a:rPr>
                          <m:t>𝑒𝑓𝑓</m:t>
                        </m:r>
                      </m:sub>
                    </m:sSub>
                  </m:oMath>
                </a14:m>
                <a:r>
                  <a:rPr lang="fa-IR" altLang="en-US" dirty="0" smtClean="0"/>
                  <a:t>) مقداری است که اگر آن را به صورت </a:t>
                </a:r>
                <a:r>
                  <a:rPr lang="en-US" altLang="en-US" dirty="0" smtClean="0"/>
                  <a:t>DC</a:t>
                </a:r>
                <a:r>
                  <a:rPr lang="fa-IR" altLang="en-US" dirty="0" smtClean="0"/>
                  <a:t> به مقاومت اعمال می‌کردیم، همان توانی را به مقاومت می‌داد که منبع </a:t>
                </a:r>
                <a:r>
                  <a:rPr lang="en-US" altLang="en-US" dirty="0" smtClean="0"/>
                  <a:t>AC</a:t>
                </a:r>
                <a:r>
                  <a:rPr lang="fa-IR" altLang="en-US" dirty="0" smtClean="0"/>
                  <a:t> به طور متوسط می‌دهد.</a:t>
                </a:r>
              </a:p>
              <a:p>
                <a:endParaRPr lang="fa-IR" altLang="en-US" dirty="0"/>
              </a:p>
              <a:p>
                <a:endParaRPr lang="fa-IR" altLang="en-US" dirty="0" smtClean="0"/>
              </a:p>
              <a:p>
                <a:endParaRPr lang="fa-IR" altLang="en-US" dirty="0"/>
              </a:p>
              <a:p>
                <a:endParaRPr lang="fa-IR" altLang="en-US" sz="4000" dirty="0" smtClean="0"/>
              </a:p>
              <a:p>
                <a:r>
                  <a:rPr lang="fa-IR" dirty="0"/>
                  <a:t>مقدار </a:t>
                </a:r>
                <a:r>
                  <a:rPr lang="fa-IR" dirty="0" smtClean="0"/>
                  <a:t>مؤثر </a:t>
                </a:r>
                <a:r>
                  <a:rPr lang="fa-IR" dirty="0"/>
                  <a:t>یک منبع ولتاژ، در واقع معیاری از میزان اثر بخشی آن منبع در رساندن توان به بار مقاومتی </a:t>
                </a:r>
                <a:r>
                  <a:rPr lang="fa-IR" dirty="0" smtClean="0"/>
                  <a:t>است.</a:t>
                </a:r>
                <a:endParaRPr lang="fa-IR" altLang="en-US" dirty="0" smtClean="0"/>
              </a:p>
              <a:p>
                <a:endParaRPr lang="fa-IR" altLang="en-US" dirty="0"/>
              </a:p>
              <a:p>
                <a:endParaRPr lang="fa-IR" altLang="en-US" dirty="0" smtClean="0"/>
              </a:p>
              <a:p>
                <a:endParaRPr lang="fa-IR" altLang="en-US" dirty="0"/>
              </a:p>
              <a:p>
                <a:endParaRPr lang="fa-IR" altLang="en-US" dirty="0" smtClean="0"/>
              </a:p>
              <a:p>
                <a:endParaRPr lang="fa-IR" altLang="en-US" dirty="0"/>
              </a:p>
              <a:p>
                <a:endParaRPr lang="en-US" altLang="en-US" dirty="0"/>
              </a:p>
            </p:txBody>
          </p:sp>
        </mc:Choice>
        <mc:Fallback xmlns="">
          <p:sp>
            <p:nvSpPr>
              <p:cNvPr id="24580"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224" t="-375" r="-449" b="-375"/>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14. تحلیل توان </a:t>
            </a:r>
            <a:r>
              <a:rPr lang="en-US" altLang="en-US" sz="1200" smtClean="0">
                <a:solidFill>
                  <a:srgbClr val="3F3F3F"/>
                </a:solidFill>
              </a:rPr>
              <a:t>AC</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5D5A764D-BD20-47F3-8AFF-992795E30914}" type="slidenum">
              <a:rPr lang="en-US" altLang="en-US" sz="1200">
                <a:solidFill>
                  <a:srgbClr val="3F3F3F"/>
                </a:solidFill>
              </a:rPr>
              <a:pPr eaLnBrk="1" hangingPunct="1"/>
              <a:t>16</a:t>
            </a:fld>
            <a:endParaRPr lang="en-US" altLang="en-US" sz="1200">
              <a:solidFill>
                <a:srgbClr val="3F3F3F"/>
              </a:solidFill>
            </a:endParaRPr>
          </a:p>
        </p:txBody>
      </p:sp>
      <p:pic>
        <p:nvPicPr>
          <p:cNvPr id="24583" name="Picture 4" descr="\\192.168.81.8\shipment\dti_out\November11\112311\Hayt_Durbin_DFR\z_JPG\ch_11\hay29575_1109.jpg"/>
          <p:cNvPicPr>
            <a:picLocks noChangeAspect="1" noChangeArrowheads="1"/>
          </p:cNvPicPr>
          <p:nvPr/>
        </p:nvPicPr>
        <p:blipFill>
          <a:blip r:embed="rId5" cstate="print">
            <a:extLst>
              <a:ext uri="{28A0092B-C50C-407E-A947-70E740481C1C}">
                <a14:useLocalDpi xmlns:a14="http://schemas.microsoft.com/office/drawing/2010/main" val="0"/>
              </a:ext>
            </a:extLst>
          </a:blip>
          <a:srcRect l="16965" t="2107" r="14285" b="57878"/>
          <a:stretch>
            <a:fillRect/>
          </a:stretch>
        </p:blipFill>
        <p:spPr bwMode="auto">
          <a:xfrm>
            <a:off x="1332261" y="2863850"/>
            <a:ext cx="2535525"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457200" y="2819400"/>
            <a:ext cx="850900" cy="646331"/>
          </a:xfrm>
          <a:prstGeom prst="rect">
            <a:avLst/>
          </a:prstGeom>
          <a:noFill/>
        </p:spPr>
        <p:txBody>
          <a:bodyPr wrap="square">
            <a:spAutoFit/>
          </a:bodyPr>
          <a:lstStyle/>
          <a:p>
            <a:pPr algn="ctr" rtl="1">
              <a:defRPr/>
            </a:pPr>
            <a:r>
              <a:rPr lang="fa-IR" dirty="0" smtClean="0">
                <a:latin typeface="+mn-lt"/>
                <a:cs typeface="B Nazanin" panose="00000400000000000000" pitchFamily="2" charset="-78"/>
              </a:rPr>
              <a:t>منبع </a:t>
            </a:r>
            <a:r>
              <a:rPr lang="en-US" dirty="0" smtClean="0">
                <a:latin typeface="+mn-lt"/>
                <a:cs typeface="B Nazanin" panose="00000400000000000000" pitchFamily="2" charset="-78"/>
              </a:rPr>
              <a:t>AC</a:t>
            </a:r>
            <a:r>
              <a:rPr lang="fa-IR" dirty="0" smtClean="0">
                <a:latin typeface="+mn-lt"/>
                <a:cs typeface="B Nazanin" panose="00000400000000000000" pitchFamily="2" charset="-78"/>
              </a:rPr>
              <a:t> </a:t>
            </a:r>
          </a:p>
          <a:p>
            <a:pPr algn="ctr" rtl="1">
              <a:defRPr/>
            </a:pPr>
            <a:r>
              <a:rPr lang="fa-IR" dirty="0" smtClean="0">
                <a:latin typeface="+mn-lt"/>
                <a:cs typeface="B Nazanin" panose="00000400000000000000" pitchFamily="2" charset="-78"/>
              </a:rPr>
              <a:t>متناوب</a:t>
            </a:r>
            <a:endParaRPr lang="en-US" dirty="0">
              <a:latin typeface="+mn-lt"/>
              <a:cs typeface="B Nazanin" panose="00000400000000000000" pitchFamily="2" charset="-78"/>
            </a:endParaRPr>
          </a:p>
        </p:txBody>
      </p:sp>
      <p:cxnSp>
        <p:nvCxnSpPr>
          <p:cNvPr id="11" name="Straight Arrow Connector 10"/>
          <p:cNvCxnSpPr>
            <a:cxnSpLocks noChangeShapeType="1"/>
          </p:cNvCxnSpPr>
          <p:nvPr/>
        </p:nvCxnSpPr>
        <p:spPr bwMode="auto">
          <a:xfrm>
            <a:off x="1247777" y="3465731"/>
            <a:ext cx="244412" cy="304800"/>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flipH="1">
            <a:off x="3972052" y="4038600"/>
            <a:ext cx="1285748" cy="0"/>
          </a:xfrm>
          <a:prstGeom prst="straightConnector1">
            <a:avLst/>
          </a:prstGeom>
          <a:noFill/>
          <a:ln w="48000" cmpd="thickThin">
            <a:solidFill>
              <a:schemeClr val="accent1"/>
            </a:solidFill>
            <a:round/>
            <a:headEnd type="arrow" w="med" len="me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1186144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نحوه محاسبه مقدار مؤثر</a:t>
            </a:r>
            <a:endParaRPr lang="fa-IR"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طبق تعریف، توان متوسط منبع </a:t>
                </a:r>
                <a:r>
                  <a:rPr lang="en-US" dirty="0" smtClean="0"/>
                  <a:t>AC</a:t>
                </a:r>
                <a:r>
                  <a:rPr lang="fa-IR" dirty="0" smtClean="0"/>
                  <a:t> </a:t>
                </a:r>
                <a14:m>
                  <m:oMath xmlns:m="http://schemas.openxmlformats.org/officeDocument/2006/math">
                    <m:r>
                      <a:rPr lang="en-US" b="0" i="1" smtClean="0">
                        <a:latin typeface="Cambria Math" panose="02040503050406030204" pitchFamily="18" charset="0"/>
                      </a:rPr>
                      <m:t>𝑣</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fa-IR" dirty="0" smtClean="0"/>
                  <a:t> برابر با توان منبع </a:t>
                </a:r>
                <a:r>
                  <a:rPr lang="en-US" dirty="0" smtClean="0"/>
                  <a:t>DC</a:t>
                </a:r>
                <a:r>
                  <a:rPr lang="fa-IR"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𝑒𝑓𝑓</m:t>
                        </m:r>
                      </m:sub>
                    </m:sSub>
                  </m:oMath>
                </a14:m>
                <a:r>
                  <a:rPr lang="fa-IR" dirty="0" smtClean="0"/>
                  <a:t> است. پس:</a:t>
                </a:r>
              </a:p>
              <a:p>
                <a:endParaRPr lang="fa-IR" dirty="0" smtClean="0"/>
              </a:p>
              <a:p>
                <a:pPr algn="l" rtl="0"/>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𝑇</m:t>
                        </m:r>
                      </m:den>
                    </m:f>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𝑇</m:t>
                        </m:r>
                      </m:sup>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num>
                          <m:den>
                            <m:r>
                              <a:rPr lang="en-US" b="0" i="1" smtClean="0">
                                <a:latin typeface="Cambria Math" panose="02040503050406030204" pitchFamily="18" charset="0"/>
                              </a:rPr>
                              <m:t>𝑅</m:t>
                            </m:r>
                          </m:den>
                        </m:f>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𝑒𝑓𝑓</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𝑅</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𝑒𝑓𝑓</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𝑇</m:t>
                            </m:r>
                          </m:den>
                        </m:f>
                        <m:nary>
                          <m:naryPr>
                            <m:ctrlPr>
                              <a:rPr lang="en-US" i="1">
                                <a:latin typeface="Cambria Math" panose="02040503050406030204" pitchFamily="18" charset="0"/>
                              </a:rPr>
                            </m:ctrlPr>
                          </m:naryPr>
                          <m:sub>
                            <m:r>
                              <m:rPr>
                                <m:brk m:alnAt="23"/>
                              </m:rPr>
                              <a:rPr lang="en-US" i="1">
                                <a:latin typeface="Cambria Math" panose="02040503050406030204" pitchFamily="18" charset="0"/>
                              </a:rPr>
                              <m:t>0</m:t>
                            </m:r>
                          </m:sub>
                          <m:sup>
                            <m:r>
                              <a:rPr lang="en-US" i="1">
                                <a:latin typeface="Cambria Math" panose="02040503050406030204" pitchFamily="18" charset="0"/>
                              </a:rPr>
                              <m:t>𝑇</m:t>
                            </m:r>
                          </m:sup>
                          <m:e>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nary>
                      </m:e>
                    </m:rad>
                  </m:oMath>
                </a14:m>
                <a:endParaRPr lang="en-US" dirty="0" smtClean="0"/>
              </a:p>
              <a:p>
                <a:pPr algn="r"/>
                <a:endParaRPr lang="fa-IR" dirty="0"/>
              </a:p>
              <a:p>
                <a:pPr algn="r"/>
                <a:r>
                  <a:rPr lang="fa-IR" dirty="0" smtClean="0"/>
                  <a:t>این رابطه برای هر جریان یا ولتاژی صدق می‌کند.</a:t>
                </a:r>
              </a:p>
              <a:p>
                <a:pPr algn="r"/>
                <a:r>
                  <a:rPr lang="fa-IR" dirty="0" smtClean="0"/>
                  <a:t>به مقدار مؤثر، به خاطر رابطه آن که جذر، میانگین و توان 2 دارد </a:t>
                </a:r>
                <a:r>
                  <a:rPr lang="en-US" dirty="0" smtClean="0"/>
                  <a:t>RMS</a:t>
                </a:r>
                <a:r>
                  <a:rPr lang="fa-IR" dirty="0" smtClean="0"/>
                  <a:t> نیز می‌گویند (</a:t>
                </a:r>
                <a:r>
                  <a:rPr lang="en-US" dirty="0" smtClean="0"/>
                  <a:t>Root-Mean-Square</a:t>
                </a:r>
                <a:r>
                  <a:rPr lang="fa-IR" dirty="0" smtClean="0"/>
                  <a:t>).</a:t>
                </a:r>
                <a:endParaRPr lang="fa-IR"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2000"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14. تحلیل توان </a:t>
            </a:r>
            <a:r>
              <a:rPr lang="en-US" altLang="en-US" smtClean="0"/>
              <a:t>AC</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17</a:t>
            </a:fld>
            <a:endParaRPr lang="en-US" altLang="en-US" dirty="0"/>
          </a:p>
        </p:txBody>
      </p:sp>
      <p:sp>
        <p:nvSpPr>
          <p:cNvPr id="7" name="Rectangle 6"/>
          <p:cNvSpPr/>
          <p:nvPr/>
        </p:nvSpPr>
        <p:spPr>
          <a:xfrm>
            <a:off x="3886200" y="2720898"/>
            <a:ext cx="3048000"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386724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fa-IR" dirty="0" smtClean="0"/>
              <a:t>مقدار مؤثر یک موج سینوسی</a:t>
            </a:r>
            <a:endParaRPr lang="en-US" dirty="0"/>
          </a:p>
        </p:txBody>
      </p:sp>
      <mc:AlternateContent xmlns:mc="http://schemas.openxmlformats.org/markup-compatibility/2006">
        <mc:Choice xmlns:a14="http://schemas.microsoft.com/office/drawing/2010/main" Requires="a14">
          <p:sp>
            <p:nvSpPr>
              <p:cNvPr id="25605" name="Content Placeholder 2"/>
              <p:cNvSpPr>
                <a:spLocks noGrp="1"/>
              </p:cNvSpPr>
              <p:nvPr>
                <p:ph idx="1"/>
              </p:nvPr>
            </p:nvSpPr>
            <p:spPr>
              <a:xfrm>
                <a:off x="533400" y="1295400"/>
                <a:ext cx="8229600" cy="4625975"/>
              </a:xfrm>
            </p:spPr>
            <p:txBody>
              <a:bodyPr/>
              <a:lstStyle/>
              <a:p>
                <a:r>
                  <a:rPr lang="fa-IR" altLang="en-US" dirty="0" smtClean="0"/>
                  <a:t>برای یک موج سینوسی </a:t>
                </a:r>
                <a14:m>
                  <m:oMath xmlns:m="http://schemas.openxmlformats.org/officeDocument/2006/math">
                    <m:r>
                      <a:rPr lang="en-US" altLang="en-US" sz="2700" b="0" i="1" smtClean="0">
                        <a:latin typeface="Cambria Math" panose="02040503050406030204" pitchFamily="18" charset="0"/>
                      </a:rPr>
                      <m:t>𝑣</m:t>
                    </m:r>
                    <m:d>
                      <m:dPr>
                        <m:ctrlPr>
                          <a:rPr lang="en-US" altLang="en-US" sz="2700" b="0" i="1" smtClean="0">
                            <a:latin typeface="Cambria Math" panose="02040503050406030204" pitchFamily="18" charset="0"/>
                          </a:rPr>
                        </m:ctrlPr>
                      </m:dPr>
                      <m:e>
                        <m:r>
                          <a:rPr lang="en-US" altLang="en-US" sz="2700" b="0" i="1" smtClean="0">
                            <a:latin typeface="Cambria Math" panose="02040503050406030204" pitchFamily="18" charset="0"/>
                          </a:rPr>
                          <m:t>𝑡</m:t>
                        </m:r>
                      </m:e>
                    </m:d>
                    <m:r>
                      <a:rPr lang="en-US" altLang="en-US" sz="2700" b="0" i="1" smtClean="0">
                        <a:latin typeface="Cambria Math" panose="02040503050406030204" pitchFamily="18" charset="0"/>
                      </a:rPr>
                      <m:t>=</m:t>
                    </m:r>
                    <m:sSub>
                      <m:sSubPr>
                        <m:ctrlPr>
                          <a:rPr lang="en-US" altLang="en-US" sz="2700" b="0" i="1" smtClean="0">
                            <a:latin typeface="Cambria Math" panose="02040503050406030204" pitchFamily="18" charset="0"/>
                          </a:rPr>
                        </m:ctrlPr>
                      </m:sSubPr>
                      <m:e>
                        <m:r>
                          <a:rPr lang="en-US" altLang="en-US" sz="2700" b="0" i="1" smtClean="0">
                            <a:latin typeface="Cambria Math" panose="02040503050406030204" pitchFamily="18" charset="0"/>
                          </a:rPr>
                          <m:t>𝑉</m:t>
                        </m:r>
                      </m:e>
                      <m:sub>
                        <m:r>
                          <a:rPr lang="en-US" altLang="en-US" sz="2700" b="0" i="1" smtClean="0">
                            <a:latin typeface="Cambria Math" panose="02040503050406030204" pitchFamily="18" charset="0"/>
                          </a:rPr>
                          <m:t>𝑚</m:t>
                        </m:r>
                      </m:sub>
                    </m:sSub>
                    <m:func>
                      <m:funcPr>
                        <m:ctrlPr>
                          <a:rPr lang="en-US" altLang="en-US" sz="2700" b="0" i="1" smtClean="0">
                            <a:latin typeface="Cambria Math" panose="02040503050406030204" pitchFamily="18" charset="0"/>
                          </a:rPr>
                        </m:ctrlPr>
                      </m:funcPr>
                      <m:fName>
                        <m:r>
                          <m:rPr>
                            <m:sty m:val="p"/>
                          </m:rPr>
                          <a:rPr lang="en-US" altLang="en-US" sz="2700" b="0" i="0" smtClean="0">
                            <a:latin typeface="Cambria Math" panose="02040503050406030204" pitchFamily="18" charset="0"/>
                          </a:rPr>
                          <m:t>sin</m:t>
                        </m:r>
                      </m:fName>
                      <m:e>
                        <m:r>
                          <a:rPr lang="en-US" altLang="en-US" sz="2700" b="0" i="1" smtClean="0">
                            <a:latin typeface="Cambria Math" panose="02040503050406030204" pitchFamily="18" charset="0"/>
                          </a:rPr>
                          <m:t>𝜔</m:t>
                        </m:r>
                        <m:r>
                          <a:rPr lang="en-US" altLang="en-US" sz="2700" b="0" i="1" smtClean="0">
                            <a:latin typeface="Cambria Math" panose="02040503050406030204" pitchFamily="18" charset="0"/>
                          </a:rPr>
                          <m:t>𝑡</m:t>
                        </m:r>
                      </m:e>
                    </m:func>
                  </m:oMath>
                </a14:m>
                <a:r>
                  <a:rPr lang="fa-IR" altLang="en-US" sz="2700" dirty="0" smtClean="0"/>
                  <a:t> داریم:</a:t>
                </a:r>
              </a:p>
              <a:p>
                <a:pPr algn="l" rtl="0"/>
                <a:endParaRPr lang="en-US" altLang="en-US" sz="2700" dirty="0"/>
              </a:p>
              <a:p>
                <a:pPr algn="l" rtl="0"/>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𝑉</m:t>
                        </m:r>
                      </m:e>
                      <m:sub>
                        <m:r>
                          <a:rPr lang="en-US" altLang="en-US" sz="2400" b="0" i="1" smtClean="0">
                            <a:latin typeface="Cambria Math" panose="02040503050406030204" pitchFamily="18" charset="0"/>
                          </a:rPr>
                          <m:t>𝑒𝑓𝑓</m:t>
                        </m:r>
                      </m:sub>
                    </m:sSub>
                    <m:r>
                      <a:rPr lang="en-US" altLang="en-US" sz="2400" b="0" i="1" smtClean="0">
                        <a:latin typeface="Cambria Math" panose="02040503050406030204" pitchFamily="18" charset="0"/>
                      </a:rPr>
                      <m:t>=</m:t>
                    </m:r>
                    <m:rad>
                      <m:radPr>
                        <m:degHide m:val="on"/>
                        <m:ctrlPr>
                          <a:rPr lang="en-US" sz="2800" i="1">
                            <a:latin typeface="Cambria Math" panose="02040503050406030204" pitchFamily="18" charset="0"/>
                          </a:rPr>
                        </m:ctrlPr>
                      </m:radPr>
                      <m:deg/>
                      <m:e>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𝑇</m:t>
                            </m:r>
                          </m:den>
                        </m:f>
                        <m:nary>
                          <m:naryPr>
                            <m:ctrlPr>
                              <a:rPr lang="en-US" sz="2800" i="1">
                                <a:latin typeface="Cambria Math" panose="02040503050406030204" pitchFamily="18" charset="0"/>
                              </a:rPr>
                            </m:ctrlPr>
                          </m:naryPr>
                          <m:sub>
                            <m:r>
                              <m:rPr>
                                <m:brk m:alnAt="23"/>
                              </m:rPr>
                              <a:rPr lang="en-US" sz="2800" i="1">
                                <a:latin typeface="Cambria Math" panose="02040503050406030204" pitchFamily="18" charset="0"/>
                              </a:rPr>
                              <m:t>0</m:t>
                            </m:r>
                          </m:sub>
                          <m:sup>
                            <m:r>
                              <a:rPr lang="en-US" sz="2800" i="1">
                                <a:latin typeface="Cambria Math" panose="02040503050406030204" pitchFamily="18" charset="0"/>
                              </a:rPr>
                              <m:t>𝑇</m:t>
                            </m:r>
                          </m:sup>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𝑉</m:t>
                                </m:r>
                              </m:e>
                              <m:sub>
                                <m:r>
                                  <a:rPr lang="en-US" sz="2800" b="0" i="1" smtClean="0">
                                    <a:latin typeface="Cambria Math" panose="02040503050406030204" pitchFamily="18" charset="0"/>
                                  </a:rPr>
                                  <m:t>𝑚</m:t>
                                </m:r>
                              </m:sub>
                              <m:sup>
                                <m:r>
                                  <a:rPr lang="en-US" sz="2800" b="0" i="1" smtClean="0">
                                    <a:latin typeface="Cambria Math" panose="02040503050406030204" pitchFamily="18" charset="0"/>
                                  </a:rPr>
                                  <m:t>2</m:t>
                                </m:r>
                              </m:sup>
                            </m:sSubSup>
                            <m:func>
                              <m:funcPr>
                                <m:ctrlPr>
                                  <a:rPr lang="en-US" sz="2800" b="0" i="1" smtClean="0">
                                    <a:latin typeface="Cambria Math" panose="02040503050406030204" pitchFamily="18" charset="0"/>
                                  </a:rPr>
                                </m:ctrlPr>
                              </m:funcPr>
                              <m:fName>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sin</m:t>
                                    </m:r>
                                  </m:e>
                                  <m:sup>
                                    <m:r>
                                      <a:rPr lang="en-US" sz="2800" b="0" i="1" smtClean="0">
                                        <a:latin typeface="Cambria Math" panose="02040503050406030204" pitchFamily="18" charset="0"/>
                                      </a:rPr>
                                      <m:t>2</m:t>
                                    </m:r>
                                  </m:sup>
                                </m:sSup>
                              </m:fName>
                              <m:e>
                                <m:r>
                                  <a:rPr lang="en-US" sz="2800" b="0" i="1" smtClean="0">
                                    <a:latin typeface="Cambria Math" panose="02040503050406030204" pitchFamily="18" charset="0"/>
                                  </a:rPr>
                                  <m:t>𝜔</m:t>
                                </m:r>
                                <m:r>
                                  <a:rPr lang="en-US" sz="2800" b="0" i="1" smtClean="0">
                                    <a:latin typeface="Cambria Math" panose="02040503050406030204" pitchFamily="18" charset="0"/>
                                  </a:rPr>
                                  <m:t>𝑡</m:t>
                                </m:r>
                              </m:e>
                            </m:func>
                          </m:e>
                        </m:nary>
                      </m:e>
                    </m:ra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2</m:t>
                            </m:r>
                          </m:e>
                        </m:rad>
                      </m:den>
                    </m:f>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𝑚</m:t>
                        </m:r>
                      </m:sub>
                    </m:sSub>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0</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7</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𝑉</m:t>
                        </m:r>
                      </m:e>
                      <m:sub>
                        <m:r>
                          <a:rPr lang="en-US" sz="2800" b="0" i="1" smtClean="0">
                            <a:latin typeface="Cambria Math" panose="02040503050406030204" pitchFamily="18" charset="0"/>
                            <a:ea typeface="Cambria Math" panose="02040503050406030204" pitchFamily="18" charset="0"/>
                          </a:rPr>
                          <m:t>𝑚</m:t>
                        </m:r>
                      </m:sub>
                    </m:sSub>
                  </m:oMath>
                </a14:m>
                <a:endParaRPr lang="en-US" altLang="en-US" sz="2700" dirty="0"/>
              </a:p>
              <a:p>
                <a:endParaRPr lang="en-US" altLang="en-US" dirty="0"/>
              </a:p>
            </p:txBody>
          </p:sp>
        </mc:Choice>
        <mc:Fallback>
          <p:sp>
            <p:nvSpPr>
              <p:cNvPr id="25605" name="Content Placeholder 2"/>
              <p:cNvSpPr>
                <a:spLocks noGrp="1" noRot="1" noChangeAspect="1" noMove="1" noResize="1" noEditPoints="1" noAdjustHandles="1" noChangeArrowheads="1" noChangeShapeType="1" noTextEdit="1"/>
              </p:cNvSpPr>
              <p:nvPr>
                <p:ph idx="1"/>
              </p:nvPr>
            </p:nvSpPr>
            <p:spPr>
              <a:xfrm>
                <a:off x="533400" y="1295400"/>
                <a:ext cx="8229600" cy="4625975"/>
              </a:xfrm>
              <a:blipFill rotWithShape="0">
                <a:blip r:embed="rId2"/>
                <a:stretch>
                  <a:fillRect t="-1187" r="-44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14. تحلیل توان </a:t>
            </a:r>
            <a:r>
              <a:rPr lang="en-US" altLang="en-US" sz="1200" smtClean="0">
                <a:solidFill>
                  <a:srgbClr val="3F3F3F"/>
                </a:solidFill>
              </a:rPr>
              <a:t>AC</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D9E52329-B142-4EBF-AFB9-69E55B2D948B}" type="slidenum">
              <a:rPr lang="en-US" altLang="en-US" sz="1200">
                <a:solidFill>
                  <a:srgbClr val="3F3F3F"/>
                </a:solidFill>
              </a:rPr>
              <a:pPr eaLnBrk="1" hangingPunct="1"/>
              <a:t>18</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326133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fa-IR" dirty="0" smtClean="0"/>
              <a:t>مقدار مؤثر چند موج سینوسی</a:t>
            </a:r>
            <a:endParaRPr lang="en-US" dirty="0"/>
          </a:p>
        </p:txBody>
      </p:sp>
      <mc:AlternateContent xmlns:mc="http://schemas.openxmlformats.org/markup-compatibility/2006">
        <mc:Choice xmlns:a14="http://schemas.microsoft.com/office/drawing/2010/main" Requires="a14">
          <p:sp>
            <p:nvSpPr>
              <p:cNvPr id="25605" name="Content Placeholder 2"/>
              <p:cNvSpPr>
                <a:spLocks noGrp="1"/>
              </p:cNvSpPr>
              <p:nvPr>
                <p:ph idx="1"/>
              </p:nvPr>
            </p:nvSpPr>
            <p:spPr>
              <a:xfrm>
                <a:off x="533400" y="1295400"/>
                <a:ext cx="8229600" cy="4625975"/>
              </a:xfrm>
            </p:spPr>
            <p:txBody>
              <a:bodyPr/>
              <a:lstStyle/>
              <a:p>
                <a:r>
                  <a:rPr lang="fa-IR" altLang="en-US" dirty="0" smtClean="0"/>
                  <a:t>اگر چند موج سینوسی با فرکانس‌های متفاوت داشته باشیم، داریم:</a:t>
                </a:r>
                <a:endParaRPr lang="en-US" altLang="en-US" dirty="0" smtClean="0"/>
              </a:p>
              <a:p>
                <a:endParaRPr lang="en-US" altLang="en-US" sz="2400" b="0" i="1" dirty="0" smtClean="0">
                  <a:latin typeface="Cambria Math" panose="02040503050406030204" pitchFamily="18" charset="0"/>
                </a:endParaRPr>
              </a:p>
              <a:p>
                <a:pPr algn="l" rtl="0"/>
                <a14:m>
                  <m:oMath xmlns:m="http://schemas.openxmlformats.org/officeDocument/2006/math">
                    <m:r>
                      <a:rPr lang="en-US" altLang="en-US" sz="2400" b="0" i="1" smtClean="0">
                        <a:latin typeface="Cambria Math" panose="02040503050406030204" pitchFamily="18" charset="0"/>
                      </a:rPr>
                      <m:t>𝑖</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𝑡</m:t>
                        </m:r>
                      </m:e>
                    </m:d>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𝐼</m:t>
                        </m:r>
                      </m:e>
                      <m:sub>
                        <m:r>
                          <a:rPr lang="en-US" altLang="en-US" sz="2400" b="0" i="1" smtClean="0">
                            <a:latin typeface="Cambria Math" panose="02040503050406030204" pitchFamily="18" charset="0"/>
                          </a:rPr>
                          <m:t>𝑚</m:t>
                        </m:r>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𝑐𝑜𝑠</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𝜔</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𝑡</m:t>
                    </m:r>
                    <m:r>
                      <a:rPr lang="en-US" altLang="en-US" sz="2400" b="0" i="1" smtClean="0">
                        <a:latin typeface="Cambria Math" panose="02040503050406030204" pitchFamily="18" charset="0"/>
                      </a:rPr>
                      <m:t>+</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𝐼</m:t>
                        </m:r>
                      </m:e>
                      <m:sub>
                        <m:r>
                          <a:rPr lang="en-US" altLang="en-US" sz="2400" i="1">
                            <a:latin typeface="Cambria Math" panose="02040503050406030204" pitchFamily="18" charset="0"/>
                          </a:rPr>
                          <m:t>𝑚</m:t>
                        </m:r>
                        <m:r>
                          <a:rPr lang="en-US" altLang="en-US" sz="2400" b="0" i="1" smtClean="0">
                            <a:latin typeface="Cambria Math" panose="02040503050406030204" pitchFamily="18" charset="0"/>
                          </a:rPr>
                          <m:t>2</m:t>
                        </m:r>
                      </m:sub>
                    </m:sSub>
                    <m:r>
                      <a:rPr lang="en-US" altLang="en-US" sz="2400" i="1">
                        <a:latin typeface="Cambria Math" panose="02040503050406030204" pitchFamily="18" charset="0"/>
                      </a:rPr>
                      <m:t>𝑐𝑜𝑠</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𝜔</m:t>
                        </m:r>
                      </m:e>
                      <m:sub>
                        <m:r>
                          <a:rPr lang="en-US" altLang="en-US" sz="2400" b="0" i="1" smtClean="0">
                            <a:latin typeface="Cambria Math" panose="02040503050406030204" pitchFamily="18" charset="0"/>
                          </a:rPr>
                          <m:t>2</m:t>
                        </m:r>
                      </m:sub>
                    </m:sSub>
                    <m:r>
                      <a:rPr lang="en-US" altLang="en-US" sz="2400" i="1">
                        <a:latin typeface="Cambria Math" panose="02040503050406030204" pitchFamily="18" charset="0"/>
                      </a:rPr>
                      <m:t>𝑡</m:t>
                    </m:r>
                    <m:r>
                      <a:rPr lang="en-US" altLang="en-US" sz="2400" b="0" i="1" smtClean="0">
                        <a:latin typeface="Cambria Math" panose="02040503050406030204" pitchFamily="18" charset="0"/>
                      </a:rPr>
                      <m:t>+</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𝐼</m:t>
                        </m:r>
                      </m:e>
                      <m:sub>
                        <m:r>
                          <a:rPr lang="en-US" altLang="en-US" sz="2400" i="1">
                            <a:latin typeface="Cambria Math" panose="02040503050406030204" pitchFamily="18" charset="0"/>
                          </a:rPr>
                          <m:t>𝑚</m:t>
                        </m:r>
                        <m:r>
                          <a:rPr lang="en-US" altLang="en-US" sz="2400" b="0" i="1" smtClean="0">
                            <a:latin typeface="Cambria Math" panose="02040503050406030204" pitchFamily="18" charset="0"/>
                          </a:rPr>
                          <m:t>3</m:t>
                        </m:r>
                      </m:sub>
                    </m:sSub>
                    <m:r>
                      <a:rPr lang="en-US" altLang="en-US" sz="2400" i="1">
                        <a:latin typeface="Cambria Math" panose="02040503050406030204" pitchFamily="18" charset="0"/>
                      </a:rPr>
                      <m:t>𝑐𝑜𝑠</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𝜔</m:t>
                        </m:r>
                      </m:e>
                      <m:sub>
                        <m:r>
                          <a:rPr lang="en-US" altLang="en-US" sz="2400" b="0" i="1" smtClean="0">
                            <a:latin typeface="Cambria Math" panose="02040503050406030204" pitchFamily="18" charset="0"/>
                          </a:rPr>
                          <m:t>3</m:t>
                        </m:r>
                      </m:sub>
                    </m:sSub>
                    <m:r>
                      <a:rPr lang="en-US" altLang="en-US" sz="2400" i="1">
                        <a:latin typeface="Cambria Math" panose="02040503050406030204" pitchFamily="18" charset="0"/>
                      </a:rPr>
                      <m:t>𝑡</m:t>
                    </m:r>
                  </m:oMath>
                </a14:m>
                <a:endParaRPr lang="en-US" altLang="en-US" sz="2400" dirty="0" smtClean="0"/>
              </a:p>
              <a:p>
                <a:pPr algn="l" rtl="0"/>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𝑃</m:t>
                        </m:r>
                      </m:e>
                      <m:sub>
                        <m:r>
                          <a:rPr lang="en-US" altLang="en-US" sz="2400" b="0" i="1" smtClean="0">
                            <a:latin typeface="Cambria Math" panose="02040503050406030204" pitchFamily="18" charset="0"/>
                          </a:rPr>
                          <m:t>𝑎𝑣𝑒</m:t>
                        </m:r>
                      </m:sub>
                    </m:sSub>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1</m:t>
                        </m:r>
                      </m:num>
                      <m:den>
                        <m:r>
                          <a:rPr lang="en-US" altLang="en-US" sz="2400" b="0" i="1" smtClean="0">
                            <a:latin typeface="Cambria Math" panose="02040503050406030204" pitchFamily="18" charset="0"/>
                          </a:rPr>
                          <m:t>2</m:t>
                        </m:r>
                      </m:den>
                    </m:f>
                    <m:d>
                      <m:dPr>
                        <m:ctrlPr>
                          <a:rPr lang="en-US" altLang="en-US" sz="2400" b="0" i="1" smtClean="0">
                            <a:latin typeface="Cambria Math" panose="02040503050406030204" pitchFamily="18" charset="0"/>
                          </a:rPr>
                        </m:ctrlPr>
                      </m:dPr>
                      <m:e>
                        <m:sSubSup>
                          <m:sSubSupPr>
                            <m:ctrlPr>
                              <a:rPr lang="en-US" altLang="en-US" sz="2400" b="0" i="1" smtClean="0">
                                <a:latin typeface="Cambria Math" panose="02040503050406030204" pitchFamily="18" charset="0"/>
                              </a:rPr>
                            </m:ctrlPr>
                          </m:sSubSupPr>
                          <m:e>
                            <m:r>
                              <a:rPr lang="en-US" altLang="en-US" sz="2400" b="0" i="1" smtClean="0">
                                <a:latin typeface="Cambria Math" panose="02040503050406030204" pitchFamily="18" charset="0"/>
                              </a:rPr>
                              <m:t>𝐼</m:t>
                            </m:r>
                          </m:e>
                          <m:sub>
                            <m:r>
                              <a:rPr lang="en-US" altLang="en-US" sz="2400" b="0" i="1" smtClean="0">
                                <a:latin typeface="Cambria Math" panose="02040503050406030204" pitchFamily="18" charset="0"/>
                              </a:rPr>
                              <m:t>𝑚</m:t>
                            </m:r>
                            <m:r>
                              <a:rPr lang="en-US" altLang="en-US" sz="2400" b="0" i="1" smtClean="0">
                                <a:latin typeface="Cambria Math" panose="02040503050406030204" pitchFamily="18" charset="0"/>
                              </a:rPr>
                              <m:t>1</m:t>
                            </m:r>
                          </m:sub>
                          <m:sup>
                            <m:r>
                              <a:rPr lang="en-US" altLang="en-US" sz="2400" b="0" i="1" smtClean="0">
                                <a:latin typeface="Cambria Math" panose="02040503050406030204" pitchFamily="18" charset="0"/>
                              </a:rPr>
                              <m:t>2</m:t>
                            </m:r>
                          </m:sup>
                        </m:sSubSup>
                        <m:r>
                          <a:rPr lang="en-US" altLang="en-US" sz="2400" b="0" i="1" smtClean="0">
                            <a:latin typeface="Cambria Math" panose="02040503050406030204" pitchFamily="18" charset="0"/>
                          </a:rPr>
                          <m:t>+</m:t>
                        </m:r>
                        <m:sSubSup>
                          <m:sSubSupPr>
                            <m:ctrlPr>
                              <a:rPr lang="en-US" altLang="en-US" sz="2400" b="0" i="1" smtClean="0">
                                <a:latin typeface="Cambria Math" panose="02040503050406030204" pitchFamily="18" charset="0"/>
                              </a:rPr>
                            </m:ctrlPr>
                          </m:sSubSupPr>
                          <m:e>
                            <m:r>
                              <a:rPr lang="en-US" altLang="en-US" sz="2400" b="0" i="1" smtClean="0">
                                <a:latin typeface="Cambria Math" panose="02040503050406030204" pitchFamily="18" charset="0"/>
                              </a:rPr>
                              <m:t>𝐼</m:t>
                            </m:r>
                          </m:e>
                          <m:sub>
                            <m:r>
                              <a:rPr lang="en-US" altLang="en-US" sz="2400" b="0" i="1" smtClean="0">
                                <a:latin typeface="Cambria Math" panose="02040503050406030204" pitchFamily="18" charset="0"/>
                              </a:rPr>
                              <m:t>𝑚</m:t>
                            </m:r>
                            <m:r>
                              <a:rPr lang="en-US" altLang="en-US" sz="2400" b="0" i="1" smtClean="0">
                                <a:latin typeface="Cambria Math" panose="02040503050406030204" pitchFamily="18" charset="0"/>
                              </a:rPr>
                              <m:t>2</m:t>
                            </m:r>
                          </m:sub>
                          <m:sup>
                            <m:r>
                              <a:rPr lang="en-US" altLang="en-US" sz="2400" b="0" i="1" smtClean="0">
                                <a:latin typeface="Cambria Math" panose="02040503050406030204" pitchFamily="18" charset="0"/>
                              </a:rPr>
                              <m:t>2</m:t>
                            </m:r>
                          </m:sup>
                        </m:sSubSup>
                        <m:r>
                          <a:rPr lang="en-US" altLang="en-US" sz="2400" b="0" i="1" smtClean="0">
                            <a:latin typeface="Cambria Math" panose="02040503050406030204" pitchFamily="18" charset="0"/>
                          </a:rPr>
                          <m:t>+</m:t>
                        </m:r>
                        <m:sSubSup>
                          <m:sSubSupPr>
                            <m:ctrlPr>
                              <a:rPr lang="en-US" altLang="en-US" sz="2400" b="0" i="1" smtClean="0">
                                <a:latin typeface="Cambria Math" panose="02040503050406030204" pitchFamily="18" charset="0"/>
                              </a:rPr>
                            </m:ctrlPr>
                          </m:sSubSupPr>
                          <m:e>
                            <m:r>
                              <a:rPr lang="en-US" altLang="en-US" sz="2400" b="0" i="1" smtClean="0">
                                <a:latin typeface="Cambria Math" panose="02040503050406030204" pitchFamily="18" charset="0"/>
                              </a:rPr>
                              <m:t>𝐼</m:t>
                            </m:r>
                          </m:e>
                          <m:sub>
                            <m:r>
                              <a:rPr lang="en-US" altLang="en-US" sz="2400" b="0" i="1" smtClean="0">
                                <a:latin typeface="Cambria Math" panose="02040503050406030204" pitchFamily="18" charset="0"/>
                              </a:rPr>
                              <m:t>𝑚</m:t>
                            </m:r>
                            <m:r>
                              <a:rPr lang="en-US" altLang="en-US" sz="2400" b="0" i="1" smtClean="0">
                                <a:latin typeface="Cambria Math" panose="02040503050406030204" pitchFamily="18" charset="0"/>
                              </a:rPr>
                              <m:t>3</m:t>
                            </m:r>
                          </m:sub>
                          <m:sup>
                            <m:r>
                              <a:rPr lang="en-US" altLang="en-US" sz="2400" b="0" i="1" smtClean="0">
                                <a:latin typeface="Cambria Math" panose="02040503050406030204" pitchFamily="18" charset="0"/>
                              </a:rPr>
                              <m:t>2</m:t>
                            </m:r>
                          </m:sup>
                        </m:sSubSup>
                      </m:e>
                    </m:d>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𝑅</m:t>
                        </m:r>
                      </m:e>
                      <m:sub>
                        <m:r>
                          <a:rPr lang="en-US" altLang="en-US" sz="2400" b="0" i="1" smtClean="0">
                            <a:latin typeface="Cambria Math" panose="02040503050406030204" pitchFamily="18" charset="0"/>
                          </a:rPr>
                          <m:t>𝐿</m:t>
                        </m:r>
                      </m:sub>
                    </m:sSub>
                    <m:r>
                      <a:rPr lang="en-US" altLang="en-US" sz="2400" b="0" i="1" smtClean="0">
                        <a:latin typeface="Cambria Math" panose="02040503050406030204" pitchFamily="18" charset="0"/>
                      </a:rPr>
                      <m:t>=</m:t>
                    </m:r>
                    <m:d>
                      <m:dPr>
                        <m:ctrlPr>
                          <a:rPr lang="en-US" altLang="en-US" sz="2400" b="0" i="1" smtClean="0">
                            <a:latin typeface="Cambria Math" panose="02040503050406030204" pitchFamily="18" charset="0"/>
                          </a:rPr>
                        </m:ctrlPr>
                      </m:dPr>
                      <m:e>
                        <m:sSubSup>
                          <m:sSubSupPr>
                            <m:ctrlPr>
                              <a:rPr lang="en-US" altLang="en-US" sz="2400" b="0" i="1" smtClean="0">
                                <a:latin typeface="Cambria Math" panose="02040503050406030204" pitchFamily="18" charset="0"/>
                              </a:rPr>
                            </m:ctrlPr>
                          </m:sSubSupPr>
                          <m:e>
                            <m:r>
                              <a:rPr lang="en-US" altLang="en-US" sz="2400" b="0" i="1" smtClean="0">
                                <a:latin typeface="Cambria Math" panose="02040503050406030204" pitchFamily="18" charset="0"/>
                              </a:rPr>
                              <m:t>𝐼</m:t>
                            </m:r>
                          </m:e>
                          <m:sub>
                            <m:r>
                              <a:rPr lang="en-US" altLang="en-US" sz="2400" b="0" i="1" smtClean="0">
                                <a:latin typeface="Cambria Math" panose="02040503050406030204" pitchFamily="18" charset="0"/>
                              </a:rPr>
                              <m:t>1</m:t>
                            </m:r>
                            <m:r>
                              <a:rPr lang="en-US" altLang="en-US" sz="2400" b="0" i="1" smtClean="0">
                                <a:latin typeface="Cambria Math" panose="02040503050406030204" pitchFamily="18" charset="0"/>
                              </a:rPr>
                              <m:t>𝑒𝑓𝑓</m:t>
                            </m:r>
                          </m:sub>
                          <m:sup>
                            <m:r>
                              <a:rPr lang="en-US" altLang="en-US" sz="2400" b="0" i="1" smtClean="0">
                                <a:latin typeface="Cambria Math" panose="02040503050406030204" pitchFamily="18" charset="0"/>
                              </a:rPr>
                              <m:t>2</m:t>
                            </m:r>
                          </m:sup>
                        </m:sSubSup>
                        <m:r>
                          <a:rPr lang="en-US" altLang="en-US" sz="2400" b="0" i="1" smtClean="0">
                            <a:latin typeface="Cambria Math" panose="02040503050406030204" pitchFamily="18" charset="0"/>
                          </a:rPr>
                          <m:t>+</m:t>
                        </m:r>
                        <m:sSubSup>
                          <m:sSubSupPr>
                            <m:ctrlPr>
                              <a:rPr lang="en-US" altLang="en-US" sz="2400" i="1">
                                <a:latin typeface="Cambria Math" panose="02040503050406030204" pitchFamily="18" charset="0"/>
                              </a:rPr>
                            </m:ctrlPr>
                          </m:sSubSupPr>
                          <m:e>
                            <m:r>
                              <a:rPr lang="en-US" altLang="en-US" sz="2400" i="1">
                                <a:latin typeface="Cambria Math" panose="02040503050406030204" pitchFamily="18" charset="0"/>
                              </a:rPr>
                              <m:t>𝐼</m:t>
                            </m:r>
                          </m:e>
                          <m:sub>
                            <m:r>
                              <a:rPr lang="en-US" altLang="en-US" sz="2400" b="0" i="1" smtClean="0">
                                <a:latin typeface="Cambria Math" panose="02040503050406030204" pitchFamily="18" charset="0"/>
                              </a:rPr>
                              <m:t>2</m:t>
                            </m:r>
                            <m:r>
                              <a:rPr lang="en-US" altLang="en-US" sz="2400" i="1">
                                <a:latin typeface="Cambria Math" panose="02040503050406030204" pitchFamily="18" charset="0"/>
                              </a:rPr>
                              <m:t>𝑒𝑓𝑓</m:t>
                            </m:r>
                          </m:sub>
                          <m:sup>
                            <m:r>
                              <a:rPr lang="en-US" altLang="en-US" sz="2400" i="1">
                                <a:latin typeface="Cambria Math" panose="02040503050406030204" pitchFamily="18" charset="0"/>
                              </a:rPr>
                              <m:t>2</m:t>
                            </m:r>
                          </m:sup>
                        </m:sSubSup>
                        <m:r>
                          <a:rPr lang="en-US" altLang="en-US" sz="2400" b="0" i="1" smtClean="0">
                            <a:latin typeface="Cambria Math" panose="02040503050406030204" pitchFamily="18" charset="0"/>
                          </a:rPr>
                          <m:t>+</m:t>
                        </m:r>
                        <m:sSubSup>
                          <m:sSubSupPr>
                            <m:ctrlPr>
                              <a:rPr lang="en-US" altLang="en-US" sz="2400" i="1">
                                <a:latin typeface="Cambria Math" panose="02040503050406030204" pitchFamily="18" charset="0"/>
                              </a:rPr>
                            </m:ctrlPr>
                          </m:sSubSupPr>
                          <m:e>
                            <m:r>
                              <a:rPr lang="en-US" altLang="en-US" sz="2400" i="1">
                                <a:latin typeface="Cambria Math" panose="02040503050406030204" pitchFamily="18" charset="0"/>
                              </a:rPr>
                              <m:t>𝐼</m:t>
                            </m:r>
                          </m:e>
                          <m:sub>
                            <m:r>
                              <a:rPr lang="en-US" altLang="en-US" sz="2400" b="0" i="1" smtClean="0">
                                <a:latin typeface="Cambria Math" panose="02040503050406030204" pitchFamily="18" charset="0"/>
                              </a:rPr>
                              <m:t>3</m:t>
                            </m:r>
                            <m:r>
                              <a:rPr lang="en-US" altLang="en-US" sz="2400" i="1">
                                <a:latin typeface="Cambria Math" panose="02040503050406030204" pitchFamily="18" charset="0"/>
                              </a:rPr>
                              <m:t>𝑒𝑓𝑓</m:t>
                            </m:r>
                          </m:sub>
                          <m:sup>
                            <m:r>
                              <a:rPr lang="en-US" altLang="en-US" sz="2400" i="1">
                                <a:latin typeface="Cambria Math" panose="02040503050406030204" pitchFamily="18" charset="0"/>
                              </a:rPr>
                              <m:t>2</m:t>
                            </m:r>
                          </m:sup>
                        </m:sSubSup>
                      </m:e>
                    </m:d>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𝑅</m:t>
                        </m:r>
                      </m:e>
                      <m:sub>
                        <m:r>
                          <a:rPr lang="en-US" altLang="en-US" sz="2400" b="0" i="1" smtClean="0">
                            <a:latin typeface="Cambria Math" panose="02040503050406030204" pitchFamily="18" charset="0"/>
                          </a:rPr>
                          <m:t>𝐿</m:t>
                        </m:r>
                      </m:sub>
                    </m:sSub>
                  </m:oMath>
                </a14:m>
                <a:endParaRPr lang="en-US" altLang="en-US" b="0" dirty="0" smtClean="0"/>
              </a:p>
              <a:p>
                <a:pPr algn="l" rtl="0"/>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𝑃</m:t>
                        </m:r>
                      </m:e>
                      <m:sub>
                        <m:r>
                          <a:rPr lang="en-US" altLang="en-US" sz="2400" b="0" i="1" smtClean="0">
                            <a:latin typeface="Cambria Math" panose="02040503050406030204" pitchFamily="18" charset="0"/>
                          </a:rPr>
                          <m:t>𝑎𝑣𝑒</m:t>
                        </m:r>
                      </m:sub>
                    </m:sSub>
                    <m:r>
                      <a:rPr lang="en-US" altLang="en-US" sz="2400" b="0" i="1" smtClean="0">
                        <a:latin typeface="Cambria Math" panose="02040503050406030204" pitchFamily="18" charset="0"/>
                      </a:rPr>
                      <m:t>=</m:t>
                    </m:r>
                    <m:sSubSup>
                      <m:sSubSupPr>
                        <m:ctrlPr>
                          <a:rPr lang="en-US" altLang="en-US" sz="2400" b="0" i="1" smtClean="0">
                            <a:latin typeface="Cambria Math" panose="02040503050406030204" pitchFamily="18" charset="0"/>
                          </a:rPr>
                        </m:ctrlPr>
                      </m:sSubSupPr>
                      <m:e>
                        <m:r>
                          <a:rPr lang="en-US" altLang="en-US" sz="2400" b="0" i="1" smtClean="0">
                            <a:latin typeface="Cambria Math" panose="02040503050406030204" pitchFamily="18" charset="0"/>
                          </a:rPr>
                          <m:t>𝐼</m:t>
                        </m:r>
                      </m:e>
                      <m:sub>
                        <m:r>
                          <a:rPr lang="en-US" altLang="en-US" sz="2400" b="0" i="1" smtClean="0">
                            <a:latin typeface="Cambria Math" panose="02040503050406030204" pitchFamily="18" charset="0"/>
                          </a:rPr>
                          <m:t>𝑒𝑓𝑓</m:t>
                        </m:r>
                      </m:sub>
                      <m:sup>
                        <m:r>
                          <a:rPr lang="en-US" altLang="en-US" sz="2400" b="0" i="1" smtClean="0">
                            <a:latin typeface="Cambria Math" panose="02040503050406030204" pitchFamily="18" charset="0"/>
                          </a:rPr>
                          <m:t>2</m:t>
                        </m:r>
                      </m:sup>
                    </m:sSubSup>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𝑅</m:t>
                        </m:r>
                      </m:e>
                      <m:sub>
                        <m:r>
                          <a:rPr lang="en-US" altLang="en-US" sz="2400" b="0" i="1" smtClean="0">
                            <a:latin typeface="Cambria Math" panose="02040503050406030204" pitchFamily="18" charset="0"/>
                          </a:rPr>
                          <m:t>𝐿</m:t>
                        </m:r>
                      </m:sub>
                    </m:sSub>
                  </m:oMath>
                </a14:m>
                <a:endParaRPr lang="en-US" altLang="en-US" sz="2400" b="0" dirty="0" smtClean="0"/>
              </a:p>
              <a:p>
                <a:pPr algn="l" rtl="0"/>
                <a14:m>
                  <m:oMath xmlns:m="http://schemas.openxmlformats.org/officeDocument/2006/math">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𝐼</m:t>
                        </m:r>
                      </m:e>
                      <m:sub>
                        <m:r>
                          <a:rPr lang="en-US" altLang="en-US" sz="2400" b="0" i="1" smtClean="0">
                            <a:latin typeface="Cambria Math" panose="02040503050406030204" pitchFamily="18" charset="0"/>
                          </a:rPr>
                          <m:t>𝑒𝑓𝑓</m:t>
                        </m:r>
                      </m:sub>
                    </m:sSub>
                    <m:r>
                      <a:rPr lang="en-US" altLang="en-US" sz="2400" b="0" i="1" smtClean="0">
                        <a:latin typeface="Cambria Math" panose="02040503050406030204" pitchFamily="18" charset="0"/>
                      </a:rPr>
                      <m:t>=</m:t>
                    </m:r>
                    <m:rad>
                      <m:radPr>
                        <m:degHide m:val="on"/>
                        <m:ctrlPr>
                          <a:rPr lang="en-US" altLang="en-US" sz="2400" b="0" i="1" smtClean="0">
                            <a:latin typeface="Cambria Math" panose="02040503050406030204" pitchFamily="18" charset="0"/>
                          </a:rPr>
                        </m:ctrlPr>
                      </m:radPr>
                      <m:deg/>
                      <m:e>
                        <m:sSubSup>
                          <m:sSubSupPr>
                            <m:ctrlPr>
                              <a:rPr lang="en-US" altLang="en-US" sz="2400" b="0" i="1" smtClean="0">
                                <a:latin typeface="Cambria Math" panose="02040503050406030204" pitchFamily="18" charset="0"/>
                              </a:rPr>
                            </m:ctrlPr>
                          </m:sSubSupPr>
                          <m:e>
                            <m:r>
                              <a:rPr lang="en-US" altLang="en-US" sz="2400" b="0" i="1" smtClean="0">
                                <a:latin typeface="Cambria Math" panose="02040503050406030204" pitchFamily="18" charset="0"/>
                              </a:rPr>
                              <m:t>𝐼</m:t>
                            </m:r>
                          </m:e>
                          <m:sub>
                            <m:r>
                              <a:rPr lang="en-US" altLang="en-US" sz="2400" b="0" i="1" smtClean="0">
                                <a:latin typeface="Cambria Math" panose="02040503050406030204" pitchFamily="18" charset="0"/>
                              </a:rPr>
                              <m:t>1</m:t>
                            </m:r>
                            <m:r>
                              <a:rPr lang="en-US" altLang="en-US" sz="2400" b="0" i="1" smtClean="0">
                                <a:latin typeface="Cambria Math" panose="02040503050406030204" pitchFamily="18" charset="0"/>
                              </a:rPr>
                              <m:t>𝑒𝑓𝑓</m:t>
                            </m:r>
                          </m:sub>
                          <m:sup>
                            <m:r>
                              <a:rPr lang="en-US" altLang="en-US" sz="2400" b="0" i="1" smtClean="0">
                                <a:latin typeface="Cambria Math" panose="02040503050406030204" pitchFamily="18" charset="0"/>
                              </a:rPr>
                              <m:t>2</m:t>
                            </m:r>
                          </m:sup>
                        </m:sSubSup>
                        <m:r>
                          <a:rPr lang="en-US" altLang="en-US" sz="2400" i="1">
                            <a:latin typeface="Cambria Math" panose="02040503050406030204" pitchFamily="18" charset="0"/>
                          </a:rPr>
                          <m:t>+</m:t>
                        </m:r>
                        <m:sSubSup>
                          <m:sSubSupPr>
                            <m:ctrlPr>
                              <a:rPr lang="en-US" altLang="en-US" sz="2400" i="1">
                                <a:latin typeface="Cambria Math" panose="02040503050406030204" pitchFamily="18" charset="0"/>
                              </a:rPr>
                            </m:ctrlPr>
                          </m:sSubSupPr>
                          <m:e>
                            <m:r>
                              <a:rPr lang="en-US" altLang="en-US" sz="2400" i="1">
                                <a:latin typeface="Cambria Math" panose="02040503050406030204" pitchFamily="18" charset="0"/>
                              </a:rPr>
                              <m:t>𝐼</m:t>
                            </m:r>
                          </m:e>
                          <m:sub>
                            <m:r>
                              <a:rPr lang="en-US" altLang="en-US" sz="2400" i="1">
                                <a:latin typeface="Cambria Math" panose="02040503050406030204" pitchFamily="18" charset="0"/>
                              </a:rPr>
                              <m:t>2</m:t>
                            </m:r>
                            <m:r>
                              <a:rPr lang="en-US" altLang="en-US" sz="2400" i="1">
                                <a:latin typeface="Cambria Math" panose="02040503050406030204" pitchFamily="18" charset="0"/>
                              </a:rPr>
                              <m:t>𝑒𝑓𝑓</m:t>
                            </m:r>
                          </m:sub>
                          <m:sup>
                            <m:r>
                              <a:rPr lang="en-US" altLang="en-US" sz="2400" i="1">
                                <a:latin typeface="Cambria Math" panose="02040503050406030204" pitchFamily="18" charset="0"/>
                              </a:rPr>
                              <m:t>2</m:t>
                            </m:r>
                          </m:sup>
                        </m:sSubSup>
                        <m:r>
                          <a:rPr lang="en-US" altLang="en-US" sz="2400" i="1">
                            <a:latin typeface="Cambria Math" panose="02040503050406030204" pitchFamily="18" charset="0"/>
                          </a:rPr>
                          <m:t>+</m:t>
                        </m:r>
                        <m:sSubSup>
                          <m:sSubSupPr>
                            <m:ctrlPr>
                              <a:rPr lang="en-US" altLang="en-US" sz="2400" i="1">
                                <a:latin typeface="Cambria Math" panose="02040503050406030204" pitchFamily="18" charset="0"/>
                              </a:rPr>
                            </m:ctrlPr>
                          </m:sSubSupPr>
                          <m:e>
                            <m:r>
                              <a:rPr lang="en-US" altLang="en-US" sz="2400" i="1">
                                <a:latin typeface="Cambria Math" panose="02040503050406030204" pitchFamily="18" charset="0"/>
                              </a:rPr>
                              <m:t>𝐼</m:t>
                            </m:r>
                          </m:e>
                          <m:sub>
                            <m:r>
                              <a:rPr lang="en-US" altLang="en-US" sz="2400" i="1">
                                <a:latin typeface="Cambria Math" panose="02040503050406030204" pitchFamily="18" charset="0"/>
                              </a:rPr>
                              <m:t>3</m:t>
                            </m:r>
                            <m:r>
                              <a:rPr lang="en-US" altLang="en-US" sz="2400" i="1">
                                <a:latin typeface="Cambria Math" panose="02040503050406030204" pitchFamily="18" charset="0"/>
                              </a:rPr>
                              <m:t>𝑒𝑓𝑓</m:t>
                            </m:r>
                          </m:sub>
                          <m:sup>
                            <m:r>
                              <a:rPr lang="en-US" altLang="en-US" sz="2400" i="1">
                                <a:latin typeface="Cambria Math" panose="02040503050406030204" pitchFamily="18" charset="0"/>
                              </a:rPr>
                              <m:t>2</m:t>
                            </m:r>
                          </m:sup>
                        </m:sSubSup>
                      </m:e>
                    </m:rad>
                  </m:oMath>
                </a14:m>
                <a:endParaRPr lang="en-US" altLang="en-US" b="0" dirty="0" smtClean="0"/>
              </a:p>
              <a:p>
                <a:endParaRPr lang="en-US" altLang="en-US" dirty="0"/>
              </a:p>
            </p:txBody>
          </p:sp>
        </mc:Choice>
        <mc:Fallback>
          <p:sp>
            <p:nvSpPr>
              <p:cNvPr id="25605" name="Content Placeholder 2"/>
              <p:cNvSpPr>
                <a:spLocks noGrp="1" noRot="1" noChangeAspect="1" noMove="1" noResize="1" noEditPoints="1" noAdjustHandles="1" noChangeArrowheads="1" noChangeShapeType="1" noTextEdit="1"/>
              </p:cNvSpPr>
              <p:nvPr>
                <p:ph idx="1"/>
              </p:nvPr>
            </p:nvSpPr>
            <p:spPr>
              <a:xfrm>
                <a:off x="533400" y="1295400"/>
                <a:ext cx="8229600" cy="4625975"/>
              </a:xfrm>
              <a:blipFill rotWithShape="0">
                <a:blip r:embed="rId3"/>
                <a:stretch>
                  <a:fillRect l="-148" t="-1055" r="-44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14. تحلیل توان </a:t>
            </a:r>
            <a:r>
              <a:rPr lang="en-US" altLang="en-US" sz="1200" smtClean="0">
                <a:solidFill>
                  <a:srgbClr val="3F3F3F"/>
                </a:solidFill>
              </a:rPr>
              <a:t>AC</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D9E52329-B142-4EBF-AFB9-69E55B2D948B}" type="slidenum">
              <a:rPr lang="en-US" altLang="en-US" sz="1200">
                <a:solidFill>
                  <a:srgbClr val="3F3F3F"/>
                </a:solidFill>
              </a:rPr>
              <a:pPr eaLnBrk="1" hangingPunct="1"/>
              <a:t>19</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620317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152400"/>
            <a:ext cx="8229600" cy="822325"/>
          </a:xfrm>
        </p:spPr>
        <p:txBody>
          <a:bodyPr/>
          <a:lstStyle/>
          <a:p>
            <a:pPr eaLnBrk="1" fontAlgn="auto" hangingPunct="1">
              <a:spcAft>
                <a:spcPts val="0"/>
              </a:spcAft>
              <a:defRPr/>
            </a:pPr>
            <a:r>
              <a:rPr lang="fa-IR" altLang="en-US" dirty="0" smtClean="0"/>
              <a:t>فهرست مطالب</a:t>
            </a:r>
            <a:endParaRPr lang="en-US" altLang="en-US" dirty="0"/>
          </a:p>
        </p:txBody>
      </p:sp>
      <p:sp>
        <p:nvSpPr>
          <p:cNvPr id="11267" name="Rectangle 3"/>
          <p:cNvSpPr>
            <a:spLocks noGrp="1" noChangeArrowheads="1"/>
          </p:cNvSpPr>
          <p:nvPr>
            <p:ph sz="quarter" idx="1"/>
          </p:nvPr>
        </p:nvSpPr>
        <p:spPr>
          <a:xfrm>
            <a:off x="609600" y="1219200"/>
            <a:ext cx="8153400" cy="4876800"/>
          </a:xfrm>
        </p:spPr>
        <p:txBody>
          <a:bodyPr/>
          <a:lstStyle/>
          <a:p>
            <a:pPr eaLnBrk="1" hangingPunct="1"/>
            <a:r>
              <a:rPr lang="fa-IR" altLang="en-US" dirty="0" smtClean="0"/>
              <a:t>توان لحظه‌ای</a:t>
            </a:r>
          </a:p>
          <a:p>
            <a:pPr eaLnBrk="1" hangingPunct="1"/>
            <a:r>
              <a:rPr lang="fa-IR" altLang="en-US" dirty="0" smtClean="0"/>
              <a:t>توان متوسط</a:t>
            </a:r>
          </a:p>
          <a:p>
            <a:pPr eaLnBrk="1" hangingPunct="1"/>
            <a:r>
              <a:rPr lang="fa-IR" altLang="en-US" dirty="0" smtClean="0"/>
              <a:t>توان ظاهری</a:t>
            </a:r>
          </a:p>
          <a:p>
            <a:pPr eaLnBrk="1" hangingPunct="1"/>
            <a:r>
              <a:rPr lang="fa-IR" altLang="en-US" dirty="0" smtClean="0"/>
              <a:t>توان مختلط</a:t>
            </a:r>
            <a:endParaRPr lang="en-US" altLang="en-US" dirty="0" smtClean="0"/>
          </a:p>
          <a:p>
            <a:pPr eaLnBrk="1" hangingPunct="1"/>
            <a:endParaRPr lang="en-US" altLang="en-US" dirty="0"/>
          </a:p>
        </p:txBody>
      </p:sp>
      <p:sp>
        <p:nvSpPr>
          <p:cNvPr id="11268"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chemeClr val="tx2"/>
                </a:solidFill>
              </a:rPr>
              <a:t>مدارهای الکتریکی و الکترونیکی</a:t>
            </a:r>
            <a:endParaRPr lang="en-US" altLang="en-US">
              <a:solidFill>
                <a:schemeClr val="tx2"/>
              </a:solidFill>
            </a:endParaRPr>
          </a:p>
        </p:txBody>
      </p:sp>
      <p:sp>
        <p:nvSpPr>
          <p:cNvPr id="11269"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chemeClr val="tx2"/>
                </a:solidFill>
              </a:rPr>
              <a:t>14. تحلیل توان </a:t>
            </a:r>
            <a:r>
              <a:rPr lang="en-US" altLang="en-US" smtClean="0">
                <a:solidFill>
                  <a:schemeClr val="tx2"/>
                </a:solidFill>
              </a:rPr>
              <a:t>AC</a:t>
            </a:r>
            <a:endParaRPr lang="en-US" altLang="en-US">
              <a:solidFill>
                <a:schemeClr val="tx2"/>
              </a:solidFill>
            </a:endParaRPr>
          </a:p>
        </p:txBody>
      </p:sp>
      <p:sp>
        <p:nvSpPr>
          <p:cNvPr id="3" name="Slide Number Placeholder 2"/>
          <p:cNvSpPr>
            <a:spLocks noGrp="1"/>
          </p:cNvSpPr>
          <p:nvPr>
            <p:ph type="sldNum" sz="quarter" idx="12"/>
          </p:nvPr>
        </p:nvSpPr>
        <p:spPr/>
        <p:txBody>
          <a:bodyPr>
            <a:normAutofit fontScale="85000" lnSpcReduction="20000"/>
          </a:bodyPr>
          <a:lstStyle/>
          <a:p>
            <a:pPr>
              <a:defRPr/>
            </a:pPr>
            <a:fld id="{0805AAEB-DA8E-4881-81AF-D22FE85BF778}" type="slidenum">
              <a:rPr lang="en-US" altLang="en-US"/>
              <a:pPr>
                <a:defRPr/>
              </a:pPr>
              <a:t>2</a:t>
            </a:fld>
            <a:endParaRPr lang="en-US" altLang="en-US"/>
          </a:p>
        </p:txBody>
      </p:sp>
      <p:sp>
        <p:nvSpPr>
          <p:cNvPr id="11271" name="TextBox 6"/>
          <p:cNvSpPr txBox="1">
            <a:spLocks noChangeArrowheads="1"/>
          </p:cNvSpPr>
          <p:nvPr/>
        </p:nvSpPr>
        <p:spPr bwMode="auto">
          <a:xfrm>
            <a:off x="-1752600" y="4724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endParaRPr lang="en-US" altLang="en-US" sz="1800">
              <a:latin typeface="Arial" charset="0"/>
            </a:endParaRPr>
          </a:p>
        </p:txBody>
      </p:sp>
    </p:spTree>
    <p:extLst>
      <p:ext uri="{BB962C8B-B14F-4D97-AF65-F5344CB8AC3E}">
        <p14:creationId xmlns:p14="http://schemas.microsoft.com/office/powerpoint/2010/main" val="2619205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fa-IR" dirty="0" smtClean="0"/>
              <a:t>نحوه محاسبه توان متوسط از روی مقدار مؤثر</a:t>
            </a:r>
            <a:endParaRPr lang="en-US" dirty="0"/>
          </a:p>
        </p:txBody>
      </p:sp>
      <mc:AlternateContent xmlns:mc="http://schemas.openxmlformats.org/markup-compatibility/2006">
        <mc:Choice xmlns:a14="http://schemas.microsoft.com/office/drawing/2010/main" Requires="a14">
          <p:sp>
            <p:nvSpPr>
              <p:cNvPr id="25605" name="Content Placeholder 2"/>
              <p:cNvSpPr>
                <a:spLocks noGrp="1"/>
              </p:cNvSpPr>
              <p:nvPr>
                <p:ph idx="1"/>
              </p:nvPr>
            </p:nvSpPr>
            <p:spPr>
              <a:xfrm>
                <a:off x="533400" y="1295400"/>
                <a:ext cx="8229600" cy="4625975"/>
              </a:xfrm>
            </p:spPr>
            <p:txBody>
              <a:bodyPr/>
              <a:lstStyle/>
              <a:p>
                <a:r>
                  <a:rPr lang="fa-IR" altLang="en-US" dirty="0" smtClean="0"/>
                  <a:t>با توجه به رابطه توان متوسط:</a:t>
                </a:r>
                <a:endParaRPr lang="en-US" altLang="en-US" dirty="0" smtClean="0"/>
              </a:p>
              <a:p>
                <a:endParaRPr lang="en-US" altLang="en-US" sz="2400" b="0" i="1" dirty="0" smtClean="0">
                  <a:latin typeface="Cambria Math" panose="02040503050406030204" pitchFamily="18" charset="0"/>
                </a:endParaRPr>
              </a:p>
              <a:p>
                <a:pPr algn="l" rtl="0"/>
                <a14:m>
                  <m:oMath xmlns:m="http://schemas.openxmlformats.org/officeDocument/2006/math">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𝑃</m:t>
                        </m:r>
                      </m:e>
                      <m:sub>
                        <m:r>
                          <a:rPr lang="en-US" altLang="en-US" sz="2800" i="1">
                            <a:latin typeface="Cambria Math" panose="02040503050406030204" pitchFamily="18" charset="0"/>
                          </a:rPr>
                          <m:t>𝑎𝑣𝑒</m:t>
                        </m:r>
                      </m:sub>
                    </m:sSub>
                    <m:r>
                      <a:rPr lang="en-US" altLang="en-US" sz="2800" i="1">
                        <a:latin typeface="Cambria Math" panose="02040503050406030204" pitchFamily="18" charset="0"/>
                      </a:rPr>
                      <m:t>=</m:t>
                    </m:r>
                    <m:f>
                      <m:fPr>
                        <m:ctrlPr>
                          <a:rPr lang="en-US" altLang="en-US" sz="2800" i="1">
                            <a:latin typeface="Cambria Math" panose="02040503050406030204" pitchFamily="18" charset="0"/>
                          </a:rPr>
                        </m:ctrlPr>
                      </m:fPr>
                      <m:num>
                        <m:r>
                          <a:rPr lang="en-US" altLang="en-US" sz="2800" i="1">
                            <a:latin typeface="Cambria Math" panose="02040503050406030204" pitchFamily="18" charset="0"/>
                          </a:rPr>
                          <m:t>1</m:t>
                        </m:r>
                      </m:num>
                      <m:den>
                        <m:r>
                          <a:rPr lang="en-US" altLang="en-US" sz="2800" i="1">
                            <a:latin typeface="Cambria Math" panose="02040503050406030204" pitchFamily="18" charset="0"/>
                          </a:rPr>
                          <m:t>2</m:t>
                        </m:r>
                      </m:den>
                    </m:f>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𝑉</m:t>
                        </m:r>
                      </m:e>
                      <m:sub>
                        <m:r>
                          <a:rPr lang="en-US" altLang="en-US" sz="2800" i="1">
                            <a:latin typeface="Cambria Math" panose="02040503050406030204" pitchFamily="18" charset="0"/>
                          </a:rPr>
                          <m:t>𝑚</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𝐼</m:t>
                        </m:r>
                      </m:e>
                      <m:sub>
                        <m:r>
                          <a:rPr lang="en-US" altLang="en-US" sz="2800" i="1">
                            <a:latin typeface="Cambria Math" panose="02040503050406030204" pitchFamily="18" charset="0"/>
                          </a:rPr>
                          <m:t>𝑚</m:t>
                        </m:r>
                      </m:sub>
                    </m:sSub>
                    <m:func>
                      <m:funcPr>
                        <m:ctrlPr>
                          <a:rPr lang="en-US" altLang="en-US" sz="2800" i="1">
                            <a:latin typeface="Cambria Math" panose="02040503050406030204" pitchFamily="18" charset="0"/>
                          </a:rPr>
                        </m:ctrlPr>
                      </m:funcPr>
                      <m:fName>
                        <m:r>
                          <m:rPr>
                            <m:sty m:val="p"/>
                          </m:rPr>
                          <a:rPr lang="en-US" altLang="en-US" sz="2800">
                            <a:latin typeface="Cambria Math" panose="02040503050406030204" pitchFamily="18" charset="0"/>
                          </a:rPr>
                          <m:t>cos</m:t>
                        </m:r>
                      </m:fName>
                      <m:e>
                        <m:d>
                          <m:dPr>
                            <m:ctrlPr>
                              <a:rPr lang="en-US" altLang="en-US" sz="2800" i="1">
                                <a:latin typeface="Cambria Math" panose="02040503050406030204" pitchFamily="18" charset="0"/>
                              </a:rPr>
                            </m:ctrlPr>
                          </m:dPr>
                          <m:e>
                            <m:r>
                              <a:rPr lang="en-US" altLang="en-US" sz="2800" i="1">
                                <a:latin typeface="Cambria Math" panose="02040503050406030204" pitchFamily="18" charset="0"/>
                              </a:rPr>
                              <m:t>𝜃</m:t>
                            </m:r>
                            <m:r>
                              <a:rPr lang="en-US" altLang="en-US" sz="2800" i="1">
                                <a:latin typeface="Cambria Math" panose="02040503050406030204" pitchFamily="18" charset="0"/>
                              </a:rPr>
                              <m:t>−</m:t>
                            </m:r>
                            <m:r>
                              <a:rPr lang="en-US" altLang="en-US" sz="2800" i="1">
                                <a:latin typeface="Cambria Math" panose="02040503050406030204" pitchFamily="18" charset="0"/>
                              </a:rPr>
                              <m:t>𝜙</m:t>
                            </m:r>
                          </m:e>
                        </m:d>
                      </m:e>
                    </m:func>
                  </m:oMath>
                </a14:m>
                <a:endParaRPr lang="fa-IR" altLang="en-US" sz="2800" dirty="0" smtClean="0"/>
              </a:p>
              <a:p>
                <a:pPr algn="r"/>
                <a:r>
                  <a:rPr lang="fa-IR" altLang="en-US" dirty="0" smtClean="0"/>
                  <a:t>با توجه به رابطه مقدار مؤثر با مقدار بیشینه:</a:t>
                </a:r>
              </a:p>
              <a:p>
                <a:pPr algn="l" rtl="0"/>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𝑉</m:t>
                        </m:r>
                      </m:e>
                      <m:sub>
                        <m:r>
                          <a:rPr lang="en-US" altLang="en-US" b="0" i="1" smtClean="0">
                            <a:latin typeface="Cambria Math" panose="02040503050406030204" pitchFamily="18" charset="0"/>
                          </a:rPr>
                          <m:t>𝑒𝑓𝑓</m:t>
                        </m:r>
                      </m:sub>
                    </m:sSub>
                    <m:r>
                      <a:rPr lang="en-US" altLang="en-US" b="0" i="1" smtClean="0">
                        <a:latin typeface="Cambria Math" panose="02040503050406030204" pitchFamily="18" charset="0"/>
                      </a:rPr>
                      <m:t>=</m:t>
                    </m:r>
                    <m:f>
                      <m:fPr>
                        <m:ctrlPr>
                          <a:rPr lang="en-US" altLang="en-US" b="0" i="1" smtClean="0">
                            <a:latin typeface="Cambria Math" panose="02040503050406030204" pitchFamily="18" charset="0"/>
                          </a:rPr>
                        </m:ctrlPr>
                      </m:fPr>
                      <m:num>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𝑉</m:t>
                            </m:r>
                          </m:e>
                          <m:sub>
                            <m:r>
                              <a:rPr lang="en-US" altLang="en-US" b="0" i="1" smtClean="0">
                                <a:latin typeface="Cambria Math" panose="02040503050406030204" pitchFamily="18" charset="0"/>
                              </a:rPr>
                              <m:t>𝑚</m:t>
                            </m:r>
                          </m:sub>
                        </m:sSub>
                      </m:num>
                      <m:den>
                        <m:rad>
                          <m:radPr>
                            <m:degHide m:val="on"/>
                            <m:ctrlPr>
                              <a:rPr lang="en-US" altLang="en-US" b="0" i="1" smtClean="0">
                                <a:latin typeface="Cambria Math" panose="02040503050406030204" pitchFamily="18" charset="0"/>
                              </a:rPr>
                            </m:ctrlPr>
                          </m:radPr>
                          <m:deg/>
                          <m:e>
                            <m:r>
                              <a:rPr lang="en-US" altLang="en-US" b="0" i="1" smtClean="0">
                                <a:latin typeface="Cambria Math" panose="02040503050406030204" pitchFamily="18" charset="0"/>
                              </a:rPr>
                              <m:t>2</m:t>
                            </m:r>
                          </m:e>
                        </m:rad>
                      </m:den>
                    </m:f>
                  </m:oMath>
                </a14:m>
                <a:r>
                  <a:rPr lang="en-US" altLang="en-US" dirty="0" smtClean="0"/>
                  <a:t>,</a:t>
                </a:r>
                <a:r>
                  <a:rPr lang="en-US" altLang="en-US" dirty="0"/>
                  <a:t> </a:t>
                </a:r>
                <a14:m>
                  <m:oMath xmlns:m="http://schemas.openxmlformats.org/officeDocument/2006/math">
                    <m:r>
                      <a:rPr lang="en-US" altLang="en-US" b="0" i="0" smtClean="0">
                        <a:latin typeface="Cambria Math" panose="02040503050406030204" pitchFamily="18" charset="0"/>
                      </a:rPr>
                      <m:t> </m:t>
                    </m:r>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𝐼</m:t>
                        </m:r>
                      </m:e>
                      <m:sub>
                        <m:r>
                          <a:rPr lang="en-US" altLang="en-US" i="1">
                            <a:latin typeface="Cambria Math" panose="02040503050406030204" pitchFamily="18" charset="0"/>
                          </a:rPr>
                          <m:t>𝑒𝑓𝑓</m:t>
                        </m:r>
                      </m:sub>
                    </m:sSub>
                    <m:r>
                      <a:rPr lang="en-US" altLang="en-US" i="1">
                        <a:latin typeface="Cambria Math" panose="02040503050406030204" pitchFamily="18" charset="0"/>
                      </a:rPr>
                      <m:t>=</m:t>
                    </m:r>
                    <m:f>
                      <m:fPr>
                        <m:ctrlPr>
                          <a:rPr lang="en-US" altLang="en-US" i="1">
                            <a:latin typeface="Cambria Math" panose="02040503050406030204" pitchFamily="18" charset="0"/>
                          </a:rPr>
                        </m:ctrlPr>
                      </m:fPr>
                      <m:num>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𝐼</m:t>
                            </m:r>
                          </m:e>
                          <m:sub>
                            <m:r>
                              <a:rPr lang="en-US" altLang="en-US" i="1">
                                <a:latin typeface="Cambria Math" panose="02040503050406030204" pitchFamily="18" charset="0"/>
                              </a:rPr>
                              <m:t>𝑚</m:t>
                            </m:r>
                          </m:sub>
                        </m:sSub>
                      </m:num>
                      <m:den>
                        <m:rad>
                          <m:radPr>
                            <m:degHide m:val="on"/>
                            <m:ctrlPr>
                              <a:rPr lang="en-US" altLang="en-US" i="1">
                                <a:latin typeface="Cambria Math" panose="02040503050406030204" pitchFamily="18" charset="0"/>
                              </a:rPr>
                            </m:ctrlPr>
                          </m:radPr>
                          <m:deg/>
                          <m:e>
                            <m:r>
                              <a:rPr lang="en-US" altLang="en-US" i="1">
                                <a:latin typeface="Cambria Math" panose="02040503050406030204" pitchFamily="18" charset="0"/>
                              </a:rPr>
                              <m:t>2</m:t>
                            </m:r>
                          </m:e>
                        </m:rad>
                      </m:den>
                    </m:f>
                  </m:oMath>
                </a14:m>
                <a:endParaRPr lang="en-US" altLang="en-US" dirty="0" smtClean="0"/>
              </a:p>
              <a:p>
                <a:pPr algn="l" rtl="0"/>
                <a14:m>
                  <m:oMath xmlns:m="http://schemas.openxmlformats.org/officeDocument/2006/math">
                    <m:r>
                      <a:rPr lang="en-US" altLang="en-US" b="0" i="1" smtClean="0">
                        <a:latin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𝑃</m:t>
                        </m:r>
                      </m:e>
                      <m:sub>
                        <m:r>
                          <a:rPr lang="en-US" altLang="en-US" sz="2800" i="1">
                            <a:latin typeface="Cambria Math" panose="02040503050406030204" pitchFamily="18" charset="0"/>
                          </a:rPr>
                          <m:t>𝑎𝑣𝑒</m:t>
                        </m:r>
                      </m:sub>
                    </m:sSub>
                    <m:r>
                      <a:rPr lang="en-US" altLang="en-US" sz="2800" i="1">
                        <a:latin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𝑉</m:t>
                        </m:r>
                      </m:e>
                      <m:sub>
                        <m:r>
                          <a:rPr lang="en-US" altLang="en-US" sz="2800" b="0" i="1" smtClean="0">
                            <a:latin typeface="Cambria Math" panose="02040503050406030204" pitchFamily="18" charset="0"/>
                          </a:rPr>
                          <m:t>𝑒𝑓𝑓</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𝐼</m:t>
                        </m:r>
                      </m:e>
                      <m:sub>
                        <m:r>
                          <a:rPr lang="en-US" altLang="en-US" sz="2800" b="0" i="1" smtClean="0">
                            <a:latin typeface="Cambria Math" panose="02040503050406030204" pitchFamily="18" charset="0"/>
                          </a:rPr>
                          <m:t>𝑒𝑓𝑓</m:t>
                        </m:r>
                      </m:sub>
                    </m:sSub>
                    <m:func>
                      <m:funcPr>
                        <m:ctrlPr>
                          <a:rPr lang="en-US" altLang="en-US" sz="2800" i="1">
                            <a:latin typeface="Cambria Math" panose="02040503050406030204" pitchFamily="18" charset="0"/>
                          </a:rPr>
                        </m:ctrlPr>
                      </m:funcPr>
                      <m:fName>
                        <m:r>
                          <m:rPr>
                            <m:sty m:val="p"/>
                          </m:rPr>
                          <a:rPr lang="en-US" altLang="en-US" sz="2800">
                            <a:latin typeface="Cambria Math" panose="02040503050406030204" pitchFamily="18" charset="0"/>
                          </a:rPr>
                          <m:t>cos</m:t>
                        </m:r>
                      </m:fName>
                      <m:e>
                        <m:d>
                          <m:dPr>
                            <m:ctrlPr>
                              <a:rPr lang="en-US" altLang="en-US" sz="2800" i="1">
                                <a:latin typeface="Cambria Math" panose="02040503050406030204" pitchFamily="18" charset="0"/>
                              </a:rPr>
                            </m:ctrlPr>
                          </m:dPr>
                          <m:e>
                            <m:r>
                              <a:rPr lang="en-US" altLang="en-US" sz="2800" i="1">
                                <a:latin typeface="Cambria Math" panose="02040503050406030204" pitchFamily="18" charset="0"/>
                              </a:rPr>
                              <m:t>𝜃</m:t>
                            </m:r>
                            <m:r>
                              <a:rPr lang="en-US" altLang="en-US" sz="2800" i="1">
                                <a:latin typeface="Cambria Math" panose="02040503050406030204" pitchFamily="18" charset="0"/>
                              </a:rPr>
                              <m:t>−</m:t>
                            </m:r>
                            <m:r>
                              <a:rPr lang="en-US" altLang="en-US" sz="2800" i="1">
                                <a:latin typeface="Cambria Math" panose="02040503050406030204" pitchFamily="18" charset="0"/>
                              </a:rPr>
                              <m:t>𝜙</m:t>
                            </m:r>
                          </m:e>
                        </m:d>
                      </m:e>
                    </m:func>
                  </m:oMath>
                </a14:m>
                <a:endParaRPr lang="fa-IR" altLang="en-US" dirty="0" smtClean="0"/>
              </a:p>
              <a:p>
                <a:r>
                  <a:rPr lang="fa-IR" altLang="en-US" dirty="0"/>
                  <a:t>توان متوسط مقاومت از رابطه زیر نیز قابل محاسبه است</a:t>
                </a:r>
                <a:r>
                  <a:rPr lang="fa-IR" altLang="en-US" dirty="0" smtClean="0"/>
                  <a:t>:</a:t>
                </a:r>
                <a:endParaRPr lang="fa-IR" altLang="en-US" sz="1200" dirty="0"/>
              </a:p>
              <a:p>
                <a:pPr marL="0" indent="0" algn="l" rtl="0">
                  <a:buNone/>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𝑃</m:t>
                          </m:r>
                        </m:e>
                        <m:sub>
                          <m:r>
                            <a:rPr lang="en-US" altLang="en-US" i="1">
                              <a:latin typeface="Cambria Math" panose="02040503050406030204" pitchFamily="18" charset="0"/>
                            </a:rPr>
                            <m:t>𝑎𝑣𝑒</m:t>
                          </m:r>
                        </m:sub>
                      </m:sSub>
                      <m:r>
                        <a:rPr lang="en-US" altLang="en-US" i="1">
                          <a:latin typeface="Cambria Math" panose="02040503050406030204" pitchFamily="18" charset="0"/>
                        </a:rPr>
                        <m:t>=</m:t>
                      </m:r>
                      <m:r>
                        <a:rPr lang="en-US" altLang="en-US" i="1">
                          <a:latin typeface="Cambria Math" panose="02040503050406030204" pitchFamily="18" charset="0"/>
                        </a:rPr>
                        <m:t>𝑅</m:t>
                      </m:r>
                      <m:sSubSup>
                        <m:sSubSupPr>
                          <m:ctrlPr>
                            <a:rPr lang="en-US" altLang="en-US" i="1">
                              <a:latin typeface="Cambria Math" panose="02040503050406030204" pitchFamily="18" charset="0"/>
                            </a:rPr>
                          </m:ctrlPr>
                        </m:sSubSupPr>
                        <m:e>
                          <m:r>
                            <a:rPr lang="en-US" altLang="en-US" i="1">
                              <a:latin typeface="Cambria Math" panose="02040503050406030204" pitchFamily="18" charset="0"/>
                            </a:rPr>
                            <m:t>𝐼</m:t>
                          </m:r>
                        </m:e>
                        <m:sub>
                          <m:r>
                            <a:rPr lang="en-US" altLang="en-US" i="1">
                              <a:latin typeface="Cambria Math" panose="02040503050406030204" pitchFamily="18" charset="0"/>
                            </a:rPr>
                            <m:t>𝑒𝑓𝑓</m:t>
                          </m:r>
                        </m:sub>
                        <m:sup>
                          <m:r>
                            <a:rPr lang="en-US" altLang="en-US" i="1">
                              <a:latin typeface="Cambria Math" panose="02040503050406030204" pitchFamily="18" charset="0"/>
                            </a:rPr>
                            <m:t>2</m:t>
                          </m:r>
                        </m:sup>
                      </m:sSubSup>
                      <m:r>
                        <a:rPr lang="en-US" altLang="en-US" i="1">
                          <a:latin typeface="Cambria Math" panose="02040503050406030204" pitchFamily="18" charset="0"/>
                        </a:rPr>
                        <m:t>=</m:t>
                      </m:r>
                      <m:f>
                        <m:fPr>
                          <m:ctrlPr>
                            <a:rPr lang="en-US" altLang="en-US" i="1">
                              <a:latin typeface="Cambria Math" panose="02040503050406030204" pitchFamily="18" charset="0"/>
                            </a:rPr>
                          </m:ctrlPr>
                        </m:fPr>
                        <m:num>
                          <m:sSubSup>
                            <m:sSubSupPr>
                              <m:ctrlPr>
                                <a:rPr lang="en-US" altLang="en-US" i="1">
                                  <a:latin typeface="Cambria Math" panose="02040503050406030204" pitchFamily="18" charset="0"/>
                                </a:rPr>
                              </m:ctrlPr>
                            </m:sSubSupPr>
                            <m:e>
                              <m:r>
                                <a:rPr lang="en-US" altLang="en-US" i="1">
                                  <a:latin typeface="Cambria Math" panose="02040503050406030204" pitchFamily="18" charset="0"/>
                                </a:rPr>
                                <m:t>𝑉</m:t>
                              </m:r>
                            </m:e>
                            <m:sub>
                              <m:r>
                                <a:rPr lang="en-US" altLang="en-US" i="1">
                                  <a:latin typeface="Cambria Math" panose="02040503050406030204" pitchFamily="18" charset="0"/>
                                </a:rPr>
                                <m:t>𝑒𝑓𝑓</m:t>
                              </m:r>
                            </m:sub>
                            <m:sup>
                              <m:r>
                                <a:rPr lang="en-US" altLang="en-US" i="1">
                                  <a:latin typeface="Cambria Math" panose="02040503050406030204" pitchFamily="18" charset="0"/>
                                </a:rPr>
                                <m:t>2</m:t>
                              </m:r>
                            </m:sup>
                          </m:sSubSup>
                        </m:num>
                        <m:den>
                          <m:r>
                            <a:rPr lang="en-US" altLang="en-US" i="1">
                              <a:latin typeface="Cambria Math" panose="02040503050406030204" pitchFamily="18" charset="0"/>
                            </a:rPr>
                            <m:t>𝑅</m:t>
                          </m:r>
                        </m:den>
                      </m:f>
                    </m:oMath>
                  </m:oMathPara>
                </a14:m>
                <a:endParaRPr lang="en-US" altLang="en-US" dirty="0"/>
              </a:p>
              <a:p>
                <a:pPr algn="l" rtl="0"/>
                <a:endParaRPr lang="fa-IR" altLang="en-US" dirty="0"/>
              </a:p>
              <a:p>
                <a:pPr algn="l" rtl="0"/>
                <a:endParaRPr lang="en-US" altLang="en-US" dirty="0"/>
              </a:p>
              <a:p>
                <a:pPr algn="l" rtl="0"/>
                <a:endParaRPr lang="en-US" altLang="en-US" dirty="0"/>
              </a:p>
              <a:p>
                <a:endParaRPr lang="en-US" altLang="en-US" dirty="0"/>
              </a:p>
            </p:txBody>
          </p:sp>
        </mc:Choice>
        <mc:Fallback>
          <p:sp>
            <p:nvSpPr>
              <p:cNvPr id="25605" name="Content Placeholder 2"/>
              <p:cNvSpPr>
                <a:spLocks noGrp="1" noRot="1" noChangeAspect="1" noMove="1" noResize="1" noEditPoints="1" noAdjustHandles="1" noChangeArrowheads="1" noChangeShapeType="1" noTextEdit="1"/>
              </p:cNvSpPr>
              <p:nvPr>
                <p:ph idx="1"/>
              </p:nvPr>
            </p:nvSpPr>
            <p:spPr>
              <a:xfrm>
                <a:off x="533400" y="1295400"/>
                <a:ext cx="8229600" cy="4625975"/>
              </a:xfrm>
              <a:blipFill rotWithShape="0">
                <a:blip r:embed="rId3"/>
                <a:stretch>
                  <a:fillRect t="-1055" r="-444" b="-646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14. تحلیل توان </a:t>
            </a:r>
            <a:r>
              <a:rPr lang="en-US" altLang="en-US" sz="1200" smtClean="0">
                <a:solidFill>
                  <a:srgbClr val="3F3F3F"/>
                </a:solidFill>
              </a:rPr>
              <a:t>AC</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D9E52329-B142-4EBF-AFB9-69E55B2D948B}" type="slidenum">
              <a:rPr lang="en-US" altLang="en-US" sz="1200">
                <a:solidFill>
                  <a:srgbClr val="3F3F3F"/>
                </a:solidFill>
              </a:rPr>
              <a:pPr eaLnBrk="1" hangingPunct="1"/>
              <a:t>20</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421655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60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fa-IR" dirty="0" smtClean="0"/>
              <a:t>توان ظاهری و ضریب توان</a:t>
            </a:r>
            <a:endParaRPr lang="en-US" dirty="0"/>
          </a:p>
        </p:txBody>
      </p:sp>
      <mc:AlternateContent xmlns:mc="http://schemas.openxmlformats.org/markup-compatibility/2006">
        <mc:Choice xmlns:a14="http://schemas.microsoft.com/office/drawing/2010/main" Requires="a14">
          <p:sp>
            <p:nvSpPr>
              <p:cNvPr id="26628" name="Content Placeholder 2"/>
              <p:cNvSpPr>
                <a:spLocks noGrp="1"/>
              </p:cNvSpPr>
              <p:nvPr>
                <p:ph idx="1"/>
              </p:nvPr>
            </p:nvSpPr>
            <p:spPr/>
            <p:txBody>
              <a:bodyPr/>
              <a:lstStyle/>
              <a:p>
                <a:r>
                  <a:rPr lang="fa-IR" altLang="en-US" dirty="0" smtClean="0">
                    <a:solidFill>
                      <a:srgbClr val="FF0000"/>
                    </a:solidFill>
                  </a:rPr>
                  <a:t>تعریف</a:t>
                </a:r>
                <a:r>
                  <a:rPr lang="fa-IR" altLang="en-US" dirty="0" smtClean="0"/>
                  <a:t>: به بیشینه توان متوسطی که یک بار می‌تواند از منبع بگیرد توان ظاهری می‌گویند.</a:t>
                </a:r>
                <a:endParaRPr lang="en-US" altLang="en-US" dirty="0"/>
              </a:p>
              <a:p>
                <a:endParaRPr lang="en-US" altLang="en-US" dirty="0" smtClean="0"/>
              </a:p>
              <a:p>
                <a:endParaRPr lang="en-US" altLang="en-US" dirty="0"/>
              </a:p>
              <a:p>
                <a:pPr algn="l" rtl="0"/>
                <a14:m>
                  <m:oMath xmlns:m="http://schemas.openxmlformats.org/officeDocument/2006/math">
                    <m:r>
                      <a:rPr lang="en-US" altLang="en-US" b="0" i="1" smtClean="0">
                        <a:latin typeface="Cambria Math" panose="02040503050406030204" pitchFamily="18" charset="0"/>
                      </a:rPr>
                      <m:t>𝐴𝑝𝑝𝑎𝑟𝑒𝑛𝑡𝑃𝑜𝑤𝑒𝑟</m:t>
                    </m:r>
                    <m:r>
                      <a:rPr lang="en-US" altLang="en-US" b="0" i="1" smtClean="0">
                        <a:latin typeface="Cambria Math" panose="02040503050406030204" pitchFamily="18" charset="0"/>
                      </a:rPr>
                      <m:t>=</m:t>
                    </m:r>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1</m:t>
                        </m:r>
                      </m:num>
                      <m:den>
                        <m:r>
                          <a:rPr lang="en-US" altLang="en-US" b="0" i="1" smtClean="0">
                            <a:latin typeface="Cambria Math" panose="02040503050406030204" pitchFamily="18" charset="0"/>
                          </a:rPr>
                          <m:t>2</m:t>
                        </m:r>
                      </m:den>
                    </m:f>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𝑉</m:t>
                        </m:r>
                      </m:e>
                      <m:sub>
                        <m:r>
                          <a:rPr lang="en-US" altLang="en-US" b="0" i="1" smtClean="0">
                            <a:latin typeface="Cambria Math" panose="02040503050406030204" pitchFamily="18" charset="0"/>
                          </a:rPr>
                          <m:t>𝑚</m:t>
                        </m:r>
                      </m:sub>
                    </m:sSub>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𝐼</m:t>
                        </m:r>
                      </m:e>
                      <m:sub>
                        <m:r>
                          <a:rPr lang="en-US" altLang="en-US" b="0" i="1" smtClean="0">
                            <a:latin typeface="Cambria Math" panose="02040503050406030204" pitchFamily="18" charset="0"/>
                          </a:rPr>
                          <m:t>𝑚</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𝑉</m:t>
                        </m:r>
                      </m:e>
                      <m:sub>
                        <m:r>
                          <a:rPr lang="en-US" altLang="en-US" b="0" i="1" smtClean="0">
                            <a:latin typeface="Cambria Math" panose="02040503050406030204" pitchFamily="18" charset="0"/>
                          </a:rPr>
                          <m:t>𝑒𝑓𝑓</m:t>
                        </m:r>
                      </m:sub>
                    </m:sSub>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𝐼</m:t>
                        </m:r>
                      </m:e>
                      <m:sub>
                        <m:r>
                          <a:rPr lang="en-US" altLang="en-US" b="0" i="1" smtClean="0">
                            <a:latin typeface="Cambria Math" panose="02040503050406030204" pitchFamily="18" charset="0"/>
                          </a:rPr>
                          <m:t>𝑒𝑓𝑓</m:t>
                        </m:r>
                      </m:sub>
                    </m:sSub>
                  </m:oMath>
                </a14:m>
                <a:endParaRPr lang="en-US" altLang="en-US" dirty="0"/>
              </a:p>
              <a:p>
                <a:r>
                  <a:rPr lang="fa-IR" altLang="en-US" dirty="0" smtClean="0"/>
                  <a:t>بدیهی است که برای اینکه بتوان این توان ظاهری را از منبع گرفت، امپدانس معادل بار باید مقاومتی باشد (</a:t>
                </a:r>
                <a14:m>
                  <m:oMath xmlns:m="http://schemas.openxmlformats.org/officeDocument/2006/math">
                    <m:func>
                      <m:funcPr>
                        <m:ctrlPr>
                          <a:rPr lang="en-US" altLang="en-US" b="0" i="1" smtClean="0">
                            <a:latin typeface="Cambria Math" panose="02040503050406030204" pitchFamily="18" charset="0"/>
                          </a:rPr>
                        </m:ctrlPr>
                      </m:funcPr>
                      <m:fName>
                        <m:r>
                          <m:rPr>
                            <m:sty m:val="p"/>
                          </m:rPr>
                          <a:rPr lang="en-US" altLang="en-US" b="0" i="0" smtClean="0">
                            <a:latin typeface="Cambria Math" panose="02040503050406030204" pitchFamily="18" charset="0"/>
                          </a:rPr>
                          <m:t>cos</m:t>
                        </m:r>
                      </m:fName>
                      <m:e>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𝜃</m:t>
                            </m:r>
                            <m:r>
                              <a:rPr lang="en-US" altLang="en-US" b="0" i="1" smtClean="0">
                                <a:latin typeface="Cambria Math" panose="02040503050406030204" pitchFamily="18" charset="0"/>
                              </a:rPr>
                              <m:t>−</m:t>
                            </m:r>
                            <m:r>
                              <a:rPr lang="en-US" altLang="en-US" b="0" i="1" smtClean="0">
                                <a:latin typeface="Cambria Math" panose="02040503050406030204" pitchFamily="18" charset="0"/>
                              </a:rPr>
                              <m:t>𝜙</m:t>
                            </m:r>
                          </m:e>
                        </m:d>
                        <m:r>
                          <a:rPr lang="en-US" altLang="en-US" b="0" i="1" smtClean="0">
                            <a:latin typeface="Cambria Math" panose="02040503050406030204" pitchFamily="18" charset="0"/>
                          </a:rPr>
                          <m:t>=</m:t>
                        </m:r>
                        <m:r>
                          <a:rPr lang="en-US" altLang="en-US" b="0" i="1" smtClean="0">
                            <a:latin typeface="Cambria Math" panose="02040503050406030204" pitchFamily="18" charset="0"/>
                          </a:rPr>
                          <m:t>1</m:t>
                        </m:r>
                      </m:e>
                    </m:func>
                  </m:oMath>
                </a14:m>
                <a:r>
                  <a:rPr lang="fa-IR" altLang="en-US" dirty="0" smtClean="0"/>
                  <a:t>).</a:t>
                </a:r>
                <a:endParaRPr lang="en-US" altLang="en-US" dirty="0"/>
              </a:p>
              <a:p>
                <a:r>
                  <a:rPr lang="fa-IR" altLang="en-US" dirty="0" smtClean="0"/>
                  <a:t>واحد توان متوسط وات و واحد توان ظاهری، ولت-آمپر است.</a:t>
                </a:r>
                <a:endParaRPr lang="en-US" altLang="en-US" dirty="0" smtClean="0"/>
              </a:p>
              <a:p>
                <a:r>
                  <a:rPr lang="fa-IR" altLang="en-US" dirty="0" smtClean="0"/>
                  <a:t>به ضریب </a:t>
                </a:r>
                <a14:m>
                  <m:oMath xmlns:m="http://schemas.openxmlformats.org/officeDocument/2006/math">
                    <m:func>
                      <m:funcPr>
                        <m:ctrlPr>
                          <a:rPr lang="en-US" altLang="en-US" b="0" i="1" smtClean="0">
                            <a:latin typeface="Cambria Math" panose="02040503050406030204" pitchFamily="18" charset="0"/>
                          </a:rPr>
                        </m:ctrlPr>
                      </m:funcPr>
                      <m:fName>
                        <m:r>
                          <m:rPr>
                            <m:sty m:val="p"/>
                          </m:rPr>
                          <a:rPr lang="en-US" altLang="en-US" b="0" i="0" smtClean="0">
                            <a:latin typeface="Cambria Math" panose="02040503050406030204" pitchFamily="18" charset="0"/>
                          </a:rPr>
                          <m:t>cos</m:t>
                        </m:r>
                      </m:fName>
                      <m:e>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𝜃</m:t>
                            </m:r>
                            <m:r>
                              <a:rPr lang="en-US" altLang="en-US" b="0" i="1" smtClean="0">
                                <a:latin typeface="Cambria Math" panose="02040503050406030204" pitchFamily="18" charset="0"/>
                              </a:rPr>
                              <m:t>−</m:t>
                            </m:r>
                            <m:r>
                              <a:rPr lang="en-US" altLang="en-US" b="0" i="1" smtClean="0">
                                <a:latin typeface="Cambria Math" panose="02040503050406030204" pitchFamily="18" charset="0"/>
                              </a:rPr>
                              <m:t>𝜙</m:t>
                            </m:r>
                          </m:e>
                        </m:d>
                      </m:e>
                    </m:func>
                  </m:oMath>
                </a14:m>
                <a:r>
                  <a:rPr lang="fa-IR" altLang="en-US" dirty="0" smtClean="0"/>
                  <a:t> ضریب توان گویند.</a:t>
                </a:r>
                <a:endParaRPr lang="en-US" altLang="en-US" dirty="0" smtClean="0"/>
              </a:p>
              <a:p>
                <a:pPr>
                  <a:buFont typeface="Wingdings 2" pitchFamily="18" charset="2"/>
                  <a:buNone/>
                </a:pPr>
                <a:endParaRPr lang="en-US" altLang="en-US" i="1" dirty="0"/>
              </a:p>
              <a:p>
                <a:endParaRPr lang="en-US" altLang="en-US" dirty="0"/>
              </a:p>
            </p:txBody>
          </p:sp>
        </mc:Choice>
        <mc:Fallback>
          <p:sp>
            <p:nvSpPr>
              <p:cNvPr id="26628" name="Content Placeholder 2"/>
              <p:cNvSpPr>
                <a:spLocks noGrp="1" noRot="1" noChangeAspect="1" noMove="1" noResize="1" noEditPoints="1" noAdjustHandles="1" noChangeArrowheads="1" noChangeShapeType="1" noTextEdit="1"/>
              </p:cNvSpPr>
              <p:nvPr>
                <p:ph idx="1"/>
              </p:nvPr>
            </p:nvSpPr>
            <p:spPr>
              <a:blipFill rotWithShape="0">
                <a:blip r:embed="rId4"/>
                <a:stretch>
                  <a:fillRect t="-1250" r="-449" b="-2125"/>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14. تحلیل توان </a:t>
            </a:r>
            <a:r>
              <a:rPr lang="en-US" altLang="en-US" sz="1200" smtClean="0">
                <a:solidFill>
                  <a:srgbClr val="3F3F3F"/>
                </a:solidFill>
              </a:rPr>
              <a:t>AC</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D7CCB931-EA1A-40FE-BD0E-269C0C4859E5}" type="slidenum">
              <a:rPr lang="en-US" altLang="en-US" sz="1200">
                <a:solidFill>
                  <a:srgbClr val="3F3F3F"/>
                </a:solidFill>
              </a:rPr>
              <a:pPr eaLnBrk="1" hangingPunct="1"/>
              <a:t>21</a:t>
            </a:fld>
            <a:endParaRPr lang="en-US" altLang="en-US" sz="1200">
              <a:solidFill>
                <a:srgbClr val="3F3F3F"/>
              </a:solidFill>
            </a:endParaRPr>
          </a:p>
        </p:txBody>
      </p:sp>
      <p:graphicFrame>
        <p:nvGraphicFramePr>
          <p:cNvPr id="26626" name="Object 2"/>
          <p:cNvGraphicFramePr>
            <a:graphicFrameLocks noChangeAspect="1"/>
          </p:cNvGraphicFramePr>
          <p:nvPr>
            <p:extLst>
              <p:ext uri="{D42A27DB-BD31-4B8C-83A1-F6EECF244321}">
                <p14:modId xmlns:p14="http://schemas.microsoft.com/office/powerpoint/2010/main" val="3952558216"/>
              </p:ext>
            </p:extLst>
          </p:nvPr>
        </p:nvGraphicFramePr>
        <p:xfrm>
          <a:off x="1046163" y="2084388"/>
          <a:ext cx="6851650" cy="1027112"/>
        </p:xfrm>
        <a:graphic>
          <a:graphicData uri="http://schemas.openxmlformats.org/presentationml/2006/ole">
            <mc:AlternateContent xmlns:mc="http://schemas.openxmlformats.org/markup-compatibility/2006">
              <mc:Choice xmlns:v="urn:schemas-microsoft-com:vml" Requires="v">
                <p:oleObj spid="_x0000_s9290" name="Equation" r:id="rId5" imgW="2628720" imgH="393480" progId="Equation.3">
                  <p:embed/>
                </p:oleObj>
              </mc:Choice>
              <mc:Fallback>
                <p:oleObj name="Equation" r:id="rId5" imgW="2628720" imgH="393480" progId="Equation.3">
                  <p:embed/>
                  <p:pic>
                    <p:nvPicPr>
                      <p:cNvPr id="0" name=""/>
                      <p:cNvPicPr>
                        <a:picLocks noChangeAspect="1" noChangeArrowheads="1"/>
                      </p:cNvPicPr>
                      <p:nvPr/>
                    </p:nvPicPr>
                    <p:blipFill>
                      <a:blip r:embed="rId6"/>
                      <a:srcRect/>
                      <a:stretch>
                        <a:fillRect/>
                      </a:stretch>
                    </p:blipFill>
                    <p:spPr bwMode="auto">
                      <a:xfrm>
                        <a:off x="1046163" y="2084388"/>
                        <a:ext cx="6851650" cy="1027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35687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توان ظاهری</a:t>
            </a:r>
            <a:endParaRPr lang="en-US" dirty="0"/>
          </a:p>
        </p:txBody>
      </p:sp>
      <p:sp>
        <p:nvSpPr>
          <p:cNvPr id="3" name="Content Placeholder 2"/>
          <p:cNvSpPr>
            <a:spLocks noGrp="1"/>
          </p:cNvSpPr>
          <p:nvPr>
            <p:ph sz="quarter" idx="1"/>
          </p:nvPr>
        </p:nvSpPr>
        <p:spPr/>
        <p:txBody>
          <a:bodyPr/>
          <a:lstStyle/>
          <a:p>
            <a:endParaRPr lang="fa-IR" dirty="0" smtClean="0"/>
          </a:p>
          <a:p>
            <a:endParaRPr lang="fa-IR" dirty="0"/>
          </a:p>
          <a:p>
            <a:endParaRPr lang="fa-IR" dirty="0" smtClean="0"/>
          </a:p>
          <a:p>
            <a:endParaRPr lang="fa-IR" dirty="0"/>
          </a:p>
          <a:p>
            <a:endParaRPr lang="fa-IR" dirty="0" smtClean="0"/>
          </a:p>
          <a:p>
            <a:endParaRPr lang="fa-IR" dirty="0"/>
          </a:p>
          <a:p>
            <a:endParaRPr lang="fa-IR" sz="4000" dirty="0" smtClean="0"/>
          </a:p>
          <a:p>
            <a:r>
              <a:rPr lang="fa-IR" dirty="0" smtClean="0"/>
              <a:t>اگر ضریب توان کوچکتر از 1 باشد، در برخی زمانها، انرژی به منبع باز می‌گردد.</a:t>
            </a:r>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14. تحلیل توان </a:t>
            </a:r>
            <a:r>
              <a:rPr lang="en-US" altLang="en-US" smtClean="0"/>
              <a:t>AC</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22</a:t>
            </a:fld>
            <a:endParaRPr lang="en-US" altLang="en-US" dirty="0"/>
          </a:p>
        </p:txBody>
      </p:sp>
      <p:pic>
        <p:nvPicPr>
          <p:cNvPr id="7" name="Picture 6"/>
          <p:cNvPicPr>
            <a:picLocks noChangeAspect="1"/>
          </p:cNvPicPr>
          <p:nvPr/>
        </p:nvPicPr>
        <p:blipFill>
          <a:blip r:embed="rId2"/>
          <a:stretch>
            <a:fillRect/>
          </a:stretch>
        </p:blipFill>
        <p:spPr>
          <a:xfrm>
            <a:off x="609600" y="1219200"/>
            <a:ext cx="8187486" cy="3360632"/>
          </a:xfrm>
          <a:prstGeom prst="rect">
            <a:avLst/>
          </a:prstGeom>
        </p:spPr>
      </p:pic>
      <p:grpSp>
        <p:nvGrpSpPr>
          <p:cNvPr id="16" name="Group 15"/>
          <p:cNvGrpSpPr/>
          <p:nvPr/>
        </p:nvGrpSpPr>
        <p:grpSpPr>
          <a:xfrm>
            <a:off x="2209800" y="3733800"/>
            <a:ext cx="1295400" cy="1401075"/>
            <a:chOff x="2133600" y="4390125"/>
            <a:chExt cx="1295400" cy="1401075"/>
          </a:xfrm>
        </p:grpSpPr>
        <p:sp>
          <p:nvSpPr>
            <p:cNvPr id="8" name="Oval 7"/>
            <p:cNvSpPr/>
            <p:nvPr/>
          </p:nvSpPr>
          <p:spPr>
            <a:xfrm>
              <a:off x="2133600" y="4390125"/>
              <a:ext cx="1066800" cy="9438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971800" y="5228325"/>
              <a:ext cx="457200" cy="562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941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fa-IR" dirty="0" smtClean="0"/>
              <a:t>ضریب توان</a:t>
            </a:r>
            <a:endParaRPr lang="en-US" dirty="0"/>
          </a:p>
        </p:txBody>
      </p:sp>
      <p:sp>
        <p:nvSpPr>
          <p:cNvPr id="28676" name="Content Placeholder 2"/>
          <p:cNvSpPr>
            <a:spLocks noGrp="1"/>
          </p:cNvSpPr>
          <p:nvPr>
            <p:ph idx="1"/>
          </p:nvPr>
        </p:nvSpPr>
        <p:spPr/>
        <p:txBody>
          <a:bodyPr/>
          <a:lstStyle/>
          <a:p>
            <a:r>
              <a:rPr lang="fa-IR" altLang="en-US" dirty="0" smtClean="0"/>
              <a:t>ضریب توان:</a:t>
            </a:r>
            <a:endParaRPr lang="en-US" altLang="en-US" dirty="0"/>
          </a:p>
          <a:p>
            <a:endParaRPr lang="en-US" altLang="en-US" dirty="0"/>
          </a:p>
          <a:p>
            <a:endParaRPr lang="en-US" altLang="en-US" dirty="0"/>
          </a:p>
          <a:p>
            <a:endParaRPr lang="en-US" altLang="en-US" dirty="0"/>
          </a:p>
          <a:p>
            <a:r>
              <a:rPr lang="fa-IR" altLang="en-US" dirty="0" smtClean="0"/>
              <a:t>برای بار مقاومتی: </a:t>
            </a:r>
            <a:r>
              <a:rPr lang="en-US" altLang="en-US" dirty="0" smtClean="0"/>
              <a:t> </a:t>
            </a:r>
            <a:r>
              <a:rPr lang="en-US" altLang="en-US" i="1" dirty="0"/>
              <a:t>PF=1</a:t>
            </a:r>
          </a:p>
          <a:p>
            <a:r>
              <a:rPr lang="fa-IR" altLang="en-US" dirty="0" smtClean="0"/>
              <a:t>برای بار دارای فقط سلف و خازن: </a:t>
            </a:r>
            <a:r>
              <a:rPr lang="en-US" altLang="en-US" dirty="0" smtClean="0"/>
              <a:t> </a:t>
            </a:r>
            <a:r>
              <a:rPr lang="en-US" altLang="en-US" i="1" dirty="0"/>
              <a:t>PF=0</a:t>
            </a:r>
          </a:p>
          <a:p>
            <a:r>
              <a:rPr lang="fa-IR" altLang="en-US" dirty="0" smtClean="0"/>
              <a:t>در حالت کلی: </a:t>
            </a:r>
            <a:r>
              <a:rPr lang="en-US" altLang="en-US" i="1" dirty="0" smtClean="0"/>
              <a:t>0 </a:t>
            </a:r>
            <a:r>
              <a:rPr lang="en-US" altLang="en-US" i="1" dirty="0"/>
              <a:t>≤ PF ≤ 1</a:t>
            </a:r>
          </a:p>
          <a:p>
            <a:pPr>
              <a:buFont typeface="Wingdings 2" pitchFamily="18" charset="2"/>
              <a:buNone/>
            </a:pPr>
            <a:endParaRPr lang="en-US" altLang="en-US" dirty="0"/>
          </a:p>
          <a:p>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14. تحلیل توان </a:t>
            </a:r>
            <a:r>
              <a:rPr lang="en-US" altLang="en-US" sz="1200" smtClean="0">
                <a:solidFill>
                  <a:srgbClr val="3F3F3F"/>
                </a:solidFill>
              </a:rPr>
              <a:t>AC</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9CFFDA85-DB1A-41F4-936C-BAF8F1874AD0}" type="slidenum">
              <a:rPr lang="en-US" altLang="en-US" sz="1200">
                <a:solidFill>
                  <a:srgbClr val="3F3F3F"/>
                </a:solidFill>
              </a:rPr>
              <a:pPr eaLnBrk="1" hangingPunct="1"/>
              <a:t>23</a:t>
            </a:fld>
            <a:endParaRPr lang="en-US" altLang="en-US" sz="1200">
              <a:solidFill>
                <a:srgbClr val="3F3F3F"/>
              </a:solidFill>
            </a:endParaRPr>
          </a:p>
        </p:txBody>
      </p:sp>
      <p:graphicFrame>
        <p:nvGraphicFramePr>
          <p:cNvPr id="28674" name="Object 2"/>
          <p:cNvGraphicFramePr>
            <a:graphicFrameLocks noChangeAspect="1"/>
          </p:cNvGraphicFramePr>
          <p:nvPr>
            <p:extLst>
              <p:ext uri="{D42A27DB-BD31-4B8C-83A1-F6EECF244321}">
                <p14:modId xmlns:p14="http://schemas.microsoft.com/office/powerpoint/2010/main" val="1412565593"/>
              </p:ext>
            </p:extLst>
          </p:nvPr>
        </p:nvGraphicFramePr>
        <p:xfrm>
          <a:off x="1143000" y="1676400"/>
          <a:ext cx="5946775" cy="1428750"/>
        </p:xfrm>
        <a:graphic>
          <a:graphicData uri="http://schemas.openxmlformats.org/presentationml/2006/ole">
            <mc:AlternateContent xmlns:mc="http://schemas.openxmlformats.org/markup-compatibility/2006">
              <mc:Choice xmlns:v="urn:schemas-microsoft-com:vml" Requires="v">
                <p:oleObj spid="_x0000_s10313" name="Equation" r:id="rId4" imgW="1955800" imgH="469900" progId="Equation.3">
                  <p:embed/>
                </p:oleObj>
              </mc:Choice>
              <mc:Fallback>
                <p:oleObj name="Equation" r:id="rId4" imgW="1955800" imgH="469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676400"/>
                        <a:ext cx="5946775"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19866614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fa-IR" dirty="0" smtClean="0"/>
              <a:t>ضریب توان پس‌فاز و پیش‌فاز</a:t>
            </a:r>
            <a:endParaRPr lang="en-US" dirty="0"/>
          </a:p>
        </p:txBody>
      </p:sp>
      <mc:AlternateContent xmlns:mc="http://schemas.openxmlformats.org/markup-compatibility/2006">
        <mc:Choice xmlns:a14="http://schemas.microsoft.com/office/drawing/2010/main" Requires="a14">
          <p:sp>
            <p:nvSpPr>
              <p:cNvPr id="29700" name="Content Placeholder 2"/>
              <p:cNvSpPr>
                <a:spLocks noGrp="1"/>
              </p:cNvSpPr>
              <p:nvPr>
                <p:ph idx="1"/>
              </p:nvPr>
            </p:nvSpPr>
            <p:spPr/>
            <p:txBody>
              <a:bodyPr/>
              <a:lstStyle/>
              <a:p>
                <a:r>
                  <a:rPr lang="fa-IR" altLang="en-US" dirty="0" smtClean="0"/>
                  <a:t>از آنجا که ضریب توان، کسینوس اختلاف فاز جریان و ولتاژ است، اطلاعات مربوط به پس‌فازی و پیش‌فازی در آن نیست.</a:t>
                </a:r>
              </a:p>
              <a:p>
                <a:endParaRPr lang="fa-IR" altLang="en-US" dirty="0"/>
              </a:p>
              <a:p>
                <a:endParaRPr lang="fa-IR" altLang="en-US" dirty="0" smtClean="0"/>
              </a:p>
              <a:p>
                <a:r>
                  <a:rPr lang="fa-IR" altLang="en-US" dirty="0" smtClean="0"/>
                  <a:t>بنابراین پس‌فاز یا پیش‌فاز بودن بار باید در کنار ضریب توان قید شود، تا مشخص شود بار سلفی است یا خازنی.</a:t>
                </a:r>
                <a:endParaRPr lang="en-US" altLang="en-US" dirty="0" smtClean="0"/>
              </a:p>
              <a:p>
                <a:pPr>
                  <a:buFont typeface="Wingdings 2" pitchFamily="18" charset="2"/>
                  <a:buNone/>
                </a:pPr>
                <a:endParaRPr lang="en-US" altLang="en-US" dirty="0"/>
              </a:p>
              <a:p>
                <a:r>
                  <a:rPr lang="fa-IR" altLang="en-US" dirty="0" smtClean="0"/>
                  <a:t>بار سلفی، ضریب توان پس‌فاز دارد:</a:t>
                </a:r>
                <a:r>
                  <a:rPr lang="en-US" altLang="en-US" dirty="0" smtClean="0"/>
                  <a:t> </a:t>
                </a:r>
                <a14:m>
                  <m:oMath xmlns:m="http://schemas.openxmlformats.org/officeDocument/2006/math">
                    <m:r>
                      <a:rPr lang="en-US" altLang="en-US" b="0" i="1" smtClean="0">
                        <a:latin typeface="Cambria Math" panose="02040503050406030204" pitchFamily="18" charset="0"/>
                      </a:rPr>
                      <m:t>(</m:t>
                    </m:r>
                    <m:r>
                      <a:rPr lang="en-US" altLang="en-US" b="0" i="1" smtClean="0">
                        <a:latin typeface="Cambria Math" panose="02040503050406030204" pitchFamily="18" charset="0"/>
                      </a:rPr>
                      <m:t>𝜃</m:t>
                    </m:r>
                    <m:r>
                      <a:rPr lang="en-US" altLang="en-US" b="0" i="1" smtClean="0">
                        <a:latin typeface="Cambria Math" panose="02040503050406030204" pitchFamily="18" charset="0"/>
                      </a:rPr>
                      <m:t>&gt;</m:t>
                    </m:r>
                    <m:r>
                      <a:rPr lang="en-US" altLang="en-US" b="0" i="1" smtClean="0">
                        <a:latin typeface="Cambria Math" panose="02040503050406030204" pitchFamily="18" charset="0"/>
                      </a:rPr>
                      <m:t>𝜙</m:t>
                    </m:r>
                    <m:r>
                      <a:rPr lang="en-US" altLang="en-US" b="0" i="1" smtClean="0">
                        <a:latin typeface="Cambria Math" panose="02040503050406030204" pitchFamily="18" charset="0"/>
                      </a:rPr>
                      <m:t>)</m:t>
                    </m:r>
                  </m:oMath>
                </a14:m>
                <a:r>
                  <a:rPr lang="en-US" altLang="en-US" dirty="0" smtClean="0"/>
                  <a:t> </a:t>
                </a:r>
                <a:endParaRPr lang="en-US" altLang="en-US" dirty="0"/>
              </a:p>
              <a:p>
                <a:r>
                  <a:rPr lang="fa-IR" altLang="en-US" dirty="0" smtClean="0"/>
                  <a:t>بار خازنی، ضریب توان پیش‌فاز دارد: </a:t>
                </a:r>
                <a:r>
                  <a:rPr lang="en-US" altLang="en-US" dirty="0" smtClean="0"/>
                  <a:t> </a:t>
                </a:r>
                <a14:m>
                  <m:oMath xmlns:m="http://schemas.openxmlformats.org/officeDocument/2006/math">
                    <m:r>
                      <a:rPr lang="en-US" altLang="en-US" i="1">
                        <a:latin typeface="Cambria Math" panose="02040503050406030204" pitchFamily="18" charset="0"/>
                      </a:rPr>
                      <m:t>(</m:t>
                    </m:r>
                    <m:r>
                      <a:rPr lang="en-US" altLang="en-US" i="1" smtClean="0">
                        <a:latin typeface="Cambria Math" panose="02040503050406030204" pitchFamily="18" charset="0"/>
                      </a:rPr>
                      <m:t>𝜃</m:t>
                    </m:r>
                    <m:r>
                      <a:rPr lang="en-US" altLang="en-US" b="0" i="1" smtClean="0">
                        <a:latin typeface="Cambria Math" panose="02040503050406030204" pitchFamily="18" charset="0"/>
                      </a:rPr>
                      <m:t>&lt;</m:t>
                    </m:r>
                    <m:r>
                      <a:rPr lang="en-US" altLang="en-US" i="1">
                        <a:latin typeface="Cambria Math" panose="02040503050406030204" pitchFamily="18" charset="0"/>
                      </a:rPr>
                      <m:t>𝜙</m:t>
                    </m:r>
                    <m:r>
                      <a:rPr lang="en-US" altLang="en-US" i="1">
                        <a:latin typeface="Cambria Math" panose="02040503050406030204" pitchFamily="18" charset="0"/>
                      </a:rPr>
                      <m:t>)</m:t>
                    </m:r>
                  </m:oMath>
                </a14:m>
                <a:endParaRPr lang="en-US" altLang="en-US" dirty="0"/>
              </a:p>
              <a:p>
                <a:pPr>
                  <a:buFont typeface="Wingdings 2" pitchFamily="18" charset="2"/>
                  <a:buNone/>
                </a:pPr>
                <a:endParaRPr lang="en-US" altLang="en-US" dirty="0"/>
              </a:p>
            </p:txBody>
          </p:sp>
        </mc:Choice>
        <mc:Fallback>
          <p:sp>
            <p:nvSpPr>
              <p:cNvPr id="29700"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2693" t="-1250" r="-44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14. تحلیل توان </a:t>
            </a:r>
            <a:r>
              <a:rPr lang="en-US" altLang="en-US" sz="1200" smtClean="0">
                <a:solidFill>
                  <a:srgbClr val="3F3F3F"/>
                </a:solidFill>
              </a:rPr>
              <a:t>AC</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C15F4146-8432-4AB5-B341-66395F8E7CF3}" type="slidenum">
              <a:rPr lang="en-US" altLang="en-US" sz="1200">
                <a:solidFill>
                  <a:srgbClr val="3F3F3F"/>
                </a:solidFill>
              </a:rPr>
              <a:pPr eaLnBrk="1" hangingPunct="1"/>
              <a:t>24</a:t>
            </a:fld>
            <a:endParaRPr lang="en-US" altLang="en-US" sz="1200">
              <a:solidFill>
                <a:srgbClr val="3F3F3F"/>
              </a:solidFill>
            </a:endParaRPr>
          </a:p>
        </p:txBody>
      </p:sp>
      <p:graphicFrame>
        <p:nvGraphicFramePr>
          <p:cNvPr id="29698" name="Object 2"/>
          <p:cNvGraphicFramePr>
            <a:graphicFrameLocks noChangeAspect="1"/>
          </p:cNvGraphicFramePr>
          <p:nvPr>
            <p:extLst>
              <p:ext uri="{D42A27DB-BD31-4B8C-83A1-F6EECF244321}">
                <p14:modId xmlns:p14="http://schemas.microsoft.com/office/powerpoint/2010/main" val="3708883254"/>
              </p:ext>
            </p:extLst>
          </p:nvPr>
        </p:nvGraphicFramePr>
        <p:xfrm>
          <a:off x="3324225" y="2514600"/>
          <a:ext cx="2847975" cy="463550"/>
        </p:xfrm>
        <a:graphic>
          <a:graphicData uri="http://schemas.openxmlformats.org/presentationml/2006/ole">
            <mc:AlternateContent xmlns:mc="http://schemas.openxmlformats.org/markup-compatibility/2006">
              <mc:Choice xmlns:v="urn:schemas-microsoft-com:vml" Requires="v">
                <p:oleObj spid="_x0000_s11337" name="Equation" r:id="rId5" imgW="977900" imgH="177800" progId="Equation.3">
                  <p:embed/>
                </p:oleObj>
              </mc:Choice>
              <mc:Fallback>
                <p:oleObj name="Equation" r:id="rId5" imgW="977900" imgH="17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4225" y="2514600"/>
                        <a:ext cx="2847975" cy="463550"/>
                      </a:xfrm>
                      <a:prstGeom prst="rect">
                        <a:avLst/>
                      </a:prstGeom>
                      <a:noFill/>
                      <a:ln>
                        <a:noFill/>
                      </a:ln>
                      <a:effectLst/>
                      <a:extLst/>
                    </p:spPr>
                  </p:pic>
                </p:oleObj>
              </mc:Fallback>
            </mc:AlternateContent>
          </a:graphicData>
        </a:graphic>
      </p:graphicFrame>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37417407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3" descr="hay29575_1113"/>
          <p:cNvPicPr>
            <a:picLocks noChangeAspect="1" noChangeArrowheads="1"/>
          </p:cNvPicPr>
          <p:nvPr/>
        </p:nvPicPr>
        <p:blipFill>
          <a:blip r:embed="rId3" cstate="print">
            <a:extLst>
              <a:ext uri="{28A0092B-C50C-407E-A947-70E740481C1C}">
                <a14:useLocalDpi xmlns:a14="http://schemas.microsoft.com/office/drawing/2010/main" val="0"/>
              </a:ext>
            </a:extLst>
          </a:blip>
          <a:srcRect t="3798"/>
          <a:stretch>
            <a:fillRect/>
          </a:stretch>
        </p:blipFill>
        <p:spPr bwMode="auto">
          <a:xfrm>
            <a:off x="1701800" y="2286000"/>
            <a:ext cx="5384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fa-IR" dirty="0" smtClean="0"/>
              <a:t>مثال:</a:t>
            </a:r>
            <a:endParaRPr lang="en-US" dirty="0"/>
          </a:p>
        </p:txBody>
      </p:sp>
      <p:sp>
        <p:nvSpPr>
          <p:cNvPr id="30724" name="Content Placeholder 2"/>
          <p:cNvSpPr>
            <a:spLocks noGrp="1"/>
          </p:cNvSpPr>
          <p:nvPr>
            <p:ph idx="1"/>
          </p:nvPr>
        </p:nvSpPr>
        <p:spPr/>
        <p:txBody>
          <a:bodyPr/>
          <a:lstStyle/>
          <a:p>
            <a:pPr>
              <a:buFont typeface="Wingdings" panose="05000000000000000000" pitchFamily="2" charset="2"/>
              <a:buChar char="¨"/>
            </a:pPr>
            <a:r>
              <a:rPr lang="fa-IR" altLang="en-US" sz="2400" dirty="0" smtClean="0"/>
              <a:t>توان متوسط جذب شده توسط هر المان، توان ظاهری تولیدی منبع و ضریب توان را بیابید.</a:t>
            </a:r>
            <a:endParaRPr lang="en-US" altLang="en-US" sz="2400" dirty="0"/>
          </a:p>
          <a:p>
            <a:pPr>
              <a:buFont typeface="Wingdings 2" pitchFamily="18" charset="2"/>
              <a:buNone/>
            </a:pPr>
            <a:endParaRPr lang="en-US" altLang="en-US" sz="2400" dirty="0"/>
          </a:p>
          <a:p>
            <a:pPr>
              <a:buFont typeface="Wingdings 2" pitchFamily="18" charset="2"/>
              <a:buNone/>
            </a:pPr>
            <a:endParaRPr lang="en-US" altLang="en-US" sz="2400" dirty="0"/>
          </a:p>
          <a:p>
            <a:pPr>
              <a:buFont typeface="Wingdings 2" pitchFamily="18" charset="2"/>
              <a:buNone/>
            </a:pPr>
            <a:endParaRPr lang="en-US" altLang="en-US" sz="2400" dirty="0"/>
          </a:p>
          <a:p>
            <a:pPr>
              <a:buFont typeface="Wingdings 2" pitchFamily="18" charset="2"/>
              <a:buNone/>
            </a:pPr>
            <a:endParaRPr lang="en-US" altLang="en-US" sz="2400" dirty="0"/>
          </a:p>
          <a:p>
            <a:pPr>
              <a:buFont typeface="Wingdings 2" pitchFamily="18" charset="2"/>
              <a:buNone/>
            </a:pPr>
            <a:endParaRPr lang="en-US" altLang="en-US" sz="2400" dirty="0"/>
          </a:p>
          <a:p>
            <a:pPr>
              <a:buFont typeface="Wingdings 2" pitchFamily="18" charset="2"/>
              <a:buNone/>
            </a:pPr>
            <a:endParaRPr lang="en-US" altLang="en-US" sz="2400" dirty="0"/>
          </a:p>
          <a:p>
            <a:pPr>
              <a:buFont typeface="Wingdings 2" pitchFamily="18" charset="2"/>
              <a:buNone/>
            </a:pPr>
            <a:endParaRPr lang="en-US" altLang="en-US" sz="2400" dirty="0"/>
          </a:p>
          <a:p>
            <a:pPr algn="ctr">
              <a:buFont typeface="Wingdings 2" pitchFamily="18" charset="2"/>
              <a:buNone/>
            </a:pPr>
            <a:r>
              <a:rPr lang="en-US" altLang="en-US" sz="2000" i="1" dirty="0"/>
              <a:t>Answer: 288 W, 144 W, 720 VA, PF=0.6 (lagging)</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14. تحلیل توان </a:t>
            </a:r>
            <a:r>
              <a:rPr lang="en-US" altLang="en-US" sz="1200" smtClean="0">
                <a:solidFill>
                  <a:srgbClr val="3F3F3F"/>
                </a:solidFill>
              </a:rPr>
              <a:t>AC</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CEAF1639-6423-423E-B60E-1AB4DCAA0EC6}" type="slidenum">
              <a:rPr lang="en-US" altLang="en-US" sz="1200">
                <a:solidFill>
                  <a:srgbClr val="3F3F3F"/>
                </a:solidFill>
              </a:rPr>
              <a:pPr eaLnBrk="1" hangingPunct="1"/>
              <a:t>25</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286903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fa-IR" dirty="0" smtClean="0"/>
              <a:t>اثر ضریب توان بار بر هزینه برق مصرفی</a:t>
            </a:r>
            <a:endParaRPr lang="en-US" dirty="0"/>
          </a:p>
        </p:txBody>
      </p:sp>
      <p:sp>
        <p:nvSpPr>
          <p:cNvPr id="28676" name="Content Placeholder 2"/>
          <p:cNvSpPr>
            <a:spLocks noGrp="1"/>
          </p:cNvSpPr>
          <p:nvPr>
            <p:ph idx="1"/>
          </p:nvPr>
        </p:nvSpPr>
        <p:spPr/>
        <p:txBody>
          <a:bodyPr/>
          <a:lstStyle/>
          <a:p>
            <a:r>
              <a:rPr lang="fa-IR" altLang="en-US" dirty="0" smtClean="0"/>
              <a:t>فرض کنید دستگاهی الکتریکی در منزل دارید که توان مصرفی آن 200 وات است (توان متوسط که مقاومت‌ها جذب می‌کنند).</a:t>
            </a:r>
          </a:p>
          <a:p>
            <a:r>
              <a:rPr lang="fa-IR" altLang="en-US" dirty="0" smtClean="0"/>
              <a:t>ولی دارای ضریب توان کمتر از 1 است</a:t>
            </a:r>
            <a:r>
              <a:rPr lang="en-US" altLang="en-US" dirty="0" smtClean="0"/>
              <a:t> </a:t>
            </a:r>
            <a:r>
              <a:rPr lang="fa-IR" altLang="en-US" dirty="0" smtClean="0"/>
              <a:t>(معمولاً به دلیل وجود سلف در موتورها، ترانسفورماتورها، ...). </a:t>
            </a:r>
          </a:p>
          <a:p>
            <a:r>
              <a:rPr lang="fa-IR" altLang="en-US" dirty="0" smtClean="0"/>
              <a:t>وجود سلف و خازن در دستگاه شما باعث می‌شود، شرکت برق مجبور باشد توان بیشتری از آنچه دستگاه شما نیاز دارد به شما تحویل دهد.</a:t>
            </a:r>
          </a:p>
          <a:p>
            <a:pPr lvl="1"/>
            <a:r>
              <a:rPr lang="fa-IR" altLang="en-US" dirty="0" smtClean="0"/>
              <a:t>هزینه تولید و انتقال توان بیشتر به شرکت برق تحمیل می‌شود.</a:t>
            </a:r>
          </a:p>
          <a:p>
            <a:r>
              <a:rPr lang="fa-IR" altLang="en-US" dirty="0" smtClean="0"/>
              <a:t>شرکت برق این هزینه اضافی را از شما می‌گیرد! </a:t>
            </a:r>
          </a:p>
          <a:p>
            <a:pPr lvl="1"/>
            <a:r>
              <a:rPr lang="fa-IR" altLang="en-US" dirty="0" smtClean="0"/>
              <a:t>در هنگام قرائت کنتور، ضریب توان نیز خوانده می‌شود و اگر از 0.9 کمتر بود شامل هزینه می‌شود.</a:t>
            </a:r>
            <a:endParaRPr lang="en-US" altLang="en-US" dirty="0"/>
          </a:p>
          <a:p>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14. تحلیل توان </a:t>
            </a:r>
            <a:r>
              <a:rPr lang="en-US" altLang="en-US" sz="1200" smtClean="0">
                <a:solidFill>
                  <a:srgbClr val="3F3F3F"/>
                </a:solidFill>
              </a:rPr>
              <a:t>AC</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9CFFDA85-DB1A-41F4-936C-BAF8F1874AD0}" type="slidenum">
              <a:rPr lang="en-US" altLang="en-US" sz="1200">
                <a:solidFill>
                  <a:srgbClr val="3F3F3F"/>
                </a:solidFill>
              </a:rPr>
              <a:pPr eaLnBrk="1" hangingPunct="1"/>
              <a:t>26</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68417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توان راکتیو</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fa-IR" sz="2800" dirty="0" smtClean="0"/>
                  <a:t>توان متوسط المانهای سلف و خازن صفر است. اما توان لحظه‌ای آنها خیر.</a:t>
                </a:r>
              </a:p>
              <a:p>
                <a:pPr algn="l" rtl="0"/>
                <a14:m>
                  <m:oMath xmlns:m="http://schemas.openxmlformats.org/officeDocument/2006/math">
                    <m:r>
                      <a:rPr lang="en-US" altLang="en-US" sz="2400" i="1">
                        <a:latin typeface="Cambria Math" panose="02040503050406030204" pitchFamily="18" charset="0"/>
                      </a:rPr>
                      <m:t>𝑝</m:t>
                    </m:r>
                    <m:d>
                      <m:dPr>
                        <m:ctrlPr>
                          <a:rPr lang="en-US" altLang="en-US" sz="2400" i="1">
                            <a:latin typeface="Cambria Math" panose="02040503050406030204" pitchFamily="18" charset="0"/>
                          </a:rPr>
                        </m:ctrlPr>
                      </m:dPr>
                      <m:e>
                        <m:r>
                          <a:rPr lang="en-US" altLang="en-US" sz="2400" i="1">
                            <a:latin typeface="Cambria Math" panose="02040503050406030204" pitchFamily="18" charset="0"/>
                          </a:rPr>
                          <m:t>𝑡</m:t>
                        </m:r>
                      </m:e>
                    </m:d>
                    <m:r>
                      <a:rPr lang="en-US" altLang="en-US" sz="2400" i="1">
                        <a:latin typeface="Cambria Math" panose="02040503050406030204" pitchFamily="18" charset="0"/>
                      </a:rPr>
                      <m:t>=</m:t>
                    </m:r>
                    <m:f>
                      <m:fPr>
                        <m:ctrlPr>
                          <a:rPr lang="en-US" altLang="en-US" sz="2400" i="1">
                            <a:latin typeface="Cambria Math" panose="02040503050406030204" pitchFamily="18" charset="0"/>
                          </a:rPr>
                        </m:ctrlPr>
                      </m:fPr>
                      <m:num>
                        <m:r>
                          <a:rPr lang="en-US" altLang="en-US" sz="2400" i="1">
                            <a:latin typeface="Cambria Math" panose="02040503050406030204" pitchFamily="18" charset="0"/>
                          </a:rPr>
                          <m:t>1</m:t>
                        </m:r>
                      </m:num>
                      <m:den>
                        <m:r>
                          <a:rPr lang="en-US" altLang="en-US" sz="2400" i="1">
                            <a:latin typeface="Cambria Math" panose="02040503050406030204" pitchFamily="18" charset="0"/>
                          </a:rPr>
                          <m:t>2</m:t>
                        </m:r>
                      </m:den>
                    </m:f>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𝑉</m:t>
                        </m:r>
                      </m:e>
                      <m:sub>
                        <m:r>
                          <a:rPr lang="en-US" altLang="en-US" sz="2400" i="1">
                            <a:latin typeface="Cambria Math" panose="02040503050406030204" pitchFamily="18" charset="0"/>
                          </a:rPr>
                          <m:t>𝑚</m:t>
                        </m:r>
                      </m:sub>
                    </m:sSub>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𝐼</m:t>
                        </m:r>
                      </m:e>
                      <m:sub>
                        <m:r>
                          <a:rPr lang="en-US" altLang="en-US" sz="2400" i="1">
                            <a:latin typeface="Cambria Math" panose="02040503050406030204" pitchFamily="18" charset="0"/>
                          </a:rPr>
                          <m:t>𝑚</m:t>
                        </m:r>
                      </m:sub>
                    </m:sSub>
                    <m:func>
                      <m:funcPr>
                        <m:ctrlPr>
                          <a:rPr lang="en-US" altLang="en-US" sz="2400" i="1">
                            <a:latin typeface="Cambria Math" panose="02040503050406030204" pitchFamily="18" charset="0"/>
                          </a:rPr>
                        </m:ctrlPr>
                      </m:funcPr>
                      <m:fName>
                        <m:r>
                          <m:rPr>
                            <m:sty m:val="p"/>
                          </m:rPr>
                          <a:rPr lang="en-US" altLang="en-US" sz="2400">
                            <a:latin typeface="Cambria Math" panose="02040503050406030204" pitchFamily="18" charset="0"/>
                          </a:rPr>
                          <m:t>cos</m:t>
                        </m:r>
                      </m:fName>
                      <m:e>
                        <m:d>
                          <m:dPr>
                            <m:ctrlPr>
                              <a:rPr lang="en-US" altLang="en-US" sz="2400" i="1">
                                <a:latin typeface="Cambria Math" panose="02040503050406030204" pitchFamily="18" charset="0"/>
                              </a:rPr>
                            </m:ctrlPr>
                          </m:dPr>
                          <m:e>
                            <m:r>
                              <a:rPr lang="en-US" altLang="en-US" sz="2400" i="1">
                                <a:latin typeface="Cambria Math" panose="02040503050406030204" pitchFamily="18" charset="0"/>
                              </a:rPr>
                              <m:t>𝜃</m:t>
                            </m:r>
                            <m:r>
                              <a:rPr lang="en-US" altLang="en-US" sz="2400" i="1">
                                <a:latin typeface="Cambria Math" panose="02040503050406030204" pitchFamily="18" charset="0"/>
                              </a:rPr>
                              <m:t>−</m:t>
                            </m:r>
                            <m:r>
                              <a:rPr lang="en-US" altLang="en-US" sz="2400" i="1">
                                <a:latin typeface="Cambria Math" panose="02040503050406030204" pitchFamily="18" charset="0"/>
                              </a:rPr>
                              <m:t>𝜙</m:t>
                            </m:r>
                          </m:e>
                        </m:d>
                      </m:e>
                    </m:func>
                    <m:r>
                      <a:rPr lang="en-US" altLang="en-US" sz="2400" i="1">
                        <a:latin typeface="Cambria Math" panose="02040503050406030204" pitchFamily="18" charset="0"/>
                      </a:rPr>
                      <m:t>+</m:t>
                    </m:r>
                    <m:f>
                      <m:fPr>
                        <m:ctrlPr>
                          <a:rPr lang="en-US" altLang="en-US" sz="2400" i="1">
                            <a:latin typeface="Cambria Math" panose="02040503050406030204" pitchFamily="18" charset="0"/>
                          </a:rPr>
                        </m:ctrlPr>
                      </m:fPr>
                      <m:num>
                        <m:r>
                          <a:rPr lang="en-US" altLang="en-US" sz="2400" i="1">
                            <a:latin typeface="Cambria Math" panose="02040503050406030204" pitchFamily="18" charset="0"/>
                          </a:rPr>
                          <m:t>1</m:t>
                        </m:r>
                      </m:num>
                      <m:den>
                        <m:r>
                          <a:rPr lang="en-US" altLang="en-US" sz="2400" i="1">
                            <a:latin typeface="Cambria Math" panose="02040503050406030204" pitchFamily="18" charset="0"/>
                          </a:rPr>
                          <m:t>2</m:t>
                        </m:r>
                      </m:den>
                    </m:f>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𝑉</m:t>
                        </m:r>
                      </m:e>
                      <m:sub>
                        <m:r>
                          <a:rPr lang="en-US" altLang="en-US" sz="2400" i="1">
                            <a:latin typeface="Cambria Math" panose="02040503050406030204" pitchFamily="18" charset="0"/>
                          </a:rPr>
                          <m:t>𝑚</m:t>
                        </m:r>
                      </m:sub>
                    </m:sSub>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𝐼</m:t>
                        </m:r>
                      </m:e>
                      <m:sub>
                        <m:r>
                          <a:rPr lang="en-US" altLang="en-US" sz="2400" i="1">
                            <a:latin typeface="Cambria Math" panose="02040503050406030204" pitchFamily="18" charset="0"/>
                          </a:rPr>
                          <m:t>𝑚</m:t>
                        </m:r>
                      </m:sub>
                    </m:sSub>
                    <m:func>
                      <m:funcPr>
                        <m:ctrlPr>
                          <a:rPr lang="en-US" altLang="en-US" sz="2400" i="1">
                            <a:latin typeface="Cambria Math" panose="02040503050406030204" pitchFamily="18" charset="0"/>
                          </a:rPr>
                        </m:ctrlPr>
                      </m:funcPr>
                      <m:fName>
                        <m:r>
                          <m:rPr>
                            <m:sty m:val="p"/>
                          </m:rPr>
                          <a:rPr lang="en-US" altLang="en-US" sz="2400">
                            <a:latin typeface="Cambria Math" panose="02040503050406030204" pitchFamily="18" charset="0"/>
                          </a:rPr>
                          <m:t>cos</m:t>
                        </m:r>
                      </m:fName>
                      <m:e>
                        <m:r>
                          <a:rPr lang="en-US" altLang="en-US" sz="2400" i="1">
                            <a:latin typeface="Cambria Math" panose="02040503050406030204" pitchFamily="18" charset="0"/>
                          </a:rPr>
                          <m:t>(</m:t>
                        </m:r>
                        <m:r>
                          <a:rPr lang="en-US" altLang="en-US" sz="2400" i="1">
                            <a:latin typeface="Cambria Math" panose="02040503050406030204" pitchFamily="18" charset="0"/>
                          </a:rPr>
                          <m:t>2</m:t>
                        </m:r>
                        <m:r>
                          <a:rPr lang="en-US" altLang="en-US" sz="2400" i="1">
                            <a:latin typeface="Cambria Math" panose="02040503050406030204" pitchFamily="18" charset="0"/>
                          </a:rPr>
                          <m:t>𝜔</m:t>
                        </m:r>
                        <m:r>
                          <a:rPr lang="en-US" altLang="en-US" sz="2400" i="1">
                            <a:latin typeface="Cambria Math" panose="02040503050406030204" pitchFamily="18" charset="0"/>
                          </a:rPr>
                          <m:t>𝑡</m:t>
                        </m:r>
                        <m:r>
                          <a:rPr lang="en-US" altLang="en-US" sz="2400" i="1">
                            <a:latin typeface="Cambria Math" panose="02040503050406030204" pitchFamily="18" charset="0"/>
                          </a:rPr>
                          <m:t>+</m:t>
                        </m:r>
                        <m:r>
                          <a:rPr lang="en-US" altLang="en-US" sz="2400" i="1">
                            <a:latin typeface="Cambria Math" panose="02040503050406030204" pitchFamily="18" charset="0"/>
                          </a:rPr>
                          <m:t>𝜃</m:t>
                        </m:r>
                        <m:r>
                          <a:rPr lang="en-US" altLang="en-US" sz="2400" i="1">
                            <a:latin typeface="Cambria Math" panose="02040503050406030204" pitchFamily="18" charset="0"/>
                          </a:rPr>
                          <m:t>+</m:t>
                        </m:r>
                        <m:r>
                          <a:rPr lang="en-US" altLang="en-US" sz="2400" i="1">
                            <a:latin typeface="Cambria Math" panose="02040503050406030204" pitchFamily="18" charset="0"/>
                          </a:rPr>
                          <m:t>𝜙</m:t>
                        </m:r>
                        <m:r>
                          <a:rPr lang="en-US" altLang="en-US" sz="2400" i="1">
                            <a:latin typeface="Cambria Math" panose="02040503050406030204" pitchFamily="18" charset="0"/>
                          </a:rPr>
                          <m:t>)</m:t>
                        </m:r>
                      </m:e>
                    </m:func>
                  </m:oMath>
                </a14:m>
                <a:endParaRPr lang="en-US" altLang="en-US" sz="2400" dirty="0" smtClean="0"/>
              </a:p>
              <a:p>
                <a:pPr algn="r"/>
                <a:endParaRPr lang="fa-IR" altLang="en-US" sz="700" dirty="0" smtClean="0"/>
              </a:p>
              <a:p>
                <a:pPr algn="r"/>
                <a:r>
                  <a:rPr lang="fa-IR" altLang="en-US" sz="2800" dirty="0" smtClean="0"/>
                  <a:t>توان لحظه‌ای منبع جمع توان لحظه‌ای مقاومت و سلف است.</a:t>
                </a:r>
              </a:p>
              <a:p>
                <a:pPr lvl="1"/>
                <a:r>
                  <a:rPr lang="fa-IR" altLang="en-US" sz="2400" dirty="0" smtClean="0"/>
                  <a:t>توان مقاومت یک کسینوسی با میانگین </a:t>
                </a:r>
                <a14:m>
                  <m:oMath xmlns:m="http://schemas.openxmlformats.org/officeDocument/2006/math">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1</m:t>
                        </m:r>
                      </m:num>
                      <m:den>
                        <m:r>
                          <a:rPr lang="en-US" altLang="en-US" sz="2400" b="0" i="1" smtClean="0">
                            <a:latin typeface="Cambria Math" panose="02040503050406030204" pitchFamily="18" charset="0"/>
                          </a:rPr>
                          <m:t>2</m:t>
                        </m:r>
                      </m:den>
                    </m:f>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𝑉</m:t>
                        </m:r>
                      </m:e>
                      <m:sub>
                        <m:r>
                          <a:rPr lang="en-US" altLang="en-US" sz="2400" b="0" i="1" smtClean="0">
                            <a:latin typeface="Cambria Math" panose="02040503050406030204" pitchFamily="18" charset="0"/>
                          </a:rPr>
                          <m:t>𝑚</m:t>
                        </m:r>
                      </m:sub>
                    </m:sSub>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𝐼</m:t>
                        </m:r>
                      </m:e>
                      <m:sub>
                        <m:r>
                          <a:rPr lang="en-US" altLang="en-US" sz="2400" b="0" i="1" smtClean="0">
                            <a:latin typeface="Cambria Math" panose="02040503050406030204" pitchFamily="18" charset="0"/>
                          </a:rPr>
                          <m:t>𝑚</m:t>
                        </m:r>
                      </m:sub>
                    </m:sSub>
                    <m:func>
                      <m:funcPr>
                        <m:ctrlPr>
                          <a:rPr lang="en-US" altLang="en-US" sz="2400" b="0" i="1" smtClean="0">
                            <a:latin typeface="Cambria Math" panose="02040503050406030204" pitchFamily="18" charset="0"/>
                          </a:rPr>
                        </m:ctrlPr>
                      </m:funcPr>
                      <m:fName>
                        <m:r>
                          <m:rPr>
                            <m:sty m:val="p"/>
                          </m:rPr>
                          <a:rPr lang="en-US" altLang="en-US" sz="2400" b="0" i="0" smtClean="0">
                            <a:latin typeface="Cambria Math" panose="02040503050406030204" pitchFamily="18" charset="0"/>
                          </a:rPr>
                          <m:t>cos</m:t>
                        </m:r>
                      </m:fName>
                      <m:e>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𝜃</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𝜙</m:t>
                        </m:r>
                        <m:r>
                          <a:rPr lang="en-US" altLang="en-US" sz="2400" b="0" i="1" smtClean="0">
                            <a:latin typeface="Cambria Math" panose="02040503050406030204" pitchFamily="18" charset="0"/>
                          </a:rPr>
                          <m:t>)</m:t>
                        </m:r>
                      </m:e>
                    </m:func>
                  </m:oMath>
                </a14:m>
                <a:r>
                  <a:rPr lang="fa-IR" altLang="en-US" sz="2400" dirty="0" smtClean="0"/>
                  <a:t> است.</a:t>
                </a:r>
              </a:p>
              <a:p>
                <a:pPr lvl="1"/>
                <a:r>
                  <a:rPr lang="fa-IR" altLang="en-US" sz="2400" dirty="0" smtClean="0"/>
                  <a:t>توان سلف یک کسینوسی با میانگین صفر و ماکزیمم </a:t>
                </a:r>
                <a14:m>
                  <m:oMath xmlns:m="http://schemas.openxmlformats.org/officeDocument/2006/math">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1</m:t>
                        </m:r>
                      </m:num>
                      <m:den>
                        <m:r>
                          <a:rPr lang="en-US" altLang="en-US" sz="2400" b="0" i="1" smtClean="0">
                            <a:latin typeface="Cambria Math" panose="02040503050406030204" pitchFamily="18" charset="0"/>
                          </a:rPr>
                          <m:t>2</m:t>
                        </m:r>
                      </m:den>
                    </m:f>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𝑉</m:t>
                        </m:r>
                      </m:e>
                      <m:sub>
                        <m:r>
                          <a:rPr lang="en-US" altLang="en-US" sz="2400" b="0" i="1" smtClean="0">
                            <a:latin typeface="Cambria Math" panose="02040503050406030204" pitchFamily="18" charset="0"/>
                          </a:rPr>
                          <m:t>𝑚</m:t>
                        </m:r>
                      </m:sub>
                    </m:sSub>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𝐼</m:t>
                        </m:r>
                      </m:e>
                      <m:sub>
                        <m:r>
                          <a:rPr lang="en-US" altLang="en-US" sz="2400" b="0" i="1" smtClean="0">
                            <a:latin typeface="Cambria Math" panose="02040503050406030204" pitchFamily="18" charset="0"/>
                          </a:rPr>
                          <m:t>𝑚</m:t>
                        </m:r>
                      </m:sub>
                    </m:sSub>
                    <m:r>
                      <m:rPr>
                        <m:sty m:val="p"/>
                      </m:rPr>
                      <a:rPr lang="en-US" altLang="en-US" sz="2400" b="0" i="0" smtClean="0">
                        <a:latin typeface="Cambria Math" panose="02040503050406030204" pitchFamily="18" charset="0"/>
                      </a:rPr>
                      <m:t>sin</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𝜃</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𝜙</m:t>
                    </m:r>
                    <m:r>
                      <a:rPr lang="en-US" altLang="en-US" sz="2400" b="0" i="1" smtClean="0">
                        <a:latin typeface="Cambria Math" panose="02040503050406030204" pitchFamily="18" charset="0"/>
                      </a:rPr>
                      <m:t>)</m:t>
                    </m:r>
                  </m:oMath>
                </a14:m>
                <a:r>
                  <a:rPr lang="fa-IR" altLang="en-US" sz="2400" dirty="0" smtClean="0"/>
                  <a:t> است.</a:t>
                </a:r>
              </a:p>
              <a:p>
                <a:r>
                  <a:rPr lang="fa-IR" altLang="en-US" sz="2800" dirty="0" smtClean="0"/>
                  <a:t>به مقدار ماکزیمم توانی که در سلف و خازن مدار ذخیره می‌شود توان راکتیو (</a:t>
                </a:r>
                <a14:m>
                  <m:oMath xmlns:m="http://schemas.openxmlformats.org/officeDocument/2006/math">
                    <m:r>
                      <a:rPr lang="en-US" altLang="en-US" sz="2800" b="0" i="1" smtClean="0">
                        <a:latin typeface="Cambria Math" panose="02040503050406030204" pitchFamily="18" charset="0"/>
                      </a:rPr>
                      <m:t>𝑄</m:t>
                    </m:r>
                  </m:oMath>
                </a14:m>
                <a:r>
                  <a:rPr lang="fa-IR" altLang="en-US" sz="2800" dirty="0" smtClean="0"/>
                  <a:t>) گویند. واحد آن </a:t>
                </a:r>
                <a:r>
                  <a:rPr lang="en-US" altLang="en-US" sz="2800" dirty="0" smtClean="0"/>
                  <a:t>VAR</a:t>
                </a:r>
                <a:r>
                  <a:rPr lang="fa-IR" altLang="en-US" sz="2800" dirty="0" smtClean="0"/>
                  <a:t> است.</a:t>
                </a:r>
                <a:endParaRPr lang="en-US" altLang="en-US" sz="2800"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1250" r="-374" b="-137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14. تحلیل توان </a:t>
            </a:r>
            <a:r>
              <a:rPr lang="en-US" altLang="en-US" smtClean="0"/>
              <a:t>AC</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27</a:t>
            </a:fld>
            <a:endParaRPr lang="en-US" altLang="en-US" dirty="0"/>
          </a:p>
        </p:txBody>
      </p:sp>
    </p:spTree>
    <p:extLst>
      <p:ext uri="{BB962C8B-B14F-4D97-AF65-F5344CB8AC3E}">
        <p14:creationId xmlns:p14="http://schemas.microsoft.com/office/powerpoint/2010/main" val="235545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توان راکتیو</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fa-IR" altLang="en-US" sz="2800" dirty="0" smtClean="0"/>
                  <a:t>پس داریم:</a:t>
                </a:r>
              </a:p>
              <a:p>
                <a:pPr algn="l" rtl="0"/>
                <a14:m>
                  <m:oMath xmlns:m="http://schemas.openxmlformats.org/officeDocument/2006/math">
                    <m:r>
                      <a:rPr lang="en-US" altLang="en-US" sz="2800" b="0" i="1" smtClean="0">
                        <a:latin typeface="Cambria Math" panose="02040503050406030204" pitchFamily="18" charset="0"/>
                      </a:rPr>
                      <m:t>𝑄</m:t>
                    </m:r>
                    <m:r>
                      <a:rPr lang="en-US" altLang="en-US" sz="2800" b="0" i="1" smtClean="0">
                        <a:latin typeface="Cambria Math" panose="02040503050406030204" pitchFamily="18" charset="0"/>
                      </a:rPr>
                      <m:t>=</m:t>
                    </m:r>
                    <m:f>
                      <m:fPr>
                        <m:ctrlPr>
                          <a:rPr lang="en-US" altLang="en-US" sz="2800" b="0" i="1" smtClean="0">
                            <a:latin typeface="Cambria Math" panose="02040503050406030204" pitchFamily="18" charset="0"/>
                          </a:rPr>
                        </m:ctrlPr>
                      </m:fPr>
                      <m:num>
                        <m:r>
                          <a:rPr lang="en-US" altLang="en-US" sz="2800" b="0" i="1" smtClean="0">
                            <a:latin typeface="Cambria Math" panose="02040503050406030204" pitchFamily="18" charset="0"/>
                          </a:rPr>
                          <m:t>1</m:t>
                        </m:r>
                      </m:num>
                      <m:den>
                        <m:r>
                          <a:rPr lang="en-US" altLang="en-US" sz="2800" b="0" i="1" smtClean="0">
                            <a:latin typeface="Cambria Math" panose="02040503050406030204" pitchFamily="18" charset="0"/>
                          </a:rPr>
                          <m:t>2</m:t>
                        </m:r>
                      </m:den>
                    </m:f>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𝑉</m:t>
                        </m:r>
                      </m:e>
                      <m:sub>
                        <m:r>
                          <a:rPr lang="en-US" altLang="en-US" sz="2800" b="0" i="1" smtClean="0">
                            <a:latin typeface="Cambria Math" panose="02040503050406030204" pitchFamily="18" charset="0"/>
                          </a:rPr>
                          <m:t>𝑚</m:t>
                        </m:r>
                      </m:sub>
                    </m:sSub>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𝐼</m:t>
                        </m:r>
                      </m:e>
                      <m:sub>
                        <m:r>
                          <a:rPr lang="en-US" altLang="en-US" sz="2800" b="0" i="1" smtClean="0">
                            <a:latin typeface="Cambria Math" panose="02040503050406030204" pitchFamily="18" charset="0"/>
                          </a:rPr>
                          <m:t>𝑚</m:t>
                        </m:r>
                      </m:sub>
                    </m:sSub>
                    <m:func>
                      <m:funcPr>
                        <m:ctrlPr>
                          <a:rPr lang="en-US" altLang="en-US" sz="2800" b="0" i="1" smtClean="0">
                            <a:latin typeface="Cambria Math" panose="02040503050406030204" pitchFamily="18" charset="0"/>
                          </a:rPr>
                        </m:ctrlPr>
                      </m:funcPr>
                      <m:fName>
                        <m:r>
                          <m:rPr>
                            <m:sty m:val="p"/>
                          </m:rPr>
                          <a:rPr lang="en-US" altLang="en-US" sz="2800" b="0" i="0" smtClean="0">
                            <a:latin typeface="Cambria Math" panose="02040503050406030204" pitchFamily="18" charset="0"/>
                          </a:rPr>
                          <m:t>sin</m:t>
                        </m:r>
                      </m:fName>
                      <m:e>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𝜃</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𝜙</m:t>
                        </m:r>
                        <m:r>
                          <a:rPr lang="en-US" altLang="en-US" sz="2800" b="0" i="1" smtClean="0">
                            <a:latin typeface="Cambria Math" panose="02040503050406030204" pitchFamily="18" charset="0"/>
                          </a:rPr>
                          <m:t>)</m:t>
                        </m:r>
                      </m:e>
                    </m:func>
                  </m:oMath>
                </a14:m>
                <a:endParaRPr lang="en-US" altLang="en-US" sz="2800" dirty="0"/>
              </a:p>
              <a:p>
                <a:pPr algn="r"/>
                <a:r>
                  <a:rPr lang="fa-IR" altLang="en-US" sz="2800" dirty="0" smtClean="0"/>
                  <a:t>اگر ضریب توان 1 باشد (بار مقاومتی)، توان راکتیو صفر می‌شود.</a:t>
                </a:r>
              </a:p>
              <a:p>
                <a:pPr algn="r"/>
                <a:r>
                  <a:rPr lang="fa-IR" altLang="en-US" sz="2800" dirty="0" smtClean="0"/>
                  <a:t>در نتیجه توانی از سلف و خازن به منبع بر نمی‌گردد و شما نیز هزینه اضافی پرداخت نمی‌کنید.</a:t>
                </a:r>
              </a:p>
              <a:p>
                <a:pPr lvl="1"/>
                <a:r>
                  <a:rPr lang="fa-IR" altLang="en-US" sz="2500" dirty="0" smtClean="0"/>
                  <a:t>به عبارت دیگر اگر مدار سلف و خازن هم داشته باشد، برای رسیدن به این حالت، سلف و خازن باید اثر یکدیگر را خنثی کنند تا از سر منبع فقط مقاومت دیده شود.</a:t>
                </a:r>
              </a:p>
              <a:p>
                <a:pPr lvl="1"/>
                <a:r>
                  <a:rPr lang="fa-IR" altLang="en-US" sz="2500" dirty="0" smtClean="0"/>
                  <a:t>در این حالت، انرژی سلف و خازن بین یکدیگر جابجا می‌شود و از منبع انرژی نمی‌گیرند.</a:t>
                </a:r>
                <a:endParaRPr lang="en-US" altLang="en-US" sz="2500"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1945" t="-1250" r="-374" b="-12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14. تحلیل توان </a:t>
            </a:r>
            <a:r>
              <a:rPr lang="en-US" altLang="en-US" smtClean="0"/>
              <a:t>AC</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28</a:t>
            </a:fld>
            <a:endParaRPr lang="en-US" altLang="en-US" dirty="0"/>
          </a:p>
        </p:txBody>
      </p:sp>
    </p:spTree>
    <p:extLst>
      <p:ext uri="{BB962C8B-B14F-4D97-AF65-F5344CB8AC3E}">
        <p14:creationId xmlns:p14="http://schemas.microsoft.com/office/powerpoint/2010/main" val="19309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p:txBody>
          <a:bodyPr/>
          <a:lstStyle/>
          <a:p>
            <a:r>
              <a:rPr lang="fa-IR" dirty="0" smtClean="0">
                <a:solidFill>
                  <a:srgbClr val="FF0000"/>
                </a:solidFill>
              </a:rPr>
              <a:t>تعریف</a:t>
            </a:r>
            <a:r>
              <a:rPr lang="fa-IR" dirty="0" smtClean="0"/>
              <a:t>: توان مختلط یک عدد مختلط است که قسمت حقیقی آن توان اکتیو (متوسط) و قسمت موهومی آن توان راکتیو است.</a:t>
            </a:r>
          </a:p>
          <a:p>
            <a:r>
              <a:rPr lang="fa-IR" dirty="0" smtClean="0"/>
              <a:t>اندازه آن نیز برابر توان ظاهری است.</a:t>
            </a:r>
          </a:p>
          <a:p>
            <a:endParaRPr lang="en-US" dirty="0"/>
          </a:p>
        </p:txBody>
      </p:sp>
      <p:sp>
        <p:nvSpPr>
          <p:cNvPr id="2" name="Title 1"/>
          <p:cNvSpPr>
            <a:spLocks noGrp="1"/>
          </p:cNvSpPr>
          <p:nvPr>
            <p:ph type="title"/>
          </p:nvPr>
        </p:nvSpPr>
        <p:spPr/>
        <p:txBody>
          <a:bodyPr/>
          <a:lstStyle/>
          <a:p>
            <a:pPr>
              <a:defRPr/>
            </a:pPr>
            <a:r>
              <a:rPr lang="fa-IR" dirty="0" smtClean="0"/>
              <a:t>توان مختلط</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14. تحلیل توان </a:t>
            </a:r>
            <a:r>
              <a:rPr lang="en-US" altLang="en-US" sz="1200" smtClean="0">
                <a:solidFill>
                  <a:srgbClr val="3F3F3F"/>
                </a:solidFill>
              </a:rPr>
              <a:t>AC</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B5F4D002-E60C-4DA6-878A-2461EB3FCA3B}" type="slidenum">
              <a:rPr lang="en-US" altLang="en-US" sz="1200">
                <a:solidFill>
                  <a:srgbClr val="3F3F3F"/>
                </a:solidFill>
              </a:rPr>
              <a:pPr eaLnBrk="1" hangingPunct="1"/>
              <a:t>29</a:t>
            </a:fld>
            <a:endParaRPr lang="en-US" altLang="en-US" sz="1200">
              <a:solidFill>
                <a:srgbClr val="3F3F3F"/>
              </a:solidFill>
            </a:endParaRPr>
          </a:p>
        </p:txBody>
      </p:sp>
      <p:pic>
        <p:nvPicPr>
          <p:cNvPr id="31751" name="Picture 3" descr="hay29575_1115"/>
          <p:cNvPicPr>
            <a:picLocks noChangeAspect="1" noChangeArrowheads="1"/>
          </p:cNvPicPr>
          <p:nvPr/>
        </p:nvPicPr>
        <p:blipFill>
          <a:blip r:embed="rId4" cstate="print">
            <a:extLst>
              <a:ext uri="{28A0092B-C50C-407E-A947-70E740481C1C}">
                <a14:useLocalDpi xmlns:a14="http://schemas.microsoft.com/office/drawing/2010/main" val="0"/>
              </a:ext>
            </a:extLst>
          </a:blip>
          <a:srcRect t="2107"/>
          <a:stretch>
            <a:fillRect/>
          </a:stretch>
        </p:blipFill>
        <p:spPr bwMode="auto">
          <a:xfrm>
            <a:off x="3352800" y="4419600"/>
            <a:ext cx="2438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746" name="Object 2"/>
          <p:cNvGraphicFramePr>
            <a:graphicFrameLocks noChangeAspect="1"/>
          </p:cNvGraphicFramePr>
          <p:nvPr>
            <p:extLst>
              <p:ext uri="{D42A27DB-BD31-4B8C-83A1-F6EECF244321}">
                <p14:modId xmlns:p14="http://schemas.microsoft.com/office/powerpoint/2010/main" val="948172930"/>
              </p:ext>
            </p:extLst>
          </p:nvPr>
        </p:nvGraphicFramePr>
        <p:xfrm>
          <a:off x="1266825" y="2757488"/>
          <a:ext cx="7038975" cy="1509712"/>
        </p:xfrm>
        <a:graphic>
          <a:graphicData uri="http://schemas.openxmlformats.org/presentationml/2006/ole">
            <mc:AlternateContent xmlns:mc="http://schemas.openxmlformats.org/markup-compatibility/2006">
              <mc:Choice xmlns:v="urn:schemas-microsoft-com:vml" Requires="v">
                <p:oleObj spid="_x0000_s12362" name="Equation" r:id="rId5" imgW="2603160" imgH="558720" progId="Equation.3">
                  <p:embed/>
                </p:oleObj>
              </mc:Choice>
              <mc:Fallback>
                <p:oleObj name="Equation" r:id="rId5" imgW="2603160" imgH="558720" progId="Equation.3">
                  <p:embed/>
                  <p:pic>
                    <p:nvPicPr>
                      <p:cNvPr id="0" name=""/>
                      <p:cNvPicPr>
                        <a:picLocks noChangeAspect="1" noChangeArrowheads="1"/>
                      </p:cNvPicPr>
                      <p:nvPr/>
                    </p:nvPicPr>
                    <p:blipFill>
                      <a:blip r:embed="rId6"/>
                      <a:srcRect/>
                      <a:stretch>
                        <a:fillRect/>
                      </a:stretch>
                    </p:blipFill>
                    <p:spPr bwMode="auto">
                      <a:xfrm>
                        <a:off x="1266825" y="2757488"/>
                        <a:ext cx="7038975" cy="1509712"/>
                      </a:xfrm>
                      <a:prstGeom prst="rect">
                        <a:avLst/>
                      </a:prstGeom>
                      <a:noFill/>
                      <a:ln>
                        <a:noFill/>
                      </a:ln>
                      <a:effectLst/>
                    </p:spPr>
                  </p:pic>
                </p:oleObj>
              </mc:Fallback>
            </mc:AlternateContent>
          </a:graphicData>
        </a:graphic>
      </p:graphicFrame>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214895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fa-IR" dirty="0" smtClean="0"/>
              <a:t>توان لحظه‌ای</a:t>
            </a:r>
            <a:endParaRPr lang="en-US" dirty="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14. تحلیل توان </a:t>
            </a:r>
            <a:r>
              <a:rPr lang="en-US" altLang="en-US" sz="1200" smtClean="0">
                <a:solidFill>
                  <a:srgbClr val="3F3F3F"/>
                </a:solidFill>
              </a:rPr>
              <a:t>AC</a:t>
            </a:r>
            <a:endParaRPr lang="en-US" altLang="en-US" sz="1200">
              <a:solidFill>
                <a:srgbClr val="3F3F3F"/>
              </a:solidFill>
            </a:endParaRPr>
          </a:p>
        </p:txBody>
      </p:sp>
      <p:sp>
        <p:nvSpPr>
          <p:cNvPr id="4" name="Slide Number Placeholder 3"/>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9271C274-196C-478F-AB8E-72FAD51FB999}" type="slidenum">
              <a:rPr lang="en-US" altLang="en-US" sz="1200" smtClean="0">
                <a:solidFill>
                  <a:srgbClr val="3F3F3F"/>
                </a:solidFill>
              </a:rPr>
              <a:pPr eaLnBrk="1" hangingPunct="1"/>
              <a:t>3</a:t>
            </a:fld>
            <a:endParaRPr lang="en-US" altLang="en-US" sz="1200">
              <a:solidFill>
                <a:srgbClr val="3F3F3F"/>
              </a:solidFill>
            </a:endParaRPr>
          </a:p>
        </p:txBody>
      </p:sp>
      <p:pic>
        <p:nvPicPr>
          <p:cNvPr id="16390" name="Picture 4" descr="hay29575_1101"/>
          <p:cNvPicPr>
            <a:picLocks noChangeAspect="1" noChangeArrowheads="1"/>
          </p:cNvPicPr>
          <p:nvPr/>
        </p:nvPicPr>
        <p:blipFill>
          <a:blip r:embed="rId3" cstate="print">
            <a:extLst>
              <a:ext uri="{28A0092B-C50C-407E-A947-70E740481C1C}">
                <a14:useLocalDpi xmlns:a14="http://schemas.microsoft.com/office/drawing/2010/main" val="0"/>
              </a:ext>
            </a:extLst>
          </a:blip>
          <a:srcRect t="2675"/>
          <a:stretch>
            <a:fillRect/>
          </a:stretch>
        </p:blipFill>
        <p:spPr bwMode="auto">
          <a:xfrm>
            <a:off x="647700" y="1228418"/>
            <a:ext cx="3086100" cy="1819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mc:AlternateContent xmlns:mc="http://schemas.openxmlformats.org/markup-compatibility/2006" xmlns:a14="http://schemas.microsoft.com/office/drawing/2010/main">
        <mc:Choice Requires="a14">
          <p:sp>
            <p:nvSpPr>
              <p:cNvPr id="12" name="Content Placeholder 11"/>
              <p:cNvSpPr>
                <a:spLocks noGrp="1"/>
              </p:cNvSpPr>
              <p:nvPr>
                <p:ph sz="quarter" idx="1"/>
              </p:nvPr>
            </p:nvSpPr>
            <p:spPr/>
            <p:txBody>
              <a:bodyPr/>
              <a:lstStyle/>
              <a:p>
                <a:pPr marL="576262" indent="-457200">
                  <a:buClr>
                    <a:srgbClr val="DD8047"/>
                  </a:buClr>
                  <a:buSzPct val="70000"/>
                  <a:defRPr/>
                </a:pPr>
                <a:r>
                  <a:rPr lang="fa-IR" sz="2800" dirty="0" smtClean="0"/>
                  <a:t>توان لحظه‌ای برابر است با:</a:t>
                </a:r>
              </a:p>
              <a:p>
                <a:pPr marL="438150">
                  <a:buClr>
                    <a:schemeClr val="accent1"/>
                  </a:buClr>
                  <a:buSzPct val="80000"/>
                  <a:buNone/>
                  <a:defRPr/>
                </a:pPr>
                <a:r>
                  <a:rPr lang="fa-IR" sz="2800" i="1" dirty="0">
                    <a:cs typeface="ＭＳ Ｐゴシック" pitchFamily="-1" charset="-128"/>
                  </a:rPr>
                  <a:t>	</a:t>
                </a:r>
                <a14:m>
                  <m:oMath xmlns:m="http://schemas.openxmlformats.org/officeDocument/2006/math">
                    <m:r>
                      <a:rPr lang="fa-IR" sz="2800" i="1" dirty="0" smtClean="0">
                        <a:latin typeface="Cambria Math" panose="02040503050406030204" pitchFamily="18" charset="0"/>
                        <a:cs typeface="ＭＳ Ｐゴシック" pitchFamily="-1" charset="-128"/>
                      </a:rPr>
                      <m:t>	</m:t>
                    </m:r>
                    <m:r>
                      <a:rPr lang="en-US" sz="2800" i="1" dirty="0">
                        <a:latin typeface="Cambria Math" panose="02040503050406030204" pitchFamily="18" charset="0"/>
                        <a:cs typeface="ＭＳ Ｐゴシック" pitchFamily="-1" charset="-128"/>
                      </a:rPr>
                      <m:t>𝑝</m:t>
                    </m:r>
                    <m:r>
                      <a:rPr lang="en-US" sz="2800" i="1" dirty="0">
                        <a:latin typeface="Cambria Math" panose="02040503050406030204" pitchFamily="18" charset="0"/>
                        <a:cs typeface="ＭＳ Ｐゴシック" pitchFamily="-1" charset="-128"/>
                      </a:rPr>
                      <m:t>(</m:t>
                    </m:r>
                    <m:r>
                      <a:rPr lang="en-US" sz="2800" i="1" dirty="0">
                        <a:latin typeface="Cambria Math" panose="02040503050406030204" pitchFamily="18" charset="0"/>
                        <a:cs typeface="ＭＳ Ｐゴシック" pitchFamily="-1" charset="-128"/>
                      </a:rPr>
                      <m:t>𝑡</m:t>
                    </m:r>
                    <m:r>
                      <a:rPr lang="en-US" sz="2800" i="1" dirty="0">
                        <a:latin typeface="Cambria Math" panose="02040503050406030204" pitchFamily="18" charset="0"/>
                        <a:cs typeface="ＭＳ Ｐゴシック" pitchFamily="-1" charset="-128"/>
                      </a:rPr>
                      <m:t>)=</m:t>
                    </m:r>
                    <m:r>
                      <a:rPr lang="en-US" sz="2800" i="1" dirty="0">
                        <a:latin typeface="Cambria Math" panose="02040503050406030204" pitchFamily="18" charset="0"/>
                        <a:cs typeface="ＭＳ Ｐゴシック" pitchFamily="-1" charset="-128"/>
                      </a:rPr>
                      <m:t>𝑣</m:t>
                    </m:r>
                    <m:r>
                      <a:rPr lang="en-US" sz="2800" i="1" dirty="0">
                        <a:latin typeface="Cambria Math" panose="02040503050406030204" pitchFamily="18" charset="0"/>
                        <a:cs typeface="ＭＳ Ｐゴシック" pitchFamily="-1" charset="-128"/>
                      </a:rPr>
                      <m:t>(</m:t>
                    </m:r>
                    <m:r>
                      <a:rPr lang="en-US" sz="2800" i="1" dirty="0">
                        <a:latin typeface="Cambria Math" panose="02040503050406030204" pitchFamily="18" charset="0"/>
                        <a:cs typeface="ＭＳ Ｐゴシック" pitchFamily="-1" charset="-128"/>
                      </a:rPr>
                      <m:t>𝑡</m:t>
                    </m:r>
                    <m:r>
                      <a:rPr lang="en-US" sz="2800" i="1" dirty="0">
                        <a:latin typeface="Cambria Math" panose="02040503050406030204" pitchFamily="18" charset="0"/>
                        <a:cs typeface="ＭＳ Ｐゴシック" pitchFamily="-1" charset="-128"/>
                      </a:rPr>
                      <m:t>)</m:t>
                    </m:r>
                    <m:r>
                      <a:rPr lang="en-US" sz="2800" i="1" dirty="0" err="1">
                        <a:latin typeface="Cambria Math" panose="02040503050406030204" pitchFamily="18" charset="0"/>
                        <a:cs typeface="ＭＳ Ｐゴシック" pitchFamily="-1" charset="-128"/>
                      </a:rPr>
                      <m:t>𝑖</m:t>
                    </m:r>
                    <m:r>
                      <a:rPr lang="en-US" sz="2800" i="1" dirty="0">
                        <a:latin typeface="Cambria Math" panose="02040503050406030204" pitchFamily="18" charset="0"/>
                        <a:cs typeface="ＭＳ Ｐゴシック" pitchFamily="-1" charset="-128"/>
                      </a:rPr>
                      <m:t>(</m:t>
                    </m:r>
                    <m:r>
                      <a:rPr lang="en-US" sz="2800" i="1" dirty="0">
                        <a:latin typeface="Cambria Math" panose="02040503050406030204" pitchFamily="18" charset="0"/>
                        <a:cs typeface="ＭＳ Ｐゴシック" pitchFamily="-1" charset="-128"/>
                      </a:rPr>
                      <m:t>𝑡</m:t>
                    </m:r>
                    <m:r>
                      <a:rPr lang="en-US" sz="2800" i="1" dirty="0">
                        <a:latin typeface="Cambria Math" panose="02040503050406030204" pitchFamily="18" charset="0"/>
                        <a:cs typeface="ＭＳ Ｐゴシック" pitchFamily="-1" charset="-128"/>
                      </a:rPr>
                      <m:t>)</m:t>
                    </m:r>
                    <m:r>
                      <a:rPr lang="en-US" sz="2800" i="1" dirty="0">
                        <a:latin typeface="Cambria Math" panose="02040503050406030204" pitchFamily="18" charset="0"/>
                        <a:cs typeface="ＭＳ Ｐゴシック" pitchFamily="-1" charset="-128"/>
                      </a:rPr>
                      <m:t>	</m:t>
                    </m:r>
                  </m:oMath>
                </a14:m>
                <a:endParaRPr lang="fa-IR" sz="2800" i="1" dirty="0" smtClean="0">
                  <a:cs typeface="ＭＳ Ｐゴシック" pitchFamily="-1" charset="-128"/>
                </a:endParaRPr>
              </a:p>
              <a:p>
                <a:pPr marL="438150">
                  <a:buClr>
                    <a:schemeClr val="accent1"/>
                  </a:buClr>
                  <a:buSzPct val="80000"/>
                  <a:buNone/>
                  <a:defRPr/>
                </a:pPr>
                <a:endParaRPr lang="fa-IR" sz="2800" i="1" dirty="0">
                  <a:cs typeface="ＭＳ Ｐゴシック" pitchFamily="-1" charset="-128"/>
                </a:endParaRPr>
              </a:p>
              <a:p>
                <a:pPr marL="438150" algn="l" rtl="0">
                  <a:buClr>
                    <a:schemeClr val="accent1"/>
                  </a:buClr>
                  <a:buSzPct val="80000"/>
                  <a:buNone/>
                  <a:defRPr/>
                </a:pPr>
                <a:endParaRPr lang="en-US" sz="2800" i="1" dirty="0">
                  <a:cs typeface="ＭＳ Ｐゴシック" pitchFamily="-1" charset="-128"/>
                </a:endParaRPr>
              </a:p>
              <a:p>
                <a:pPr marL="438150" algn="l" rtl="0">
                  <a:buClr>
                    <a:schemeClr val="accent1"/>
                  </a:buClr>
                  <a:buSzPct val="80000"/>
                  <a:buNone/>
                  <a:defRPr/>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cs typeface="ＭＳ Ｐゴシック" pitchFamily="-1" charset="-128"/>
                        </a:rPr>
                        <m:t>𝑖</m:t>
                      </m:r>
                      <m:d>
                        <m:dPr>
                          <m:ctrlPr>
                            <a:rPr lang="en-US" sz="2400" b="0" i="1" smtClean="0">
                              <a:latin typeface="Cambria Math" panose="02040503050406030204" pitchFamily="18" charset="0"/>
                              <a:cs typeface="ＭＳ Ｐゴシック" pitchFamily="-1" charset="-128"/>
                            </a:rPr>
                          </m:ctrlPr>
                        </m:dPr>
                        <m:e>
                          <m:r>
                            <a:rPr lang="en-US" sz="2400" b="0" i="1" smtClean="0">
                              <a:latin typeface="Cambria Math" panose="02040503050406030204" pitchFamily="18" charset="0"/>
                              <a:cs typeface="ＭＳ Ｐゴシック" pitchFamily="-1" charset="-128"/>
                            </a:rPr>
                            <m:t>𝑡</m:t>
                          </m:r>
                        </m:e>
                      </m:d>
                      <m:r>
                        <a:rPr lang="en-US" sz="2400" b="0" i="1" smtClean="0">
                          <a:latin typeface="Cambria Math" panose="02040503050406030204" pitchFamily="18" charset="0"/>
                          <a:cs typeface="ＭＳ Ｐゴシック" pitchFamily="-1" charset="-128"/>
                        </a:rPr>
                        <m:t>=</m:t>
                      </m:r>
                      <m:f>
                        <m:fPr>
                          <m:ctrlPr>
                            <a:rPr lang="en-US" sz="2400" b="0" i="1" smtClean="0">
                              <a:latin typeface="Cambria Math" panose="02040503050406030204" pitchFamily="18" charset="0"/>
                              <a:cs typeface="ＭＳ Ｐゴシック" pitchFamily="-1" charset="-128"/>
                            </a:rPr>
                          </m:ctrlPr>
                        </m:fPr>
                        <m:num>
                          <m:sSub>
                            <m:sSubPr>
                              <m:ctrlPr>
                                <a:rPr lang="en-US" sz="2400" b="0" i="1" smtClean="0">
                                  <a:latin typeface="Cambria Math" panose="02040503050406030204" pitchFamily="18" charset="0"/>
                                  <a:cs typeface="ＭＳ Ｐゴシック" pitchFamily="-1" charset="-128"/>
                                </a:rPr>
                              </m:ctrlPr>
                            </m:sSubPr>
                            <m:e>
                              <m:r>
                                <a:rPr lang="en-US" sz="2400" b="0" i="1" smtClean="0">
                                  <a:latin typeface="Cambria Math" panose="02040503050406030204" pitchFamily="18" charset="0"/>
                                  <a:cs typeface="ＭＳ Ｐゴシック" pitchFamily="-1" charset="-128"/>
                                </a:rPr>
                                <m:t>𝑉</m:t>
                              </m:r>
                            </m:e>
                            <m:sub>
                              <m:r>
                                <a:rPr lang="en-US" sz="2400" b="0" i="1" smtClean="0">
                                  <a:latin typeface="Cambria Math" panose="02040503050406030204" pitchFamily="18" charset="0"/>
                                  <a:cs typeface="ＭＳ Ｐゴシック" pitchFamily="-1" charset="-128"/>
                                </a:rPr>
                                <m:t>0</m:t>
                              </m:r>
                            </m:sub>
                          </m:sSub>
                        </m:num>
                        <m:den>
                          <m:r>
                            <a:rPr lang="en-US" sz="2400" b="0" i="1" smtClean="0">
                              <a:latin typeface="Cambria Math" panose="02040503050406030204" pitchFamily="18" charset="0"/>
                              <a:cs typeface="ＭＳ Ｐゴシック" pitchFamily="-1" charset="-128"/>
                            </a:rPr>
                            <m:t>𝑅</m:t>
                          </m:r>
                        </m:den>
                      </m:f>
                      <m:d>
                        <m:dPr>
                          <m:ctrlPr>
                            <a:rPr lang="en-US" sz="2400" b="0" i="1" smtClean="0">
                              <a:latin typeface="Cambria Math" panose="02040503050406030204" pitchFamily="18" charset="0"/>
                              <a:cs typeface="ＭＳ Ｐゴシック" pitchFamily="-1" charset="-128"/>
                            </a:rPr>
                          </m:ctrlPr>
                        </m:dPr>
                        <m:e>
                          <m:r>
                            <a:rPr lang="en-US" sz="2400" b="0" i="1" smtClean="0">
                              <a:latin typeface="Cambria Math" panose="02040503050406030204" pitchFamily="18" charset="0"/>
                              <a:cs typeface="ＭＳ Ｐゴシック" pitchFamily="-1" charset="-128"/>
                            </a:rPr>
                            <m:t>1</m:t>
                          </m:r>
                          <m:r>
                            <a:rPr lang="en-US" sz="2400" b="0" i="1" smtClean="0">
                              <a:latin typeface="Cambria Math" panose="02040503050406030204" pitchFamily="18" charset="0"/>
                              <a:cs typeface="ＭＳ Ｐゴシック" pitchFamily="-1" charset="-128"/>
                            </a:rPr>
                            <m:t>−</m:t>
                          </m:r>
                          <m:sSup>
                            <m:sSupPr>
                              <m:ctrlPr>
                                <a:rPr lang="en-US" sz="2400" b="0" i="1" smtClean="0">
                                  <a:latin typeface="Cambria Math" panose="02040503050406030204" pitchFamily="18" charset="0"/>
                                  <a:cs typeface="ＭＳ Ｐゴシック" pitchFamily="-1" charset="-128"/>
                                </a:rPr>
                              </m:ctrlPr>
                            </m:sSupPr>
                            <m:e>
                              <m:r>
                                <a:rPr lang="en-US" sz="2400" b="0" i="1" smtClean="0">
                                  <a:latin typeface="Cambria Math" panose="02040503050406030204" pitchFamily="18" charset="0"/>
                                  <a:cs typeface="ＭＳ Ｐゴシック" pitchFamily="-1" charset="-128"/>
                                </a:rPr>
                                <m:t>𝑒</m:t>
                              </m:r>
                            </m:e>
                            <m:sup>
                              <m:r>
                                <a:rPr lang="en-US" sz="2400" b="0" i="1" smtClean="0">
                                  <a:latin typeface="Cambria Math" panose="02040503050406030204" pitchFamily="18" charset="0"/>
                                  <a:cs typeface="ＭＳ Ｐゴシック" pitchFamily="-1" charset="-128"/>
                                </a:rPr>
                                <m:t>−</m:t>
                              </m:r>
                              <m:f>
                                <m:fPr>
                                  <m:ctrlPr>
                                    <a:rPr lang="en-US" sz="2400" b="0" i="1" smtClean="0">
                                      <a:latin typeface="Cambria Math" panose="02040503050406030204" pitchFamily="18" charset="0"/>
                                      <a:cs typeface="ＭＳ Ｐゴシック" pitchFamily="-1" charset="-128"/>
                                    </a:rPr>
                                  </m:ctrlPr>
                                </m:fPr>
                                <m:num>
                                  <m:r>
                                    <a:rPr lang="en-US" sz="2400" b="0" i="1" smtClean="0">
                                      <a:latin typeface="Cambria Math" panose="02040503050406030204" pitchFamily="18" charset="0"/>
                                      <a:cs typeface="ＭＳ Ｐゴシック" pitchFamily="-1" charset="-128"/>
                                    </a:rPr>
                                    <m:t>𝑅𝑡</m:t>
                                  </m:r>
                                </m:num>
                                <m:den>
                                  <m:r>
                                    <a:rPr lang="en-US" sz="2400" b="0" i="1" smtClean="0">
                                      <a:latin typeface="Cambria Math" panose="02040503050406030204" pitchFamily="18" charset="0"/>
                                      <a:cs typeface="ＭＳ Ｐゴシック" pitchFamily="-1" charset="-128"/>
                                    </a:rPr>
                                    <m:t>𝐿</m:t>
                                  </m:r>
                                </m:den>
                              </m:f>
                            </m:sup>
                          </m:sSup>
                        </m:e>
                      </m:d>
                      <m:r>
                        <a:rPr lang="en-US" sz="2400" b="0" i="1" smtClean="0">
                          <a:latin typeface="Cambria Math" panose="02040503050406030204" pitchFamily="18" charset="0"/>
                          <a:cs typeface="ＭＳ Ｐゴシック" pitchFamily="-1" charset="-128"/>
                        </a:rPr>
                        <m:t>𝑢</m:t>
                      </m:r>
                      <m:d>
                        <m:dPr>
                          <m:ctrlPr>
                            <a:rPr lang="en-US" sz="2400" b="0" i="1" smtClean="0">
                              <a:latin typeface="Cambria Math" panose="02040503050406030204" pitchFamily="18" charset="0"/>
                              <a:cs typeface="ＭＳ Ｐゴシック" pitchFamily="-1" charset="-128"/>
                            </a:rPr>
                          </m:ctrlPr>
                        </m:dPr>
                        <m:e>
                          <m:r>
                            <a:rPr lang="en-US" sz="2400" b="0" i="1" smtClean="0">
                              <a:latin typeface="Cambria Math" panose="02040503050406030204" pitchFamily="18" charset="0"/>
                              <a:cs typeface="ＭＳ Ｐゴシック" pitchFamily="-1" charset="-128"/>
                            </a:rPr>
                            <m:t>𝑡</m:t>
                          </m:r>
                        </m:e>
                      </m:d>
                    </m:oMath>
                  </m:oMathPara>
                </a14:m>
                <a:endParaRPr lang="en-US" sz="2400" b="0" i="1" dirty="0" smtClean="0">
                  <a:cs typeface="ＭＳ Ｐゴシック" pitchFamily="-1" charset="-128"/>
                </a:endParaRPr>
              </a:p>
              <a:p>
                <a:pPr marL="438150" algn="l" rtl="0">
                  <a:buClr>
                    <a:schemeClr val="accent1"/>
                  </a:buClr>
                  <a:buSzPct val="80000"/>
                  <a:buNone/>
                  <a:defRPr/>
                </a:pPr>
                <a:endParaRPr lang="en-US" sz="800" b="0" i="1" dirty="0" smtClean="0">
                  <a:cs typeface="ＭＳ Ｐゴシック" pitchFamily="-1" charset="-128"/>
                </a:endParaRPr>
              </a:p>
              <a:p>
                <a:pPr marL="438150" algn="l" rtl="0">
                  <a:buClr>
                    <a:schemeClr val="accent1"/>
                  </a:buClr>
                  <a:buSzPct val="80000"/>
                  <a:buNone/>
                  <a:defRPr/>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rPr>
                              </m:ctrlPr>
                            </m:mPr>
                            <m:mr>
                              <m:e>
                                <m:sSub>
                                  <m:sSubPr>
                                    <m:ctrlPr>
                                      <a:rPr lang="en-US" sz="2000" i="1">
                                        <a:latin typeface="Cambria Math" panose="02040503050406030204" pitchFamily="18" charset="0"/>
                                        <a:cs typeface="ＭＳ Ｐゴシック" pitchFamily="-1" charset="-128"/>
                                      </a:rPr>
                                    </m:ctrlPr>
                                  </m:sSubPr>
                                  <m:e>
                                    <m:r>
                                      <a:rPr lang="en-US" sz="2000" i="1">
                                        <a:latin typeface="Cambria Math" panose="02040503050406030204" pitchFamily="18" charset="0"/>
                                        <a:cs typeface="ＭＳ Ｐゴシック" pitchFamily="-1" charset="-128"/>
                                      </a:rPr>
                                      <m:t>𝑝</m:t>
                                    </m:r>
                                  </m:e>
                                  <m:sub>
                                    <m:r>
                                      <a:rPr lang="en-US" sz="2000" i="1">
                                        <a:latin typeface="Cambria Math" panose="02040503050406030204" pitchFamily="18" charset="0"/>
                                        <a:cs typeface="ＭＳ Ｐゴシック" pitchFamily="-1" charset="-128"/>
                                      </a:rPr>
                                      <m:t>𝑠𝑟𝑐</m:t>
                                    </m:r>
                                  </m:sub>
                                </m:sSub>
                                <m:r>
                                  <a:rPr lang="en-US" sz="2000" i="1">
                                    <a:latin typeface="Cambria Math" panose="02040503050406030204" pitchFamily="18" charset="0"/>
                                    <a:cs typeface="ＭＳ Ｐゴシック" pitchFamily="-1" charset="-128"/>
                                  </a:rPr>
                                  <m:t>(</m:t>
                                </m:r>
                                <m:r>
                                  <a:rPr lang="en-US" sz="2000" i="1">
                                    <a:latin typeface="Cambria Math" panose="02040503050406030204" pitchFamily="18" charset="0"/>
                                    <a:cs typeface="ＭＳ Ｐゴシック" pitchFamily="-1" charset="-128"/>
                                  </a:rPr>
                                  <m:t>𝑡</m:t>
                                </m:r>
                                <m:r>
                                  <a:rPr lang="en-US" sz="2000" i="1">
                                    <a:latin typeface="Cambria Math" panose="02040503050406030204" pitchFamily="18" charset="0"/>
                                    <a:cs typeface="ＭＳ Ｐゴシック" pitchFamily="-1" charset="-128"/>
                                  </a:rPr>
                                  <m:t>)=</m:t>
                                </m:r>
                                <m:f>
                                  <m:fPr>
                                    <m:ctrlPr>
                                      <a:rPr lang="en-US" sz="2000" i="1">
                                        <a:latin typeface="Cambria Math" panose="02040503050406030204" pitchFamily="18" charset="0"/>
                                        <a:cs typeface="ＭＳ Ｐゴシック" pitchFamily="-1" charset="-128"/>
                                      </a:rPr>
                                    </m:ctrlPr>
                                  </m:fPr>
                                  <m:num>
                                    <m:sSubSup>
                                      <m:sSubSupPr>
                                        <m:ctrlPr>
                                          <a:rPr lang="en-US" sz="2000" i="1">
                                            <a:latin typeface="Cambria Math" panose="02040503050406030204" pitchFamily="18" charset="0"/>
                                            <a:cs typeface="ＭＳ Ｐゴシック" pitchFamily="-1" charset="-128"/>
                                          </a:rPr>
                                        </m:ctrlPr>
                                      </m:sSubSupPr>
                                      <m:e>
                                        <m:r>
                                          <a:rPr lang="en-US" sz="2000" i="1">
                                            <a:latin typeface="Cambria Math" panose="02040503050406030204" pitchFamily="18" charset="0"/>
                                            <a:cs typeface="ＭＳ Ｐゴシック" pitchFamily="-1" charset="-128"/>
                                          </a:rPr>
                                          <m:t>𝑉</m:t>
                                        </m:r>
                                      </m:e>
                                      <m:sub>
                                        <m:r>
                                          <a:rPr lang="en-US" sz="2000" i="1">
                                            <a:latin typeface="Cambria Math" panose="02040503050406030204" pitchFamily="18" charset="0"/>
                                            <a:cs typeface="ＭＳ Ｐゴシック" pitchFamily="-1" charset="-128"/>
                                          </a:rPr>
                                          <m:t>0</m:t>
                                        </m:r>
                                      </m:sub>
                                      <m:sup>
                                        <m:r>
                                          <a:rPr lang="en-US" sz="2000" i="1">
                                            <a:latin typeface="Cambria Math" panose="02040503050406030204" pitchFamily="18" charset="0"/>
                                            <a:cs typeface="ＭＳ Ｐゴシック" pitchFamily="-1" charset="-128"/>
                                          </a:rPr>
                                          <m:t>2</m:t>
                                        </m:r>
                                      </m:sup>
                                    </m:sSubSup>
                                  </m:num>
                                  <m:den>
                                    <m:r>
                                      <a:rPr lang="en-US" sz="2000" i="1">
                                        <a:latin typeface="Cambria Math" panose="02040503050406030204" pitchFamily="18" charset="0"/>
                                        <a:cs typeface="ＭＳ Ｐゴシック" pitchFamily="-1" charset="-128"/>
                                      </a:rPr>
                                      <m:t>𝑅</m:t>
                                    </m:r>
                                  </m:den>
                                </m:f>
                                <m:d>
                                  <m:dPr>
                                    <m:ctrlPr>
                                      <a:rPr lang="en-US" sz="2000" i="1">
                                        <a:latin typeface="Cambria Math" panose="02040503050406030204" pitchFamily="18" charset="0"/>
                                        <a:cs typeface="ＭＳ Ｐゴシック" pitchFamily="-1" charset="-128"/>
                                      </a:rPr>
                                    </m:ctrlPr>
                                  </m:dPr>
                                  <m:e>
                                    <m:r>
                                      <a:rPr lang="en-US" sz="2000" i="1">
                                        <a:latin typeface="Cambria Math" panose="02040503050406030204" pitchFamily="18" charset="0"/>
                                        <a:cs typeface="ＭＳ Ｐゴシック" pitchFamily="-1" charset="-128"/>
                                      </a:rPr>
                                      <m:t>1</m:t>
                                    </m:r>
                                    <m:r>
                                      <a:rPr lang="en-US" sz="2000" i="1">
                                        <a:latin typeface="Cambria Math" panose="02040503050406030204" pitchFamily="18" charset="0"/>
                                        <a:cs typeface="ＭＳ Ｐゴシック" pitchFamily="-1" charset="-128"/>
                                      </a:rPr>
                                      <m:t>−</m:t>
                                    </m:r>
                                    <m:sSup>
                                      <m:sSupPr>
                                        <m:ctrlPr>
                                          <a:rPr lang="en-US" sz="2000" i="1">
                                            <a:latin typeface="Cambria Math" panose="02040503050406030204" pitchFamily="18" charset="0"/>
                                            <a:cs typeface="ＭＳ Ｐゴシック" pitchFamily="-1" charset="-128"/>
                                          </a:rPr>
                                        </m:ctrlPr>
                                      </m:sSupPr>
                                      <m:e>
                                        <m:r>
                                          <a:rPr lang="en-US" sz="2000" i="1">
                                            <a:latin typeface="Cambria Math" panose="02040503050406030204" pitchFamily="18" charset="0"/>
                                            <a:cs typeface="ＭＳ Ｐゴシック" pitchFamily="-1" charset="-128"/>
                                          </a:rPr>
                                          <m:t>𝑒</m:t>
                                        </m:r>
                                      </m:e>
                                      <m:sup>
                                        <m:r>
                                          <a:rPr lang="en-US" sz="2000" i="1">
                                            <a:latin typeface="Cambria Math" panose="02040503050406030204" pitchFamily="18" charset="0"/>
                                            <a:cs typeface="ＭＳ Ｐゴシック" pitchFamily="-1" charset="-128"/>
                                          </a:rPr>
                                          <m:t>−</m:t>
                                        </m:r>
                                        <m:f>
                                          <m:fPr>
                                            <m:ctrlPr>
                                              <a:rPr lang="en-US" sz="2000" i="1">
                                                <a:latin typeface="Cambria Math" panose="02040503050406030204" pitchFamily="18" charset="0"/>
                                                <a:cs typeface="ＭＳ Ｐゴシック" pitchFamily="-1" charset="-128"/>
                                              </a:rPr>
                                            </m:ctrlPr>
                                          </m:fPr>
                                          <m:num>
                                            <m:r>
                                              <a:rPr lang="en-US" sz="2000" i="1">
                                                <a:latin typeface="Cambria Math" panose="02040503050406030204" pitchFamily="18" charset="0"/>
                                                <a:cs typeface="ＭＳ Ｐゴシック" pitchFamily="-1" charset="-128"/>
                                              </a:rPr>
                                              <m:t>𝑅𝑡</m:t>
                                            </m:r>
                                          </m:num>
                                          <m:den>
                                            <m:r>
                                              <a:rPr lang="en-US" sz="2000" i="1">
                                                <a:latin typeface="Cambria Math" panose="02040503050406030204" pitchFamily="18" charset="0"/>
                                                <a:cs typeface="ＭＳ Ｐゴシック" pitchFamily="-1" charset="-128"/>
                                              </a:rPr>
                                              <m:t>𝐿</m:t>
                                            </m:r>
                                          </m:den>
                                        </m:f>
                                      </m:sup>
                                    </m:sSup>
                                  </m:e>
                                </m:d>
                                <m:r>
                                  <a:rPr lang="en-US" sz="2000" i="1">
                                    <a:latin typeface="Cambria Math" panose="02040503050406030204" pitchFamily="18" charset="0"/>
                                    <a:cs typeface="ＭＳ Ｐゴシック" pitchFamily="-1" charset="-128"/>
                                  </a:rPr>
                                  <m:t>𝑢</m:t>
                                </m:r>
                                <m:d>
                                  <m:dPr>
                                    <m:ctrlPr>
                                      <a:rPr lang="en-US" sz="2000" i="1">
                                        <a:latin typeface="Cambria Math" panose="02040503050406030204" pitchFamily="18" charset="0"/>
                                        <a:cs typeface="ＭＳ Ｐゴシック" pitchFamily="-1" charset="-128"/>
                                      </a:rPr>
                                    </m:ctrlPr>
                                  </m:dPr>
                                  <m:e>
                                    <m:r>
                                      <a:rPr lang="en-US" sz="2000" i="1">
                                        <a:latin typeface="Cambria Math" panose="02040503050406030204" pitchFamily="18" charset="0"/>
                                        <a:cs typeface="ＭＳ Ｐゴシック" pitchFamily="-1" charset="-128"/>
                                      </a:rPr>
                                      <m:t>𝑡</m:t>
                                    </m:r>
                                  </m:e>
                                </m:d>
                              </m:e>
                            </m:mr>
                            <m:mr>
                              <m:e>
                                <m:sSub>
                                  <m:sSubPr>
                                    <m:ctrlPr>
                                      <a:rPr lang="en-US" sz="2000" i="1">
                                        <a:latin typeface="Cambria Math" panose="02040503050406030204" pitchFamily="18" charset="0"/>
                                        <a:cs typeface="ＭＳ Ｐゴシック" pitchFamily="-1" charset="-128"/>
                                      </a:rPr>
                                    </m:ctrlPr>
                                  </m:sSubPr>
                                  <m:e>
                                    <m:r>
                                      <a:rPr lang="en-US" sz="2000" i="1">
                                        <a:latin typeface="Cambria Math" panose="02040503050406030204" pitchFamily="18" charset="0"/>
                                        <a:cs typeface="ＭＳ Ｐゴシック" pitchFamily="-1" charset="-128"/>
                                      </a:rPr>
                                      <m:t>𝑝</m:t>
                                    </m:r>
                                  </m:e>
                                  <m:sub>
                                    <m:r>
                                      <a:rPr lang="en-US" sz="2000" i="1">
                                        <a:latin typeface="Cambria Math" panose="02040503050406030204" pitchFamily="18" charset="0"/>
                                        <a:cs typeface="ＭＳ Ｐゴシック" pitchFamily="-1" charset="-128"/>
                                      </a:rPr>
                                      <m:t>𝑅</m:t>
                                    </m:r>
                                  </m:sub>
                                </m:sSub>
                                <m:r>
                                  <a:rPr lang="en-US" sz="2000" i="1">
                                    <a:latin typeface="Cambria Math" panose="02040503050406030204" pitchFamily="18" charset="0"/>
                                    <a:cs typeface="ＭＳ Ｐゴシック" pitchFamily="-1" charset="-128"/>
                                  </a:rPr>
                                  <m:t>(</m:t>
                                </m:r>
                                <m:r>
                                  <a:rPr lang="en-US" sz="2000" i="1">
                                    <a:latin typeface="Cambria Math" panose="02040503050406030204" pitchFamily="18" charset="0"/>
                                    <a:cs typeface="ＭＳ Ｐゴシック" pitchFamily="-1" charset="-128"/>
                                  </a:rPr>
                                  <m:t>𝑡</m:t>
                                </m:r>
                                <m:r>
                                  <a:rPr lang="en-US" sz="2000" i="1">
                                    <a:latin typeface="Cambria Math" panose="02040503050406030204" pitchFamily="18" charset="0"/>
                                    <a:cs typeface="ＭＳ Ｐゴシック" pitchFamily="-1" charset="-128"/>
                                  </a:rPr>
                                  <m:t>)=</m:t>
                                </m:r>
                                <m:r>
                                  <a:rPr lang="en-US" sz="2000" i="1">
                                    <a:latin typeface="Cambria Math" panose="02040503050406030204" pitchFamily="18" charset="0"/>
                                    <a:cs typeface="ＭＳ Ｐゴシック" pitchFamily="-1" charset="-128"/>
                                  </a:rPr>
                                  <m:t>𝑅</m:t>
                                </m:r>
                                <m:sSup>
                                  <m:sSupPr>
                                    <m:ctrlPr>
                                      <a:rPr lang="en-US" sz="2000" i="1">
                                        <a:latin typeface="Cambria Math" panose="02040503050406030204" pitchFamily="18" charset="0"/>
                                        <a:cs typeface="ＭＳ Ｐゴシック" pitchFamily="-1" charset="-128"/>
                                      </a:rPr>
                                    </m:ctrlPr>
                                  </m:sSupPr>
                                  <m:e>
                                    <m:r>
                                      <a:rPr lang="en-US" sz="2000" i="1">
                                        <a:latin typeface="Cambria Math" panose="02040503050406030204" pitchFamily="18" charset="0"/>
                                        <a:cs typeface="ＭＳ Ｐゴシック" pitchFamily="-1" charset="-128"/>
                                      </a:rPr>
                                      <m:t>𝑖</m:t>
                                    </m:r>
                                  </m:e>
                                  <m:sup>
                                    <m:r>
                                      <a:rPr lang="en-US" sz="2000" i="1">
                                        <a:latin typeface="Cambria Math" panose="02040503050406030204" pitchFamily="18" charset="0"/>
                                        <a:cs typeface="ＭＳ Ｐゴシック" pitchFamily="-1" charset="-128"/>
                                      </a:rPr>
                                      <m:t>2</m:t>
                                    </m:r>
                                  </m:sup>
                                </m:sSup>
                                <m:d>
                                  <m:dPr>
                                    <m:ctrlPr>
                                      <a:rPr lang="en-US" sz="2000" i="1">
                                        <a:latin typeface="Cambria Math" panose="02040503050406030204" pitchFamily="18" charset="0"/>
                                        <a:cs typeface="ＭＳ Ｐゴシック" pitchFamily="-1" charset="-128"/>
                                      </a:rPr>
                                    </m:ctrlPr>
                                  </m:dPr>
                                  <m:e>
                                    <m:r>
                                      <a:rPr lang="en-US" sz="2000" i="1">
                                        <a:latin typeface="Cambria Math" panose="02040503050406030204" pitchFamily="18" charset="0"/>
                                        <a:cs typeface="ＭＳ Ｐゴシック" pitchFamily="-1" charset="-128"/>
                                      </a:rPr>
                                      <m:t>𝑡</m:t>
                                    </m:r>
                                  </m:e>
                                </m:d>
                                <m:r>
                                  <a:rPr lang="en-US" sz="2000" i="1">
                                    <a:latin typeface="Cambria Math" panose="02040503050406030204" pitchFamily="18" charset="0"/>
                                    <a:cs typeface="ＭＳ Ｐゴシック" pitchFamily="-1" charset="-128"/>
                                  </a:rPr>
                                  <m:t>=</m:t>
                                </m:r>
                                <m:f>
                                  <m:fPr>
                                    <m:ctrlPr>
                                      <a:rPr lang="en-US" sz="2000" i="1">
                                        <a:latin typeface="Cambria Math" panose="02040503050406030204" pitchFamily="18" charset="0"/>
                                        <a:cs typeface="ＭＳ Ｐゴシック" pitchFamily="-1" charset="-128"/>
                                      </a:rPr>
                                    </m:ctrlPr>
                                  </m:fPr>
                                  <m:num>
                                    <m:sSubSup>
                                      <m:sSubSupPr>
                                        <m:ctrlPr>
                                          <a:rPr lang="en-US" sz="2000" i="1">
                                            <a:latin typeface="Cambria Math" panose="02040503050406030204" pitchFamily="18" charset="0"/>
                                            <a:cs typeface="ＭＳ Ｐゴシック" pitchFamily="-1" charset="-128"/>
                                          </a:rPr>
                                        </m:ctrlPr>
                                      </m:sSubSupPr>
                                      <m:e>
                                        <m:r>
                                          <a:rPr lang="en-US" sz="2000" i="1">
                                            <a:latin typeface="Cambria Math" panose="02040503050406030204" pitchFamily="18" charset="0"/>
                                            <a:cs typeface="ＭＳ Ｐゴシック" pitchFamily="-1" charset="-128"/>
                                          </a:rPr>
                                          <m:t>𝑉</m:t>
                                        </m:r>
                                      </m:e>
                                      <m:sub>
                                        <m:r>
                                          <a:rPr lang="en-US" sz="2000" i="1">
                                            <a:latin typeface="Cambria Math" panose="02040503050406030204" pitchFamily="18" charset="0"/>
                                            <a:cs typeface="ＭＳ Ｐゴシック" pitchFamily="-1" charset="-128"/>
                                          </a:rPr>
                                          <m:t>0</m:t>
                                        </m:r>
                                      </m:sub>
                                      <m:sup>
                                        <m:r>
                                          <a:rPr lang="en-US" sz="2000" i="1">
                                            <a:latin typeface="Cambria Math" panose="02040503050406030204" pitchFamily="18" charset="0"/>
                                            <a:cs typeface="ＭＳ Ｐゴシック" pitchFamily="-1" charset="-128"/>
                                          </a:rPr>
                                          <m:t>2</m:t>
                                        </m:r>
                                      </m:sup>
                                    </m:sSubSup>
                                  </m:num>
                                  <m:den>
                                    <m:r>
                                      <a:rPr lang="en-US" sz="2000" i="1">
                                        <a:latin typeface="Cambria Math" panose="02040503050406030204" pitchFamily="18" charset="0"/>
                                        <a:cs typeface="ＭＳ Ｐゴシック" pitchFamily="-1" charset="-128"/>
                                      </a:rPr>
                                      <m:t>𝑅</m:t>
                                    </m:r>
                                  </m:den>
                                </m:f>
                                <m:sSup>
                                  <m:sSupPr>
                                    <m:ctrlPr>
                                      <a:rPr lang="en-US" sz="2000" i="1">
                                        <a:latin typeface="Cambria Math" panose="02040503050406030204" pitchFamily="18" charset="0"/>
                                        <a:cs typeface="ＭＳ Ｐゴシック" pitchFamily="-1" charset="-128"/>
                                      </a:rPr>
                                    </m:ctrlPr>
                                  </m:sSupPr>
                                  <m:e>
                                    <m:d>
                                      <m:dPr>
                                        <m:ctrlPr>
                                          <a:rPr lang="en-US" sz="2000" i="1">
                                            <a:latin typeface="Cambria Math" panose="02040503050406030204" pitchFamily="18" charset="0"/>
                                            <a:cs typeface="ＭＳ Ｐゴシック" pitchFamily="-1" charset="-128"/>
                                          </a:rPr>
                                        </m:ctrlPr>
                                      </m:dPr>
                                      <m:e>
                                        <m:r>
                                          <a:rPr lang="en-US" sz="2000" i="1">
                                            <a:latin typeface="Cambria Math" panose="02040503050406030204" pitchFamily="18" charset="0"/>
                                            <a:cs typeface="ＭＳ Ｐゴシック" pitchFamily="-1" charset="-128"/>
                                          </a:rPr>
                                          <m:t>1</m:t>
                                        </m:r>
                                        <m:r>
                                          <a:rPr lang="en-US" sz="2000" i="1">
                                            <a:latin typeface="Cambria Math" panose="02040503050406030204" pitchFamily="18" charset="0"/>
                                            <a:cs typeface="ＭＳ Ｐゴシック" pitchFamily="-1" charset="-128"/>
                                          </a:rPr>
                                          <m:t>−</m:t>
                                        </m:r>
                                        <m:sSup>
                                          <m:sSupPr>
                                            <m:ctrlPr>
                                              <a:rPr lang="en-US" sz="2000" i="1">
                                                <a:latin typeface="Cambria Math" panose="02040503050406030204" pitchFamily="18" charset="0"/>
                                                <a:cs typeface="ＭＳ Ｐゴシック" pitchFamily="-1" charset="-128"/>
                                              </a:rPr>
                                            </m:ctrlPr>
                                          </m:sSupPr>
                                          <m:e>
                                            <m:r>
                                              <a:rPr lang="en-US" sz="2000" i="1">
                                                <a:latin typeface="Cambria Math" panose="02040503050406030204" pitchFamily="18" charset="0"/>
                                                <a:cs typeface="ＭＳ Ｐゴシック" pitchFamily="-1" charset="-128"/>
                                              </a:rPr>
                                              <m:t>𝑒</m:t>
                                            </m:r>
                                          </m:e>
                                          <m:sup>
                                            <m:r>
                                              <a:rPr lang="en-US" sz="2000" i="1">
                                                <a:latin typeface="Cambria Math" panose="02040503050406030204" pitchFamily="18" charset="0"/>
                                                <a:cs typeface="ＭＳ Ｐゴシック" pitchFamily="-1" charset="-128"/>
                                              </a:rPr>
                                              <m:t>−</m:t>
                                            </m:r>
                                            <m:f>
                                              <m:fPr>
                                                <m:ctrlPr>
                                                  <a:rPr lang="en-US" sz="2000" i="1">
                                                    <a:latin typeface="Cambria Math" panose="02040503050406030204" pitchFamily="18" charset="0"/>
                                                    <a:cs typeface="ＭＳ Ｐゴシック" pitchFamily="-1" charset="-128"/>
                                                  </a:rPr>
                                                </m:ctrlPr>
                                              </m:fPr>
                                              <m:num>
                                                <m:r>
                                                  <a:rPr lang="en-US" sz="2000" i="1">
                                                    <a:latin typeface="Cambria Math" panose="02040503050406030204" pitchFamily="18" charset="0"/>
                                                    <a:cs typeface="ＭＳ Ｐゴシック" pitchFamily="-1" charset="-128"/>
                                                  </a:rPr>
                                                  <m:t>𝑅𝑡</m:t>
                                                </m:r>
                                              </m:num>
                                              <m:den>
                                                <m:r>
                                                  <a:rPr lang="en-US" sz="2000" i="1">
                                                    <a:latin typeface="Cambria Math" panose="02040503050406030204" pitchFamily="18" charset="0"/>
                                                    <a:cs typeface="ＭＳ Ｐゴシック" pitchFamily="-1" charset="-128"/>
                                                  </a:rPr>
                                                  <m:t>𝐿</m:t>
                                                </m:r>
                                              </m:den>
                                            </m:f>
                                          </m:sup>
                                        </m:sSup>
                                      </m:e>
                                    </m:d>
                                  </m:e>
                                  <m:sup>
                                    <m:r>
                                      <a:rPr lang="en-US" sz="2000" i="1">
                                        <a:latin typeface="Cambria Math" panose="02040503050406030204" pitchFamily="18" charset="0"/>
                                        <a:cs typeface="ＭＳ Ｐゴシック" pitchFamily="-1" charset="-128"/>
                                      </a:rPr>
                                      <m:t>2</m:t>
                                    </m:r>
                                  </m:sup>
                                </m:sSup>
                                <m:r>
                                  <a:rPr lang="en-US" sz="2000" i="1">
                                    <a:latin typeface="Cambria Math" panose="02040503050406030204" pitchFamily="18" charset="0"/>
                                    <a:cs typeface="ＭＳ Ｐゴシック" pitchFamily="-1" charset="-128"/>
                                  </a:rPr>
                                  <m:t>𝑢</m:t>
                                </m:r>
                                <m:d>
                                  <m:dPr>
                                    <m:ctrlPr>
                                      <a:rPr lang="en-US" sz="2000" i="1">
                                        <a:latin typeface="Cambria Math" panose="02040503050406030204" pitchFamily="18" charset="0"/>
                                        <a:cs typeface="ＭＳ Ｐゴシック" pitchFamily="-1" charset="-128"/>
                                      </a:rPr>
                                    </m:ctrlPr>
                                  </m:dPr>
                                  <m:e>
                                    <m:r>
                                      <a:rPr lang="en-US" sz="2000" i="1">
                                        <a:latin typeface="Cambria Math" panose="02040503050406030204" pitchFamily="18" charset="0"/>
                                        <a:cs typeface="ＭＳ Ｐゴシック" pitchFamily="-1" charset="-128"/>
                                      </a:rPr>
                                      <m:t>𝑡</m:t>
                                    </m:r>
                                  </m:e>
                                </m:d>
                                <m:r>
                                  <m:rPr>
                                    <m:nor/>
                                  </m:rPr>
                                  <a:rPr lang="en-US" sz="2400" i="1" dirty="0">
                                    <a:cs typeface="ＭＳ Ｐゴシック" pitchFamily="-1" charset="-128"/>
                                  </a:rPr>
                                  <m:t> </m:t>
                                </m:r>
                              </m:e>
                            </m:mr>
                            <m:mr>
                              <m:e>
                                <m:sSub>
                                  <m:sSubPr>
                                    <m:ctrlPr>
                                      <a:rPr lang="en-US" sz="2000" i="1">
                                        <a:latin typeface="Cambria Math" panose="02040503050406030204" pitchFamily="18" charset="0"/>
                                        <a:cs typeface="ＭＳ Ｐゴシック" pitchFamily="-1" charset="-128"/>
                                      </a:rPr>
                                    </m:ctrlPr>
                                  </m:sSubPr>
                                  <m:e>
                                    <m:r>
                                      <a:rPr lang="en-US" sz="2000" i="1">
                                        <a:latin typeface="Cambria Math" panose="02040503050406030204" pitchFamily="18" charset="0"/>
                                        <a:cs typeface="ＭＳ Ｐゴシック" pitchFamily="-1" charset="-128"/>
                                      </a:rPr>
                                      <m:t>𝑝</m:t>
                                    </m:r>
                                  </m:e>
                                  <m:sub>
                                    <m:r>
                                      <a:rPr lang="en-US" sz="2000" i="1">
                                        <a:latin typeface="Cambria Math" panose="02040503050406030204" pitchFamily="18" charset="0"/>
                                        <a:cs typeface="ＭＳ Ｐゴシック" pitchFamily="-1" charset="-128"/>
                                      </a:rPr>
                                      <m:t>𝐿</m:t>
                                    </m:r>
                                  </m:sub>
                                </m:sSub>
                                <m:d>
                                  <m:dPr>
                                    <m:ctrlPr>
                                      <a:rPr lang="en-US" sz="2000" i="1">
                                        <a:latin typeface="Cambria Math" panose="02040503050406030204" pitchFamily="18" charset="0"/>
                                        <a:cs typeface="ＭＳ Ｐゴシック" pitchFamily="-1" charset="-128"/>
                                      </a:rPr>
                                    </m:ctrlPr>
                                  </m:dPr>
                                  <m:e>
                                    <m:r>
                                      <a:rPr lang="en-US" sz="2000" i="1">
                                        <a:latin typeface="Cambria Math" panose="02040503050406030204" pitchFamily="18" charset="0"/>
                                        <a:cs typeface="ＭＳ Ｐゴシック" pitchFamily="-1" charset="-128"/>
                                      </a:rPr>
                                      <m:t>𝑡</m:t>
                                    </m:r>
                                  </m:e>
                                </m:d>
                                <m:r>
                                  <a:rPr lang="en-US" sz="2000" i="1">
                                    <a:latin typeface="Cambria Math" panose="02040503050406030204" pitchFamily="18" charset="0"/>
                                    <a:cs typeface="ＭＳ Ｐゴシック" pitchFamily="-1" charset="-128"/>
                                  </a:rPr>
                                  <m:t>=</m:t>
                                </m:r>
                                <m:r>
                                  <a:rPr lang="en-US" sz="2000" i="1">
                                    <a:latin typeface="Cambria Math" panose="02040503050406030204" pitchFamily="18" charset="0"/>
                                    <a:cs typeface="ＭＳ Ｐゴシック" pitchFamily="-1" charset="-128"/>
                                  </a:rPr>
                                  <m:t>𝐿</m:t>
                                </m:r>
                                <m:sSup>
                                  <m:sSupPr>
                                    <m:ctrlPr>
                                      <a:rPr lang="en-US" sz="2000" i="1">
                                        <a:latin typeface="Cambria Math" panose="02040503050406030204" pitchFamily="18" charset="0"/>
                                        <a:cs typeface="ＭＳ Ｐゴシック" pitchFamily="-1" charset="-128"/>
                                      </a:rPr>
                                    </m:ctrlPr>
                                  </m:sSupPr>
                                  <m:e>
                                    <m:r>
                                      <a:rPr lang="en-US" sz="2000" i="1">
                                        <a:latin typeface="Cambria Math" panose="02040503050406030204" pitchFamily="18" charset="0"/>
                                        <a:cs typeface="ＭＳ Ｐゴシック" pitchFamily="-1" charset="-128"/>
                                      </a:rPr>
                                      <m:t>𝑖</m:t>
                                    </m:r>
                                  </m:e>
                                  <m:sup>
                                    <m:r>
                                      <a:rPr lang="en-US" sz="2000" i="1">
                                        <a:latin typeface="Cambria Math" panose="02040503050406030204" pitchFamily="18" charset="0"/>
                                        <a:cs typeface="ＭＳ Ｐゴシック" pitchFamily="-1" charset="-128"/>
                                      </a:rPr>
                                      <m:t>′</m:t>
                                    </m:r>
                                  </m:sup>
                                </m:sSup>
                                <m:d>
                                  <m:dPr>
                                    <m:ctrlPr>
                                      <a:rPr lang="en-US" sz="2000" i="1">
                                        <a:latin typeface="Cambria Math" panose="02040503050406030204" pitchFamily="18" charset="0"/>
                                        <a:cs typeface="ＭＳ Ｐゴシック" pitchFamily="-1" charset="-128"/>
                                      </a:rPr>
                                    </m:ctrlPr>
                                  </m:dPr>
                                  <m:e>
                                    <m:r>
                                      <a:rPr lang="en-US" sz="2000" i="1">
                                        <a:latin typeface="Cambria Math" panose="02040503050406030204" pitchFamily="18" charset="0"/>
                                        <a:cs typeface="ＭＳ Ｐゴシック" pitchFamily="-1" charset="-128"/>
                                      </a:rPr>
                                      <m:t>𝑡</m:t>
                                    </m:r>
                                  </m:e>
                                </m:d>
                                <m:r>
                                  <a:rPr lang="en-US" sz="2000" i="1">
                                    <a:latin typeface="Cambria Math" panose="02040503050406030204" pitchFamily="18" charset="0"/>
                                    <a:cs typeface="ＭＳ Ｐゴシック" pitchFamily="-1" charset="-128"/>
                                  </a:rPr>
                                  <m:t>𝑖</m:t>
                                </m:r>
                                <m:d>
                                  <m:dPr>
                                    <m:ctrlPr>
                                      <a:rPr lang="en-US" sz="2000" i="1">
                                        <a:latin typeface="Cambria Math" panose="02040503050406030204" pitchFamily="18" charset="0"/>
                                        <a:cs typeface="ＭＳ Ｐゴシック" pitchFamily="-1" charset="-128"/>
                                      </a:rPr>
                                    </m:ctrlPr>
                                  </m:dPr>
                                  <m:e>
                                    <m:r>
                                      <a:rPr lang="en-US" sz="2000" i="1">
                                        <a:latin typeface="Cambria Math" panose="02040503050406030204" pitchFamily="18" charset="0"/>
                                        <a:cs typeface="ＭＳ Ｐゴシック" pitchFamily="-1" charset="-128"/>
                                      </a:rPr>
                                      <m:t>𝑡</m:t>
                                    </m:r>
                                  </m:e>
                                </m:d>
                                <m:r>
                                  <a:rPr lang="en-US" sz="2000" i="1">
                                    <a:latin typeface="Cambria Math" panose="02040503050406030204" pitchFamily="18" charset="0"/>
                                    <a:cs typeface="ＭＳ Ｐゴシック" pitchFamily="-1" charset="-128"/>
                                  </a:rPr>
                                  <m:t>=</m:t>
                                </m:r>
                                <m:f>
                                  <m:fPr>
                                    <m:ctrlPr>
                                      <a:rPr lang="en-US" sz="2000" i="1">
                                        <a:latin typeface="Cambria Math" panose="02040503050406030204" pitchFamily="18" charset="0"/>
                                        <a:cs typeface="ＭＳ Ｐゴシック" pitchFamily="-1" charset="-128"/>
                                      </a:rPr>
                                    </m:ctrlPr>
                                  </m:fPr>
                                  <m:num>
                                    <m:sSubSup>
                                      <m:sSubSupPr>
                                        <m:ctrlPr>
                                          <a:rPr lang="en-US" sz="2000" i="1">
                                            <a:latin typeface="Cambria Math" panose="02040503050406030204" pitchFamily="18" charset="0"/>
                                            <a:cs typeface="ＭＳ Ｐゴシック" pitchFamily="-1" charset="-128"/>
                                          </a:rPr>
                                        </m:ctrlPr>
                                      </m:sSubSupPr>
                                      <m:e>
                                        <m:r>
                                          <a:rPr lang="en-US" sz="2000" i="1">
                                            <a:latin typeface="Cambria Math" panose="02040503050406030204" pitchFamily="18" charset="0"/>
                                            <a:cs typeface="ＭＳ Ｐゴシック" pitchFamily="-1" charset="-128"/>
                                          </a:rPr>
                                          <m:t>𝑉</m:t>
                                        </m:r>
                                      </m:e>
                                      <m:sub>
                                        <m:r>
                                          <a:rPr lang="en-US" sz="2000" i="1">
                                            <a:latin typeface="Cambria Math" panose="02040503050406030204" pitchFamily="18" charset="0"/>
                                            <a:cs typeface="ＭＳ Ｐゴシック" pitchFamily="-1" charset="-128"/>
                                          </a:rPr>
                                          <m:t>0</m:t>
                                        </m:r>
                                      </m:sub>
                                      <m:sup>
                                        <m:r>
                                          <a:rPr lang="en-US" sz="2000" i="1">
                                            <a:latin typeface="Cambria Math" panose="02040503050406030204" pitchFamily="18" charset="0"/>
                                            <a:cs typeface="ＭＳ Ｐゴシック" pitchFamily="-1" charset="-128"/>
                                          </a:rPr>
                                          <m:t>2</m:t>
                                        </m:r>
                                      </m:sup>
                                    </m:sSubSup>
                                  </m:num>
                                  <m:den>
                                    <m:r>
                                      <a:rPr lang="en-US" sz="2000" i="1">
                                        <a:latin typeface="Cambria Math" panose="02040503050406030204" pitchFamily="18" charset="0"/>
                                        <a:cs typeface="ＭＳ Ｐゴシック" pitchFamily="-1" charset="-128"/>
                                      </a:rPr>
                                      <m:t>𝑅</m:t>
                                    </m:r>
                                  </m:den>
                                </m:f>
                                <m:sSup>
                                  <m:sSupPr>
                                    <m:ctrlPr>
                                      <a:rPr lang="en-US" sz="2000" i="1">
                                        <a:latin typeface="Cambria Math" panose="02040503050406030204" pitchFamily="18" charset="0"/>
                                        <a:cs typeface="ＭＳ Ｐゴシック" pitchFamily="-1" charset="-128"/>
                                      </a:rPr>
                                    </m:ctrlPr>
                                  </m:sSupPr>
                                  <m:e>
                                    <m:r>
                                      <a:rPr lang="en-US" sz="2000" i="1">
                                        <a:latin typeface="Cambria Math" panose="02040503050406030204" pitchFamily="18" charset="0"/>
                                        <a:cs typeface="ＭＳ Ｐゴシック" pitchFamily="-1" charset="-128"/>
                                      </a:rPr>
                                      <m:t>𝑒</m:t>
                                    </m:r>
                                  </m:e>
                                  <m:sup>
                                    <m:r>
                                      <a:rPr lang="en-US" sz="2000" i="1">
                                        <a:latin typeface="Cambria Math" panose="02040503050406030204" pitchFamily="18" charset="0"/>
                                        <a:cs typeface="ＭＳ Ｐゴシック" pitchFamily="-1" charset="-128"/>
                                      </a:rPr>
                                      <m:t>−</m:t>
                                    </m:r>
                                    <m:f>
                                      <m:fPr>
                                        <m:ctrlPr>
                                          <a:rPr lang="en-US" sz="2000" i="1">
                                            <a:latin typeface="Cambria Math" panose="02040503050406030204" pitchFamily="18" charset="0"/>
                                            <a:cs typeface="ＭＳ Ｐゴシック" pitchFamily="-1" charset="-128"/>
                                          </a:rPr>
                                        </m:ctrlPr>
                                      </m:fPr>
                                      <m:num>
                                        <m:r>
                                          <a:rPr lang="en-US" sz="2000" i="1">
                                            <a:latin typeface="Cambria Math" panose="02040503050406030204" pitchFamily="18" charset="0"/>
                                            <a:cs typeface="ＭＳ Ｐゴシック" pitchFamily="-1" charset="-128"/>
                                          </a:rPr>
                                          <m:t>𝑅𝑡</m:t>
                                        </m:r>
                                      </m:num>
                                      <m:den>
                                        <m:r>
                                          <a:rPr lang="en-US" sz="2000" i="1">
                                            <a:latin typeface="Cambria Math" panose="02040503050406030204" pitchFamily="18" charset="0"/>
                                            <a:cs typeface="ＭＳ Ｐゴシック" pitchFamily="-1" charset="-128"/>
                                          </a:rPr>
                                          <m:t>𝐿</m:t>
                                        </m:r>
                                      </m:den>
                                    </m:f>
                                  </m:sup>
                                </m:sSup>
                                <m:d>
                                  <m:dPr>
                                    <m:ctrlPr>
                                      <a:rPr lang="en-US" sz="2000" i="1">
                                        <a:latin typeface="Cambria Math" panose="02040503050406030204" pitchFamily="18" charset="0"/>
                                        <a:cs typeface="ＭＳ Ｐゴシック" pitchFamily="-1" charset="-128"/>
                                      </a:rPr>
                                    </m:ctrlPr>
                                  </m:dPr>
                                  <m:e>
                                    <m:r>
                                      <a:rPr lang="en-US" sz="2000" i="1">
                                        <a:latin typeface="Cambria Math" panose="02040503050406030204" pitchFamily="18" charset="0"/>
                                        <a:cs typeface="ＭＳ Ｐゴシック" pitchFamily="-1" charset="-128"/>
                                      </a:rPr>
                                      <m:t>1</m:t>
                                    </m:r>
                                    <m:r>
                                      <a:rPr lang="en-US" sz="2000" i="1">
                                        <a:latin typeface="Cambria Math" panose="02040503050406030204" pitchFamily="18" charset="0"/>
                                        <a:cs typeface="ＭＳ Ｐゴシック" pitchFamily="-1" charset="-128"/>
                                      </a:rPr>
                                      <m:t>−</m:t>
                                    </m:r>
                                    <m:sSup>
                                      <m:sSupPr>
                                        <m:ctrlPr>
                                          <a:rPr lang="en-US" sz="2000" i="1">
                                            <a:latin typeface="Cambria Math" panose="02040503050406030204" pitchFamily="18" charset="0"/>
                                            <a:cs typeface="ＭＳ Ｐゴシック" pitchFamily="-1" charset="-128"/>
                                          </a:rPr>
                                        </m:ctrlPr>
                                      </m:sSupPr>
                                      <m:e>
                                        <m:r>
                                          <a:rPr lang="en-US" sz="2000" i="1">
                                            <a:latin typeface="Cambria Math" panose="02040503050406030204" pitchFamily="18" charset="0"/>
                                            <a:cs typeface="ＭＳ Ｐゴシック" pitchFamily="-1" charset="-128"/>
                                          </a:rPr>
                                          <m:t>𝑒</m:t>
                                        </m:r>
                                      </m:e>
                                      <m:sup>
                                        <m:r>
                                          <a:rPr lang="en-US" sz="2000" i="1">
                                            <a:latin typeface="Cambria Math" panose="02040503050406030204" pitchFamily="18" charset="0"/>
                                            <a:cs typeface="ＭＳ Ｐゴシック" pitchFamily="-1" charset="-128"/>
                                          </a:rPr>
                                          <m:t>−</m:t>
                                        </m:r>
                                        <m:f>
                                          <m:fPr>
                                            <m:ctrlPr>
                                              <a:rPr lang="en-US" sz="2000" i="1">
                                                <a:latin typeface="Cambria Math" panose="02040503050406030204" pitchFamily="18" charset="0"/>
                                                <a:cs typeface="ＭＳ Ｐゴシック" pitchFamily="-1" charset="-128"/>
                                              </a:rPr>
                                            </m:ctrlPr>
                                          </m:fPr>
                                          <m:num>
                                            <m:r>
                                              <a:rPr lang="en-US" sz="2000" i="1">
                                                <a:latin typeface="Cambria Math" panose="02040503050406030204" pitchFamily="18" charset="0"/>
                                                <a:cs typeface="ＭＳ Ｐゴシック" pitchFamily="-1" charset="-128"/>
                                              </a:rPr>
                                              <m:t>𝑅𝑡</m:t>
                                            </m:r>
                                          </m:num>
                                          <m:den>
                                            <m:r>
                                              <a:rPr lang="en-US" sz="2000" i="1">
                                                <a:latin typeface="Cambria Math" panose="02040503050406030204" pitchFamily="18" charset="0"/>
                                                <a:cs typeface="ＭＳ Ｐゴシック" pitchFamily="-1" charset="-128"/>
                                              </a:rPr>
                                              <m:t>𝐿</m:t>
                                            </m:r>
                                          </m:den>
                                        </m:f>
                                      </m:sup>
                                    </m:sSup>
                                  </m:e>
                                </m:d>
                                <m:r>
                                  <a:rPr lang="en-US" sz="2000" i="1">
                                    <a:latin typeface="Cambria Math" panose="02040503050406030204" pitchFamily="18" charset="0"/>
                                    <a:cs typeface="ＭＳ Ｐゴシック" pitchFamily="-1" charset="-128"/>
                                  </a:rPr>
                                  <m:t>𝑢</m:t>
                                </m:r>
                                <m:d>
                                  <m:dPr>
                                    <m:ctrlPr>
                                      <a:rPr lang="en-US" sz="2000" i="1">
                                        <a:latin typeface="Cambria Math" panose="02040503050406030204" pitchFamily="18" charset="0"/>
                                        <a:cs typeface="ＭＳ Ｐゴシック" pitchFamily="-1" charset="-128"/>
                                      </a:rPr>
                                    </m:ctrlPr>
                                  </m:dPr>
                                  <m:e>
                                    <m:r>
                                      <a:rPr lang="en-US" sz="2000" i="1">
                                        <a:latin typeface="Cambria Math" panose="02040503050406030204" pitchFamily="18" charset="0"/>
                                        <a:cs typeface="ＭＳ Ｐゴシック" pitchFamily="-1" charset="-128"/>
                                      </a:rPr>
                                      <m:t>𝑡</m:t>
                                    </m:r>
                                  </m:e>
                                </m:d>
                                <m:r>
                                  <m:rPr>
                                    <m:nor/>
                                  </m:rPr>
                                  <a:rPr lang="en-US" sz="2000" i="1" dirty="0">
                                    <a:cs typeface="ＭＳ Ｐゴシック" pitchFamily="-1" charset="-128"/>
                                  </a:rPr>
                                  <m:t> </m:t>
                                </m:r>
                              </m:e>
                            </m:mr>
                          </m:m>
                        </m:e>
                      </m:d>
                    </m:oMath>
                  </m:oMathPara>
                </a14:m>
                <a:endParaRPr lang="en-US" sz="2400" b="0" i="1" dirty="0" smtClean="0">
                  <a:cs typeface="ＭＳ Ｐゴシック" pitchFamily="-1" charset="-128"/>
                </a:endParaRPr>
              </a:p>
              <a:p>
                <a:pPr marL="438150" algn="l" rtl="0">
                  <a:buClr>
                    <a:schemeClr val="accent1"/>
                  </a:buClr>
                  <a:buSzPct val="80000"/>
                  <a:buNone/>
                  <a:defRPr/>
                </a:pPr>
                <a:endParaRPr lang="en-US" sz="2400" i="1" dirty="0" smtClean="0">
                  <a:cs typeface="ＭＳ Ｐゴシック" pitchFamily="-1" charset="-128"/>
                </a:endParaRPr>
              </a:p>
            </p:txBody>
          </p:sp>
        </mc:Choice>
        <mc:Fallback xmlns="">
          <p:sp>
            <p:nvSpPr>
              <p:cNvPr id="12" name="Content Placeholder 11"/>
              <p:cNvSpPr>
                <a:spLocks noGrp="1" noRot="1" noChangeAspect="1" noMove="1" noResize="1" noEditPoints="1" noAdjustHandles="1" noChangeArrowheads="1" noChangeShapeType="1" noTextEdit="1"/>
              </p:cNvSpPr>
              <p:nvPr>
                <p:ph sz="quarter" idx="1"/>
              </p:nvPr>
            </p:nvSpPr>
            <p:spPr>
              <a:blipFill rotWithShape="0">
                <a:blip r:embed="rId4"/>
                <a:stretch>
                  <a:fillRect t="-1250" r="-75" b="-875"/>
                </a:stretch>
              </a:blipFill>
            </p:spPr>
            <p:txBody>
              <a:bodyPr/>
              <a:lstStyle/>
              <a:p>
                <a:r>
                  <a:rPr lang="fa-IR">
                    <a:noFill/>
                  </a:rPr>
                  <a:t> </a:t>
                </a:r>
              </a:p>
            </p:txBody>
          </p:sp>
        </mc:Fallback>
      </mc:AlternateContent>
    </p:spTree>
    <p:extLst>
      <p:ext uri="{BB962C8B-B14F-4D97-AF65-F5344CB8AC3E}">
        <p14:creationId xmlns:p14="http://schemas.microsoft.com/office/powerpoint/2010/main" val="235881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توان مختلط</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fa-IR" sz="2800" dirty="0" smtClean="0">
                    <a:latin typeface="+mj-lt"/>
                  </a:rPr>
                  <a:t>اگر از مقادیر بیشینه استفاده کنیم:</a:t>
                </a:r>
                <a:endParaRPr lang="en-US" sz="2800" b="0" dirty="0" smtClean="0">
                  <a:latin typeface="+mj-lt"/>
                </a:endParaRPr>
              </a:p>
              <a:p>
                <a:pPr lvl="1"/>
                <a14:m>
                  <m:oMath xmlns:m="http://schemas.openxmlformats.org/officeDocument/2006/math">
                    <m:r>
                      <a:rPr lang="en-US" sz="2400" b="0" i="1" smtClean="0">
                        <a:latin typeface="Cambria Math" panose="02040503050406030204" pitchFamily="18" charset="0"/>
                      </a:rPr>
                      <m:t>𝑉</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𝑚</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𝑗</m:t>
                        </m:r>
                        <m:r>
                          <a:rPr lang="en-US" sz="2400" b="0" i="1" smtClean="0">
                            <a:latin typeface="Cambria Math" panose="02040503050406030204" pitchFamily="18" charset="0"/>
                          </a:rPr>
                          <m:t>𝜃</m:t>
                        </m:r>
                      </m:sup>
                    </m:sSup>
                  </m:oMath>
                </a14:m>
                <a:endParaRPr lang="en-US" sz="2400" b="0" dirty="0" smtClean="0"/>
              </a:p>
              <a:p>
                <a:pPr lvl="1"/>
                <a14:m>
                  <m:oMath xmlns:m="http://schemas.openxmlformats.org/officeDocument/2006/math">
                    <m:r>
                      <a:rPr lang="en-US" sz="2400" b="0" i="1" smtClean="0">
                        <a:latin typeface="Cambria Math" panose="02040503050406030204" pitchFamily="18" charset="0"/>
                      </a:rPr>
                      <m:t>𝐼</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i="1">
                            <a:latin typeface="Cambria Math" panose="02040503050406030204" pitchFamily="18" charset="0"/>
                          </a:rPr>
                          <m:t>𝑚</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𝑗</m:t>
                        </m:r>
                        <m:r>
                          <a:rPr lang="en-US" sz="2400" b="0" i="1" smtClean="0">
                            <a:latin typeface="Cambria Math" panose="02040503050406030204" pitchFamily="18" charset="0"/>
                          </a:rPr>
                          <m:t>𝜙</m:t>
                        </m:r>
                      </m:sup>
                    </m:sSup>
                  </m:oMath>
                </a14:m>
                <a:endParaRPr lang="en-US" sz="2400" b="0" dirty="0" smtClean="0"/>
              </a:p>
              <a:p>
                <a:pPr lvl="1"/>
                <a:r>
                  <a:rPr lang="en-US" sz="2400" b="0" dirty="0" smtClean="0"/>
                  <a:t>Since </a:t>
                </a:r>
                <a14:m>
                  <m:oMath xmlns:m="http://schemas.openxmlformats.org/officeDocument/2006/math">
                    <m:r>
                      <m:rPr>
                        <m:sty m:val="p"/>
                      </m:rPr>
                      <a:rPr lang="en-US" sz="2400" b="0" i="0" smtClean="0">
                        <a:latin typeface="Cambria Math" panose="02040503050406030204" pitchFamily="18" charset="0"/>
                      </a:rPr>
                      <m:t>V</m:t>
                    </m:r>
                    <m:r>
                      <a:rPr lang="en-US" sz="2400" b="0" i="1" smtClean="0">
                        <a:latin typeface="Cambria Math" panose="02040503050406030204" pitchFamily="18" charset="0"/>
                      </a:rPr>
                      <m:t>=</m:t>
                    </m:r>
                    <m:r>
                      <a:rPr lang="en-US" sz="2400" b="0" i="1" smtClean="0">
                        <a:latin typeface="Cambria Math" panose="02040503050406030204" pitchFamily="18" charset="0"/>
                      </a:rPr>
                      <m:t>𝑍𝐼</m:t>
                    </m:r>
                    <m:r>
                      <a:rPr lang="en-US" sz="2400" b="0" i="1" smtClean="0">
                        <a:latin typeface="Cambria Math" panose="02040503050406030204" pitchFamily="18" charset="0"/>
                      </a:rPr>
                      <m:t>→</m:t>
                    </m:r>
                    <m:r>
                      <a:rPr lang="en-US" sz="2400" b="0" i="1" smtClean="0">
                        <a:latin typeface="Cambria Math" panose="02040503050406030204" pitchFamily="18" charset="0"/>
                      </a:rPr>
                      <m:t>𝑆</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𝑉</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𝐼</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𝑍</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𝐼</m:t>
                        </m:r>
                      </m:e>
                      <m:sub>
                        <m:r>
                          <a:rPr lang="en-US" sz="2400" b="0" i="1" smtClean="0">
                            <a:latin typeface="Cambria Math" panose="02040503050406030204" pitchFamily="18" charset="0"/>
                          </a:rPr>
                          <m:t>𝑚</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f>
                      <m:fPr>
                        <m:type m:val="lin"/>
                        <m:ctrlPr>
                          <a:rPr lang="en-US" sz="2400" b="0" i="1" smtClean="0">
                            <a:latin typeface="Cambria Math" panose="02040503050406030204" pitchFamily="18" charset="0"/>
                          </a:rPr>
                        </m:ctrlPr>
                      </m:fPr>
                      <m:num>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𝑉</m:t>
                            </m:r>
                          </m:e>
                          <m:sub>
                            <m:r>
                              <a:rPr lang="en-US" sz="2400" b="0" i="1" smtClean="0">
                                <a:latin typeface="Cambria Math" panose="02040503050406030204" pitchFamily="18" charset="0"/>
                              </a:rPr>
                              <m:t>𝑚</m:t>
                            </m:r>
                          </m:sub>
                          <m:sup>
                            <m:r>
                              <a:rPr lang="en-US" sz="2400" b="0" i="1" smtClean="0">
                                <a:latin typeface="Cambria Math" panose="02040503050406030204" pitchFamily="18" charset="0"/>
                              </a:rPr>
                              <m:t>2</m:t>
                            </m:r>
                          </m:sup>
                        </m:sSubSup>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𝑍</m:t>
                            </m:r>
                          </m:e>
                          <m:sup>
                            <m:r>
                              <a:rPr lang="en-US" sz="2400" b="0" i="1" smtClean="0">
                                <a:latin typeface="Cambria Math" panose="02040503050406030204" pitchFamily="18" charset="0"/>
                              </a:rPr>
                              <m:t>∗</m:t>
                            </m:r>
                          </m:sup>
                        </m:sSup>
                      </m:den>
                    </m:f>
                  </m:oMath>
                </a14:m>
                <a:endParaRPr lang="en-US" sz="2400" dirty="0" smtClean="0"/>
              </a:p>
              <a:p>
                <a:pPr lvl="1"/>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𝑚</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𝑚</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r>
                          <a:rPr lang="en-US" sz="2400" b="0" i="1" smtClean="0">
                            <a:latin typeface="Cambria Math" panose="02040503050406030204" pitchFamily="18" charset="0"/>
                          </a:rPr>
                          <m:t>(</m:t>
                        </m:r>
                        <m:r>
                          <a:rPr lang="en-US" sz="2400" b="0" i="1" smtClean="0">
                            <a:latin typeface="Cambria Math" panose="02040503050406030204" pitchFamily="18" charset="0"/>
                          </a:rPr>
                          <m:t>𝜃</m:t>
                        </m:r>
                        <m:r>
                          <a:rPr lang="en-US" sz="2400" b="0" i="1" smtClean="0">
                            <a:latin typeface="Cambria Math" panose="02040503050406030204" pitchFamily="18" charset="0"/>
                          </a:rPr>
                          <m:t>−</m:t>
                        </m:r>
                        <m:r>
                          <a:rPr lang="en-US" sz="2400" b="0" i="1" smtClean="0">
                            <a:latin typeface="Cambria Math" panose="02040503050406030204" pitchFamily="18" charset="0"/>
                          </a:rPr>
                          <m:t>𝜙</m:t>
                        </m:r>
                      </m:e>
                    </m:func>
                    <m:r>
                      <a:rPr lang="en-US" sz="2400" b="0" i="1" smtClean="0">
                        <a:latin typeface="Cambria Math" panose="02040503050406030204" pitchFamily="18" charset="0"/>
                      </a:rPr>
                      <m:t>),</m:t>
                    </m:r>
                    <m:r>
                      <a:rPr lang="en-US" sz="2400" b="0" i="1" smtClean="0">
                        <a:latin typeface="Cambria Math" panose="02040503050406030204" pitchFamily="18" charset="0"/>
                      </a:rPr>
                      <m:t>𝑄</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𝑚</m:t>
                        </m:r>
                      </m:sub>
                    </m:sSub>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𝑚</m:t>
                        </m:r>
                      </m:sub>
                    </m:sSub>
                    <m:func>
                      <m:funcPr>
                        <m:ctrlPr>
                          <a:rPr lang="en-US" sz="2400" i="1">
                            <a:latin typeface="Cambria Math" panose="02040503050406030204" pitchFamily="18" charset="0"/>
                          </a:rPr>
                        </m:ctrlPr>
                      </m:funcPr>
                      <m:fName>
                        <m:r>
                          <m:rPr>
                            <m:sty m:val="p"/>
                          </m:rPr>
                          <a:rPr lang="en-US" sz="2400" b="0" i="0" smtClean="0">
                            <a:latin typeface="Cambria Math" panose="02040503050406030204" pitchFamily="18" charset="0"/>
                          </a:rPr>
                          <m:t>sin</m:t>
                        </m:r>
                      </m:fName>
                      <m:e>
                        <m:r>
                          <a:rPr lang="en-US" sz="2400" i="1">
                            <a:latin typeface="Cambria Math" panose="02040503050406030204" pitchFamily="18" charset="0"/>
                          </a:rPr>
                          <m:t>(</m:t>
                        </m:r>
                        <m:r>
                          <a:rPr lang="en-US" sz="2400" i="1">
                            <a:latin typeface="Cambria Math" panose="02040503050406030204" pitchFamily="18" charset="0"/>
                          </a:rPr>
                          <m:t>𝜃</m:t>
                        </m:r>
                        <m:r>
                          <a:rPr lang="en-US" sz="2400" i="1">
                            <a:latin typeface="Cambria Math" panose="02040503050406030204" pitchFamily="18" charset="0"/>
                          </a:rPr>
                          <m:t>−</m:t>
                        </m:r>
                        <m:r>
                          <a:rPr lang="en-US" sz="2400" i="1">
                            <a:latin typeface="Cambria Math" panose="02040503050406030204" pitchFamily="18" charset="0"/>
                          </a:rPr>
                          <m:t>𝜙</m:t>
                        </m:r>
                      </m:e>
                    </m:func>
                    <m:r>
                      <a:rPr lang="en-US" sz="2400" i="1">
                        <a:latin typeface="Cambria Math" panose="02040503050406030204" pitchFamily="18" charset="0"/>
                      </a:rPr>
                      <m:t>)</m:t>
                    </m:r>
                  </m:oMath>
                </a14:m>
                <a:endParaRPr lang="en-US" sz="2400" dirty="0" smtClean="0"/>
              </a:p>
              <a:p>
                <a:r>
                  <a:rPr lang="fa-IR" sz="2800" dirty="0" smtClean="0"/>
                  <a:t>اگر از مقادیر مؤثر استفاده کنیم:</a:t>
                </a:r>
                <a:endParaRPr lang="en-US" sz="2800" dirty="0"/>
              </a:p>
              <a:p>
                <a:pPr lvl="1"/>
                <a14:m>
                  <m:oMath xmlns:m="http://schemas.openxmlformats.org/officeDocument/2006/math">
                    <m:r>
                      <a:rPr lang="en-US" sz="2400" i="1">
                        <a:latin typeface="Cambria Math" panose="02040503050406030204" pitchFamily="18" charset="0"/>
                      </a:rPr>
                      <m:t>𝑉</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b="0" i="1" smtClean="0">
                            <a:latin typeface="Cambria Math" panose="02040503050406030204" pitchFamily="18" charset="0"/>
                          </a:rPr>
                          <m:t>𝑟𝑚𝑠</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𝑗</m:t>
                        </m:r>
                        <m:r>
                          <a:rPr lang="en-US" sz="2400" i="1">
                            <a:latin typeface="Cambria Math" panose="02040503050406030204" pitchFamily="18" charset="0"/>
                          </a:rPr>
                          <m:t>𝜃</m:t>
                        </m:r>
                      </m:sup>
                    </m:sSup>
                  </m:oMath>
                </a14:m>
                <a:endParaRPr lang="en-US" sz="2400" dirty="0"/>
              </a:p>
              <a:p>
                <a:pPr lvl="1"/>
                <a14:m>
                  <m:oMath xmlns:m="http://schemas.openxmlformats.org/officeDocument/2006/math">
                    <m:r>
                      <a:rPr lang="en-US" sz="2400" i="1">
                        <a:latin typeface="Cambria Math" panose="02040503050406030204" pitchFamily="18" charset="0"/>
                      </a:rPr>
                      <m:t>𝐼</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b="0" i="1" smtClean="0">
                            <a:latin typeface="Cambria Math" panose="02040503050406030204" pitchFamily="18" charset="0"/>
                          </a:rPr>
                          <m:t>𝑟</m:t>
                        </m:r>
                        <m:r>
                          <a:rPr lang="en-US" sz="2400" i="1">
                            <a:latin typeface="Cambria Math" panose="02040503050406030204" pitchFamily="18" charset="0"/>
                          </a:rPr>
                          <m:t>𝑚</m:t>
                        </m:r>
                        <m:r>
                          <a:rPr lang="en-US" sz="2400" b="0" i="1" smtClean="0">
                            <a:latin typeface="Cambria Math" panose="02040503050406030204" pitchFamily="18" charset="0"/>
                          </a:rPr>
                          <m:t>𝑠</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𝑗</m:t>
                        </m:r>
                        <m:r>
                          <a:rPr lang="en-US" sz="2400" i="1">
                            <a:latin typeface="Cambria Math" panose="02040503050406030204" pitchFamily="18" charset="0"/>
                          </a:rPr>
                          <m:t>𝜙</m:t>
                        </m:r>
                      </m:sup>
                    </m:sSup>
                  </m:oMath>
                </a14:m>
                <a:endParaRPr lang="en-US" sz="2400" dirty="0"/>
              </a:p>
              <a:p>
                <a:pPr lvl="1"/>
                <a:r>
                  <a:rPr lang="en-US" sz="2400" dirty="0"/>
                  <a:t>Since </a:t>
                </a:r>
                <a14:m>
                  <m:oMath xmlns:m="http://schemas.openxmlformats.org/officeDocument/2006/math">
                    <m:r>
                      <m:rPr>
                        <m:sty m:val="p"/>
                      </m:rPr>
                      <a:rPr lang="en-US" sz="2400">
                        <a:latin typeface="Cambria Math" panose="02040503050406030204" pitchFamily="18" charset="0"/>
                      </a:rPr>
                      <m:t>V</m:t>
                    </m:r>
                    <m:r>
                      <a:rPr lang="en-US" sz="2400" i="1">
                        <a:latin typeface="Cambria Math" panose="02040503050406030204" pitchFamily="18" charset="0"/>
                      </a:rPr>
                      <m:t>=</m:t>
                    </m:r>
                    <m:r>
                      <a:rPr lang="en-US" sz="2400" i="1">
                        <a:latin typeface="Cambria Math" panose="02040503050406030204" pitchFamily="18" charset="0"/>
                      </a:rPr>
                      <m:t>𝑍𝐼</m:t>
                    </m:r>
                    <m:r>
                      <a:rPr lang="en-US" sz="2400" i="1">
                        <a:latin typeface="Cambria Math" panose="02040503050406030204" pitchFamily="18" charset="0"/>
                      </a:rPr>
                      <m:t>→</m:t>
                    </m:r>
                    <m:r>
                      <a:rPr lang="en-US" sz="2400" i="1">
                        <a:latin typeface="Cambria Math" panose="02040503050406030204" pitchFamily="18" charset="0"/>
                      </a:rPr>
                      <m:t>𝑆</m:t>
                    </m:r>
                    <m:r>
                      <a:rPr lang="en-US" sz="2400" i="1">
                        <a:latin typeface="Cambria Math" panose="02040503050406030204" pitchFamily="18" charset="0"/>
                      </a:rPr>
                      <m:t>=</m:t>
                    </m:r>
                    <m:r>
                      <a:rPr lang="en-US" sz="2400" i="1">
                        <a:latin typeface="Cambria Math" panose="02040503050406030204" pitchFamily="18" charset="0"/>
                      </a:rPr>
                      <m:t>𝑉</m:t>
                    </m:r>
                    <m:sSup>
                      <m:sSupPr>
                        <m:ctrlPr>
                          <a:rPr lang="en-US" sz="2400" i="1">
                            <a:latin typeface="Cambria Math" panose="02040503050406030204" pitchFamily="18" charset="0"/>
                          </a:rPr>
                        </m:ctrlPr>
                      </m:sSupPr>
                      <m:e>
                        <m:r>
                          <a:rPr lang="en-US" sz="2400" i="1">
                            <a:latin typeface="Cambria Math" panose="02040503050406030204" pitchFamily="18" charset="0"/>
                          </a:rPr>
                          <m:t>𝐼</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𝑍</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𝐼</m:t>
                        </m:r>
                      </m:e>
                      <m:sub>
                        <m:r>
                          <a:rPr lang="en-US" sz="2400" b="0" i="1" smtClean="0">
                            <a:latin typeface="Cambria Math" panose="02040503050406030204" pitchFamily="18" charset="0"/>
                          </a:rPr>
                          <m:t>𝑟𝑚𝑠</m:t>
                        </m:r>
                      </m:sub>
                      <m:sup>
                        <m:r>
                          <a:rPr lang="en-US" sz="2400" i="1">
                            <a:latin typeface="Cambria Math" panose="02040503050406030204" pitchFamily="18" charset="0"/>
                          </a:rPr>
                          <m:t>2</m:t>
                        </m:r>
                      </m:sup>
                    </m:sSubSup>
                    <m:r>
                      <a:rPr lang="en-US" sz="2400" i="1">
                        <a:latin typeface="Cambria Math" panose="02040503050406030204" pitchFamily="18" charset="0"/>
                      </a:rPr>
                      <m:t>=</m:t>
                    </m:r>
                    <m:f>
                      <m:fPr>
                        <m:type m:val="lin"/>
                        <m:ctrlPr>
                          <a:rPr lang="en-US" sz="2400" i="1">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𝑉</m:t>
                            </m:r>
                          </m:e>
                          <m:sub>
                            <m:r>
                              <a:rPr lang="en-US" sz="2400" b="0" i="1" smtClean="0">
                                <a:latin typeface="Cambria Math" panose="02040503050406030204" pitchFamily="18" charset="0"/>
                              </a:rPr>
                              <m:t>𝑟𝑚𝑠</m:t>
                            </m:r>
                          </m:sub>
                          <m:sup>
                            <m:r>
                              <a:rPr lang="en-US" sz="2400" i="1">
                                <a:latin typeface="Cambria Math" panose="02040503050406030204" pitchFamily="18" charset="0"/>
                              </a:rPr>
                              <m:t>2</m:t>
                            </m:r>
                          </m:sup>
                        </m:sSubSup>
                      </m:num>
                      <m:den>
                        <m:sSup>
                          <m:sSupPr>
                            <m:ctrlPr>
                              <a:rPr lang="en-US" sz="2400" i="1">
                                <a:latin typeface="Cambria Math" panose="02040503050406030204" pitchFamily="18" charset="0"/>
                              </a:rPr>
                            </m:ctrlPr>
                          </m:sSupPr>
                          <m:e>
                            <m:r>
                              <a:rPr lang="en-US" sz="2400" i="1">
                                <a:latin typeface="Cambria Math" panose="02040503050406030204" pitchFamily="18" charset="0"/>
                              </a:rPr>
                              <m:t>𝑍</m:t>
                            </m:r>
                          </m:e>
                          <m:sup>
                            <m:r>
                              <a:rPr lang="en-US" sz="2400" i="1">
                                <a:latin typeface="Cambria Math" panose="02040503050406030204" pitchFamily="18" charset="0"/>
                              </a:rPr>
                              <m:t>∗</m:t>
                            </m:r>
                          </m:sup>
                        </m:sSup>
                      </m:den>
                    </m:f>
                  </m:oMath>
                </a14:m>
                <a:endParaRPr lang="en-US" sz="2400" dirty="0" smtClean="0"/>
              </a:p>
              <a:p>
                <a:pPr lvl="1"/>
                <a14:m>
                  <m:oMath xmlns:m="http://schemas.openxmlformats.org/officeDocument/2006/math">
                    <m:r>
                      <a:rPr lang="en-US" sz="2400" i="1">
                        <a:latin typeface="Cambria Math" panose="02040503050406030204" pitchFamily="18" charset="0"/>
                      </a:rPr>
                      <m:t>𝑃</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b="0" i="1" smtClean="0">
                            <a:latin typeface="Cambria Math" panose="02040503050406030204" pitchFamily="18" charset="0"/>
                          </a:rPr>
                          <m:t>𝑟</m:t>
                        </m:r>
                        <m:r>
                          <a:rPr lang="en-US" sz="2400" i="1">
                            <a:latin typeface="Cambria Math" panose="02040503050406030204" pitchFamily="18" charset="0"/>
                          </a:rPr>
                          <m:t>𝑚</m:t>
                        </m:r>
                        <m:r>
                          <a:rPr lang="en-US" sz="2400" b="0" i="1" smtClean="0">
                            <a:latin typeface="Cambria Math" panose="02040503050406030204" pitchFamily="18" charset="0"/>
                          </a:rPr>
                          <m:t>𝑠</m:t>
                        </m:r>
                      </m:sub>
                    </m:sSub>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b="0" i="1" smtClean="0">
                            <a:latin typeface="Cambria Math" panose="02040503050406030204" pitchFamily="18" charset="0"/>
                          </a:rPr>
                          <m:t>𝑟𝑚𝑠</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r>
                          <a:rPr lang="en-US" sz="2400" i="1">
                            <a:latin typeface="Cambria Math" panose="02040503050406030204" pitchFamily="18" charset="0"/>
                          </a:rPr>
                          <m:t>(</m:t>
                        </m:r>
                        <m:r>
                          <a:rPr lang="en-US" sz="2400" i="1">
                            <a:latin typeface="Cambria Math" panose="02040503050406030204" pitchFamily="18" charset="0"/>
                          </a:rPr>
                          <m:t>𝜃</m:t>
                        </m:r>
                        <m:r>
                          <a:rPr lang="en-US" sz="2400" i="1">
                            <a:latin typeface="Cambria Math" panose="02040503050406030204" pitchFamily="18" charset="0"/>
                          </a:rPr>
                          <m:t>−</m:t>
                        </m:r>
                        <m:r>
                          <a:rPr lang="en-US" sz="2400" i="1">
                            <a:latin typeface="Cambria Math" panose="02040503050406030204" pitchFamily="18" charset="0"/>
                          </a:rPr>
                          <m:t>𝜙</m:t>
                        </m:r>
                      </m:e>
                    </m:func>
                    <m:r>
                      <a:rPr lang="en-US" sz="2400" i="1">
                        <a:latin typeface="Cambria Math" panose="02040503050406030204" pitchFamily="18" charset="0"/>
                      </a:rPr>
                      <m:t>),</m:t>
                    </m:r>
                    <m:r>
                      <a:rPr lang="en-US" sz="2400" i="1">
                        <a:latin typeface="Cambria Math" panose="02040503050406030204" pitchFamily="18" charset="0"/>
                      </a:rPr>
                      <m:t>𝑄</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b="0" i="1" smtClean="0">
                            <a:latin typeface="Cambria Math" panose="02040503050406030204" pitchFamily="18" charset="0"/>
                          </a:rPr>
                          <m:t>𝑟</m:t>
                        </m:r>
                        <m:r>
                          <a:rPr lang="en-US" sz="2400" i="1">
                            <a:latin typeface="Cambria Math" panose="02040503050406030204" pitchFamily="18" charset="0"/>
                          </a:rPr>
                          <m:t>𝑚</m:t>
                        </m:r>
                        <m:r>
                          <a:rPr lang="en-US" sz="2400" b="0" i="1" smtClean="0">
                            <a:latin typeface="Cambria Math" panose="02040503050406030204" pitchFamily="18" charset="0"/>
                          </a:rPr>
                          <m:t>𝑠</m:t>
                        </m:r>
                      </m:sub>
                    </m:sSub>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b="0" i="1" smtClean="0">
                            <a:latin typeface="Cambria Math" panose="02040503050406030204" pitchFamily="18" charset="0"/>
                          </a:rPr>
                          <m:t>𝑟</m:t>
                        </m:r>
                        <m:r>
                          <a:rPr lang="en-US" sz="2400" i="1">
                            <a:latin typeface="Cambria Math" panose="02040503050406030204" pitchFamily="18" charset="0"/>
                          </a:rPr>
                          <m:t>𝑚</m:t>
                        </m:r>
                        <m:r>
                          <a:rPr lang="en-US" sz="2400" b="0" i="1" smtClean="0">
                            <a:latin typeface="Cambria Math" panose="02040503050406030204" pitchFamily="18" charset="0"/>
                          </a:rPr>
                          <m:t>𝑠</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r>
                          <a:rPr lang="en-US" sz="2400" i="1">
                            <a:latin typeface="Cambria Math" panose="02040503050406030204" pitchFamily="18" charset="0"/>
                          </a:rPr>
                          <m:t>(</m:t>
                        </m:r>
                        <m:r>
                          <a:rPr lang="en-US" sz="2400" i="1">
                            <a:latin typeface="Cambria Math" panose="02040503050406030204" pitchFamily="18" charset="0"/>
                          </a:rPr>
                          <m:t>𝜃</m:t>
                        </m:r>
                        <m:r>
                          <a:rPr lang="en-US" sz="2400" i="1">
                            <a:latin typeface="Cambria Math" panose="02040503050406030204" pitchFamily="18" charset="0"/>
                          </a:rPr>
                          <m:t>−</m:t>
                        </m:r>
                        <m:r>
                          <a:rPr lang="en-US" sz="2400" i="1">
                            <a:latin typeface="Cambria Math" panose="02040503050406030204" pitchFamily="18" charset="0"/>
                          </a:rPr>
                          <m:t>𝜙</m:t>
                        </m:r>
                      </m:e>
                    </m:func>
                    <m:r>
                      <a:rPr lang="en-US" sz="2400" i="1">
                        <a:latin typeface="Cambria Math" panose="02040503050406030204" pitchFamily="18" charset="0"/>
                      </a:rPr>
                      <m:t>)</m:t>
                    </m:r>
                  </m:oMath>
                </a14:m>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875" r="-374" b="-1037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14. تحلیل توان </a:t>
            </a:r>
            <a:r>
              <a:rPr lang="en-US" altLang="en-US" smtClean="0"/>
              <a:t>AC</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30</a:t>
            </a:fld>
            <a:endParaRPr lang="en-US" altLang="en-US" dirty="0"/>
          </a:p>
        </p:txBody>
      </p:sp>
    </p:spTree>
    <p:extLst>
      <p:ext uri="{BB962C8B-B14F-4D97-AF65-F5344CB8AC3E}">
        <p14:creationId xmlns:p14="http://schemas.microsoft.com/office/powerpoint/2010/main" val="16816741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توان مختلط و اثر جمع‌شوندگی</a:t>
            </a:r>
            <a:endParaRPr lang="en-US" dirty="0"/>
          </a:p>
        </p:txBody>
      </p:sp>
      <p:sp>
        <p:nvSpPr>
          <p:cNvPr id="33796" name="Content Placeholder 2"/>
          <p:cNvSpPr>
            <a:spLocks noGrp="1"/>
          </p:cNvSpPr>
          <p:nvPr>
            <p:ph idx="1"/>
          </p:nvPr>
        </p:nvSpPr>
        <p:spPr/>
        <p:txBody>
          <a:bodyPr/>
          <a:lstStyle/>
          <a:p>
            <a:pPr>
              <a:buFont typeface="Wingdings" panose="05000000000000000000" pitchFamily="2" charset="2"/>
              <a:buChar char="¨"/>
            </a:pPr>
            <a:r>
              <a:rPr lang="fa-IR" altLang="en-US" dirty="0" smtClean="0"/>
              <a:t>توان مختلط المان‌ها را می‌توان جمع کرد.</a:t>
            </a:r>
            <a:endParaRPr lang="en-US" altLang="en-US" dirty="0"/>
          </a:p>
          <a:p>
            <a:pPr>
              <a:buFont typeface="Wingdings 2" pitchFamily="18" charset="2"/>
              <a:buNone/>
            </a:pPr>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14. تحلیل توان </a:t>
            </a:r>
            <a:r>
              <a:rPr lang="en-US" altLang="en-US" sz="1200" smtClean="0">
                <a:solidFill>
                  <a:srgbClr val="3F3F3F"/>
                </a:solidFill>
              </a:rPr>
              <a:t>AC</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A3CA4128-1AB4-452C-BDE4-8CEEA5032DB8}" type="slidenum">
              <a:rPr lang="en-US" altLang="en-US" sz="1200">
                <a:solidFill>
                  <a:srgbClr val="3F3F3F"/>
                </a:solidFill>
              </a:rPr>
              <a:pPr eaLnBrk="1" hangingPunct="1"/>
              <a:t>31</a:t>
            </a:fld>
            <a:endParaRPr lang="en-US" altLang="en-US" sz="1200">
              <a:solidFill>
                <a:srgbClr val="3F3F3F"/>
              </a:solidFill>
            </a:endParaRPr>
          </a:p>
        </p:txBody>
      </p:sp>
      <p:pic>
        <p:nvPicPr>
          <p:cNvPr id="33799" name="Picture 3" descr="hay29575_1120"/>
          <p:cNvPicPr>
            <a:picLocks noChangeAspect="1" noChangeArrowheads="1"/>
          </p:cNvPicPr>
          <p:nvPr/>
        </p:nvPicPr>
        <p:blipFill>
          <a:blip r:embed="rId3" cstate="print">
            <a:extLst>
              <a:ext uri="{28A0092B-C50C-407E-A947-70E740481C1C}">
                <a14:useLocalDpi xmlns:a14="http://schemas.microsoft.com/office/drawing/2010/main" val="0"/>
              </a:ext>
            </a:extLst>
          </a:blip>
          <a:srcRect t="3445"/>
          <a:stretch>
            <a:fillRect/>
          </a:stretch>
        </p:blipFill>
        <p:spPr bwMode="auto">
          <a:xfrm>
            <a:off x="1917700" y="3352800"/>
            <a:ext cx="5851525"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794" name="Object 2"/>
          <p:cNvGraphicFramePr>
            <a:graphicFrameLocks noChangeAspect="1"/>
          </p:cNvGraphicFramePr>
          <p:nvPr>
            <p:extLst/>
          </p:nvPr>
        </p:nvGraphicFramePr>
        <p:xfrm>
          <a:off x="1341438" y="2286000"/>
          <a:ext cx="6634162" cy="533400"/>
        </p:xfrm>
        <a:graphic>
          <a:graphicData uri="http://schemas.openxmlformats.org/presentationml/2006/ole">
            <mc:AlternateContent xmlns:mc="http://schemas.openxmlformats.org/markup-compatibility/2006">
              <mc:Choice xmlns:v="urn:schemas-microsoft-com:vml" Requires="v">
                <p:oleObj spid="_x0000_s13385" name="Equation" r:id="rId4" imgW="2527300" imgH="203200" progId="Equation.3">
                  <p:embed/>
                </p:oleObj>
              </mc:Choice>
              <mc:Fallback>
                <p:oleObj name="Equation" r:id="rId4" imgW="2527300" imgH="203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1438" y="2286000"/>
                        <a:ext cx="663416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12465291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اصلاح ضریب توان</a:t>
            </a:r>
            <a:endParaRPr lang="en-US" dirty="0"/>
          </a:p>
        </p:txBody>
      </p:sp>
      <p:sp>
        <p:nvSpPr>
          <p:cNvPr id="3" name="Content Placeholder 2"/>
          <p:cNvSpPr>
            <a:spLocks noGrp="1"/>
          </p:cNvSpPr>
          <p:nvPr>
            <p:ph sz="quarter" idx="1"/>
          </p:nvPr>
        </p:nvSpPr>
        <p:spPr/>
        <p:txBody>
          <a:bodyPr/>
          <a:lstStyle/>
          <a:p>
            <a:r>
              <a:rPr lang="fa-IR" dirty="0" smtClean="0"/>
              <a:t>گفتیم ضریب توان پایین بار باعث هدررفت توان بر روی خطوط انتقال و اعمال هزینه بیشتر به کاربر خواهد بود.</a:t>
            </a:r>
          </a:p>
          <a:p>
            <a:r>
              <a:rPr lang="fa-IR" dirty="0" smtClean="0"/>
              <a:t>اگر مداری که طراحی کرده‌ایم ضریب توان کمی دارد، می‌توان با اضافه کردن سلف یا خازن به آن، ضریب توان را بهبود داد.</a:t>
            </a:r>
          </a:p>
          <a:p>
            <a:r>
              <a:rPr lang="fa-IR" dirty="0" smtClean="0"/>
              <a:t>این روش را با یک مثال بررسی می‌کنیم.</a:t>
            </a:r>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14. تحلیل توان </a:t>
            </a:r>
            <a:r>
              <a:rPr lang="en-US" altLang="en-US" smtClean="0"/>
              <a:t>AC</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32</a:t>
            </a:fld>
            <a:endParaRPr lang="en-US" altLang="en-US" dirty="0"/>
          </a:p>
        </p:txBody>
      </p:sp>
    </p:spTree>
    <p:extLst>
      <p:ext uri="{BB962C8B-B14F-4D97-AF65-F5344CB8AC3E}">
        <p14:creationId xmlns:p14="http://schemas.microsoft.com/office/powerpoint/2010/main" val="34403788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fa-IR" dirty="0" smtClean="0"/>
              <a:t>اصلاح ضریب توان: مثال</a:t>
            </a:r>
            <a:endParaRPr lang="en-US" dirty="0"/>
          </a:p>
        </p:txBody>
      </p:sp>
      <p:sp>
        <p:nvSpPr>
          <p:cNvPr id="34819" name="Content Placeholder 2"/>
          <p:cNvSpPr>
            <a:spLocks noGrp="1"/>
          </p:cNvSpPr>
          <p:nvPr>
            <p:ph idx="1"/>
          </p:nvPr>
        </p:nvSpPr>
        <p:spPr/>
        <p:txBody>
          <a:bodyPr/>
          <a:lstStyle/>
          <a:p>
            <a:pPr>
              <a:buSzPct val="70000"/>
              <a:buFont typeface="Wingdings" panose="05000000000000000000" pitchFamily="2" charset="2"/>
              <a:buChar char="¨"/>
            </a:pPr>
            <a:r>
              <a:rPr lang="fa-IR" altLang="en-US" sz="2800" dirty="0" smtClean="0"/>
              <a:t>فرض کنید یک مصرف‌کننده صنعتی، یک موتور القایی 50 کیلوواتی با ضریب توان پس‌فاز 0/8 دارد. ولتاژ تغذیه 230 ولت مؤثر است.</a:t>
            </a:r>
          </a:p>
          <a:p>
            <a:pPr>
              <a:buSzPct val="70000"/>
              <a:buFont typeface="Wingdings" panose="05000000000000000000" pitchFamily="2" charset="2"/>
              <a:buChar char="¨"/>
            </a:pPr>
            <a:r>
              <a:rPr lang="fa-IR" altLang="en-US" sz="2800" dirty="0" smtClean="0"/>
              <a:t>برای کاهش هزینه‌ها، مصرف‌کننده می‌خواهد ضریب توان را به 0/95 پس‌فاز برساند.</a:t>
            </a:r>
            <a:endParaRPr lang="fa-IR" altLang="en-US" sz="2800" dirty="0"/>
          </a:p>
          <a:p>
            <a:pPr>
              <a:buSzPct val="70000"/>
              <a:buFont typeface="Wingdings" panose="05000000000000000000" pitchFamily="2" charset="2"/>
              <a:buChar char="¨"/>
            </a:pPr>
            <a:r>
              <a:rPr lang="fa-IR" altLang="en-US" sz="2800" dirty="0" smtClean="0"/>
              <a:t>چه المانی با موتور موازی کنیم؟</a:t>
            </a:r>
            <a:endParaRPr lang="en-US" altLang="en-US" sz="2000" dirty="0"/>
          </a:p>
          <a:p>
            <a:pPr>
              <a:buFont typeface="Wingdings 2" pitchFamily="18" charset="2"/>
              <a:buNone/>
            </a:pPr>
            <a:endParaRPr lang="en-US" altLang="en-US" sz="2000" dirty="0"/>
          </a:p>
          <a:p>
            <a:pPr>
              <a:buFont typeface="Wingdings 2" pitchFamily="18" charset="2"/>
              <a:buNone/>
            </a:pPr>
            <a:endParaRPr lang="en-US" altLang="en-US" sz="2000" dirty="0"/>
          </a:p>
          <a:p>
            <a:pPr>
              <a:buFont typeface="Wingdings 2" pitchFamily="18" charset="2"/>
              <a:buNone/>
            </a:pPr>
            <a:endParaRPr lang="en-US" altLang="en-US" sz="2000" dirty="0"/>
          </a:p>
          <a:p>
            <a:pPr>
              <a:buFont typeface="Wingdings 2" pitchFamily="18" charset="2"/>
              <a:buNone/>
            </a:pPr>
            <a:endParaRPr lang="en-US" altLang="en-US" sz="2000" dirty="0"/>
          </a:p>
          <a:p>
            <a:pPr>
              <a:buFont typeface="Wingdings 2" pitchFamily="18" charset="2"/>
              <a:buNone/>
            </a:pPr>
            <a:endParaRPr lang="en-US" altLang="en-US" sz="2000"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14. تحلیل توان </a:t>
            </a:r>
            <a:r>
              <a:rPr lang="en-US" altLang="en-US" sz="1200" smtClean="0">
                <a:solidFill>
                  <a:srgbClr val="3F3F3F"/>
                </a:solidFill>
              </a:rPr>
              <a:t>AC</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1D145B8-E0FA-4B20-8292-2E3ED62115F3}" type="slidenum">
              <a:rPr lang="en-US" altLang="en-US" sz="1200">
                <a:solidFill>
                  <a:srgbClr val="3F3F3F"/>
                </a:solidFill>
              </a:rPr>
              <a:pPr eaLnBrk="1" hangingPunct="1"/>
              <a:t>33</a:t>
            </a:fld>
            <a:endParaRPr lang="en-US" altLang="en-US" sz="1200">
              <a:solidFill>
                <a:srgbClr val="3F3F3F"/>
              </a:solidFill>
            </a:endParaRPr>
          </a:p>
        </p:txBody>
      </p:sp>
      <p:pic>
        <p:nvPicPr>
          <p:cNvPr id="34822" name="Picture 3" descr="hay29575_1121"/>
          <p:cNvPicPr>
            <a:picLocks noChangeAspect="1" noChangeArrowheads="1"/>
          </p:cNvPicPr>
          <p:nvPr/>
        </p:nvPicPr>
        <p:blipFill>
          <a:blip r:embed="rId3" cstate="print">
            <a:extLst>
              <a:ext uri="{28A0092B-C50C-407E-A947-70E740481C1C}">
                <a14:useLocalDpi xmlns:a14="http://schemas.microsoft.com/office/drawing/2010/main" val="0"/>
              </a:ext>
            </a:extLst>
          </a:blip>
          <a:srcRect t="4018"/>
          <a:stretch>
            <a:fillRect/>
          </a:stretch>
        </p:blipFill>
        <p:spPr bwMode="auto">
          <a:xfrm>
            <a:off x="1295400" y="3810000"/>
            <a:ext cx="5173662"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31948975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fa-IR" dirty="0" smtClean="0"/>
              <a:t>راه حل</a:t>
            </a:r>
            <a:endParaRPr lang="en-US" dirty="0"/>
          </a:p>
        </p:txBody>
      </p:sp>
      <mc:AlternateContent xmlns:mc="http://schemas.openxmlformats.org/markup-compatibility/2006">
        <mc:Choice xmlns:a14="http://schemas.microsoft.com/office/drawing/2010/main" Requires="a14">
          <p:sp>
            <p:nvSpPr>
              <p:cNvPr id="34819" name="Content Placeholder 2"/>
              <p:cNvSpPr>
                <a:spLocks noGrp="1"/>
              </p:cNvSpPr>
              <p:nvPr>
                <p:ph idx="1"/>
              </p:nvPr>
            </p:nvSpPr>
            <p:spPr/>
            <p:txBody>
              <a:bodyPr/>
              <a:lstStyle/>
              <a:p>
                <a:pPr>
                  <a:buSzPct val="70000"/>
                  <a:buFont typeface="Wingdings" panose="05000000000000000000" pitchFamily="2" charset="2"/>
                  <a:buChar char="¨"/>
                </a:pPr>
                <a:r>
                  <a:rPr lang="fa-IR" altLang="en-US" sz="2800" dirty="0" smtClean="0"/>
                  <a:t>از آنجا که ضریب توان موتور پس‌فاز است، پس بار سلفی است.</a:t>
                </a:r>
              </a:p>
              <a:p>
                <a:pPr>
                  <a:buSzPct val="70000"/>
                  <a:buFont typeface="Wingdings" panose="05000000000000000000" pitchFamily="2" charset="2"/>
                  <a:buChar char="¨"/>
                </a:pPr>
                <a:r>
                  <a:rPr lang="fa-IR" altLang="en-US" sz="2800" dirty="0" smtClean="0"/>
                  <a:t>برای کاهش توان راکتیو و خنثی کردن اثر سلف باید خازن اضافه کنیم.</a:t>
                </a:r>
              </a:p>
              <a:p>
                <a:pPr>
                  <a:buSzPct val="70000"/>
                  <a:buFont typeface="Wingdings" panose="05000000000000000000" pitchFamily="2" charset="2"/>
                  <a:buChar char="¨"/>
                </a:pPr>
                <a:r>
                  <a:rPr lang="fa-IR" altLang="en-US" sz="2800" dirty="0" smtClean="0"/>
                  <a:t>معلومات مسئله:</a:t>
                </a:r>
              </a:p>
              <a:p>
                <a:pPr>
                  <a:buSzPct val="70000"/>
                  <a:buFont typeface="Wingdings" panose="05000000000000000000" pitchFamily="2" charset="2"/>
                  <a:buChar char="¨"/>
                </a:pPr>
                <a:r>
                  <a:rPr lang="fa-IR" altLang="en-US" sz="2800" dirty="0" smtClean="0"/>
                  <a:t>توان اکتیو موتور (</a:t>
                </a:r>
                <a14:m>
                  <m:oMath xmlns:m="http://schemas.openxmlformats.org/officeDocument/2006/math">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𝑃</m:t>
                        </m:r>
                      </m:e>
                      <m:sub>
                        <m:r>
                          <a:rPr lang="en-US" altLang="en-US" sz="2800" b="0" i="1" smtClean="0">
                            <a:latin typeface="Cambria Math" panose="02040503050406030204" pitchFamily="18" charset="0"/>
                          </a:rPr>
                          <m:t>1</m:t>
                        </m:r>
                      </m:sub>
                    </m:sSub>
                  </m:oMath>
                </a14:m>
                <a:r>
                  <a:rPr lang="fa-IR" altLang="en-US" sz="2800" dirty="0" smtClean="0"/>
                  <a:t>)، ضریب توان موتور (</a:t>
                </a:r>
                <a14:m>
                  <m:oMath xmlns:m="http://schemas.openxmlformats.org/officeDocument/2006/math">
                    <m:r>
                      <a:rPr lang="en-US" altLang="en-US" sz="2800" b="0" i="1" smtClean="0">
                        <a:latin typeface="Cambria Math" panose="02040503050406030204" pitchFamily="18" charset="0"/>
                      </a:rPr>
                      <m:t>𝑃</m:t>
                    </m:r>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𝐹</m:t>
                        </m:r>
                      </m:e>
                      <m:sub>
                        <m:r>
                          <a:rPr lang="en-US" altLang="en-US" sz="2800" b="0" i="1" smtClean="0">
                            <a:latin typeface="Cambria Math" panose="02040503050406030204" pitchFamily="18" charset="0"/>
                          </a:rPr>
                          <m:t>1</m:t>
                        </m:r>
                      </m:sub>
                    </m:sSub>
                  </m:oMath>
                </a14:m>
                <a:r>
                  <a:rPr lang="fa-IR" altLang="en-US" sz="2800" dirty="0" smtClean="0"/>
                  <a:t>)، ضریب توان بار معادل پس از افزودن خازن (</a:t>
                </a:r>
                <a14:m>
                  <m:oMath xmlns:m="http://schemas.openxmlformats.org/officeDocument/2006/math">
                    <m:r>
                      <a:rPr lang="en-US" altLang="en-US" sz="2800" b="0" i="1" smtClean="0">
                        <a:latin typeface="Cambria Math" panose="02040503050406030204" pitchFamily="18" charset="0"/>
                      </a:rPr>
                      <m:t>𝑃</m:t>
                    </m:r>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𝐹</m:t>
                        </m:r>
                      </m:e>
                      <m:sub>
                        <m:r>
                          <a:rPr lang="en-US" altLang="en-US" sz="2800" b="0" i="1" smtClean="0">
                            <a:latin typeface="Cambria Math" panose="02040503050406030204" pitchFamily="18" charset="0"/>
                          </a:rPr>
                          <m:t>2</m:t>
                        </m:r>
                      </m:sub>
                    </m:sSub>
                  </m:oMath>
                </a14:m>
                <a:r>
                  <a:rPr lang="fa-IR" altLang="en-US" sz="2800" dirty="0" smtClean="0"/>
                  <a:t>)، ولتاژ مؤثر منبع (</a:t>
                </a:r>
                <a14:m>
                  <m:oMath xmlns:m="http://schemas.openxmlformats.org/officeDocument/2006/math">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𝑉</m:t>
                        </m:r>
                      </m:e>
                      <m:sub>
                        <m:r>
                          <a:rPr lang="en-US" altLang="en-US" sz="2800" b="0" i="1" smtClean="0">
                            <a:latin typeface="Cambria Math" panose="02040503050406030204" pitchFamily="18" charset="0"/>
                          </a:rPr>
                          <m:t>𝑟𝑚𝑠</m:t>
                        </m:r>
                      </m:sub>
                    </m:sSub>
                  </m:oMath>
                </a14:m>
                <a:r>
                  <a:rPr lang="fa-IR" altLang="en-US" sz="2800" dirty="0" smtClean="0"/>
                  <a:t>)</a:t>
                </a:r>
                <a:endParaRPr lang="en-US" altLang="en-US" sz="2800" dirty="0"/>
              </a:p>
              <a:p>
                <a:pPr>
                  <a:buFont typeface="Wingdings 2" pitchFamily="18" charset="2"/>
                  <a:buNone/>
                </a:pPr>
                <a:endParaRPr lang="en-US" altLang="en-US" sz="2000" dirty="0"/>
              </a:p>
              <a:p>
                <a:pPr>
                  <a:buFont typeface="Wingdings 2" pitchFamily="18" charset="2"/>
                  <a:buNone/>
                </a:pPr>
                <a:endParaRPr lang="en-US" altLang="en-US" sz="2000" dirty="0"/>
              </a:p>
              <a:p>
                <a:pPr>
                  <a:buFont typeface="Wingdings 2" pitchFamily="18" charset="2"/>
                  <a:buNone/>
                </a:pPr>
                <a:endParaRPr lang="en-US" altLang="en-US" sz="2000" dirty="0"/>
              </a:p>
              <a:p>
                <a:pPr>
                  <a:buFont typeface="Wingdings 2" pitchFamily="18" charset="2"/>
                  <a:buNone/>
                </a:pPr>
                <a:endParaRPr lang="en-US" altLang="en-US" sz="2000" dirty="0"/>
              </a:p>
              <a:p>
                <a:pPr>
                  <a:buFont typeface="Wingdings 2" pitchFamily="18" charset="2"/>
                  <a:buNone/>
                </a:pPr>
                <a:endParaRPr lang="en-US" altLang="en-US" sz="2000" dirty="0"/>
              </a:p>
            </p:txBody>
          </p:sp>
        </mc:Choice>
        <mc:Fallback>
          <p:sp>
            <p:nvSpPr>
              <p:cNvPr id="34819"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374" t="-1250" r="-67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14. تحلیل توان </a:t>
            </a:r>
            <a:r>
              <a:rPr lang="en-US" altLang="en-US" sz="1200" smtClean="0">
                <a:solidFill>
                  <a:srgbClr val="3F3F3F"/>
                </a:solidFill>
              </a:rPr>
              <a:t>AC</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1D145B8-E0FA-4B20-8292-2E3ED62115F3}" type="slidenum">
              <a:rPr lang="en-US" altLang="en-US" sz="1200">
                <a:solidFill>
                  <a:srgbClr val="3F3F3F"/>
                </a:solidFill>
              </a:rPr>
              <a:pPr eaLnBrk="1" hangingPunct="1"/>
              <a:t>34</a:t>
            </a:fld>
            <a:endParaRPr lang="en-US" altLang="en-US" sz="1200">
              <a:solidFill>
                <a:srgbClr val="3F3F3F"/>
              </a:solidFill>
            </a:endParaRPr>
          </a:p>
        </p:txBody>
      </p:sp>
      <p:pic>
        <p:nvPicPr>
          <p:cNvPr id="34822" name="Picture 3" descr="hay29575_1121"/>
          <p:cNvPicPr>
            <a:picLocks noChangeAspect="1" noChangeArrowheads="1"/>
          </p:cNvPicPr>
          <p:nvPr/>
        </p:nvPicPr>
        <p:blipFill>
          <a:blip r:embed="rId4" cstate="print">
            <a:extLst>
              <a:ext uri="{28A0092B-C50C-407E-A947-70E740481C1C}">
                <a14:useLocalDpi xmlns:a14="http://schemas.microsoft.com/office/drawing/2010/main" val="0"/>
              </a:ext>
            </a:extLst>
          </a:blip>
          <a:srcRect t="4018"/>
          <a:stretch>
            <a:fillRect/>
          </a:stretch>
        </p:blipFill>
        <p:spPr bwMode="auto">
          <a:xfrm>
            <a:off x="1295400" y="3810000"/>
            <a:ext cx="5173662"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335661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𝑗</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1</m:t>
                        </m:r>
                      </m:sub>
                    </m:sSub>
                  </m:oMath>
                </a14:m>
                <a:r>
                  <a:rPr lang="en-US" sz="2400" dirty="0" smtClean="0"/>
                  <a:t> 			   </a:t>
                </a:r>
                <a:r>
                  <a:rPr lang="fa-IR" sz="2400" dirty="0" smtClean="0"/>
                  <a:t>(موتور)</a:t>
                </a:r>
                <a:endParaRPr lang="en-US" sz="2400" dirty="0" smtClean="0"/>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𝑗</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2</m:t>
                        </m:r>
                      </m:sub>
                    </m:sSub>
                  </m:oMath>
                </a14:m>
                <a:r>
                  <a:rPr lang="en-US" sz="2400" dirty="0" smtClean="0"/>
                  <a:t>  			   </a:t>
                </a:r>
                <a:r>
                  <a:rPr lang="fa-IR" sz="2400" dirty="0" smtClean="0"/>
                  <a:t>(خازن موازی)</a:t>
                </a:r>
                <a:endParaRPr lang="en-US" sz="2400" dirty="0" smtClean="0"/>
              </a:p>
              <a:p>
                <a:r>
                  <a:rPr lang="fa-IR" sz="2400" dirty="0"/>
                  <a:t>در مجموع</a:t>
                </a:r>
                <a:r>
                  <a:rPr lang="fa-IR" sz="2400" dirty="0" smtClean="0"/>
                  <a:t>:	 </a:t>
                </a:r>
                <a14:m>
                  <m:oMath xmlns:m="http://schemas.openxmlformats.org/officeDocument/2006/math">
                    <m:r>
                      <a:rPr lang="en-US" sz="2400" i="1">
                        <a:latin typeface="Cambria Math" panose="02040503050406030204" pitchFamily="18" charset="0"/>
                      </a:rPr>
                      <m:t>𝑆</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2</m:t>
                        </m:r>
                      </m:sub>
                    </m:sSub>
                    <m:r>
                      <a:rPr lang="en-US" sz="2400" i="1">
                        <a:latin typeface="Cambria Math" panose="02040503050406030204" pitchFamily="18" charset="0"/>
                      </a:rPr>
                      <m:t>)</m:t>
                    </m:r>
                  </m:oMath>
                </a14:m>
                <a:endParaRPr lang="en-US" sz="2400" dirty="0" smtClean="0"/>
              </a:p>
              <a:p>
                <a:r>
                  <a:rPr lang="fa-IR" sz="2400" dirty="0" smtClean="0"/>
                  <a:t>توان ظاهری موتور برابر است با:</a:t>
                </a:r>
                <a:endParaRPr lang="en-US" sz="2400" dirty="0" smtClean="0"/>
              </a:p>
              <a:p>
                <a:pPr marL="0" indent="0">
                  <a:buNone/>
                </a:pPr>
                <a:r>
                  <a:rPr lang="en-US" sz="2800" b="0" dirty="0"/>
                  <a:t> </a:t>
                </a:r>
                <a:r>
                  <a:rPr lang="en-US" sz="2800" b="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50</m:t>
                    </m:r>
                    <m:r>
                      <a:rPr lang="en-US" sz="2400" b="0" i="1" smtClean="0">
                        <a:latin typeface="Cambria Math" panose="02040503050406030204" pitchFamily="18" charset="0"/>
                      </a:rPr>
                      <m:t>𝐾𝑊</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1</m:t>
                            </m:r>
                          </m:sub>
                        </m:sSub>
                      </m:e>
                    </m:d>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1</m:t>
                            </m:r>
                          </m:sub>
                        </m:sSub>
                      </m:e>
                    </m:func>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50</m:t>
                        </m:r>
                        <m:r>
                          <a:rPr lang="en-US" sz="2400" b="0" i="1" smtClean="0">
                            <a:latin typeface="Cambria Math" panose="02040503050406030204" pitchFamily="18" charset="0"/>
                          </a:rPr>
                          <m:t>𝐾</m:t>
                        </m:r>
                      </m:num>
                      <m:den>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8</m:t>
                        </m:r>
                      </m:den>
                    </m:f>
                    <m:r>
                      <a:rPr lang="en-US" sz="2400" b="0" i="1" smtClean="0">
                        <a:latin typeface="Cambria Math" panose="02040503050406030204" pitchFamily="18" charset="0"/>
                      </a:rPr>
                      <m:t>=</m:t>
                    </m:r>
                    <m:r>
                      <a:rPr lang="en-US" sz="2400" b="0" i="1" smtClean="0">
                        <a:latin typeface="Cambria Math" panose="02040503050406030204" pitchFamily="18" charset="0"/>
                      </a:rPr>
                      <m:t>62</m:t>
                    </m:r>
                    <m:r>
                      <a:rPr lang="en-US" sz="2400" b="0" i="1" smtClean="0">
                        <a:latin typeface="Cambria Math" panose="02040503050406030204" pitchFamily="18" charset="0"/>
                      </a:rPr>
                      <m:t>.</m:t>
                    </m:r>
                    <m:r>
                      <a:rPr lang="en-US" sz="2400" b="0" i="1" smtClean="0">
                        <a:latin typeface="Cambria Math" panose="02040503050406030204" pitchFamily="18" charset="0"/>
                      </a:rPr>
                      <m:t>5</m:t>
                    </m:r>
                    <m:r>
                      <a:rPr lang="en-US" sz="2400" b="0" i="1" smtClean="0">
                        <a:latin typeface="Cambria Math" panose="02040503050406030204" pitchFamily="18" charset="0"/>
                      </a:rPr>
                      <m:t>𝐾𝑉𝐴</m:t>
                    </m:r>
                  </m:oMath>
                </a14:m>
                <a:endParaRPr lang="en-US" sz="2400" b="0" dirty="0" smtClean="0"/>
              </a:p>
              <a:p>
                <a:r>
                  <a:rPr lang="fa-IR" sz="2400" b="0" dirty="0" smtClean="0"/>
                  <a:t>توان راکتیو موتور برابر است با:</a:t>
                </a:r>
                <a:endParaRPr lang="en-US" sz="2400" b="0" dirty="0" smtClean="0"/>
              </a:p>
              <a:p>
                <a:pPr marL="0" indent="0">
                  <a:buNone/>
                </a:pPr>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1</m:t>
                            </m:r>
                          </m:sub>
                        </m:sSub>
                      </m:e>
                    </m:d>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1</m:t>
                            </m:r>
                          </m:sub>
                        </m:sSub>
                      </m:e>
                    </m:func>
                    <m:r>
                      <a:rPr lang="en-US" sz="2400" b="0" i="1" smtClean="0">
                        <a:latin typeface="Cambria Math" panose="02040503050406030204" pitchFamily="18" charset="0"/>
                      </a:rPr>
                      <m:t>=</m:t>
                    </m:r>
                    <m:r>
                      <a:rPr lang="en-US" sz="2400" b="0" i="1" smtClean="0">
                        <a:latin typeface="Cambria Math" panose="02040503050406030204" pitchFamily="18" charset="0"/>
                      </a:rPr>
                      <m:t>62</m:t>
                    </m:r>
                    <m:r>
                      <a:rPr lang="en-US" sz="2400" b="0" i="1" smtClean="0">
                        <a:latin typeface="Cambria Math" panose="02040503050406030204" pitchFamily="18" charset="0"/>
                      </a:rPr>
                      <m:t>.</m:t>
                    </m:r>
                    <m:r>
                      <a:rPr lang="en-US" sz="2400" b="0" i="1" smtClean="0">
                        <a:latin typeface="Cambria Math" panose="02040503050406030204" pitchFamily="18" charset="0"/>
                      </a:rPr>
                      <m:t>5</m:t>
                    </m:r>
                    <m:r>
                      <a:rPr lang="en-US" sz="2400" b="0" i="1" smtClean="0">
                        <a:latin typeface="Cambria Math" panose="02040503050406030204" pitchFamily="18" charset="0"/>
                      </a:rPr>
                      <m:t>𝐾</m:t>
                    </m:r>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1</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8</m:t>
                            </m:r>
                          </m:e>
                          <m:sup>
                            <m:r>
                              <a:rPr lang="en-US" sz="2400" b="0" i="1" smtClean="0">
                                <a:latin typeface="Cambria Math" panose="02040503050406030204" pitchFamily="18" charset="0"/>
                              </a:rPr>
                              <m:t>2</m:t>
                            </m:r>
                          </m:sup>
                        </m:sSup>
                      </m:e>
                    </m:rad>
                    <m:r>
                      <a:rPr lang="en-US" sz="2400" b="0" i="1" smtClean="0">
                        <a:latin typeface="Cambria Math" panose="02040503050406030204" pitchFamily="18" charset="0"/>
                      </a:rPr>
                      <m:t>=</m:t>
                    </m:r>
                    <m:r>
                      <a:rPr lang="en-US" sz="2400" b="0" i="1" smtClean="0">
                        <a:latin typeface="Cambria Math" panose="02040503050406030204" pitchFamily="18" charset="0"/>
                      </a:rPr>
                      <m:t>37</m:t>
                    </m:r>
                    <m:r>
                      <a:rPr lang="en-US" sz="2400" b="0" i="1" smtClean="0">
                        <a:latin typeface="Cambria Math" panose="02040503050406030204" pitchFamily="18" charset="0"/>
                      </a:rPr>
                      <m:t>.</m:t>
                    </m:r>
                    <m:r>
                      <a:rPr lang="en-US" sz="2400" b="0" i="1" smtClean="0">
                        <a:latin typeface="Cambria Math" panose="02040503050406030204" pitchFamily="18" charset="0"/>
                      </a:rPr>
                      <m:t>5</m:t>
                    </m:r>
                    <m:r>
                      <a:rPr lang="en-US" sz="2400" b="0" i="1" smtClean="0">
                        <a:latin typeface="Cambria Math" panose="02040503050406030204" pitchFamily="18" charset="0"/>
                      </a:rPr>
                      <m:t>𝐾𝑉𝐴</m:t>
                    </m:r>
                  </m:oMath>
                </a14:m>
                <a:endParaRPr lang="en-US" sz="2400" b="0" dirty="0" smtClean="0"/>
              </a:p>
              <a:p>
                <a:r>
                  <a:rPr lang="fa-IR" sz="2400" dirty="0" smtClean="0"/>
                  <a:t>از آنجا که پس از افزودن خازن، توان متوسط تغییری نمی‌کند، توان ظاهری موتور پس از افزودن خازن:</a:t>
                </a:r>
                <a:endParaRPr lang="en-US" sz="2400" dirty="0" smtClean="0"/>
              </a:p>
              <a:p>
                <a:pPr marL="0" indent="0">
                  <a:buNone/>
                </a:pPr>
                <a:r>
                  <a:rPr lang="en-US" sz="2400" b="0" dirty="0" smtClean="0"/>
                  <a:t>      </a:t>
                </a:r>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50</m:t>
                    </m:r>
                    <m:r>
                      <a:rPr lang="en-US" sz="2400" b="0" i="1" smtClean="0">
                        <a:latin typeface="Cambria Math" panose="02040503050406030204" pitchFamily="18" charset="0"/>
                      </a:rPr>
                      <m:t>𝐾𝑊</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𝑆</m:t>
                        </m:r>
                      </m:e>
                    </m:d>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r>
                          <a:rPr lang="en-US" sz="2400" b="0" i="1" smtClean="0">
                            <a:latin typeface="Cambria Math" panose="02040503050406030204" pitchFamily="18" charset="0"/>
                          </a:rPr>
                          <m:t>𝜙</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𝑆</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50</m:t>
                            </m:r>
                            <m:r>
                              <a:rPr lang="en-US" sz="2400" b="0" i="1" smtClean="0">
                                <a:latin typeface="Cambria Math" panose="02040503050406030204" pitchFamily="18" charset="0"/>
                              </a:rPr>
                              <m:t>𝐾</m:t>
                            </m:r>
                          </m:num>
                          <m:den>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95</m:t>
                            </m:r>
                          </m:den>
                        </m:f>
                        <m:r>
                          <a:rPr lang="en-US" sz="2400" b="0" i="1" smtClean="0">
                            <a:latin typeface="Cambria Math" panose="02040503050406030204" pitchFamily="18" charset="0"/>
                          </a:rPr>
                          <m:t>=</m:t>
                        </m:r>
                        <m:r>
                          <a:rPr lang="en-US" sz="2400" b="0" i="1" smtClean="0">
                            <a:latin typeface="Cambria Math" panose="02040503050406030204" pitchFamily="18" charset="0"/>
                          </a:rPr>
                          <m:t>52</m:t>
                        </m:r>
                        <m:r>
                          <a:rPr lang="en-US" sz="2400" b="0" i="1" smtClean="0">
                            <a:latin typeface="Cambria Math" panose="02040503050406030204" pitchFamily="18" charset="0"/>
                          </a:rPr>
                          <m:t>.</m:t>
                        </m:r>
                        <m:r>
                          <a:rPr lang="en-US" sz="2400" b="0" i="1" smtClean="0">
                            <a:latin typeface="Cambria Math" panose="02040503050406030204" pitchFamily="18" charset="0"/>
                          </a:rPr>
                          <m:t>63</m:t>
                        </m:r>
                        <m:r>
                          <a:rPr lang="en-US" sz="2400" b="0" i="1" smtClean="0">
                            <a:latin typeface="Cambria Math" panose="02040503050406030204" pitchFamily="18" charset="0"/>
                          </a:rPr>
                          <m:t>𝐾𝑉𝐴</m:t>
                        </m:r>
                      </m:e>
                    </m:func>
                  </m:oMath>
                </a14:m>
                <a:endParaRPr lang="en-US" sz="2400" b="0" dirty="0" smtClean="0"/>
              </a:p>
              <a:p>
                <a:pPr marL="0" indent="0">
                  <a:buNone/>
                </a:pPr>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625" r="-150"/>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fa-IR" dirty="0" smtClean="0"/>
              <a:t>راه حل (ادامه)</a:t>
            </a:r>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14. تحلیل توان </a:t>
            </a:r>
            <a:r>
              <a:rPr lang="en-US" altLang="en-US" smtClean="0"/>
              <a:t>AC</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35</a:t>
            </a:fld>
            <a:endParaRPr lang="en-US" altLang="en-US" dirty="0"/>
          </a:p>
        </p:txBody>
      </p:sp>
    </p:spTree>
    <p:extLst>
      <p:ext uri="{BB962C8B-B14F-4D97-AF65-F5344CB8AC3E}">
        <p14:creationId xmlns:p14="http://schemas.microsoft.com/office/powerpoint/2010/main" val="345990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fa-IR" sz="2600" b="0" dirty="0" smtClean="0"/>
                  <a:t>توان راکتیو پس از افزودن خازن:</a:t>
                </a:r>
                <a:endParaRPr lang="en-US" sz="2600" dirty="0" smtClean="0"/>
              </a:p>
              <a:p>
                <a:pPr marL="0" indent="0">
                  <a:buNone/>
                </a:pPr>
                <a:r>
                  <a:rPr lang="en-US" sz="2600" i="1" dirty="0">
                    <a:latin typeface="Cambria Math" panose="02040503050406030204" pitchFamily="18" charset="0"/>
                  </a:rPr>
                  <a:t> </a:t>
                </a:r>
                <a:r>
                  <a:rPr lang="en-US" sz="2600" i="1" dirty="0" smtClean="0">
                    <a:latin typeface="Cambria Math" panose="02040503050406030204" pitchFamily="18" charset="0"/>
                  </a:rPr>
                  <a:t>     </a:t>
                </a:r>
                <a14:m>
                  <m:oMath xmlns:m="http://schemas.openxmlformats.org/officeDocument/2006/math">
                    <m:r>
                      <a:rPr lang="en-US" sz="2600" b="0" i="1" smtClean="0">
                        <a:latin typeface="Cambria Math" panose="02040503050406030204" pitchFamily="18" charset="0"/>
                      </a:rPr>
                      <m:t>𝑄</m:t>
                    </m:r>
                    <m:r>
                      <a:rPr lang="en-US" sz="2600" b="0" i="1" smtClean="0">
                        <a:latin typeface="Cambria Math" panose="02040503050406030204" pitchFamily="18" charset="0"/>
                      </a:rPr>
                      <m:t>=</m:t>
                    </m:r>
                    <m:d>
                      <m:dPr>
                        <m:begChr m:val="|"/>
                        <m:endChr m:val="|"/>
                        <m:ctrlPr>
                          <a:rPr lang="en-US" sz="2600" b="0" i="1" smtClean="0">
                            <a:latin typeface="Cambria Math" panose="02040503050406030204" pitchFamily="18" charset="0"/>
                          </a:rPr>
                        </m:ctrlPr>
                      </m:dPr>
                      <m:e>
                        <m:r>
                          <a:rPr lang="en-US" sz="2600" b="0" i="1" smtClean="0">
                            <a:latin typeface="Cambria Math" panose="02040503050406030204" pitchFamily="18" charset="0"/>
                          </a:rPr>
                          <m:t>𝑆</m:t>
                        </m:r>
                      </m:e>
                    </m:d>
                    <m:func>
                      <m:funcPr>
                        <m:ctrlPr>
                          <a:rPr lang="en-US" sz="2600" b="0" i="1" smtClean="0">
                            <a:latin typeface="Cambria Math" panose="02040503050406030204" pitchFamily="18" charset="0"/>
                          </a:rPr>
                        </m:ctrlPr>
                      </m:funcPr>
                      <m:fName>
                        <m:r>
                          <m:rPr>
                            <m:sty m:val="p"/>
                          </m:rPr>
                          <a:rPr lang="en-US" sz="2600" b="0" i="0" smtClean="0">
                            <a:latin typeface="Cambria Math" panose="02040503050406030204" pitchFamily="18" charset="0"/>
                          </a:rPr>
                          <m:t>sin</m:t>
                        </m:r>
                      </m:fName>
                      <m:e>
                        <m:r>
                          <a:rPr lang="en-US" sz="2600" b="0" i="1" smtClean="0">
                            <a:latin typeface="Cambria Math" panose="02040503050406030204" pitchFamily="18" charset="0"/>
                          </a:rPr>
                          <m:t>𝜙</m:t>
                        </m:r>
                      </m:e>
                    </m:func>
                    <m:r>
                      <a:rPr lang="en-US" sz="2600" b="0" i="1" smtClean="0">
                        <a:latin typeface="Cambria Math" panose="02040503050406030204" pitchFamily="18" charset="0"/>
                      </a:rPr>
                      <m:t>=</m:t>
                    </m:r>
                    <m:r>
                      <a:rPr lang="en-US" sz="2600" b="0" i="1" smtClean="0">
                        <a:latin typeface="Cambria Math" panose="02040503050406030204" pitchFamily="18" charset="0"/>
                      </a:rPr>
                      <m:t>52</m:t>
                    </m:r>
                    <m:r>
                      <a:rPr lang="en-US" sz="2600" b="0" i="1" smtClean="0">
                        <a:latin typeface="Cambria Math" panose="02040503050406030204" pitchFamily="18" charset="0"/>
                      </a:rPr>
                      <m:t>.</m:t>
                    </m:r>
                    <m:r>
                      <a:rPr lang="en-US" sz="2600" b="0" i="1" smtClean="0">
                        <a:latin typeface="Cambria Math" panose="02040503050406030204" pitchFamily="18" charset="0"/>
                      </a:rPr>
                      <m:t>63</m:t>
                    </m:r>
                    <m:r>
                      <a:rPr lang="en-US" sz="2600" b="0" i="1" smtClean="0">
                        <a:latin typeface="Cambria Math" panose="02040503050406030204" pitchFamily="18" charset="0"/>
                      </a:rPr>
                      <m:t>𝐾</m:t>
                    </m:r>
                    <m:r>
                      <a:rPr lang="en-US" sz="2600" b="0" i="1" smtClean="0">
                        <a:latin typeface="Cambria Math" panose="02040503050406030204" pitchFamily="18" charset="0"/>
                      </a:rPr>
                      <m:t>×</m:t>
                    </m:r>
                    <m:rad>
                      <m:radPr>
                        <m:degHide m:val="on"/>
                        <m:ctrlPr>
                          <a:rPr lang="en-US" sz="2600" b="0" i="1" smtClean="0">
                            <a:latin typeface="Cambria Math" panose="02040503050406030204" pitchFamily="18" charset="0"/>
                          </a:rPr>
                        </m:ctrlPr>
                      </m:radPr>
                      <m:deg/>
                      <m:e>
                        <m:r>
                          <a:rPr lang="en-US" sz="2600" b="0" i="1" smtClean="0">
                            <a:latin typeface="Cambria Math" panose="02040503050406030204" pitchFamily="18" charset="0"/>
                          </a:rPr>
                          <m:t>1</m:t>
                        </m:r>
                        <m:r>
                          <a:rPr lang="en-US" sz="2600" b="0" i="1" smtClean="0">
                            <a:latin typeface="Cambria Math" panose="02040503050406030204" pitchFamily="18" charset="0"/>
                          </a:rPr>
                          <m:t>−</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0</m:t>
                            </m:r>
                            <m:r>
                              <a:rPr lang="en-US" sz="2600" b="0" i="1" smtClean="0">
                                <a:latin typeface="Cambria Math" panose="02040503050406030204" pitchFamily="18" charset="0"/>
                              </a:rPr>
                              <m:t>.</m:t>
                            </m:r>
                            <m:r>
                              <a:rPr lang="en-US" sz="2600" b="0" i="1" smtClean="0">
                                <a:latin typeface="Cambria Math" panose="02040503050406030204" pitchFamily="18" charset="0"/>
                              </a:rPr>
                              <m:t>95</m:t>
                            </m:r>
                          </m:e>
                          <m:sup>
                            <m:r>
                              <a:rPr lang="en-US" sz="2600" b="0" i="1" smtClean="0">
                                <a:latin typeface="Cambria Math" panose="02040503050406030204" pitchFamily="18" charset="0"/>
                              </a:rPr>
                              <m:t>2</m:t>
                            </m:r>
                          </m:sup>
                        </m:sSup>
                      </m:e>
                    </m:rad>
                    <m:r>
                      <a:rPr lang="en-US" sz="2600" b="0" i="1" smtClean="0">
                        <a:latin typeface="Cambria Math" panose="02040503050406030204" pitchFamily="18" charset="0"/>
                      </a:rPr>
                      <m:t>=</m:t>
                    </m:r>
                    <m:r>
                      <a:rPr lang="en-US" sz="2600" b="0" i="1" smtClean="0">
                        <a:latin typeface="Cambria Math" panose="02040503050406030204" pitchFamily="18" charset="0"/>
                      </a:rPr>
                      <m:t>16</m:t>
                    </m:r>
                    <m:r>
                      <a:rPr lang="en-US" sz="2600" b="0" i="1" smtClean="0">
                        <a:latin typeface="Cambria Math" panose="02040503050406030204" pitchFamily="18" charset="0"/>
                      </a:rPr>
                      <m:t>.</m:t>
                    </m:r>
                    <m:r>
                      <a:rPr lang="en-US" sz="2600" b="0" i="1" smtClean="0">
                        <a:latin typeface="Cambria Math" panose="02040503050406030204" pitchFamily="18" charset="0"/>
                      </a:rPr>
                      <m:t>43</m:t>
                    </m:r>
                    <m:r>
                      <a:rPr lang="en-US" sz="2600" b="0" i="1" smtClean="0">
                        <a:latin typeface="Cambria Math" panose="02040503050406030204" pitchFamily="18" charset="0"/>
                      </a:rPr>
                      <m:t>𝐾𝑉𝐴</m:t>
                    </m:r>
                  </m:oMath>
                </a14:m>
                <a:endParaRPr lang="en-US" sz="2600" b="0" dirty="0" smtClean="0"/>
              </a:p>
              <a:p>
                <a:r>
                  <a:rPr lang="fa-IR" sz="2600" dirty="0" smtClean="0"/>
                  <a:t>توان راکتیو خازن:</a:t>
                </a:r>
                <a:endParaRPr lang="en-US" sz="2600" dirty="0" smtClean="0"/>
              </a:p>
              <a:p>
                <a:pPr marL="0" indent="0">
                  <a:buNone/>
                </a:pPr>
                <a:r>
                  <a:rPr lang="en-US" sz="2600" b="0" dirty="0" smtClean="0"/>
                  <a:t>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𝑄</m:t>
                        </m:r>
                      </m:e>
                      <m:sub>
                        <m:r>
                          <a:rPr lang="en-US" sz="2600" b="0" i="1" smtClean="0">
                            <a:latin typeface="Cambria Math" panose="02040503050406030204" pitchFamily="18" charset="0"/>
                          </a:rPr>
                          <m:t>2</m:t>
                        </m:r>
                      </m:sub>
                    </m:sSub>
                    <m:r>
                      <a:rPr lang="en-US" sz="2600" b="0" i="1" smtClean="0">
                        <a:latin typeface="Cambria Math" panose="02040503050406030204" pitchFamily="18" charset="0"/>
                      </a:rPr>
                      <m:t>=</m:t>
                    </m:r>
                    <m:r>
                      <a:rPr lang="en-US" sz="2600" b="0" i="1" smtClean="0">
                        <a:latin typeface="Cambria Math" panose="02040503050406030204" pitchFamily="18" charset="0"/>
                      </a:rPr>
                      <m:t>𝑄</m:t>
                    </m:r>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𝑄</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16</m:t>
                    </m:r>
                    <m:r>
                      <a:rPr lang="en-US" sz="2600" b="0" i="1" smtClean="0">
                        <a:latin typeface="Cambria Math" panose="02040503050406030204" pitchFamily="18" charset="0"/>
                      </a:rPr>
                      <m:t>.</m:t>
                    </m:r>
                    <m:r>
                      <a:rPr lang="en-US" sz="2600" b="0" i="1" smtClean="0">
                        <a:latin typeface="Cambria Math" panose="02040503050406030204" pitchFamily="18" charset="0"/>
                      </a:rPr>
                      <m:t>43</m:t>
                    </m:r>
                    <m:r>
                      <a:rPr lang="en-US" sz="2600" b="0" i="1" smtClean="0">
                        <a:latin typeface="Cambria Math" panose="02040503050406030204" pitchFamily="18" charset="0"/>
                      </a:rPr>
                      <m:t>𝐾</m:t>
                    </m:r>
                    <m:r>
                      <a:rPr lang="en-US" sz="2600" b="0" i="1" smtClean="0">
                        <a:latin typeface="Cambria Math" panose="02040503050406030204" pitchFamily="18" charset="0"/>
                      </a:rPr>
                      <m:t>−</m:t>
                    </m:r>
                    <m:r>
                      <a:rPr lang="en-US" sz="2600" b="0" i="1" smtClean="0">
                        <a:latin typeface="Cambria Math" panose="02040503050406030204" pitchFamily="18" charset="0"/>
                      </a:rPr>
                      <m:t>37</m:t>
                    </m:r>
                    <m:r>
                      <a:rPr lang="en-US" sz="2600" b="0" i="1" smtClean="0">
                        <a:latin typeface="Cambria Math" panose="02040503050406030204" pitchFamily="18" charset="0"/>
                      </a:rPr>
                      <m:t>.</m:t>
                    </m:r>
                    <m:r>
                      <a:rPr lang="en-US" sz="2600" b="0" i="1" smtClean="0">
                        <a:latin typeface="Cambria Math" panose="02040503050406030204" pitchFamily="18" charset="0"/>
                      </a:rPr>
                      <m:t>5</m:t>
                    </m:r>
                    <m:r>
                      <a:rPr lang="en-US" sz="2600" b="0" i="1" smtClean="0">
                        <a:latin typeface="Cambria Math" panose="02040503050406030204" pitchFamily="18" charset="0"/>
                      </a:rPr>
                      <m:t>𝐾</m:t>
                    </m:r>
                    <m:r>
                      <a:rPr lang="en-US" sz="2600" b="0" i="1" smtClean="0">
                        <a:latin typeface="Cambria Math" panose="02040503050406030204" pitchFamily="18" charset="0"/>
                      </a:rPr>
                      <m:t>=−</m:t>
                    </m:r>
                    <m:r>
                      <a:rPr lang="en-US" sz="2600" b="0" i="1" smtClean="0">
                        <a:latin typeface="Cambria Math" panose="02040503050406030204" pitchFamily="18" charset="0"/>
                      </a:rPr>
                      <m:t>21</m:t>
                    </m:r>
                    <m:r>
                      <a:rPr lang="en-US" sz="2600" b="0" i="1" smtClean="0">
                        <a:latin typeface="Cambria Math" panose="02040503050406030204" pitchFamily="18" charset="0"/>
                      </a:rPr>
                      <m:t>.</m:t>
                    </m:r>
                    <m:r>
                      <a:rPr lang="en-US" sz="2600" b="0" i="1" smtClean="0">
                        <a:latin typeface="Cambria Math" panose="02040503050406030204" pitchFamily="18" charset="0"/>
                      </a:rPr>
                      <m:t>07</m:t>
                    </m:r>
                    <m:r>
                      <a:rPr lang="en-US" sz="2600" b="0" i="1" smtClean="0">
                        <a:latin typeface="Cambria Math" panose="02040503050406030204" pitchFamily="18" charset="0"/>
                      </a:rPr>
                      <m:t>𝐾𝑉𝐴</m:t>
                    </m:r>
                  </m:oMath>
                </a14:m>
                <a:endParaRPr lang="en-US" sz="2600" b="0" dirty="0" smtClean="0"/>
              </a:p>
              <a:p>
                <a:r>
                  <a:rPr lang="fa-IR" sz="2600" dirty="0" smtClean="0"/>
                  <a:t>محاسبه جریان خازن و در نهایت مقدار خازن:</a:t>
                </a:r>
                <a:endParaRPr lang="en-US" sz="2600" b="0" dirty="0" smtClean="0"/>
              </a:p>
              <a:p>
                <a:pPr marL="0" indent="0">
                  <a:buNone/>
                </a:pPr>
                <a:r>
                  <a:rPr lang="en-US" sz="2600" dirty="0"/>
                  <a:t> </a:t>
                </a:r>
                <a:r>
                  <a:rPr lang="en-US" sz="2600" dirty="0" smtClean="0"/>
                  <a:t>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𝑆</m:t>
                        </m:r>
                      </m:e>
                      <m:sub>
                        <m:r>
                          <a:rPr lang="en-US" sz="2600" b="0" i="1" smtClean="0">
                            <a:latin typeface="Cambria Math" panose="02040503050406030204" pitchFamily="18" charset="0"/>
                          </a:rPr>
                          <m:t>2</m:t>
                        </m:r>
                      </m:sub>
                    </m:sSub>
                    <m:r>
                      <a:rPr lang="en-US" sz="2600" b="0" i="1" smtClean="0">
                        <a:latin typeface="Cambria Math" panose="02040503050406030204" pitchFamily="18" charset="0"/>
                      </a:rPr>
                      <m:t>=</m:t>
                    </m:r>
                    <m:r>
                      <a:rPr lang="en-US" sz="2600" b="0" i="1" smtClean="0">
                        <a:latin typeface="Cambria Math" panose="02040503050406030204" pitchFamily="18" charset="0"/>
                      </a:rPr>
                      <m:t>𝑗</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𝑄</m:t>
                        </m:r>
                      </m:e>
                      <m:sub>
                        <m:r>
                          <a:rPr lang="en-US" sz="2600" b="0" i="1" smtClean="0">
                            <a:latin typeface="Cambria Math" panose="02040503050406030204" pitchFamily="18" charset="0"/>
                          </a:rPr>
                          <m:t>2</m:t>
                        </m:r>
                      </m:sub>
                    </m:sSub>
                    <m:r>
                      <a:rPr lang="en-US" sz="2600" b="0" i="1" smtClean="0">
                        <a:latin typeface="Cambria Math" panose="02040503050406030204" pitchFamily="18" charset="0"/>
                      </a:rPr>
                      <m:t>=−</m:t>
                    </m:r>
                    <m:r>
                      <a:rPr lang="en-US" sz="2600" b="0" i="1" smtClean="0">
                        <a:latin typeface="Cambria Math" panose="02040503050406030204" pitchFamily="18" charset="0"/>
                      </a:rPr>
                      <m:t>𝑗</m:t>
                    </m:r>
                    <m:r>
                      <a:rPr lang="en-US" sz="2600" b="0" i="1" smtClean="0">
                        <a:latin typeface="Cambria Math" panose="02040503050406030204" pitchFamily="18" charset="0"/>
                      </a:rPr>
                      <m:t>21</m:t>
                    </m:r>
                    <m:r>
                      <a:rPr lang="en-US" sz="2600" b="0" i="1" smtClean="0">
                        <a:latin typeface="Cambria Math" panose="02040503050406030204" pitchFamily="18" charset="0"/>
                      </a:rPr>
                      <m:t>.</m:t>
                    </m:r>
                    <m:r>
                      <a:rPr lang="en-US" sz="2600" b="0" i="1" smtClean="0">
                        <a:latin typeface="Cambria Math" panose="02040503050406030204" pitchFamily="18" charset="0"/>
                      </a:rPr>
                      <m:t>07</m:t>
                    </m:r>
                    <m:r>
                      <a:rPr lang="en-US" sz="2600" b="0" i="1" smtClean="0">
                        <a:latin typeface="Cambria Math" panose="02040503050406030204" pitchFamily="18" charset="0"/>
                      </a:rPr>
                      <m:t>𝐾𝑉𝐴</m:t>
                    </m:r>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𝑉</m:t>
                        </m:r>
                      </m:e>
                      <m:sub>
                        <m:r>
                          <a:rPr lang="en-US" sz="2600" b="0" i="1" smtClean="0">
                            <a:latin typeface="Cambria Math" panose="02040503050406030204" pitchFamily="18" charset="0"/>
                          </a:rPr>
                          <m:t>2</m:t>
                        </m:r>
                      </m:sub>
                    </m:sSub>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𝐼</m:t>
                        </m:r>
                      </m:e>
                      <m:sub>
                        <m:r>
                          <a:rPr lang="en-US" sz="2600" b="0" i="1" smtClean="0">
                            <a:latin typeface="Cambria Math" panose="02040503050406030204" pitchFamily="18" charset="0"/>
                          </a:rPr>
                          <m:t>2</m:t>
                        </m:r>
                      </m:sub>
                      <m:sup>
                        <m:r>
                          <a:rPr lang="en-US" sz="2600" b="0" i="1" smtClean="0">
                            <a:latin typeface="Cambria Math" panose="02040503050406030204" pitchFamily="18" charset="0"/>
                          </a:rPr>
                          <m:t>∗</m:t>
                        </m:r>
                      </m:sup>
                    </m:sSubSup>
                    <m:r>
                      <a:rPr lang="en-US" sz="2600" b="0" i="1" smtClean="0">
                        <a:latin typeface="Cambria Math" panose="02040503050406030204" pitchFamily="18" charset="0"/>
                      </a:rPr>
                      <m:t>=</m:t>
                    </m:r>
                    <m:r>
                      <a:rPr lang="en-US" sz="2600" b="0" i="1" smtClean="0">
                        <a:latin typeface="Cambria Math" panose="02040503050406030204" pitchFamily="18" charset="0"/>
                      </a:rPr>
                      <m:t>230</m:t>
                    </m:r>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𝐼</m:t>
                        </m:r>
                      </m:e>
                      <m:sub>
                        <m:r>
                          <a:rPr lang="en-US" sz="2600" b="0" i="1" smtClean="0">
                            <a:latin typeface="Cambria Math" panose="02040503050406030204" pitchFamily="18" charset="0"/>
                          </a:rPr>
                          <m:t>2</m:t>
                        </m:r>
                      </m:sub>
                      <m:sup>
                        <m:r>
                          <a:rPr lang="en-US" sz="2600" b="0" i="1" smtClean="0">
                            <a:latin typeface="Cambria Math" panose="02040503050406030204" pitchFamily="18" charset="0"/>
                          </a:rPr>
                          <m:t>∗</m:t>
                        </m:r>
                      </m:sup>
                    </m:sSubSup>
                  </m:oMath>
                </a14:m>
                <a:endParaRPr lang="en-US" sz="2600" b="0" dirty="0" smtClean="0"/>
              </a:p>
              <a:p>
                <a:pPr marL="0" indent="0">
                  <a:buNone/>
                </a:pPr>
                <a14:m>
                  <m:oMathPara xmlns:m="http://schemas.openxmlformats.org/officeDocument/2006/math">
                    <m:oMathParaPr>
                      <m:jc m:val="left"/>
                    </m:oMathParaPr>
                    <m:oMath xmlns:m="http://schemas.openxmlformats.org/officeDocument/2006/math">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𝐼</m:t>
                          </m:r>
                        </m:e>
                        <m:sub>
                          <m:r>
                            <a:rPr lang="en-US" sz="2600" b="0" i="1" smtClean="0">
                              <a:latin typeface="Cambria Math" panose="02040503050406030204" pitchFamily="18" charset="0"/>
                            </a:rPr>
                            <m:t>2</m:t>
                          </m:r>
                        </m:sub>
                      </m:sSub>
                      <m:r>
                        <a:rPr lang="en-US" sz="2600" b="0" i="1" smtClean="0">
                          <a:latin typeface="Cambria Math" panose="02040503050406030204" pitchFamily="18" charset="0"/>
                        </a:rPr>
                        <m:t>=</m:t>
                      </m:r>
                      <m:r>
                        <a:rPr lang="en-US" sz="2600" b="0" i="1" smtClean="0">
                          <a:latin typeface="Cambria Math" panose="02040503050406030204" pitchFamily="18" charset="0"/>
                        </a:rPr>
                        <m:t>𝑗</m:t>
                      </m:r>
                      <m:r>
                        <a:rPr lang="en-US" sz="2600" b="0" i="1" smtClean="0">
                          <a:latin typeface="Cambria Math" panose="02040503050406030204" pitchFamily="18" charset="0"/>
                        </a:rPr>
                        <m:t>91</m:t>
                      </m:r>
                      <m:r>
                        <a:rPr lang="en-US" sz="2600" b="0" i="1" smtClean="0">
                          <a:latin typeface="Cambria Math" panose="02040503050406030204" pitchFamily="18" charset="0"/>
                        </a:rPr>
                        <m:t>.</m:t>
                      </m:r>
                      <m:r>
                        <a:rPr lang="en-US" sz="2600" b="0" i="1" smtClean="0">
                          <a:latin typeface="Cambria Math" panose="02040503050406030204" pitchFamily="18" charset="0"/>
                        </a:rPr>
                        <m:t>6</m:t>
                      </m:r>
                      <m:r>
                        <a:rPr lang="en-US" sz="2600" b="0" i="1" smtClean="0">
                          <a:latin typeface="Cambria Math" panose="02040503050406030204" pitchFamily="18" charset="0"/>
                        </a:rPr>
                        <m:t>→</m:t>
                      </m:r>
                      <m:r>
                        <a:rPr lang="en-US" sz="2600" b="0" i="1" smtClean="0">
                          <a:latin typeface="Cambria Math" panose="02040503050406030204" pitchFamily="18" charset="0"/>
                        </a:rPr>
                        <m:t>𝑍</m:t>
                      </m:r>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230</m:t>
                          </m:r>
                        </m:num>
                        <m:den>
                          <m:r>
                            <a:rPr lang="en-US" sz="2600" b="0" i="1" smtClean="0">
                              <a:latin typeface="Cambria Math" panose="02040503050406030204" pitchFamily="18" charset="0"/>
                            </a:rPr>
                            <m:t>𝑗</m:t>
                          </m:r>
                          <m:r>
                            <a:rPr lang="en-US" sz="2600" b="0" i="1" smtClean="0">
                              <a:latin typeface="Cambria Math" panose="02040503050406030204" pitchFamily="18" charset="0"/>
                            </a:rPr>
                            <m:t>91</m:t>
                          </m:r>
                          <m:r>
                            <a:rPr lang="en-US" sz="2600" b="0" i="1" smtClean="0">
                              <a:latin typeface="Cambria Math" panose="02040503050406030204" pitchFamily="18" charset="0"/>
                            </a:rPr>
                            <m:t>.</m:t>
                          </m:r>
                          <m:r>
                            <a:rPr lang="en-US" sz="2600" b="0" i="1" smtClean="0">
                              <a:latin typeface="Cambria Math" panose="02040503050406030204" pitchFamily="18" charset="0"/>
                            </a:rPr>
                            <m:t>6</m:t>
                          </m:r>
                        </m:den>
                      </m:f>
                      <m:r>
                        <a:rPr lang="en-US" sz="2600" b="0" i="1" smtClean="0">
                          <a:latin typeface="Cambria Math" panose="02040503050406030204" pitchFamily="18" charset="0"/>
                        </a:rPr>
                        <m:t>=−</m:t>
                      </m:r>
                      <m:r>
                        <a:rPr lang="en-US" sz="2600" b="0" i="1" smtClean="0">
                          <a:latin typeface="Cambria Math" panose="02040503050406030204" pitchFamily="18" charset="0"/>
                        </a:rPr>
                        <m:t>𝑗</m:t>
                      </m:r>
                      <m:r>
                        <a:rPr lang="en-US" sz="2600" b="0" i="1" smtClean="0">
                          <a:latin typeface="Cambria Math" panose="02040503050406030204" pitchFamily="18" charset="0"/>
                        </a:rPr>
                        <m:t>2</m:t>
                      </m:r>
                      <m:r>
                        <a:rPr lang="en-US" sz="2600" b="0" i="1" smtClean="0">
                          <a:latin typeface="Cambria Math" panose="02040503050406030204" pitchFamily="18" charset="0"/>
                        </a:rPr>
                        <m:t>.</m:t>
                      </m:r>
                      <m:r>
                        <a:rPr lang="en-US" sz="2600" b="0" i="1" smtClean="0">
                          <a:latin typeface="Cambria Math" panose="02040503050406030204" pitchFamily="18" charset="0"/>
                        </a:rPr>
                        <m:t>51</m:t>
                      </m:r>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𝐶𝑗</m:t>
                          </m:r>
                          <m:r>
                            <a:rPr lang="en-US" sz="2600" b="0" i="1" smtClean="0">
                              <a:latin typeface="Cambria Math" panose="02040503050406030204" pitchFamily="18" charset="0"/>
                            </a:rPr>
                            <m:t>𝜔</m:t>
                          </m:r>
                        </m:den>
                      </m:f>
                    </m:oMath>
                  </m:oMathPara>
                </a14:m>
                <a:endParaRPr lang="en-US" sz="26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600" b="0" i="1" smtClean="0">
                          <a:latin typeface="Cambria Math" panose="02040503050406030204" pitchFamily="18" charset="0"/>
                        </a:rPr>
                        <m:t>→</m:t>
                      </m:r>
                      <m:r>
                        <a:rPr lang="en-US" sz="2600" b="0" i="1" smtClean="0">
                          <a:latin typeface="Cambria Math" panose="02040503050406030204" pitchFamily="18" charset="0"/>
                        </a:rPr>
                        <m:t>𝐶</m:t>
                      </m:r>
                      <m:r>
                        <a:rPr lang="en-US" sz="2600" b="0" i="1" smtClean="0">
                          <a:latin typeface="Cambria Math" panose="02040503050406030204" pitchFamily="18" charset="0"/>
                        </a:rPr>
                        <m:t>𝜔</m:t>
                      </m:r>
                      <m:r>
                        <a:rPr lang="en-US" sz="2600" b="0" i="1" smtClean="0">
                          <a:latin typeface="Cambria Math" panose="02040503050406030204" pitchFamily="18" charset="0"/>
                        </a:rPr>
                        <m:t>=</m:t>
                      </m:r>
                      <m:r>
                        <a:rPr lang="en-US" sz="2600" b="0" i="1" smtClean="0">
                          <a:latin typeface="Cambria Math" panose="02040503050406030204" pitchFamily="18" charset="0"/>
                        </a:rPr>
                        <m:t>0</m:t>
                      </m:r>
                      <m:r>
                        <a:rPr lang="en-US" sz="2600" b="0" i="1" smtClean="0">
                          <a:latin typeface="Cambria Math" panose="02040503050406030204" pitchFamily="18" charset="0"/>
                        </a:rPr>
                        <m:t>.</m:t>
                      </m:r>
                      <m:r>
                        <a:rPr lang="en-US" sz="2600" b="0" i="1" smtClean="0">
                          <a:latin typeface="Cambria Math" panose="02040503050406030204" pitchFamily="18" charset="0"/>
                        </a:rPr>
                        <m:t>398</m:t>
                      </m:r>
                    </m:oMath>
                  </m:oMathPara>
                </a14:m>
                <a:endParaRPr lang="en-US" sz="2600" b="0"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750" r="-299"/>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fa-IR" dirty="0" smtClean="0"/>
              <a:t>راه حل (ادامه)</a:t>
            </a:r>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14. تحلیل توان </a:t>
            </a:r>
            <a:r>
              <a:rPr lang="en-US" altLang="en-US" smtClean="0"/>
              <a:t>AC</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36</a:t>
            </a:fld>
            <a:endParaRPr lang="en-US" altLang="en-US" dirty="0"/>
          </a:p>
        </p:txBody>
      </p:sp>
    </p:spTree>
    <p:extLst>
      <p:ext uri="{BB962C8B-B14F-4D97-AF65-F5344CB8AC3E}">
        <p14:creationId xmlns:p14="http://schemas.microsoft.com/office/powerpoint/2010/main" val="426671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خلاصه</a:t>
            </a:r>
            <a:endParaRPr lang="en-US" dirty="0"/>
          </a:p>
        </p:txBody>
      </p:sp>
      <p:sp>
        <p:nvSpPr>
          <p:cNvPr id="3" name="Content Placeholder 2"/>
          <p:cNvSpPr>
            <a:spLocks noGrp="1"/>
          </p:cNvSpPr>
          <p:nvPr>
            <p:ph sz="quarter"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14. تحلیل توان </a:t>
            </a:r>
            <a:r>
              <a:rPr lang="en-US" altLang="en-US" smtClean="0"/>
              <a:t>AC</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37</a:t>
            </a:fld>
            <a:endParaRPr lang="en-US" altLang="en-US" dirty="0"/>
          </a:p>
        </p:txBody>
      </p:sp>
      <p:pic>
        <p:nvPicPr>
          <p:cNvPr id="8" name="Picture 7"/>
          <p:cNvPicPr>
            <a:picLocks noChangeAspect="1"/>
          </p:cNvPicPr>
          <p:nvPr/>
        </p:nvPicPr>
        <p:blipFill>
          <a:blip r:embed="rId2"/>
          <a:stretch>
            <a:fillRect/>
          </a:stretch>
        </p:blipFill>
        <p:spPr>
          <a:xfrm>
            <a:off x="578755" y="1828800"/>
            <a:ext cx="8184245" cy="3833495"/>
          </a:xfrm>
          <a:prstGeom prst="rect">
            <a:avLst/>
          </a:prstGeom>
        </p:spPr>
      </p:pic>
    </p:spTree>
    <p:extLst>
      <p:ext uri="{BB962C8B-B14F-4D97-AF65-F5344CB8AC3E}">
        <p14:creationId xmlns:p14="http://schemas.microsoft.com/office/powerpoint/2010/main" val="15869455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3370328" y="1917232"/>
            <a:ext cx="5273543" cy="1892768"/>
          </a:xfrm>
          <a:prstGeom prst="rect">
            <a:avLst/>
          </a:prstGeom>
        </p:spPr>
      </p:pic>
      <p:sp>
        <p:nvSpPr>
          <p:cNvPr id="2" name="Title 1"/>
          <p:cNvSpPr>
            <a:spLocks noGrp="1"/>
          </p:cNvSpPr>
          <p:nvPr>
            <p:ph type="title"/>
          </p:nvPr>
        </p:nvSpPr>
        <p:spPr/>
        <p:txBody>
          <a:bodyPr/>
          <a:lstStyle/>
          <a:p>
            <a:r>
              <a:rPr lang="fa-IR" dirty="0" smtClean="0"/>
              <a:t>تمرین کلاسی 1</a:t>
            </a:r>
            <a:endParaRPr lang="en-US" dirty="0"/>
          </a:p>
        </p:txBody>
      </p:sp>
      <p:sp>
        <p:nvSpPr>
          <p:cNvPr id="3" name="Content Placeholder 2"/>
          <p:cNvSpPr>
            <a:spLocks noGrp="1"/>
          </p:cNvSpPr>
          <p:nvPr>
            <p:ph sz="quarter" idx="1"/>
          </p:nvPr>
        </p:nvSpPr>
        <p:spPr/>
        <p:txBody>
          <a:bodyPr/>
          <a:lstStyle/>
          <a:p>
            <a:r>
              <a:rPr lang="fa-IR" dirty="0" smtClean="0"/>
              <a:t>توان مختلط؟</a:t>
            </a:r>
            <a:endParaRPr lang="en-US" dirty="0"/>
          </a:p>
          <a:p>
            <a:endParaRPr lang="en-US" dirty="0" smtClean="0"/>
          </a:p>
          <a:p>
            <a:endParaRPr lang="en-US" dirty="0"/>
          </a:p>
          <a:p>
            <a:endParaRPr lang="en-US" dirty="0" smtClean="0"/>
          </a:p>
          <a:p>
            <a:endParaRPr lang="en-US" dirty="0" smtClean="0"/>
          </a:p>
          <a:p>
            <a:r>
              <a:rPr lang="fa-IR" dirty="0" smtClean="0"/>
              <a:t>چه خازنی با مقاومت 10 اهم موازی کنیم تا ضریب توان 0/95 شود؟</a:t>
            </a:r>
          </a:p>
          <a:p>
            <a:r>
              <a:rPr lang="fa-IR" dirty="0" smtClean="0"/>
              <a:t>چه خازنی با مقاومت 10 اهم موازی کنیم تا ضریب توان 1 شود؟</a:t>
            </a:r>
            <a:endParaRPr lang="en-US" dirty="0" smtClean="0"/>
          </a:p>
          <a:p>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14. تحلیل توان </a:t>
            </a:r>
            <a:r>
              <a:rPr lang="en-US" altLang="en-US" smtClean="0"/>
              <a:t>AC</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38</a:t>
            </a:fld>
            <a:endParaRPr lang="en-US" altLang="en-US" dirty="0"/>
          </a:p>
        </p:txBody>
      </p:sp>
      <mc:AlternateContent xmlns:mc="http://schemas.openxmlformats.org/markup-compatibility/2006" xmlns:a14="http://schemas.microsoft.com/office/drawing/2010/main">
        <mc:Choice Requires="a14">
          <p:sp>
            <p:nvSpPr>
              <p:cNvPr id="9" name="TextBox 8"/>
              <p:cNvSpPr txBox="1"/>
              <p:nvPr/>
            </p:nvSpPr>
            <p:spPr>
              <a:xfrm>
                <a:off x="895154" y="1828800"/>
                <a:ext cx="156735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50</m:t>
                      </m:r>
                      <m:r>
                        <a:rPr lang="en-US" sz="2400" b="0" i="1" smtClean="0">
                          <a:latin typeface="Cambria Math" panose="02040503050406030204" pitchFamily="18" charset="0"/>
                        </a:rPr>
                        <m:t>𝐻𝑧</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895154" y="1828800"/>
                <a:ext cx="1567352" cy="461665"/>
              </a:xfrm>
              <a:prstGeom prst="rect">
                <a:avLst/>
              </a:prstGeom>
              <a:blipFill>
                <a:blip r:embed="rId5"/>
                <a:stretch>
                  <a:fillRect l="-389" b="-19737"/>
                </a:stretch>
              </a:blipFill>
            </p:spPr>
            <p:txBody>
              <a:bodyPr/>
              <a:lstStyle/>
              <a:p>
                <a:r>
                  <a:rPr lang="en-US">
                    <a:noFill/>
                  </a:rPr>
                  <a:t> </a:t>
                </a:r>
              </a:p>
            </p:txBody>
          </p:sp>
        </mc:Fallback>
      </mc:AlternateContent>
    </p:spTree>
    <p:extLst>
      <p:ext uri="{BB962C8B-B14F-4D97-AF65-F5344CB8AC3E}">
        <p14:creationId xmlns:p14="http://schemas.microsoft.com/office/powerpoint/2010/main" val="3566644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توان لحظه‌ای در مدار </a:t>
            </a:r>
            <a:r>
              <a:rPr lang="en-US" dirty="0" smtClean="0"/>
              <a:t>RL</a:t>
            </a:r>
            <a:endParaRPr lang="fa-IR" dirty="0"/>
          </a:p>
        </p:txBody>
      </p:sp>
      <p:sp>
        <p:nvSpPr>
          <p:cNvPr id="3" name="Content Placeholder 2"/>
          <p:cNvSpPr>
            <a:spLocks noGrp="1"/>
          </p:cNvSpPr>
          <p:nvPr>
            <p:ph sz="quarter" idx="1"/>
          </p:nvPr>
        </p:nvSpPr>
        <p:spPr/>
        <p:txBody>
          <a:bodyPr/>
          <a:lstStyle/>
          <a:p>
            <a:r>
              <a:rPr lang="fa-IR" dirty="0" smtClean="0"/>
              <a:t>توان لحظه‌ای همه المانها را بیابید.</a:t>
            </a:r>
            <a:endParaRPr lang="fa-IR"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14. تحلیل توان </a:t>
            </a:r>
            <a:r>
              <a:rPr lang="en-US" altLang="en-US" smtClean="0"/>
              <a:t>AC</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4</a:t>
            </a:fld>
            <a:endParaRPr lang="en-US" altLang="en-US" dirty="0"/>
          </a:p>
        </p:txBody>
      </p:sp>
      <p:pic>
        <p:nvPicPr>
          <p:cNvPr id="10" name="Picture 4" descr="hay29575_1101"/>
          <p:cNvPicPr>
            <a:picLocks noChangeAspect="1" noChangeArrowheads="1"/>
          </p:cNvPicPr>
          <p:nvPr/>
        </p:nvPicPr>
        <p:blipFill>
          <a:blip r:embed="rId2" cstate="print">
            <a:extLst>
              <a:ext uri="{28A0092B-C50C-407E-A947-70E740481C1C}">
                <a14:useLocalDpi xmlns:a14="http://schemas.microsoft.com/office/drawing/2010/main" val="0"/>
              </a:ext>
            </a:extLst>
          </a:blip>
          <a:srcRect t="2675"/>
          <a:stretch>
            <a:fillRect/>
          </a:stretch>
        </p:blipFill>
        <p:spPr bwMode="auto">
          <a:xfrm>
            <a:off x="571500" y="1263650"/>
            <a:ext cx="354330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descr="hay29575_1102"/>
          <p:cNvPicPr>
            <a:picLocks noChangeAspect="1" noChangeArrowheads="1"/>
          </p:cNvPicPr>
          <p:nvPr/>
        </p:nvPicPr>
        <p:blipFill>
          <a:blip r:embed="rId3" cstate="print">
            <a:extLst>
              <a:ext uri="{28A0092B-C50C-407E-A947-70E740481C1C}">
                <a14:useLocalDpi xmlns:a14="http://schemas.microsoft.com/office/drawing/2010/main" val="0"/>
              </a:ext>
            </a:extLst>
          </a:blip>
          <a:srcRect t="2107"/>
          <a:stretch>
            <a:fillRect/>
          </a:stretch>
        </p:blipFill>
        <p:spPr bwMode="auto">
          <a:xfrm>
            <a:off x="4386263" y="2546350"/>
            <a:ext cx="4300537" cy="3335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2" name="Content Placeholder 2"/>
              <p:cNvSpPr txBox="1">
                <a:spLocks/>
              </p:cNvSpPr>
              <p:nvPr/>
            </p:nvSpPr>
            <p:spPr bwMode="auto">
              <a:xfrm>
                <a:off x="609600" y="3784600"/>
                <a:ext cx="3594100" cy="2235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r" rtl="1"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B Nazanin" panose="00000400000000000000" pitchFamily="2" charset="-78"/>
                  </a:defRPr>
                </a:lvl1pPr>
                <a:lvl2pPr marL="639763" indent="-273050" algn="r" rtl="1"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B Nazanin" panose="00000400000000000000" pitchFamily="2" charset="-78"/>
                  </a:defRPr>
                </a:lvl2pPr>
                <a:lvl3pPr marL="914400" indent="-228600" algn="r" rtl="1"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B Nazanin" panose="00000400000000000000" pitchFamily="2" charset="-78"/>
                  </a:defRPr>
                </a:lvl3pPr>
                <a:lvl4pPr marL="1371600" indent="-228600" algn="r" rtl="1"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B Nazanin" panose="00000400000000000000" pitchFamily="2" charset="-78"/>
                  </a:defRPr>
                </a:lvl4pPr>
                <a:lvl5pPr marL="1828800" indent="-228600" algn="r" rtl="1"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B Nazanin" panose="00000400000000000000" pitchFamily="2" charset="-78"/>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Font typeface="Wingdings 2" pitchFamily="18" charset="2"/>
                  <a:buNone/>
                </a:pPr>
                <a:r>
                  <a:rPr lang="fa-IR" altLang="en-US" dirty="0" smtClean="0"/>
                  <a:t>طبق قانون بقای انرژی:</a:t>
                </a:r>
              </a:p>
              <a:p>
                <a:pPr marL="0" indent="0">
                  <a:buFont typeface="Wingdings 2" pitchFamily="18" charset="2"/>
                  <a:buNone/>
                </a:pPr>
                <a:r>
                  <a:rPr lang="fa-IR" altLang="en-US" dirty="0" smtClean="0"/>
                  <a:t>در هر لحظه از زمان، توان جذب شده برابر با توان تولید شده است:</a:t>
                </a:r>
              </a:p>
              <a:p>
                <a:pPr marL="0" indent="0">
                  <a:buFont typeface="Wingdings 2" pitchFamily="18" charset="2"/>
                  <a:buNone/>
                </a:pPr>
                <a:r>
                  <a:rPr lang="fa-IR" altLang="en-US" sz="3200" dirty="0" smtClean="0"/>
                  <a:t> </a:t>
                </a:r>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𝑝</m:t>
                        </m:r>
                      </m:e>
                      <m:sub>
                        <m:r>
                          <a:rPr lang="en-US" altLang="en-US" sz="2400" b="0" i="1" smtClean="0">
                            <a:latin typeface="Cambria Math" panose="02040503050406030204" pitchFamily="18" charset="0"/>
                          </a:rPr>
                          <m:t>𝑠𝑟𝑐</m:t>
                        </m:r>
                      </m:sub>
                    </m:sSub>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𝑡</m:t>
                        </m:r>
                      </m:e>
                    </m:d>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𝑝</m:t>
                        </m:r>
                      </m:e>
                      <m:sub>
                        <m:r>
                          <a:rPr lang="en-US" altLang="en-US" sz="2400" b="0" i="1" smtClean="0">
                            <a:latin typeface="Cambria Math" panose="02040503050406030204" pitchFamily="18" charset="0"/>
                          </a:rPr>
                          <m:t>𝑅</m:t>
                        </m:r>
                      </m:sub>
                    </m:sSub>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𝑡</m:t>
                        </m:r>
                      </m:e>
                    </m:d>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𝑝</m:t>
                        </m:r>
                      </m:e>
                      <m:sub>
                        <m:r>
                          <a:rPr lang="en-US" altLang="en-US" sz="2400" b="0" i="1" smtClean="0">
                            <a:latin typeface="Cambria Math" panose="02040503050406030204" pitchFamily="18" charset="0"/>
                          </a:rPr>
                          <m:t>𝐿</m:t>
                        </m:r>
                      </m:sub>
                    </m:sSub>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𝑡</m:t>
                    </m:r>
                    <m:r>
                      <a:rPr lang="en-US" altLang="en-US" sz="2400" b="0" i="1" smtClean="0">
                        <a:latin typeface="Cambria Math" panose="02040503050406030204" pitchFamily="18" charset="0"/>
                      </a:rPr>
                      <m:t>)</m:t>
                    </m:r>
                  </m:oMath>
                </a14:m>
                <a:endParaRPr lang="fa-IR" altLang="en-US" sz="3200" dirty="0"/>
              </a:p>
            </p:txBody>
          </p:sp>
        </mc:Choice>
        <mc:Fallback xmlns="">
          <p:sp>
            <p:nvSpPr>
              <p:cNvPr id="12" name="Content Placeholder 2"/>
              <p:cNvSpPr txBox="1">
                <a:spLocks noRot="1" noChangeAspect="1" noMove="1" noResize="1" noEditPoints="1" noAdjustHandles="1" noChangeArrowheads="1" noChangeShapeType="1" noTextEdit="1"/>
              </p:cNvSpPr>
              <p:nvPr/>
            </p:nvSpPr>
            <p:spPr bwMode="auto">
              <a:xfrm>
                <a:off x="609600" y="3784600"/>
                <a:ext cx="3594100" cy="2235200"/>
              </a:xfrm>
              <a:prstGeom prst="rect">
                <a:avLst/>
              </a:prstGeom>
              <a:blipFill rotWithShape="0">
                <a:blip r:embed="rId4"/>
                <a:stretch>
                  <a:fillRect t="-2725" r="-4068" b="-2179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noFill/>
                  </a:rPr>
                  <a:t> </a:t>
                </a:r>
              </a:p>
            </p:txBody>
          </p:sp>
        </mc:Fallback>
      </mc:AlternateContent>
    </p:spTree>
    <p:extLst>
      <p:ext uri="{BB962C8B-B14F-4D97-AF65-F5344CB8AC3E}">
        <p14:creationId xmlns:p14="http://schemas.microsoft.com/office/powerpoint/2010/main" val="4246696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6" name="Content Placeholder 2"/>
              <p:cNvSpPr txBox="1">
                <a:spLocks/>
              </p:cNvSpPr>
              <p:nvPr/>
            </p:nvSpPr>
            <p:spPr bwMode="auto">
              <a:xfrm>
                <a:off x="612648" y="1219200"/>
                <a:ext cx="8153400" cy="4876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r" rtl="1"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B Nazanin" panose="00000400000000000000" pitchFamily="2" charset="-78"/>
                  </a:defRPr>
                </a:lvl1pPr>
                <a:lvl2pPr marL="639763" indent="-273050" algn="r" rtl="1"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B Nazanin" panose="00000400000000000000" pitchFamily="2" charset="-78"/>
                  </a:defRPr>
                </a:lvl2pPr>
                <a:lvl3pPr marL="914400" indent="-228600" algn="r" rtl="1"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B Nazanin" panose="00000400000000000000" pitchFamily="2" charset="-78"/>
                  </a:defRPr>
                </a:lvl3pPr>
                <a:lvl4pPr marL="1371600" indent="-228600" algn="r" rtl="1"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B Nazanin" panose="00000400000000000000" pitchFamily="2" charset="-78"/>
                  </a:defRPr>
                </a:lvl4pPr>
                <a:lvl5pPr marL="1828800" indent="-228600" algn="r" rtl="1"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B Nazanin" panose="00000400000000000000" pitchFamily="2" charset="-78"/>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fa-IR" dirty="0" smtClean="0"/>
                  <a:t>در یک مدار </a:t>
                </a:r>
                <a:r>
                  <a:rPr lang="en-US" dirty="0" smtClean="0"/>
                  <a:t>RL</a:t>
                </a:r>
                <a:r>
                  <a:rPr lang="fa-IR" dirty="0" smtClean="0"/>
                  <a:t>، اگر منبع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𝜔</m:t>
                            </m:r>
                            <m:r>
                              <a:rPr lang="en-US" b="0" i="1" smtClean="0">
                                <a:latin typeface="Cambria Math" panose="02040503050406030204" pitchFamily="18" charset="0"/>
                              </a:rPr>
                              <m:t>𝑡</m:t>
                            </m:r>
                          </m:e>
                        </m:d>
                      </m:e>
                    </m:func>
                  </m:oMath>
                </a14:m>
                <a:r>
                  <a:rPr lang="fa-IR" dirty="0" smtClean="0"/>
                  <a:t> باشد، داریم:</a:t>
                </a:r>
              </a:p>
              <a:p>
                <a:endParaRPr lang="fa-IR" dirty="0"/>
              </a:p>
              <a:p>
                <a:endParaRPr lang="fa-IR" dirty="0" smtClean="0"/>
              </a:p>
              <a:p>
                <a:endParaRPr lang="fa-IR" sz="1800" dirty="0"/>
              </a:p>
              <a:p>
                <a:r>
                  <a:rPr lang="fa-IR" dirty="0" smtClean="0"/>
                  <a:t>توان لحظه‌ای منبع برابر است با:</a:t>
                </a:r>
                <a:endParaRPr lang="fa-IR" dirty="0"/>
              </a:p>
            </p:txBody>
          </p:sp>
        </mc:Choice>
        <mc:Fallback>
          <p:sp>
            <p:nvSpPr>
              <p:cNvPr id="26" name="Content Placeholder 2"/>
              <p:cNvSpPr txBox="1">
                <a:spLocks noRot="1" noChangeAspect="1" noMove="1" noResize="1" noEditPoints="1" noAdjustHandles="1" noChangeArrowheads="1" noChangeShapeType="1" noTextEdit="1"/>
              </p:cNvSpPr>
              <p:nvPr/>
            </p:nvSpPr>
            <p:spPr bwMode="auto">
              <a:xfrm>
                <a:off x="612648" y="1219200"/>
                <a:ext cx="8153400" cy="4876800"/>
              </a:xfrm>
              <a:prstGeom prst="rect">
                <a:avLst/>
              </a:prstGeom>
              <a:blipFill rotWithShape="0">
                <a:blip r:embed="rId3"/>
                <a:stretch>
                  <a:fillRect t="-2000" r="-44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Title 1"/>
          <p:cNvSpPr>
            <a:spLocks noGrp="1"/>
          </p:cNvSpPr>
          <p:nvPr>
            <p:ph type="title"/>
          </p:nvPr>
        </p:nvSpPr>
        <p:spPr/>
        <p:txBody>
          <a:bodyPr>
            <a:noAutofit/>
          </a:bodyPr>
          <a:lstStyle/>
          <a:p>
            <a:pPr>
              <a:defRPr/>
            </a:pPr>
            <a:r>
              <a:rPr lang="fa-IR" dirty="0" smtClean="0"/>
              <a:t>توان لحظه‌ای در حضور منبع سینوسی</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14. تحلیل توان </a:t>
            </a:r>
            <a:r>
              <a:rPr lang="en-US" altLang="en-US" sz="1200" smtClean="0">
                <a:solidFill>
                  <a:srgbClr val="3F3F3F"/>
                </a:solidFill>
              </a:rPr>
              <a:t>AC</a:t>
            </a:r>
            <a:endParaRPr lang="en-US" altLang="en-US" sz="1200" dirty="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78AE231-5F39-433F-BB03-4E27C79C2EC5}" type="slidenum">
              <a:rPr lang="en-US" altLang="en-US" sz="1200" smtClean="0">
                <a:solidFill>
                  <a:srgbClr val="3F3F3F"/>
                </a:solidFill>
              </a:rPr>
              <a:pPr eaLnBrk="1" hangingPunct="1"/>
              <a:t>5</a:t>
            </a:fld>
            <a:endParaRPr lang="en-US" altLang="en-US" sz="1200">
              <a:solidFill>
                <a:srgbClr val="3F3F3F"/>
              </a:solidFill>
            </a:endParaRPr>
          </a:p>
        </p:txBody>
      </p:sp>
      <p:pic>
        <p:nvPicPr>
          <p:cNvPr id="17413" name="Content Placeholder 7" descr="ch11eq1.pdf"/>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a:xfrm>
            <a:off x="3200400" y="1981200"/>
            <a:ext cx="2797175" cy="314521"/>
          </a:xfrm>
        </p:spPr>
      </p:pic>
      <p:pic>
        <p:nvPicPr>
          <p:cNvPr id="17415" name="Picture 10" descr="ch11eq2.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52538" y="2310811"/>
            <a:ext cx="6515100" cy="785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11" descr="ch11eq3.pd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398588" y="3987800"/>
            <a:ext cx="6223000"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12" descr="ch11eq4.pdf"/>
          <p:cNvPicPr>
            <a:picLocks noChangeAspect="1"/>
          </p:cNvPicPr>
          <p:nvPr/>
        </p:nvPicPr>
        <p:blipFill>
          <a:blip r:embed="rId7">
            <a:extLst>
              <a:ext uri="{28A0092B-C50C-407E-A947-70E740481C1C}">
                <a14:useLocalDpi xmlns:a14="http://schemas.microsoft.com/office/drawing/2010/main" val="0"/>
              </a:ext>
            </a:extLst>
          </a:blip>
          <a:srcRect l="10728"/>
          <a:stretch>
            <a:fillRect/>
          </a:stretch>
        </p:blipFill>
        <p:spPr bwMode="auto">
          <a:xfrm>
            <a:off x="2082800" y="4471987"/>
            <a:ext cx="4860925" cy="162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Arrow Connector 14"/>
          <p:cNvCxnSpPr>
            <a:cxnSpLocks noChangeShapeType="1"/>
          </p:cNvCxnSpPr>
          <p:nvPr/>
        </p:nvCxnSpPr>
        <p:spPr bwMode="auto">
          <a:xfrm>
            <a:off x="1041400" y="5160962"/>
            <a:ext cx="1308100" cy="368300"/>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7419" name="TextBox 15"/>
          <p:cNvSpPr txBox="1">
            <a:spLocks noChangeArrowheads="1"/>
          </p:cNvSpPr>
          <p:nvPr/>
        </p:nvSpPr>
        <p:spPr bwMode="auto">
          <a:xfrm>
            <a:off x="381000" y="4752975"/>
            <a:ext cx="9460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800" dirty="0" smtClean="0">
                <a:cs typeface="B Nazanin" panose="00000400000000000000" pitchFamily="2" charset="-78"/>
              </a:rPr>
              <a:t>بخش ثابت</a:t>
            </a:r>
            <a:endParaRPr lang="en-US" altLang="en-US" sz="1800" dirty="0">
              <a:cs typeface="B Nazanin" panose="00000400000000000000" pitchFamily="2" charset="-78"/>
            </a:endParaRPr>
          </a:p>
        </p:txBody>
      </p:sp>
      <p:sp>
        <p:nvSpPr>
          <p:cNvPr id="17420" name="TextBox 17"/>
          <p:cNvSpPr txBox="1">
            <a:spLocks noChangeArrowheads="1"/>
          </p:cNvSpPr>
          <p:nvPr/>
        </p:nvSpPr>
        <p:spPr bwMode="auto">
          <a:xfrm>
            <a:off x="7556500" y="4471987"/>
            <a:ext cx="1320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rtl="1" eaLnBrk="1" hangingPunct="1"/>
            <a:r>
              <a:rPr lang="fa-IR" altLang="en-US" sz="1800" dirty="0" smtClean="0">
                <a:cs typeface="B Nazanin" panose="00000400000000000000" pitchFamily="2" charset="-78"/>
              </a:rPr>
              <a:t>بخش متناوب با فرکانس دو برابر</a:t>
            </a:r>
            <a:endParaRPr lang="en-US" altLang="en-US" sz="1800" dirty="0">
              <a:cs typeface="B Nazanin" panose="00000400000000000000" pitchFamily="2" charset="-78"/>
            </a:endParaRPr>
          </a:p>
        </p:txBody>
      </p:sp>
      <p:cxnSp>
        <p:nvCxnSpPr>
          <p:cNvPr id="20" name="Straight Arrow Connector 19"/>
          <p:cNvCxnSpPr>
            <a:cxnSpLocks noChangeShapeType="1"/>
          </p:cNvCxnSpPr>
          <p:nvPr/>
        </p:nvCxnSpPr>
        <p:spPr bwMode="auto">
          <a:xfrm rot="10800000" flipV="1">
            <a:off x="6943725" y="5160962"/>
            <a:ext cx="612775" cy="323850"/>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357721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9" grpId="0"/>
      <p:bldP spid="174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توان لحظه‌ای در حضور منبع سینوسی</a:t>
            </a:r>
            <a:endParaRPr lang="fa-IR" dirty="0"/>
          </a:p>
        </p:txBody>
      </p:sp>
      <p:sp>
        <p:nvSpPr>
          <p:cNvPr id="3" name="Content Placeholder 2"/>
          <p:cNvSpPr>
            <a:spLocks noGrp="1"/>
          </p:cNvSpPr>
          <p:nvPr>
            <p:ph sz="quarter" idx="1"/>
          </p:nvPr>
        </p:nvSpPr>
        <p:spPr/>
        <p:txBody>
          <a:bodyPr/>
          <a:lstStyle/>
          <a:p>
            <a:r>
              <a:rPr lang="fa-IR" dirty="0" smtClean="0"/>
              <a:t>توان لحظه‌ای، یک سینوسی با فرکانس دو برابر است که مؤلفه </a:t>
            </a:r>
            <a:r>
              <a:rPr lang="en-US" dirty="0" smtClean="0"/>
              <a:t>DC</a:t>
            </a:r>
            <a:r>
              <a:rPr lang="fa-IR" dirty="0" smtClean="0"/>
              <a:t> هم دارد.</a:t>
            </a:r>
            <a:endParaRPr lang="fa-IR"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14. تحلیل توان </a:t>
            </a:r>
            <a:r>
              <a:rPr lang="en-US" altLang="en-US" smtClean="0"/>
              <a:t>AC</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6</a:t>
            </a:fld>
            <a:endParaRPr lang="en-US" altLang="en-US" dirty="0"/>
          </a:p>
        </p:txBody>
      </p:sp>
      <p:pic>
        <p:nvPicPr>
          <p:cNvPr id="7" name="Picture 3" descr="hay29575_1104"/>
          <p:cNvPicPr>
            <a:picLocks noChangeAspect="1" noChangeArrowheads="1"/>
          </p:cNvPicPr>
          <p:nvPr/>
        </p:nvPicPr>
        <p:blipFill>
          <a:blip r:embed="rId2" cstate="print">
            <a:extLst>
              <a:ext uri="{28A0092B-C50C-407E-A947-70E740481C1C}">
                <a14:useLocalDpi xmlns:a14="http://schemas.microsoft.com/office/drawing/2010/main" val="0"/>
              </a:ext>
            </a:extLst>
          </a:blip>
          <a:srcRect t="3773"/>
          <a:stretch>
            <a:fillRect/>
          </a:stretch>
        </p:blipFill>
        <p:spPr bwMode="auto">
          <a:xfrm>
            <a:off x="1288923" y="2395188"/>
            <a:ext cx="6800850" cy="281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a:cxnSpLocks noChangeShapeType="1"/>
            <a:stCxn id="7" idx="0"/>
          </p:cNvCxnSpPr>
          <p:nvPr/>
        </p:nvCxnSpPr>
        <p:spPr bwMode="auto">
          <a:xfrm>
            <a:off x="4689348" y="2395188"/>
            <a:ext cx="428752" cy="741633"/>
          </a:xfrm>
          <a:prstGeom prst="straightConnector1">
            <a:avLst/>
          </a:prstGeom>
          <a:noFill/>
          <a:ln w="48000" cmpd="thickThin">
            <a:solidFill>
              <a:srgbClr val="6128F0"/>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 name="TextBox 15"/>
          <p:cNvSpPr txBox="1">
            <a:spLocks noChangeArrowheads="1"/>
          </p:cNvSpPr>
          <p:nvPr/>
        </p:nvSpPr>
        <p:spPr bwMode="auto">
          <a:xfrm>
            <a:off x="4139357" y="1987891"/>
            <a:ext cx="10999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800" dirty="0" smtClean="0">
                <a:cs typeface="B Nazanin" panose="00000400000000000000" pitchFamily="2" charset="-78"/>
              </a:rPr>
              <a:t>توان لحظه‌ای</a:t>
            </a:r>
            <a:endParaRPr lang="en-US" altLang="en-US" sz="1800" dirty="0">
              <a:cs typeface="B Nazanin" panose="00000400000000000000" pitchFamily="2" charset="-78"/>
            </a:endParaRPr>
          </a:p>
        </p:txBody>
      </p:sp>
      <p:cxnSp>
        <p:nvCxnSpPr>
          <p:cNvPr id="11" name="Straight Arrow Connector 10"/>
          <p:cNvCxnSpPr>
            <a:cxnSpLocks noChangeShapeType="1"/>
          </p:cNvCxnSpPr>
          <p:nvPr/>
        </p:nvCxnSpPr>
        <p:spPr bwMode="auto">
          <a:xfrm flipV="1">
            <a:off x="4267200" y="4986992"/>
            <a:ext cx="609600" cy="518799"/>
          </a:xfrm>
          <a:prstGeom prst="straightConnector1">
            <a:avLst/>
          </a:prstGeom>
          <a:noFill/>
          <a:ln w="48000" cmpd="thickThin">
            <a:solidFill>
              <a:srgbClr val="00B050"/>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 name="TextBox 15"/>
          <p:cNvSpPr txBox="1">
            <a:spLocks noChangeArrowheads="1"/>
          </p:cNvSpPr>
          <p:nvPr/>
        </p:nvSpPr>
        <p:spPr bwMode="auto">
          <a:xfrm>
            <a:off x="3555604" y="5505791"/>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800" dirty="0" smtClean="0">
                <a:cs typeface="B Nazanin" panose="00000400000000000000" pitchFamily="2" charset="-78"/>
              </a:rPr>
              <a:t>ولتاژ لحظه‌ای</a:t>
            </a:r>
            <a:endParaRPr lang="en-US" altLang="en-US" sz="1800" dirty="0">
              <a:cs typeface="B Nazanin" panose="00000400000000000000" pitchFamily="2" charset="-78"/>
            </a:endParaRPr>
          </a:p>
        </p:txBody>
      </p:sp>
      <p:cxnSp>
        <p:nvCxnSpPr>
          <p:cNvPr id="15" name="Straight Arrow Connector 14"/>
          <p:cNvCxnSpPr>
            <a:cxnSpLocks noChangeShapeType="1"/>
          </p:cNvCxnSpPr>
          <p:nvPr/>
        </p:nvCxnSpPr>
        <p:spPr bwMode="auto">
          <a:xfrm flipH="1" flipV="1">
            <a:off x="1600200" y="4673521"/>
            <a:ext cx="358220" cy="900748"/>
          </a:xfrm>
          <a:prstGeom prst="straightConnector1">
            <a:avLst/>
          </a:prstGeom>
          <a:noFill/>
          <a:ln w="48000" cmpd="thickThin">
            <a:solidFill>
              <a:srgbClr val="FF0000"/>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 name="TextBox 15"/>
          <p:cNvSpPr txBox="1">
            <a:spLocks noChangeArrowheads="1"/>
          </p:cNvSpPr>
          <p:nvPr/>
        </p:nvSpPr>
        <p:spPr bwMode="auto">
          <a:xfrm>
            <a:off x="1246824" y="5574268"/>
            <a:ext cx="14201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800" dirty="0" smtClean="0">
                <a:cs typeface="B Nazanin" panose="00000400000000000000" pitchFamily="2" charset="-78"/>
              </a:rPr>
              <a:t>جریان لحظه‌ای</a:t>
            </a:r>
            <a:endParaRPr lang="en-US" altLang="en-US" sz="1800" dirty="0">
              <a:cs typeface="B Nazanin" panose="00000400000000000000" pitchFamily="2" charset="-78"/>
            </a:endParaRPr>
          </a:p>
        </p:txBody>
      </p:sp>
    </p:spTree>
    <p:extLst>
      <p:ext uri="{BB962C8B-B14F-4D97-AF65-F5344CB8AC3E}">
        <p14:creationId xmlns:p14="http://schemas.microsoft.com/office/powerpoint/2010/main" val="28288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توان </a:t>
            </a:r>
            <a:r>
              <a:rPr lang="fa-IR" dirty="0" smtClean="0"/>
              <a:t>متوسط (توان اکتیو)</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14. تحلیل توان </a:t>
            </a:r>
            <a:r>
              <a:rPr lang="en-US" altLang="en-US" sz="1200" smtClean="0">
                <a:solidFill>
                  <a:srgbClr val="3F3F3F"/>
                </a:solidFill>
              </a:rPr>
              <a:t>AC</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AE7F2C0C-30C9-4137-A434-9ED179E4DBD7}" type="slidenum">
              <a:rPr lang="en-US" altLang="en-US" sz="1200">
                <a:solidFill>
                  <a:srgbClr val="3F3F3F"/>
                </a:solidFill>
              </a:rPr>
              <a:pPr eaLnBrk="1" hangingPunct="1"/>
              <a:t>7</a:t>
            </a:fld>
            <a:endParaRPr lang="en-US" altLang="en-US" sz="1200">
              <a:solidFill>
                <a:srgbClr val="3F3F3F"/>
              </a:solidFill>
            </a:endParaRPr>
          </a:p>
        </p:txBody>
      </p:sp>
      <p:pic>
        <p:nvPicPr>
          <p:cNvPr id="18438" name="Picture 6" descr="ch11eq5.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7813" y="1997075"/>
            <a:ext cx="34940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3" descr="hay29575_1103"/>
          <p:cNvPicPr>
            <a:picLocks noChangeAspect="1" noChangeArrowheads="1"/>
          </p:cNvPicPr>
          <p:nvPr/>
        </p:nvPicPr>
        <p:blipFill>
          <a:blip r:embed="rId4" cstate="print">
            <a:extLst>
              <a:ext uri="{28A0092B-C50C-407E-A947-70E740481C1C}">
                <a14:useLocalDpi xmlns:a14="http://schemas.microsoft.com/office/drawing/2010/main" val="0"/>
              </a:ext>
            </a:extLst>
          </a:blip>
          <a:srcRect t="2719"/>
          <a:stretch>
            <a:fillRect/>
          </a:stretch>
        </p:blipFill>
        <p:spPr bwMode="auto">
          <a:xfrm>
            <a:off x="5181600" y="4041775"/>
            <a:ext cx="3411537"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8" descr="ch11eq6.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81088" y="4405313"/>
            <a:ext cx="3473450"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mc:AlternateContent xmlns:mc="http://schemas.openxmlformats.org/markup-compatibility/2006" xmlns:a14="http://schemas.microsoft.com/office/drawing/2010/main">
        <mc:Choice Requires="a14">
          <p:sp>
            <p:nvSpPr>
              <p:cNvPr id="10" name="Content Placeholder 2"/>
              <p:cNvSpPr txBox="1">
                <a:spLocks/>
              </p:cNvSpPr>
              <p:nvPr/>
            </p:nvSpPr>
            <p:spPr bwMode="auto">
              <a:xfrm>
                <a:off x="612648" y="1219200"/>
                <a:ext cx="8153400" cy="4876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r" rtl="1"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B Nazanin" panose="00000400000000000000" pitchFamily="2" charset="-78"/>
                  </a:defRPr>
                </a:lvl1pPr>
                <a:lvl2pPr marL="639763" indent="-273050" algn="r" rtl="1"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B Nazanin" panose="00000400000000000000" pitchFamily="2" charset="-78"/>
                  </a:defRPr>
                </a:lvl2pPr>
                <a:lvl3pPr marL="914400" indent="-228600" algn="r" rtl="1"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B Nazanin" panose="00000400000000000000" pitchFamily="2" charset="-78"/>
                  </a:defRPr>
                </a:lvl3pPr>
                <a:lvl4pPr marL="1371600" indent="-228600" algn="r" rtl="1"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B Nazanin" panose="00000400000000000000" pitchFamily="2" charset="-78"/>
                  </a:defRPr>
                </a:lvl4pPr>
                <a:lvl5pPr marL="1828800" indent="-228600" algn="r" rtl="1"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B Nazanin" panose="00000400000000000000" pitchFamily="2" charset="-78"/>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fa-IR" dirty="0" smtClean="0"/>
                  <a:t>توان متوسط یک سیگنال در بازه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a14:m>
                <a:r>
                  <a:rPr lang="fa-IR" dirty="0" smtClean="0"/>
                  <a:t> تا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oMath>
                </a14:m>
                <a:r>
                  <a:rPr lang="fa-IR" dirty="0" smtClean="0"/>
                  <a:t> طبق تعریف برابر است با:</a:t>
                </a:r>
                <a:endParaRPr lang="fa-IR" dirty="0"/>
              </a:p>
            </p:txBody>
          </p:sp>
        </mc:Choice>
        <mc:Fallback xmlns="">
          <p:sp>
            <p:nvSpPr>
              <p:cNvPr id="10" name="Content Placeholder 2"/>
              <p:cNvSpPr txBox="1">
                <a:spLocks noRot="1" noChangeAspect="1" noMove="1" noResize="1" noEditPoints="1" noAdjustHandles="1" noChangeArrowheads="1" noChangeShapeType="1" noTextEdit="1"/>
              </p:cNvSpPr>
              <p:nvPr/>
            </p:nvSpPr>
            <p:spPr bwMode="auto">
              <a:xfrm>
                <a:off x="612648" y="1219200"/>
                <a:ext cx="8153400" cy="4876800"/>
              </a:xfrm>
              <a:prstGeom prst="rect">
                <a:avLst/>
              </a:prstGeom>
              <a:blipFill rotWithShape="0">
                <a:blip r:embed="rId6"/>
                <a:stretch>
                  <a:fillRect t="-875" r="-44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noFill/>
                  </a:rPr>
                  <a:t> </a:t>
                </a:r>
              </a:p>
            </p:txBody>
          </p:sp>
        </mc:Fallback>
      </mc:AlternateContent>
      <p:sp>
        <p:nvSpPr>
          <p:cNvPr id="6" name="Content Placeholder 5"/>
          <p:cNvSpPr>
            <a:spLocks noGrp="1"/>
          </p:cNvSpPr>
          <p:nvPr>
            <p:ph sz="quarter" idx="1"/>
          </p:nvPr>
        </p:nvSpPr>
        <p:spPr/>
        <p:txBody>
          <a:bodyPr/>
          <a:lstStyle/>
          <a:p>
            <a:endParaRPr lang="en-US" dirty="0" smtClean="0"/>
          </a:p>
          <a:p>
            <a:endParaRPr lang="en-US" dirty="0"/>
          </a:p>
          <a:p>
            <a:endParaRPr lang="en-US" dirty="0" smtClean="0"/>
          </a:p>
          <a:p>
            <a:endParaRPr lang="en-US" dirty="0"/>
          </a:p>
          <a:p>
            <a:r>
              <a:rPr lang="fa-IR" dirty="0" smtClean="0"/>
              <a:t>وقتی توان متناوب باشد، توان متوسط در یک دوره تناوب برابر است با:</a:t>
            </a:r>
            <a:endParaRPr lang="fa-IR" dirty="0"/>
          </a:p>
        </p:txBody>
      </p:sp>
    </p:spTree>
    <p:extLst>
      <p:ext uri="{BB962C8B-B14F-4D97-AF65-F5344CB8AC3E}">
        <p14:creationId xmlns:p14="http://schemas.microsoft.com/office/powerpoint/2010/main" val="328940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fa-IR" dirty="0" smtClean="0"/>
              <a:t>توان متوسط در حضور منبع سینوسی</a:t>
            </a:r>
            <a:endParaRPr lang="en-US" dirty="0"/>
          </a:p>
        </p:txBody>
      </p:sp>
      <mc:AlternateContent xmlns:mc="http://schemas.openxmlformats.org/markup-compatibility/2006" xmlns:a14="http://schemas.microsoft.com/office/drawing/2010/main">
        <mc:Choice Requires="a14">
          <p:sp>
            <p:nvSpPr>
              <p:cNvPr id="19460" name="Content Placeholder 2"/>
              <p:cNvSpPr>
                <a:spLocks noGrp="1"/>
              </p:cNvSpPr>
              <p:nvPr>
                <p:ph idx="1"/>
              </p:nvPr>
            </p:nvSpPr>
            <p:spPr/>
            <p:txBody>
              <a:bodyPr/>
              <a:lstStyle/>
              <a:p>
                <a:r>
                  <a:rPr lang="fa-IR" altLang="en-US" dirty="0" smtClean="0"/>
                  <a:t>اگر </a:t>
                </a:r>
                <a14:m>
                  <m:oMath xmlns:m="http://schemas.openxmlformats.org/officeDocument/2006/math">
                    <m:r>
                      <a:rPr lang="en-US" altLang="en-US" sz="2400" b="0" i="1" smtClean="0">
                        <a:latin typeface="Cambria Math" panose="02040503050406030204" pitchFamily="18" charset="0"/>
                      </a:rPr>
                      <m:t>𝑣</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𝑡</m:t>
                        </m:r>
                      </m:e>
                    </m:d>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𝑉</m:t>
                        </m:r>
                      </m:e>
                      <m:sub>
                        <m:r>
                          <a:rPr lang="en-US" altLang="en-US" sz="2400" b="0" i="1" smtClean="0">
                            <a:latin typeface="Cambria Math" panose="02040503050406030204" pitchFamily="18" charset="0"/>
                          </a:rPr>
                          <m:t>𝑚</m:t>
                        </m:r>
                      </m:sub>
                    </m:sSub>
                    <m:func>
                      <m:funcPr>
                        <m:ctrlPr>
                          <a:rPr lang="en-US" altLang="en-US" sz="2400" b="0" i="1" smtClean="0">
                            <a:latin typeface="Cambria Math" panose="02040503050406030204" pitchFamily="18" charset="0"/>
                          </a:rPr>
                        </m:ctrlPr>
                      </m:funcPr>
                      <m:fName>
                        <m:r>
                          <m:rPr>
                            <m:sty m:val="p"/>
                          </m:rPr>
                          <a:rPr lang="en-US" altLang="en-US" sz="2400" b="0" i="0" smtClean="0">
                            <a:latin typeface="Cambria Math" panose="02040503050406030204" pitchFamily="18" charset="0"/>
                          </a:rPr>
                          <m:t>cos</m:t>
                        </m:r>
                      </m:fName>
                      <m:e>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𝜔</m:t>
                        </m:r>
                        <m:r>
                          <a:rPr lang="en-US" altLang="en-US" sz="2400" b="0" i="1" smtClean="0">
                            <a:latin typeface="Cambria Math" panose="02040503050406030204" pitchFamily="18" charset="0"/>
                          </a:rPr>
                          <m:t>𝑡</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𝜃</m:t>
                        </m:r>
                        <m:r>
                          <a:rPr lang="en-US" altLang="en-US" sz="2400" b="0" i="1" smtClean="0">
                            <a:latin typeface="Cambria Math" panose="02040503050406030204" pitchFamily="18" charset="0"/>
                          </a:rPr>
                          <m:t>)</m:t>
                        </m:r>
                      </m:e>
                    </m:func>
                  </m:oMath>
                </a14:m>
                <a:r>
                  <a:rPr lang="fa-IR" altLang="en-US" dirty="0" smtClean="0"/>
                  <a:t> و </a:t>
                </a:r>
                <a14:m>
                  <m:oMath xmlns:m="http://schemas.openxmlformats.org/officeDocument/2006/math">
                    <m:r>
                      <a:rPr lang="en-US" altLang="en-US" sz="2400" b="0" i="1" smtClean="0">
                        <a:latin typeface="Cambria Math" panose="02040503050406030204" pitchFamily="18" charset="0"/>
                      </a:rPr>
                      <m:t>𝑖</m:t>
                    </m:r>
                    <m:d>
                      <m:dPr>
                        <m:ctrlPr>
                          <a:rPr lang="en-US" altLang="en-US" sz="2400" i="1">
                            <a:latin typeface="Cambria Math" panose="02040503050406030204" pitchFamily="18" charset="0"/>
                          </a:rPr>
                        </m:ctrlPr>
                      </m:dPr>
                      <m:e>
                        <m:r>
                          <a:rPr lang="en-US" altLang="en-US" sz="2400" i="1">
                            <a:latin typeface="Cambria Math" panose="02040503050406030204" pitchFamily="18" charset="0"/>
                          </a:rPr>
                          <m:t>𝑡</m:t>
                        </m:r>
                      </m:e>
                    </m:d>
                    <m:r>
                      <a:rPr lang="en-US" altLang="en-US" sz="2400" i="1">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𝐼</m:t>
                        </m:r>
                      </m:e>
                      <m:sub>
                        <m:r>
                          <a:rPr lang="en-US" altLang="en-US" sz="2400" b="0" i="1" smtClean="0">
                            <a:latin typeface="Cambria Math" panose="02040503050406030204" pitchFamily="18" charset="0"/>
                          </a:rPr>
                          <m:t>𝑚</m:t>
                        </m:r>
                      </m:sub>
                    </m:sSub>
                    <m:func>
                      <m:funcPr>
                        <m:ctrlPr>
                          <a:rPr lang="en-US" altLang="en-US" sz="2400" i="1">
                            <a:latin typeface="Cambria Math" panose="02040503050406030204" pitchFamily="18" charset="0"/>
                          </a:rPr>
                        </m:ctrlPr>
                      </m:funcPr>
                      <m:fName>
                        <m:r>
                          <m:rPr>
                            <m:sty m:val="p"/>
                          </m:rPr>
                          <a:rPr lang="en-US" altLang="en-US" sz="2400">
                            <a:latin typeface="Cambria Math" panose="02040503050406030204" pitchFamily="18" charset="0"/>
                          </a:rPr>
                          <m:t>cos</m:t>
                        </m:r>
                      </m:fName>
                      <m:e>
                        <m:r>
                          <a:rPr lang="en-US" altLang="en-US" sz="2400" i="1">
                            <a:latin typeface="Cambria Math" panose="02040503050406030204" pitchFamily="18" charset="0"/>
                          </a:rPr>
                          <m:t>(</m:t>
                        </m:r>
                        <m:r>
                          <a:rPr lang="en-US" altLang="en-US" sz="2400" i="1">
                            <a:latin typeface="Cambria Math" panose="02040503050406030204" pitchFamily="18" charset="0"/>
                          </a:rPr>
                          <m:t>𝜔</m:t>
                        </m:r>
                        <m:r>
                          <a:rPr lang="en-US" altLang="en-US" sz="2400" i="1">
                            <a:latin typeface="Cambria Math" panose="02040503050406030204" pitchFamily="18" charset="0"/>
                          </a:rPr>
                          <m:t>𝑡</m:t>
                        </m:r>
                        <m:r>
                          <a:rPr lang="en-US" altLang="en-US" sz="2400" i="1">
                            <a:latin typeface="Cambria Math" panose="02040503050406030204" pitchFamily="18" charset="0"/>
                          </a:rPr>
                          <m:t>+</m:t>
                        </m:r>
                        <m:r>
                          <a:rPr lang="en-US" altLang="en-US" sz="2400" b="0" i="1" smtClean="0">
                            <a:latin typeface="Cambria Math" panose="02040503050406030204" pitchFamily="18" charset="0"/>
                          </a:rPr>
                          <m:t>𝜙</m:t>
                        </m:r>
                        <m:r>
                          <a:rPr lang="en-US" altLang="en-US" sz="2400" i="1">
                            <a:latin typeface="Cambria Math" panose="02040503050406030204" pitchFamily="18" charset="0"/>
                          </a:rPr>
                          <m:t>)</m:t>
                        </m:r>
                      </m:e>
                    </m:func>
                  </m:oMath>
                </a14:m>
                <a:r>
                  <a:rPr lang="fa-IR" altLang="en-US" dirty="0" smtClean="0"/>
                  <a:t> باشد:</a:t>
                </a:r>
              </a:p>
              <a:p>
                <a:pPr marL="0" indent="0" algn="l" rtl="0">
                  <a:buNone/>
                </a:pPr>
                <a14:m>
                  <m:oMathPara xmlns:m="http://schemas.openxmlformats.org/officeDocument/2006/math">
                    <m:oMathParaPr>
                      <m:jc m:val="centerGroup"/>
                    </m:oMathParaPr>
                    <m:oMath xmlns:m="http://schemas.openxmlformats.org/officeDocument/2006/math">
                      <m:r>
                        <a:rPr lang="en-US" altLang="en-US" sz="2400" b="0" i="1" smtClean="0">
                          <a:latin typeface="Cambria Math" panose="02040503050406030204" pitchFamily="18" charset="0"/>
                        </a:rPr>
                        <m:t>𝑝</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𝑡</m:t>
                          </m:r>
                        </m:e>
                      </m:d>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1</m:t>
                          </m:r>
                        </m:num>
                        <m:den>
                          <m:r>
                            <a:rPr lang="en-US" altLang="en-US" sz="2400" b="0" i="1" smtClean="0">
                              <a:latin typeface="Cambria Math" panose="02040503050406030204" pitchFamily="18" charset="0"/>
                            </a:rPr>
                            <m:t>2</m:t>
                          </m:r>
                        </m:den>
                      </m:f>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𝑉</m:t>
                          </m:r>
                        </m:e>
                        <m:sub>
                          <m:r>
                            <a:rPr lang="en-US" altLang="en-US" sz="2400" b="0" i="1" smtClean="0">
                              <a:latin typeface="Cambria Math" panose="02040503050406030204" pitchFamily="18" charset="0"/>
                            </a:rPr>
                            <m:t>𝑚</m:t>
                          </m:r>
                        </m:sub>
                      </m:sSub>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𝐼</m:t>
                          </m:r>
                        </m:e>
                        <m:sub>
                          <m:r>
                            <a:rPr lang="en-US" altLang="en-US" sz="2400" b="0" i="1" smtClean="0">
                              <a:latin typeface="Cambria Math" panose="02040503050406030204" pitchFamily="18" charset="0"/>
                            </a:rPr>
                            <m:t>𝑚</m:t>
                          </m:r>
                        </m:sub>
                      </m:sSub>
                      <m:func>
                        <m:funcPr>
                          <m:ctrlPr>
                            <a:rPr lang="en-US" altLang="en-US" sz="2400" b="0" i="1" smtClean="0">
                              <a:latin typeface="Cambria Math" panose="02040503050406030204" pitchFamily="18" charset="0"/>
                            </a:rPr>
                          </m:ctrlPr>
                        </m:funcPr>
                        <m:fName>
                          <m:r>
                            <m:rPr>
                              <m:sty m:val="p"/>
                            </m:rPr>
                            <a:rPr lang="en-US" altLang="en-US" sz="2400" b="0" i="0" smtClean="0">
                              <a:latin typeface="Cambria Math" panose="02040503050406030204" pitchFamily="18" charset="0"/>
                            </a:rPr>
                            <m:t>cos</m:t>
                          </m:r>
                        </m:fName>
                        <m:e>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𝜃</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𝜙</m:t>
                              </m:r>
                            </m:e>
                          </m:d>
                        </m:e>
                      </m:func>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1</m:t>
                          </m:r>
                        </m:num>
                        <m:den>
                          <m:r>
                            <a:rPr lang="en-US" altLang="en-US" sz="2400" b="0" i="1" smtClean="0">
                              <a:latin typeface="Cambria Math" panose="02040503050406030204" pitchFamily="18" charset="0"/>
                            </a:rPr>
                            <m:t>2</m:t>
                          </m:r>
                        </m:den>
                      </m:f>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𝑉</m:t>
                          </m:r>
                        </m:e>
                        <m:sub>
                          <m:r>
                            <a:rPr lang="en-US" altLang="en-US" sz="2400" b="0" i="1" smtClean="0">
                              <a:latin typeface="Cambria Math" panose="02040503050406030204" pitchFamily="18" charset="0"/>
                            </a:rPr>
                            <m:t>𝑚</m:t>
                          </m:r>
                        </m:sub>
                      </m:sSub>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𝐼</m:t>
                          </m:r>
                        </m:e>
                        <m:sub>
                          <m:r>
                            <a:rPr lang="en-US" altLang="en-US" sz="2400" b="0" i="1" smtClean="0">
                              <a:latin typeface="Cambria Math" panose="02040503050406030204" pitchFamily="18" charset="0"/>
                            </a:rPr>
                            <m:t>𝑚</m:t>
                          </m:r>
                        </m:sub>
                      </m:sSub>
                      <m:func>
                        <m:funcPr>
                          <m:ctrlPr>
                            <a:rPr lang="en-US" altLang="en-US" sz="2400" b="0" i="1" smtClean="0">
                              <a:latin typeface="Cambria Math" panose="02040503050406030204" pitchFamily="18" charset="0"/>
                            </a:rPr>
                          </m:ctrlPr>
                        </m:funcPr>
                        <m:fName>
                          <m:r>
                            <m:rPr>
                              <m:sty m:val="p"/>
                            </m:rPr>
                            <a:rPr lang="en-US" altLang="en-US" sz="2400" b="0" i="0" smtClean="0">
                              <a:latin typeface="Cambria Math" panose="02040503050406030204" pitchFamily="18" charset="0"/>
                            </a:rPr>
                            <m:t>cos</m:t>
                          </m:r>
                        </m:fName>
                        <m:e>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2</m:t>
                          </m:r>
                          <m:r>
                            <a:rPr lang="en-US" altLang="en-US" sz="2400" b="0" i="1" smtClean="0">
                              <a:latin typeface="Cambria Math" panose="02040503050406030204" pitchFamily="18" charset="0"/>
                            </a:rPr>
                            <m:t>𝜔</m:t>
                          </m:r>
                          <m:r>
                            <a:rPr lang="en-US" altLang="en-US" sz="2400" b="0" i="1" smtClean="0">
                              <a:latin typeface="Cambria Math" panose="02040503050406030204" pitchFamily="18" charset="0"/>
                            </a:rPr>
                            <m:t>𝑡</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𝜃</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𝜙</m:t>
                          </m:r>
                          <m:r>
                            <a:rPr lang="en-US" altLang="en-US" sz="2400" b="0" i="1" smtClean="0">
                              <a:latin typeface="Cambria Math" panose="02040503050406030204" pitchFamily="18" charset="0"/>
                            </a:rPr>
                            <m:t>)</m:t>
                          </m:r>
                        </m:e>
                      </m:func>
                    </m:oMath>
                  </m:oMathPara>
                </a14:m>
                <a:endParaRPr lang="en-US" altLang="en-US" sz="2400" b="0" dirty="0" smtClean="0"/>
              </a:p>
              <a:p>
                <a:pPr marL="0" indent="0" algn="l" rtl="0">
                  <a:buNone/>
                </a:pPr>
                <a:endParaRPr lang="en-US" altLang="en-US" sz="2400" b="0" dirty="0" smtClean="0"/>
              </a:p>
              <a:p>
                <a:pPr marL="0" indent="0" algn="l" rtl="0">
                  <a:buNone/>
                </a:pPr>
                <a14:m>
                  <m:oMathPara xmlns:m="http://schemas.openxmlformats.org/officeDocument/2006/math">
                    <m:oMathParaPr>
                      <m:jc m:val="centerGroup"/>
                    </m:oMathParaPr>
                    <m:oMath xmlns:m="http://schemas.openxmlformats.org/officeDocument/2006/math">
                      <m:r>
                        <a:rPr lang="en-US" altLang="en-US" sz="2800" b="0" i="1" smtClean="0">
                          <a:latin typeface="Cambria Math" panose="02040503050406030204" pitchFamily="18" charset="0"/>
                        </a:rPr>
                        <m:t>→</m:t>
                      </m:r>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𝑃</m:t>
                          </m:r>
                        </m:e>
                        <m:sub>
                          <m:r>
                            <a:rPr lang="en-US" altLang="en-US" sz="2800" b="0" i="1" smtClean="0">
                              <a:latin typeface="Cambria Math" panose="02040503050406030204" pitchFamily="18" charset="0"/>
                            </a:rPr>
                            <m:t>𝑎𝑣𝑒</m:t>
                          </m:r>
                        </m:sub>
                      </m:sSub>
                      <m:r>
                        <a:rPr lang="en-US" altLang="en-US" sz="2800" b="0" i="1" smtClean="0">
                          <a:latin typeface="Cambria Math" panose="02040503050406030204" pitchFamily="18" charset="0"/>
                        </a:rPr>
                        <m:t>=</m:t>
                      </m:r>
                      <m:f>
                        <m:fPr>
                          <m:ctrlPr>
                            <a:rPr lang="en-US" altLang="en-US" sz="2800" i="1">
                              <a:latin typeface="Cambria Math" panose="02040503050406030204" pitchFamily="18" charset="0"/>
                            </a:rPr>
                          </m:ctrlPr>
                        </m:fPr>
                        <m:num>
                          <m:r>
                            <a:rPr lang="en-US" altLang="en-US" sz="2800" i="1">
                              <a:latin typeface="Cambria Math" panose="02040503050406030204" pitchFamily="18" charset="0"/>
                            </a:rPr>
                            <m:t>1</m:t>
                          </m:r>
                        </m:num>
                        <m:den>
                          <m:r>
                            <a:rPr lang="en-US" altLang="en-US" sz="2800" i="1">
                              <a:latin typeface="Cambria Math" panose="02040503050406030204" pitchFamily="18" charset="0"/>
                            </a:rPr>
                            <m:t>2</m:t>
                          </m:r>
                        </m:den>
                      </m:f>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𝑉</m:t>
                          </m:r>
                        </m:e>
                        <m:sub>
                          <m:r>
                            <a:rPr lang="en-US" altLang="en-US" sz="2800" i="1">
                              <a:latin typeface="Cambria Math" panose="02040503050406030204" pitchFamily="18" charset="0"/>
                            </a:rPr>
                            <m:t>𝑚</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𝐼</m:t>
                          </m:r>
                        </m:e>
                        <m:sub>
                          <m:r>
                            <a:rPr lang="en-US" altLang="en-US" sz="2800" i="1">
                              <a:latin typeface="Cambria Math" panose="02040503050406030204" pitchFamily="18" charset="0"/>
                            </a:rPr>
                            <m:t>𝑚</m:t>
                          </m:r>
                        </m:sub>
                      </m:sSub>
                      <m:func>
                        <m:funcPr>
                          <m:ctrlPr>
                            <a:rPr lang="en-US" altLang="en-US" sz="2800" i="1">
                              <a:latin typeface="Cambria Math" panose="02040503050406030204" pitchFamily="18" charset="0"/>
                            </a:rPr>
                          </m:ctrlPr>
                        </m:funcPr>
                        <m:fName>
                          <m:r>
                            <m:rPr>
                              <m:sty m:val="p"/>
                            </m:rPr>
                            <a:rPr lang="en-US" altLang="en-US" sz="2800">
                              <a:latin typeface="Cambria Math" panose="02040503050406030204" pitchFamily="18" charset="0"/>
                            </a:rPr>
                            <m:t>cos</m:t>
                          </m:r>
                        </m:fName>
                        <m:e>
                          <m:d>
                            <m:dPr>
                              <m:ctrlPr>
                                <a:rPr lang="en-US" altLang="en-US" sz="2800" i="1">
                                  <a:latin typeface="Cambria Math" panose="02040503050406030204" pitchFamily="18" charset="0"/>
                                </a:rPr>
                              </m:ctrlPr>
                            </m:dPr>
                            <m:e>
                              <m:r>
                                <a:rPr lang="en-US" altLang="en-US" sz="2800" i="1">
                                  <a:latin typeface="Cambria Math" panose="02040503050406030204" pitchFamily="18" charset="0"/>
                                </a:rPr>
                                <m:t>𝜃</m:t>
                              </m:r>
                              <m:r>
                                <a:rPr lang="en-US" altLang="en-US" sz="2800" i="1">
                                  <a:latin typeface="Cambria Math" panose="02040503050406030204" pitchFamily="18" charset="0"/>
                                </a:rPr>
                                <m:t>−</m:t>
                              </m:r>
                              <m:r>
                                <a:rPr lang="en-US" altLang="en-US" sz="2800" i="1">
                                  <a:latin typeface="Cambria Math" panose="02040503050406030204" pitchFamily="18" charset="0"/>
                                </a:rPr>
                                <m:t>𝜙</m:t>
                              </m:r>
                            </m:e>
                          </m:d>
                        </m:e>
                      </m:func>
                    </m:oMath>
                  </m:oMathPara>
                </a14:m>
                <a:endParaRPr lang="en-US" altLang="en-US" dirty="0"/>
              </a:p>
            </p:txBody>
          </p:sp>
        </mc:Choice>
        <mc:Fallback xmlns="">
          <p:sp>
            <p:nvSpPr>
              <p:cNvPr id="19460"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1250" r="-449"/>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14. تحلیل توان </a:t>
            </a:r>
            <a:r>
              <a:rPr lang="en-US" altLang="en-US" sz="1200" smtClean="0">
                <a:solidFill>
                  <a:srgbClr val="3F3F3F"/>
                </a:solidFill>
              </a:rPr>
              <a:t>AC</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84B4FBD6-2A39-49C6-A3CA-89BE1DB56FD9}" type="slidenum">
              <a:rPr lang="en-US" altLang="en-US" sz="1200">
                <a:solidFill>
                  <a:srgbClr val="3F3F3F"/>
                </a:solidFill>
              </a:rPr>
              <a:pPr eaLnBrk="1" hangingPunct="1"/>
              <a:t>8</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pic>
        <p:nvPicPr>
          <p:cNvPr id="6" name="Picture 5"/>
          <p:cNvPicPr>
            <a:picLocks noChangeAspect="1"/>
          </p:cNvPicPr>
          <p:nvPr/>
        </p:nvPicPr>
        <p:blipFill>
          <a:blip r:embed="rId4"/>
          <a:stretch>
            <a:fillRect/>
          </a:stretch>
        </p:blipFill>
        <p:spPr>
          <a:xfrm>
            <a:off x="1605606" y="3733800"/>
            <a:ext cx="5861994" cy="2406112"/>
          </a:xfrm>
          <a:prstGeom prst="rect">
            <a:avLst/>
          </a:prstGeom>
        </p:spPr>
      </p:pic>
    </p:spTree>
    <p:extLst>
      <p:ext uri="{BB962C8B-B14F-4D97-AF65-F5344CB8AC3E}">
        <p14:creationId xmlns:p14="http://schemas.microsoft.com/office/powerpoint/2010/main" val="327948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توان متوسط المان‌های مدار</a:t>
            </a:r>
            <a:endParaRPr lang="en-US" dirty="0"/>
          </a:p>
        </p:txBody>
      </p:sp>
      <p:sp>
        <p:nvSpPr>
          <p:cNvPr id="20485" name="Content Placeholder 2"/>
          <p:cNvSpPr>
            <a:spLocks noGrp="1"/>
          </p:cNvSpPr>
          <p:nvPr>
            <p:ph idx="1"/>
          </p:nvPr>
        </p:nvSpPr>
        <p:spPr/>
        <p:txBody>
          <a:bodyPr/>
          <a:lstStyle/>
          <a:p>
            <a:r>
              <a:rPr lang="fa-IR" altLang="en-US" dirty="0" smtClean="0"/>
              <a:t>طبق معادله اسلاید قبل، توان متوسط جذب شده توسط مقاومت برابر است با:</a:t>
            </a:r>
            <a:endParaRPr lang="en-US" altLang="en-US" dirty="0"/>
          </a:p>
          <a:p>
            <a:endParaRPr lang="en-US" altLang="en-US" dirty="0"/>
          </a:p>
          <a:p>
            <a:endParaRPr lang="en-US" altLang="en-US" dirty="0"/>
          </a:p>
          <a:p>
            <a:endParaRPr lang="en-US" altLang="en-US" dirty="0"/>
          </a:p>
          <a:p>
            <a:r>
              <a:rPr lang="fa-IR" altLang="en-US" dirty="0" smtClean="0"/>
              <a:t>توان </a:t>
            </a:r>
            <a:r>
              <a:rPr lang="fa-IR" altLang="en-US" dirty="0" smtClean="0"/>
              <a:t>متوسط سلف و خازن صفر است. زیرا همیشه جریان و ولتاژ 90 درجه اختلاف فاز دارند. پس:</a:t>
            </a:r>
            <a:endParaRPr lang="en-US" altLang="en-US" dirty="0"/>
          </a:p>
          <a:p>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14. تحلیل توان </a:t>
            </a:r>
            <a:r>
              <a:rPr lang="en-US" altLang="en-US" sz="1200" smtClean="0">
                <a:solidFill>
                  <a:srgbClr val="3F3F3F"/>
                </a:solidFill>
              </a:rPr>
              <a:t>AC</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6F35387-46ED-41E6-8FB4-5E6C58C1D5DA}" type="slidenum">
              <a:rPr lang="en-US" altLang="en-US" sz="1200">
                <a:solidFill>
                  <a:srgbClr val="3F3F3F"/>
                </a:solidFill>
              </a:rPr>
              <a:pPr eaLnBrk="1" hangingPunct="1"/>
              <a:t>9</a:t>
            </a:fld>
            <a:endParaRPr lang="en-US" altLang="en-US" sz="1200">
              <a:solidFill>
                <a:srgbClr val="3F3F3F"/>
              </a:solidFill>
            </a:endParaRPr>
          </a:p>
        </p:txBody>
      </p:sp>
      <p:graphicFrame>
        <p:nvGraphicFramePr>
          <p:cNvPr id="20482" name="Object 2"/>
          <p:cNvGraphicFramePr>
            <a:graphicFrameLocks noChangeAspect="1"/>
          </p:cNvGraphicFramePr>
          <p:nvPr>
            <p:extLst>
              <p:ext uri="{D42A27DB-BD31-4B8C-83A1-F6EECF244321}">
                <p14:modId xmlns:p14="http://schemas.microsoft.com/office/powerpoint/2010/main" val="3338848680"/>
              </p:ext>
            </p:extLst>
          </p:nvPr>
        </p:nvGraphicFramePr>
        <p:xfrm>
          <a:off x="2611438" y="2005013"/>
          <a:ext cx="3735387" cy="1182687"/>
        </p:xfrm>
        <a:graphic>
          <a:graphicData uri="http://schemas.openxmlformats.org/presentationml/2006/ole">
            <mc:AlternateContent xmlns:mc="http://schemas.openxmlformats.org/markup-compatibility/2006">
              <mc:Choice xmlns:v="urn:schemas-microsoft-com:vml" Requires="v">
                <p:oleObj spid="_x0000_s6290" name="Equation" r:id="rId4" imgW="1320480" imgH="419040" progId="Equation.3">
                  <p:embed/>
                </p:oleObj>
              </mc:Choice>
              <mc:Fallback>
                <p:oleObj name="Equation" r:id="rId4" imgW="1320480" imgH="419040" progId="Equation.3">
                  <p:embed/>
                  <p:pic>
                    <p:nvPicPr>
                      <p:cNvPr id="0" name=""/>
                      <p:cNvPicPr>
                        <a:picLocks noChangeAspect="1" noChangeArrowheads="1"/>
                      </p:cNvPicPr>
                      <p:nvPr/>
                    </p:nvPicPr>
                    <p:blipFill>
                      <a:blip r:embed="rId5"/>
                      <a:srcRect/>
                      <a:stretch>
                        <a:fillRect/>
                      </a:stretch>
                    </p:blipFill>
                    <p:spPr bwMode="auto">
                      <a:xfrm>
                        <a:off x="2611438" y="2005013"/>
                        <a:ext cx="3735387" cy="1182687"/>
                      </a:xfrm>
                      <a:prstGeom prst="rect">
                        <a:avLst/>
                      </a:prstGeom>
                      <a:noFill/>
                      <a:ln>
                        <a:noFill/>
                      </a:ln>
                      <a:effectLst/>
                      <a:extLst/>
                    </p:spPr>
                  </p:pic>
                </p:oleObj>
              </mc:Fallback>
            </mc:AlternateContent>
          </a:graphicData>
        </a:graphic>
      </p:graphicFrame>
      <p:graphicFrame>
        <p:nvGraphicFramePr>
          <p:cNvPr id="20483" name="Object 3"/>
          <p:cNvGraphicFramePr>
            <a:graphicFrameLocks noChangeAspect="1"/>
          </p:cNvGraphicFramePr>
          <p:nvPr>
            <p:extLst>
              <p:ext uri="{D42A27DB-BD31-4B8C-83A1-F6EECF244321}">
                <p14:modId xmlns:p14="http://schemas.microsoft.com/office/powerpoint/2010/main" val="1952054148"/>
              </p:ext>
            </p:extLst>
          </p:nvPr>
        </p:nvGraphicFramePr>
        <p:xfrm>
          <a:off x="1524000" y="5148263"/>
          <a:ext cx="6205538" cy="644525"/>
        </p:xfrm>
        <a:graphic>
          <a:graphicData uri="http://schemas.openxmlformats.org/presentationml/2006/ole">
            <mc:AlternateContent xmlns:mc="http://schemas.openxmlformats.org/markup-compatibility/2006">
              <mc:Choice xmlns:v="urn:schemas-microsoft-com:vml" Requires="v">
                <p:oleObj spid="_x0000_s6291" name="Equation" r:id="rId6" imgW="2323800" imgH="241200" progId="Equation.3">
                  <p:embed/>
                </p:oleObj>
              </mc:Choice>
              <mc:Fallback>
                <p:oleObj name="Equation" r:id="rId6" imgW="2323800" imgH="241200" progId="Equation.3">
                  <p:embed/>
                  <p:pic>
                    <p:nvPicPr>
                      <p:cNvPr id="0" name=""/>
                      <p:cNvPicPr>
                        <a:picLocks noChangeAspect="1" noChangeArrowheads="1"/>
                      </p:cNvPicPr>
                      <p:nvPr/>
                    </p:nvPicPr>
                    <p:blipFill>
                      <a:blip r:embed="rId7"/>
                      <a:srcRect/>
                      <a:stretch>
                        <a:fillRect/>
                      </a:stretch>
                    </p:blipFill>
                    <p:spPr bwMode="auto">
                      <a:xfrm>
                        <a:off x="1524000" y="5148263"/>
                        <a:ext cx="6205538" cy="644525"/>
                      </a:xfrm>
                      <a:prstGeom prst="rect">
                        <a:avLst/>
                      </a:prstGeom>
                      <a:noFill/>
                      <a:ln>
                        <a:noFill/>
                      </a:ln>
                      <a:effectLst/>
                      <a:extLst/>
                    </p:spPr>
                  </p:pic>
                </p:oleObj>
              </mc:Fallback>
            </mc:AlternateContent>
          </a:graphicData>
        </a:graphic>
      </p:graphicFrame>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106924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6626</TotalTime>
  <Words>2228</Words>
  <Application>Microsoft Office PowerPoint</Application>
  <PresentationFormat>On-screen Show (4:3)</PresentationFormat>
  <Paragraphs>435</Paragraphs>
  <Slides>38</Slides>
  <Notes>25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48" baseType="lpstr">
      <vt:lpstr>ＭＳ Ｐゴシック</vt:lpstr>
      <vt:lpstr>Arial</vt:lpstr>
      <vt:lpstr>B Nazanin</vt:lpstr>
      <vt:lpstr>Calibri</vt:lpstr>
      <vt:lpstr>Cambria Math</vt:lpstr>
      <vt:lpstr>Wingdings</vt:lpstr>
      <vt:lpstr>Wingdings 2</vt:lpstr>
      <vt:lpstr>Median</vt:lpstr>
      <vt:lpstr>Microsoft Equation 3.0</vt:lpstr>
      <vt:lpstr>Equation</vt:lpstr>
      <vt:lpstr>مدارهای الکتریکی و الکترونیکی فصل چهاردهم: تحلیل توان AC  استاد درس: محمود ممتازپور ceit.aut.ac.ir/~momtazpour   </vt:lpstr>
      <vt:lpstr>فهرست مطالب</vt:lpstr>
      <vt:lpstr>توان لحظه‌ای</vt:lpstr>
      <vt:lpstr>توان لحظه‌ای در مدار RL</vt:lpstr>
      <vt:lpstr>توان لحظه‌ای در حضور منبع سینوسی</vt:lpstr>
      <vt:lpstr>توان لحظه‌ای در حضور منبع سینوسی</vt:lpstr>
      <vt:lpstr>توان متوسط (توان اکتیو)</vt:lpstr>
      <vt:lpstr>توان متوسط در حضور منبع سینوسی</vt:lpstr>
      <vt:lpstr>توان متوسط المان‌های مدار</vt:lpstr>
      <vt:lpstr>مثال: توان متوسط</vt:lpstr>
      <vt:lpstr>مثال 2: توان متوسط</vt:lpstr>
      <vt:lpstr>مثال 3: توان متوسط</vt:lpstr>
      <vt:lpstr>قضیه انتقال توان بیشینه</vt:lpstr>
      <vt:lpstr>اثبات قضیه انتقال توان بیشینه</vt:lpstr>
      <vt:lpstr>قضیه جمع آثار برای توان</vt:lpstr>
      <vt:lpstr>مقدار مؤثر جریان و ولتاژ</vt:lpstr>
      <vt:lpstr>نحوه محاسبه مقدار مؤثر</vt:lpstr>
      <vt:lpstr>مقدار مؤثر یک موج سینوسی</vt:lpstr>
      <vt:lpstr>مقدار مؤثر چند موج سینوسی</vt:lpstr>
      <vt:lpstr>نحوه محاسبه توان متوسط از روی مقدار مؤثر</vt:lpstr>
      <vt:lpstr>توان ظاهری و ضریب توان</vt:lpstr>
      <vt:lpstr>توان ظاهری</vt:lpstr>
      <vt:lpstr>ضریب توان</vt:lpstr>
      <vt:lpstr>ضریب توان پس‌فاز و پیش‌فاز</vt:lpstr>
      <vt:lpstr>مثال:</vt:lpstr>
      <vt:lpstr>اثر ضریب توان بار بر هزینه برق مصرفی</vt:lpstr>
      <vt:lpstr>توان راکتیو</vt:lpstr>
      <vt:lpstr>توان راکتیو</vt:lpstr>
      <vt:lpstr>توان مختلط</vt:lpstr>
      <vt:lpstr>توان مختلط</vt:lpstr>
      <vt:lpstr>توان مختلط و اثر جمع‌شوندگی</vt:lpstr>
      <vt:lpstr>اصلاح ضریب توان</vt:lpstr>
      <vt:lpstr>اصلاح ضریب توان: مثال</vt:lpstr>
      <vt:lpstr>راه حل</vt:lpstr>
      <vt:lpstr>راه حل (ادامه)</vt:lpstr>
      <vt:lpstr>راه حل (ادامه)</vt:lpstr>
      <vt:lpstr>خلاصه</vt:lpstr>
      <vt:lpstr>تمرین کلاسی 1</vt:lpstr>
    </vt:vector>
  </TitlesOfParts>
  <Company>Purdue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Overview</dc:title>
  <dc:creator>rf</dc:creator>
  <cp:lastModifiedBy>Mahmoud</cp:lastModifiedBy>
  <cp:revision>642</cp:revision>
  <dcterms:created xsi:type="dcterms:W3CDTF">2005-06-03T08:24:32Z</dcterms:created>
  <dcterms:modified xsi:type="dcterms:W3CDTF">2018-12-16T19:55:07Z</dcterms:modified>
</cp:coreProperties>
</file>