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27"/>
  </p:notes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28F0"/>
    <a:srgbClr val="E727B0"/>
    <a:srgbClr val="FF0000"/>
    <a:srgbClr val="66FF66"/>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9483" autoAdjust="0"/>
  </p:normalViewPr>
  <p:slideViewPr>
    <p:cSldViewPr>
      <p:cViewPr varScale="1">
        <p:scale>
          <a:sx n="73" d="100"/>
          <a:sy n="73" d="100"/>
        </p:scale>
        <p:origin x="108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622FA27-AFE5-4595-80D5-04A76A4EC8F3}" type="datetimeFigureOut">
              <a:rPr lang="en-US"/>
              <a:pPr>
                <a:defRPr/>
              </a:pPr>
              <a:t>10/1/2018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57F2F09-0DD5-414D-B87C-1130674AA092}" type="slidenum">
              <a:rPr lang="en-US"/>
              <a:pPr>
                <a:defRPr/>
              </a:pPr>
              <a:t>‹#›</a:t>
            </a:fld>
            <a:endParaRPr lang="en-US"/>
          </a:p>
        </p:txBody>
      </p:sp>
    </p:spTree>
    <p:extLst>
      <p:ext uri="{BB962C8B-B14F-4D97-AF65-F5344CB8AC3E}">
        <p14:creationId xmlns:p14="http://schemas.microsoft.com/office/powerpoint/2010/main" val="2108345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نکته</a:t>
            </a:r>
            <a:r>
              <a:rPr lang="fa-IR" baseline="0" dirty="0" smtClean="0"/>
              <a:t> اصلی این اسلاید این است که معادله </a:t>
            </a:r>
            <a:r>
              <a:rPr lang="en-US" baseline="0" dirty="0" smtClean="0"/>
              <a:t>KCL</a:t>
            </a:r>
            <a:r>
              <a:rPr lang="fa-IR" baseline="0" dirty="0" smtClean="0"/>
              <a:t> را نه تنها برای یک گره، بلکه می‌توان برای هر ناحیه بسته‌ای از مدار (مثلا ناحیه ای که با خط چین مشخص شده است) نوشت. یعنی جمع جریان‌های وارد شونده (یا خارج شونده) به یک ناحیه بسته از مدار صفر است. اگر این طور نبود قانون بقای بار نقض می‌شد. یعنی باید بار در این ناحیه جمع می‌شد (که امکان ندارد) یا این ناحیه باید تولید بار می‌کرد (که این هم امکان ندارد).</a:t>
            </a:r>
            <a:endParaRPr lang="fa-IR"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10</a:t>
            </a:fld>
            <a:endParaRPr lang="en-US"/>
          </a:p>
        </p:txBody>
      </p:sp>
    </p:spTree>
    <p:extLst>
      <p:ext uri="{BB962C8B-B14F-4D97-AF65-F5344CB8AC3E}">
        <p14:creationId xmlns:p14="http://schemas.microsoft.com/office/powerpoint/2010/main" val="240406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dirty="0"/>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r>
              <a:rPr lang="fa-IR" altLang="en-US" smtClean="0"/>
              <a:t>مدارهای الکتریکی و الکترونیکی</a:t>
            </a:r>
            <a:endParaRPr lang="en-US" alt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r>
              <a:rPr lang="fa-IR" altLang="en-US" smtClean="0"/>
              <a:t>3. تحلیل گره و مش</a:t>
            </a:r>
            <a:endParaRPr lang="en-US" alt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CB916743-4E7F-4AC8-ACD9-649C7E5C28A1}" type="slidenum">
              <a:rPr lang="en-US" altLang="en-US"/>
              <a:pPr>
                <a:defRPr/>
              </a:pPr>
              <a:t>‹#›</a:t>
            </a:fld>
            <a:endParaRPr lang="en-US" altLang="en-US"/>
          </a:p>
        </p:txBody>
      </p:sp>
    </p:spTree>
    <p:extLst>
      <p:ext uri="{BB962C8B-B14F-4D97-AF65-F5344CB8AC3E}">
        <p14:creationId xmlns:p14="http://schemas.microsoft.com/office/powerpoint/2010/main" val="13333096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r>
              <a:rPr lang="fa-IR" altLang="en-US" smtClean="0"/>
              <a:t>مدارهای الکتریکی و الکترونیکی</a:t>
            </a:r>
            <a:endParaRPr lang="en-US" altLang="en-US" dirty="0"/>
          </a:p>
        </p:txBody>
      </p:sp>
      <p:sp>
        <p:nvSpPr>
          <p:cNvPr id="5" name="Footer Placeholder 2"/>
          <p:cNvSpPr>
            <a:spLocks noGrp="1"/>
          </p:cNvSpPr>
          <p:nvPr>
            <p:ph type="ftr" sz="quarter" idx="11"/>
          </p:nvPr>
        </p:nvSpPr>
        <p:spPr/>
        <p:txBody>
          <a:bodyPr/>
          <a:lstStyle>
            <a:lvl1pPr>
              <a:defRPr/>
            </a:lvl1pPr>
          </a:lstStyle>
          <a:p>
            <a:pPr>
              <a:defRPr/>
            </a:pPr>
            <a:r>
              <a:rPr lang="fa-IR" altLang="en-US" smtClean="0"/>
              <a:t>3. تحلیل گره و مش</a:t>
            </a:r>
            <a:endParaRPr lang="en-US" altLang="en-US" dirty="0"/>
          </a:p>
        </p:txBody>
      </p:sp>
      <p:sp>
        <p:nvSpPr>
          <p:cNvPr id="6" name="Slide Number Placeholder 22"/>
          <p:cNvSpPr>
            <a:spLocks noGrp="1"/>
          </p:cNvSpPr>
          <p:nvPr>
            <p:ph type="sldNum" sz="quarter" idx="12"/>
          </p:nvPr>
        </p:nvSpPr>
        <p:spPr/>
        <p:txBody>
          <a:bodyPr/>
          <a:lstStyle>
            <a:lvl1pPr>
              <a:defRPr/>
            </a:lvl1pPr>
          </a:lstStyle>
          <a:p>
            <a:pPr>
              <a:defRPr/>
            </a:pPr>
            <a:fld id="{89CE0CEF-2513-4502-B5E4-86178963BC8F}" type="slidenum">
              <a:rPr lang="en-US" altLang="en-US"/>
              <a:pPr>
                <a:defRPr/>
              </a:pPr>
              <a:t>‹#›</a:t>
            </a:fld>
            <a:endParaRPr lang="en-US" altLang="en-US" dirty="0"/>
          </a:p>
        </p:txBody>
      </p:sp>
    </p:spTree>
    <p:extLst>
      <p:ext uri="{BB962C8B-B14F-4D97-AF65-F5344CB8AC3E}">
        <p14:creationId xmlns:p14="http://schemas.microsoft.com/office/powerpoint/2010/main" val="54151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smtClean="0"/>
            </a:lvl1pPr>
          </a:lstStyle>
          <a:p>
            <a:pPr>
              <a:defRPr/>
            </a:pPr>
            <a:r>
              <a:rPr lang="fa-IR" altLang="en-US" smtClean="0"/>
              <a:t>مدارهای الکتریکی و الکترونیکی</a:t>
            </a:r>
            <a:endParaRPr lang="en-US" alt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fa-IR" altLang="en-US" smtClean="0"/>
              <a:t>3. تحلیل گره و مش</a:t>
            </a:r>
            <a:endParaRPr lang="en-US" alt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359B103F-FA24-4D83-98C3-C52A1E5C2915}" type="slidenum">
              <a:rPr lang="en-US" altLang="en-US"/>
              <a:pPr>
                <a:defRPr/>
              </a:pPr>
              <a:t>‹#›</a:t>
            </a:fld>
            <a:endParaRPr lang="en-US" altLang="en-US"/>
          </a:p>
        </p:txBody>
      </p:sp>
    </p:spTree>
    <p:extLst>
      <p:ext uri="{BB962C8B-B14F-4D97-AF65-F5344CB8AC3E}">
        <p14:creationId xmlns:p14="http://schemas.microsoft.com/office/powerpoint/2010/main" val="197953707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685800"/>
          </a:xfrm>
        </p:spPr>
        <p:txBody>
          <a:bodyPr/>
          <a:lstStyle>
            <a:lvl1pPr algn="r" rtl="1">
              <a:defRPr>
                <a:cs typeface="B Nazanin" panose="00000400000000000000" pitchFamily="2" charset="-78"/>
              </a:defRPr>
            </a:lvl1pPr>
          </a:lstStyle>
          <a:p>
            <a:r>
              <a:rPr lang="en-US" dirty="0"/>
              <a:t>Click to edit Master title style</a:t>
            </a:r>
          </a:p>
        </p:txBody>
      </p:sp>
      <p:sp>
        <p:nvSpPr>
          <p:cNvPr id="8" name="Content Placeholder 7"/>
          <p:cNvSpPr>
            <a:spLocks noGrp="1"/>
          </p:cNvSpPr>
          <p:nvPr>
            <p:ph sz="quarter" idx="1"/>
          </p:nvPr>
        </p:nvSpPr>
        <p:spPr>
          <a:xfrm>
            <a:off x="612648" y="1219200"/>
            <a:ext cx="8153400" cy="4876800"/>
          </a:xfrm>
        </p:spPr>
        <p:txBody>
          <a:bodyPr/>
          <a:lstStyle>
            <a:lvl1pPr algn="r" rtl="1">
              <a:defRPr>
                <a:cs typeface="B Nazanin" panose="00000400000000000000" pitchFamily="2" charset="-78"/>
              </a:defRPr>
            </a:lvl1pPr>
            <a:lvl2pPr algn="r" rtl="1">
              <a:defRPr>
                <a:cs typeface="B Nazanin" panose="00000400000000000000" pitchFamily="2" charset="-78"/>
              </a:defRPr>
            </a:lvl2pPr>
            <a:lvl3pPr algn="r" rtl="1">
              <a:defRPr>
                <a:cs typeface="B Nazanin" panose="00000400000000000000" pitchFamily="2" charset="-78"/>
              </a:defRPr>
            </a:lvl3pPr>
            <a:lvl4pPr algn="r" rtl="1">
              <a:defRPr>
                <a:cs typeface="B Nazanin" panose="00000400000000000000" pitchFamily="2" charset="-78"/>
              </a:defRPr>
            </a:lvl4pPr>
            <a:lvl5pPr algn="r" rtl="1">
              <a:defRPr>
                <a:cs typeface="B Nazanin"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mtClean="0">
                <a:cs typeface="B Nazanin" panose="00000400000000000000" pitchFamily="2" charset="-78"/>
              </a:defRPr>
            </a:lvl1p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a:xfrm>
            <a:off x="1195388" y="6248400"/>
            <a:ext cx="4811712" cy="381000"/>
          </a:xfrm>
        </p:spPr>
        <p:txBody>
          <a:bodyPr/>
          <a:lstStyle>
            <a:lvl1pPr>
              <a:defRPr>
                <a:cs typeface="B Nazanin" panose="00000400000000000000" pitchFamily="2" charset="-78"/>
              </a:defRPr>
            </a:lvl1pPr>
          </a:lstStyle>
          <a:p>
            <a:pPr>
              <a:defRPr/>
            </a:pPr>
            <a:r>
              <a:rPr lang="fa-IR" altLang="en-US" smtClean="0"/>
              <a:t>3. تحلیل گره و مش</a:t>
            </a:r>
            <a:endParaRPr lang="en-US" altLang="en-US" dirty="0"/>
          </a:p>
        </p:txBody>
      </p:sp>
      <p:sp>
        <p:nvSpPr>
          <p:cNvPr id="6" name="Slide Number Placeholder 5"/>
          <p:cNvSpPr>
            <a:spLocks noGrp="1"/>
          </p:cNvSpPr>
          <p:nvPr>
            <p:ph type="sldNum" sz="quarter" idx="12"/>
          </p:nvPr>
        </p:nvSpPr>
        <p:spPr/>
        <p:txBody>
          <a:bodyPr/>
          <a:lstStyle>
            <a:lvl1pPr>
              <a:defRPr>
                <a:solidFill>
                  <a:srgbClr val="FFFFFF"/>
                </a:solidFill>
                <a:cs typeface="B Nazanin" panose="00000400000000000000" pitchFamily="2" charset="-78"/>
              </a:defRPr>
            </a:lvl1pPr>
          </a:lstStyle>
          <a:p>
            <a:pPr rtl="1">
              <a:defRPr/>
            </a:pPr>
            <a:fld id="{B5CFC3F8-B58D-40FA-AF21-F23E618E0688}" type="slidenum">
              <a:rPr lang="en-US" altLang="en-US" smtClean="0"/>
              <a:pPr rtl="1">
                <a:defRPr/>
              </a:pPr>
              <a:t>‹#›</a:t>
            </a:fld>
            <a:endParaRPr lang="en-US" altLang="en-US" dirty="0"/>
          </a:p>
        </p:txBody>
      </p:sp>
    </p:spTree>
    <p:extLst>
      <p:ext uri="{BB962C8B-B14F-4D97-AF65-F5344CB8AC3E}">
        <p14:creationId xmlns:p14="http://schemas.microsoft.com/office/powerpoint/2010/main" val="7812429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smtClean="0"/>
            </a:lvl1pPr>
          </a:lstStyle>
          <a:p>
            <a:pPr>
              <a:defRPr/>
            </a:pPr>
            <a:r>
              <a:rPr lang="fa-IR" altLang="en-US" smtClean="0"/>
              <a:t>مدارهای الکتریکی و الکترونیکی</a:t>
            </a:r>
            <a:endParaRPr lang="en-US" alt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FE4673F0-768F-450F-9B32-682176E185B7}" type="slidenum">
              <a:rPr lang="en-US" altLang="en-US"/>
              <a:pPr>
                <a:defRPr/>
              </a:pPr>
              <a:t>‹#›</a:t>
            </a:fld>
            <a:endParaRPr lang="en-US" altLang="en-US"/>
          </a:p>
        </p:txBody>
      </p:sp>
      <p:sp>
        <p:nvSpPr>
          <p:cNvPr id="9" name="Footer Placeholder 13"/>
          <p:cNvSpPr>
            <a:spLocks noGrp="1"/>
          </p:cNvSpPr>
          <p:nvPr>
            <p:ph type="ftr" sz="quarter" idx="12"/>
          </p:nvPr>
        </p:nvSpPr>
        <p:spPr/>
        <p:txBody>
          <a:bodyPr/>
          <a:lstStyle>
            <a:lvl1pPr>
              <a:defRPr/>
            </a:lvl1pPr>
          </a:lstStyle>
          <a:p>
            <a:pPr>
              <a:defRPr/>
            </a:pPr>
            <a:r>
              <a:rPr lang="fa-IR" altLang="en-US" smtClean="0"/>
              <a:t>3. تحلیل گره و مش</a:t>
            </a:r>
            <a:endParaRPr lang="en-US" altLang="en-US"/>
          </a:p>
        </p:txBody>
      </p:sp>
    </p:spTree>
    <p:extLst>
      <p:ext uri="{BB962C8B-B14F-4D97-AF65-F5344CB8AC3E}">
        <p14:creationId xmlns:p14="http://schemas.microsoft.com/office/powerpoint/2010/main" val="172849329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smtClean="0"/>
            </a:lvl1pPr>
          </a:lstStyle>
          <a:p>
            <a:pPr>
              <a:defRPr/>
            </a:pPr>
            <a:r>
              <a:rPr lang="fa-IR" altLang="en-US" smtClean="0"/>
              <a:t>مدارهای الکتریکی و الکترونیکی</a:t>
            </a:r>
            <a:endParaRPr lang="en-US" altLang="en-US"/>
          </a:p>
        </p:txBody>
      </p:sp>
      <p:sp>
        <p:nvSpPr>
          <p:cNvPr id="6" name="Slide Number Placeholder 9"/>
          <p:cNvSpPr>
            <a:spLocks noGrp="1"/>
          </p:cNvSpPr>
          <p:nvPr>
            <p:ph type="sldNum" sz="quarter" idx="11"/>
          </p:nvPr>
        </p:nvSpPr>
        <p:spPr/>
        <p:txBody>
          <a:bodyPr rtlCol="0"/>
          <a:lstStyle>
            <a:lvl1pPr>
              <a:defRPr/>
            </a:lvl1pPr>
          </a:lstStyle>
          <a:p>
            <a:pPr>
              <a:defRPr/>
            </a:pPr>
            <a:fld id="{78F2C19F-4ECA-40CC-B095-5582625F1365}" type="slidenum">
              <a:rPr lang="en-US" altLang="en-US"/>
              <a:pPr>
                <a:defRPr/>
              </a:pPr>
              <a:t>‹#›</a:t>
            </a:fld>
            <a:endParaRPr lang="en-US" altLang="en-US"/>
          </a:p>
        </p:txBody>
      </p:sp>
      <p:sp>
        <p:nvSpPr>
          <p:cNvPr id="7" name="Footer Placeholder 11"/>
          <p:cNvSpPr>
            <a:spLocks noGrp="1"/>
          </p:cNvSpPr>
          <p:nvPr>
            <p:ph type="ftr" sz="quarter" idx="12"/>
          </p:nvPr>
        </p:nvSpPr>
        <p:spPr/>
        <p:txBody>
          <a:bodyPr rtlCol="0"/>
          <a:lstStyle>
            <a:lvl1pPr>
              <a:defRPr/>
            </a:lvl1pPr>
          </a:lstStyle>
          <a:p>
            <a:pPr>
              <a:defRPr/>
            </a:pPr>
            <a:r>
              <a:rPr lang="fa-IR" altLang="en-US" smtClean="0"/>
              <a:t>3. تحلیل گره و مش</a:t>
            </a:r>
            <a:endParaRPr lang="en-US" altLang="en-US"/>
          </a:p>
        </p:txBody>
      </p:sp>
    </p:spTree>
    <p:extLst>
      <p:ext uri="{BB962C8B-B14F-4D97-AF65-F5344CB8AC3E}">
        <p14:creationId xmlns:p14="http://schemas.microsoft.com/office/powerpoint/2010/main" val="187381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smtClean="0"/>
            </a:lvl1pPr>
          </a:lstStyle>
          <a:p>
            <a:pPr>
              <a:defRPr/>
            </a:pPr>
            <a:r>
              <a:rPr lang="fa-IR" altLang="en-US" smtClean="0"/>
              <a:t>مدارهای الکتریکی و الکترونیکی</a:t>
            </a:r>
            <a:endParaRPr lang="en-US" altLang="en-US"/>
          </a:p>
        </p:txBody>
      </p:sp>
      <p:sp>
        <p:nvSpPr>
          <p:cNvPr id="8" name="Slide Number Placeholder 11"/>
          <p:cNvSpPr>
            <a:spLocks noGrp="1"/>
          </p:cNvSpPr>
          <p:nvPr>
            <p:ph type="sldNum" sz="quarter" idx="11"/>
          </p:nvPr>
        </p:nvSpPr>
        <p:spPr/>
        <p:txBody>
          <a:bodyPr rtlCol="0"/>
          <a:lstStyle>
            <a:lvl1pPr>
              <a:defRPr/>
            </a:lvl1pPr>
          </a:lstStyle>
          <a:p>
            <a:pPr>
              <a:defRPr/>
            </a:pPr>
            <a:fld id="{AE454D86-5E69-4F38-AA18-41DB87525847}" type="slidenum">
              <a:rPr lang="en-US" altLang="en-US"/>
              <a:pPr>
                <a:defRPr/>
              </a:pPr>
              <a:t>‹#›</a:t>
            </a:fld>
            <a:endParaRPr lang="en-US" altLang="en-US"/>
          </a:p>
        </p:txBody>
      </p:sp>
      <p:sp>
        <p:nvSpPr>
          <p:cNvPr id="9" name="Footer Placeholder 13"/>
          <p:cNvSpPr>
            <a:spLocks noGrp="1"/>
          </p:cNvSpPr>
          <p:nvPr>
            <p:ph type="ftr" sz="quarter" idx="12"/>
          </p:nvPr>
        </p:nvSpPr>
        <p:spPr/>
        <p:txBody>
          <a:bodyPr rtlCol="0"/>
          <a:lstStyle>
            <a:lvl1pPr>
              <a:defRPr/>
            </a:lvl1pPr>
          </a:lstStyle>
          <a:p>
            <a:pPr>
              <a:defRPr/>
            </a:pPr>
            <a:r>
              <a:rPr lang="fa-IR" altLang="en-US" smtClean="0"/>
              <a:t>3. تحلیل گره و مش</a:t>
            </a:r>
            <a:endParaRPr lang="en-US" altLang="en-US"/>
          </a:p>
        </p:txBody>
      </p:sp>
    </p:spTree>
    <p:extLst>
      <p:ext uri="{BB962C8B-B14F-4D97-AF65-F5344CB8AC3E}">
        <p14:creationId xmlns:p14="http://schemas.microsoft.com/office/powerpoint/2010/main" val="226868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r>
              <a:rPr lang="fa-IR" altLang="en-US" smtClean="0"/>
              <a:t>مدارهای الکتریکی و الکترونیکی</a:t>
            </a:r>
            <a:endParaRPr lang="en-US" altLang="en-US" dirty="0"/>
          </a:p>
        </p:txBody>
      </p:sp>
      <p:sp>
        <p:nvSpPr>
          <p:cNvPr id="4" name="Footer Placeholder 2"/>
          <p:cNvSpPr>
            <a:spLocks noGrp="1"/>
          </p:cNvSpPr>
          <p:nvPr>
            <p:ph type="ftr" sz="quarter" idx="11"/>
          </p:nvPr>
        </p:nvSpPr>
        <p:spPr/>
        <p:txBody>
          <a:bodyPr/>
          <a:lstStyle>
            <a:lvl1pPr>
              <a:defRPr/>
            </a:lvl1pPr>
          </a:lstStyle>
          <a:p>
            <a:pPr>
              <a:defRPr/>
            </a:pPr>
            <a:r>
              <a:rPr lang="fa-IR" altLang="en-US" smtClean="0"/>
              <a:t>3. تحلیل گره و مش</a:t>
            </a:r>
            <a:endParaRPr lang="en-US" altLang="en-US" dirty="0"/>
          </a:p>
        </p:txBody>
      </p:sp>
      <p:sp>
        <p:nvSpPr>
          <p:cNvPr id="5" name="Slide Number Placeholder 22"/>
          <p:cNvSpPr>
            <a:spLocks noGrp="1"/>
          </p:cNvSpPr>
          <p:nvPr>
            <p:ph type="sldNum" sz="quarter" idx="12"/>
          </p:nvPr>
        </p:nvSpPr>
        <p:spPr/>
        <p:txBody>
          <a:bodyPr/>
          <a:lstStyle>
            <a:lvl1pPr>
              <a:defRPr/>
            </a:lvl1pPr>
          </a:lstStyle>
          <a:p>
            <a:pPr>
              <a:defRPr/>
            </a:pPr>
            <a:fld id="{A6CCBF18-E55F-40C4-AA9C-CCFBF6518CB2}" type="slidenum">
              <a:rPr lang="en-US" altLang="en-US"/>
              <a:pPr>
                <a:defRPr/>
              </a:pPr>
              <a:t>‹#›</a:t>
            </a:fld>
            <a:endParaRPr lang="en-US" altLang="en-US" dirty="0"/>
          </a:p>
        </p:txBody>
      </p:sp>
    </p:spTree>
    <p:extLst>
      <p:ext uri="{BB962C8B-B14F-4D97-AF65-F5344CB8AC3E}">
        <p14:creationId xmlns:p14="http://schemas.microsoft.com/office/powerpoint/2010/main" val="302786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pPr>
              <a:defRPr/>
            </a:pPr>
            <a:r>
              <a:rPr lang="fa-IR" altLang="en-US" smtClean="0"/>
              <a:t>مدارهای الکتریکی و الکترونیکی</a:t>
            </a:r>
            <a:endParaRPr lang="en-US" altLang="en-US"/>
          </a:p>
        </p:txBody>
      </p:sp>
      <p:sp>
        <p:nvSpPr>
          <p:cNvPr id="3" name="Footer Placeholder 2"/>
          <p:cNvSpPr>
            <a:spLocks noGrp="1"/>
          </p:cNvSpPr>
          <p:nvPr>
            <p:ph type="ftr" sz="quarter" idx="11"/>
          </p:nvPr>
        </p:nvSpPr>
        <p:spPr/>
        <p:txBody>
          <a:bodyPr/>
          <a:lstStyle>
            <a:lvl1pPr>
              <a:defRPr/>
            </a:lvl1pPr>
          </a:lstStyle>
          <a:p>
            <a:pPr>
              <a:defRPr/>
            </a:pPr>
            <a:r>
              <a:rPr lang="fa-IR" altLang="en-US" smtClean="0"/>
              <a:t>3. تحلیل گره و مش</a:t>
            </a:r>
            <a:endParaRPr lang="en-US" alt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EA097438-A5DA-4F47-94D7-4634482D7267}" type="slidenum">
              <a:rPr lang="en-US" altLang="en-US"/>
              <a:pPr>
                <a:defRPr/>
              </a:pPr>
              <a:t>‹#›</a:t>
            </a:fld>
            <a:endParaRPr lang="en-US" altLang="en-US"/>
          </a:p>
        </p:txBody>
      </p:sp>
    </p:spTree>
    <p:extLst>
      <p:ext uri="{BB962C8B-B14F-4D97-AF65-F5344CB8AC3E}">
        <p14:creationId xmlns:p14="http://schemas.microsoft.com/office/powerpoint/2010/main" val="3109225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r>
              <a:rPr lang="fa-IR" altLang="en-US" smtClean="0"/>
              <a:t>مدارهای الکتریکی و الکترونیکی</a:t>
            </a:r>
            <a:endParaRPr lang="en-US" altLang="en-US" dirty="0"/>
          </a:p>
        </p:txBody>
      </p:sp>
      <p:sp>
        <p:nvSpPr>
          <p:cNvPr id="6" name="Footer Placeholder 2"/>
          <p:cNvSpPr>
            <a:spLocks noGrp="1"/>
          </p:cNvSpPr>
          <p:nvPr>
            <p:ph type="ftr" sz="quarter" idx="11"/>
          </p:nvPr>
        </p:nvSpPr>
        <p:spPr/>
        <p:txBody>
          <a:bodyPr/>
          <a:lstStyle>
            <a:lvl1pPr>
              <a:defRPr/>
            </a:lvl1pPr>
          </a:lstStyle>
          <a:p>
            <a:pPr>
              <a:defRPr/>
            </a:pPr>
            <a:r>
              <a:rPr lang="fa-IR" altLang="en-US" smtClean="0"/>
              <a:t>3. تحلیل گره و مش</a:t>
            </a:r>
            <a:endParaRPr lang="en-US" altLang="en-US" dirty="0"/>
          </a:p>
        </p:txBody>
      </p:sp>
      <p:sp>
        <p:nvSpPr>
          <p:cNvPr id="7" name="Slide Number Placeholder 22"/>
          <p:cNvSpPr>
            <a:spLocks noGrp="1"/>
          </p:cNvSpPr>
          <p:nvPr>
            <p:ph type="sldNum" sz="quarter" idx="12"/>
          </p:nvPr>
        </p:nvSpPr>
        <p:spPr/>
        <p:txBody>
          <a:bodyPr/>
          <a:lstStyle>
            <a:lvl1pPr>
              <a:defRPr/>
            </a:lvl1pPr>
          </a:lstStyle>
          <a:p>
            <a:pPr>
              <a:defRPr/>
            </a:pPr>
            <a:fld id="{55FE5F11-A144-4222-B80E-FD52FBD0E5C8}" type="slidenum">
              <a:rPr lang="en-US" altLang="en-US"/>
              <a:pPr>
                <a:defRPr/>
              </a:pPr>
              <a:t>‹#›</a:t>
            </a:fld>
            <a:endParaRPr lang="en-US" altLang="en-US" dirty="0"/>
          </a:p>
        </p:txBody>
      </p:sp>
    </p:spTree>
    <p:extLst>
      <p:ext uri="{BB962C8B-B14F-4D97-AF65-F5344CB8AC3E}">
        <p14:creationId xmlns:p14="http://schemas.microsoft.com/office/powerpoint/2010/main" val="35647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smtClean="0"/>
            </a:lvl1pPr>
          </a:lstStyle>
          <a:p>
            <a:pPr>
              <a:defRPr/>
            </a:pPr>
            <a:r>
              <a:rPr lang="fa-IR" altLang="en-US" smtClean="0"/>
              <a:t>مدارهای الکتریکی و الکترونیکی</a:t>
            </a:r>
            <a:endParaRPr lang="en-US" alt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78A045DE-1C2E-4066-AF9F-E27DD7118661}" type="slidenum">
              <a:rPr lang="en-US" altLang="en-US"/>
              <a:pPr>
                <a:defRPr/>
              </a:pPr>
              <a:t>‹#›</a:t>
            </a:fld>
            <a:endParaRPr lang="en-US" alt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fa-IR" altLang="en-US" smtClean="0"/>
              <a:t>3. تحلیل گره و مش</a:t>
            </a:r>
            <a:endParaRPr lang="en-US" altLang="en-US"/>
          </a:p>
        </p:txBody>
      </p:sp>
    </p:spTree>
    <p:extLst>
      <p:ext uri="{BB962C8B-B14F-4D97-AF65-F5344CB8AC3E}">
        <p14:creationId xmlns:p14="http://schemas.microsoft.com/office/powerpoint/2010/main" val="146276339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12"/>
          <p:cNvSpPr>
            <a:spLocks noGrp="1"/>
          </p:cNvSpPr>
          <p:nvPr>
            <p:ph type="body" idx="1"/>
          </p:nvPr>
        </p:nvSpPr>
        <p:spPr bwMode="auto">
          <a:xfrm>
            <a:off x="612775" y="1235075"/>
            <a:ext cx="81534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096000" y="6248400"/>
            <a:ext cx="2667000" cy="381000"/>
          </a:xfrm>
          <a:prstGeom prst="rect">
            <a:avLst/>
          </a:prstGeom>
          <a:solidFill>
            <a:schemeClr val="accent1"/>
          </a:solidFill>
        </p:spPr>
        <p:txBody>
          <a:bodyPr vert="horz" anchor="ctr" anchorCtr="0"/>
          <a:lstStyle>
            <a:lvl1pPr algn="ctr" eaLnBrk="1" latinLnBrk="0" hangingPunct="1">
              <a:defRPr kumimoji="0" sz="1400" smtClean="0">
                <a:solidFill>
                  <a:schemeClr val="tx2"/>
                </a:solidFill>
              </a:defRPr>
            </a:lvl1pPr>
          </a:lstStyle>
          <a:p>
            <a:pPr>
              <a:defRPr/>
            </a:pPr>
            <a:r>
              <a:rPr lang="fa-IR" altLang="en-US" smtClean="0"/>
              <a:t>مدارهای الکتریکی و الکترونیکی</a:t>
            </a:r>
            <a:endParaRPr lang="en-US" altLang="en-US" dirty="0"/>
          </a:p>
        </p:txBody>
      </p:sp>
      <p:sp>
        <p:nvSpPr>
          <p:cNvPr id="3" name="Footer Placeholder 2"/>
          <p:cNvSpPr>
            <a:spLocks noGrp="1"/>
          </p:cNvSpPr>
          <p:nvPr>
            <p:ph type="ftr" sz="quarter" idx="3"/>
          </p:nvPr>
        </p:nvSpPr>
        <p:spPr>
          <a:xfrm>
            <a:off x="1219200" y="6248400"/>
            <a:ext cx="4811713" cy="381000"/>
          </a:xfrm>
          <a:prstGeom prst="rect">
            <a:avLst/>
          </a:prstGeom>
          <a:solidFill>
            <a:schemeClr val="accent2"/>
          </a:solidFill>
        </p:spPr>
        <p:txBody>
          <a:bodyPr vert="horz" anchor="ctr"/>
          <a:lstStyle>
            <a:lvl1pPr algn="ctr" eaLnBrk="1" latinLnBrk="0" hangingPunct="1">
              <a:defRPr kumimoji="0" sz="1400">
                <a:solidFill>
                  <a:schemeClr val="tx2"/>
                </a:solidFill>
              </a:defRPr>
            </a:lvl1pPr>
          </a:lstStyle>
          <a:p>
            <a:pPr>
              <a:defRPr/>
            </a:pPr>
            <a:r>
              <a:rPr lang="fa-IR" altLang="en-US" smtClean="0"/>
              <a:t>3. تحلیل گره و مش</a:t>
            </a:r>
            <a:endParaRPr lang="en-US" altLang="en-US" dirty="0"/>
          </a:p>
        </p:txBody>
      </p:sp>
      <p:sp>
        <p:nvSpPr>
          <p:cNvPr id="7" name="Rectangle 6"/>
          <p:cNvSpPr/>
          <p:nvPr/>
        </p:nvSpPr>
        <p:spPr bwMode="white">
          <a:xfrm>
            <a:off x="0" y="900113"/>
            <a:ext cx="9144000" cy="319087"/>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590550" y="6248400"/>
            <a:ext cx="533400" cy="3810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990600"/>
            <a:ext cx="8172450" cy="160338"/>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609600" y="6329363"/>
            <a:ext cx="533400" cy="244475"/>
          </a:xfrm>
          <a:prstGeom prst="rect">
            <a:avLst/>
          </a:prstGeom>
        </p:spPr>
        <p:txBody>
          <a:bodyPr vert="horz" anchor="ctr" anchorCtr="0">
            <a:normAutofit/>
          </a:bodyPr>
          <a:lstStyle>
            <a:lvl1pPr algn="ctr" rtl="1" eaLnBrk="1" latinLnBrk="0" hangingPunct="1">
              <a:defRPr kumimoji="0" sz="1400" b="1">
                <a:solidFill>
                  <a:srgbClr val="FFFFFF"/>
                </a:solidFill>
              </a:defRPr>
            </a:lvl1pPr>
          </a:lstStyle>
          <a:p>
            <a:pPr>
              <a:defRPr/>
            </a:pPr>
            <a:fld id="{0949679D-F92E-44F0-804B-F6AF1B3D7B0E}" type="slidenum">
              <a:rPr lang="en-US" altLang="en-US" smtClean="0"/>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46" r:id="rId6"/>
    <p:sldLayoutId id="2147483954" r:id="rId7"/>
    <p:sldLayoutId id="2147483947" r:id="rId8"/>
    <p:sldLayoutId id="2147483955" r:id="rId9"/>
    <p:sldLayoutId id="2147483948" r:id="rId10"/>
    <p:sldLayoutId id="2147483956" r:id="rId11"/>
  </p:sldLayoutIdLst>
  <p:timing>
    <p:tnLst>
      <p:par>
        <p:cTn id="1" dur="indefinite" restart="never" nodeType="tmRoot"/>
      </p:par>
    </p:tnLst>
  </p:timing>
  <p:hf hdr="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Calibri" pitchFamily="34" charset="0"/>
        </a:defRPr>
      </a:lvl2pPr>
      <a:lvl3pPr algn="l" rtl="0" eaLnBrk="0" fontAlgn="base" hangingPunct="0">
        <a:spcBef>
          <a:spcPct val="0"/>
        </a:spcBef>
        <a:spcAft>
          <a:spcPct val="0"/>
        </a:spcAft>
        <a:defRPr sz="4400">
          <a:solidFill>
            <a:schemeClr val="tx2"/>
          </a:solidFill>
          <a:latin typeface="Calibri" pitchFamily="34" charset="0"/>
        </a:defRPr>
      </a:lvl3pPr>
      <a:lvl4pPr algn="l" rtl="0" eaLnBrk="0" fontAlgn="base" hangingPunct="0">
        <a:spcBef>
          <a:spcPct val="0"/>
        </a:spcBef>
        <a:spcAft>
          <a:spcPct val="0"/>
        </a:spcAft>
        <a:defRPr sz="4400">
          <a:solidFill>
            <a:schemeClr val="tx2"/>
          </a:solidFill>
          <a:latin typeface="Calibri" pitchFamily="34" charset="0"/>
        </a:defRPr>
      </a:lvl4pPr>
      <a:lvl5pPr algn="l" rtl="0" eaLnBrk="0" fontAlgn="base" hangingPunct="0">
        <a:spcBef>
          <a:spcPct val="0"/>
        </a:spcBef>
        <a:spcAft>
          <a:spcPct val="0"/>
        </a:spcAft>
        <a:defRPr sz="4400">
          <a:solidFill>
            <a:schemeClr val="tx2"/>
          </a:solidFill>
          <a:latin typeface="Calibri" pitchFamily="34" charset="0"/>
        </a:defRPr>
      </a:lvl5pPr>
      <a:lvl6pPr marL="457200" algn="l" rtl="0" fontAlgn="base">
        <a:spcBef>
          <a:spcPct val="0"/>
        </a:spcBef>
        <a:spcAft>
          <a:spcPct val="0"/>
        </a:spcAft>
        <a:defRPr sz="4400">
          <a:solidFill>
            <a:schemeClr val="tx2"/>
          </a:solidFill>
          <a:latin typeface="Calibri" pitchFamily="34" charset="0"/>
        </a:defRPr>
      </a:lvl6pPr>
      <a:lvl7pPr marL="914400" algn="l" rtl="0" fontAlgn="base">
        <a:spcBef>
          <a:spcPct val="0"/>
        </a:spcBef>
        <a:spcAft>
          <a:spcPct val="0"/>
        </a:spcAft>
        <a:defRPr sz="4400">
          <a:solidFill>
            <a:schemeClr val="tx2"/>
          </a:solidFill>
          <a:latin typeface="Calibri" pitchFamily="34" charset="0"/>
        </a:defRPr>
      </a:lvl7pPr>
      <a:lvl8pPr marL="1371600" algn="l" rtl="0" fontAlgn="base">
        <a:spcBef>
          <a:spcPct val="0"/>
        </a:spcBef>
        <a:spcAft>
          <a:spcPct val="0"/>
        </a:spcAft>
        <a:defRPr sz="4400">
          <a:solidFill>
            <a:schemeClr val="tx2"/>
          </a:solidFill>
          <a:latin typeface="Calibri" pitchFamily="34" charset="0"/>
        </a:defRPr>
      </a:lvl8pPr>
      <a:lvl9pPr marL="1828800" algn="l" rtl="0" fontAlgn="base">
        <a:spcBef>
          <a:spcPct val="0"/>
        </a:spcBef>
        <a:spcAft>
          <a:spcPct val="0"/>
        </a:spcAft>
        <a:defRPr sz="4400">
          <a:solidFill>
            <a:schemeClr val="tx2"/>
          </a:solidFill>
          <a:latin typeface="Calibri"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w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jpeg"/><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image" Target="../media/image5.jpeg"/><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8229600" cy="4876800"/>
          </a:xfrm>
        </p:spPr>
        <p:txBody>
          <a:bodyPr>
            <a:normAutofit/>
          </a:bodyPr>
          <a:lstStyle/>
          <a:p>
            <a:pPr algn="r" rtl="1" eaLnBrk="1" fontAlgn="auto" hangingPunct="1">
              <a:spcAft>
                <a:spcPts val="0"/>
              </a:spcAft>
              <a:defRPr/>
            </a:pPr>
            <a:r>
              <a:rPr lang="fa-IR" cap="none" dirty="0" smtClean="0">
                <a:cs typeface="B Nazanin" panose="00000400000000000000" pitchFamily="2" charset="-78"/>
              </a:rPr>
              <a:t>مدارهای الکتریکی و الکترونیکی</a:t>
            </a:r>
            <a:br>
              <a:rPr lang="fa-IR" cap="none" dirty="0" smtClean="0">
                <a:cs typeface="B Nazanin" panose="00000400000000000000" pitchFamily="2" charset="-78"/>
              </a:rPr>
            </a:br>
            <a:r>
              <a:rPr lang="fa-IR" cap="none" dirty="0" smtClean="0">
                <a:cs typeface="B Nazanin" panose="00000400000000000000" pitchFamily="2" charset="-78"/>
              </a:rPr>
              <a:t>فصل سوم: تحلیل گره و مش</a:t>
            </a:r>
            <a:r>
              <a:rPr lang="en-US" dirty="0">
                <a:cs typeface="B Nazanin" panose="00000400000000000000" pitchFamily="2" charset="-78"/>
              </a:rPr>
              <a:t/>
            </a:r>
            <a:br>
              <a:rPr lang="en-US" dirty="0">
                <a:cs typeface="B Nazanin" panose="00000400000000000000" pitchFamily="2" charset="-78"/>
              </a:rPr>
            </a:br>
            <a:r>
              <a:rPr lang="fa-IR" sz="3600" cap="none" dirty="0" smtClean="0">
                <a:cs typeface="B Nazanin" panose="00000400000000000000" pitchFamily="2" charset="-78"/>
              </a:rPr>
              <a:t/>
            </a:r>
            <a:br>
              <a:rPr lang="fa-IR" sz="3600" cap="none" dirty="0" smtClean="0">
                <a:cs typeface="B Nazanin" panose="00000400000000000000" pitchFamily="2" charset="-78"/>
              </a:rPr>
            </a:br>
            <a:r>
              <a:rPr lang="fa-IR" sz="3600" cap="none" dirty="0" smtClean="0">
                <a:cs typeface="B Nazanin" panose="00000400000000000000" pitchFamily="2" charset="-78"/>
              </a:rPr>
              <a:t>استاد درس: محمود ممتازپور</a:t>
            </a:r>
            <a:r>
              <a:rPr lang="en-US" sz="3600" cap="none" dirty="0">
                <a:cs typeface="B Nazanin" panose="00000400000000000000" pitchFamily="2" charset="-78"/>
              </a:rPr>
              <a:t/>
            </a:r>
            <a:br>
              <a:rPr lang="en-US" sz="3600" cap="none" dirty="0">
                <a:cs typeface="B Nazanin" panose="00000400000000000000" pitchFamily="2" charset="-78"/>
              </a:rPr>
            </a:br>
            <a:r>
              <a:rPr lang="en-US" sz="3000" u="sng" cap="none" dirty="0">
                <a:solidFill>
                  <a:srgbClr val="6128F0"/>
                </a:solidFill>
                <a:cs typeface="B Nazanin" panose="00000400000000000000" pitchFamily="2" charset="-78"/>
              </a:rPr>
              <a:t>ceit.aut.ac.ir/~</a:t>
            </a:r>
            <a:r>
              <a:rPr lang="en-US" sz="3000" u="sng" cap="none" dirty="0" err="1">
                <a:solidFill>
                  <a:srgbClr val="6128F0"/>
                </a:solidFill>
                <a:cs typeface="B Nazanin" panose="00000400000000000000" pitchFamily="2" charset="-78"/>
              </a:rPr>
              <a:t>momtazpour</a:t>
            </a:r>
            <a:r>
              <a:rPr lang="en-US" dirty="0">
                <a:cs typeface="B Nazanin" panose="00000400000000000000" pitchFamily="2" charset="-78"/>
              </a:rPr>
              <a:t/>
            </a:r>
            <a:br>
              <a:rPr lang="en-US" dirty="0">
                <a:cs typeface="B Nazanin" panose="00000400000000000000" pitchFamily="2" charset="-78"/>
              </a:rPr>
            </a:br>
            <a:r>
              <a:rPr lang="en-US" dirty="0">
                <a:cs typeface="B Nazanin" panose="00000400000000000000" pitchFamily="2" charset="-78"/>
              </a:rPr>
              <a:t/>
            </a:r>
            <a:br>
              <a:rPr lang="en-US" dirty="0">
                <a:cs typeface="B Nazanin" panose="00000400000000000000" pitchFamily="2" charset="-78"/>
              </a:rPr>
            </a:br>
            <a:r>
              <a:rPr lang="en-US" sz="3000" cap="none" dirty="0">
                <a:cs typeface="B Nazanin" panose="00000400000000000000" pitchFamily="2" charset="-78"/>
              </a:rPr>
              <a:t/>
            </a:r>
            <a:br>
              <a:rPr lang="en-US" sz="3000" cap="none" dirty="0">
                <a:cs typeface="B Nazanin" panose="00000400000000000000" pitchFamily="2" charset="-78"/>
              </a:rPr>
            </a:br>
            <a:endParaRPr lang="en-US" sz="3000" cap="none" dirty="0">
              <a:cs typeface="B Nazanin" panose="00000400000000000000" pitchFamily="2" charset="-78"/>
            </a:endParaRPr>
          </a:p>
        </p:txBody>
      </p:sp>
      <p:sp>
        <p:nvSpPr>
          <p:cNvPr id="10243" name="Subtitle 2"/>
          <p:cNvSpPr>
            <a:spLocks noGrp="1"/>
          </p:cNvSpPr>
          <p:nvPr>
            <p:ph type="subTitle" idx="1"/>
          </p:nvPr>
        </p:nvSpPr>
        <p:spPr>
          <a:xfrm>
            <a:off x="2362200" y="6049963"/>
            <a:ext cx="6705600" cy="685800"/>
          </a:xfrm>
        </p:spPr>
        <p:txBody>
          <a:bodyPr/>
          <a:lstStyle/>
          <a:p>
            <a:pPr algn="r" rtl="1" eaLnBrk="1" hangingPunct="1"/>
            <a:r>
              <a:rPr lang="fa-IR" altLang="en-US" dirty="0" smtClean="0">
                <a:cs typeface="B Nazanin" panose="00000400000000000000" pitchFamily="2" charset="-78"/>
              </a:rPr>
              <a:t>دانشگاه صنعتی امیرکبیر</a:t>
            </a:r>
            <a:endParaRPr lang="en-US" altLang="en-US" dirty="0">
              <a:cs typeface="B Nazanin" panose="00000400000000000000" pitchFamily="2" charset="-78"/>
            </a:endParaRPr>
          </a:p>
        </p:txBody>
      </p:sp>
      <p:sp>
        <p:nvSpPr>
          <p:cNvPr id="102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fld id="{21AEDB98-9598-4170-A751-7D06B6C2AEDD}" type="slidenum">
              <a:rPr lang="en-US" altLang="en-US" sz="1400" smtClean="0">
                <a:solidFill>
                  <a:schemeClr val="tx2"/>
                </a:solidFill>
                <a:latin typeface="Arial" charset="0"/>
                <a:cs typeface="B Nazanin" panose="00000400000000000000" pitchFamily="2" charset="-78"/>
              </a:rPr>
              <a:pPr eaLnBrk="1" hangingPunct="1">
                <a:spcBef>
                  <a:spcPct val="0"/>
                </a:spcBef>
                <a:buClrTx/>
                <a:buSzTx/>
                <a:buFontTx/>
                <a:buNone/>
              </a:pPr>
              <a:t>1</a:t>
            </a:fld>
            <a:endParaRPr lang="en-US" altLang="en-US" sz="1400">
              <a:solidFill>
                <a:schemeClr val="tx2"/>
              </a:solidFill>
              <a:latin typeface="Arial" charset="0"/>
              <a:cs typeface="B Nazanin" panose="00000400000000000000" pitchFamily="2" charset="-78"/>
            </a:endParaRPr>
          </a:p>
        </p:txBody>
      </p:sp>
      <p:sp>
        <p:nvSpPr>
          <p:cNvPr id="10245" name="Date Placeholder 3"/>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a-IR" altLang="en-US" smtClean="0">
                <a:solidFill>
                  <a:srgbClr val="FFFFFF"/>
                </a:solidFill>
                <a:cs typeface="B Nazanin" panose="00000400000000000000" pitchFamily="2" charset="-78"/>
              </a:rPr>
              <a:t>مدارهای الکتریکی و الکترونیکی</a:t>
            </a:r>
            <a:endParaRPr lang="en-US" altLang="en-US" dirty="0">
              <a:solidFill>
                <a:srgbClr val="FFFFFF"/>
              </a:solidFill>
              <a:cs typeface="B Nazanin" panose="00000400000000000000" pitchFamily="2" charset="-78"/>
            </a:endParaRPr>
          </a:p>
        </p:txBody>
      </p:sp>
      <p:sp>
        <p:nvSpPr>
          <p:cNvPr id="10246"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1" eaLnBrk="1" hangingPunct="1"/>
            <a:r>
              <a:rPr lang="fa-IR" altLang="en-US" smtClean="0">
                <a:solidFill>
                  <a:schemeClr val="tx2"/>
                </a:solidFill>
                <a:cs typeface="B Nazanin" panose="00000400000000000000" pitchFamily="2" charset="-78"/>
              </a:rPr>
              <a:t>3. تحلیل گره و مش</a:t>
            </a:r>
            <a:endParaRPr lang="en-US" altLang="en-US" dirty="0">
              <a:solidFill>
                <a:schemeClr val="tx2"/>
              </a:solidFill>
              <a:cs typeface="B Nazanin" panose="00000400000000000000" pitchFamily="2"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3" descr="hay29575_0409.jpg"/>
          <p:cNvPicPr>
            <a:picLocks noChangeAspect="1"/>
          </p:cNvPicPr>
          <p:nvPr/>
        </p:nvPicPr>
        <p:blipFill>
          <a:blip r:embed="rId3">
            <a:extLst>
              <a:ext uri="{28A0092B-C50C-407E-A947-70E740481C1C}">
                <a14:useLocalDpi xmlns:a14="http://schemas.microsoft.com/office/drawing/2010/main" val="0"/>
              </a:ext>
            </a:extLst>
          </a:blip>
          <a:srcRect l="10774" t="63042" r="17238" b="3233"/>
          <a:stretch>
            <a:fillRect/>
          </a:stretch>
        </p:blipFill>
        <p:spPr bwMode="auto">
          <a:xfrm>
            <a:off x="4567238" y="3657600"/>
            <a:ext cx="3738562" cy="233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fontScale="90000"/>
          </a:bodyPr>
          <a:lstStyle/>
          <a:p>
            <a:pPr>
              <a:defRPr/>
            </a:pPr>
            <a:r>
              <a:rPr lang="fa-IR" dirty="0" smtClean="0"/>
              <a:t>منابع ولتاژ در روش تحلیل گره </a:t>
            </a:r>
            <a:r>
              <a:rPr lang="fa-IR" dirty="0" smtClean="0">
                <a:solidFill>
                  <a:srgbClr val="FF0000"/>
                </a:solidFill>
              </a:rPr>
              <a:t>(مفهوم ابرگره)</a:t>
            </a:r>
            <a:endParaRPr lang="en-US" dirty="0">
              <a:solidFill>
                <a:srgbClr val="FF0000"/>
              </a:solidFill>
            </a:endParaRPr>
          </a:p>
        </p:txBody>
      </p:sp>
      <p:sp>
        <p:nvSpPr>
          <p:cNvPr id="23556" name="Content Placeholder 2"/>
          <p:cNvSpPr>
            <a:spLocks noGrp="1"/>
          </p:cNvSpPr>
          <p:nvPr>
            <p:ph idx="1"/>
          </p:nvPr>
        </p:nvSpPr>
        <p:spPr>
          <a:xfrm>
            <a:off x="612648" y="1219200"/>
            <a:ext cx="8153400" cy="4876800"/>
          </a:xfrm>
        </p:spPr>
        <p:txBody>
          <a:bodyPr/>
          <a:lstStyle/>
          <a:p>
            <a:r>
              <a:rPr lang="fa-IR" altLang="en-US" dirty="0" smtClean="0">
                <a:solidFill>
                  <a:srgbClr val="FF0000"/>
                </a:solidFill>
              </a:rPr>
              <a:t>چالش</a:t>
            </a:r>
            <a:r>
              <a:rPr lang="fa-IR" altLang="en-US" dirty="0" smtClean="0"/>
              <a:t>: در هنگام نوشتن معادله </a:t>
            </a:r>
            <a:r>
              <a:rPr lang="en-US" altLang="en-US" dirty="0" smtClean="0"/>
              <a:t>KCL</a:t>
            </a:r>
            <a:r>
              <a:rPr lang="fa-IR" altLang="en-US" dirty="0" smtClean="0"/>
              <a:t> برای گره‌های 2 و 3، جریان گذرنده از منبع ولتاژ چقدر است؟</a:t>
            </a:r>
          </a:p>
          <a:p>
            <a:r>
              <a:rPr lang="fa-IR" altLang="en-US" dirty="0" smtClean="0"/>
              <a:t>برای اجتناب از یک متغیر مجهول دیگر برای جریان منبع ولتاژ، معادله </a:t>
            </a:r>
            <a:r>
              <a:rPr lang="en-US" altLang="en-US" dirty="0" smtClean="0"/>
              <a:t>KCL</a:t>
            </a:r>
            <a:r>
              <a:rPr lang="fa-IR" altLang="en-US" dirty="0" smtClean="0"/>
              <a:t> را برای ابرگره (</a:t>
            </a:r>
            <a:r>
              <a:rPr lang="en-US" altLang="en-US" dirty="0" err="1" smtClean="0"/>
              <a:t>Supernode</a:t>
            </a:r>
            <a:r>
              <a:rPr lang="fa-IR" altLang="en-US" dirty="0" smtClean="0"/>
              <a:t>) می‌نویسیم:</a:t>
            </a:r>
          </a:p>
          <a:p>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457E4767-0F5C-41A1-8B7A-6D8A06C1F236}" type="slidenum">
              <a:rPr lang="en-US" altLang="en-US" sz="1200">
                <a:solidFill>
                  <a:srgbClr val="3F3F3F"/>
                </a:solidFill>
              </a:rPr>
              <a:pPr eaLnBrk="1" hangingPunct="1"/>
              <a:t>10</a:t>
            </a:fld>
            <a:endParaRPr lang="en-US" altLang="en-US" sz="1200">
              <a:solidFill>
                <a:srgbClr val="3F3F3F"/>
              </a:solidFill>
            </a:endParaRPr>
          </a:p>
        </p:txBody>
      </p:sp>
      <p:pic>
        <p:nvPicPr>
          <p:cNvPr id="23559" name="Picture 3" descr="hay29575_0409.jpg"/>
          <p:cNvPicPr>
            <a:picLocks noChangeAspect="1"/>
          </p:cNvPicPr>
          <p:nvPr/>
        </p:nvPicPr>
        <p:blipFill>
          <a:blip r:embed="rId3">
            <a:extLst>
              <a:ext uri="{28A0092B-C50C-407E-A947-70E740481C1C}">
                <a14:useLocalDpi xmlns:a14="http://schemas.microsoft.com/office/drawing/2010/main" val="0"/>
              </a:ext>
            </a:extLst>
          </a:blip>
          <a:srcRect t="1939" b="43645"/>
          <a:stretch>
            <a:fillRect/>
          </a:stretch>
        </p:blipFill>
        <p:spPr bwMode="auto">
          <a:xfrm>
            <a:off x="177800" y="3170238"/>
            <a:ext cx="4241800" cy="307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191472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554"/>
                                        </p:tgtEl>
                                        <p:attrNameLst>
                                          <p:attrName>style.visibility</p:attrName>
                                        </p:attrNameLst>
                                      </p:cBhvr>
                                      <p:to>
                                        <p:strVal val="visible"/>
                                      </p:to>
                                    </p:set>
                                    <p:animEffect transition="in" filter="fade">
                                      <p:cBhvr>
                                        <p:cTn id="15" dur="5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روش تحلیل گره با وجود ابرگره</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04831CC0-A89C-41AF-B88B-45AECC99A57E}" type="slidenum">
              <a:rPr lang="en-US" altLang="en-US" sz="1200">
                <a:solidFill>
                  <a:srgbClr val="3F3F3F"/>
                </a:solidFill>
              </a:rPr>
              <a:pPr eaLnBrk="1" hangingPunct="1"/>
              <a:t>11</a:t>
            </a:fld>
            <a:endParaRPr lang="en-US" altLang="en-US" sz="1200">
              <a:solidFill>
                <a:srgbClr val="3F3F3F"/>
              </a:solidFill>
            </a:endParaRPr>
          </a:p>
        </p:txBody>
      </p:sp>
      <p:pic>
        <p:nvPicPr>
          <p:cNvPr id="24582" name="Picture 3" descr="hay29575_0409.jpg"/>
          <p:cNvPicPr>
            <a:picLocks noChangeAspect="1"/>
          </p:cNvPicPr>
          <p:nvPr/>
        </p:nvPicPr>
        <p:blipFill>
          <a:blip r:embed="rId3">
            <a:extLst>
              <a:ext uri="{28A0092B-C50C-407E-A947-70E740481C1C}">
                <a14:useLocalDpi xmlns:a14="http://schemas.microsoft.com/office/drawing/2010/main" val="0"/>
              </a:ext>
            </a:extLst>
          </a:blip>
          <a:srcRect t="1939" b="43645"/>
          <a:stretch>
            <a:fillRect/>
          </a:stretch>
        </p:blipFill>
        <p:spPr bwMode="auto">
          <a:xfrm>
            <a:off x="0" y="1522413"/>
            <a:ext cx="4241800" cy="307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4578" name="Content Placeholder 10"/>
          <p:cNvGraphicFramePr>
            <a:graphicFrameLocks noGrp="1" noChangeAspect="1"/>
          </p:cNvGraphicFramePr>
          <p:nvPr>
            <p:ph idx="1"/>
            <p:extLst/>
          </p:nvPr>
        </p:nvGraphicFramePr>
        <p:xfrm>
          <a:off x="4133850" y="3886200"/>
          <a:ext cx="4705350" cy="1825625"/>
        </p:xfrm>
        <a:graphic>
          <a:graphicData uri="http://schemas.openxmlformats.org/presentationml/2006/ole">
            <mc:AlternateContent xmlns:mc="http://schemas.openxmlformats.org/markup-compatibility/2006">
              <mc:Choice xmlns:v="urn:schemas-microsoft-com:vml" Requires="v">
                <p:oleObj spid="_x0000_s3100" name="Equation" r:id="rId4" imgW="2552700" imgH="990600" progId="Equation.3">
                  <p:embed/>
                </p:oleObj>
              </mc:Choice>
              <mc:Fallback>
                <p:oleObj name="Equation" r:id="rId4" imgW="2552700" imgH="990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3850" y="3886200"/>
                        <a:ext cx="4705350" cy="182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9" name="Rectangle 8"/>
          <p:cNvSpPr/>
          <p:nvPr/>
        </p:nvSpPr>
        <p:spPr>
          <a:xfrm>
            <a:off x="3863975" y="3810000"/>
            <a:ext cx="5127625" cy="205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5"/>
          <p:cNvSpPr txBox="1">
            <a:spLocks/>
          </p:cNvSpPr>
          <p:nvPr/>
        </p:nvSpPr>
        <p:spPr bwMode="auto">
          <a:xfrm>
            <a:off x="612648" y="1219200"/>
            <a:ext cx="8153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r" rtl="1"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B Nazanin" panose="00000400000000000000" pitchFamily="2" charset="-78"/>
              </a:defRPr>
            </a:lvl1pPr>
            <a:lvl2pPr marL="639763" indent="-273050" algn="r" rtl="1"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B Nazanin" panose="00000400000000000000" pitchFamily="2" charset="-78"/>
              </a:defRPr>
            </a:lvl2pPr>
            <a:lvl3pPr marL="914400" indent="-228600" algn="r" rtl="1"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B Nazanin" panose="00000400000000000000" pitchFamily="2" charset="-78"/>
              </a:defRPr>
            </a:lvl3pPr>
            <a:lvl4pPr marL="1371600" indent="-228600" algn="r" rtl="1"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B Nazanin" panose="00000400000000000000" pitchFamily="2" charset="-78"/>
              </a:defRPr>
            </a:lvl4pPr>
            <a:lvl5pPr marL="1828800" indent="-228600" algn="r" rtl="1"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B Nazanin" panose="00000400000000000000" pitchFamily="2" charset="-78"/>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514350" indent="-514350">
              <a:buFont typeface="+mj-lt"/>
              <a:buAutoNum type="arabicPeriod"/>
            </a:pPr>
            <a:r>
              <a:rPr lang="fa-IR" dirty="0" smtClean="0"/>
              <a:t>معادله </a:t>
            </a:r>
            <a:r>
              <a:rPr lang="en-US" dirty="0" smtClean="0"/>
              <a:t>KCL</a:t>
            </a:r>
            <a:r>
              <a:rPr lang="fa-IR" dirty="0" smtClean="0"/>
              <a:t> گره 1 را بنویسید.</a:t>
            </a:r>
          </a:p>
          <a:p>
            <a:pPr marL="514350" indent="-514350">
              <a:buFont typeface="+mj-lt"/>
              <a:buAutoNum type="arabicPeriod"/>
            </a:pPr>
            <a:r>
              <a:rPr lang="fa-IR" dirty="0" smtClean="0"/>
              <a:t>معادله </a:t>
            </a:r>
            <a:r>
              <a:rPr lang="en-US" dirty="0" smtClean="0"/>
              <a:t>KCL</a:t>
            </a:r>
            <a:r>
              <a:rPr lang="fa-IR" dirty="0" smtClean="0"/>
              <a:t> را برای ابرگره شامل</a:t>
            </a:r>
          </a:p>
          <a:p>
            <a:pPr marL="0" indent="0">
              <a:buNone/>
            </a:pPr>
            <a:r>
              <a:rPr lang="fa-IR" dirty="0" smtClean="0"/>
              <a:t>گره‌های 2 و 3 بنویسید.</a:t>
            </a:r>
          </a:p>
          <a:p>
            <a:pPr marL="514350" indent="-514350">
              <a:buFont typeface="+mj-lt"/>
              <a:buAutoNum type="arabicPeriod" startAt="3"/>
            </a:pPr>
            <a:r>
              <a:rPr lang="fa-IR" dirty="0" smtClean="0"/>
              <a:t>معادله منبع ولتاژ درون ابرگره </a:t>
            </a:r>
          </a:p>
          <a:p>
            <a:pPr marL="0" indent="0">
              <a:buNone/>
            </a:pPr>
            <a:r>
              <a:rPr lang="fa-IR" dirty="0" smtClean="0"/>
              <a:t>را نیز اضافه کنید.</a:t>
            </a:r>
          </a:p>
          <a:p>
            <a:pPr marL="0" indent="0">
              <a:buNone/>
            </a:pPr>
            <a:endParaRPr lang="fa-IR" dirty="0" smtClean="0"/>
          </a:p>
          <a:p>
            <a:pPr marL="0" indent="0">
              <a:buNone/>
            </a:pPr>
            <a:endParaRPr lang="fa-IR" dirty="0" smtClean="0"/>
          </a:p>
        </p:txBody>
      </p:sp>
    </p:spTree>
    <p:extLst>
      <p:ext uri="{BB962C8B-B14F-4D97-AF65-F5344CB8AC3E}">
        <p14:creationId xmlns:p14="http://schemas.microsoft.com/office/powerpoint/2010/main" val="98808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602" name="Content Placeholder 2"/>
              <p:cNvSpPr>
                <a:spLocks noGrp="1"/>
              </p:cNvSpPr>
              <p:nvPr>
                <p:ph idx="1"/>
              </p:nvPr>
            </p:nvSpPr>
            <p:spPr/>
            <p:txBody>
              <a:bodyPr/>
              <a:lstStyle/>
              <a:p>
                <a:r>
                  <a:rPr lang="fa-IR" altLang="en-US" dirty="0" smtClean="0"/>
                  <a:t>جریان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𝑖</m:t>
                        </m:r>
                      </m:e>
                      <m:sub>
                        <m:r>
                          <a:rPr lang="en-US" altLang="en-US" b="0" i="1" smtClean="0">
                            <a:latin typeface="Cambria Math" panose="02040503050406030204" pitchFamily="18" charset="0"/>
                          </a:rPr>
                          <m:t>1</m:t>
                        </m:r>
                      </m:sub>
                    </m:sSub>
                  </m:oMath>
                </a14:m>
                <a:r>
                  <a:rPr lang="fa-IR" altLang="en-US" dirty="0" smtClean="0"/>
                  <a:t> را بیابید.</a:t>
                </a:r>
                <a:endParaRPr lang="en-US" altLang="en-US" i="1" baseline="-25000" dirty="0"/>
              </a:p>
              <a:p>
                <a:pPr>
                  <a:buFont typeface="Wingdings 2" pitchFamily="18" charset="2"/>
                  <a:buNone/>
                </a:pPr>
                <a:endParaRPr lang="en-US" altLang="en-US" i="1" baseline="-25000" dirty="0"/>
              </a:p>
              <a:p>
                <a:pPr>
                  <a:buFont typeface="Wingdings 2" pitchFamily="18" charset="2"/>
                  <a:buNone/>
                </a:pPr>
                <a:endParaRPr lang="en-US" altLang="en-US" i="1" baseline="-25000" dirty="0"/>
              </a:p>
              <a:p>
                <a:pPr>
                  <a:buFont typeface="Wingdings 2" pitchFamily="18" charset="2"/>
                  <a:buNone/>
                </a:pPr>
                <a:endParaRPr lang="en-US" altLang="en-US" i="1" baseline="-25000" dirty="0"/>
              </a:p>
              <a:p>
                <a:pPr>
                  <a:buFont typeface="Wingdings 2" pitchFamily="18" charset="2"/>
                  <a:buNone/>
                </a:pPr>
                <a:endParaRPr lang="en-US" altLang="en-US" i="1" baseline="-25000" dirty="0"/>
              </a:p>
              <a:p>
                <a:pPr>
                  <a:buFont typeface="Wingdings 2" pitchFamily="18" charset="2"/>
                  <a:buNone/>
                </a:pPr>
                <a:endParaRPr lang="en-US" altLang="en-US" i="1" baseline="-25000" dirty="0"/>
              </a:p>
              <a:p>
                <a:pPr>
                  <a:buFont typeface="Wingdings 2" pitchFamily="18" charset="2"/>
                  <a:buNone/>
                </a:pPr>
                <a:endParaRPr lang="en-US" altLang="en-US" i="1" baseline="-25000" dirty="0"/>
              </a:p>
              <a:p>
                <a:pPr>
                  <a:buFont typeface="Wingdings 2" pitchFamily="18" charset="2"/>
                  <a:buNone/>
                </a:pPr>
                <a:endParaRPr lang="en-US" altLang="en-US" i="1" baseline="-25000" dirty="0"/>
              </a:p>
              <a:p>
                <a:pPr>
                  <a:buFont typeface="Wingdings 2" pitchFamily="18" charset="2"/>
                  <a:buNone/>
                </a:pPr>
                <a:endParaRPr lang="en-US" altLang="en-US" i="1" baseline="-25000" dirty="0"/>
              </a:p>
              <a:p>
                <a:pPr>
                  <a:buFont typeface="Wingdings 2" pitchFamily="18" charset="2"/>
                  <a:buNone/>
                </a:pPr>
                <a:endParaRPr lang="en-US" altLang="en-US" i="1" baseline="-25000" dirty="0"/>
              </a:p>
              <a:p>
                <a:pPr>
                  <a:buFont typeface="Wingdings 2" pitchFamily="18" charset="2"/>
                  <a:buNone/>
                </a:pPr>
                <a:r>
                  <a:rPr lang="en-US" altLang="en-US" sz="2000" i="1" dirty="0"/>
                  <a:t>Answer: i</a:t>
                </a:r>
                <a:r>
                  <a:rPr lang="en-US" altLang="en-US" sz="2000" i="1" baseline="-25000" dirty="0"/>
                  <a:t>1 </a:t>
                </a:r>
                <a:r>
                  <a:rPr lang="en-US" altLang="en-US" sz="2000" i="1" dirty="0"/>
                  <a:t>=  - 250 mA.</a:t>
                </a:r>
              </a:p>
            </p:txBody>
          </p:sp>
        </mc:Choice>
        <mc:Fallback xmlns="">
          <p:sp>
            <p:nvSpPr>
              <p:cNvPr id="25602"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875" r="-823"/>
                </a:stretch>
              </a:blipFill>
            </p:spPr>
            <p:txBody>
              <a:bodyPr/>
              <a:lstStyle/>
              <a:p>
                <a:r>
                  <a:rPr lang="fa-IR">
                    <a:noFill/>
                  </a:rPr>
                  <a:t> </a:t>
                </a:r>
              </a:p>
            </p:txBody>
          </p:sp>
        </mc:Fallback>
      </mc:AlternateContent>
      <p:pic>
        <p:nvPicPr>
          <p:cNvPr id="25603" name="Picture 3" descr="hay29575_0421.jpg"/>
          <p:cNvPicPr>
            <a:picLocks noChangeAspect="1"/>
          </p:cNvPicPr>
          <p:nvPr/>
        </p:nvPicPr>
        <p:blipFill>
          <a:blip r:embed="rId3">
            <a:extLst>
              <a:ext uri="{28A0092B-C50C-407E-A947-70E740481C1C}">
                <a14:useLocalDpi xmlns:a14="http://schemas.microsoft.com/office/drawing/2010/main" val="0"/>
              </a:ext>
            </a:extLst>
          </a:blip>
          <a:srcRect t="1939" b="58192"/>
          <a:stretch>
            <a:fillRect/>
          </a:stretch>
        </p:blipFill>
        <p:spPr bwMode="auto">
          <a:xfrm>
            <a:off x="484761" y="1551560"/>
            <a:ext cx="5588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fa-IR" dirty="0" smtClean="0"/>
              <a:t>مثال</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A01CEF39-0C8A-462E-AD8C-0E07BEEAEAF0}" type="slidenum">
              <a:rPr lang="en-US" altLang="en-US" sz="1200">
                <a:solidFill>
                  <a:srgbClr val="3F3F3F"/>
                </a:solidFill>
              </a:rPr>
              <a:pPr eaLnBrk="1" hangingPunct="1"/>
              <a:t>12</a:t>
            </a:fld>
            <a:endParaRPr lang="en-US" altLang="en-US" sz="1200">
              <a:solidFill>
                <a:srgbClr val="3F3F3F"/>
              </a:solidFill>
            </a:endParaRPr>
          </a:p>
        </p:txBody>
      </p:sp>
      <p:pic>
        <p:nvPicPr>
          <p:cNvPr id="25607" name="Picture 3" descr="hay29575_0421.jpg"/>
          <p:cNvPicPr>
            <a:picLocks noChangeAspect="1"/>
          </p:cNvPicPr>
          <p:nvPr/>
        </p:nvPicPr>
        <p:blipFill>
          <a:blip r:embed="rId4" cstate="print">
            <a:extLst>
              <a:ext uri="{28A0092B-C50C-407E-A947-70E740481C1C}">
                <a14:useLocalDpi xmlns:a14="http://schemas.microsoft.com/office/drawing/2010/main" val="0"/>
              </a:ext>
            </a:extLst>
          </a:blip>
          <a:srcRect t="54961" b="6467"/>
          <a:stretch>
            <a:fillRect/>
          </a:stretch>
        </p:blipFill>
        <p:spPr bwMode="auto">
          <a:xfrm>
            <a:off x="5064125" y="4219575"/>
            <a:ext cx="3736975" cy="192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Arrow Connector 8"/>
          <p:cNvCxnSpPr>
            <a:cxnSpLocks noChangeShapeType="1"/>
          </p:cNvCxnSpPr>
          <p:nvPr/>
        </p:nvCxnSpPr>
        <p:spPr bwMode="auto">
          <a:xfrm>
            <a:off x="5064125" y="4219575"/>
            <a:ext cx="549275" cy="517525"/>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10" name="Rectangle 9"/>
          <p:cNvSpPr/>
          <p:nvPr/>
        </p:nvSpPr>
        <p:spPr>
          <a:xfrm>
            <a:off x="5064124" y="4219574"/>
            <a:ext cx="3736975" cy="1922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8600" y="4749526"/>
            <a:ext cx="3733800" cy="1069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043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3" descr="hay29575_0413.jpg"/>
          <p:cNvPicPr>
            <a:picLocks noChangeAspect="1"/>
          </p:cNvPicPr>
          <p:nvPr/>
        </p:nvPicPr>
        <p:blipFill>
          <a:blip r:embed="rId2">
            <a:extLst>
              <a:ext uri="{28A0092B-C50C-407E-A947-70E740481C1C}">
                <a14:useLocalDpi xmlns:a14="http://schemas.microsoft.com/office/drawing/2010/main" val="0"/>
              </a:ext>
            </a:extLst>
          </a:blip>
          <a:srcRect t="9621" r="71008" b="9621"/>
          <a:stretch>
            <a:fillRect/>
          </a:stretch>
        </p:blipFill>
        <p:spPr bwMode="auto">
          <a:xfrm>
            <a:off x="1528762" y="3505200"/>
            <a:ext cx="2128838"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fontScale="90000"/>
          </a:bodyPr>
          <a:lstStyle/>
          <a:p>
            <a:pPr>
              <a:defRPr/>
            </a:pPr>
            <a:r>
              <a:rPr lang="fa-IR" dirty="0" smtClean="0"/>
              <a:t>روش تحلیل مش (جایگزین روش گره)</a:t>
            </a:r>
            <a:endParaRPr lang="en-US" dirty="0"/>
          </a:p>
        </p:txBody>
      </p:sp>
      <p:sp>
        <p:nvSpPr>
          <p:cNvPr id="26628" name="Content Placeholder 2"/>
          <p:cNvSpPr>
            <a:spLocks noGrp="1"/>
          </p:cNvSpPr>
          <p:nvPr>
            <p:ph idx="1"/>
          </p:nvPr>
        </p:nvSpPr>
        <p:spPr/>
        <p:txBody>
          <a:bodyPr/>
          <a:lstStyle/>
          <a:p>
            <a:r>
              <a:rPr lang="fa-IR" altLang="en-US" dirty="0" smtClean="0"/>
              <a:t>مش: حلقه‌ای که درونش حلقه دیگری وجود ندارد.</a:t>
            </a:r>
            <a:endParaRPr lang="en-US" altLang="en-US" dirty="0"/>
          </a:p>
          <a:p>
            <a:r>
              <a:rPr lang="fa-IR" altLang="en-US" dirty="0" smtClean="0"/>
              <a:t>در روش مش: </a:t>
            </a:r>
          </a:p>
          <a:p>
            <a:pPr lvl="1"/>
            <a:r>
              <a:rPr lang="fa-IR" altLang="en-US" dirty="0" smtClean="0"/>
              <a:t>به همه مش‌های مدار یک جریان نسبت می‌دهیم.</a:t>
            </a:r>
            <a:endParaRPr lang="en-US" altLang="en-US" dirty="0"/>
          </a:p>
          <a:p>
            <a:pPr lvl="1"/>
            <a:r>
              <a:rPr lang="fa-IR" altLang="en-US" dirty="0" smtClean="0"/>
              <a:t>برای همه مش‌ها </a:t>
            </a:r>
            <a:r>
              <a:rPr lang="en-US" altLang="en-US" dirty="0" smtClean="0"/>
              <a:t>KVL</a:t>
            </a:r>
            <a:r>
              <a:rPr lang="fa-IR" altLang="en-US" dirty="0" smtClean="0"/>
              <a:t> می‌نویسیم.</a:t>
            </a:r>
            <a:endParaRPr lang="en-US" altLang="en-US" dirty="0"/>
          </a:p>
          <a:p>
            <a:r>
              <a:rPr lang="fa-IR" altLang="en-US" dirty="0" smtClean="0"/>
              <a:t>مثال: مدار زیر چند مش دارد؟</a:t>
            </a:r>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E4BEC6D3-EFCD-4AA0-9649-E0982C4289AD}" type="slidenum">
              <a:rPr lang="en-US" altLang="en-US" sz="1200">
                <a:solidFill>
                  <a:srgbClr val="3F3F3F"/>
                </a:solidFill>
              </a:rPr>
              <a:pPr eaLnBrk="1" hangingPunct="1"/>
              <a:t>13</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211633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6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روش تحلیل مش</a:t>
            </a:r>
            <a:endParaRPr lang="en-US" dirty="0"/>
          </a:p>
        </p:txBody>
      </p:sp>
      <p:sp>
        <p:nvSpPr>
          <p:cNvPr id="27651" name="Content Placeholder 2"/>
          <p:cNvSpPr>
            <a:spLocks noGrp="1"/>
          </p:cNvSpPr>
          <p:nvPr>
            <p:ph idx="1"/>
          </p:nvPr>
        </p:nvSpPr>
        <p:spPr>
          <a:xfrm>
            <a:off x="5054600" y="1774825"/>
            <a:ext cx="2844800" cy="828675"/>
          </a:xfrm>
        </p:spPr>
        <p:txBody>
          <a:bodyPr/>
          <a:lstStyle/>
          <a:p>
            <a:pPr>
              <a:buFont typeface="Wingdings 2" pitchFamily="18" charset="2"/>
              <a:buNone/>
            </a:pPr>
            <a:r>
              <a:rPr lang="fa-IR" altLang="en-US" dirty="0" smtClean="0"/>
              <a:t>جریان مش</a:t>
            </a:r>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2269540F-8E41-481B-A146-1E561D080F4F}" type="slidenum">
              <a:rPr lang="en-US" altLang="en-US" sz="1200">
                <a:solidFill>
                  <a:srgbClr val="3F3F3F"/>
                </a:solidFill>
              </a:rPr>
              <a:pPr eaLnBrk="1" hangingPunct="1"/>
              <a:t>14</a:t>
            </a:fld>
            <a:endParaRPr lang="en-US" altLang="en-US" sz="1200">
              <a:solidFill>
                <a:srgbClr val="3F3F3F"/>
              </a:solidFill>
            </a:endParaRPr>
          </a:p>
        </p:txBody>
      </p:sp>
      <p:pic>
        <p:nvPicPr>
          <p:cNvPr id="27655" name="Picture 3" descr="hay29575_0415.jpg"/>
          <p:cNvPicPr>
            <a:picLocks noChangeAspect="1"/>
          </p:cNvPicPr>
          <p:nvPr/>
        </p:nvPicPr>
        <p:blipFill>
          <a:blip r:embed="rId2" cstate="print">
            <a:extLst>
              <a:ext uri="{28A0092B-C50C-407E-A947-70E740481C1C}">
                <a14:useLocalDpi xmlns:a14="http://schemas.microsoft.com/office/drawing/2010/main" val="0"/>
              </a:ext>
            </a:extLst>
          </a:blip>
          <a:srcRect t="50110" b="4849"/>
          <a:stretch>
            <a:fillRect/>
          </a:stretch>
        </p:blipFill>
        <p:spPr bwMode="auto">
          <a:xfrm>
            <a:off x="457200" y="3784600"/>
            <a:ext cx="4383088" cy="219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3" descr="hay29575_0416.jpg"/>
          <p:cNvPicPr>
            <a:picLocks noChangeAspect="1"/>
          </p:cNvPicPr>
          <p:nvPr/>
        </p:nvPicPr>
        <p:blipFill>
          <a:blip r:embed="rId3" cstate="print">
            <a:extLst>
              <a:ext uri="{28A0092B-C50C-407E-A947-70E740481C1C}">
                <a14:useLocalDpi xmlns:a14="http://schemas.microsoft.com/office/drawing/2010/main" val="0"/>
              </a:ext>
            </a:extLst>
          </a:blip>
          <a:srcRect t="3384"/>
          <a:stretch>
            <a:fillRect/>
          </a:stretch>
        </p:blipFill>
        <p:spPr bwMode="auto">
          <a:xfrm>
            <a:off x="4292600" y="2846388"/>
            <a:ext cx="43942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txBox="1">
            <a:spLocks/>
          </p:cNvSpPr>
          <p:nvPr/>
        </p:nvSpPr>
        <p:spPr bwMode="auto">
          <a:xfrm>
            <a:off x="5256213" y="5241925"/>
            <a:ext cx="2947987" cy="742950"/>
          </a:xfrm>
          <a:prstGeom prst="rect">
            <a:avLst/>
          </a:prstGeom>
          <a:noFill/>
          <a:ln w="9525">
            <a:noFill/>
            <a:miter lim="800000"/>
            <a:headEnd/>
            <a:tailEnd/>
          </a:ln>
        </p:spPr>
        <p:txBody>
          <a:bodyPr lIns="54864" tIns="91440"/>
          <a:lstStyle/>
          <a:p>
            <a:pPr marL="438150" indent="-319088" defTabSz="914400" eaLnBrk="0" hangingPunct="0">
              <a:buClr>
                <a:schemeClr val="accent1"/>
              </a:buClr>
              <a:buSzPct val="80000"/>
              <a:buFont typeface="Wingdings 2" pitchFamily="-1" charset="2"/>
              <a:buNone/>
              <a:defRPr/>
            </a:pPr>
            <a:r>
              <a:rPr lang="fa-IR" sz="3200" dirty="0" smtClean="0">
                <a:latin typeface="+mn-lt"/>
                <a:cs typeface="B Nazanin" panose="00000400000000000000" pitchFamily="2" charset="-78"/>
              </a:rPr>
              <a:t>جریان شاخه</a:t>
            </a:r>
            <a:endParaRPr lang="en-US" sz="3200" dirty="0">
              <a:latin typeface="+mn-lt"/>
              <a:cs typeface="B Nazanin" panose="00000400000000000000" pitchFamily="2" charset="-78"/>
            </a:endParaRPr>
          </a:p>
        </p:txBody>
      </p:sp>
      <p:cxnSp>
        <p:nvCxnSpPr>
          <p:cNvPr id="12" name="Straight Arrow Connector 11"/>
          <p:cNvCxnSpPr>
            <a:cxnSpLocks noChangeShapeType="1"/>
          </p:cNvCxnSpPr>
          <p:nvPr/>
        </p:nvCxnSpPr>
        <p:spPr bwMode="auto">
          <a:xfrm rot="10800000">
            <a:off x="3644900" y="5537200"/>
            <a:ext cx="1409700" cy="76200"/>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rot="5400000">
            <a:off x="5778500" y="2705100"/>
            <a:ext cx="1181100" cy="571500"/>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pic>
        <p:nvPicPr>
          <p:cNvPr id="27654" name="Picture 3" descr="hay29575_0415.jpg"/>
          <p:cNvPicPr>
            <a:picLocks noChangeAspect="1"/>
          </p:cNvPicPr>
          <p:nvPr/>
        </p:nvPicPr>
        <p:blipFill>
          <a:blip r:embed="rId4" cstate="print">
            <a:extLst>
              <a:ext uri="{28A0092B-C50C-407E-A947-70E740481C1C}">
                <a14:useLocalDpi xmlns:a14="http://schemas.microsoft.com/office/drawing/2010/main" val="0"/>
              </a:ext>
            </a:extLst>
          </a:blip>
          <a:srcRect t="1939" b="59808"/>
          <a:stretch>
            <a:fillRect/>
          </a:stretch>
        </p:blipFill>
        <p:spPr bwMode="auto">
          <a:xfrm>
            <a:off x="227013" y="1825625"/>
            <a:ext cx="4613275"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452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نوشتن </a:t>
            </a:r>
            <a:r>
              <a:rPr lang="en-US" dirty="0" smtClean="0"/>
              <a:t>KVL</a:t>
            </a:r>
            <a:r>
              <a:rPr lang="fa-IR" dirty="0" smtClean="0"/>
              <a:t> برای مش‌ها</a:t>
            </a:r>
            <a:endParaRPr lang="en-US" dirty="0"/>
          </a:p>
        </p:txBody>
      </p:sp>
      <p:sp>
        <p:nvSpPr>
          <p:cNvPr id="28675" name="Content Placeholder 2"/>
          <p:cNvSpPr>
            <a:spLocks noGrp="1"/>
          </p:cNvSpPr>
          <p:nvPr>
            <p:ph idx="1"/>
          </p:nvPr>
        </p:nvSpPr>
        <p:spPr>
          <a:xfrm>
            <a:off x="177800" y="1511300"/>
            <a:ext cx="4086225" cy="2197100"/>
          </a:xfrm>
        </p:spPr>
        <p:txBody>
          <a:bodyPr/>
          <a:lstStyle/>
          <a:p>
            <a:pPr>
              <a:buFont typeface="Wingdings 2" pitchFamily="18" charset="2"/>
              <a:buNone/>
            </a:pPr>
            <a:r>
              <a:rPr lang="fa-IR" altLang="en-US" dirty="0" smtClean="0">
                <a:latin typeface="+mj-lt"/>
              </a:rPr>
              <a:t>نوشتن </a:t>
            </a:r>
            <a:r>
              <a:rPr lang="en-US" altLang="en-US" dirty="0" smtClean="0">
                <a:latin typeface="+mj-lt"/>
              </a:rPr>
              <a:t>KVL</a:t>
            </a:r>
            <a:r>
              <a:rPr lang="fa-IR" altLang="en-US" dirty="0" smtClean="0">
                <a:latin typeface="+mj-lt"/>
              </a:rPr>
              <a:t> برای مش 1:</a:t>
            </a:r>
            <a:endParaRPr lang="en-US" altLang="en-US" dirty="0" smtClean="0">
              <a:latin typeface="+mj-lt"/>
            </a:endParaRPr>
          </a:p>
          <a:p>
            <a:pPr>
              <a:buFont typeface="Wingdings 2" pitchFamily="18" charset="2"/>
              <a:buNone/>
            </a:pPr>
            <a:r>
              <a:rPr lang="fa-IR" altLang="en-US" dirty="0" smtClean="0">
                <a:latin typeface="+mj-lt"/>
              </a:rPr>
              <a:t>    </a:t>
            </a:r>
            <a:r>
              <a:rPr lang="en-US" altLang="en-US" dirty="0" smtClean="0">
                <a:latin typeface="+mj-lt"/>
              </a:rPr>
              <a:t>( Σ drops=0 ) </a:t>
            </a:r>
          </a:p>
          <a:p>
            <a:pPr>
              <a:buFont typeface="Wingdings 2" pitchFamily="18" charset="2"/>
              <a:buNone/>
            </a:pPr>
            <a:endParaRPr lang="en-US" altLang="en-US" dirty="0">
              <a:latin typeface="+mj-lt"/>
            </a:endParaRPr>
          </a:p>
          <a:p>
            <a:pPr>
              <a:buFont typeface="Wingdings 2" pitchFamily="18" charset="2"/>
              <a:buNone/>
            </a:pPr>
            <a:r>
              <a:rPr lang="en-US" altLang="en-US" dirty="0">
                <a:latin typeface="+mj-lt"/>
              </a:rPr>
              <a:t>-42 + 6</a:t>
            </a:r>
            <a:r>
              <a:rPr lang="en-US" altLang="en-US" i="1" dirty="0">
                <a:latin typeface="+mj-lt"/>
              </a:rPr>
              <a:t>i</a:t>
            </a:r>
            <a:r>
              <a:rPr lang="en-US" altLang="en-US" i="1" baseline="-25000" dirty="0">
                <a:latin typeface="+mj-lt"/>
              </a:rPr>
              <a:t>1</a:t>
            </a:r>
            <a:r>
              <a:rPr lang="en-US" altLang="en-US" dirty="0">
                <a:latin typeface="+mj-lt"/>
              </a:rPr>
              <a:t> +3(</a:t>
            </a:r>
            <a:r>
              <a:rPr lang="en-US" altLang="en-US" i="1" dirty="0">
                <a:latin typeface="+mj-lt"/>
              </a:rPr>
              <a:t>i</a:t>
            </a:r>
            <a:r>
              <a:rPr lang="en-US" altLang="en-US" i="1" baseline="-25000" dirty="0">
                <a:latin typeface="+mj-lt"/>
              </a:rPr>
              <a:t>1</a:t>
            </a:r>
            <a:r>
              <a:rPr lang="en-US" altLang="en-US" i="1" dirty="0">
                <a:latin typeface="+mj-lt"/>
              </a:rPr>
              <a:t>-i</a:t>
            </a:r>
            <a:r>
              <a:rPr lang="en-US" altLang="en-US" i="1" baseline="-25000" dirty="0">
                <a:latin typeface="+mj-lt"/>
              </a:rPr>
              <a:t>2</a:t>
            </a:r>
            <a:r>
              <a:rPr lang="en-US" altLang="en-US" dirty="0">
                <a:latin typeface="+mj-lt"/>
              </a:rPr>
              <a:t>) = 0</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E68FEDBA-44FC-42EC-BB18-FD757F9CE067}" type="slidenum">
              <a:rPr lang="en-US" altLang="en-US" sz="1200">
                <a:solidFill>
                  <a:srgbClr val="3F3F3F"/>
                </a:solidFill>
              </a:rPr>
              <a:pPr eaLnBrk="1" hangingPunct="1"/>
              <a:t>15</a:t>
            </a:fld>
            <a:endParaRPr lang="en-US" altLang="en-US" sz="1200">
              <a:solidFill>
                <a:srgbClr val="3F3F3F"/>
              </a:solidFill>
            </a:endParaRPr>
          </a:p>
        </p:txBody>
      </p:sp>
      <p:pic>
        <p:nvPicPr>
          <p:cNvPr id="28678" name="Picture 3" descr="hay29575_0416.jpg"/>
          <p:cNvPicPr>
            <a:picLocks noChangeAspect="1"/>
          </p:cNvPicPr>
          <p:nvPr/>
        </p:nvPicPr>
        <p:blipFill>
          <a:blip r:embed="rId2" cstate="print">
            <a:extLst>
              <a:ext uri="{28A0092B-C50C-407E-A947-70E740481C1C}">
                <a14:useLocalDpi xmlns:a14="http://schemas.microsoft.com/office/drawing/2010/main" val="0"/>
              </a:ext>
            </a:extLst>
          </a:blip>
          <a:srcRect t="3384"/>
          <a:stretch>
            <a:fillRect/>
          </a:stretch>
        </p:blipFill>
        <p:spPr bwMode="auto">
          <a:xfrm>
            <a:off x="1778000" y="3810000"/>
            <a:ext cx="5530850" cy="236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txBox="1">
            <a:spLocks/>
          </p:cNvSpPr>
          <p:nvPr/>
        </p:nvSpPr>
        <p:spPr bwMode="auto">
          <a:xfrm>
            <a:off x="4851400" y="1511300"/>
            <a:ext cx="4086225" cy="2197100"/>
          </a:xfrm>
          <a:prstGeom prst="rect">
            <a:avLst/>
          </a:prstGeom>
          <a:noFill/>
          <a:ln w="9525">
            <a:noFill/>
            <a:miter lim="800000"/>
            <a:headEnd/>
            <a:tailEnd/>
          </a:ln>
        </p:spPr>
        <p:txBody>
          <a:bodyPr lIns="54864" tIns="91440"/>
          <a:lstStyle>
            <a:lvl1pPr marL="438150" indent="-319088"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defTabSz="914400" rtl="1">
              <a:buClr>
                <a:schemeClr val="accent1"/>
              </a:buClr>
              <a:buSzPct val="80000"/>
              <a:buFont typeface="Wingdings 2" pitchFamily="18" charset="2"/>
              <a:buNone/>
            </a:pPr>
            <a:r>
              <a:rPr lang="fa-IR" altLang="en-US" sz="2900" dirty="0" smtClean="0">
                <a:latin typeface="+mj-lt"/>
                <a:cs typeface="B Nazanin" panose="00000400000000000000" pitchFamily="2" charset="-78"/>
              </a:rPr>
              <a:t>نوشتن </a:t>
            </a:r>
            <a:r>
              <a:rPr lang="en-US" altLang="en-US" sz="2900" dirty="0" smtClean="0">
                <a:latin typeface="+mj-lt"/>
                <a:cs typeface="B Nazanin" panose="00000400000000000000" pitchFamily="2" charset="-78"/>
              </a:rPr>
              <a:t>KVL</a:t>
            </a:r>
            <a:r>
              <a:rPr lang="fa-IR" altLang="en-US" sz="2900" dirty="0" smtClean="0">
                <a:latin typeface="+mj-lt"/>
                <a:cs typeface="B Nazanin" panose="00000400000000000000" pitchFamily="2" charset="-78"/>
              </a:rPr>
              <a:t> برای مش 2:</a:t>
            </a:r>
            <a:endParaRPr lang="en-US" altLang="en-US" sz="2900" dirty="0">
              <a:latin typeface="+mj-lt"/>
              <a:cs typeface="B Nazanin" panose="00000400000000000000" pitchFamily="2" charset="-78"/>
            </a:endParaRPr>
          </a:p>
          <a:p>
            <a:pPr defTabSz="914400" rtl="1">
              <a:buClr>
                <a:schemeClr val="accent1"/>
              </a:buClr>
              <a:buSzPct val="80000"/>
              <a:buFont typeface="Wingdings 2" pitchFamily="18" charset="2"/>
              <a:buNone/>
            </a:pPr>
            <a:r>
              <a:rPr lang="en-US" altLang="en-US" sz="2900" dirty="0" smtClean="0">
                <a:latin typeface="+mj-lt"/>
              </a:rPr>
              <a:t>    ( </a:t>
            </a:r>
            <a:r>
              <a:rPr lang="en-US" altLang="en-US" sz="2900" dirty="0">
                <a:latin typeface="+mj-lt"/>
              </a:rPr>
              <a:t>Σ drops=0 </a:t>
            </a:r>
            <a:r>
              <a:rPr lang="en-US" altLang="en-US" sz="2900" dirty="0" smtClean="0">
                <a:latin typeface="+mj-lt"/>
              </a:rPr>
              <a:t>)</a:t>
            </a:r>
            <a:endParaRPr lang="en-US" altLang="en-US" sz="2900" dirty="0">
              <a:latin typeface="+mj-lt"/>
            </a:endParaRPr>
          </a:p>
          <a:p>
            <a:pPr defTabSz="914400">
              <a:spcBef>
                <a:spcPts val="700"/>
              </a:spcBef>
              <a:buClr>
                <a:schemeClr val="accent1"/>
              </a:buClr>
              <a:buSzPct val="80000"/>
              <a:buFont typeface="Wingdings 2" pitchFamily="18" charset="2"/>
              <a:buNone/>
            </a:pPr>
            <a:endParaRPr lang="en-US" altLang="en-US" sz="2900" dirty="0">
              <a:latin typeface="+mj-lt"/>
            </a:endParaRPr>
          </a:p>
          <a:p>
            <a:pPr algn="ctr" defTabSz="914400">
              <a:buClr>
                <a:schemeClr val="accent1"/>
              </a:buClr>
              <a:buSzPct val="80000"/>
              <a:buFont typeface="Wingdings 2" pitchFamily="18" charset="2"/>
              <a:buNone/>
            </a:pPr>
            <a:r>
              <a:rPr lang="en-US" altLang="en-US" sz="2900" dirty="0">
                <a:latin typeface="+mj-lt"/>
              </a:rPr>
              <a:t>3</a:t>
            </a:r>
            <a:r>
              <a:rPr lang="en-US" altLang="en-US" sz="2900" i="1" dirty="0">
                <a:latin typeface="+mj-lt"/>
              </a:rPr>
              <a:t>(i</a:t>
            </a:r>
            <a:r>
              <a:rPr lang="en-US" altLang="en-US" sz="2900" i="1" baseline="-25000" dirty="0">
                <a:latin typeface="+mj-lt"/>
              </a:rPr>
              <a:t>2</a:t>
            </a:r>
            <a:r>
              <a:rPr lang="en-US" altLang="en-US" sz="2900" i="1" dirty="0">
                <a:latin typeface="+mj-lt"/>
              </a:rPr>
              <a:t>-i</a:t>
            </a:r>
            <a:r>
              <a:rPr lang="en-US" altLang="en-US" sz="2900" i="1" baseline="-25000" dirty="0">
                <a:latin typeface="+mj-lt"/>
              </a:rPr>
              <a:t>1</a:t>
            </a:r>
            <a:r>
              <a:rPr lang="en-US" altLang="en-US" sz="2900" dirty="0">
                <a:latin typeface="+mj-lt"/>
              </a:rPr>
              <a:t>) + 4</a:t>
            </a:r>
            <a:r>
              <a:rPr lang="en-US" altLang="en-US" sz="2900" i="1" dirty="0">
                <a:latin typeface="+mj-lt"/>
              </a:rPr>
              <a:t>i</a:t>
            </a:r>
            <a:r>
              <a:rPr lang="en-US" altLang="en-US" sz="2900" i="1" baseline="-25000" dirty="0">
                <a:latin typeface="+mj-lt"/>
              </a:rPr>
              <a:t>2</a:t>
            </a:r>
            <a:r>
              <a:rPr lang="en-US" altLang="en-US" sz="2900" dirty="0">
                <a:latin typeface="+mj-lt"/>
              </a:rPr>
              <a:t> -10 = 0</a:t>
            </a: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9" name="Rectangle 8"/>
          <p:cNvSpPr/>
          <p:nvPr/>
        </p:nvSpPr>
        <p:spPr>
          <a:xfrm>
            <a:off x="533400" y="2740025"/>
            <a:ext cx="3733800" cy="1069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76800" y="2663825"/>
            <a:ext cx="3733800" cy="1069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3124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تحلیل مش: مثال 1</a:t>
            </a:r>
            <a:endParaRPr lang="en-US" dirty="0"/>
          </a:p>
        </p:txBody>
      </p:sp>
      <p:sp>
        <p:nvSpPr>
          <p:cNvPr id="29699" name="Content Placeholder 2"/>
          <p:cNvSpPr>
            <a:spLocks noGrp="1"/>
          </p:cNvSpPr>
          <p:nvPr>
            <p:ph idx="1"/>
          </p:nvPr>
        </p:nvSpPr>
        <p:spPr/>
        <p:txBody>
          <a:bodyPr/>
          <a:lstStyle/>
          <a:p>
            <a:r>
              <a:rPr lang="fa-IR" altLang="en-US" dirty="0" smtClean="0"/>
              <a:t>توان تولیدی منبع 2 ولتی را تعیین کنید.</a:t>
            </a: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lgn="l" rtl="0">
              <a:buFont typeface="Wingdings 2" pitchFamily="18" charset="2"/>
              <a:buNone/>
            </a:pPr>
            <a:r>
              <a:rPr lang="en-US" altLang="en-US" sz="2000" i="1" dirty="0"/>
              <a:t>Answer: 2.474 W</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397B223D-054B-4851-B726-1C5825C4DF73}" type="slidenum">
              <a:rPr lang="en-US" altLang="en-US" sz="1200">
                <a:solidFill>
                  <a:srgbClr val="3F3F3F"/>
                </a:solidFill>
              </a:rPr>
              <a:pPr eaLnBrk="1" hangingPunct="1"/>
              <a:t>16</a:t>
            </a:fld>
            <a:endParaRPr lang="en-US" altLang="en-US" sz="1200">
              <a:solidFill>
                <a:srgbClr val="3F3F3F"/>
              </a:solidFill>
            </a:endParaRPr>
          </a:p>
        </p:txBody>
      </p:sp>
      <p:pic>
        <p:nvPicPr>
          <p:cNvPr id="29702" name="Picture 3" descr="hay29575_0417.jpg"/>
          <p:cNvPicPr>
            <a:picLocks noChangeAspect="1"/>
          </p:cNvPicPr>
          <p:nvPr/>
        </p:nvPicPr>
        <p:blipFill>
          <a:blip r:embed="rId2">
            <a:extLst>
              <a:ext uri="{28A0092B-C50C-407E-A947-70E740481C1C}">
                <a14:useLocalDpi xmlns:a14="http://schemas.microsoft.com/office/drawing/2010/main" val="0"/>
              </a:ext>
            </a:extLst>
          </a:blip>
          <a:srcRect l="48584" t="4372" b="10927"/>
          <a:stretch>
            <a:fillRect/>
          </a:stretch>
        </p:blipFill>
        <p:spPr bwMode="auto">
          <a:xfrm>
            <a:off x="391149" y="2346849"/>
            <a:ext cx="419104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7" name="TextBox 6"/>
              <p:cNvSpPr txBox="1"/>
              <p:nvPr/>
            </p:nvSpPr>
            <p:spPr>
              <a:xfrm>
                <a:off x="4648200" y="2667000"/>
                <a:ext cx="4076700" cy="2246769"/>
              </a:xfrm>
              <a:prstGeom prst="rect">
                <a:avLst/>
              </a:prstGeom>
              <a:noFill/>
            </p:spPr>
            <p:txBody>
              <a:bodyPr wrap="square">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rtl="1" eaLnBrk="1" hangingPunct="1"/>
                <a:r>
                  <a:rPr lang="fa-IR" altLang="en-US" sz="2000" dirty="0" smtClean="0">
                    <a:latin typeface="Times New Roman" pitchFamily="18" charset="0"/>
                    <a:cs typeface="B Nazanin" panose="00000400000000000000" pitchFamily="2" charset="-78"/>
                  </a:rPr>
                  <a:t>نوشتن </a:t>
                </a:r>
                <a:r>
                  <a:rPr lang="en-US" altLang="en-US" sz="2000" dirty="0" smtClean="0">
                    <a:latin typeface="Times New Roman" pitchFamily="18" charset="0"/>
                    <a:cs typeface="B Nazanin" panose="00000400000000000000" pitchFamily="2" charset="-78"/>
                  </a:rPr>
                  <a:t>KVL</a:t>
                </a:r>
                <a:r>
                  <a:rPr lang="fa-IR" altLang="en-US" sz="2000" dirty="0" smtClean="0">
                    <a:latin typeface="Times New Roman" pitchFamily="18" charset="0"/>
                    <a:cs typeface="B Nazanin" panose="00000400000000000000" pitchFamily="2" charset="-78"/>
                  </a:rPr>
                  <a:t> برای مش‌ها:</a:t>
                </a:r>
                <a:endParaRPr lang="en-US" altLang="en-US" sz="2000" dirty="0">
                  <a:latin typeface="Times New Roman" pitchFamily="18" charset="0"/>
                  <a:cs typeface="B Nazanin" panose="00000400000000000000" pitchFamily="2" charset="-78"/>
                </a:endParaRPr>
              </a:p>
              <a:p>
                <a:pPr eaLnBrk="1" hangingPunct="1"/>
                <a:endParaRPr lang="en-US" altLang="en-US" sz="2000" dirty="0">
                  <a:latin typeface="Times New Roman" pitchFamily="18" charset="0"/>
                </a:endParaRPr>
              </a:p>
              <a:p>
                <a:pPr eaLnBrk="1" hangingPunct="1"/>
                <a14:m>
                  <m:oMathPara xmlns:m="http://schemas.openxmlformats.org/officeDocument/2006/math">
                    <m:oMathParaPr>
                      <m:jc m:val="centerGroup"/>
                    </m:oMathParaPr>
                    <m:oMath xmlns:m="http://schemas.openxmlformats.org/officeDocument/2006/math">
                      <m:r>
                        <a:rPr lang="en-US" altLang="en-US" sz="2000" i="1" dirty="0" smtClean="0">
                          <a:latin typeface="Cambria Math" panose="02040503050406030204" pitchFamily="18" charset="0"/>
                        </a:rPr>
                        <m:t>−</m:t>
                      </m:r>
                      <m:r>
                        <a:rPr lang="en-US" altLang="en-US" sz="2000" i="1" dirty="0" smtClean="0">
                          <a:latin typeface="Cambria Math" panose="02040503050406030204" pitchFamily="18" charset="0"/>
                        </a:rPr>
                        <m:t>5</m:t>
                      </m:r>
                      <m:r>
                        <a:rPr lang="en-US" altLang="en-US" sz="2000" i="1" dirty="0" smtClean="0">
                          <a:latin typeface="Cambria Math" panose="02040503050406030204" pitchFamily="18" charset="0"/>
                        </a:rPr>
                        <m:t> + </m:t>
                      </m:r>
                      <m:r>
                        <a:rPr lang="en-US" altLang="en-US" sz="2000" i="1" dirty="0" smtClean="0">
                          <a:latin typeface="Cambria Math" panose="02040503050406030204" pitchFamily="18" charset="0"/>
                        </a:rPr>
                        <m:t>4</m:t>
                      </m:r>
                      <m:r>
                        <a:rPr lang="en-US" altLang="en-US" sz="2000" i="1" dirty="0" smtClean="0">
                          <a:latin typeface="Cambria Math" panose="02040503050406030204" pitchFamily="18" charset="0"/>
                        </a:rPr>
                        <m:t>𝑖</m:t>
                      </m:r>
                      <m:r>
                        <a:rPr lang="en-US" altLang="en-US" sz="2000" i="1" baseline="-25000" dirty="0" smtClean="0">
                          <a:latin typeface="Cambria Math" panose="02040503050406030204" pitchFamily="18" charset="0"/>
                        </a:rPr>
                        <m:t>1</m:t>
                      </m:r>
                      <m:r>
                        <a:rPr lang="en-US" altLang="en-US" sz="2000" i="1" dirty="0" smtClean="0">
                          <a:latin typeface="Cambria Math" panose="02040503050406030204" pitchFamily="18" charset="0"/>
                        </a:rPr>
                        <m:t> + </m:t>
                      </m:r>
                      <m:r>
                        <a:rPr lang="en-US" altLang="en-US" sz="2000" i="1" dirty="0" smtClean="0">
                          <a:latin typeface="Cambria Math" panose="02040503050406030204" pitchFamily="18" charset="0"/>
                        </a:rPr>
                        <m:t>2</m:t>
                      </m:r>
                      <m:r>
                        <a:rPr lang="en-US" altLang="en-US" sz="2000" i="1" dirty="0" smtClean="0">
                          <a:latin typeface="Cambria Math" panose="02040503050406030204" pitchFamily="18" charset="0"/>
                        </a:rPr>
                        <m:t>(</m:t>
                      </m:r>
                      <m:r>
                        <a:rPr lang="en-US" altLang="en-US" sz="2000" i="1" dirty="0" smtClean="0">
                          <a:latin typeface="Cambria Math" panose="02040503050406030204" pitchFamily="18" charset="0"/>
                        </a:rPr>
                        <m:t>𝑖</m:t>
                      </m:r>
                      <m:r>
                        <a:rPr lang="en-US" altLang="en-US" sz="2000" i="1" baseline="-25000" dirty="0" smtClean="0">
                          <a:latin typeface="Cambria Math" panose="02040503050406030204" pitchFamily="18" charset="0"/>
                        </a:rPr>
                        <m:t>1</m:t>
                      </m:r>
                      <m:r>
                        <a:rPr lang="en-US" altLang="en-US" sz="2000" i="1" dirty="0" smtClean="0">
                          <a:latin typeface="Cambria Math" panose="02040503050406030204" pitchFamily="18" charset="0"/>
                        </a:rPr>
                        <m:t> − </m:t>
                      </m:r>
                      <m:r>
                        <a:rPr lang="en-US" altLang="en-US" sz="2000" i="1" dirty="0" smtClean="0">
                          <a:latin typeface="Cambria Math" panose="02040503050406030204" pitchFamily="18" charset="0"/>
                        </a:rPr>
                        <m:t>𝑖</m:t>
                      </m:r>
                      <m:r>
                        <a:rPr lang="en-US" altLang="en-US" sz="2000" i="1" baseline="-25000" dirty="0" smtClean="0">
                          <a:latin typeface="Cambria Math" panose="02040503050406030204" pitchFamily="18" charset="0"/>
                        </a:rPr>
                        <m:t>2</m:t>
                      </m:r>
                      <m:r>
                        <a:rPr lang="en-US" altLang="en-US" sz="2000" i="1" dirty="0" smtClean="0">
                          <a:latin typeface="Cambria Math" panose="02040503050406030204" pitchFamily="18" charset="0"/>
                        </a:rPr>
                        <m:t>) − </m:t>
                      </m:r>
                      <m:r>
                        <a:rPr lang="en-US" altLang="en-US" sz="2000" i="1" dirty="0" smtClean="0">
                          <a:latin typeface="Cambria Math" panose="02040503050406030204" pitchFamily="18" charset="0"/>
                        </a:rPr>
                        <m:t>2</m:t>
                      </m:r>
                      <m:r>
                        <a:rPr lang="en-US" altLang="en-US" sz="2000" i="1" dirty="0" smtClean="0">
                          <a:latin typeface="Cambria Math" panose="02040503050406030204" pitchFamily="18" charset="0"/>
                        </a:rPr>
                        <m:t> = </m:t>
                      </m:r>
                      <m:r>
                        <a:rPr lang="en-US" altLang="en-US" sz="2000" i="1" dirty="0" smtClean="0">
                          <a:latin typeface="Cambria Math" panose="02040503050406030204" pitchFamily="18" charset="0"/>
                        </a:rPr>
                        <m:t>0</m:t>
                      </m:r>
                    </m:oMath>
                  </m:oMathPara>
                </a14:m>
                <a:endParaRPr lang="en-US" altLang="en-US" sz="2000" i="1" dirty="0">
                  <a:latin typeface="Times New Roman" pitchFamily="18" charset="0"/>
                </a:endParaRPr>
              </a:p>
              <a:p>
                <a:pPr eaLnBrk="1" hangingPunct="1"/>
                <a:endParaRPr lang="en-US" altLang="en-US" sz="2000" i="1" dirty="0">
                  <a:latin typeface="Times New Roman" pitchFamily="18" charset="0"/>
                </a:endParaRPr>
              </a:p>
              <a:p>
                <a:pPr eaLnBrk="1" hangingPunct="1"/>
                <a14:m>
                  <m:oMathPara xmlns:m="http://schemas.openxmlformats.org/officeDocument/2006/math">
                    <m:oMathParaPr>
                      <m:jc m:val="centerGroup"/>
                    </m:oMathParaPr>
                    <m:oMath xmlns:m="http://schemas.openxmlformats.org/officeDocument/2006/math">
                      <m:r>
                        <a:rPr lang="en-US" altLang="en-US" sz="2000" i="1" dirty="0" smtClean="0">
                          <a:latin typeface="Cambria Math" panose="02040503050406030204" pitchFamily="18" charset="0"/>
                        </a:rPr>
                        <m:t>+</m:t>
                      </m:r>
                      <m:r>
                        <a:rPr lang="en-US" altLang="en-US" sz="2000" i="1" dirty="0" smtClean="0">
                          <a:latin typeface="Cambria Math" panose="02040503050406030204" pitchFamily="18" charset="0"/>
                        </a:rPr>
                        <m:t>2</m:t>
                      </m:r>
                      <m:r>
                        <a:rPr lang="en-US" altLang="en-US" sz="2000" i="1" dirty="0" smtClean="0">
                          <a:latin typeface="Cambria Math" panose="02040503050406030204" pitchFamily="18" charset="0"/>
                        </a:rPr>
                        <m:t> + </m:t>
                      </m:r>
                      <m:r>
                        <a:rPr lang="en-US" altLang="en-US" sz="2000" i="1" dirty="0" smtClean="0">
                          <a:latin typeface="Cambria Math" panose="02040503050406030204" pitchFamily="18" charset="0"/>
                        </a:rPr>
                        <m:t>2</m:t>
                      </m:r>
                      <m:r>
                        <a:rPr lang="en-US" altLang="en-US" sz="2000" i="1" dirty="0" smtClean="0">
                          <a:latin typeface="Cambria Math" panose="02040503050406030204" pitchFamily="18" charset="0"/>
                        </a:rPr>
                        <m:t>(</m:t>
                      </m:r>
                      <m:r>
                        <a:rPr lang="en-US" altLang="en-US" sz="2000" i="1" dirty="0" smtClean="0">
                          <a:latin typeface="Cambria Math" panose="02040503050406030204" pitchFamily="18" charset="0"/>
                        </a:rPr>
                        <m:t>𝑖</m:t>
                      </m:r>
                      <m:r>
                        <a:rPr lang="en-US" altLang="en-US" sz="2000" i="1" baseline="-25000" dirty="0">
                          <a:latin typeface="Cambria Math" panose="02040503050406030204" pitchFamily="18" charset="0"/>
                        </a:rPr>
                        <m:t>2</m:t>
                      </m:r>
                      <m:r>
                        <a:rPr lang="en-US" altLang="en-US" sz="2000" i="1" baseline="-25000" dirty="0">
                          <a:latin typeface="Cambria Math" panose="02040503050406030204" pitchFamily="18" charset="0"/>
                        </a:rPr>
                        <m:t> − </m:t>
                      </m:r>
                      <m:r>
                        <a:rPr lang="en-US" altLang="en-US" sz="2000" i="1" dirty="0">
                          <a:latin typeface="Cambria Math" panose="02040503050406030204" pitchFamily="18" charset="0"/>
                        </a:rPr>
                        <m:t>𝑖</m:t>
                      </m:r>
                      <m:r>
                        <a:rPr lang="en-US" altLang="en-US" sz="2000" i="1" baseline="-25000" dirty="0">
                          <a:latin typeface="Cambria Math" panose="02040503050406030204" pitchFamily="18" charset="0"/>
                        </a:rPr>
                        <m:t>1</m:t>
                      </m:r>
                      <m:r>
                        <a:rPr lang="en-US" altLang="en-US" sz="2000" i="1" dirty="0">
                          <a:latin typeface="Cambria Math" panose="02040503050406030204" pitchFamily="18" charset="0"/>
                        </a:rPr>
                        <m:t>) + </m:t>
                      </m:r>
                      <m:r>
                        <a:rPr lang="en-US" altLang="en-US" sz="2000" i="1" dirty="0">
                          <a:latin typeface="Cambria Math" panose="02040503050406030204" pitchFamily="18" charset="0"/>
                        </a:rPr>
                        <m:t>5</m:t>
                      </m:r>
                      <m:r>
                        <a:rPr lang="en-US" altLang="en-US" sz="2000" i="1" dirty="0">
                          <a:latin typeface="Cambria Math" panose="02040503050406030204" pitchFamily="18" charset="0"/>
                        </a:rPr>
                        <m:t>𝑖</m:t>
                      </m:r>
                      <m:r>
                        <a:rPr lang="en-US" altLang="en-US" sz="2000" i="1" baseline="-25000" dirty="0">
                          <a:latin typeface="Cambria Math" panose="02040503050406030204" pitchFamily="18" charset="0"/>
                        </a:rPr>
                        <m:t>2</m:t>
                      </m:r>
                      <m:r>
                        <a:rPr lang="en-US" altLang="en-US" sz="2000" i="1" dirty="0">
                          <a:latin typeface="Cambria Math" panose="02040503050406030204" pitchFamily="18" charset="0"/>
                        </a:rPr>
                        <m:t> + </m:t>
                      </m:r>
                      <m:r>
                        <a:rPr lang="en-US" altLang="en-US" sz="2000" i="1" dirty="0">
                          <a:latin typeface="Cambria Math" panose="02040503050406030204" pitchFamily="18" charset="0"/>
                        </a:rPr>
                        <m:t>1</m:t>
                      </m:r>
                      <m:r>
                        <a:rPr lang="en-US" altLang="en-US" sz="2000" i="1" dirty="0">
                          <a:latin typeface="Cambria Math" panose="02040503050406030204" pitchFamily="18" charset="0"/>
                        </a:rPr>
                        <m:t> = </m:t>
                      </m:r>
                      <m:r>
                        <a:rPr lang="en-US" altLang="en-US" sz="2000" i="1" dirty="0">
                          <a:latin typeface="Cambria Math" panose="02040503050406030204" pitchFamily="18" charset="0"/>
                        </a:rPr>
                        <m:t>0</m:t>
                      </m:r>
                    </m:oMath>
                  </m:oMathPara>
                </a14:m>
                <a:endParaRPr lang="en-US" altLang="en-US" sz="2000" i="1" dirty="0">
                  <a:latin typeface="Times New Roman" pitchFamily="18" charset="0"/>
                </a:endParaRPr>
              </a:p>
              <a:p>
                <a:pPr eaLnBrk="1" hangingPunct="1"/>
                <a:endParaRPr lang="en-US" altLang="en-US" sz="2000" i="1" dirty="0" smtClean="0">
                  <a:latin typeface="Times New Roman" pitchFamily="18" charset="0"/>
                </a:endParaRPr>
              </a:p>
              <a:p>
                <a:pPr eaLnBrk="1" hangingPunct="1"/>
                <a14:m>
                  <m:oMathPara xmlns:m="http://schemas.openxmlformats.org/officeDocument/2006/math">
                    <m:oMathParaPr>
                      <m:jc m:val="centerGroup"/>
                    </m:oMathParaPr>
                    <m:oMath xmlns:m="http://schemas.openxmlformats.org/officeDocument/2006/math">
                      <m:r>
                        <a:rPr lang="en-US" altLang="en-US" sz="2000" b="0" i="1" dirty="0" smtClean="0">
                          <a:latin typeface="Cambria Math" panose="02040503050406030204" pitchFamily="18" charset="0"/>
                        </a:rPr>
                        <m:t>→</m:t>
                      </m:r>
                      <m:r>
                        <a:rPr lang="en-US" altLang="en-US" sz="2000" i="1" dirty="0" smtClean="0">
                          <a:latin typeface="Cambria Math" panose="02040503050406030204" pitchFamily="18" charset="0"/>
                        </a:rPr>
                        <m:t>𝑖</m:t>
                      </m:r>
                      <m:r>
                        <a:rPr lang="en-US" altLang="en-US" sz="2000" i="1" baseline="-25000" dirty="0" smtClean="0">
                          <a:latin typeface="Cambria Math" panose="02040503050406030204" pitchFamily="18" charset="0"/>
                        </a:rPr>
                        <m:t>1</m:t>
                      </m:r>
                      <m:r>
                        <a:rPr lang="en-US" altLang="en-US" sz="2000" i="1" dirty="0">
                          <a:latin typeface="Cambria Math" panose="02040503050406030204" pitchFamily="18" charset="0"/>
                        </a:rPr>
                        <m:t>=</m:t>
                      </m:r>
                      <m:r>
                        <a:rPr lang="en-US" altLang="en-US" sz="2000" i="1" dirty="0">
                          <a:latin typeface="Cambria Math" panose="02040503050406030204" pitchFamily="18" charset="0"/>
                        </a:rPr>
                        <m:t>1</m:t>
                      </m:r>
                      <m:r>
                        <a:rPr lang="en-US" altLang="en-US" sz="2000" i="1" dirty="0">
                          <a:latin typeface="Cambria Math" panose="02040503050406030204" pitchFamily="18" charset="0"/>
                        </a:rPr>
                        <m:t>.</m:t>
                      </m:r>
                      <m:r>
                        <a:rPr lang="en-US" altLang="en-US" sz="2000" i="1" dirty="0">
                          <a:latin typeface="Cambria Math" panose="02040503050406030204" pitchFamily="18" charset="0"/>
                        </a:rPr>
                        <m:t>132</m:t>
                      </m:r>
                      <m:r>
                        <a:rPr lang="en-US" altLang="en-US" sz="2000" i="1" dirty="0">
                          <a:latin typeface="Cambria Math" panose="02040503050406030204" pitchFamily="18" charset="0"/>
                        </a:rPr>
                        <m:t>𝐴</m:t>
                      </m:r>
                      <m:r>
                        <a:rPr lang="en-US" altLang="en-US" sz="2000" b="0" i="1" dirty="0" smtClean="0">
                          <a:latin typeface="Cambria Math" panose="02040503050406030204" pitchFamily="18" charset="0"/>
                        </a:rPr>
                        <m:t>,  </m:t>
                      </m:r>
                      <m:r>
                        <a:rPr lang="en-US" altLang="en-US" sz="2000" i="1" dirty="0">
                          <a:latin typeface="Cambria Math" panose="02040503050406030204" pitchFamily="18" charset="0"/>
                        </a:rPr>
                        <m:t>𝑖</m:t>
                      </m:r>
                      <m:r>
                        <a:rPr lang="en-US" altLang="en-US" sz="2000" i="1" baseline="-25000" dirty="0">
                          <a:latin typeface="Cambria Math" panose="02040503050406030204" pitchFamily="18" charset="0"/>
                        </a:rPr>
                        <m:t>2</m:t>
                      </m:r>
                      <m:r>
                        <a:rPr lang="en-US" altLang="en-US" sz="2000" i="1" dirty="0" smtClean="0">
                          <a:latin typeface="Cambria Math" panose="02040503050406030204" pitchFamily="18" charset="0"/>
                        </a:rPr>
                        <m:t>=</m:t>
                      </m:r>
                      <m:r>
                        <a:rPr lang="en-US" altLang="en-US" sz="2000" i="1" dirty="0">
                          <a:latin typeface="Cambria Math" panose="02040503050406030204" pitchFamily="18" charset="0"/>
                        </a:rPr>
                        <m:t>−</m:t>
                      </m:r>
                      <m:r>
                        <a:rPr lang="en-US" altLang="en-US" sz="2000" i="1" dirty="0">
                          <a:latin typeface="Cambria Math" panose="02040503050406030204" pitchFamily="18" charset="0"/>
                        </a:rPr>
                        <m:t>0</m:t>
                      </m:r>
                      <m:r>
                        <a:rPr lang="en-US" altLang="en-US" sz="2000" i="1" dirty="0">
                          <a:latin typeface="Cambria Math" panose="02040503050406030204" pitchFamily="18" charset="0"/>
                        </a:rPr>
                        <m:t>.</m:t>
                      </m:r>
                      <m:r>
                        <a:rPr lang="en-US" altLang="en-US" sz="2000" i="1" dirty="0">
                          <a:latin typeface="Cambria Math" panose="02040503050406030204" pitchFamily="18" charset="0"/>
                        </a:rPr>
                        <m:t>1053</m:t>
                      </m:r>
                      <m:r>
                        <a:rPr lang="en-US" altLang="en-US" sz="2000" i="1" dirty="0">
                          <a:latin typeface="Cambria Math" panose="02040503050406030204" pitchFamily="18" charset="0"/>
                        </a:rPr>
                        <m:t>𝐴</m:t>
                      </m:r>
                    </m:oMath>
                  </m:oMathPara>
                </a14:m>
                <a:endParaRPr lang="en-US" altLang="en-US" sz="2000" dirty="0">
                  <a:latin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648200" y="2667000"/>
                <a:ext cx="4076700" cy="2246769"/>
              </a:xfrm>
              <a:prstGeom prst="rect">
                <a:avLst/>
              </a:prstGeom>
              <a:blipFill rotWithShape="0">
                <a:blip r:embed="rId3"/>
                <a:stretch>
                  <a:fillRect t="-2989" r="-1647"/>
                </a:stretch>
              </a:blipFill>
            </p:spPr>
            <p:txBody>
              <a:bodyPr/>
              <a:lstStyle/>
              <a:p>
                <a:r>
                  <a:rPr lang="fa-IR">
                    <a:noFill/>
                  </a:rPr>
                  <a:t> </a:t>
                </a:r>
              </a:p>
            </p:txBody>
          </p:sp>
        </mc:Fallback>
      </mc:AlternateContent>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9" name="Rectangle 8"/>
          <p:cNvSpPr/>
          <p:nvPr/>
        </p:nvSpPr>
        <p:spPr>
          <a:xfrm>
            <a:off x="4655346" y="2667000"/>
            <a:ext cx="4191000" cy="2474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85800" y="5120453"/>
            <a:ext cx="3733800" cy="1069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464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تحلیل مش: مثال 2</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FBCA164-FE5A-4DE6-82CA-D4814854A1D2}" type="slidenum">
              <a:rPr lang="en-US" altLang="en-US" sz="1200">
                <a:solidFill>
                  <a:srgbClr val="3F3F3F"/>
                </a:solidFill>
              </a:rPr>
              <a:pPr eaLnBrk="1" hangingPunct="1"/>
              <a:t>17</a:t>
            </a:fld>
            <a:endParaRPr lang="en-US" altLang="en-US" sz="1200">
              <a:solidFill>
                <a:srgbClr val="3F3F3F"/>
              </a:solidFill>
            </a:endParaRPr>
          </a:p>
        </p:txBody>
      </p:sp>
      <p:sp>
        <p:nvSpPr>
          <p:cNvPr id="30727" name="TextBox 9"/>
          <p:cNvSpPr txBox="1">
            <a:spLocks noChangeArrowheads="1"/>
          </p:cNvSpPr>
          <p:nvPr/>
        </p:nvSpPr>
        <p:spPr bwMode="auto">
          <a:xfrm>
            <a:off x="6199187" y="2020669"/>
            <a:ext cx="23352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800" dirty="0" smtClean="0">
                <a:cs typeface="B Nazanin" panose="00000400000000000000" pitchFamily="2" charset="-78"/>
              </a:rPr>
              <a:t>حرکت در هر مش در جهت حرکت عقربه ساعت</a:t>
            </a:r>
            <a:endParaRPr lang="en-US" altLang="en-US" sz="1800" dirty="0">
              <a:cs typeface="B Nazanin" panose="00000400000000000000" pitchFamily="2" charset="-78"/>
            </a:endParaRPr>
          </a:p>
        </p:txBody>
      </p:sp>
      <p:cxnSp>
        <p:nvCxnSpPr>
          <p:cNvPr id="12" name="Straight Arrow Connector 11"/>
          <p:cNvCxnSpPr>
            <a:cxnSpLocks noChangeShapeType="1"/>
            <a:stCxn id="30727" idx="1"/>
          </p:cNvCxnSpPr>
          <p:nvPr/>
        </p:nvCxnSpPr>
        <p:spPr bwMode="auto">
          <a:xfrm flipH="1">
            <a:off x="5389563" y="2343835"/>
            <a:ext cx="809624" cy="121334"/>
          </a:xfrm>
          <a:prstGeom prst="straightConnector1">
            <a:avLst/>
          </a:prstGeom>
          <a:noFill/>
          <a:ln w="48000" cmpd="thickThin">
            <a:solidFill>
              <a:schemeClr val="accent2"/>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flipH="1">
            <a:off x="989013" y="2971800"/>
            <a:ext cx="1587" cy="685798"/>
          </a:xfrm>
          <a:prstGeom prst="straightConnector1">
            <a:avLst/>
          </a:prstGeom>
          <a:noFill/>
          <a:ln w="48000" cmpd="thickThin">
            <a:solidFill>
              <a:schemeClr val="accent2"/>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0730" name="TextBox 20"/>
          <p:cNvSpPr txBox="1">
            <a:spLocks noChangeArrowheads="1"/>
          </p:cNvSpPr>
          <p:nvPr/>
        </p:nvSpPr>
        <p:spPr bwMode="auto">
          <a:xfrm>
            <a:off x="1066800" y="3124200"/>
            <a:ext cx="10160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800" dirty="0" smtClean="0">
                <a:cs typeface="B Nazanin" panose="00000400000000000000" pitchFamily="2" charset="-78"/>
              </a:rPr>
              <a:t>ساده سازی</a:t>
            </a:r>
            <a:endParaRPr lang="en-US" altLang="en-US" sz="1800" dirty="0">
              <a:cs typeface="B Nazanin" panose="00000400000000000000" pitchFamily="2" charset="-78"/>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mc:AlternateContent xmlns:mc="http://schemas.openxmlformats.org/markup-compatibility/2006" xmlns:a14="http://schemas.microsoft.com/office/drawing/2010/main">
        <mc:Choice Requires="a14">
          <p:sp>
            <p:nvSpPr>
              <p:cNvPr id="14" name="Content Placeholder 2"/>
              <p:cNvSpPr txBox="1">
                <a:spLocks/>
              </p:cNvSpPr>
              <p:nvPr/>
            </p:nvSpPr>
            <p:spPr bwMode="auto">
              <a:xfrm>
                <a:off x="612648" y="1219200"/>
                <a:ext cx="8153400" cy="4876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r" rtl="1"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B Nazanin" panose="00000400000000000000" pitchFamily="2" charset="-78"/>
                  </a:defRPr>
                </a:lvl1pPr>
                <a:lvl2pPr marL="639763" indent="-273050" algn="r" rtl="1"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B Nazanin" panose="00000400000000000000" pitchFamily="2" charset="-78"/>
                  </a:defRPr>
                </a:lvl2pPr>
                <a:lvl3pPr marL="914400" indent="-228600" algn="r" rtl="1"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B Nazanin" panose="00000400000000000000" pitchFamily="2" charset="-78"/>
                  </a:defRPr>
                </a:lvl3pPr>
                <a:lvl4pPr marL="1371600" indent="-228600" algn="r" rtl="1"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B Nazanin" panose="00000400000000000000" pitchFamily="2" charset="-78"/>
                  </a:defRPr>
                </a:lvl4pPr>
                <a:lvl5pPr marL="1828800" indent="-228600" algn="r" rtl="1"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B Nazanin" panose="00000400000000000000" pitchFamily="2" charset="-78"/>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fa-IR" altLang="en-US" sz="2800" b="0" dirty="0" smtClean="0">
                    <a:latin typeface="Cambria Math" panose="02040503050406030204" pitchFamily="18" charset="0"/>
                  </a:rPr>
                  <a:t>جریان‌های </a:t>
                </a:r>
                <a14:m>
                  <m:oMath xmlns:m="http://schemas.openxmlformats.org/officeDocument/2006/math">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𝑖</m:t>
                        </m:r>
                      </m:e>
                      <m:sub>
                        <m:r>
                          <a:rPr lang="en-US" altLang="en-US" sz="2800" b="0" i="1" smtClean="0">
                            <a:latin typeface="Cambria Math" panose="02040503050406030204" pitchFamily="18" charset="0"/>
                          </a:rPr>
                          <m:t>1</m:t>
                        </m:r>
                      </m:sub>
                    </m:sSub>
                  </m:oMath>
                </a14:m>
                <a:r>
                  <a:rPr lang="fa-IR" altLang="en-US" sz="2800" b="0" dirty="0" smtClean="0">
                    <a:latin typeface="Cambria Math" panose="02040503050406030204" pitchFamily="18" charset="0"/>
                  </a:rPr>
                  <a:t>، </a:t>
                </a:r>
                <a14:m>
                  <m:oMath xmlns:m="http://schemas.openxmlformats.org/officeDocument/2006/math">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𝑖</m:t>
                        </m:r>
                      </m:e>
                      <m:sub>
                        <m:r>
                          <a:rPr lang="en-US" altLang="en-US" sz="2800" b="0" i="1" smtClean="0">
                            <a:latin typeface="Cambria Math" panose="02040503050406030204" pitchFamily="18" charset="0"/>
                          </a:rPr>
                          <m:t>2</m:t>
                        </m:r>
                      </m:sub>
                    </m:sSub>
                  </m:oMath>
                </a14:m>
                <a:r>
                  <a:rPr lang="fa-IR" altLang="en-US" sz="2800" b="0" dirty="0" smtClean="0">
                    <a:latin typeface="Cambria Math" panose="02040503050406030204" pitchFamily="18" charset="0"/>
                  </a:rPr>
                  <a:t> و </a:t>
                </a:r>
                <a14:m>
                  <m:oMath xmlns:m="http://schemas.openxmlformats.org/officeDocument/2006/math">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𝑖</m:t>
                        </m:r>
                      </m:e>
                      <m:sub>
                        <m:r>
                          <a:rPr lang="en-US" altLang="en-US" sz="2800" b="0" i="1" smtClean="0">
                            <a:latin typeface="Cambria Math" panose="02040503050406030204" pitchFamily="18" charset="0"/>
                          </a:rPr>
                          <m:t>3</m:t>
                        </m:r>
                      </m:sub>
                    </m:sSub>
                  </m:oMath>
                </a14:m>
                <a:r>
                  <a:rPr lang="fa-IR" altLang="en-US" sz="2800" b="0" dirty="0" smtClean="0">
                    <a:latin typeface="Cambria Math" panose="02040503050406030204" pitchFamily="18" charset="0"/>
                  </a:rPr>
                  <a:t> را به‌دست آورید.</a:t>
                </a:r>
              </a:p>
              <a:p>
                <a:pPr marL="0" indent="0">
                  <a:buNone/>
                </a:pPr>
                <a:endParaRPr lang="en-US" altLang="en-US" sz="300" b="0" dirty="0" smtClean="0">
                  <a:latin typeface="Cambria Math" panose="02040503050406030204" pitchFamily="18" charset="0"/>
                </a:endParaRPr>
              </a:p>
              <a:p>
                <a:pPr algn="l" rtl="0">
                  <a:buFont typeface="Wingdings 2" pitchFamily="18" charset="2"/>
                  <a:buNone/>
                </a:pPr>
                <a14:m>
                  <m:oMathPara xmlns:m="http://schemas.openxmlformats.org/officeDocument/2006/math">
                    <m:oMathParaPr>
                      <m:jc m:val="left"/>
                    </m:oMathParaPr>
                    <m:oMath xmlns:m="http://schemas.openxmlformats.org/officeDocument/2006/math">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7</m:t>
                      </m:r>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1</m:t>
                      </m:r>
                      <m:d>
                        <m:dPr>
                          <m:ctrlPr>
                            <a:rPr lang="en-US" altLang="en-US" sz="2200" b="0" i="1" smtClean="0">
                              <a:latin typeface="Cambria Math" panose="02040503050406030204" pitchFamily="18" charset="0"/>
                            </a:rPr>
                          </m:ctrlPr>
                        </m:dPr>
                        <m:e>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1</m:t>
                              </m:r>
                            </m:sub>
                          </m:sSub>
                          <m:r>
                            <a:rPr lang="en-US" altLang="en-US" sz="2200" b="0" i="1" smtClean="0">
                              <a:latin typeface="Cambria Math" panose="02040503050406030204" pitchFamily="18" charset="0"/>
                            </a:rPr>
                            <m:t>−</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2</m:t>
                              </m:r>
                            </m:sub>
                          </m:sSub>
                        </m:e>
                      </m:d>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6</m:t>
                      </m:r>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2</m:t>
                      </m:r>
                      <m:d>
                        <m:dPr>
                          <m:ctrlPr>
                            <a:rPr lang="en-US" altLang="en-US" sz="2200" b="0" i="1" smtClean="0">
                              <a:latin typeface="Cambria Math" panose="02040503050406030204" pitchFamily="18" charset="0"/>
                            </a:rPr>
                          </m:ctrlPr>
                        </m:dPr>
                        <m:e>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1</m:t>
                              </m:r>
                            </m:sub>
                          </m:sSub>
                          <m:r>
                            <a:rPr lang="en-US" altLang="en-US" sz="2200" b="0" i="1" smtClean="0">
                              <a:latin typeface="Cambria Math" panose="02040503050406030204" pitchFamily="18" charset="0"/>
                            </a:rPr>
                            <m:t>−</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3</m:t>
                              </m:r>
                            </m:sub>
                          </m:sSub>
                        </m:e>
                      </m:d>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0</m:t>
                      </m:r>
                    </m:oMath>
                  </m:oMathPara>
                </a14:m>
                <a:endParaRPr lang="en-US" altLang="en-US" sz="2200" b="0" i="1" dirty="0" smtClean="0">
                  <a:latin typeface="Cambria Math" panose="02040503050406030204" pitchFamily="18" charset="0"/>
                </a:endParaRPr>
              </a:p>
              <a:p>
                <a:pPr algn="l" rtl="0">
                  <a:buFont typeface="Wingdings 2" pitchFamily="18" charset="2"/>
                  <a:buNone/>
                </a:pPr>
                <a14:m>
                  <m:oMathPara xmlns:m="http://schemas.openxmlformats.org/officeDocument/2006/math">
                    <m:oMathParaPr>
                      <m:jc m:val="left"/>
                    </m:oMathParaPr>
                    <m:oMath xmlns:m="http://schemas.openxmlformats.org/officeDocument/2006/math">
                      <m:r>
                        <a:rPr lang="en-US" altLang="en-US" sz="2200" b="0" i="1" smtClean="0">
                          <a:latin typeface="Cambria Math" panose="02040503050406030204" pitchFamily="18" charset="0"/>
                        </a:rPr>
                        <m:t>1</m:t>
                      </m:r>
                      <m:d>
                        <m:dPr>
                          <m:ctrlPr>
                            <a:rPr lang="en-US" altLang="en-US" sz="2200" b="0" i="1" smtClean="0">
                              <a:latin typeface="Cambria Math" panose="02040503050406030204" pitchFamily="18" charset="0"/>
                            </a:rPr>
                          </m:ctrlPr>
                        </m:dPr>
                        <m:e>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2</m:t>
                              </m:r>
                            </m:sub>
                          </m:sSub>
                          <m:r>
                            <a:rPr lang="en-US" altLang="en-US" sz="2200" b="0" i="1" smtClean="0">
                              <a:latin typeface="Cambria Math" panose="02040503050406030204" pitchFamily="18" charset="0"/>
                            </a:rPr>
                            <m:t>−</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1</m:t>
                              </m:r>
                            </m:sub>
                          </m:sSub>
                        </m:e>
                      </m:d>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2</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2</m:t>
                          </m:r>
                        </m:sub>
                      </m:sSub>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3</m:t>
                      </m:r>
                      <m:d>
                        <m:dPr>
                          <m:ctrlPr>
                            <a:rPr lang="en-US" altLang="en-US" sz="2200" b="0" i="1" smtClean="0">
                              <a:latin typeface="Cambria Math" panose="02040503050406030204" pitchFamily="18" charset="0"/>
                            </a:rPr>
                          </m:ctrlPr>
                        </m:dPr>
                        <m:e>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2</m:t>
                              </m:r>
                            </m:sub>
                          </m:sSub>
                          <m:r>
                            <a:rPr lang="en-US" altLang="en-US" sz="2200" b="0" i="1" smtClean="0">
                              <a:latin typeface="Cambria Math" panose="02040503050406030204" pitchFamily="18" charset="0"/>
                            </a:rPr>
                            <m:t>−</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3</m:t>
                              </m:r>
                            </m:sub>
                          </m:sSub>
                        </m:e>
                      </m:d>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0</m:t>
                      </m:r>
                    </m:oMath>
                  </m:oMathPara>
                </a14:m>
                <a:endParaRPr lang="en-US" altLang="en-US" sz="2200" b="0" dirty="0" smtClean="0"/>
              </a:p>
              <a:p>
                <a:pPr algn="l" rtl="0">
                  <a:buFont typeface="Wingdings 2" pitchFamily="18" charset="2"/>
                  <a:buNone/>
                </a:pPr>
                <a14:m>
                  <m:oMathPara xmlns:m="http://schemas.openxmlformats.org/officeDocument/2006/math">
                    <m:oMathParaPr>
                      <m:jc m:val="left"/>
                    </m:oMathParaPr>
                    <m:oMath xmlns:m="http://schemas.openxmlformats.org/officeDocument/2006/math">
                      <m:r>
                        <a:rPr lang="en-US" altLang="en-US" sz="2200" b="0" i="1" smtClean="0">
                          <a:latin typeface="Cambria Math" panose="02040503050406030204" pitchFamily="18" charset="0"/>
                        </a:rPr>
                        <m:t>2</m:t>
                      </m:r>
                      <m:d>
                        <m:dPr>
                          <m:ctrlPr>
                            <a:rPr lang="en-US" altLang="en-US" sz="2200" b="0" i="1" smtClean="0">
                              <a:latin typeface="Cambria Math" panose="02040503050406030204" pitchFamily="18" charset="0"/>
                            </a:rPr>
                          </m:ctrlPr>
                        </m:dPr>
                        <m:e>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3</m:t>
                              </m:r>
                            </m:sub>
                          </m:sSub>
                          <m:r>
                            <a:rPr lang="en-US" altLang="en-US" sz="2200" b="0" i="1" smtClean="0">
                              <a:latin typeface="Cambria Math" panose="02040503050406030204" pitchFamily="18" charset="0"/>
                            </a:rPr>
                            <m:t>−</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1</m:t>
                              </m:r>
                            </m:sub>
                          </m:sSub>
                        </m:e>
                      </m:d>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6</m:t>
                      </m:r>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3</m:t>
                      </m:r>
                      <m:d>
                        <m:dPr>
                          <m:ctrlPr>
                            <a:rPr lang="en-US" altLang="en-US" sz="2200" b="0" i="1" smtClean="0">
                              <a:latin typeface="Cambria Math" panose="02040503050406030204" pitchFamily="18" charset="0"/>
                            </a:rPr>
                          </m:ctrlPr>
                        </m:dPr>
                        <m:e>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3</m:t>
                              </m:r>
                            </m:sub>
                          </m:sSub>
                          <m:r>
                            <a:rPr lang="en-US" altLang="en-US" sz="2200" b="0" i="1" smtClean="0">
                              <a:latin typeface="Cambria Math" panose="02040503050406030204" pitchFamily="18" charset="0"/>
                            </a:rPr>
                            <m:t>−</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2</m:t>
                              </m:r>
                            </m:sub>
                          </m:sSub>
                        </m:e>
                      </m:d>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1</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3</m:t>
                          </m:r>
                        </m:sub>
                      </m:sSub>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0</m:t>
                      </m:r>
                    </m:oMath>
                  </m:oMathPara>
                </a14:m>
                <a:endParaRPr lang="en-US" altLang="en-US" sz="2200" b="0" dirty="0" smtClean="0"/>
              </a:p>
              <a:p>
                <a:pPr algn="l" rtl="0">
                  <a:buFont typeface="Wingdings 2" pitchFamily="18" charset="2"/>
                  <a:buNone/>
                </a:pPr>
                <a:endParaRPr lang="en-US" altLang="en-US" sz="2200" b="0" dirty="0" smtClean="0"/>
              </a:p>
              <a:p>
                <a:pPr algn="l" rtl="0">
                  <a:buFont typeface="Wingdings 2" pitchFamily="18" charset="2"/>
                  <a:buNone/>
                </a:pPr>
                <a:endParaRPr lang="en-US" altLang="en-US" sz="2200" b="0" dirty="0" smtClean="0"/>
              </a:p>
              <a:p>
                <a:pPr algn="l" rtl="0">
                  <a:buFont typeface="Wingdings 2" pitchFamily="18" charset="2"/>
                  <a:buNone/>
                </a:pPr>
                <a:endParaRPr lang="en-US" altLang="en-US" sz="700" b="0" dirty="0" smtClean="0"/>
              </a:p>
              <a:p>
                <a:pPr algn="l" rtl="0">
                  <a:buFont typeface="Wingdings 2" pitchFamily="18" charset="2"/>
                  <a:buNone/>
                </a:pPr>
                <a14:m>
                  <m:oMathPara xmlns:m="http://schemas.openxmlformats.org/officeDocument/2006/math">
                    <m:oMathParaPr>
                      <m:jc m:val="left"/>
                    </m:oMathParaPr>
                    <m:oMath xmlns:m="http://schemas.openxmlformats.org/officeDocument/2006/math">
                      <m:r>
                        <a:rPr lang="en-US" altLang="en-US" sz="2200" b="0" i="1" smtClean="0">
                          <a:latin typeface="Cambria Math" panose="02040503050406030204" pitchFamily="18" charset="0"/>
                        </a:rPr>
                        <m:t>3</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1</m:t>
                          </m:r>
                        </m:sub>
                      </m:sSub>
                      <m:r>
                        <a:rPr lang="en-US" altLang="en-US" sz="2200" b="0" i="1" smtClean="0">
                          <a:latin typeface="Cambria Math" panose="02040503050406030204" pitchFamily="18" charset="0"/>
                        </a:rPr>
                        <m:t>−</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2</m:t>
                          </m:r>
                        </m:sub>
                      </m:sSub>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2</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3</m:t>
                          </m:r>
                        </m:sub>
                      </m:sSub>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1</m:t>
                      </m:r>
                    </m:oMath>
                  </m:oMathPara>
                </a14:m>
                <a:endParaRPr lang="en-US" altLang="en-US" sz="2200" b="0" dirty="0" smtClean="0"/>
              </a:p>
              <a:p>
                <a:pPr algn="l" rtl="0">
                  <a:buFont typeface="Wingdings 2" pitchFamily="18" charset="2"/>
                  <a:buNone/>
                </a:pPr>
                <a14:m>
                  <m:oMathPara xmlns:m="http://schemas.openxmlformats.org/officeDocument/2006/math">
                    <m:oMathParaPr>
                      <m:jc m:val="left"/>
                    </m:oMathParaPr>
                    <m:oMath xmlns:m="http://schemas.openxmlformats.org/officeDocument/2006/math">
                      <m:r>
                        <a:rPr lang="en-US" altLang="en-US" sz="2200" b="0" i="1" smtClean="0">
                          <a:latin typeface="Cambria Math" panose="02040503050406030204" pitchFamily="18" charset="0"/>
                        </a:rPr>
                        <m:t>−</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1</m:t>
                          </m:r>
                        </m:sub>
                      </m:sSub>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6</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2</m:t>
                          </m:r>
                        </m:sub>
                      </m:sSub>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3</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3</m:t>
                          </m:r>
                        </m:sub>
                      </m:sSub>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0</m:t>
                      </m:r>
                    </m:oMath>
                  </m:oMathPara>
                </a14:m>
                <a:endParaRPr lang="en-US" altLang="en-US" sz="2200" b="0" dirty="0" smtClean="0"/>
              </a:p>
              <a:p>
                <a:pPr algn="l" rtl="0">
                  <a:buFont typeface="Wingdings 2" pitchFamily="18" charset="2"/>
                  <a:buNone/>
                </a:pPr>
                <a14:m>
                  <m:oMathPara xmlns:m="http://schemas.openxmlformats.org/officeDocument/2006/math">
                    <m:oMathParaPr>
                      <m:jc m:val="left"/>
                    </m:oMathParaPr>
                    <m:oMath xmlns:m="http://schemas.openxmlformats.org/officeDocument/2006/math">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2</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1</m:t>
                          </m:r>
                        </m:sub>
                      </m:sSub>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3</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2</m:t>
                          </m:r>
                        </m:sub>
                      </m:sSub>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6</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3</m:t>
                          </m:r>
                        </m:sub>
                      </m:sSub>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6</m:t>
                      </m:r>
                    </m:oMath>
                  </m:oMathPara>
                </a14:m>
                <a:endParaRPr lang="en-US" altLang="en-US" sz="2200" b="0" dirty="0" smtClean="0"/>
              </a:p>
              <a:p>
                <a:pPr algn="l" rtl="0">
                  <a:buFont typeface="Wingdings 2" pitchFamily="18" charset="2"/>
                  <a:buNone/>
                </a:pPr>
                <a:endParaRPr lang="en-US" altLang="en-US" sz="2200" dirty="0"/>
              </a:p>
              <a:p>
                <a:pPr algn="l" rtl="0">
                  <a:buFont typeface="Wingdings 2" pitchFamily="18" charset="2"/>
                  <a:buNone/>
                </a:pPr>
                <a14:m>
                  <m:oMathPara xmlns:m="http://schemas.openxmlformats.org/officeDocument/2006/math">
                    <m:oMathParaPr>
                      <m:jc m:val="left"/>
                    </m:oMathParaPr>
                    <m:oMath xmlns:m="http://schemas.openxmlformats.org/officeDocument/2006/math">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1</m:t>
                          </m:r>
                        </m:sub>
                      </m:sSub>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3</m:t>
                      </m:r>
                      <m:r>
                        <a:rPr lang="en-US" altLang="en-US" sz="2200" b="0" i="1" smtClean="0">
                          <a:latin typeface="Cambria Math" panose="02040503050406030204" pitchFamily="18" charset="0"/>
                        </a:rPr>
                        <m:t>𝐴</m:t>
                      </m:r>
                      <m:r>
                        <a:rPr lang="en-US" altLang="en-US" sz="2200" b="0" i="1" smtClean="0">
                          <a:latin typeface="Cambria Math" panose="02040503050406030204" pitchFamily="18" charset="0"/>
                        </a:rPr>
                        <m:t>, </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2</m:t>
                          </m:r>
                        </m:sub>
                      </m:sSub>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2</m:t>
                      </m:r>
                      <m:r>
                        <a:rPr lang="en-US" altLang="en-US" sz="2200" b="0" i="1" smtClean="0">
                          <a:latin typeface="Cambria Math" panose="02040503050406030204" pitchFamily="18" charset="0"/>
                        </a:rPr>
                        <m:t>𝐴</m:t>
                      </m:r>
                      <m:r>
                        <a:rPr lang="en-US" altLang="en-US" sz="2200" b="0" i="1" smtClean="0">
                          <a:latin typeface="Cambria Math" panose="02040503050406030204" pitchFamily="18" charset="0"/>
                        </a:rPr>
                        <m:t>, </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3</m:t>
                          </m:r>
                        </m:sub>
                      </m:sSub>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3</m:t>
                      </m:r>
                      <m:r>
                        <a:rPr lang="en-US" altLang="en-US" sz="2200" b="0" i="1" smtClean="0">
                          <a:latin typeface="Cambria Math" panose="02040503050406030204" pitchFamily="18" charset="0"/>
                        </a:rPr>
                        <m:t>𝐴</m:t>
                      </m:r>
                    </m:oMath>
                  </m:oMathPara>
                </a14:m>
                <a:endParaRPr lang="en-US" altLang="en-US" sz="2200" b="0" dirty="0" smtClean="0"/>
              </a:p>
              <a:p>
                <a:pPr algn="l" rtl="0">
                  <a:buFont typeface="Wingdings 2" pitchFamily="18" charset="2"/>
                  <a:buNone/>
                </a:pPr>
                <a:endParaRPr lang="en-US" altLang="en-US" dirty="0" smtClean="0"/>
              </a:p>
              <a:p>
                <a:pPr>
                  <a:buFont typeface="Wingdings 2" pitchFamily="18" charset="2"/>
                  <a:buNone/>
                </a:pPr>
                <a:endParaRPr lang="en-US" altLang="en-US" dirty="0" smtClean="0"/>
              </a:p>
              <a:p>
                <a:pPr>
                  <a:buFont typeface="Wingdings 2" pitchFamily="18" charset="2"/>
                  <a:buNone/>
                </a:pPr>
                <a:endParaRPr lang="en-US" altLang="en-US" dirty="0" smtClean="0"/>
              </a:p>
              <a:p>
                <a:pPr>
                  <a:buFont typeface="Wingdings 2" pitchFamily="18" charset="2"/>
                  <a:buNone/>
                </a:pPr>
                <a:endParaRPr lang="en-US" altLang="en-US" dirty="0" smtClean="0"/>
              </a:p>
              <a:p>
                <a:pPr>
                  <a:buFont typeface="Wingdings 2" pitchFamily="18" charset="2"/>
                  <a:buNone/>
                </a:pPr>
                <a:endParaRPr lang="en-US" altLang="en-US" dirty="0" smtClean="0"/>
              </a:p>
              <a:p>
                <a:pPr>
                  <a:buFont typeface="Wingdings 2" pitchFamily="18" charset="2"/>
                  <a:buNone/>
                </a:pPr>
                <a:endParaRPr lang="en-US" altLang="en-US" dirty="0" smtClean="0"/>
              </a:p>
              <a:p>
                <a:pPr>
                  <a:buFont typeface="Wingdings 2" pitchFamily="18" charset="2"/>
                  <a:buNone/>
                </a:pPr>
                <a:endParaRPr lang="en-US" altLang="en-US" dirty="0" smtClean="0"/>
              </a:p>
              <a:p>
                <a:pPr algn="l" rtl="0">
                  <a:buFont typeface="Wingdings 2" pitchFamily="18" charset="2"/>
                  <a:buNone/>
                </a:pPr>
                <a:endParaRPr lang="en-US" altLang="en-US" sz="2000" i="1" dirty="0"/>
              </a:p>
            </p:txBody>
          </p:sp>
        </mc:Choice>
        <mc:Fallback xmlns="">
          <p:sp>
            <p:nvSpPr>
              <p:cNvPr id="14" name="Content Placeholder 2"/>
              <p:cNvSpPr txBox="1">
                <a:spLocks noRot="1" noChangeAspect="1" noMove="1" noResize="1" noEditPoints="1" noAdjustHandles="1" noChangeArrowheads="1" noChangeShapeType="1" noTextEdit="1"/>
              </p:cNvSpPr>
              <p:nvPr/>
            </p:nvSpPr>
            <p:spPr bwMode="auto">
              <a:xfrm>
                <a:off x="612648" y="1219200"/>
                <a:ext cx="8153400" cy="4876800"/>
              </a:xfrm>
              <a:prstGeom prst="rect">
                <a:avLst/>
              </a:prstGeom>
              <a:blipFill rotWithShape="0">
                <a:blip r:embed="rId2"/>
                <a:stretch>
                  <a:fillRect t="-875" r="-37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a-IR">
                    <a:noFill/>
                  </a:rPr>
                  <a:t> </a:t>
                </a:r>
              </a:p>
            </p:txBody>
          </p:sp>
        </mc:Fallback>
      </mc:AlternateContent>
      <p:sp>
        <p:nvSpPr>
          <p:cNvPr id="13" name="Rectangle 12"/>
          <p:cNvSpPr/>
          <p:nvPr/>
        </p:nvSpPr>
        <p:spPr>
          <a:xfrm>
            <a:off x="685800" y="1822451"/>
            <a:ext cx="7988300" cy="4425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26" name="Picture 3" descr="hay29575_0419.jpg"/>
          <p:cNvPicPr>
            <a:picLocks noChangeAspect="1"/>
          </p:cNvPicPr>
          <p:nvPr/>
        </p:nvPicPr>
        <p:blipFill>
          <a:blip r:embed="rId3" cstate="print">
            <a:extLst>
              <a:ext uri="{28A0092B-C50C-407E-A947-70E740481C1C}">
                <a14:useLocalDpi xmlns:a14="http://schemas.microsoft.com/office/drawing/2010/main" val="0"/>
              </a:ext>
            </a:extLst>
          </a:blip>
          <a:srcRect t="2019"/>
          <a:stretch>
            <a:fillRect/>
          </a:stretch>
        </p:blipFill>
        <p:spPr bwMode="auto">
          <a:xfrm>
            <a:off x="4267200" y="2895600"/>
            <a:ext cx="44069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541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612648" y="1219200"/>
            <a:ext cx="8153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r" rtl="1"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B Nazanin" panose="00000400000000000000" pitchFamily="2" charset="-78"/>
              </a:defRPr>
            </a:lvl1pPr>
            <a:lvl2pPr marL="639763" indent="-273050" algn="r" rtl="1"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B Nazanin" panose="00000400000000000000" pitchFamily="2" charset="-78"/>
              </a:defRPr>
            </a:lvl2pPr>
            <a:lvl3pPr marL="914400" indent="-228600" algn="r" rtl="1"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B Nazanin" panose="00000400000000000000" pitchFamily="2" charset="-78"/>
              </a:defRPr>
            </a:lvl3pPr>
            <a:lvl4pPr marL="1371600" indent="-228600" algn="r" rtl="1"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B Nazanin" panose="00000400000000000000" pitchFamily="2" charset="-78"/>
              </a:defRPr>
            </a:lvl4pPr>
            <a:lvl5pPr marL="1828800" indent="-228600" algn="r" rtl="1"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B Nazanin" panose="00000400000000000000" pitchFamily="2" charset="-78"/>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fa-IR" altLang="en-US" dirty="0">
                <a:solidFill>
                  <a:srgbClr val="FF0000"/>
                </a:solidFill>
              </a:rPr>
              <a:t>چالش</a:t>
            </a:r>
            <a:r>
              <a:rPr lang="fa-IR" altLang="en-US" dirty="0"/>
              <a:t>: در هنگام نوشتن معادله </a:t>
            </a:r>
            <a:r>
              <a:rPr lang="en-US" altLang="en-US" dirty="0" smtClean="0"/>
              <a:t>KVL</a:t>
            </a:r>
            <a:r>
              <a:rPr lang="fa-IR" altLang="en-US" dirty="0" smtClean="0"/>
              <a:t> </a:t>
            </a:r>
            <a:r>
              <a:rPr lang="fa-IR" altLang="en-US" dirty="0"/>
              <a:t>برای </a:t>
            </a:r>
            <a:r>
              <a:rPr lang="fa-IR" altLang="en-US" dirty="0" smtClean="0"/>
              <a:t>مش‌های 1 </a:t>
            </a:r>
            <a:r>
              <a:rPr lang="fa-IR" altLang="en-US" dirty="0"/>
              <a:t>و 3، </a:t>
            </a:r>
            <a:r>
              <a:rPr lang="fa-IR" altLang="en-US" dirty="0" smtClean="0"/>
              <a:t>ولتاژ دو سر منبع جریان </a:t>
            </a:r>
            <a:r>
              <a:rPr lang="fa-IR" altLang="en-US" dirty="0"/>
              <a:t>چقدر است؟</a:t>
            </a:r>
          </a:p>
          <a:p>
            <a:r>
              <a:rPr lang="fa-IR" altLang="en-US" dirty="0"/>
              <a:t>برای اجتناب از یک متغیر مجهول دیگر برای </a:t>
            </a:r>
            <a:r>
              <a:rPr lang="fa-IR" altLang="en-US" dirty="0" smtClean="0"/>
              <a:t>ولتاژ </a:t>
            </a:r>
            <a:r>
              <a:rPr lang="fa-IR" altLang="en-US" dirty="0"/>
              <a:t>منبع </a:t>
            </a:r>
            <a:r>
              <a:rPr lang="fa-IR" altLang="en-US" dirty="0" smtClean="0"/>
              <a:t>جریان، </a:t>
            </a:r>
            <a:r>
              <a:rPr lang="fa-IR" altLang="en-US" dirty="0"/>
              <a:t>معادله </a:t>
            </a:r>
            <a:r>
              <a:rPr lang="en-US" altLang="en-US" dirty="0" smtClean="0"/>
              <a:t>KVL</a:t>
            </a:r>
            <a:r>
              <a:rPr lang="fa-IR" altLang="en-US" dirty="0" smtClean="0"/>
              <a:t> </a:t>
            </a:r>
            <a:r>
              <a:rPr lang="fa-IR" altLang="en-US" dirty="0"/>
              <a:t>را برای </a:t>
            </a:r>
            <a:r>
              <a:rPr lang="fa-IR" altLang="en-US" dirty="0" smtClean="0"/>
              <a:t>ابرمش </a:t>
            </a:r>
            <a:r>
              <a:rPr lang="fa-IR" altLang="en-US" dirty="0"/>
              <a:t>(</a:t>
            </a:r>
            <a:r>
              <a:rPr lang="en-US" altLang="en-US" dirty="0" err="1" smtClean="0"/>
              <a:t>Supermesh</a:t>
            </a:r>
            <a:r>
              <a:rPr lang="fa-IR" altLang="en-US" dirty="0" smtClean="0"/>
              <a:t>) </a:t>
            </a:r>
            <a:r>
              <a:rPr lang="fa-IR" altLang="en-US" dirty="0"/>
              <a:t>می‌نویسیم:</a:t>
            </a:r>
          </a:p>
          <a:p>
            <a:pPr>
              <a:buFont typeface="Wingdings 2" pitchFamily="18" charset="2"/>
              <a:buNone/>
            </a:pPr>
            <a:endParaRPr lang="en-US" altLang="en-US" dirty="0" smtClean="0"/>
          </a:p>
        </p:txBody>
      </p:sp>
      <p:pic>
        <p:nvPicPr>
          <p:cNvPr id="31746" name="Picture 3" descr="hay29575_0424.jpg"/>
          <p:cNvPicPr>
            <a:picLocks noChangeAspect="1"/>
          </p:cNvPicPr>
          <p:nvPr/>
        </p:nvPicPr>
        <p:blipFill>
          <a:blip r:embed="rId2">
            <a:extLst>
              <a:ext uri="{28A0092B-C50C-407E-A947-70E740481C1C}">
                <a14:useLocalDpi xmlns:a14="http://schemas.microsoft.com/office/drawing/2010/main" val="0"/>
              </a:ext>
            </a:extLst>
          </a:blip>
          <a:srcRect l="10712" t="1939" r="10712" b="54961"/>
          <a:stretch>
            <a:fillRect/>
          </a:stretch>
        </p:blipFill>
        <p:spPr bwMode="auto">
          <a:xfrm>
            <a:off x="707205" y="3276600"/>
            <a:ext cx="3982143"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fontScale="90000"/>
          </a:bodyPr>
          <a:lstStyle/>
          <a:p>
            <a:pPr>
              <a:defRPr/>
            </a:pPr>
            <a:r>
              <a:rPr lang="fa-IR" dirty="0" smtClean="0"/>
              <a:t>منابع جریان در روش تحلیل مش </a:t>
            </a:r>
            <a:r>
              <a:rPr lang="fa-IR" dirty="0" smtClean="0">
                <a:solidFill>
                  <a:srgbClr val="FF0000"/>
                </a:solidFill>
              </a:rPr>
              <a:t>(مفهوم ابرمش)</a:t>
            </a:r>
            <a:endParaRPr lang="en-US" dirty="0">
              <a:solidFill>
                <a:srgbClr val="FF0000"/>
              </a:solidFill>
            </a:endParaRP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A448C7B7-0323-4245-813C-1735796D4471}" type="slidenum">
              <a:rPr lang="en-US" altLang="en-US" sz="1200">
                <a:solidFill>
                  <a:srgbClr val="3F3F3F"/>
                </a:solidFill>
              </a:rPr>
              <a:pPr eaLnBrk="1" hangingPunct="1"/>
              <a:t>18</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2278758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a:t>روش تحلیل </a:t>
            </a:r>
            <a:r>
              <a:rPr lang="fa-IR" dirty="0" smtClean="0"/>
              <a:t>مش </a:t>
            </a:r>
            <a:r>
              <a:rPr lang="fa-IR" dirty="0"/>
              <a:t>با وجود </a:t>
            </a:r>
            <a:r>
              <a:rPr lang="fa-IR" dirty="0" smtClean="0"/>
              <a:t>ابرمش</a:t>
            </a:r>
            <a:endParaRPr lang="en-US" dirty="0"/>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F79B7EE9-9AF5-4B6A-83EA-D4EF893E6600}" type="slidenum">
              <a:rPr lang="en-US" altLang="en-US" sz="1200">
                <a:solidFill>
                  <a:srgbClr val="3F3F3F"/>
                </a:solidFill>
              </a:rPr>
              <a:pPr eaLnBrk="1" hangingPunct="1"/>
              <a:t>19</a:t>
            </a:fld>
            <a:endParaRPr lang="en-US" altLang="en-US" sz="1200">
              <a:solidFill>
                <a:srgbClr val="3F3F3F"/>
              </a:solidFill>
            </a:endParaRPr>
          </a:p>
        </p:txBody>
      </p:sp>
      <p:pic>
        <p:nvPicPr>
          <p:cNvPr id="32774" name="Picture 3" descr="hay29575_0424.jpg"/>
          <p:cNvPicPr>
            <a:picLocks noChangeAspect="1"/>
          </p:cNvPicPr>
          <p:nvPr/>
        </p:nvPicPr>
        <p:blipFill>
          <a:blip r:embed="rId2">
            <a:extLst>
              <a:ext uri="{28A0092B-C50C-407E-A947-70E740481C1C}">
                <a14:useLocalDpi xmlns:a14="http://schemas.microsoft.com/office/drawing/2010/main" val="0"/>
              </a:ext>
            </a:extLst>
          </a:blip>
          <a:srcRect l="10712" t="51727" r="10712" b="4849"/>
          <a:stretch>
            <a:fillRect/>
          </a:stretch>
        </p:blipFill>
        <p:spPr bwMode="auto">
          <a:xfrm>
            <a:off x="428625" y="2374900"/>
            <a:ext cx="4143375"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4724400" y="2286000"/>
            <a:ext cx="37338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648200" y="3629025"/>
            <a:ext cx="3810000" cy="714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795344" y="4956175"/>
            <a:ext cx="3234559" cy="682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
          </p:nvPr>
        </p:nvSpPr>
        <p:spPr/>
        <p:txBody>
          <a:bodyPr/>
          <a:lstStyle/>
          <a:p>
            <a:pPr marL="514350" indent="-514350">
              <a:buFont typeface="+mj-lt"/>
              <a:buAutoNum type="arabicPeriod"/>
            </a:pPr>
            <a:r>
              <a:rPr lang="fa-IR" dirty="0"/>
              <a:t>معادله </a:t>
            </a:r>
            <a:r>
              <a:rPr lang="en-US" dirty="0" smtClean="0"/>
              <a:t>KVL</a:t>
            </a:r>
            <a:r>
              <a:rPr lang="fa-IR" dirty="0" smtClean="0"/>
              <a:t> مش 2 </a:t>
            </a:r>
            <a:r>
              <a:rPr lang="fa-IR" dirty="0"/>
              <a:t>را بنویسید.</a:t>
            </a:r>
          </a:p>
          <a:p>
            <a:pPr marL="514350" indent="-514350">
              <a:buFont typeface="+mj-lt"/>
              <a:buAutoNum type="arabicPeriod"/>
            </a:pPr>
            <a:r>
              <a:rPr lang="fa-IR" dirty="0"/>
              <a:t>معادله </a:t>
            </a:r>
            <a:r>
              <a:rPr lang="en-US" dirty="0" smtClean="0"/>
              <a:t>KVL</a:t>
            </a:r>
            <a:r>
              <a:rPr lang="fa-IR" dirty="0" smtClean="0"/>
              <a:t> </a:t>
            </a:r>
            <a:r>
              <a:rPr lang="fa-IR" dirty="0"/>
              <a:t>را برای </a:t>
            </a:r>
            <a:r>
              <a:rPr lang="fa-IR" dirty="0" smtClean="0"/>
              <a:t>ابرمش </a:t>
            </a:r>
            <a:r>
              <a:rPr lang="fa-IR" dirty="0"/>
              <a:t>شامل</a:t>
            </a:r>
          </a:p>
          <a:p>
            <a:pPr marL="0" indent="0">
              <a:buNone/>
            </a:pPr>
            <a:r>
              <a:rPr lang="fa-IR" dirty="0" smtClean="0"/>
              <a:t>مش‌های 1 </a:t>
            </a:r>
            <a:r>
              <a:rPr lang="fa-IR" dirty="0"/>
              <a:t>و 3 بنویسید.</a:t>
            </a:r>
          </a:p>
          <a:p>
            <a:pPr marL="514350" indent="-514350">
              <a:buFont typeface="+mj-lt"/>
              <a:buAutoNum type="arabicPeriod" startAt="3"/>
            </a:pPr>
            <a:r>
              <a:rPr lang="fa-IR" dirty="0"/>
              <a:t>معادله منبع </a:t>
            </a:r>
            <a:r>
              <a:rPr lang="fa-IR" dirty="0" smtClean="0"/>
              <a:t>جریان </a:t>
            </a:r>
            <a:r>
              <a:rPr lang="fa-IR" dirty="0"/>
              <a:t>درون </a:t>
            </a:r>
            <a:r>
              <a:rPr lang="fa-IR" dirty="0" smtClean="0"/>
              <a:t>ابرمش </a:t>
            </a:r>
            <a:endParaRPr lang="fa-IR" dirty="0"/>
          </a:p>
          <a:p>
            <a:pPr marL="0" indent="0">
              <a:buNone/>
            </a:pPr>
            <a:r>
              <a:rPr lang="fa-IR" dirty="0"/>
              <a:t>را نیز اضافه کنید.</a:t>
            </a:r>
          </a:p>
        </p:txBody>
      </p:sp>
    </p:spTree>
    <p:extLst>
      <p:ext uri="{BB962C8B-B14F-4D97-AF65-F5344CB8AC3E}">
        <p14:creationId xmlns:p14="http://schemas.microsoft.com/office/powerpoint/2010/main" val="325881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152400"/>
            <a:ext cx="8229600" cy="822325"/>
          </a:xfrm>
        </p:spPr>
        <p:txBody>
          <a:bodyPr/>
          <a:lstStyle/>
          <a:p>
            <a:pPr eaLnBrk="1" hangingPunct="1">
              <a:defRPr/>
            </a:pPr>
            <a:r>
              <a:rPr lang="fa-IR" altLang="en-US" dirty="0" smtClean="0">
                <a:solidFill>
                  <a:schemeClr val="tx2">
                    <a:lumMod val="75000"/>
                  </a:schemeClr>
                </a:solidFill>
              </a:rPr>
              <a:t>فهرست مطالب</a:t>
            </a:r>
            <a:endParaRPr lang="en-US" altLang="en-US" dirty="0">
              <a:solidFill>
                <a:schemeClr val="tx2">
                  <a:lumMod val="75000"/>
                </a:schemeClr>
              </a:solidFill>
            </a:endParaRPr>
          </a:p>
        </p:txBody>
      </p:sp>
      <p:sp>
        <p:nvSpPr>
          <p:cNvPr id="11267" name="Rectangle 3"/>
          <p:cNvSpPr>
            <a:spLocks noGrp="1" noChangeArrowheads="1"/>
          </p:cNvSpPr>
          <p:nvPr>
            <p:ph sz="quarter" idx="1"/>
          </p:nvPr>
        </p:nvSpPr>
        <p:spPr>
          <a:xfrm>
            <a:off x="609600" y="1219200"/>
            <a:ext cx="8153400" cy="4876800"/>
          </a:xfrm>
        </p:spPr>
        <p:txBody>
          <a:bodyPr/>
          <a:lstStyle/>
          <a:p>
            <a:pPr eaLnBrk="1" hangingPunct="1"/>
            <a:r>
              <a:rPr lang="fa-IR" altLang="en-US" dirty="0" smtClean="0"/>
              <a:t>تحلیل گره و مش</a:t>
            </a:r>
            <a:endParaRPr lang="en-US" altLang="en-US" dirty="0"/>
          </a:p>
        </p:txBody>
      </p:sp>
      <p:sp>
        <p:nvSpPr>
          <p:cNvPr id="11268" name="Date Placeholder 3"/>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a-IR" altLang="en-US" smtClean="0">
                <a:solidFill>
                  <a:schemeClr val="tx2"/>
                </a:solidFill>
              </a:rPr>
              <a:t>مدارهای الکتریکی و الکترونیکی</a:t>
            </a:r>
            <a:endParaRPr lang="en-US" altLang="en-US">
              <a:solidFill>
                <a:schemeClr val="tx2"/>
              </a:solidFill>
            </a:endParaRPr>
          </a:p>
        </p:txBody>
      </p:sp>
      <p:sp>
        <p:nvSpPr>
          <p:cNvPr id="11269"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a-IR" altLang="en-US" smtClean="0">
                <a:solidFill>
                  <a:schemeClr val="tx2"/>
                </a:solidFill>
              </a:rPr>
              <a:t>3. تحلیل گره و مش</a:t>
            </a:r>
            <a:endParaRPr lang="en-US" altLang="en-US">
              <a:solidFill>
                <a:schemeClr val="tx2"/>
              </a:solidFill>
            </a:endParaRPr>
          </a:p>
        </p:txBody>
      </p:sp>
      <p:sp>
        <p:nvSpPr>
          <p:cNvPr id="3" name="Slide Number Placeholder 2"/>
          <p:cNvSpPr>
            <a:spLocks noGrp="1"/>
          </p:cNvSpPr>
          <p:nvPr>
            <p:ph type="sldNum" sz="quarter" idx="12"/>
          </p:nvPr>
        </p:nvSpPr>
        <p:spPr/>
        <p:txBody>
          <a:bodyPr>
            <a:normAutofit fontScale="85000" lnSpcReduction="20000"/>
          </a:bodyPr>
          <a:lstStyle/>
          <a:p>
            <a:pPr>
              <a:defRPr/>
            </a:pPr>
            <a:fld id="{0805AAEB-DA8E-4881-81AF-D22FE85BF778}" type="slidenum">
              <a:rPr lang="en-US" altLang="en-US"/>
              <a:pPr>
                <a:defRPr/>
              </a:pPr>
              <a:t>2</a:t>
            </a:fld>
            <a:endParaRPr lang="en-US" altLang="en-US"/>
          </a:p>
        </p:txBody>
      </p:sp>
      <p:sp>
        <p:nvSpPr>
          <p:cNvPr id="11271" name="TextBox 6"/>
          <p:cNvSpPr txBox="1">
            <a:spLocks noChangeArrowheads="1"/>
          </p:cNvSpPr>
          <p:nvPr/>
        </p:nvSpPr>
        <p:spPr bwMode="auto">
          <a:xfrm>
            <a:off x="-1752600" y="4724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endParaRPr lang="en-US" altLang="en-US" sz="1800">
              <a:latin typeface="Arial" charset="0"/>
            </a:endParaRPr>
          </a:p>
        </p:txBody>
      </p:sp>
    </p:spTree>
    <p:extLst>
      <p:ext uri="{BB962C8B-B14F-4D97-AF65-F5344CB8AC3E}">
        <p14:creationId xmlns:p14="http://schemas.microsoft.com/office/powerpoint/2010/main" val="33077191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تحلیل مش و منابع وابسته: مثال</a:t>
            </a:r>
            <a:endParaRPr lang="en-US" dirty="0"/>
          </a:p>
        </p:txBody>
      </p:sp>
      <mc:AlternateContent xmlns:mc="http://schemas.openxmlformats.org/markup-compatibility/2006" xmlns:a14="http://schemas.microsoft.com/office/drawing/2010/main">
        <mc:Choice Requires="a14">
          <p:sp>
            <p:nvSpPr>
              <p:cNvPr id="33796" name="Content Placeholder 2"/>
              <p:cNvSpPr>
                <a:spLocks noGrp="1"/>
              </p:cNvSpPr>
              <p:nvPr>
                <p:ph idx="1"/>
              </p:nvPr>
            </p:nvSpPr>
            <p:spPr/>
            <p:txBody>
              <a:bodyPr/>
              <a:lstStyle/>
              <a:p>
                <a:r>
                  <a:rPr lang="fa-IR" altLang="en-US" dirty="0" smtClean="0"/>
                  <a:t>جریان‌های مش را بیابید.</a:t>
                </a: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lgn="l" rtl="0">
                  <a:buFont typeface="Wingdings 2" pitchFamily="18" charset="2"/>
                  <a:buNone/>
                </a:pPr>
                <a:r>
                  <a:rPr lang="fa-IR" altLang="en-US" dirty="0" smtClean="0"/>
                  <a:t>راهنمایی:                 </a:t>
                </a:r>
                <a:endParaRPr lang="en-US" altLang="en-US" dirty="0"/>
              </a:p>
              <a:p>
                <a:pPr algn="l" rtl="0">
                  <a:buFont typeface="Wingdings 2" pitchFamily="18" charset="2"/>
                  <a:buNone/>
                </a:pPr>
                <a14:m>
                  <m:oMathPara xmlns:m="http://schemas.openxmlformats.org/officeDocument/2006/math">
                    <m:oMathParaPr>
                      <m:jc m:val="left"/>
                    </m:oMathParaPr>
                    <m:oMath xmlns:m="http://schemas.openxmlformats.org/officeDocument/2006/math">
                      <m:f>
                        <m:fPr>
                          <m:ctrlPr>
                            <a:rPr lang="en-US" altLang="en-US" b="0" i="1" smtClean="0">
                              <a:latin typeface="Cambria Math" panose="02040503050406030204" pitchFamily="18" charset="0"/>
                            </a:rPr>
                          </m:ctrlPr>
                        </m:fPr>
                        <m:num>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𝑣</m:t>
                              </m:r>
                            </m:e>
                            <m:sub>
                              <m:r>
                                <a:rPr lang="en-US" altLang="en-US" b="0" i="1" smtClean="0">
                                  <a:latin typeface="Cambria Math" panose="02040503050406030204" pitchFamily="18" charset="0"/>
                                </a:rPr>
                                <m:t>𝑥</m:t>
                              </m:r>
                            </m:sub>
                          </m:sSub>
                        </m:num>
                        <m:den>
                          <m:r>
                            <a:rPr lang="en-US" altLang="en-US" b="0" i="1" smtClean="0">
                              <a:latin typeface="Cambria Math" panose="02040503050406030204" pitchFamily="18" charset="0"/>
                            </a:rPr>
                            <m:t>9</m:t>
                          </m:r>
                        </m:den>
                      </m:f>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𝑖</m:t>
                          </m:r>
                        </m:e>
                        <m:sub>
                          <m:r>
                            <a:rPr lang="en-US" altLang="en-US" b="0" i="1" smtClean="0">
                              <a:latin typeface="Cambria Math" panose="02040503050406030204" pitchFamily="18" charset="0"/>
                            </a:rPr>
                            <m:t>3</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𝑖</m:t>
                          </m:r>
                        </m:e>
                        <m:sub>
                          <m:r>
                            <a:rPr lang="en-US" altLang="en-US" b="0" i="1" smtClean="0">
                              <a:latin typeface="Cambria Math" panose="02040503050406030204" pitchFamily="18" charset="0"/>
                            </a:rPr>
                            <m:t>1</m:t>
                          </m:r>
                        </m:sub>
                      </m:sSub>
                    </m:oMath>
                  </m:oMathPara>
                </a14:m>
                <a:endParaRPr lang="en-US" altLang="en-US" b="0" dirty="0" smtClean="0"/>
              </a:p>
              <a:p>
                <a:pPr algn="l" rtl="0">
                  <a:buFont typeface="Wingdings 2" pitchFamily="18" charset="2"/>
                  <a:buNone/>
                </a:pPr>
                <a14:m>
                  <m:oMathPara xmlns:m="http://schemas.openxmlformats.org/officeDocument/2006/math">
                    <m:oMathParaPr>
                      <m:jc m:val="left"/>
                    </m:oMathParaPr>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𝑣</m:t>
                          </m:r>
                        </m:e>
                        <m:sub>
                          <m:r>
                            <a:rPr lang="en-US" altLang="en-US" b="0" i="1" smtClean="0">
                              <a:latin typeface="Cambria Math" panose="02040503050406030204" pitchFamily="18" charset="0"/>
                            </a:rPr>
                            <m:t>𝑥</m:t>
                          </m:r>
                        </m:sub>
                      </m:sSub>
                      <m:r>
                        <a:rPr lang="en-US" altLang="en-US" b="0" i="1" smtClean="0">
                          <a:latin typeface="Cambria Math" panose="02040503050406030204" pitchFamily="18" charset="0"/>
                        </a:rPr>
                        <m:t>=</m:t>
                      </m:r>
                      <m:r>
                        <a:rPr lang="en-US" altLang="en-US" b="0" i="1" smtClean="0">
                          <a:latin typeface="Cambria Math" panose="02040503050406030204" pitchFamily="18" charset="0"/>
                        </a:rPr>
                        <m:t>3</m:t>
                      </m:r>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𝑖</m:t>
                          </m:r>
                        </m:e>
                        <m:sub>
                          <m:r>
                            <a:rPr lang="en-US" altLang="en-US" b="0" i="1" smtClean="0">
                              <a:latin typeface="Cambria Math" panose="02040503050406030204" pitchFamily="18" charset="0"/>
                            </a:rPr>
                            <m:t>3</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𝑖</m:t>
                          </m:r>
                        </m:e>
                        <m:sub>
                          <m:r>
                            <a:rPr lang="en-US" altLang="en-US" b="0" i="1" smtClean="0">
                              <a:latin typeface="Cambria Math" panose="02040503050406030204" pitchFamily="18" charset="0"/>
                            </a:rPr>
                            <m:t>2</m:t>
                          </m:r>
                        </m:sub>
                      </m:sSub>
                      <m:r>
                        <a:rPr lang="en-US" altLang="en-US" b="0" i="1" smtClean="0">
                          <a:latin typeface="Cambria Math" panose="02040503050406030204" pitchFamily="18" charset="0"/>
                        </a:rPr>
                        <m:t>)</m:t>
                      </m:r>
                    </m:oMath>
                  </m:oMathPara>
                </a14:m>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lgn="l" rtl="0">
                  <a:buFont typeface="Wingdings 2" pitchFamily="18" charset="2"/>
                  <a:buNone/>
                </a:pPr>
                <a:r>
                  <a:rPr lang="en-US" altLang="en-US" sz="2400" i="1" dirty="0" smtClean="0"/>
                  <a:t>Answer</a:t>
                </a:r>
                <a:r>
                  <a:rPr lang="en-US" altLang="en-US" sz="2400" i="1" dirty="0"/>
                  <a:t>: </a:t>
                </a:r>
                <a14:m>
                  <m:oMath xmlns:m="http://schemas.openxmlformats.org/officeDocument/2006/math">
                    <m:r>
                      <a:rPr lang="en-US" altLang="en-US" sz="2400" i="1" dirty="0" smtClean="0">
                        <a:latin typeface="Cambria Math" panose="02040503050406030204" pitchFamily="18" charset="0"/>
                      </a:rPr>
                      <m:t>𝑖</m:t>
                    </m:r>
                    <m:r>
                      <a:rPr lang="en-US" altLang="en-US" sz="2400" i="1" baseline="-25000" dirty="0">
                        <a:latin typeface="Cambria Math" panose="02040503050406030204" pitchFamily="18" charset="0"/>
                      </a:rPr>
                      <m:t>1</m:t>
                    </m:r>
                    <m:r>
                      <a:rPr lang="en-US" altLang="en-US" sz="2400" i="1" baseline="-25000" dirty="0">
                        <a:latin typeface="Cambria Math" panose="02040503050406030204" pitchFamily="18" charset="0"/>
                      </a:rPr>
                      <m:t> = </m:t>
                    </m:r>
                    <m:r>
                      <a:rPr lang="en-US" altLang="en-US" sz="2400" i="1" dirty="0">
                        <a:latin typeface="Cambria Math" panose="02040503050406030204" pitchFamily="18" charset="0"/>
                      </a:rPr>
                      <m:t>15</m:t>
                    </m:r>
                    <m:r>
                      <a:rPr lang="en-US" altLang="en-US" sz="2400" i="1" dirty="0">
                        <a:latin typeface="Cambria Math" panose="02040503050406030204" pitchFamily="18" charset="0"/>
                      </a:rPr>
                      <m:t> </m:t>
                    </m:r>
                    <m:r>
                      <a:rPr lang="en-US" altLang="en-US" sz="2400" i="1" dirty="0">
                        <a:latin typeface="Cambria Math" panose="02040503050406030204" pitchFamily="18" charset="0"/>
                      </a:rPr>
                      <m:t>𝐴</m:t>
                    </m:r>
                    <m:r>
                      <a:rPr lang="en-US" altLang="en-US" sz="2400" i="1" dirty="0">
                        <a:latin typeface="Cambria Math" panose="02040503050406030204" pitchFamily="18" charset="0"/>
                      </a:rPr>
                      <m:t> , </m:t>
                    </m:r>
                    <m:r>
                      <a:rPr lang="en-US" altLang="en-US" sz="2400" i="1" dirty="0">
                        <a:latin typeface="Cambria Math" panose="02040503050406030204" pitchFamily="18" charset="0"/>
                      </a:rPr>
                      <m:t>𝑖</m:t>
                    </m:r>
                    <m:r>
                      <a:rPr lang="en-US" altLang="en-US" sz="2400" i="1" baseline="-25000" dirty="0">
                        <a:latin typeface="Cambria Math" panose="02040503050406030204" pitchFamily="18" charset="0"/>
                      </a:rPr>
                      <m:t>2</m:t>
                    </m:r>
                    <m:r>
                      <a:rPr lang="en-US" altLang="en-US" sz="2400" i="1" baseline="-25000" dirty="0">
                        <a:latin typeface="Cambria Math" panose="02040503050406030204" pitchFamily="18" charset="0"/>
                      </a:rPr>
                      <m:t> = </m:t>
                    </m:r>
                    <m:r>
                      <a:rPr lang="en-US" altLang="en-US" sz="2400" i="1" dirty="0">
                        <a:latin typeface="Cambria Math" panose="02040503050406030204" pitchFamily="18" charset="0"/>
                      </a:rPr>
                      <m:t>11</m:t>
                    </m:r>
                    <m:r>
                      <a:rPr lang="en-US" altLang="en-US" sz="2400" i="1" dirty="0">
                        <a:latin typeface="Cambria Math" panose="02040503050406030204" pitchFamily="18" charset="0"/>
                      </a:rPr>
                      <m:t> </m:t>
                    </m:r>
                    <m:r>
                      <a:rPr lang="en-US" altLang="en-US" sz="2400" i="1" dirty="0">
                        <a:latin typeface="Cambria Math" panose="02040503050406030204" pitchFamily="18" charset="0"/>
                      </a:rPr>
                      <m:t>𝐴</m:t>
                    </m:r>
                    <m:r>
                      <a:rPr lang="en-US" altLang="en-US" sz="2400" i="1" dirty="0">
                        <a:latin typeface="Cambria Math" panose="02040503050406030204" pitchFamily="18" charset="0"/>
                      </a:rPr>
                      <m:t>, </m:t>
                    </m:r>
                    <m:r>
                      <a:rPr lang="en-US" altLang="en-US" sz="2400" i="1" dirty="0">
                        <a:latin typeface="Cambria Math" panose="02040503050406030204" pitchFamily="18" charset="0"/>
                      </a:rPr>
                      <m:t>𝑖</m:t>
                    </m:r>
                    <m:r>
                      <a:rPr lang="en-US" altLang="en-US" sz="2400" i="1" baseline="-25000" dirty="0">
                        <a:latin typeface="Cambria Math" panose="02040503050406030204" pitchFamily="18" charset="0"/>
                      </a:rPr>
                      <m:t>3</m:t>
                    </m:r>
                    <m:r>
                      <a:rPr lang="en-US" altLang="en-US" sz="2400" i="1" dirty="0">
                        <a:latin typeface="Cambria Math" panose="02040503050406030204" pitchFamily="18" charset="0"/>
                      </a:rPr>
                      <m:t> = </m:t>
                    </m:r>
                    <m:r>
                      <a:rPr lang="en-US" altLang="en-US" sz="2400" i="1" dirty="0">
                        <a:latin typeface="Cambria Math" panose="02040503050406030204" pitchFamily="18" charset="0"/>
                      </a:rPr>
                      <m:t>17</m:t>
                    </m:r>
                    <m:r>
                      <a:rPr lang="en-US" altLang="en-US" sz="2400" i="1" dirty="0">
                        <a:latin typeface="Cambria Math" panose="02040503050406030204" pitchFamily="18" charset="0"/>
                      </a:rPr>
                      <m:t> </m:t>
                    </m:r>
                    <m:r>
                      <a:rPr lang="en-US" altLang="en-US" sz="2400" i="1" dirty="0">
                        <a:latin typeface="Cambria Math" panose="02040503050406030204" pitchFamily="18" charset="0"/>
                      </a:rPr>
                      <m:t>𝐴</m:t>
                    </m:r>
                  </m:oMath>
                </a14:m>
                <a:endParaRPr lang="en-US" altLang="en-US" sz="2400" i="1" dirty="0"/>
              </a:p>
            </p:txBody>
          </p:sp>
        </mc:Choice>
        <mc:Fallback xmlns="">
          <p:sp>
            <p:nvSpPr>
              <p:cNvPr id="33796"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20" t="-1000" r="-449" b="-2125"/>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F91FF95E-F470-43F9-ABC9-AC52670F4C3D}" type="slidenum">
              <a:rPr lang="en-US" altLang="en-US" sz="1200">
                <a:solidFill>
                  <a:srgbClr val="3F3F3F"/>
                </a:solidFill>
              </a:rPr>
              <a:pPr eaLnBrk="1" hangingPunct="1"/>
              <a:t>20</a:t>
            </a:fld>
            <a:endParaRPr lang="en-US" altLang="en-US" sz="1200">
              <a:solidFill>
                <a:srgbClr val="3F3F3F"/>
              </a:solidFill>
            </a:endParaRPr>
          </a:p>
        </p:txBody>
      </p:sp>
      <p:pic>
        <p:nvPicPr>
          <p:cNvPr id="33799" name="Picture 3" descr="hay29575_0426.jpg"/>
          <p:cNvPicPr>
            <a:picLocks noChangeAspect="1"/>
          </p:cNvPicPr>
          <p:nvPr/>
        </p:nvPicPr>
        <p:blipFill>
          <a:blip r:embed="rId3" cstate="print">
            <a:extLst>
              <a:ext uri="{28A0092B-C50C-407E-A947-70E740481C1C}">
                <a14:useLocalDpi xmlns:a14="http://schemas.microsoft.com/office/drawing/2010/main" val="0"/>
              </a:ext>
            </a:extLst>
          </a:blip>
          <a:srcRect t="2000"/>
          <a:stretch>
            <a:fillRect/>
          </a:stretch>
        </p:blipFill>
        <p:spPr bwMode="auto">
          <a:xfrm>
            <a:off x="4344721" y="1954212"/>
            <a:ext cx="4265879"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9" name="Rectangle 8"/>
          <p:cNvSpPr/>
          <p:nvPr/>
        </p:nvSpPr>
        <p:spPr>
          <a:xfrm>
            <a:off x="462172" y="2390638"/>
            <a:ext cx="3733800" cy="2251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62249" y="5305721"/>
            <a:ext cx="5533751" cy="755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64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fa-IR" dirty="0" smtClean="0"/>
              <a:t>تحلیل مش یا گره؟ کدام را انتخاب کنیم؟</a:t>
            </a:r>
            <a:endParaRPr lang="en-US" dirty="0"/>
          </a:p>
        </p:txBody>
      </p:sp>
      <p:sp>
        <p:nvSpPr>
          <p:cNvPr id="34820" name="Content Placeholder 2"/>
          <p:cNvSpPr>
            <a:spLocks noGrp="1"/>
          </p:cNvSpPr>
          <p:nvPr>
            <p:ph idx="1"/>
          </p:nvPr>
        </p:nvSpPr>
        <p:spPr>
          <a:xfrm>
            <a:off x="985855" y="1308894"/>
            <a:ext cx="7747000" cy="4625975"/>
          </a:xfrm>
        </p:spPr>
        <p:txBody>
          <a:bodyPr/>
          <a:lstStyle/>
          <a:p>
            <a:r>
              <a:rPr lang="fa-IR" altLang="en-US" dirty="0" smtClean="0"/>
              <a:t>روشی که به تعداد معادلات کمتری منجر می‌شود.</a:t>
            </a:r>
            <a:endParaRPr lang="en-US" altLang="en-US" dirty="0"/>
          </a:p>
          <a:p>
            <a:r>
              <a:rPr lang="fa-IR" altLang="en-US" dirty="0" smtClean="0"/>
              <a:t>یا روشی که با آن راحت‌تر هستید.</a:t>
            </a:r>
            <a:endParaRPr lang="en-US" altLang="en-US" dirty="0"/>
          </a:p>
          <a:p>
            <a:r>
              <a:rPr lang="fa-IR" altLang="en-US" dirty="0" smtClean="0"/>
              <a:t>یا هر دو! (یکی برای چک کردن نتایج دیگری)</a:t>
            </a:r>
            <a:endParaRPr lang="en-US" altLang="en-US" dirty="0"/>
          </a:p>
          <a:p>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905482DE-8E04-412B-B54D-7C500C25C57E}" type="slidenum">
              <a:rPr lang="en-US" altLang="en-US" sz="1200">
                <a:solidFill>
                  <a:srgbClr val="3F3F3F"/>
                </a:solidFill>
              </a:rPr>
              <a:pPr eaLnBrk="1" hangingPunct="1"/>
              <a:t>21</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16708742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خلاصه مطالب</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dirty="0" smtClean="0"/>
                  <a:t>تحلیل گره</a:t>
                </a:r>
                <a:endParaRPr lang="en-US" dirty="0"/>
              </a:p>
              <a:p>
                <a:pPr marL="514350" indent="-514350">
                  <a:buFont typeface="+mj-lt"/>
                  <a:buAutoNum type="arabicPeriod"/>
                </a:pPr>
                <a:r>
                  <a:rPr lang="fa-IR" dirty="0" smtClean="0"/>
                  <a:t>همه گره‌های مدار را بیابید. یکی را به عنوان مرجع انتخاب کنید و به آن ولتاژ صفر بدهید. بقیه گره‌ها را با متغیرهای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oMath>
                </a14:m>
                <a:r>
                  <a:rPr lang="fa-IR"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oMath>
                </a14:m>
                <a:r>
                  <a:rPr lang="fa-IR" dirty="0" smtClean="0"/>
                  <a:t> و ... نام‌گذاری کنید.</a:t>
                </a:r>
                <a:endParaRPr lang="en-US" dirty="0"/>
              </a:p>
              <a:p>
                <a:pPr marL="514350" indent="-514350">
                  <a:buFont typeface="+mj-lt"/>
                  <a:buAutoNum type="arabicPeriod"/>
                </a:pPr>
                <a:r>
                  <a:rPr lang="fa-IR" dirty="0" smtClean="0"/>
                  <a:t>همه منابع ولتاژ (مستقل و وابسته) را اتصال کوتاه کنید.</a:t>
                </a:r>
                <a:endParaRPr lang="en-US" dirty="0"/>
              </a:p>
              <a:p>
                <a:pPr marL="514350" indent="-514350">
                  <a:buFont typeface="+mj-lt"/>
                  <a:buAutoNum type="arabicPeriod"/>
                </a:pPr>
                <a:r>
                  <a:rPr lang="fa-IR" dirty="0" smtClean="0"/>
                  <a:t>برای گره‌های باقیمانده </a:t>
                </a:r>
                <a:r>
                  <a:rPr lang="en-US" dirty="0" smtClean="0"/>
                  <a:t>KCL</a:t>
                </a:r>
                <a:r>
                  <a:rPr lang="fa-IR" dirty="0" smtClean="0"/>
                  <a:t> بنویسید.</a:t>
                </a:r>
                <a:endParaRPr lang="en-US" dirty="0"/>
              </a:p>
              <a:p>
                <a:pPr marL="514350" indent="-514350">
                  <a:buFont typeface="+mj-lt"/>
                  <a:buAutoNum type="arabicPeriod"/>
                </a:pPr>
                <a:r>
                  <a:rPr lang="fa-IR" dirty="0" smtClean="0"/>
                  <a:t>در صورت لزوم برای منابع ولتاژ معادله بنویسید.</a:t>
                </a:r>
                <a:endParaRPr lang="en-US" dirty="0"/>
              </a:p>
              <a:p>
                <a:pPr marL="514350" indent="-514350">
                  <a:buFont typeface="+mj-lt"/>
                  <a:buAutoNum type="arabicPeriod"/>
                </a:pPr>
                <a:r>
                  <a:rPr lang="fa-IR" dirty="0" smtClean="0"/>
                  <a:t>در صورت لزوم برای منابع وابسته بر حسب ولتاژ گره‌ها معادله بنویسید.</a:t>
                </a:r>
                <a:endParaRPr lang="en-US" dirty="0"/>
              </a:p>
              <a:p>
                <a:pPr marL="514350" indent="-514350">
                  <a:buFont typeface="+mj-lt"/>
                  <a:buAutoNum type="arabicPeriod"/>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299" t="-1000" r="-598"/>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3. تحلیل گره و مش</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22</a:t>
            </a:fld>
            <a:endParaRPr lang="en-US" altLang="en-US" dirty="0"/>
          </a:p>
        </p:txBody>
      </p:sp>
    </p:spTree>
    <p:extLst>
      <p:ext uri="{BB962C8B-B14F-4D97-AF65-F5344CB8AC3E}">
        <p14:creationId xmlns:p14="http://schemas.microsoft.com/office/powerpoint/2010/main" val="5710988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خلاصه مطالب (ادامه)</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r>
                  <a:rPr lang="fa-IR" dirty="0" smtClean="0"/>
                  <a:t>تحلیل مش</a:t>
                </a:r>
                <a:endParaRPr lang="en-US" dirty="0"/>
              </a:p>
              <a:p>
                <a:pPr marL="514350" indent="-514350">
                  <a:buFont typeface="+mj-lt"/>
                  <a:buAutoNum type="arabicPeriod"/>
                </a:pPr>
                <a:r>
                  <a:rPr lang="fa-IR" dirty="0"/>
                  <a:t>همه </a:t>
                </a:r>
                <a:r>
                  <a:rPr lang="fa-IR" dirty="0" smtClean="0"/>
                  <a:t>مش‌های </a:t>
                </a:r>
                <a:r>
                  <a:rPr lang="fa-IR" dirty="0"/>
                  <a:t>مدار را </a:t>
                </a:r>
                <a:r>
                  <a:rPr lang="fa-IR" dirty="0" smtClean="0"/>
                  <a:t>بیابید و جریان آنها را </a:t>
                </a:r>
                <a:r>
                  <a:rPr lang="fa-IR" dirty="0"/>
                  <a:t>با متغیرهای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𝑖</m:t>
                        </m:r>
                      </m:e>
                      <m:sub>
                        <m:r>
                          <a:rPr lang="en-US" i="1">
                            <a:latin typeface="Cambria Math" panose="02040503050406030204" pitchFamily="18" charset="0"/>
                          </a:rPr>
                          <m:t>1</m:t>
                        </m:r>
                      </m:sub>
                    </m:sSub>
                  </m:oMath>
                </a14:m>
                <a:r>
                  <a:rPr lang="fa-IR"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𝑖</m:t>
                        </m:r>
                      </m:e>
                      <m:sub>
                        <m:r>
                          <a:rPr lang="en-US" i="1">
                            <a:latin typeface="Cambria Math" panose="02040503050406030204" pitchFamily="18" charset="0"/>
                          </a:rPr>
                          <m:t>2</m:t>
                        </m:r>
                      </m:sub>
                    </m:sSub>
                  </m:oMath>
                </a14:m>
                <a:r>
                  <a:rPr lang="fa-IR" dirty="0"/>
                  <a:t> و ... نام‌گذاری کنید.</a:t>
                </a:r>
                <a:endParaRPr lang="en-US" dirty="0"/>
              </a:p>
              <a:p>
                <a:pPr marL="514350" indent="-514350">
                  <a:buFont typeface="+mj-lt"/>
                  <a:buAutoNum type="arabicPeriod"/>
                </a:pPr>
                <a:r>
                  <a:rPr lang="fa-IR" dirty="0"/>
                  <a:t>همه منابع </a:t>
                </a:r>
                <a:r>
                  <a:rPr lang="fa-IR" dirty="0" smtClean="0"/>
                  <a:t>جریان </a:t>
                </a:r>
                <a:r>
                  <a:rPr lang="fa-IR" dirty="0"/>
                  <a:t>(مستقل و وابسته) را </a:t>
                </a:r>
                <a:r>
                  <a:rPr lang="fa-IR" dirty="0" smtClean="0"/>
                  <a:t>مدار باز کنید</a:t>
                </a:r>
                <a:r>
                  <a:rPr lang="fa-IR" dirty="0"/>
                  <a:t>.</a:t>
                </a:r>
                <a:endParaRPr lang="en-US" dirty="0"/>
              </a:p>
              <a:p>
                <a:pPr marL="514350" indent="-514350">
                  <a:buFont typeface="+mj-lt"/>
                  <a:buAutoNum type="arabicPeriod"/>
                </a:pPr>
                <a:r>
                  <a:rPr lang="fa-IR"/>
                  <a:t>برای </a:t>
                </a:r>
                <a:r>
                  <a:rPr lang="fa-IR" smtClean="0"/>
                  <a:t>مش‌های </a:t>
                </a:r>
                <a:r>
                  <a:rPr lang="fa-IR" dirty="0"/>
                  <a:t>باقیمانده </a:t>
                </a:r>
                <a:r>
                  <a:rPr lang="en-US" dirty="0" smtClean="0"/>
                  <a:t>KVL</a:t>
                </a:r>
                <a:r>
                  <a:rPr lang="fa-IR" dirty="0" smtClean="0"/>
                  <a:t> </a:t>
                </a:r>
                <a:r>
                  <a:rPr lang="fa-IR" dirty="0"/>
                  <a:t>بنویسید.</a:t>
                </a:r>
                <a:endParaRPr lang="en-US" dirty="0"/>
              </a:p>
              <a:p>
                <a:pPr marL="514350" indent="-514350">
                  <a:buFont typeface="+mj-lt"/>
                  <a:buAutoNum type="arabicPeriod"/>
                </a:pPr>
                <a:r>
                  <a:rPr lang="fa-IR" dirty="0"/>
                  <a:t>در صورت لزوم برای منابع </a:t>
                </a:r>
                <a:r>
                  <a:rPr lang="fa-IR" dirty="0" smtClean="0"/>
                  <a:t>جریان </a:t>
                </a:r>
                <a:r>
                  <a:rPr lang="fa-IR" dirty="0"/>
                  <a:t>معادله بنویسید.</a:t>
                </a:r>
                <a:endParaRPr lang="en-US" dirty="0"/>
              </a:p>
              <a:p>
                <a:pPr marL="514350" indent="-514350">
                  <a:buFont typeface="+mj-lt"/>
                  <a:buAutoNum type="arabicPeriod"/>
                </a:pPr>
                <a:r>
                  <a:rPr lang="fa-IR" dirty="0"/>
                  <a:t>در صورت لزوم برای منابع وابسته بر حسب </a:t>
                </a:r>
                <a:r>
                  <a:rPr lang="fa-IR" dirty="0" smtClean="0"/>
                  <a:t>جریان مش‌ها معادله </a:t>
                </a:r>
                <a:r>
                  <a:rPr lang="fa-IR" dirty="0"/>
                  <a:t>بنویسید.</a:t>
                </a:r>
                <a:endParaRPr lang="en-US" dirty="0"/>
              </a:p>
              <a:p>
                <a:pPr marL="514350" indent="-514350">
                  <a:buFont typeface="+mj-lt"/>
                  <a:buAutoNum type="arabicPeriod"/>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2543" t="-1000" r="-59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3. تحلیل گره و مش</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23</a:t>
            </a:fld>
            <a:endParaRPr lang="en-US" altLang="en-US" dirty="0"/>
          </a:p>
        </p:txBody>
      </p:sp>
    </p:spTree>
    <p:extLst>
      <p:ext uri="{BB962C8B-B14F-4D97-AF65-F5344CB8AC3E}">
        <p14:creationId xmlns:p14="http://schemas.microsoft.com/office/powerpoint/2010/main" val="38837102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3776513" cy="3823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fa-IR" dirty="0" smtClean="0"/>
              <a:t>تمرین کلاسی 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dirty="0" smtClean="0"/>
                  <a:t>ولتاژ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𝑥</m:t>
                        </m:r>
                      </m:sub>
                    </m:sSub>
                  </m:oMath>
                </a14:m>
                <a:r>
                  <a:rPr lang="fa-IR" dirty="0" smtClean="0"/>
                  <a:t> را با استفاده از روش تحلیل گره به‌دست آورید.</a:t>
                </a:r>
                <a:endParaRPr lang="en-US" dirty="0"/>
              </a:p>
              <a:p>
                <a:pPr marL="274320" indent="-274320">
                  <a:buFont typeface="+mj-lt"/>
                  <a:buAutoNum type="arabicPeriod"/>
                </a:pPr>
                <a:endParaRPr lang="fa-IR" sz="2400" dirty="0" smtClean="0"/>
              </a:p>
              <a:p>
                <a:pPr marL="274320" indent="-274320">
                  <a:buFont typeface="+mj-lt"/>
                  <a:buAutoNum type="arabicPeriod"/>
                </a:pPr>
                <a:r>
                  <a:rPr lang="fa-IR" sz="2400" dirty="0" smtClean="0"/>
                  <a:t>یافتن گره‌ها، انتخاب مرجع، نام‌گذاری ولتاژ گره‌ها</a:t>
                </a:r>
                <a:endParaRPr lang="en-US" sz="2400" dirty="0"/>
              </a:p>
              <a:p>
                <a:pPr marL="274320" indent="-274320">
                  <a:buFont typeface="+mj-lt"/>
                  <a:buAutoNum type="arabicPeriod"/>
                </a:pPr>
                <a:r>
                  <a:rPr lang="fa-IR" sz="2400" dirty="0" smtClean="0"/>
                  <a:t>اتصال کوتاه کردن منابع ولتاژ</a:t>
                </a:r>
                <a:endParaRPr lang="en-US" sz="2400" dirty="0"/>
              </a:p>
              <a:p>
                <a:pPr marL="274320" indent="-274320">
                  <a:buFont typeface="+mj-lt"/>
                  <a:buAutoNum type="arabicPeriod" startAt="3"/>
                </a:pPr>
                <a:r>
                  <a:rPr lang="fa-IR" sz="2400" dirty="0" smtClean="0"/>
                  <a:t>نوشتن </a:t>
                </a:r>
                <a:r>
                  <a:rPr lang="en-US" sz="2400" dirty="0" smtClean="0"/>
                  <a:t>KCL</a:t>
                </a:r>
                <a:r>
                  <a:rPr lang="fa-IR" sz="2400" dirty="0" smtClean="0"/>
                  <a:t> برای گره‌های باقیمانده</a:t>
                </a:r>
                <a:endParaRPr lang="en-US" sz="2400" dirty="0"/>
              </a:p>
              <a:p>
                <a:pPr marL="274320" indent="-274320">
                  <a:buFont typeface="+mj-lt"/>
                  <a:buAutoNum type="arabicPeriod" startAt="3"/>
                </a:pPr>
                <a:r>
                  <a:rPr lang="fa-IR" sz="2400" dirty="0" smtClean="0"/>
                  <a:t>نوشتن معادله منابع ولتاژ</a:t>
                </a:r>
                <a:endParaRPr lang="en-US" sz="2400" dirty="0"/>
              </a:p>
              <a:p>
                <a:pPr marL="274320" indent="-274320">
                  <a:buFont typeface="+mj-lt"/>
                  <a:buAutoNum type="arabicPeriod" startAt="5"/>
                </a:pPr>
                <a:r>
                  <a:rPr lang="fa-IR" sz="2400" dirty="0" smtClean="0"/>
                  <a:t>نوشتن معادله منابع وابسته</a:t>
                </a:r>
                <a:endParaRPr lang="en-US" sz="2400" dirty="0"/>
              </a:p>
              <a:p>
                <a:pPr marL="560388" indent="-514350">
                  <a:buFont typeface="+mj-lt"/>
                  <a:buAutoNum type="arabicPeriod" startAt="5"/>
                </a:pPr>
                <a:endParaRPr lang="fa-IR" dirty="0" smtClean="0"/>
              </a:p>
              <a:p>
                <a:pPr marL="46038" indent="0">
                  <a:buNone/>
                </a:pPr>
                <a:endParaRPr lang="fa-IR" dirty="0"/>
              </a:p>
              <a:p>
                <a:pPr marL="46038" indent="0" algn="l" rtl="0">
                  <a:buNone/>
                </a:pPr>
                <a:r>
                  <a:rPr lang="en-US" i="1" dirty="0" smtClean="0"/>
                  <a:t>Answer:</a:t>
                </a:r>
                <a:r>
                  <a:rPr lang="en-US"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3</m:t>
                    </m:r>
                    <m:r>
                      <a:rPr lang="en-US" sz="2400" b="0" i="1" smtClean="0">
                        <a:latin typeface="Cambria Math" panose="02040503050406030204" pitchFamily="18" charset="0"/>
                      </a:rPr>
                      <m:t>𝑉</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m:t>
                    </m:r>
                    <m:r>
                      <a:rPr lang="en-US" sz="2400" b="0" i="1" smtClean="0">
                        <a:latin typeface="Cambria Math" panose="02040503050406030204" pitchFamily="18" charset="0"/>
                      </a:rPr>
                      <m:t>33</m:t>
                    </m:r>
                    <m:r>
                      <a:rPr lang="en-US" sz="2400" b="0" i="1" smtClean="0">
                        <a:latin typeface="Cambria Math" panose="02040503050406030204" pitchFamily="18" charset="0"/>
                      </a:rPr>
                      <m:t>𝑉</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91</m:t>
                    </m:r>
                    <m:r>
                      <a:rPr lang="en-US" sz="2400" b="0" i="1" smtClean="0">
                        <a:latin typeface="Cambria Math" panose="02040503050406030204" pitchFamily="18" charset="0"/>
                      </a:rPr>
                      <m:t>𝑉</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945</m:t>
                    </m:r>
                    <m:r>
                      <a:rPr lang="en-US" sz="2400" b="0" i="1" smtClean="0">
                        <a:latin typeface="Cambria Math" panose="02040503050406030204" pitchFamily="18" charset="0"/>
                      </a:rPr>
                      <m:t>𝑉</m:t>
                    </m:r>
                  </m:oMath>
                </a14:m>
                <a:endParaRPr lang="fa-IR"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l="-1047" t="-875" r="-449" b="-2750"/>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3. تحلیل گره و مش</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24</a:t>
            </a:fld>
            <a:endParaRPr lang="en-US" altLang="en-US" dirty="0"/>
          </a:p>
        </p:txBody>
      </p:sp>
      <p:sp>
        <p:nvSpPr>
          <p:cNvPr id="11" name="Rectangle 10"/>
          <p:cNvSpPr/>
          <p:nvPr/>
        </p:nvSpPr>
        <p:spPr>
          <a:xfrm>
            <a:off x="533400" y="5445919"/>
            <a:ext cx="8001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751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3612995"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fa-IR" dirty="0" smtClean="0"/>
              <a:t>تمرین کلاسی 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dirty="0"/>
                  <a:t>ولتاژ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𝑥</m:t>
                        </m:r>
                      </m:sub>
                    </m:sSub>
                  </m:oMath>
                </a14:m>
                <a:r>
                  <a:rPr lang="fa-IR" dirty="0"/>
                  <a:t> را با استفاده از روش تحلیل </a:t>
                </a:r>
                <a:r>
                  <a:rPr lang="fa-IR" dirty="0" smtClean="0"/>
                  <a:t>مش </a:t>
                </a:r>
                <a:r>
                  <a:rPr lang="fa-IR" dirty="0"/>
                  <a:t>به‌دست آورید.</a:t>
                </a:r>
                <a:endParaRPr lang="en-US" dirty="0"/>
              </a:p>
              <a:p>
                <a:pPr marL="274320" indent="-274320">
                  <a:buFont typeface="+mj-lt"/>
                  <a:buAutoNum type="arabicPeriod"/>
                </a:pPr>
                <a:endParaRPr lang="fa-IR" sz="2400" dirty="0" smtClean="0"/>
              </a:p>
              <a:p>
                <a:pPr marL="274320" indent="-274320">
                  <a:buFont typeface="+mj-lt"/>
                  <a:buAutoNum type="arabicPeriod"/>
                </a:pPr>
                <a:r>
                  <a:rPr lang="fa-IR" sz="2400" dirty="0" smtClean="0"/>
                  <a:t>یافتن مش‌ها، نام‌گذاری جریان مش‌ها</a:t>
                </a:r>
                <a:endParaRPr lang="en-US" sz="2400" dirty="0"/>
              </a:p>
              <a:p>
                <a:pPr marL="274320" indent="-274320">
                  <a:buFont typeface="+mj-lt"/>
                  <a:buAutoNum type="arabicPeriod"/>
                </a:pPr>
                <a:r>
                  <a:rPr lang="fa-IR" sz="2400" dirty="0" smtClean="0"/>
                  <a:t>مدار باز کردن </a:t>
                </a:r>
                <a:r>
                  <a:rPr lang="fa-IR" sz="2400" dirty="0"/>
                  <a:t>منابع </a:t>
                </a:r>
                <a:r>
                  <a:rPr lang="fa-IR" sz="2400" dirty="0" smtClean="0"/>
                  <a:t>جریان</a:t>
                </a:r>
                <a:endParaRPr lang="en-US" sz="2400" dirty="0"/>
              </a:p>
              <a:p>
                <a:pPr marL="274320" indent="-274320">
                  <a:buFont typeface="+mj-lt"/>
                  <a:buAutoNum type="arabicPeriod" startAt="3"/>
                </a:pPr>
                <a:r>
                  <a:rPr lang="fa-IR" sz="2400" dirty="0"/>
                  <a:t>نوشتن </a:t>
                </a:r>
                <a:r>
                  <a:rPr lang="en-US" sz="2400" dirty="0" smtClean="0"/>
                  <a:t>KVL</a:t>
                </a:r>
                <a:r>
                  <a:rPr lang="fa-IR" sz="2400" dirty="0" smtClean="0"/>
                  <a:t> </a:t>
                </a:r>
                <a:r>
                  <a:rPr lang="fa-IR" sz="2400" dirty="0"/>
                  <a:t>برای </a:t>
                </a:r>
                <a:r>
                  <a:rPr lang="fa-IR" sz="2400" dirty="0" smtClean="0"/>
                  <a:t>مش‌های </a:t>
                </a:r>
                <a:r>
                  <a:rPr lang="fa-IR" sz="2400" dirty="0"/>
                  <a:t>باقیمانده</a:t>
                </a:r>
                <a:endParaRPr lang="en-US" sz="2400" dirty="0"/>
              </a:p>
              <a:p>
                <a:pPr marL="274320" indent="-274320">
                  <a:buFont typeface="+mj-lt"/>
                  <a:buAutoNum type="arabicPeriod" startAt="3"/>
                </a:pPr>
                <a:r>
                  <a:rPr lang="fa-IR" sz="2400" dirty="0"/>
                  <a:t>نوشتن معادله منابع </a:t>
                </a:r>
                <a:r>
                  <a:rPr lang="fa-IR" sz="2400" dirty="0" smtClean="0"/>
                  <a:t>جریان</a:t>
                </a:r>
                <a:endParaRPr lang="en-US" sz="2400" dirty="0"/>
              </a:p>
              <a:p>
                <a:pPr marL="274320" indent="-274320">
                  <a:buFont typeface="+mj-lt"/>
                  <a:buAutoNum type="arabicPeriod" startAt="5"/>
                </a:pPr>
                <a:r>
                  <a:rPr lang="fa-IR" sz="2400" dirty="0"/>
                  <a:t>نوشتن معادله منابع وابسته</a:t>
                </a:r>
                <a:endParaRPr lang="en-US" sz="2400" dirty="0"/>
              </a:p>
              <a:p>
                <a:pPr marL="560388" indent="-514350">
                  <a:buFont typeface="+mj-lt"/>
                  <a:buAutoNum type="arabicPeriod" startAt="5"/>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t="-875" r="-449"/>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3. تحلیل گره و مش</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25</a:t>
            </a:fld>
            <a:endParaRPr lang="en-US" altLang="en-US" dirty="0"/>
          </a:p>
        </p:txBody>
      </p:sp>
    </p:spTree>
    <p:extLst>
      <p:ext uri="{BB962C8B-B14F-4D97-AF65-F5344CB8AC3E}">
        <p14:creationId xmlns:p14="http://schemas.microsoft.com/office/powerpoint/2010/main" val="399583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fa-IR" dirty="0" smtClean="0">
                <a:solidFill>
                  <a:schemeClr val="tx2">
                    <a:lumMod val="75000"/>
                  </a:schemeClr>
                </a:solidFill>
              </a:rPr>
              <a:t>تحلیل مدار</a:t>
            </a:r>
            <a:endParaRPr lang="en-US" dirty="0">
              <a:solidFill>
                <a:schemeClr val="tx2">
                  <a:lumMod val="75000"/>
                </a:schemeClr>
              </a:solidFill>
            </a:endParaRPr>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4" name="Slide Number Placeholder 3"/>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459335F4-3275-423C-B810-6D3B60B4A124}" type="slidenum">
              <a:rPr lang="en-US" altLang="en-US" sz="1200">
                <a:solidFill>
                  <a:srgbClr val="3F3F3F"/>
                </a:solidFill>
              </a:rPr>
              <a:pPr eaLnBrk="1" hangingPunct="1"/>
              <a:t>3</a:t>
            </a:fld>
            <a:endParaRPr lang="en-US" altLang="en-US" sz="1200">
              <a:solidFill>
                <a:srgbClr val="3F3F3F"/>
              </a:solidFill>
            </a:endParaRPr>
          </a:p>
        </p:txBody>
      </p:sp>
      <p:sp>
        <p:nvSpPr>
          <p:cNvPr id="16389" name="Content Placeholder 2"/>
          <p:cNvSpPr>
            <a:spLocks noGrp="1"/>
          </p:cNvSpPr>
          <p:nvPr>
            <p:ph idx="1"/>
          </p:nvPr>
        </p:nvSpPr>
        <p:spPr>
          <a:xfrm>
            <a:off x="505838" y="1219200"/>
            <a:ext cx="8229600" cy="4279900"/>
          </a:xfrm>
        </p:spPr>
        <p:txBody>
          <a:bodyPr/>
          <a:lstStyle/>
          <a:p>
            <a:r>
              <a:rPr lang="fa-IR" altLang="en-US" dirty="0" smtClean="0"/>
              <a:t>مدارها را می‌توان با روش‌های خلاقانه مختلفی تحلیل کرد.</a:t>
            </a:r>
          </a:p>
          <a:p>
            <a:r>
              <a:rPr lang="fa-IR" altLang="en-US" dirty="0" smtClean="0"/>
              <a:t>ولی هر چه مدارها پیچیده‌تر می‌شوند، نیاز به یک روش ساخت‌یافته برای اعمال قوانین </a:t>
            </a:r>
            <a:r>
              <a:rPr lang="en-US" altLang="en-US" dirty="0" smtClean="0"/>
              <a:t>KVL</a:t>
            </a:r>
            <a:r>
              <a:rPr lang="fa-IR" altLang="en-US" dirty="0" smtClean="0"/>
              <a:t> و </a:t>
            </a:r>
            <a:r>
              <a:rPr lang="en-US" altLang="en-US" dirty="0" smtClean="0"/>
              <a:t>KCL</a:t>
            </a:r>
            <a:r>
              <a:rPr lang="fa-IR" altLang="en-US" dirty="0" smtClean="0"/>
              <a:t> و قانون اهم به مدارها بیشتر حس می‌شود.</a:t>
            </a:r>
          </a:p>
          <a:p>
            <a:r>
              <a:rPr lang="fa-IR" altLang="en-US" dirty="0" smtClean="0"/>
              <a:t>در روش تحلیل گره:</a:t>
            </a:r>
          </a:p>
          <a:p>
            <a:pPr lvl="1"/>
            <a:r>
              <a:rPr lang="fa-IR" altLang="en-US" dirty="0" smtClean="0"/>
              <a:t>متغیرهای مجهول، ولتاژ گره‌های مدار است.</a:t>
            </a:r>
          </a:p>
          <a:p>
            <a:pPr lvl="1"/>
            <a:r>
              <a:rPr lang="fa-IR" altLang="en-US" dirty="0" smtClean="0"/>
              <a:t>برای هر گره مدار، معادله </a:t>
            </a:r>
            <a:r>
              <a:rPr lang="en-US" altLang="en-US" dirty="0" smtClean="0"/>
              <a:t>KCL</a:t>
            </a:r>
            <a:r>
              <a:rPr lang="fa-IR" altLang="en-US" dirty="0" smtClean="0"/>
              <a:t> نوشته می‌شود.</a:t>
            </a:r>
          </a:p>
          <a:p>
            <a:r>
              <a:rPr lang="fa-IR" altLang="en-US" dirty="0" smtClean="0"/>
              <a:t>در روش تحلیل مش:</a:t>
            </a:r>
          </a:p>
          <a:p>
            <a:pPr lvl="1"/>
            <a:r>
              <a:rPr lang="fa-IR" altLang="en-US" dirty="0"/>
              <a:t>متغیرهای </a:t>
            </a:r>
            <a:r>
              <a:rPr lang="fa-IR" altLang="en-US" dirty="0" smtClean="0"/>
              <a:t>مجهول، جریان مش‌های </a:t>
            </a:r>
            <a:r>
              <a:rPr lang="fa-IR" altLang="en-US" dirty="0"/>
              <a:t>مدار است.</a:t>
            </a:r>
          </a:p>
          <a:p>
            <a:pPr lvl="1"/>
            <a:r>
              <a:rPr lang="fa-IR" altLang="en-US" dirty="0"/>
              <a:t>برای هر </a:t>
            </a:r>
            <a:r>
              <a:rPr lang="fa-IR" altLang="en-US" dirty="0" smtClean="0"/>
              <a:t>مش </a:t>
            </a:r>
            <a:r>
              <a:rPr lang="fa-IR" altLang="en-US" dirty="0"/>
              <a:t>مدار، معادله </a:t>
            </a:r>
            <a:r>
              <a:rPr lang="en-US" altLang="en-US" dirty="0" smtClean="0"/>
              <a:t>KVL</a:t>
            </a:r>
            <a:r>
              <a:rPr lang="fa-IR" altLang="en-US" dirty="0" smtClean="0"/>
              <a:t> </a:t>
            </a:r>
            <a:r>
              <a:rPr lang="fa-IR" altLang="en-US" dirty="0"/>
              <a:t>نوشته می‌شود</a:t>
            </a:r>
            <a:r>
              <a:rPr lang="fa-IR" altLang="en-US" dirty="0" smtClean="0"/>
              <a:t>.</a:t>
            </a:r>
            <a:endParaRPr lang="fa-IR" altLang="en-US" dirty="0"/>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346082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8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38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8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روش تحلیل گره</a:t>
            </a:r>
            <a:endParaRPr lang="en-US" dirty="0"/>
          </a:p>
        </p:txBody>
      </p:sp>
      <p:sp>
        <p:nvSpPr>
          <p:cNvPr id="17411" name="Content Placeholder 2"/>
          <p:cNvSpPr>
            <a:spLocks noGrp="1"/>
          </p:cNvSpPr>
          <p:nvPr>
            <p:ph idx="1"/>
          </p:nvPr>
        </p:nvSpPr>
        <p:spPr>
          <a:xfrm>
            <a:off x="533400" y="1219200"/>
            <a:ext cx="8229600" cy="2225675"/>
          </a:xfrm>
        </p:spPr>
        <p:txBody>
          <a:bodyPr/>
          <a:lstStyle/>
          <a:p>
            <a:r>
              <a:rPr lang="fa-IR" altLang="en-US" dirty="0" smtClean="0"/>
              <a:t>به غیر از گره مرجع (که ولتاژ آن صفر است)، به بقیه گره‌ها یک ولتاژ نسبت می‌دهیم.</a:t>
            </a:r>
            <a:endParaRPr lang="en-US" altLang="en-US" dirty="0"/>
          </a:p>
          <a:p>
            <a:endParaRPr lang="en-US" altLang="en-US" dirty="0"/>
          </a:p>
          <a:p>
            <a:endParaRPr lang="en-US" altLang="en-US" dirty="0"/>
          </a:p>
          <a:p>
            <a:endParaRPr lang="en-US" altLang="en-US" dirty="0"/>
          </a:p>
          <a:p>
            <a:endParaRPr lang="en-US" altLang="en-US" dirty="0"/>
          </a:p>
          <a:p>
            <a:endParaRPr lang="en-US" altLang="en-US" sz="2400" dirty="0"/>
          </a:p>
          <a:p>
            <a:r>
              <a:rPr lang="fa-IR" altLang="en-US" dirty="0" smtClean="0"/>
              <a:t>در این مثال، 3 گره وجود دارد.</a:t>
            </a:r>
          </a:p>
          <a:p>
            <a:r>
              <a:rPr lang="fa-IR" altLang="en-US" dirty="0" smtClean="0">
                <a:solidFill>
                  <a:srgbClr val="FF0000"/>
                </a:solidFill>
              </a:rPr>
              <a:t>ایده اصلی روش تحلیل گره</a:t>
            </a:r>
            <a:r>
              <a:rPr lang="fa-IR" altLang="en-US" dirty="0" smtClean="0"/>
              <a:t>: اگر ولتاژ گره‌ها مشخص شود، همه پارامترهای مدار به‌دست خواهد آمد.</a:t>
            </a:r>
            <a:endParaRPr lang="en-US" altLang="en-US" dirty="0"/>
          </a:p>
          <a:p>
            <a:endParaRPr lang="en-US" altLang="en-US" dirty="0"/>
          </a:p>
          <a:p>
            <a:endParaRPr lang="en-US" altLang="en-US" dirty="0"/>
          </a:p>
          <a:p>
            <a:endParaRPr lang="en-US" altLang="en-US" dirty="0"/>
          </a:p>
          <a:p>
            <a:endParaRPr lang="en-US" altLang="en-US" i="1" dirty="0"/>
          </a:p>
          <a:p>
            <a:endParaRPr lang="en-US" altLang="en-US" dirty="0"/>
          </a:p>
          <a:p>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657A734-4843-4AB8-8306-1A95C89A10E5}" type="slidenum">
              <a:rPr lang="en-US" altLang="en-US" sz="1200">
                <a:solidFill>
                  <a:srgbClr val="3F3F3F"/>
                </a:solidFill>
              </a:rPr>
              <a:pPr eaLnBrk="1" hangingPunct="1"/>
              <a:t>4</a:t>
            </a:fld>
            <a:endParaRPr lang="en-US" altLang="en-US" sz="1200">
              <a:solidFill>
                <a:srgbClr val="3F3F3F"/>
              </a:solidFill>
            </a:endParaRPr>
          </a:p>
        </p:txBody>
      </p:sp>
      <p:pic>
        <p:nvPicPr>
          <p:cNvPr id="17414" name="Picture 3" descr="hay29575_0401.jpg"/>
          <p:cNvPicPr>
            <a:picLocks noChangeAspect="1"/>
          </p:cNvPicPr>
          <p:nvPr/>
        </p:nvPicPr>
        <p:blipFill>
          <a:blip r:embed="rId2">
            <a:extLst>
              <a:ext uri="{28A0092B-C50C-407E-A947-70E740481C1C}">
                <a14:useLocalDpi xmlns:a14="http://schemas.microsoft.com/office/drawing/2010/main" val="0"/>
              </a:ext>
            </a:extLst>
          </a:blip>
          <a:srcRect t="2251" b="56265"/>
          <a:stretch>
            <a:fillRect/>
          </a:stretch>
        </p:blipFill>
        <p:spPr bwMode="auto">
          <a:xfrm>
            <a:off x="488950" y="2311400"/>
            <a:ext cx="819785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344057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fa-IR" dirty="0" smtClean="0"/>
              <a:t>نحوه انتخاب مرجع</a:t>
            </a:r>
            <a:endParaRPr lang="en-US" dirty="0"/>
          </a:p>
        </p:txBody>
      </p:sp>
      <p:sp>
        <p:nvSpPr>
          <p:cNvPr id="18435" name="Content Placeholder 2"/>
          <p:cNvSpPr>
            <a:spLocks noGrp="1"/>
          </p:cNvSpPr>
          <p:nvPr>
            <p:ph idx="1"/>
          </p:nvPr>
        </p:nvSpPr>
        <p:spPr/>
        <p:txBody>
          <a:bodyPr/>
          <a:lstStyle/>
          <a:p>
            <a:r>
              <a:rPr lang="fa-IR" altLang="en-US" dirty="0" smtClean="0"/>
              <a:t>انتخاب گره مرجع دلخواه است. این گره می‌تواند:</a:t>
            </a:r>
          </a:p>
          <a:p>
            <a:pPr lvl="1"/>
            <a:r>
              <a:rPr lang="fa-IR" altLang="en-US" dirty="0" smtClean="0"/>
              <a:t>پایین‌ترین گره مدار باشد.</a:t>
            </a:r>
            <a:endParaRPr lang="en-US" altLang="en-US" dirty="0"/>
          </a:p>
          <a:p>
            <a:pPr lvl="1"/>
            <a:r>
              <a:rPr lang="fa-IR" altLang="en-US" dirty="0" smtClean="0"/>
              <a:t>گره‌ زمین یا سر منفی منبع تغذیه باشد (اگر یک منبع وجود دارد).</a:t>
            </a:r>
            <a:endParaRPr lang="en-US" altLang="en-US" dirty="0"/>
          </a:p>
          <a:p>
            <a:pPr lvl="1"/>
            <a:r>
              <a:rPr lang="fa-IR" altLang="en-US" dirty="0" smtClean="0"/>
              <a:t>یک گره با بیشترین تعداد اتصال باشد (برای ساده کردن معادلات)</a:t>
            </a:r>
            <a:endParaRPr lang="en-US" altLang="en-US" dirty="0"/>
          </a:p>
          <a:p>
            <a:endParaRPr lang="fa-IR" altLang="en-US" dirty="0" smtClean="0"/>
          </a:p>
          <a:p>
            <a:endParaRPr lang="fa-IR" altLang="en-US" dirty="0"/>
          </a:p>
          <a:p>
            <a:endParaRPr lang="fa-IR" altLang="en-US" dirty="0" smtClean="0"/>
          </a:p>
          <a:p>
            <a:endParaRPr lang="fa-IR" altLang="en-US" dirty="0"/>
          </a:p>
          <a:p>
            <a:endParaRPr lang="fa-IR" altLang="en-US" sz="2000" dirty="0" smtClean="0"/>
          </a:p>
          <a:p>
            <a:r>
              <a:rPr lang="fa-IR" altLang="en-US" dirty="0" smtClean="0"/>
              <a:t>ولتاژ بقیه گره‌ها نسبت به گره مرجع سنجیده می‌شود.</a:t>
            </a:r>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77F85FF9-4EF4-4122-8CA9-7FAE2051BD8A}" type="slidenum">
              <a:rPr lang="en-US" altLang="en-US" sz="1200">
                <a:solidFill>
                  <a:srgbClr val="3F3F3F"/>
                </a:solidFill>
              </a:rPr>
              <a:pPr eaLnBrk="1" hangingPunct="1"/>
              <a:t>5</a:t>
            </a:fld>
            <a:endParaRPr lang="en-US" altLang="en-US" sz="1200">
              <a:solidFill>
                <a:srgbClr val="3F3F3F"/>
              </a:solidFill>
            </a:endParaRPr>
          </a:p>
        </p:txBody>
      </p:sp>
      <p:pic>
        <p:nvPicPr>
          <p:cNvPr id="18438" name="Picture 3" descr="hay29575_0401.jpg"/>
          <p:cNvPicPr>
            <a:picLocks noChangeAspect="1"/>
          </p:cNvPicPr>
          <p:nvPr/>
        </p:nvPicPr>
        <p:blipFill>
          <a:blip r:embed="rId2">
            <a:extLst>
              <a:ext uri="{28A0092B-C50C-407E-A947-70E740481C1C}">
                <a14:useLocalDpi xmlns:a14="http://schemas.microsoft.com/office/drawing/2010/main" val="0"/>
              </a:ext>
            </a:extLst>
          </a:blip>
          <a:srcRect t="50639" b="5627"/>
          <a:stretch>
            <a:fillRect/>
          </a:stretch>
        </p:blipFill>
        <p:spPr bwMode="auto">
          <a:xfrm>
            <a:off x="973138" y="3365500"/>
            <a:ext cx="7561262"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265448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bwMode="auto">
          <a:xfrm>
            <a:off x="612648" y="1219200"/>
            <a:ext cx="8153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r" rtl="1"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B Nazanin" panose="00000400000000000000" pitchFamily="2" charset="-78"/>
              </a:defRPr>
            </a:lvl1pPr>
            <a:lvl2pPr marL="639763" indent="-273050" algn="r" rtl="1"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B Nazanin" panose="00000400000000000000" pitchFamily="2" charset="-78"/>
              </a:defRPr>
            </a:lvl2pPr>
            <a:lvl3pPr marL="914400" indent="-228600" algn="r" rtl="1"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B Nazanin" panose="00000400000000000000" pitchFamily="2" charset="-78"/>
              </a:defRPr>
            </a:lvl3pPr>
            <a:lvl4pPr marL="1371600" indent="-228600" algn="r" rtl="1"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B Nazanin" panose="00000400000000000000" pitchFamily="2" charset="-78"/>
              </a:defRPr>
            </a:lvl4pPr>
            <a:lvl5pPr marL="1828800" indent="-228600" algn="r" rtl="1"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B Nazanin" panose="00000400000000000000" pitchFamily="2" charset="-78"/>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fa-IR" altLang="en-US" dirty="0" smtClean="0"/>
              <a:t>معادله </a:t>
            </a:r>
            <a:r>
              <a:rPr lang="en-US" altLang="en-US" dirty="0" smtClean="0"/>
              <a:t>KCL</a:t>
            </a:r>
            <a:r>
              <a:rPr lang="fa-IR" altLang="en-US" dirty="0" smtClean="0"/>
              <a:t> گره اول با اعمال همزمان قانون اهم به مقاومت‌ها</a:t>
            </a:r>
            <a:endParaRPr lang="en-US" altLang="en-US" dirty="0"/>
          </a:p>
        </p:txBody>
      </p:sp>
      <p:sp>
        <p:nvSpPr>
          <p:cNvPr id="2" name="Title 1"/>
          <p:cNvSpPr>
            <a:spLocks noGrp="1"/>
          </p:cNvSpPr>
          <p:nvPr>
            <p:ph type="title"/>
          </p:nvPr>
        </p:nvSpPr>
        <p:spPr/>
        <p:txBody>
          <a:bodyPr/>
          <a:lstStyle/>
          <a:p>
            <a:pPr>
              <a:defRPr/>
            </a:pPr>
            <a:r>
              <a:rPr lang="fa-IR" dirty="0" smtClean="0"/>
              <a:t>اعمال </a:t>
            </a:r>
            <a:r>
              <a:rPr lang="en-US" dirty="0" smtClean="0"/>
              <a:t>KCL</a:t>
            </a:r>
            <a:r>
              <a:rPr lang="fa-IR" dirty="0" smtClean="0"/>
              <a:t> به گره‌ها (به غیر از گره مرجع)</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0C4E1816-A66D-40B7-B5D3-89FED4D77A4A}" type="slidenum">
              <a:rPr lang="en-US" altLang="en-US" sz="1200">
                <a:solidFill>
                  <a:srgbClr val="3F3F3F"/>
                </a:solidFill>
              </a:rPr>
              <a:pPr eaLnBrk="1" hangingPunct="1"/>
              <a:t>6</a:t>
            </a:fld>
            <a:endParaRPr lang="en-US" altLang="en-US" sz="1200">
              <a:solidFill>
                <a:srgbClr val="3F3F3F"/>
              </a:solidFill>
            </a:endParaRPr>
          </a:p>
        </p:txBody>
      </p:sp>
      <p:graphicFrame>
        <p:nvGraphicFramePr>
          <p:cNvPr id="19458" name="Content Placeholder 5"/>
          <p:cNvGraphicFramePr>
            <a:graphicFrameLocks noGrp="1" noChangeAspect="1"/>
          </p:cNvGraphicFramePr>
          <p:nvPr>
            <p:ph idx="1"/>
            <p:extLst/>
          </p:nvPr>
        </p:nvGraphicFramePr>
        <p:xfrm>
          <a:off x="5105400" y="4040078"/>
          <a:ext cx="3175000" cy="1071562"/>
        </p:xfrm>
        <a:graphic>
          <a:graphicData uri="http://schemas.openxmlformats.org/presentationml/2006/ole">
            <mc:AlternateContent xmlns:mc="http://schemas.openxmlformats.org/markup-compatibility/2006">
              <mc:Choice xmlns:v="urn:schemas-microsoft-com:vml" Requires="v">
                <p:oleObj spid="_x0000_s1051" name="Equation" r:id="rId3" imgW="1054100" imgH="355600" progId="Equation.3">
                  <p:embed/>
                </p:oleObj>
              </mc:Choice>
              <mc:Fallback>
                <p:oleObj name="Equation" r:id="rId3" imgW="1054100" imgH="355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4040078"/>
                        <a:ext cx="3175000" cy="1071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9463" name="Picture 3" descr="hay29575_0401.jpg"/>
          <p:cNvPicPr>
            <a:picLocks noChangeAspect="1"/>
          </p:cNvPicPr>
          <p:nvPr/>
        </p:nvPicPr>
        <p:blipFill>
          <a:blip r:embed="rId5">
            <a:extLst>
              <a:ext uri="{28A0092B-C50C-407E-A947-70E740481C1C}">
                <a14:useLocalDpi xmlns:a14="http://schemas.microsoft.com/office/drawing/2010/main" val="0"/>
              </a:ext>
            </a:extLst>
          </a:blip>
          <a:srcRect l="56059" t="50639" b="5627"/>
          <a:stretch>
            <a:fillRect/>
          </a:stretch>
        </p:blipFill>
        <p:spPr bwMode="auto">
          <a:xfrm>
            <a:off x="457200" y="2627938"/>
            <a:ext cx="3605212"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5105400" y="4114800"/>
            <a:ext cx="3733800" cy="1069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137540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txBox="1">
            <a:spLocks/>
          </p:cNvSpPr>
          <p:nvPr/>
        </p:nvSpPr>
        <p:spPr bwMode="auto">
          <a:xfrm>
            <a:off x="612648" y="1219200"/>
            <a:ext cx="8153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r" rtl="1"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B Nazanin" panose="00000400000000000000" pitchFamily="2" charset="-78"/>
              </a:defRPr>
            </a:lvl1pPr>
            <a:lvl2pPr marL="639763" indent="-273050" algn="r" rtl="1"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B Nazanin" panose="00000400000000000000" pitchFamily="2" charset="-78"/>
              </a:defRPr>
            </a:lvl2pPr>
            <a:lvl3pPr marL="914400" indent="-228600" algn="r" rtl="1"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B Nazanin" panose="00000400000000000000" pitchFamily="2" charset="-78"/>
              </a:defRPr>
            </a:lvl3pPr>
            <a:lvl4pPr marL="1371600" indent="-228600" algn="r" rtl="1"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B Nazanin" panose="00000400000000000000" pitchFamily="2" charset="-78"/>
              </a:defRPr>
            </a:lvl4pPr>
            <a:lvl5pPr marL="1828800" indent="-228600" algn="r" rtl="1"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B Nazanin" panose="00000400000000000000" pitchFamily="2" charset="-78"/>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fa-IR" altLang="en-US" dirty="0" smtClean="0"/>
              <a:t>معادله </a:t>
            </a:r>
            <a:r>
              <a:rPr lang="en-US" altLang="en-US" dirty="0" smtClean="0"/>
              <a:t>KCL</a:t>
            </a:r>
            <a:r>
              <a:rPr lang="fa-IR" altLang="en-US" dirty="0" smtClean="0"/>
              <a:t> گره دوم با اعمال همزمان قانون اهم به مقاومت‌ها</a:t>
            </a:r>
          </a:p>
          <a:p>
            <a:endParaRPr lang="fa-IR" altLang="en-US" dirty="0"/>
          </a:p>
          <a:p>
            <a:endParaRPr lang="fa-IR" altLang="en-US" dirty="0" smtClean="0"/>
          </a:p>
          <a:p>
            <a:endParaRPr lang="fa-IR" altLang="en-US" dirty="0"/>
          </a:p>
          <a:p>
            <a:endParaRPr lang="fa-IR" altLang="en-US" dirty="0" smtClean="0"/>
          </a:p>
          <a:p>
            <a:endParaRPr lang="fa-IR" altLang="en-US" dirty="0"/>
          </a:p>
          <a:p>
            <a:r>
              <a:rPr lang="fa-IR" altLang="en-US" dirty="0">
                <a:latin typeface="Times New Roman" pitchFamily="18" charset="0"/>
              </a:rPr>
              <a:t>با حل دو معادله و دو مجهول داریم:</a:t>
            </a:r>
            <a:endParaRPr lang="en-US" altLang="en-US" dirty="0">
              <a:latin typeface="Times New Roman" pitchFamily="18" charset="0"/>
            </a:endParaRPr>
          </a:p>
          <a:p>
            <a:endParaRPr lang="en-US" altLang="en-US" dirty="0"/>
          </a:p>
        </p:txBody>
      </p:sp>
      <p:sp>
        <p:nvSpPr>
          <p:cNvPr id="2" name="Title 1"/>
          <p:cNvSpPr>
            <a:spLocks noGrp="1"/>
          </p:cNvSpPr>
          <p:nvPr>
            <p:ph type="title"/>
          </p:nvPr>
        </p:nvSpPr>
        <p:spPr/>
        <p:txBody>
          <a:bodyPr/>
          <a:lstStyle/>
          <a:p>
            <a:pPr>
              <a:defRPr/>
            </a:pPr>
            <a:r>
              <a:rPr lang="fa-IR" dirty="0"/>
              <a:t>اعمال </a:t>
            </a:r>
            <a:r>
              <a:rPr lang="en-US" dirty="0"/>
              <a:t>KCL</a:t>
            </a:r>
            <a:r>
              <a:rPr lang="fa-IR" dirty="0"/>
              <a:t> به گره‌ها (به غیر از گره مرجع)</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24F7DDB0-CA41-4A24-8BD9-1FCD5916A35E}" type="slidenum">
              <a:rPr lang="en-US" altLang="en-US" sz="1200">
                <a:solidFill>
                  <a:srgbClr val="3F3F3F"/>
                </a:solidFill>
              </a:rPr>
              <a:pPr eaLnBrk="1" hangingPunct="1"/>
              <a:t>7</a:t>
            </a:fld>
            <a:endParaRPr lang="en-US" altLang="en-US" sz="1200">
              <a:solidFill>
                <a:srgbClr val="3F3F3F"/>
              </a:solidFill>
            </a:endParaRPr>
          </a:p>
        </p:txBody>
      </p:sp>
      <p:graphicFrame>
        <p:nvGraphicFramePr>
          <p:cNvPr id="20482" name="Content Placeholder 5"/>
          <p:cNvGraphicFramePr>
            <a:graphicFrameLocks noGrp="1" noChangeAspect="1"/>
          </p:cNvGraphicFramePr>
          <p:nvPr>
            <p:ph idx="1"/>
            <p:extLst/>
          </p:nvPr>
        </p:nvGraphicFramePr>
        <p:xfrm>
          <a:off x="4973638" y="3070225"/>
          <a:ext cx="3176587" cy="831850"/>
        </p:xfrm>
        <a:graphic>
          <a:graphicData uri="http://schemas.openxmlformats.org/presentationml/2006/ole">
            <mc:AlternateContent xmlns:mc="http://schemas.openxmlformats.org/markup-compatibility/2006">
              <mc:Choice xmlns:v="urn:schemas-microsoft-com:vml" Requires="v">
                <p:oleObj spid="_x0000_s2075" name="Equation" r:id="rId3" imgW="1358900" imgH="355600" progId="Equation.3">
                  <p:embed/>
                </p:oleObj>
              </mc:Choice>
              <mc:Fallback>
                <p:oleObj name="Equation" r:id="rId3" imgW="1358900" imgH="355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3638" y="3070225"/>
                        <a:ext cx="3176587"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487" name="Picture 3" descr="hay29575_0401.jpg"/>
          <p:cNvPicPr>
            <a:picLocks noChangeAspect="1"/>
          </p:cNvPicPr>
          <p:nvPr/>
        </p:nvPicPr>
        <p:blipFill>
          <a:blip r:embed="rId5">
            <a:extLst>
              <a:ext uri="{28A0092B-C50C-407E-A947-70E740481C1C}">
                <a14:useLocalDpi xmlns:a14="http://schemas.microsoft.com/office/drawing/2010/main" val="0"/>
              </a:ext>
            </a:extLst>
          </a:blip>
          <a:srcRect l="56059" t="50639" b="5627"/>
          <a:stretch>
            <a:fillRect/>
          </a:stretch>
        </p:blipFill>
        <p:spPr bwMode="auto">
          <a:xfrm>
            <a:off x="438369" y="2743200"/>
            <a:ext cx="3605212"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0" name="TextBox 9"/>
              <p:cNvSpPr txBox="1"/>
              <p:nvPr/>
            </p:nvSpPr>
            <p:spPr>
              <a:xfrm>
                <a:off x="4610100" y="4884003"/>
                <a:ext cx="4327525" cy="830997"/>
              </a:xfrm>
              <a:prstGeom prst="rect">
                <a:avLst/>
              </a:prstGeom>
              <a:noFill/>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endParaRPr lang="en-US" altLang="en-US" dirty="0">
                  <a:latin typeface="Times New Roman" pitchFamily="18" charset="0"/>
                </a:endParaRPr>
              </a:p>
              <a:p>
                <a:pPr eaLnBrk="1" hangingPunct="1"/>
                <a14:m>
                  <m:oMathPara xmlns:m="http://schemas.openxmlformats.org/officeDocument/2006/math">
                    <m:oMathParaPr>
                      <m:jc m:val="centerGroup"/>
                    </m:oMathParaPr>
                    <m:oMath xmlns:m="http://schemas.openxmlformats.org/officeDocument/2006/math">
                      <m:r>
                        <a:rPr lang="en-US" altLang="en-US" i="1" dirty="0" smtClean="0">
                          <a:latin typeface="Cambria Math" panose="02040503050406030204" pitchFamily="18" charset="0"/>
                        </a:rPr>
                        <m:t>[ </m:t>
                      </m:r>
                      <m:r>
                        <a:rPr lang="en-US" altLang="en-US" i="1" dirty="0" smtClean="0">
                          <a:latin typeface="Cambria Math" panose="02040503050406030204" pitchFamily="18" charset="0"/>
                        </a:rPr>
                        <m:t>𝑣</m:t>
                      </m:r>
                      <m:r>
                        <a:rPr lang="en-US" altLang="en-US" i="1" baseline="-25000" dirty="0">
                          <a:latin typeface="Cambria Math" panose="02040503050406030204" pitchFamily="18" charset="0"/>
                        </a:rPr>
                        <m:t>1</m:t>
                      </m:r>
                      <m:r>
                        <a:rPr lang="en-US" altLang="en-US" i="1" dirty="0">
                          <a:latin typeface="Cambria Math" panose="02040503050406030204" pitchFamily="18" charset="0"/>
                        </a:rPr>
                        <m:t> = </m:t>
                      </m:r>
                      <m:r>
                        <a:rPr lang="en-US" altLang="en-US" i="1" dirty="0">
                          <a:latin typeface="Cambria Math" panose="02040503050406030204" pitchFamily="18" charset="0"/>
                        </a:rPr>
                        <m:t>5</m:t>
                      </m:r>
                      <m:r>
                        <a:rPr lang="en-US" altLang="en-US" i="1" dirty="0">
                          <a:latin typeface="Cambria Math" panose="02040503050406030204" pitchFamily="18" charset="0"/>
                        </a:rPr>
                        <m:t> </m:t>
                      </m:r>
                      <m:r>
                        <a:rPr lang="en-US" altLang="en-US" i="1" dirty="0">
                          <a:latin typeface="Cambria Math" panose="02040503050406030204" pitchFamily="18" charset="0"/>
                        </a:rPr>
                        <m:t>𝑉</m:t>
                      </m:r>
                      <m:r>
                        <a:rPr lang="en-US" altLang="en-US" i="1" dirty="0">
                          <a:latin typeface="Cambria Math" panose="02040503050406030204" pitchFamily="18" charset="0"/>
                        </a:rPr>
                        <m:t> </m:t>
                      </m:r>
                      <m:r>
                        <a:rPr lang="en-US" altLang="en-US" i="1" dirty="0">
                          <a:latin typeface="Cambria Math" panose="02040503050406030204" pitchFamily="18" charset="0"/>
                        </a:rPr>
                        <m:t>𝑎𝑛𝑑</m:t>
                      </m:r>
                      <m:r>
                        <a:rPr lang="en-US" altLang="en-US" i="1" dirty="0">
                          <a:latin typeface="Cambria Math" panose="02040503050406030204" pitchFamily="18" charset="0"/>
                        </a:rPr>
                        <m:t> </m:t>
                      </m:r>
                      <m:r>
                        <a:rPr lang="en-US" altLang="en-US" i="1" dirty="0">
                          <a:latin typeface="Cambria Math" panose="02040503050406030204" pitchFamily="18" charset="0"/>
                        </a:rPr>
                        <m:t>𝑣</m:t>
                      </m:r>
                      <m:r>
                        <a:rPr lang="en-US" altLang="en-US" i="1" baseline="-25000" dirty="0">
                          <a:latin typeface="Cambria Math" panose="02040503050406030204" pitchFamily="18" charset="0"/>
                        </a:rPr>
                        <m:t>2</m:t>
                      </m:r>
                      <m:r>
                        <a:rPr lang="en-US" altLang="en-US" i="1" baseline="-25000" dirty="0">
                          <a:latin typeface="Cambria Math" panose="02040503050406030204" pitchFamily="18" charset="0"/>
                        </a:rPr>
                        <m:t> = </m:t>
                      </m:r>
                      <m:r>
                        <a:rPr lang="en-US" altLang="en-US" i="1" dirty="0">
                          <a:latin typeface="Cambria Math" panose="02040503050406030204" pitchFamily="18" charset="0"/>
                        </a:rPr>
                        <m:t>2</m:t>
                      </m:r>
                      <m:r>
                        <a:rPr lang="en-US" altLang="en-US" i="1" dirty="0">
                          <a:latin typeface="Cambria Math" panose="02040503050406030204" pitchFamily="18" charset="0"/>
                        </a:rPr>
                        <m:t>𝑉</m:t>
                      </m:r>
                      <m:r>
                        <a:rPr lang="en-US" altLang="en-US" i="1" dirty="0">
                          <a:latin typeface="Cambria Math" panose="02040503050406030204" pitchFamily="18" charset="0"/>
                        </a:rPr>
                        <m:t>] </m:t>
                      </m:r>
                    </m:oMath>
                  </m:oMathPara>
                </a14:m>
                <a:endParaRPr lang="en-US" altLang="en-US" i="1" baseline="-25000" dirty="0">
                  <a:latin typeface="Times New Roman"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610100" y="4884003"/>
                <a:ext cx="4327525" cy="830997"/>
              </a:xfrm>
              <a:prstGeom prst="rect">
                <a:avLst/>
              </a:prstGeom>
              <a:blipFill rotWithShape="0">
                <a:blip r:embed="rId6"/>
                <a:stretch>
                  <a:fillRect b="-9489"/>
                </a:stretch>
              </a:blipFill>
            </p:spPr>
            <p:txBody>
              <a:bodyPr/>
              <a:lstStyle/>
              <a:p>
                <a:r>
                  <a:rPr lang="fa-IR">
                    <a:noFill/>
                  </a:rPr>
                  <a:t> </a:t>
                </a:r>
              </a:p>
            </p:txBody>
          </p:sp>
        </mc:Fallback>
      </mc:AlternateContent>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11" name="Rectangle 10"/>
          <p:cNvSpPr/>
          <p:nvPr/>
        </p:nvSpPr>
        <p:spPr>
          <a:xfrm>
            <a:off x="4695031" y="2977253"/>
            <a:ext cx="3733800" cy="1069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217860" y="4189100"/>
            <a:ext cx="4468940" cy="1917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955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sz="quarter" idx="1"/>
              </p:nvPr>
            </p:nvSpPr>
            <p:spPr/>
            <p:txBody>
              <a:bodyPr/>
              <a:lstStyle/>
              <a:p>
                <a:r>
                  <a:rPr lang="fa-IR" dirty="0" smtClean="0"/>
                  <a:t>مثال: جریان </a:t>
                </a:r>
                <a14:m>
                  <m:oMath xmlns:m="http://schemas.openxmlformats.org/officeDocument/2006/math">
                    <m:r>
                      <a:rPr lang="en-US" b="0" i="1" smtClean="0">
                        <a:latin typeface="Cambria Math" panose="02040503050406030204" pitchFamily="18" charset="0"/>
                      </a:rPr>
                      <m:t>𝑖</m:t>
                    </m:r>
                  </m:oMath>
                </a14:m>
                <a:r>
                  <a:rPr lang="fa-IR" dirty="0" smtClean="0"/>
                  <a:t> را در مدار زیر بیابید.</a:t>
                </a:r>
                <a:endParaRPr lang="fa-IR" dirty="0"/>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blipFill rotWithShape="0">
                <a:blip r:embed="rId2"/>
                <a:stretch>
                  <a:fillRect t="-875" r="-449"/>
                </a:stretch>
              </a:blipFill>
            </p:spPr>
            <p:txBody>
              <a:bodyPr/>
              <a:lstStyle/>
              <a:p>
                <a:r>
                  <a:rPr lang="fa-IR">
                    <a:noFill/>
                  </a:rPr>
                  <a:t> </a:t>
                </a:r>
              </a:p>
            </p:txBody>
          </p:sp>
        </mc:Fallback>
      </mc:AlternateContent>
      <p:sp>
        <p:nvSpPr>
          <p:cNvPr id="2" name="Title 1"/>
          <p:cNvSpPr>
            <a:spLocks noGrp="1"/>
          </p:cNvSpPr>
          <p:nvPr>
            <p:ph type="title"/>
          </p:nvPr>
        </p:nvSpPr>
        <p:spPr/>
        <p:txBody>
          <a:bodyPr/>
          <a:lstStyle/>
          <a:p>
            <a:pPr>
              <a:defRPr/>
            </a:pPr>
            <a:r>
              <a:rPr lang="fa-IR" dirty="0" smtClean="0"/>
              <a:t>تحلیل گره</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B119BD1B-30FE-43A3-8EDA-6218921384A4}" type="slidenum">
              <a:rPr lang="en-US" altLang="en-US" sz="1200">
                <a:solidFill>
                  <a:srgbClr val="3F3F3F"/>
                </a:solidFill>
              </a:rPr>
              <a:pPr eaLnBrk="1" hangingPunct="1"/>
              <a:t>8</a:t>
            </a:fld>
            <a:endParaRPr lang="en-US" altLang="en-US" sz="1200">
              <a:solidFill>
                <a:srgbClr val="3F3F3F"/>
              </a:solidFill>
            </a:endParaRPr>
          </a:p>
        </p:txBody>
      </p:sp>
      <p:pic>
        <p:nvPicPr>
          <p:cNvPr id="21510" name="Picture 3" descr="hay29575_0402.jpg"/>
          <p:cNvPicPr>
            <a:picLocks noChangeAspect="1"/>
          </p:cNvPicPr>
          <p:nvPr/>
        </p:nvPicPr>
        <p:blipFill>
          <a:blip r:embed="rId3">
            <a:extLst>
              <a:ext uri="{28A0092B-C50C-407E-A947-70E740481C1C}">
                <a14:useLocalDpi xmlns:a14="http://schemas.microsoft.com/office/drawing/2010/main" val="0"/>
              </a:ext>
            </a:extLst>
          </a:blip>
          <a:srcRect l="49831" t="27991" b="8397"/>
          <a:stretch>
            <a:fillRect/>
          </a:stretch>
        </p:blipFill>
        <p:spPr bwMode="auto">
          <a:xfrm>
            <a:off x="1981200" y="2057400"/>
            <a:ext cx="5627687"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7" name="Content Placeholder 2"/>
              <p:cNvSpPr txBox="1">
                <a:spLocks/>
              </p:cNvSpPr>
              <p:nvPr/>
            </p:nvSpPr>
            <p:spPr bwMode="auto">
              <a:xfrm>
                <a:off x="609600" y="5613400"/>
                <a:ext cx="5562600" cy="609600"/>
              </a:xfrm>
              <a:prstGeom prst="rect">
                <a:avLst/>
              </a:prstGeom>
              <a:noFill/>
              <a:ln w="9525">
                <a:noFill/>
                <a:miter lim="800000"/>
                <a:headEnd/>
                <a:tailEnd/>
              </a:ln>
            </p:spPr>
            <p:txBody>
              <a:bodyPr lIns="54864" tIns="91440"/>
              <a:lstStyle>
                <a:lvl1pPr marL="438150" indent="-319088"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defTabSz="914400">
                  <a:buClr>
                    <a:schemeClr val="accent1"/>
                  </a:buClr>
                  <a:buSzPct val="80000"/>
                  <a:buFont typeface="Wingdings 2" pitchFamily="18" charset="2"/>
                  <a:buNone/>
                </a:pPr>
                <a:r>
                  <a:rPr lang="en-US" altLang="en-US" i="1" dirty="0">
                    <a:latin typeface="Times New Roman" pitchFamily="18" charset="0"/>
                  </a:rPr>
                  <a:t>Answer: </a:t>
                </a:r>
                <a14:m>
                  <m:oMath xmlns:m="http://schemas.openxmlformats.org/officeDocument/2006/math">
                    <m:r>
                      <a:rPr lang="en-US" altLang="en-US" i="1" dirty="0" smtClean="0">
                        <a:latin typeface="Cambria Math" panose="02040503050406030204" pitchFamily="18" charset="0"/>
                      </a:rPr>
                      <m:t>𝑖</m:t>
                    </m:r>
                    <m:r>
                      <a:rPr lang="en-US" altLang="en-US" i="1" dirty="0">
                        <a:latin typeface="Cambria Math" panose="02040503050406030204" pitchFamily="18" charset="0"/>
                      </a:rPr>
                      <m:t>=</m:t>
                    </m:r>
                    <m:r>
                      <a:rPr lang="en-US" altLang="en-US" i="1" dirty="0">
                        <a:latin typeface="Cambria Math" panose="02040503050406030204" pitchFamily="18" charset="0"/>
                      </a:rPr>
                      <m:t>0</m:t>
                    </m:r>
                    <m:r>
                      <a:rPr lang="en-US" altLang="en-US" i="1" dirty="0">
                        <a:latin typeface="Cambria Math" panose="02040503050406030204" pitchFamily="18" charset="0"/>
                      </a:rPr>
                      <m:t>  (</m:t>
                    </m:r>
                    <m:r>
                      <a:rPr lang="en-US" altLang="en-US" i="1" dirty="0">
                        <a:latin typeface="Cambria Math" panose="02040503050406030204" pitchFamily="18" charset="0"/>
                      </a:rPr>
                      <m:t>𝑠𝑖𝑛𝑐𝑒</m:t>
                    </m:r>
                    <m:r>
                      <a:rPr lang="en-US" altLang="en-US" i="1" dirty="0">
                        <a:latin typeface="Cambria Math" panose="02040503050406030204" pitchFamily="18" charset="0"/>
                      </a:rPr>
                      <m:t> </m:t>
                    </m:r>
                    <m:r>
                      <a:rPr lang="en-US" altLang="en-US" i="1" dirty="0">
                        <a:latin typeface="Cambria Math" panose="02040503050406030204" pitchFamily="18" charset="0"/>
                      </a:rPr>
                      <m:t>𝑣</m:t>
                    </m:r>
                    <m:r>
                      <a:rPr lang="en-US" altLang="en-US" i="1" baseline="-25000" dirty="0">
                        <a:latin typeface="Cambria Math" panose="02040503050406030204" pitchFamily="18" charset="0"/>
                      </a:rPr>
                      <m:t>1</m:t>
                    </m:r>
                    <m:r>
                      <a:rPr lang="en-US" altLang="en-US" i="1" dirty="0">
                        <a:latin typeface="Cambria Math" panose="02040503050406030204" pitchFamily="18" charset="0"/>
                      </a:rPr>
                      <m:t>=</m:t>
                    </m:r>
                    <m:r>
                      <a:rPr lang="en-US" altLang="en-US" i="1" dirty="0">
                        <a:latin typeface="Cambria Math" panose="02040503050406030204" pitchFamily="18" charset="0"/>
                      </a:rPr>
                      <m:t>𝑣</m:t>
                    </m:r>
                    <m:r>
                      <a:rPr lang="en-US" altLang="en-US" i="1" baseline="-25000" dirty="0">
                        <a:latin typeface="Cambria Math" panose="02040503050406030204" pitchFamily="18" charset="0"/>
                      </a:rPr>
                      <m:t>2</m:t>
                    </m:r>
                    <m:r>
                      <a:rPr lang="en-US" altLang="en-US" i="1" dirty="0">
                        <a:latin typeface="Cambria Math" panose="02040503050406030204" pitchFamily="18" charset="0"/>
                      </a:rPr>
                      <m:t>=</m:t>
                    </m:r>
                    <m:r>
                      <a:rPr lang="en-US" altLang="en-US" i="1" dirty="0">
                        <a:latin typeface="Cambria Math" panose="02040503050406030204" pitchFamily="18" charset="0"/>
                      </a:rPr>
                      <m:t>20</m:t>
                    </m:r>
                    <m:r>
                      <a:rPr lang="en-US" altLang="en-US" i="1" dirty="0">
                        <a:latin typeface="Cambria Math" panose="02040503050406030204" pitchFamily="18" charset="0"/>
                      </a:rPr>
                      <m:t> </m:t>
                    </m:r>
                    <m:r>
                      <a:rPr lang="en-US" altLang="en-US" i="1" dirty="0">
                        <a:latin typeface="Cambria Math" panose="02040503050406030204" pitchFamily="18" charset="0"/>
                      </a:rPr>
                      <m:t>𝑉</m:t>
                    </m:r>
                    <m:r>
                      <a:rPr lang="en-US" altLang="en-US" i="1" dirty="0">
                        <a:latin typeface="Cambria Math" panose="02040503050406030204" pitchFamily="18" charset="0"/>
                      </a:rPr>
                      <m:t>)</m:t>
                    </m:r>
                  </m:oMath>
                </a14:m>
                <a:endParaRPr lang="en-US" altLang="en-US" i="1" dirty="0">
                  <a:latin typeface="Times New Roman" pitchFamily="18"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bwMode="auto">
              <a:xfrm>
                <a:off x="609600" y="5613400"/>
                <a:ext cx="5562600" cy="609600"/>
              </a:xfrm>
              <a:prstGeom prst="rect">
                <a:avLst/>
              </a:prstGeom>
              <a:blipFill rotWithShape="0">
                <a:blip r:embed="rId4"/>
                <a:stretch>
                  <a:fillRect l="-219" t="-1000" b="-5000"/>
                </a:stretch>
              </a:blipFill>
              <a:ln w="9525">
                <a:noFill/>
                <a:miter lim="800000"/>
                <a:headEnd/>
                <a:tailEnd/>
              </a:ln>
            </p:spPr>
            <p:txBody>
              <a:bodyPr/>
              <a:lstStyle/>
              <a:p>
                <a:r>
                  <a:rPr lang="fa-IR">
                    <a:noFill/>
                  </a:rPr>
                  <a:t> </a:t>
                </a:r>
              </a:p>
            </p:txBody>
          </p:sp>
        </mc:Fallback>
      </mc:AlternateContent>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9" name="Rectangle 8"/>
          <p:cNvSpPr/>
          <p:nvPr/>
        </p:nvSpPr>
        <p:spPr>
          <a:xfrm>
            <a:off x="635876" y="5637212"/>
            <a:ext cx="5155324" cy="534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693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4" name="Picture 3" descr="hay29575_0406.jpg"/>
          <p:cNvPicPr>
            <a:picLocks noChangeAspect="1"/>
          </p:cNvPicPr>
          <p:nvPr/>
        </p:nvPicPr>
        <p:blipFill>
          <a:blip r:embed="rId2">
            <a:extLst>
              <a:ext uri="{28A0092B-C50C-407E-A947-70E740481C1C}">
                <a14:useLocalDpi xmlns:a14="http://schemas.microsoft.com/office/drawing/2010/main" val="0"/>
              </a:ext>
            </a:extLst>
          </a:blip>
          <a:srcRect l="49831" t="2904" b="7262"/>
          <a:stretch>
            <a:fillRect/>
          </a:stretch>
        </p:blipFill>
        <p:spPr bwMode="auto">
          <a:xfrm>
            <a:off x="4037012" y="1887537"/>
            <a:ext cx="4649788" cy="42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Content Placeholder 5"/>
              <p:cNvSpPr>
                <a:spLocks noGrp="1"/>
              </p:cNvSpPr>
              <p:nvPr>
                <p:ph sz="quarter" idx="1"/>
              </p:nvPr>
            </p:nvSpPr>
            <p:spPr/>
            <p:txBody>
              <a:bodyPr/>
              <a:lstStyle/>
              <a:p>
                <a:r>
                  <a:rPr lang="fa-IR" dirty="0" smtClean="0"/>
                  <a:t>مثال: توان تولیدی منبع وابسته را به‌دست آورید.</a:t>
                </a:r>
              </a:p>
              <a:p>
                <a:pPr marL="0" indent="0">
                  <a:buNone/>
                </a:pPr>
                <a:r>
                  <a:rPr lang="fa-IR" dirty="0"/>
                  <a:t>	</a:t>
                </a:r>
                <a:r>
                  <a:rPr lang="fa-IR" dirty="0" smtClean="0"/>
                  <a:t>				</a:t>
                </a:r>
                <a:r>
                  <a:rPr lang="fa-IR" dirty="0" smtClean="0">
                    <a:solidFill>
                      <a:srgbClr val="FF0000"/>
                    </a:solidFill>
                  </a:rPr>
                  <a:t>(راهنمایی: متغیر </a:t>
                </a:r>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𝑖</m:t>
                        </m:r>
                      </m:e>
                      <m:sub>
                        <m:r>
                          <a:rPr lang="en-US" b="0" i="1" smtClean="0">
                            <a:solidFill>
                              <a:srgbClr val="FF0000"/>
                            </a:solidFill>
                            <a:latin typeface="Cambria Math" panose="02040503050406030204" pitchFamily="18" charset="0"/>
                          </a:rPr>
                          <m:t>1</m:t>
                        </m:r>
                      </m:sub>
                    </m:sSub>
                  </m:oMath>
                </a14:m>
                <a:r>
                  <a:rPr lang="fa-IR" dirty="0" smtClean="0">
                    <a:solidFill>
                      <a:srgbClr val="FF0000"/>
                    </a:solidFill>
                  </a:rPr>
                  <a:t> را با 					استفاده از رابطه آن با </a:t>
                </a:r>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𝑣</m:t>
                        </m:r>
                      </m:e>
                      <m:sub>
                        <m:r>
                          <a:rPr lang="en-US" b="0" i="1" smtClean="0">
                            <a:solidFill>
                              <a:srgbClr val="FF0000"/>
                            </a:solidFill>
                            <a:latin typeface="Cambria Math" panose="02040503050406030204" pitchFamily="18" charset="0"/>
                          </a:rPr>
                          <m:t>1</m:t>
                        </m:r>
                      </m:sub>
                    </m:sSub>
                  </m:oMath>
                </a14:m>
                <a:r>
                  <a:rPr lang="fa-IR" dirty="0" smtClean="0">
                    <a:solidFill>
                      <a:srgbClr val="FF0000"/>
                    </a:solidFill>
                  </a:rPr>
                  <a:t> 						حذف کنید.)</a:t>
                </a:r>
                <a:endParaRPr lang="fa-IR" dirty="0">
                  <a:solidFill>
                    <a:srgbClr val="FF0000"/>
                  </a:solidFill>
                </a:endParaRPr>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blipFill rotWithShape="0">
                <a:blip r:embed="rId3"/>
                <a:stretch>
                  <a:fillRect t="-1250" r="-449"/>
                </a:stretch>
              </a:blipFill>
            </p:spPr>
            <p:txBody>
              <a:bodyPr/>
              <a:lstStyle/>
              <a:p>
                <a:r>
                  <a:rPr lang="fa-IR">
                    <a:noFill/>
                  </a:rPr>
                  <a:t> </a:t>
                </a:r>
              </a:p>
            </p:txBody>
          </p:sp>
        </mc:Fallback>
      </mc:AlternateContent>
      <p:sp>
        <p:nvSpPr>
          <p:cNvPr id="2" name="Title 1"/>
          <p:cNvSpPr>
            <a:spLocks noGrp="1"/>
          </p:cNvSpPr>
          <p:nvPr>
            <p:ph type="title"/>
          </p:nvPr>
        </p:nvSpPr>
        <p:spPr/>
        <p:txBody>
          <a:bodyPr>
            <a:noAutofit/>
          </a:bodyPr>
          <a:lstStyle/>
          <a:p>
            <a:pPr>
              <a:defRPr/>
            </a:pPr>
            <a:r>
              <a:rPr lang="fa-IR" dirty="0" smtClean="0"/>
              <a:t>تحلیل گره و منابع جریان وابسته</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53F4832-59E3-4369-8D5B-E3F7F0DE131D}" type="slidenum">
              <a:rPr lang="en-US" altLang="en-US" sz="1200">
                <a:solidFill>
                  <a:srgbClr val="3F3F3F"/>
                </a:solidFill>
              </a:rPr>
              <a:pPr eaLnBrk="1" hangingPunct="1"/>
              <a:t>9</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10" name="Content Placeholder 2"/>
          <p:cNvSpPr txBox="1">
            <a:spLocks/>
          </p:cNvSpPr>
          <p:nvPr/>
        </p:nvSpPr>
        <p:spPr bwMode="auto">
          <a:xfrm>
            <a:off x="1467644" y="4583450"/>
            <a:ext cx="2133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r" rtl="1"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B Nazanin" panose="00000400000000000000" pitchFamily="2" charset="-78"/>
              </a:defRPr>
            </a:lvl1pPr>
            <a:lvl2pPr marL="639763" indent="-273050" algn="r" rtl="1"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B Nazanin" panose="00000400000000000000" pitchFamily="2" charset="-78"/>
              </a:defRPr>
            </a:lvl2pPr>
            <a:lvl3pPr marL="914400" indent="-228600" algn="r" rtl="1"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B Nazanin" panose="00000400000000000000" pitchFamily="2" charset="-78"/>
              </a:defRPr>
            </a:lvl3pPr>
            <a:lvl4pPr marL="1371600" indent="-228600" algn="r" rtl="1"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B Nazanin" panose="00000400000000000000" pitchFamily="2" charset="-78"/>
              </a:defRPr>
            </a:lvl4pPr>
            <a:lvl5pPr marL="1828800" indent="-228600" algn="r" rtl="1"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B Nazanin" panose="00000400000000000000" pitchFamily="2" charset="-78"/>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buFont typeface="Wingdings 2" pitchFamily="18" charset="2"/>
              <a:buNone/>
            </a:pPr>
            <a:endParaRPr lang="en-US" altLang="en-US" i="1" baseline="-25000" dirty="0" smtClean="0"/>
          </a:p>
          <a:p>
            <a:pPr>
              <a:buFont typeface="Wingdings 2" pitchFamily="18" charset="2"/>
              <a:buNone/>
            </a:pPr>
            <a:r>
              <a:rPr lang="en-US" altLang="en-US" sz="2400" i="1" dirty="0" smtClean="0"/>
              <a:t>Answer: 4.5 kW</a:t>
            </a:r>
            <a:endParaRPr lang="en-US" altLang="en-US" sz="2400" i="1" dirty="0"/>
          </a:p>
        </p:txBody>
      </p:sp>
      <p:sp>
        <p:nvSpPr>
          <p:cNvPr id="8" name="Rectangle 7"/>
          <p:cNvSpPr/>
          <p:nvPr/>
        </p:nvSpPr>
        <p:spPr>
          <a:xfrm>
            <a:off x="533400" y="4876800"/>
            <a:ext cx="3733800" cy="1069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150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3658</TotalTime>
  <Words>1157</Words>
  <Application>Microsoft Office PowerPoint</Application>
  <PresentationFormat>On-screen Show (4:3)</PresentationFormat>
  <Paragraphs>268</Paragraphs>
  <Slides>25</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5" baseType="lpstr">
      <vt:lpstr>ＭＳ Ｐゴシック</vt:lpstr>
      <vt:lpstr>Arial</vt:lpstr>
      <vt:lpstr>B Nazanin</vt:lpstr>
      <vt:lpstr>Calibri</vt:lpstr>
      <vt:lpstr>Cambria Math</vt:lpstr>
      <vt:lpstr>Times New Roman</vt:lpstr>
      <vt:lpstr>Wingdings</vt:lpstr>
      <vt:lpstr>Wingdings 2</vt:lpstr>
      <vt:lpstr>Median</vt:lpstr>
      <vt:lpstr>Equation</vt:lpstr>
      <vt:lpstr>مدارهای الکتریکی و الکترونیکی فصل سوم: تحلیل گره و مش  استاد درس: محمود ممتازپور ceit.aut.ac.ir/~momtazpour   </vt:lpstr>
      <vt:lpstr>فهرست مطالب</vt:lpstr>
      <vt:lpstr>تحلیل مدار</vt:lpstr>
      <vt:lpstr>روش تحلیل گره</vt:lpstr>
      <vt:lpstr>نحوه انتخاب مرجع</vt:lpstr>
      <vt:lpstr>اعمال KCL به گره‌ها (به غیر از گره مرجع)</vt:lpstr>
      <vt:lpstr>اعمال KCL به گره‌ها (به غیر از گره مرجع)</vt:lpstr>
      <vt:lpstr>تحلیل گره</vt:lpstr>
      <vt:lpstr>تحلیل گره و منابع جریان وابسته</vt:lpstr>
      <vt:lpstr>منابع ولتاژ در روش تحلیل گره (مفهوم ابرگره)</vt:lpstr>
      <vt:lpstr>روش تحلیل گره با وجود ابرگره</vt:lpstr>
      <vt:lpstr>مثال</vt:lpstr>
      <vt:lpstr>روش تحلیل مش (جایگزین روش گره)</vt:lpstr>
      <vt:lpstr>روش تحلیل مش</vt:lpstr>
      <vt:lpstr>نوشتن KVL برای مش‌ها</vt:lpstr>
      <vt:lpstr>تحلیل مش: مثال 1</vt:lpstr>
      <vt:lpstr>تحلیل مش: مثال 2</vt:lpstr>
      <vt:lpstr>منابع جریان در روش تحلیل مش (مفهوم ابرمش)</vt:lpstr>
      <vt:lpstr>روش تحلیل مش با وجود ابرمش</vt:lpstr>
      <vt:lpstr>تحلیل مش و منابع وابسته: مثال</vt:lpstr>
      <vt:lpstr>تحلیل مش یا گره؟ کدام را انتخاب کنیم؟</vt:lpstr>
      <vt:lpstr>خلاصه مطالب</vt:lpstr>
      <vt:lpstr>خلاصه مطالب (ادامه)</vt:lpstr>
      <vt:lpstr>تمرین کلاسی 1</vt:lpstr>
      <vt:lpstr>تمرین کلاسی 2</vt:lpstr>
    </vt:vector>
  </TitlesOfParts>
  <Company>Purdue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Overview</dc:title>
  <dc:creator>rf</dc:creator>
  <cp:lastModifiedBy>Mahmoud</cp:lastModifiedBy>
  <cp:revision>220</cp:revision>
  <dcterms:created xsi:type="dcterms:W3CDTF">2005-06-03T08:24:32Z</dcterms:created>
  <dcterms:modified xsi:type="dcterms:W3CDTF">2018-10-01T06:27:19Z</dcterms:modified>
</cp:coreProperties>
</file>