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8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7" r:id="rId25"/>
    <p:sldId id="298" r:id="rId26"/>
    <p:sldId id="29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28F0"/>
    <a:srgbClr val="E727B0"/>
    <a:srgbClr val="FF000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9483" autoAdjust="0"/>
  </p:normalViewPr>
  <p:slideViewPr>
    <p:cSldViewPr>
      <p:cViewPr varScale="1">
        <p:scale>
          <a:sx n="65" d="100"/>
          <a:sy n="65" d="100"/>
        </p:scale>
        <p:origin x="17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در خازن</a:t>
            </a:r>
            <a:r>
              <a:rPr lang="fa-IR" baseline="0" dirty="0"/>
              <a:t> سرامیکی از سرامیک به عنوان دی الکتریک استفاده می شود. در خازن الکترولیت، یکی از الکترودها اکسید شده و لایه اکسید نقش دی الکتریک را بر عهده دارد. مایع الکترولیت که رسانا است و الکترود دیگر با هم نقش الکترود دیگر را ایفا می کنند.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9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5. خازن-سلف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5. خازن-سلف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5. خازن-سلف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5. خازن-سلف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5. خازن-سلف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5. خازن-سلف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>
                <a:cs typeface="B Nazanin" panose="00000400000000000000" pitchFamily="2" charset="-78"/>
              </a:rPr>
              <a:t>مدارهای الکتریکی و الکترونیکی</a:t>
            </a:r>
            <a:br>
              <a:rPr lang="fa-IR" cap="none" dirty="0">
                <a:cs typeface="B Nazanin" panose="00000400000000000000" pitchFamily="2" charset="-78"/>
              </a:rPr>
            </a:br>
            <a:r>
              <a:rPr lang="fa-IR" cap="none" dirty="0">
                <a:cs typeface="B Nazanin" panose="00000400000000000000" pitchFamily="2" charset="-78"/>
              </a:rPr>
              <a:t>فصل پنجم: خازن و سلف</a:t>
            </a:r>
            <a:br>
              <a:rPr lang="en-US" dirty="0">
                <a:cs typeface="B Nazanin" panose="00000400000000000000" pitchFamily="2" charset="-78"/>
              </a:rPr>
            </a:br>
            <a:br>
              <a:rPr lang="fa-IR" sz="3600" cap="none" dirty="0">
                <a:cs typeface="B Nazanin" panose="00000400000000000000" pitchFamily="2" charset="-78"/>
              </a:rPr>
            </a:br>
            <a:r>
              <a:rPr lang="fa-IR" sz="3600" cap="none" dirty="0">
                <a:cs typeface="B Nazanin" panose="00000400000000000000" pitchFamily="2" charset="-78"/>
              </a:rPr>
              <a:t>استاد درس: محمود ممتازپور</a:t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sz="3000" u="sng" cap="none" dirty="0">
                <a:solidFill>
                  <a:srgbClr val="6128F0"/>
                </a:solidFill>
                <a:cs typeface="B Nazanin" panose="00000400000000000000" pitchFamily="2" charset="-78"/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  <a:cs typeface="B Nazanin" panose="00000400000000000000" pitchFamily="2" charset="-78"/>
              </a:rPr>
              <a:t>momtazpour</a:t>
            </a:r>
            <a:br>
              <a:rPr lang="en-US" dirty="0">
                <a:cs typeface="B Nazanin" panose="00000400000000000000" pitchFamily="2" charset="-78"/>
              </a:rPr>
            </a:br>
            <a:br>
              <a:rPr lang="en-US" dirty="0">
                <a:cs typeface="B Nazanin" panose="00000400000000000000" pitchFamily="2" charset="-78"/>
              </a:rPr>
            </a:br>
            <a:br>
              <a:rPr lang="en-US" sz="3000" cap="none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r" rtl="1" eaLnBrk="1" hangingPunct="1"/>
            <a:r>
              <a:rPr lang="fa-IR" altLang="en-US" dirty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  <a:cs typeface="B Nazanin" panose="00000400000000000000" pitchFamily="2" charset="-7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  <a:cs typeface="B Nazanin" panose="00000400000000000000" pitchFamily="2" charset="-78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rgbClr val="FFFFFF"/>
                </a:solidFill>
                <a:cs typeface="B Nazanin" panose="00000400000000000000" pitchFamily="2" charset="-78"/>
              </a:rPr>
              <a:t>مدارهای الکتریکی و الکترونیکی</a:t>
            </a:r>
            <a:endParaRPr lang="en-US" altLang="en-US" dirty="0">
              <a:solidFill>
                <a:srgbClr val="FFFFFF"/>
              </a:solidFill>
              <a:cs typeface="B Nazanin" panose="00000400000000000000" pitchFamily="2" charset="-78"/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/>
            <a:r>
              <a:rPr lang="fa-IR" altLang="en-US">
                <a:solidFill>
                  <a:schemeClr val="tx2"/>
                </a:solidFill>
                <a:cs typeface="B Nazanin" panose="00000400000000000000" pitchFamily="2" charset="-78"/>
              </a:rPr>
              <a:t>5. خازن-سلف</a:t>
            </a:r>
            <a:endParaRPr lang="en-US" altLang="en-US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انرژی خازن: 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انرژی بیشینه ذخیره شده در خازن را در بازه زمانی 0 تا 0/5 ثانیه محاسبه کرده و جریان خازن و مقاومت را رسم کنید.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9"/>
          <a:stretch/>
        </p:blipFill>
        <p:spPr bwMode="auto">
          <a:xfrm>
            <a:off x="838200" y="3200400"/>
            <a:ext cx="7391400" cy="248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89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پاسخ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3985260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124200"/>
            <a:ext cx="4299992" cy="2939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43400" y="1447800"/>
                <a:ext cx="4619763" cy="12022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004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fa-IR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447800"/>
                <a:ext cx="4619763" cy="12022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6300" y="4543030"/>
                <a:ext cx="4619763" cy="66851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fa-IR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4543030"/>
                <a:ext cx="4619763" cy="6685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27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سلف (القاگر)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سلف ایده‌آل یک المان غیرفعال است.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a-IR" dirty="0"/>
              <a:t>رابطه ولتاژ-جریان سلف:</a:t>
            </a:r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a-IR" dirty="0"/>
              <a:t>واحد القاوری سلف، هانری (</a:t>
            </a:r>
            <a:r>
              <a:rPr lang="en-US" dirty="0"/>
              <a:t>H</a:t>
            </a:r>
            <a:r>
              <a:rPr lang="fa-IR" dirty="0"/>
              <a:t>) است.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3"/>
          <a:stretch/>
        </p:blipFill>
        <p:spPr bwMode="auto">
          <a:xfrm>
            <a:off x="919229" y="1676400"/>
            <a:ext cx="3826984" cy="114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602" y="3733801"/>
            <a:ext cx="1834398" cy="12040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33802"/>
            <a:ext cx="4005413" cy="12040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15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انواع سلف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سلفهای با هسته و بدون هسته در اندازه‌ها و القاوری مختلف از چند میکروهانری تا چند هانری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5" b="4148"/>
          <a:stretch/>
        </p:blipFill>
        <p:spPr bwMode="auto">
          <a:xfrm>
            <a:off x="1295399" y="2480441"/>
            <a:ext cx="6782555" cy="320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220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انرژی ذخیره شده در سلف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/>
                  <a:t>توان سلف:</a:t>
                </a:r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fa-IR" dirty="0"/>
                  <a:t>انرژی ذخیره شده در سلفی با جریان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a-I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𝑝𝑑𝑡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000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639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رفتار سلف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در مداری با منابع ثابت (</a:t>
                </a:r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  <a:r>
                  <a:rPr lang="fa-IR" dirty="0"/>
                  <a:t>)، سلف پس از شارژ </a:t>
                </a:r>
                <a:r>
                  <a:rPr lang="fa-IR" dirty="0">
                    <a:solidFill>
                      <a:srgbClr val="FF0000"/>
                    </a:solidFill>
                  </a:rPr>
                  <a:t>اتصال کوتاه</a:t>
                </a:r>
                <a:r>
                  <a:rPr lang="fa-IR" dirty="0"/>
                  <a:t> می‌شود. چرا؟</a:t>
                </a:r>
                <a:endParaRPr lang="en-US" dirty="0"/>
              </a:p>
              <a:p>
                <a:endParaRPr lang="en-US" dirty="0"/>
              </a:p>
              <a:p>
                <a:r>
                  <a:rPr lang="fa-IR" dirty="0"/>
                  <a:t>جریان سلف نمی‌تواند به صورت آنی تغییر کند. چرا؟</a:t>
                </a:r>
                <a:endParaRPr lang="en-US" dirty="0"/>
              </a:p>
              <a:p>
                <a:endParaRPr lang="en-US" dirty="0"/>
              </a:p>
              <a:p>
                <a:r>
                  <a:rPr lang="fa-IR" dirty="0"/>
                  <a:t>اگر جهت جریان و ولتاژ را مطابق شکل زیر قراردادی بگیریم، اگر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a-IR" dirty="0"/>
                  <a:t> مثبت بود، سلف در حال ذخیره انرژی و اگر منفی بود در حال پس‌دادن انرژی است.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50" t="-212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5029200"/>
            <a:ext cx="4694949" cy="97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584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مشخصه ولتاژ-جریان سلف: 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اگر القاوری سلف 3 هانری باشد، جریان آن را بیابید.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13" y="3485985"/>
            <a:ext cx="41814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42291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29827"/>
            <a:ext cx="3486667" cy="1048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انرژی سلف: 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بیشینه انرژی ذخیره شده در سلف و همچنین کل انرژی تلف شده در مقاومت را در بازه زمانی 0 تا 6 ثانیه بیابید.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0"/>
          <a:stretch/>
        </p:blipFill>
        <p:spPr bwMode="auto">
          <a:xfrm>
            <a:off x="3048000" y="2737669"/>
            <a:ext cx="5638800" cy="296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17896" y="5465379"/>
            <a:ext cx="25372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>
                <a:latin typeface="+mj-lt"/>
              </a:rPr>
              <a:t>Answer: 216 J, 43.2 J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379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اتصال سری سلف‌ها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a-IR" dirty="0"/>
          </a:p>
          <a:p>
            <a:r>
              <a:rPr lang="fa-IR" dirty="0"/>
              <a:t>با استفاده از </a:t>
            </a:r>
            <a:r>
              <a:rPr lang="en-US" dirty="0"/>
              <a:t>KVL</a:t>
            </a:r>
            <a:r>
              <a:rPr lang="fa-IR" dirty="0"/>
              <a:t> می‌توان نشان داد: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2" b="17043"/>
          <a:stretch/>
        </p:blipFill>
        <p:spPr bwMode="auto">
          <a:xfrm>
            <a:off x="609600" y="1295400"/>
            <a:ext cx="8077200" cy="201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85" y="4724400"/>
            <a:ext cx="4733925" cy="77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101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اتصال موازی سلف‌ها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a-IR" dirty="0"/>
              <a:t>با استفاده از </a:t>
            </a:r>
            <a:r>
              <a:rPr lang="en-US" dirty="0"/>
              <a:t>KCL</a:t>
            </a:r>
            <a:r>
              <a:rPr lang="fa-IR" dirty="0"/>
              <a:t> می‌توان نشان داد: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6" y="1371600"/>
            <a:ext cx="84677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5" y="4570851"/>
            <a:ext cx="4695825" cy="134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95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altLang="en-US" dirty="0"/>
              <a:t>فهرست مطالب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/>
              <a:t>خازن و سلف</a:t>
            </a:r>
            <a:endParaRPr lang="en-US" altLang="en-US" dirty="0"/>
          </a:p>
          <a:p>
            <a:pPr eaLnBrk="1" hangingPunct="1"/>
            <a:r>
              <a:rPr lang="fa-IR" altLang="en-US" dirty="0"/>
              <a:t>مشخصه ولتاژ و جریان</a:t>
            </a:r>
            <a:endParaRPr lang="en-US" altLang="en-US" dirty="0"/>
          </a:p>
          <a:p>
            <a:pPr eaLnBrk="1" hangingPunct="1"/>
            <a:r>
              <a:rPr lang="fa-IR" altLang="en-US" dirty="0"/>
              <a:t>انرژی</a:t>
            </a:r>
            <a:endParaRPr lang="en-US" altLang="en-US" dirty="0"/>
          </a:p>
          <a:p>
            <a:pPr eaLnBrk="1" hangingPunct="1"/>
            <a:r>
              <a:rPr lang="fa-IR" altLang="en-US" dirty="0"/>
              <a:t>اتصال سری و موازی</a:t>
            </a:r>
          </a:p>
          <a:p>
            <a:pPr eaLnBrk="1" hangingPunct="1"/>
            <a:r>
              <a:rPr lang="fa-IR" altLang="en-US" dirty="0"/>
              <a:t>دوگانی</a:t>
            </a: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مدارهای الکتریکی و الکترونیکی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chemeClr val="tx2"/>
                </a:solidFill>
              </a:rPr>
              <a:t>5. خازن-سلف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05AAEB-DA8E-4881-81AF-D22FE85BF77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7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اتصال سری خازن‌ها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a-IR" dirty="0"/>
          </a:p>
          <a:p>
            <a:r>
              <a:rPr lang="fa-IR" dirty="0"/>
              <a:t>با استفاده از </a:t>
            </a:r>
            <a:r>
              <a:rPr lang="en-US" dirty="0"/>
              <a:t>KVL</a:t>
            </a:r>
            <a:r>
              <a:rPr lang="fa-IR" dirty="0"/>
              <a:t> می‌توان نشان داد: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53573"/>
            <a:ext cx="8077200" cy="199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29" y="4572000"/>
            <a:ext cx="5024438" cy="137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208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اتصال موازی خازن‌ها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a-IR" dirty="0"/>
              <a:t>با استفاده از </a:t>
            </a:r>
            <a:r>
              <a:rPr lang="en-US" dirty="0"/>
              <a:t>KCL</a:t>
            </a:r>
            <a:r>
              <a:rPr lang="fa-IR" dirty="0"/>
              <a:t> می‌توان نشان داد: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32084"/>
            <a:ext cx="8070427" cy="182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707426"/>
            <a:ext cx="4924425" cy="85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616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محاسبه سلف و خازن معادل در اتصال دو المان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fa-IR" dirty="0"/>
              <a:t>اتصال دو خازن سری: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a-IR" dirty="0"/>
              <a:t>اتصال دو سلف موازی:</a:t>
            </a:r>
            <a:endParaRPr lang="en-US" dirty="0"/>
          </a:p>
          <a:p>
            <a:endParaRPr lang="en-US" dirty="0"/>
          </a:p>
          <a:p>
            <a:endParaRPr lang="fa-IR" dirty="0"/>
          </a:p>
          <a:p>
            <a:r>
              <a:rPr lang="fa-IR" dirty="0"/>
              <a:t>اتصال دو مقاومت موازی: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79" y="1217562"/>
            <a:ext cx="2795721" cy="480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503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ساده‌سازی سلف‌ها و خازن‌ها: 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 rtl="0"/>
            <a:endParaRPr lang="en-US" dirty="0"/>
          </a:p>
          <a:p>
            <a:pPr marL="1617663" algn="ctr"/>
            <a:r>
              <a:rPr lang="fa-IR" dirty="0"/>
              <a:t>این دو مدار معادل‌اند</a:t>
            </a:r>
          </a:p>
          <a:p>
            <a:pPr algn="l" rt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57340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97354"/>
            <a:ext cx="2438400" cy="194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-Up Arrow 6"/>
          <p:cNvSpPr/>
          <p:nvPr/>
        </p:nvSpPr>
        <p:spPr>
          <a:xfrm flipV="1">
            <a:off x="6591300" y="2438400"/>
            <a:ext cx="1485900" cy="13716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7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دوگانی					      </a:t>
            </a:r>
            <a:r>
              <a:rPr lang="en-US" dirty="0"/>
              <a:t>Duality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دو مدار </a:t>
            </a:r>
            <a:r>
              <a:rPr lang="fa-IR" dirty="0">
                <a:solidFill>
                  <a:srgbClr val="FF0000"/>
                </a:solidFill>
              </a:rPr>
              <a:t>دوگان</a:t>
            </a:r>
            <a:r>
              <a:rPr lang="fa-IR" dirty="0"/>
              <a:t> یکدیگر هستند اگر:</a:t>
            </a:r>
            <a:endParaRPr lang="en-US" dirty="0"/>
          </a:p>
          <a:p>
            <a:pPr lvl="1"/>
            <a:r>
              <a:rPr lang="fa-IR" dirty="0"/>
              <a:t>معادلات جریان مش اولی با معادلات ولتاژ گره دومی برابر باشد. (و همینطور برعکس)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92922"/>
              </p:ext>
            </p:extLst>
          </p:nvPr>
        </p:nvGraphicFramePr>
        <p:xfrm>
          <a:off x="1600200" y="3124200"/>
          <a:ext cx="6096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a-IR" sz="2200" dirty="0">
                          <a:cs typeface="B Nazanin" panose="00000400000000000000" pitchFamily="2" charset="-78"/>
                        </a:rPr>
                        <a:t>دوگانی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KVL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KCL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v(t)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i</a:t>
                      </a:r>
                      <a:r>
                        <a:rPr lang="en-US" sz="2200" dirty="0"/>
                        <a:t>(t)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/>
                        <a:t>v</a:t>
                      </a:r>
                      <a:r>
                        <a:rPr lang="en-US" sz="2200" baseline="-25000" dirty="0"/>
                        <a:t>s</a:t>
                      </a:r>
                      <a:r>
                        <a:rPr lang="en-US" sz="2200" dirty="0"/>
                        <a:t>(t)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/>
                        <a:t>i</a:t>
                      </a:r>
                      <a:r>
                        <a:rPr lang="en-US" sz="2200" baseline="-25000" dirty="0"/>
                        <a:t>s</a:t>
                      </a:r>
                      <a:r>
                        <a:rPr lang="en-US" sz="2200" dirty="0"/>
                        <a:t>(t)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err="1"/>
                        <a:t>v</a:t>
                      </a:r>
                      <a:r>
                        <a:rPr lang="en-US" sz="2200" baseline="-25000" dirty="0" err="1"/>
                        <a:t>C</a:t>
                      </a:r>
                      <a:r>
                        <a:rPr lang="en-US" sz="2200" dirty="0"/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i</a:t>
                      </a:r>
                      <a:r>
                        <a:rPr lang="en-US" sz="2200" baseline="-25000" dirty="0" err="1"/>
                        <a:t>L</a:t>
                      </a:r>
                      <a:r>
                        <a:rPr lang="en-US" sz="2200" dirty="0"/>
                        <a:t>(0)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318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دوگانی: 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3" y="1295400"/>
            <a:ext cx="5228897" cy="212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17" y="3657600"/>
            <a:ext cx="452078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011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تمرین کلاسی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معادلات گره را برای گره‌های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/>
                  <a:t> بنویسید. همچنین دوگان مدار را به‌دست آورده و معادلات جریان مش‌های آن را بنویسید.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75436"/>
            <a:ext cx="5486400" cy="35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9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خازن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خازن ایده‌آل یک المان غیرفعال است.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a-IR" dirty="0"/>
              <a:t>رابطه ولتاژ-جریان خازن:</a:t>
            </a:r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a-IR" dirty="0"/>
              <a:t>واحد ظرفیت خازن، فاراد (</a:t>
            </a:r>
            <a:r>
              <a:rPr lang="en-US" dirty="0"/>
              <a:t>F</a:t>
            </a:r>
            <a:r>
              <a:rPr lang="fa-IR" dirty="0"/>
              <a:t>) است.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524000"/>
            <a:ext cx="2824923" cy="120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848" y="3710996"/>
            <a:ext cx="1653098" cy="11658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10995"/>
            <a:ext cx="4638675" cy="11658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3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انواع خازن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خازن‌های سرامیکی یا عدسی (معمولاً 1 پیکوفاراد تا 1 میکروفاراد)</a:t>
            </a:r>
          </a:p>
          <a:p>
            <a:r>
              <a:rPr lang="fa-IR" dirty="0"/>
              <a:t>خازن‌های الکترولیتی (معمولاً 1 میکروفاراد تا 10 میلی‌فاراد)</a:t>
            </a:r>
          </a:p>
          <a:p>
            <a:r>
              <a:rPr lang="fa-IR" dirty="0"/>
              <a:t>ابرخازن (1 تا 100 فاراد)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7991475" cy="206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66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انرژی ذخیره شده در خازن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توان خازن:</a:t>
                </a:r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fa-IR" dirty="0"/>
                  <a:t>انرژی ذخیره شده در خازنی با ولتاژ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a-I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𝐶𝑣𝑑𝑣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1000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303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رفتار خازن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در مداری با منابع ثابت (</a:t>
                </a:r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  <a:r>
                  <a:rPr lang="fa-IR" dirty="0"/>
                  <a:t>)، خازن پس از شارژ </a:t>
                </a:r>
                <a:r>
                  <a:rPr lang="fa-IR" dirty="0">
                    <a:solidFill>
                      <a:srgbClr val="FF0000"/>
                    </a:solidFill>
                  </a:rPr>
                  <a:t>مدار باز</a:t>
                </a:r>
                <a:r>
                  <a:rPr lang="fa-IR" dirty="0"/>
                  <a:t> می‌شود. چرا؟</a:t>
                </a:r>
                <a:endParaRPr lang="en-US" dirty="0"/>
              </a:p>
              <a:p>
                <a:endParaRPr lang="en-US" dirty="0"/>
              </a:p>
              <a:p>
                <a:r>
                  <a:rPr lang="fa-IR" dirty="0"/>
                  <a:t>ولتاژ خازن نمی‌تواند به صورت آنی تغییر کند. چرا؟</a:t>
                </a:r>
                <a:endParaRPr lang="en-US" dirty="0"/>
              </a:p>
              <a:p>
                <a:endParaRPr lang="en-US" dirty="0"/>
              </a:p>
              <a:p>
                <a:r>
                  <a:rPr lang="fa-IR" dirty="0"/>
                  <a:t>اگر جهت جریان و ولتاژ را مطابق شکل زیر قراردادی بگیریم، اگر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fa-IR" dirty="0"/>
                  <a:t> مثبت بود، خازن در حال ذخیره انرژی و اگر منفی بود در حال پس‌دادن انرژی است.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50" t="-212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04763"/>
            <a:ext cx="4419600" cy="129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89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مشخصه ولتاژ-جریان خازن: مثال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اگر ظرفیت خازن 2 فاراد باشد، جریان</a:t>
            </a:r>
          </a:p>
          <a:p>
            <a:pPr marL="0" indent="0">
              <a:buNone/>
            </a:pPr>
            <a:r>
              <a:rPr lang="fa-IR" dirty="0"/>
              <a:t>خازن را بیابید.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67" y="1466850"/>
            <a:ext cx="24955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60" y="2795116"/>
            <a:ext cx="8020050" cy="317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49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پاسخ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40722"/>
            <a:ext cx="24955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8202094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51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57599"/>
            <a:ext cx="4081680" cy="236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مشخصه ولتاژ-جریان خازن: مثال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اگر ظرفیت خازن 5 میکروفاراد باشد، ولتاژ خازن را بیابید.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fa-IR" dirty="0"/>
              <a:t>پاسخ: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5. خازن-سلف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62609"/>
            <a:ext cx="4629150" cy="213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62609"/>
            <a:ext cx="4495800" cy="112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2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4128</TotalTime>
  <Words>929</Words>
  <Application>Microsoft Office PowerPoint</Application>
  <PresentationFormat>On-screen Show (4:3)</PresentationFormat>
  <Paragraphs>229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 Nazanin</vt:lpstr>
      <vt:lpstr>Calibri</vt:lpstr>
      <vt:lpstr>Cambria Math</vt:lpstr>
      <vt:lpstr>Wingdings</vt:lpstr>
      <vt:lpstr>Wingdings 2</vt:lpstr>
      <vt:lpstr>Median</vt:lpstr>
      <vt:lpstr>مدارهای الکتریکی و الکترونیکی فصل پنجم: خازن و سلف  استاد درس: محمود ممتازپور ceit.aut.ac.ir/~momtazpour   </vt:lpstr>
      <vt:lpstr>فهرست مطالب</vt:lpstr>
      <vt:lpstr>خازن</vt:lpstr>
      <vt:lpstr>انواع خازن</vt:lpstr>
      <vt:lpstr>انرژی ذخیره شده در خازن</vt:lpstr>
      <vt:lpstr>رفتار خازن</vt:lpstr>
      <vt:lpstr>مشخصه ولتاژ-جریان خازن: مثال 1</vt:lpstr>
      <vt:lpstr>پاسخ</vt:lpstr>
      <vt:lpstr>مشخصه ولتاژ-جریان خازن: مثال 2</vt:lpstr>
      <vt:lpstr>انرژی خازن: مثال</vt:lpstr>
      <vt:lpstr>پاسخ</vt:lpstr>
      <vt:lpstr>سلف (القاگر)</vt:lpstr>
      <vt:lpstr>انواع سلف</vt:lpstr>
      <vt:lpstr>انرژی ذخیره شده در سلف</vt:lpstr>
      <vt:lpstr>رفتار سلف</vt:lpstr>
      <vt:lpstr>مشخصه ولتاژ-جریان سلف: مثال</vt:lpstr>
      <vt:lpstr>انرژی سلف: مثال</vt:lpstr>
      <vt:lpstr>اتصال سری سلف‌ها</vt:lpstr>
      <vt:lpstr>اتصال موازی سلف‌ها</vt:lpstr>
      <vt:lpstr>اتصال سری خازن‌ها</vt:lpstr>
      <vt:lpstr>اتصال موازی خازن‌ها</vt:lpstr>
      <vt:lpstr>محاسبه سلف و خازن معادل در اتصال دو المان</vt:lpstr>
      <vt:lpstr>ساده‌سازی سلف‌ها و خازن‌ها: مثال</vt:lpstr>
      <vt:lpstr>دوگانی           Duality</vt:lpstr>
      <vt:lpstr>دوگانی: مثال</vt:lpstr>
      <vt:lpstr>تمرین کلاسی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M M</cp:lastModifiedBy>
  <cp:revision>276</cp:revision>
  <dcterms:created xsi:type="dcterms:W3CDTF">2005-06-03T08:24:32Z</dcterms:created>
  <dcterms:modified xsi:type="dcterms:W3CDTF">2020-10-23T20:32:05Z</dcterms:modified>
</cp:coreProperties>
</file>