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9"/>
  </p:notesMasterIdLst>
  <p:sldIdLst>
    <p:sldId id="271" r:id="rId2"/>
    <p:sldId id="272" r:id="rId3"/>
    <p:sldId id="310" r:id="rId4"/>
    <p:sldId id="273" r:id="rId5"/>
    <p:sldId id="308" r:id="rId6"/>
    <p:sldId id="274" r:id="rId7"/>
    <p:sldId id="275" r:id="rId8"/>
    <p:sldId id="276" r:id="rId9"/>
    <p:sldId id="277" r:id="rId10"/>
    <p:sldId id="278" r:id="rId11"/>
    <p:sldId id="279" r:id="rId12"/>
    <p:sldId id="306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309" r:id="rId30"/>
    <p:sldId id="297" r:id="rId31"/>
    <p:sldId id="304" r:id="rId32"/>
    <p:sldId id="299" r:id="rId33"/>
    <p:sldId id="301" r:id="rId34"/>
    <p:sldId id="298" r:id="rId35"/>
    <p:sldId id="302" r:id="rId36"/>
    <p:sldId id="303" r:id="rId37"/>
    <p:sldId id="307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8F0"/>
    <a:srgbClr val="E727B0"/>
    <a:srgbClr val="FF0000"/>
    <a:srgbClr val="66FF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9483" autoAdjust="0"/>
  </p:normalViewPr>
  <p:slideViewPr>
    <p:cSldViewPr>
      <p:cViewPr varScale="1">
        <p:scale>
          <a:sx n="81" d="100"/>
          <a:sy n="81" d="100"/>
        </p:scale>
        <p:origin x="76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57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می‌توان</a:t>
            </a:r>
            <a:r>
              <a:rPr lang="fa-IR" baseline="0" dirty="0" smtClean="0"/>
              <a:t> برای حل معادله، رابطه را به صورت </a:t>
            </a:r>
            <a:r>
              <a:rPr lang="en-US" baseline="0" dirty="0" smtClean="0"/>
              <a:t>di/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= -R/L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fa-IR" baseline="0" dirty="0" smtClean="0"/>
              <a:t> بازنویسی کرد و از دو طرف انتگرال گرفت. خواهیم داشت: </a:t>
            </a:r>
            <a:r>
              <a:rPr lang="en-US" baseline="0" dirty="0" smtClean="0"/>
              <a:t>ln(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 = (-R/L)t + K </a:t>
            </a:r>
            <a:r>
              <a:rPr lang="fa-IR" baseline="0" dirty="0" smtClean="0"/>
              <a:t> یا به عبارت دیگر </a:t>
            </a:r>
            <a:r>
              <a:rPr lang="en-US" baseline="0" dirty="0" err="1" smtClean="0">
                <a:sym typeface="Wingdings" panose="05000000000000000000" pitchFamily="2" charset="2"/>
              </a:rPr>
              <a:t>i</a:t>
            </a:r>
            <a:r>
              <a:rPr lang="en-US" baseline="0" dirty="0" smtClean="0">
                <a:sym typeface="Wingdings" panose="05000000000000000000" pitchFamily="2" charset="2"/>
              </a:rPr>
              <a:t> = i</a:t>
            </a:r>
            <a:r>
              <a:rPr lang="en-US" baseline="-25000" dirty="0" smtClean="0">
                <a:sym typeface="Wingdings" panose="05000000000000000000" pitchFamily="2" charset="2"/>
              </a:rPr>
              <a:t>0</a:t>
            </a:r>
            <a:r>
              <a:rPr lang="en-US" baseline="0" dirty="0" smtClean="0">
                <a:sym typeface="Wingdings" panose="05000000000000000000" pitchFamily="2" charset="2"/>
              </a:rPr>
              <a:t>exp(-</a:t>
            </a:r>
            <a:r>
              <a:rPr lang="en-US" baseline="0" dirty="0" err="1" smtClean="0">
                <a:sym typeface="Wingdings" panose="05000000000000000000" pitchFamily="2" charset="2"/>
              </a:rPr>
              <a:t>Rt</a:t>
            </a:r>
            <a:r>
              <a:rPr lang="en-US" baseline="0" dirty="0" smtClean="0">
                <a:sym typeface="Wingdings" panose="05000000000000000000" pitchFamily="2" charset="2"/>
              </a:rPr>
              <a:t>/L)</a:t>
            </a:r>
            <a:r>
              <a:rPr lang="fa-IR" baseline="0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05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کلید «دبل ترو» کلیدی</a:t>
            </a:r>
            <a:r>
              <a:rPr lang="fa-IR" baseline="0" dirty="0" smtClean="0"/>
              <a:t> سه سر است که سر سوم آن همیشه یا به سر اول وصل می شود یا به سر دوم. برخلاف کلید «سینگل ترو» که دو سر دارد و سر اول یا به سر دوم وصل است یا قطع است.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 smtClean="0"/>
              <a:t>می‌توان معادله به دست آمده را به صورت </a:t>
            </a:r>
            <a:r>
              <a:rPr lang="en-US" baseline="0" dirty="0" smtClean="0"/>
              <a:t>di/(V0-Ri) =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/L </a:t>
            </a:r>
            <a:r>
              <a:rPr lang="fa-IR" baseline="0" dirty="0" smtClean="0"/>
              <a:t> بازنویسی کرد و از دو طرف انتگرال گرفت: </a:t>
            </a:r>
            <a:r>
              <a:rPr lang="en-US" baseline="0" dirty="0" smtClean="0"/>
              <a:t>ln(V0-Ri) = (-R/L)t + K </a:t>
            </a:r>
            <a:r>
              <a:rPr lang="fa-IR" baseline="0" dirty="0" smtClean="0"/>
              <a:t> سپس داریم: </a:t>
            </a:r>
            <a:r>
              <a:rPr lang="en-US" baseline="0" dirty="0" err="1" smtClean="0">
                <a:sym typeface="Wingdings" panose="05000000000000000000" pitchFamily="2" charset="2"/>
              </a:rPr>
              <a:t>i</a:t>
            </a:r>
            <a:r>
              <a:rPr lang="en-US" baseline="0" dirty="0" smtClean="0">
                <a:sym typeface="Wingdings" panose="05000000000000000000" pitchFamily="2" charset="2"/>
              </a:rPr>
              <a:t> = V0/R(1-exp(-</a:t>
            </a:r>
            <a:r>
              <a:rPr lang="en-US" baseline="0" dirty="0" err="1" smtClean="0">
                <a:sym typeface="Wingdings" panose="05000000000000000000" pitchFamily="2" charset="2"/>
              </a:rPr>
              <a:t>Rt</a:t>
            </a:r>
            <a:r>
              <a:rPr lang="en-US" baseline="0" dirty="0" smtClean="0">
                <a:sym typeface="Wingdings" panose="05000000000000000000" pitchFamily="2" charset="2"/>
              </a:rPr>
              <a:t>/L))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 smtClean="0"/>
              <a:t>راه حل دیگر به دست آوردن پاسخ عمومی و خصوصی به صورت جداگانه است (صفحه بعد)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2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29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2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 rtl="1">
              <a:defRPr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dirty="0" smtClean="0"/>
              <a:t>6. مدارهای </a:t>
            </a:r>
            <a:r>
              <a:rPr lang="en-US" altLang="en-US" dirty="0" smtClean="0"/>
              <a:t>RL </a:t>
            </a:r>
            <a:r>
              <a:rPr lang="fa-IR" altLang="en-US" dirty="0" smtClean="0"/>
              <a:t>و</a:t>
            </a:r>
            <a:r>
              <a:rPr lang="en-US" altLang="en-US" dirty="0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cs typeface="B Nazanin" panose="00000400000000000000" pitchFamily="2" charset="-78"/>
              </a:defRPr>
            </a:lvl1pPr>
          </a:lstStyle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rtl="1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1.png"/><Relationship Id="rId5" Type="http://schemas.openxmlformats.org/officeDocument/2006/relationships/image" Target="../media/image51.e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cap="none" dirty="0" smtClean="0">
                <a:cs typeface="B Nazanin" panose="00000400000000000000" pitchFamily="2" charset="-78"/>
              </a:rPr>
              <a:t>مدارهای الکتریکی و الکترونیکی</a:t>
            </a:r>
            <a:br>
              <a:rPr lang="fa-IR" cap="none" dirty="0" smtClean="0">
                <a:cs typeface="B Nazanin" panose="00000400000000000000" pitchFamily="2" charset="-78"/>
              </a:rPr>
            </a:br>
            <a:r>
              <a:rPr lang="fa-IR" cap="none" dirty="0" smtClean="0">
                <a:cs typeface="B Nazanin" panose="00000400000000000000" pitchFamily="2" charset="-78"/>
              </a:rPr>
              <a:t>فصل ششم: مدارهای </a:t>
            </a:r>
            <a:r>
              <a:rPr lang="en-US" cap="none" dirty="0" smtClean="0">
                <a:cs typeface="B Nazanin" panose="00000400000000000000" pitchFamily="2" charset="-78"/>
              </a:rPr>
              <a:t>RL</a:t>
            </a:r>
            <a:r>
              <a:rPr lang="fa-IR" cap="none" dirty="0" smtClean="0">
                <a:cs typeface="B Nazanin" panose="00000400000000000000" pitchFamily="2" charset="-78"/>
              </a:rPr>
              <a:t> و </a:t>
            </a:r>
            <a:r>
              <a:rPr lang="en-US" cap="none" dirty="0" smtClean="0">
                <a:cs typeface="B Nazanin" panose="00000400000000000000" pitchFamily="2" charset="-78"/>
              </a:rPr>
              <a:t>RC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/>
            </a:r>
            <a:br>
              <a:rPr lang="fa-IR" sz="3600" cap="none" dirty="0" smtClean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>استاد درس: محمود ممتازپور</a:t>
            </a:r>
            <a:r>
              <a:rPr lang="en-US" sz="3600" cap="none" dirty="0">
                <a:cs typeface="B Nazanin" panose="00000400000000000000" pitchFamily="2" charset="-78"/>
              </a:rPr>
              <a:t/>
            </a:r>
            <a:br>
              <a:rPr lang="en-US" sz="3600" cap="none" dirty="0">
                <a:cs typeface="B Nazanin" panose="00000400000000000000" pitchFamily="2" charset="-78"/>
              </a:rPr>
            </a:br>
            <a:r>
              <a:rPr lang="en-US" sz="3000" u="sng" cap="none" dirty="0">
                <a:solidFill>
                  <a:srgbClr val="6128F0"/>
                </a:solidFill>
                <a:cs typeface="B Nazanin" panose="00000400000000000000" pitchFamily="2" charset="-78"/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  <a:cs typeface="B Nazanin" panose="00000400000000000000" pitchFamily="2" charset="-78"/>
              </a:rPr>
              <a:t>momtazpour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sz="3000" cap="none" dirty="0">
                <a:cs typeface="B Nazanin" panose="00000400000000000000" pitchFamily="2" charset="-78"/>
              </a:rPr>
              <a:t/>
            </a:r>
            <a:br>
              <a:rPr lang="en-US" sz="3000" cap="none" dirty="0">
                <a:cs typeface="B Nazanin" panose="00000400000000000000" pitchFamily="2" charset="-78"/>
              </a:rPr>
            </a:br>
            <a:endParaRPr lang="en-US" sz="3000" cap="none" dirty="0">
              <a:cs typeface="B Nazanin" panose="00000400000000000000" pitchFamily="2" charset="-78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r" rtl="1" eaLnBrk="1" hangingPunct="1"/>
            <a:r>
              <a:rPr lang="fa-IR" altLang="en-US" dirty="0" smtClean="0">
                <a:cs typeface="B Nazanin" panose="00000400000000000000" pitchFamily="2" charset="-78"/>
              </a:rPr>
              <a:t>دانشگاه صنعتی امیرکبیر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  <a:cs typeface="B Nazanin" panose="00000400000000000000" pitchFamily="2" charset="-7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  <a:cs typeface="B Nazanin" panose="00000400000000000000" pitchFamily="2" charset="-78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 smtClean="0">
                <a:solidFill>
                  <a:srgbClr val="FFFFFF"/>
                </a:solidFill>
                <a:cs typeface="B Nazanin" panose="00000400000000000000" pitchFamily="2" charset="-78"/>
              </a:rPr>
              <a:t>مدارهای الکتریکی و الکترونیکی</a:t>
            </a:r>
            <a:endParaRPr lang="en-US" altLang="en-US" dirty="0">
              <a:solidFill>
                <a:srgbClr val="FFFFFF"/>
              </a:solidFill>
              <a:cs typeface="B Nazanin" panose="00000400000000000000" pitchFamily="2" charset="-78"/>
            </a:endParaRP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/>
            <a:r>
              <a:rPr lang="fa-IR" altLang="en-US" smtClean="0">
                <a:solidFill>
                  <a:schemeClr val="tx2"/>
                </a:solidFill>
                <a:cs typeface="B Nazanin" panose="00000400000000000000" pitchFamily="2" charset="-78"/>
              </a:rPr>
              <a:t>6. مدارهای </a:t>
            </a:r>
            <a:r>
              <a:rPr lang="en-US" altLang="en-US" smtClean="0">
                <a:solidFill>
                  <a:schemeClr val="tx2"/>
                </a:solidFill>
                <a:cs typeface="B Nazanin" panose="00000400000000000000" pitchFamily="2" charset="-78"/>
              </a:rPr>
              <a:t>RL </a:t>
            </a:r>
            <a:r>
              <a:rPr lang="fa-IR" altLang="en-US" smtClean="0">
                <a:solidFill>
                  <a:schemeClr val="tx2"/>
                </a:solidFill>
                <a:cs typeface="B Nazanin" panose="00000400000000000000" pitchFamily="2" charset="-78"/>
              </a:rPr>
              <a:t>و</a:t>
            </a:r>
            <a:r>
              <a:rPr lang="en-US" altLang="en-US" smtClean="0">
                <a:solidFill>
                  <a:schemeClr val="tx2"/>
                </a:solidFill>
                <a:cs typeface="B Nazanin" panose="00000400000000000000" pitchFamily="2" charset="-78"/>
              </a:rPr>
              <a:t>RC </a:t>
            </a:r>
            <a:endParaRPr lang="en-US" altLang="en-US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مثال: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altLang="en-US" dirty="0" smtClean="0"/>
                  <a:t>نشان دهید ولتاژ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a-IR" altLang="en-US" dirty="0" smtClean="0"/>
                  <a:t> در لحظه 200 میکروثانیه برابر 321 میلی ولت است.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2150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829A2BB9-2CA0-4569-A854-312C0C545C9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1510" name="Picture 3" descr="hay29575_08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2" r="49831" b="56674"/>
          <a:stretch>
            <a:fillRect/>
          </a:stretch>
        </p:blipFill>
        <p:spPr bwMode="auto">
          <a:xfrm>
            <a:off x="1816100" y="2362200"/>
            <a:ext cx="561340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5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4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12648" y="1219200"/>
                <a:ext cx="8150352" cy="4876800"/>
              </a:xfrm>
            </p:spPr>
            <p:txBody>
              <a:bodyPr/>
              <a:lstStyle/>
              <a:p>
                <a:r>
                  <a:rPr lang="fa-IR" altLang="en-US" dirty="0" smtClean="0"/>
                  <a:t>ثابت زمانی پاسخ طبیعی مداری شامل یک سلف و تعدادی مقاومت برابر با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fa-IR" altLang="en-US" dirty="0" smtClean="0"/>
                  <a:t> است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fa-IR" altLang="en-US" i="1" dirty="0" smtClean="0"/>
                  <a:t> </a:t>
                </a:r>
                <a:r>
                  <a:rPr lang="fa-IR" altLang="en-US" dirty="0" smtClean="0"/>
                  <a:t>مقاومت معادلی است که از دو سر سلف دیده می‌شود.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 smtClean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 algn="ctr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i="1" baseline="-25000" dirty="0" err="1" smtClean="0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i="1" baseline="-2500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i="1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i="1" baseline="-25000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2534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1219200"/>
                <a:ext cx="8150352" cy="4876800"/>
              </a:xfrm>
              <a:blipFill rotWithShape="0">
                <a:blip r:embed="rId2"/>
                <a:stretch>
                  <a:fillRect t="-1250" r="-449" b="-187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0" name="Picture 3" descr="hay29575_08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0"/>
          <a:stretch>
            <a:fillRect/>
          </a:stretch>
        </p:blipFill>
        <p:spPr bwMode="auto">
          <a:xfrm>
            <a:off x="1785874" y="2819400"/>
            <a:ext cx="58039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مدار </a:t>
            </a:r>
            <a:r>
              <a:rPr lang="en-US" dirty="0" smtClean="0"/>
              <a:t>RL</a:t>
            </a:r>
            <a:r>
              <a:rPr lang="fa-IR" dirty="0" smtClean="0"/>
              <a:t> مرتبه اول بدون منبع در حالت کلی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5D95C4C5-424D-4A8E-8BF3-7809689D7E1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166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4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12648" y="1219200"/>
                <a:ext cx="8150352" cy="4876800"/>
              </a:xfrm>
            </p:spPr>
            <p:txBody>
              <a:bodyPr/>
              <a:lstStyle/>
              <a:p>
                <a:r>
                  <a:rPr lang="fa-IR" altLang="en-US" dirty="0" smtClean="0"/>
                  <a:t>ثابت زمانی پاسخ طبیعی مداری شامل یک خازن و تعدادی مقاومت برابر با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a-IR" altLang="en-US" dirty="0" smtClean="0"/>
                  <a:t> است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fa-IR" altLang="en-US" i="1" dirty="0" smtClean="0"/>
                  <a:t> </a:t>
                </a:r>
                <a:r>
                  <a:rPr lang="fa-IR" altLang="en-US" dirty="0" smtClean="0"/>
                  <a:t>مقاومت معادلی است که از دو سر خازن دیده می‌شود.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 smtClean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 algn="ctr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i="1" baseline="-25000" dirty="0" err="1" smtClean="0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b="0" i="1" baseline="-250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b="0" i="1" baseline="-250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en-US" i="1" baseline="-25000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2534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1219200"/>
                <a:ext cx="8150352" cy="4876800"/>
              </a:xfrm>
              <a:blipFill rotWithShape="0">
                <a:blip r:embed="rId2"/>
                <a:stretch>
                  <a:fillRect t="-1250" r="-449" b="-187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مدار </a:t>
            </a:r>
            <a:r>
              <a:rPr lang="en-US" dirty="0" smtClean="0"/>
              <a:t>RC</a:t>
            </a:r>
            <a:r>
              <a:rPr lang="fa-IR" dirty="0" smtClean="0"/>
              <a:t> مرتبه اول بدون منبع در حالت کلی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5D95C4C5-424D-4A8E-8BF3-7809689D7E1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pic>
        <p:nvPicPr>
          <p:cNvPr id="8" name="Picture 3" descr="hay29575_08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0" b="10014"/>
          <a:stretch>
            <a:fillRect/>
          </a:stretch>
        </p:blipFill>
        <p:spPr bwMode="auto">
          <a:xfrm>
            <a:off x="1600200" y="3024372"/>
            <a:ext cx="654050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33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a-IR" dirty="0" smtClean="0"/>
              <a:t>چند نکته در مورد مدارهای مرتبه اول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648" y="1219200"/>
                <a:ext cx="8302752" cy="4876800"/>
              </a:xfrm>
            </p:spPr>
            <p:txBody>
              <a:bodyPr/>
              <a:lstStyle/>
              <a:p>
                <a:r>
                  <a:rPr lang="fa-IR" altLang="en-US" dirty="0" smtClean="0"/>
                  <a:t>با فرض عدم وجود ولتاژ و جریان بی‌نهایت، ولتاژ خازن و جریان سلف تغییر آنی نخواهد داشت. پس قبل و بعد از کلیدزنی مقدار یکسانی خواهند داشت.</a:t>
                </a:r>
              </a:p>
              <a:p>
                <a:pPr marL="0" indent="0" algn="l" rtl="0">
                  <a:buNone/>
                </a:pPr>
                <a:r>
                  <a:rPr lang="fa-IR" alt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endParaRPr lang="fa-IR" altLang="en-US" dirty="0" smtClean="0"/>
              </a:p>
              <a:p>
                <a:endParaRPr lang="fa-IR" altLang="en-US" sz="1400" dirty="0" smtClean="0"/>
              </a:p>
              <a:p>
                <a:r>
                  <a:rPr lang="fa-IR" altLang="en-US" dirty="0" smtClean="0"/>
                  <a:t>ولتاژ و جریان مقاومت و منابع، ولتاژ سلف و جریان خازن این ویژگی را ندارند و مقدار آنها در لحظه کلیدزنی می‌تواند پرش کند.</a:t>
                </a:r>
                <a:endParaRPr lang="en-US" altLang="en-US" dirty="0" smtClean="0"/>
              </a:p>
              <a:p>
                <a:endParaRPr lang="fa-IR" altLang="en-US" dirty="0" smtClean="0"/>
              </a:p>
              <a:p>
                <a:r>
                  <a:rPr lang="fa-IR" altLang="en-US" dirty="0" smtClean="0"/>
                  <a:t>همه ولتاژها و جریان‌ها در مدار دارای پاسخ طبیعی به فرم 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r>
                  <a:rPr lang="fa-IR" altLang="en-US" dirty="0" smtClean="0"/>
                  <a:t> با مقدار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fa-IR" altLang="en-US" dirty="0"/>
                  <a:t> یکسان هستند.</a:t>
                </a:r>
                <a:endParaRPr lang="en-US" altLang="en-US" i="1" dirty="0"/>
              </a:p>
            </p:txBody>
          </p:sp>
        </mc:Choice>
        <mc:Fallback xmlns="">
          <p:sp>
            <p:nvSpPr>
              <p:cNvPr id="2457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1219200"/>
                <a:ext cx="8302752" cy="4876800"/>
              </a:xfrm>
              <a:blipFill rotWithShape="0">
                <a:blip r:embed="rId2"/>
                <a:stretch>
                  <a:fillRect l="-2203" t="-1250" r="-441" b="-437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5C09E3E5-BA9A-4D7A-80AF-C5D6AC2EF953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840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مثال: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altLang="en-US" i="1" dirty="0" smtClean="0"/>
                  <a:t> </a:t>
                </a:r>
                <a:r>
                  <a:rPr lang="fa-IR" altLang="en-US" dirty="0" smtClean="0"/>
                  <a:t>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altLang="en-US" i="1" dirty="0" smtClean="0"/>
                  <a:t> </a:t>
                </a:r>
                <a:r>
                  <a:rPr lang="fa-IR" altLang="en-US" dirty="0" smtClean="0"/>
                  <a:t>را برای زمانهای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a-IR" altLang="en-US" dirty="0" smtClean="0"/>
                  <a:t> بیابید.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fa-IR" altLang="en-US" sz="2400" i="1" dirty="0" smtClean="0"/>
              </a:p>
              <a:p>
                <a:pPr algn="l" rtl="0">
                  <a:buFont typeface="Wingdings 2" pitchFamily="18" charset="2"/>
                  <a:buNone/>
                </a:pPr>
                <a:r>
                  <a:rPr lang="en-US" altLang="en-US" sz="2400" i="1" dirty="0" smtClean="0"/>
                  <a:t>Answer</a:t>
                </a:r>
                <a:r>
                  <a:rPr lang="en-US" altLang="en-US" sz="2400" i="1" dirty="0"/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en-US" sz="2400" i="1" dirty="0" err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en-US" sz="2400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24</m:t>
                    </m:r>
                    <m:sSup>
                      <m:sSup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  <m:r>
                      <a:rPr lang="en-US" alt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baseline="-25000" dirty="0" err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36</m:t>
                    </m:r>
                    <m:sSup>
                      <m:sSup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sz="2400" i="1" dirty="0"/>
              </a:p>
            </p:txBody>
          </p:sp>
        </mc:Choice>
        <mc:Fallback xmlns="">
          <p:sp>
            <p:nvSpPr>
              <p:cNvPr id="2560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97" t="-875" r="-449" b="-62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25582C9-B2AF-465E-A9C1-87192FA227F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5606" name="Picture 3" descr="hay29575_08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0" r="44873" b="9692"/>
          <a:stretch>
            <a:fillRect/>
          </a:stretch>
        </p:blipFill>
        <p:spPr bwMode="auto">
          <a:xfrm>
            <a:off x="1087437" y="1905000"/>
            <a:ext cx="7675563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5384242"/>
            <a:ext cx="7620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3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تابع پله واحد    	</a:t>
            </a:r>
            <a:r>
              <a:rPr lang="en-US" dirty="0" smtClean="0"/>
              <a:t>Unit Step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altLang="en-US" dirty="0" smtClean="0"/>
                  <a:t>تابع پله واحد که با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altLang="en-US" dirty="0" smtClean="0"/>
                  <a:t> نمایش داده می‌شود بیانگر تغییر آنی از صفر به یک در زمان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a-IR" altLang="en-US" dirty="0" smtClean="0"/>
                  <a:t> است: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2662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84273FBF-ED28-40CF-B6BD-1A7128E8DC13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6630" name="Picture 3" descr="hay29575_08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"/>
          <a:stretch>
            <a:fillRect/>
          </a:stretch>
        </p:blipFill>
        <p:spPr bwMode="auto">
          <a:xfrm>
            <a:off x="5003800" y="3124200"/>
            <a:ext cx="35083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3" descr="hay29575_08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"/>
          <a:stretch>
            <a:fillRect/>
          </a:stretch>
        </p:blipFill>
        <p:spPr bwMode="auto">
          <a:xfrm>
            <a:off x="1104900" y="3124200"/>
            <a:ext cx="34925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40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مدل‌سازی رفتار کلید با تابع پله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09600" y="1317625"/>
            <a:ext cx="7950200" cy="4625975"/>
          </a:xfrm>
        </p:spPr>
        <p:txBody>
          <a:bodyPr/>
          <a:lstStyle/>
          <a:p>
            <a:r>
              <a:rPr lang="fa-IR" altLang="en-US" dirty="0" smtClean="0"/>
              <a:t>تابع پله واحد یک کلید «دبل-ترو» را مدل می‌کند.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fa-IR" altLang="en-US" dirty="0" smtClean="0"/>
              <a:t>کلید «سینگل-ترو» در زمانهای قبل از 0.2 مدار باز است نه اتصال کوتاه.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D9131C09-B6AE-41B4-8914-A427205D572B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7654" name="Picture 3" descr="hay29575_08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9" b="13333"/>
          <a:stretch>
            <a:fillRect/>
          </a:stretch>
        </p:blipFill>
        <p:spPr bwMode="auto">
          <a:xfrm>
            <a:off x="809625" y="2684463"/>
            <a:ext cx="7339013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6881018" y="2237582"/>
            <a:ext cx="550863" cy="34290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3508375" y="4371975"/>
            <a:ext cx="654050" cy="60960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11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8" name="Picture 3" descr="hay29575_08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"/>
          <a:stretch>
            <a:fillRect/>
          </a:stretch>
        </p:blipFill>
        <p:spPr bwMode="auto">
          <a:xfrm>
            <a:off x="458788" y="1584037"/>
            <a:ext cx="3762375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3" descr="hay29575_08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"/>
          <a:stretch>
            <a:fillRect/>
          </a:stretch>
        </p:blipFill>
        <p:spPr bwMode="auto">
          <a:xfrm>
            <a:off x="4221163" y="3695700"/>
            <a:ext cx="4465637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مدل‌سازی پالس با تابع پله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آیا می‌توان توابع زیر را بر حسب تابع پله مدل کرد؟</a:t>
            </a:r>
            <a:endParaRPr lang="fa-I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10F69155-0FE7-4AD8-86DF-D8EE593B1D6F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949987"/>
            <a:ext cx="29464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a-IR" sz="2800" dirty="0" smtClean="0">
                <a:latin typeface="+mn-lt"/>
                <a:cs typeface="B Nazanin" panose="00000400000000000000" pitchFamily="2" charset="-78"/>
              </a:rPr>
              <a:t>پالس مربعی</a:t>
            </a:r>
            <a:endParaRPr lang="en-US" sz="2800" dirty="0">
              <a:latin typeface="+mn-lt"/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0312" y="3365212"/>
            <a:ext cx="2170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defRPr/>
            </a:pPr>
            <a:r>
              <a:rPr lang="fa-IR" sz="2800" dirty="0" smtClean="0">
                <a:latin typeface="+mn-lt"/>
                <a:cs typeface="B Nazanin" panose="00000400000000000000" pitchFamily="2" charset="-78"/>
              </a:rPr>
              <a:t>پالس سینوسی</a:t>
            </a:r>
            <a:endParaRPr lang="en-US" sz="2800" dirty="0">
              <a:latin typeface="+mn-lt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37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مدار </a:t>
            </a:r>
            <a:r>
              <a:rPr lang="en-US" dirty="0" smtClean="0"/>
              <a:t>RL</a:t>
            </a:r>
            <a:r>
              <a:rPr lang="fa-IR" dirty="0" smtClean="0"/>
              <a:t> با منبع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8684" y="1328636"/>
                <a:ext cx="5130800" cy="4625975"/>
              </a:xfrm>
            </p:spPr>
            <p:txBody>
              <a:bodyPr/>
              <a:lstStyle/>
              <a:p>
                <a:r>
                  <a:rPr lang="fa-IR" altLang="en-US" dirty="0" smtClean="0"/>
                  <a:t>دو مدار نشان داده شده رفتار مشابهی در زمانهای قبل و بعد از کلیدزنی دارند.</a:t>
                </a: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r>
                  <a:rPr lang="fa-IR" altLang="en-US" dirty="0" smtClean="0"/>
                  <a:t>در حضور منبع، باید هم پاسخ طبیعی و هم پاسخ اجباری (خصوصی) مدار را بیابیم:</a:t>
                </a:r>
              </a:p>
              <a:p>
                <a:endParaRPr lang="fa-IR" altLang="en-US" i="1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i="1" dirty="0"/>
              </a:p>
            </p:txBody>
          </p:sp>
        </mc:Choice>
        <mc:Fallback xmlns="">
          <p:sp>
            <p:nvSpPr>
              <p:cNvPr id="2969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8684" y="1328636"/>
                <a:ext cx="5130800" cy="4625975"/>
              </a:xfrm>
              <a:blipFill rotWithShape="0">
                <a:blip r:embed="rId3"/>
                <a:stretch>
                  <a:fillRect l="-1546" t="-1318" r="-71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8E8AE41B-4FB4-40E0-8D3D-124355F5EC4D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9702" name="Picture 5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t="2107"/>
          <a:stretch>
            <a:fillRect/>
          </a:stretch>
        </p:blipFill>
        <p:spPr bwMode="auto">
          <a:xfrm>
            <a:off x="745331" y="1573400"/>
            <a:ext cx="2855913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490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مدار </a:t>
            </a:r>
            <a:r>
              <a:rPr lang="en-US" dirty="0" smtClean="0"/>
              <a:t>RL</a:t>
            </a:r>
            <a:r>
              <a:rPr lang="fa-IR" dirty="0" smtClean="0"/>
              <a:t> با منبع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9898ECB-2A15-4AD8-94FA-84D85D556D5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0726" name="Picture 5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2" t="51878" r="6425" b="4865"/>
          <a:stretch>
            <a:fillRect/>
          </a:stretch>
        </p:blipFill>
        <p:spPr bwMode="auto">
          <a:xfrm>
            <a:off x="228600" y="1219200"/>
            <a:ext cx="30416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8156448" cy="4876800"/>
              </a:xfrm>
            </p:spPr>
            <p:txBody>
              <a:bodyPr/>
              <a:lstStyle/>
              <a:p>
                <a:r>
                  <a:rPr lang="fa-IR" dirty="0" smtClean="0"/>
                  <a:t>پاسخ عمومی:</a:t>
                </a:r>
              </a:p>
              <a:p>
                <a:pPr marL="0" indent="0" algn="l" rtl="0">
                  <a:buNone/>
                </a:pPr>
                <a:r>
                  <a:rPr lang="en-US" sz="2400" b="0" dirty="0" smtClean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400" b="0" dirty="0" smtClean="0"/>
                  <a:t/>
                </a:r>
                <a:br>
                  <a:rPr lang="en-US" sz="2400" b="0" dirty="0" smtClean="0"/>
                </a:br>
                <a:r>
                  <a:rPr lang="en-US" sz="2400" b="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𝑅𝑡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 smtClean="0"/>
              </a:p>
              <a:p>
                <a:endParaRPr lang="fa-IR" sz="100" dirty="0" smtClean="0"/>
              </a:p>
              <a:p>
                <a:r>
                  <a:rPr lang="fa-IR" dirty="0" smtClean="0"/>
                  <a:t>پاسخ اجباری (از جنس منبع):</a:t>
                </a:r>
              </a:p>
              <a:p>
                <a:pPr marL="0" indent="0" algn="l" rtl="0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م</m:t>
                        </m:r>
                        <m: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عادله</m:t>
                        </m:r>
                        <m:r>
                          <m:rPr>
                            <m:brk m:alnAt="2"/>
                          </m:rP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"/>
                          </m:rP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د</m:t>
                        </m:r>
                        <m: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ر</m:t>
                        </m:r>
                        <m:r>
                          <m:rPr>
                            <m:brk m:alnAt="2"/>
                          </m:rP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"/>
                          </m:rP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د</m:t>
                        </m:r>
                        <m: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ادن</m:t>
                        </m:r>
                        <m:r>
                          <m:rPr>
                            <m:brk m:alnAt="2"/>
                          </m:rP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"/>
                          </m:rP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ص</m:t>
                        </m:r>
                        <m: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دق</m:t>
                        </m:r>
                      </m:e>
                    </m:groupCh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400" b="0" dirty="0" smtClean="0">
                  <a:solidFill>
                    <a:prstClr val="black"/>
                  </a:solidFill>
                </a:endParaRPr>
              </a:p>
              <a:p>
                <a:endParaRPr lang="fa-IR" sz="1050" dirty="0" smtClean="0"/>
              </a:p>
              <a:p>
                <a:r>
                  <a:rPr lang="fa-IR" dirty="0" smtClean="0"/>
                  <a:t>پاسخ </a:t>
                </a:r>
                <a:r>
                  <a:rPr lang="fa-IR" dirty="0"/>
                  <a:t>کامل = پاسخ طبیعی + پاسخ </a:t>
                </a:r>
                <a:r>
                  <a:rPr lang="fa-IR" dirty="0" smtClean="0"/>
                  <a:t>اجباری:</a:t>
                </a:r>
              </a:p>
              <a:p>
                <a:endParaRPr lang="fa-IR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groupChr>
                        <m:groupChrPr>
                          <m:chr m:val="→"/>
                          <m:vertJc m:val="bot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ا</m:t>
                          </m:r>
                          <m: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ولیه</m:t>
                          </m:r>
                          <m:r>
                            <m:rPr>
                              <m:brk m:alnAt="2"/>
                            </m:rP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"/>
                            </m:rP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ش</m:t>
                          </m:r>
                          <m: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رایط</m:t>
                          </m:r>
                          <m:r>
                            <m:rPr>
                              <m:brk m:alnAt="2"/>
                            </m:rP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"/>
                            </m:rP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د</m:t>
                          </m:r>
                          <m: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ادن</m:t>
                          </m:r>
                          <m:r>
                            <m:rPr>
                              <m:brk m:alnAt="2"/>
                            </m:rPr>
                            <a:rPr lang="fa-I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"/>
                            </m:rPr>
                            <a:rPr lang="fa-I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ص</m:t>
                          </m:r>
                          <m:r>
                            <a:rPr lang="fa-I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دق</m:t>
                          </m:r>
                        </m:e>
                      </m:groupCh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8156448" cy="4876800"/>
              </a:xfrm>
              <a:blipFill rotWithShape="0">
                <a:blip r:embed="rId4"/>
                <a:stretch>
                  <a:fillRect t="-1250" r="-448" b="-162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41131" y="3218302"/>
                <a:ext cx="2099549" cy="895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i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31" y="3218302"/>
                <a:ext cx="2099549" cy="8952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42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dirty="0" smtClean="0"/>
              <a:t>فهرست مطالب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altLang="en-US" dirty="0" smtClean="0"/>
              <a:t>یافتن پاسخ زمانی مدارهای مرتبه اول</a:t>
            </a:r>
          </a:p>
          <a:p>
            <a:pPr lvl="1"/>
            <a:r>
              <a:rPr lang="fa-IR" altLang="en-US" dirty="0" smtClean="0"/>
              <a:t>مدار </a:t>
            </a:r>
            <a:r>
              <a:rPr lang="en-US" altLang="en-US" dirty="0" smtClean="0"/>
              <a:t>RL</a:t>
            </a:r>
            <a:r>
              <a:rPr lang="fa-IR" altLang="en-US" dirty="0" smtClean="0"/>
              <a:t> بدون منبع</a:t>
            </a:r>
            <a:endParaRPr lang="en-US" altLang="en-US" dirty="0" smtClean="0"/>
          </a:p>
          <a:p>
            <a:pPr lvl="1"/>
            <a:r>
              <a:rPr lang="fa-IR" altLang="en-US" dirty="0" smtClean="0"/>
              <a:t>مدار </a:t>
            </a:r>
            <a:r>
              <a:rPr lang="en-US" altLang="en-US" dirty="0" smtClean="0"/>
              <a:t>RC</a:t>
            </a:r>
            <a:r>
              <a:rPr lang="fa-IR" altLang="en-US" dirty="0" smtClean="0"/>
              <a:t> بدون منبع</a:t>
            </a:r>
            <a:endParaRPr lang="en-US" altLang="en-US" dirty="0" smtClean="0"/>
          </a:p>
          <a:p>
            <a:pPr lvl="1"/>
            <a:r>
              <a:rPr lang="fa-IR" altLang="en-US" dirty="0" smtClean="0"/>
              <a:t>مدار </a:t>
            </a:r>
            <a:r>
              <a:rPr lang="en-US" altLang="en-US" dirty="0" smtClean="0"/>
              <a:t>RL</a:t>
            </a:r>
            <a:r>
              <a:rPr lang="fa-IR" altLang="en-US" dirty="0" smtClean="0"/>
              <a:t> با منبع</a:t>
            </a:r>
            <a:endParaRPr lang="en-US" altLang="en-US" dirty="0" smtClean="0"/>
          </a:p>
          <a:p>
            <a:pPr lvl="1"/>
            <a:r>
              <a:rPr lang="fa-IR" altLang="en-US" dirty="0" smtClean="0"/>
              <a:t>مدار </a:t>
            </a:r>
            <a:r>
              <a:rPr lang="en-US" altLang="en-US" dirty="0" smtClean="0"/>
              <a:t>RC</a:t>
            </a:r>
            <a:r>
              <a:rPr lang="fa-IR" altLang="en-US" dirty="0" smtClean="0"/>
              <a:t> با منبع</a:t>
            </a:r>
            <a:endParaRPr lang="en-US" altLang="en-US" dirty="0" smtClean="0"/>
          </a:p>
          <a:p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fa-IR" altLang="en-US" smtClean="0"/>
              <a:t>مدارهای الکتریکی و الکترونیکی</a:t>
            </a:r>
            <a:endParaRPr lang="en-US" altLang="en-US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fa-IR" altLang="en-US" smtClean="0"/>
              <a:t>6. مدارهای </a:t>
            </a:r>
            <a:r>
              <a:rPr lang="en-US" altLang="en-US" smtClean="0"/>
              <a:t>RL</a:t>
            </a:r>
            <a:r>
              <a:rPr lang="fa-IR" altLang="en-US" smtClean="0"/>
              <a:t> 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805AAEB-DA8E-4881-81AF-D22FE85BF778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مدار </a:t>
            </a:r>
            <a:r>
              <a:rPr lang="en-US" dirty="0" smtClean="0"/>
              <a:t>RL</a:t>
            </a:r>
            <a:r>
              <a:rPr lang="fa-IR" dirty="0" smtClean="0"/>
              <a:t> با منبع: پاسخ پله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A1E8389-70A9-42D3-93DE-CB0868AE1F31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1750" name="Picture 5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2" t="51878" r="6425" b="4865"/>
          <a:stretch>
            <a:fillRect/>
          </a:stretch>
        </p:blipFill>
        <p:spPr bwMode="auto">
          <a:xfrm>
            <a:off x="81756" y="1278636"/>
            <a:ext cx="30416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3" descr="hay29575_08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"/>
          <a:stretch>
            <a:fillRect/>
          </a:stretch>
        </p:blipFill>
        <p:spPr bwMode="auto">
          <a:xfrm>
            <a:off x="837406" y="3554526"/>
            <a:ext cx="4572000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429000" y="1219200"/>
                <a:ext cx="5337048" cy="4876800"/>
              </a:xfrm>
            </p:spPr>
            <p:txBody>
              <a:bodyPr/>
              <a:lstStyle/>
              <a:p>
                <a:r>
                  <a:rPr lang="fa-IR" dirty="0" smtClean="0"/>
                  <a:t>در این مدار، جریان سلف به صورت نمایی تا مقدار نهایی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fa-IR" dirty="0" smtClean="0"/>
                  <a:t> شارژ می‌شود.</a:t>
                </a:r>
              </a:p>
              <a:p>
                <a:endParaRPr lang="fa-I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sz="2400" dirty="0"/>
              </a:p>
              <a:p>
                <a:pPr marL="0" indent="0">
                  <a:buNone/>
                </a:pPr>
                <a:endParaRPr lang="fa-IR" dirty="0" smtClean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429000" y="1219200"/>
                <a:ext cx="5337048" cy="4876800"/>
              </a:xfrm>
              <a:blipFill rotWithShape="0">
                <a:blip r:embed="rId4"/>
                <a:stretch>
                  <a:fillRect l="-4114" t="-1250" r="-68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27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پاسخ کامل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232648" cy="4876800"/>
          </a:xfrm>
        </p:spPr>
        <p:txBody>
          <a:bodyPr/>
          <a:lstStyle/>
          <a:p>
            <a:r>
              <a:rPr lang="fa-IR" dirty="0" smtClean="0"/>
              <a:t>حال اگر مدار هم منبع داشته باشد و هم شرط اولیه چه؟</a:t>
            </a:r>
          </a:p>
          <a:p>
            <a:r>
              <a:rPr lang="fa-IR" dirty="0" smtClean="0"/>
              <a:t>دو راه حل:</a:t>
            </a:r>
            <a:endParaRPr lang="en-US" dirty="0" smtClean="0"/>
          </a:p>
          <a:p>
            <a:pPr lvl="1"/>
            <a:r>
              <a:rPr lang="fa-IR" dirty="0"/>
              <a:t>حل معادله دیفرانسیل با شرط اولیه داده شده</a:t>
            </a:r>
            <a:endParaRPr lang="en-US" dirty="0"/>
          </a:p>
          <a:p>
            <a:pPr lvl="2"/>
            <a:r>
              <a:rPr lang="fa-IR" sz="2100" dirty="0"/>
              <a:t>پاسخ کامل = پاسخ طبیعی + پاسخ اجباری</a:t>
            </a:r>
            <a:endParaRPr lang="en-US" sz="2100" dirty="0"/>
          </a:p>
          <a:p>
            <a:pPr lvl="1"/>
            <a:r>
              <a:rPr lang="fa-IR" dirty="0" smtClean="0"/>
              <a:t>استفاده از جمع آثار:</a:t>
            </a:r>
            <a:endParaRPr lang="en-US" dirty="0" smtClean="0"/>
          </a:p>
          <a:p>
            <a:pPr lvl="2"/>
            <a:r>
              <a:rPr lang="fa-IR" sz="2100" dirty="0" smtClean="0"/>
              <a:t>پاسخ کامل = پاسخ مدار با منبع (بدون شرط اولیه)+پاسخ مدار بدون منبع (با شرط اولیه)</a:t>
            </a:r>
            <a:endParaRPr lang="en-US" sz="21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71276" y="4497632"/>
            <a:ext cx="22860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  <a:cs typeface="B Nazanin" panose="00000400000000000000" pitchFamily="2" charset="-78"/>
              </a:rPr>
              <a:t>منابع را حذف کن ولی شرایط اولیه را نگه دار</a:t>
            </a:r>
            <a:endParaRPr lang="en-US" dirty="0">
              <a:solidFill>
                <a:sysClr val="windowText" lastClr="000000"/>
              </a:solidFill>
              <a:cs typeface="B Nazanin" panose="00000400000000000000" pitchFamily="2" charset="-78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14276" y="4038600"/>
            <a:ext cx="728924" cy="37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43500" y="4569069"/>
            <a:ext cx="25527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ysClr val="windowText" lastClr="000000"/>
                </a:solidFill>
                <a:cs typeface="B Nazanin" panose="00000400000000000000" pitchFamily="2" charset="-78"/>
              </a:rPr>
              <a:t>منابع را نگه دار ولی شرایط اولیه را صفر کن</a:t>
            </a:r>
            <a:endParaRPr lang="en-US" dirty="0">
              <a:solidFill>
                <a:sysClr val="windowText" lastClr="000000"/>
              </a:solidFill>
              <a:cs typeface="B Nazanin" panose="00000400000000000000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638800" y="4149969"/>
            <a:ext cx="9144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3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اگر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dirty="0" smtClean="0"/>
                  <a:t>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 smtClean="0"/>
                  <a:t> را بیابید.</a:t>
                </a:r>
                <a:endParaRPr lang="en-US" dirty="0" smtClean="0"/>
              </a:p>
              <a:p>
                <a:endParaRPr lang="en-US" dirty="0"/>
              </a:p>
              <a:p>
                <a:pPr marL="514350" indent="-514350">
                  <a:buSzPct val="90000"/>
                  <a:buAutoNum type="arabicParenR"/>
                </a:pPr>
                <a:r>
                  <a:rPr lang="fa-IR" dirty="0" smtClean="0"/>
                  <a:t>جمع آثار:</a:t>
                </a:r>
                <a:endParaRPr lang="en-US" dirty="0" smtClean="0"/>
              </a:p>
              <a:p>
                <a:pPr marL="514350" indent="-514350">
                  <a:buSzPct val="80000"/>
                  <a:buFont typeface="+mj-lt"/>
                  <a:buAutoNum type="alphaLcPeriod"/>
                </a:pPr>
                <a:endParaRPr lang="en-US" dirty="0" smtClean="0"/>
              </a:p>
              <a:p>
                <a:pPr lvl="1">
                  <a:buSzPct val="80000"/>
                </a:pPr>
                <a:r>
                  <a:rPr lang="fa-IR" dirty="0" smtClean="0"/>
                  <a:t>پاسخ بدون منبع:</a:t>
                </a:r>
                <a:endParaRPr lang="en-US" dirty="0" smtClean="0"/>
              </a:p>
              <a:p>
                <a:pPr marL="514350" indent="-514350">
                  <a:buSzPct val="80000"/>
                  <a:buFont typeface="+mj-lt"/>
                  <a:buAutoNum type="alphaLcPeriod"/>
                </a:pPr>
                <a:endParaRPr lang="en-US" dirty="0" smtClean="0"/>
              </a:p>
              <a:p>
                <a:pPr lvl="1">
                  <a:buSzPct val="80000"/>
                </a:pPr>
                <a:r>
                  <a:rPr lang="fa-IR" dirty="0" smtClean="0"/>
                  <a:t>پاسخ با منبع:</a:t>
                </a:r>
                <a:endParaRPr lang="en-US" dirty="0" smtClean="0"/>
              </a:p>
              <a:p>
                <a:pPr marL="514350" indent="-514350">
                  <a:buSzPct val="80000"/>
                  <a:buFont typeface="+mj-lt"/>
                  <a:buAutoNum type="alphaLcPeriod"/>
                </a:pPr>
                <a:endParaRPr lang="en-US" dirty="0"/>
              </a:p>
              <a:p>
                <a:pPr lvl="1">
                  <a:buSzPct val="80000"/>
                </a:pPr>
                <a:r>
                  <a:rPr lang="fa-IR" dirty="0" smtClean="0"/>
                  <a:t>پاسخ کامل: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142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66800" y="3413130"/>
                <a:ext cx="3260531" cy="484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13130"/>
                <a:ext cx="3260531" cy="4846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66800" y="4278814"/>
                <a:ext cx="3990402" cy="781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278814"/>
                <a:ext cx="3990402" cy="7813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66800" y="5208810"/>
                <a:ext cx="5385413" cy="781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208810"/>
                <a:ext cx="5385413" cy="781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5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2" t="51878" r="6425" b="4865"/>
          <a:stretch>
            <a:fillRect/>
          </a:stretch>
        </p:blipFill>
        <p:spPr bwMode="auto">
          <a:xfrm>
            <a:off x="81756" y="1278636"/>
            <a:ext cx="30416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88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SzPct val="90000"/>
              <a:buFont typeface="+mj-lt"/>
              <a:buAutoNum type="arabicParenR" startAt="2"/>
            </a:pPr>
            <a:r>
              <a:rPr lang="fa-IR" dirty="0" smtClean="0"/>
              <a:t>حل معادله دیفرانسیل با شرط اولیه:</a:t>
            </a:r>
            <a:endParaRPr lang="en-US" dirty="0" smtClean="0"/>
          </a:p>
          <a:p>
            <a:pPr marL="0" indent="0">
              <a:buSzPct val="80000"/>
              <a:buNone/>
            </a:pPr>
            <a:endParaRPr lang="en-US" dirty="0" smtClean="0"/>
          </a:p>
          <a:p>
            <a:pPr marL="0" indent="0">
              <a:buSzPct val="80000"/>
              <a:buNone/>
            </a:pPr>
            <a:endParaRPr lang="en-US" sz="4400" dirty="0" smtClean="0"/>
          </a:p>
          <a:p>
            <a:pPr lvl="1">
              <a:buSzPct val="80000"/>
            </a:pPr>
            <a:r>
              <a:rPr lang="fa-IR" dirty="0" smtClean="0"/>
              <a:t>پاسخ طبیعی:</a:t>
            </a:r>
            <a:endParaRPr lang="en-US" dirty="0" smtClean="0"/>
          </a:p>
          <a:p>
            <a:pPr lvl="1">
              <a:buSzPct val="80000"/>
            </a:pPr>
            <a:endParaRPr lang="en-US" sz="2800" dirty="0" smtClean="0"/>
          </a:p>
          <a:p>
            <a:pPr lvl="1">
              <a:buSzPct val="80000"/>
            </a:pPr>
            <a:r>
              <a:rPr lang="fa-IR" dirty="0" smtClean="0"/>
              <a:t>پاسخ اجباری:</a:t>
            </a:r>
            <a:endParaRPr lang="en-US" dirty="0" smtClean="0"/>
          </a:p>
          <a:p>
            <a:pPr lvl="1">
              <a:buSzPct val="80000"/>
            </a:pPr>
            <a:endParaRPr lang="en-US" sz="2400" dirty="0"/>
          </a:p>
          <a:p>
            <a:pPr lvl="1">
              <a:buSzPct val="80000"/>
            </a:pPr>
            <a:r>
              <a:rPr lang="fa-IR" dirty="0" smtClean="0"/>
              <a:t>پاسخ کامل: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91927" y="3092986"/>
                <a:ext cx="3352800" cy="452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27" y="3092986"/>
                <a:ext cx="3352800" cy="452047"/>
              </a:xfrm>
              <a:prstGeom prst="rect">
                <a:avLst/>
              </a:prstGeom>
              <a:blipFill rotWithShape="0">
                <a:blip r:embed="rId2"/>
                <a:stretch>
                  <a:fillRect t="-81333" b="-100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03775" y="3868842"/>
                <a:ext cx="4103325" cy="723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b="0" i="1" baseline="-2500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775" y="3868842"/>
                <a:ext cx="4103325" cy="7239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-832555" y="4818660"/>
                <a:ext cx="5537813" cy="723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200" baseline="-25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555" y="4818660"/>
                <a:ext cx="5537813" cy="7239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05200" y="1923928"/>
                <a:ext cx="4572000" cy="723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2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baseline="-25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923928"/>
                <a:ext cx="4572000" cy="7239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24632" y="5524419"/>
                <a:ext cx="7852568" cy="723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2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2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200" i="1" baseline="-25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200" baseline="-25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2" y="5524419"/>
                <a:ext cx="7852568" cy="7239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5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2" t="51878" r="6425" b="4865"/>
          <a:stretch>
            <a:fillRect/>
          </a:stretch>
        </p:blipFill>
        <p:spPr bwMode="auto">
          <a:xfrm>
            <a:off x="81756" y="1278636"/>
            <a:ext cx="30416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62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 descr="hay29575_08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"/>
          <a:stretch>
            <a:fillRect/>
          </a:stretch>
        </p:blipFill>
        <p:spPr bwMode="auto">
          <a:xfrm>
            <a:off x="4622800" y="2676525"/>
            <a:ext cx="4314825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a-IR" dirty="0" smtClean="0"/>
              <a:t>مثال: مدار </a:t>
            </a:r>
            <a:r>
              <a:rPr lang="en-US" dirty="0" smtClean="0"/>
              <a:t>RL</a:t>
            </a:r>
            <a:r>
              <a:rPr lang="fa-IR" dirty="0" smtClean="0"/>
              <a:t> با ورودی پله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 smtClean="0"/>
                  <a:t> را بیابید.</a:t>
                </a:r>
                <a:endParaRPr lang="fa-IR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63A661F1-8D0D-4996-A18E-FFF7EF19CD7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2774" name="Picture 3" descr="hay29575_08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0"/>
          <a:stretch>
            <a:fillRect/>
          </a:stretch>
        </p:blipFill>
        <p:spPr bwMode="auto">
          <a:xfrm>
            <a:off x="457200" y="1447800"/>
            <a:ext cx="4852988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5944" y="5371561"/>
                <a:ext cx="4635500" cy="62363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𝑖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𝑡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25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25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1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−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ＭＳ Ｐゴシック" pitchFamily="-1" charset="-128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ＭＳ Ｐゴシック" pitchFamily="-1" charset="-128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ＭＳ Ｐゴシック" pitchFamily="-1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ＭＳ Ｐゴシック" pitchFamily="-1" charset="-128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ＭＳ Ｐゴシック" pitchFamily="-1" charset="-128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ＭＳ Ｐゴシック" pitchFamily="-1" charset="-128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𝑢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𝑡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A</m:t>
                      </m:r>
                    </m:oMath>
                  </m:oMathPara>
                </a14:m>
                <a:endParaRPr lang="en-US" sz="3200" dirty="0">
                  <a:latin typeface="+mn-lt"/>
                  <a:cs typeface="ＭＳ Ｐゴシック" pitchFamily="-1" charset="-12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44" y="5371561"/>
                <a:ext cx="4635500" cy="6236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83684" y="5445919"/>
            <a:ext cx="3998965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7" name="Picture 4" descr="\\192.168.81.8\shipment\dti_out\November11\112311\Hayt_Durbin_DFR\z_JPG\ch_08\hay29575_083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 b="4865"/>
          <a:stretch>
            <a:fillRect/>
          </a:stretch>
        </p:blipFill>
        <p:spPr bwMode="auto">
          <a:xfrm>
            <a:off x="533400" y="1524000"/>
            <a:ext cx="35687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مثال: پاسخ مدار </a:t>
            </a:r>
            <a:r>
              <a:rPr lang="en-US" dirty="0" smtClean="0"/>
              <a:t>RL</a:t>
            </a:r>
            <a:r>
              <a:rPr lang="fa-IR" dirty="0" smtClean="0"/>
              <a:t> به ورودی پالس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با فرض ولتاژ ورودی داده شده، جریان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 smtClean="0"/>
                  <a:t> را بیابید.</a:t>
                </a:r>
                <a:endParaRPr lang="fa-IR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5ADA1475-1226-41DD-BFB5-C678576FA86A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3798" name="Picture 3" descr="hay29575_08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 b="56743"/>
          <a:stretch>
            <a:fillRect/>
          </a:stretch>
        </p:blipFill>
        <p:spPr bwMode="auto">
          <a:xfrm>
            <a:off x="3810000" y="2266156"/>
            <a:ext cx="4797425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9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99429"/>
            <a:ext cx="3810000" cy="1591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پاسخ مدار </a:t>
            </a:r>
            <a:r>
              <a:rPr lang="en-US" dirty="0" smtClean="0"/>
              <a:t>RL</a:t>
            </a:r>
            <a:r>
              <a:rPr lang="fa-IR" dirty="0" smtClean="0"/>
              <a:t> یا </a:t>
            </a:r>
            <a:r>
              <a:rPr lang="en-US" dirty="0" smtClean="0"/>
              <a:t>RC</a:t>
            </a:r>
            <a:r>
              <a:rPr lang="fa-IR" dirty="0" smtClean="0"/>
              <a:t> به ورودی قطار پالس: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بسته به مقادیر عرض پالس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fa-IR" dirty="0" smtClean="0"/>
                  <a:t>)، دوره</a:t>
                </a:r>
              </a:p>
              <a:p>
                <a:pPr marL="0" indent="0">
                  <a:buNone/>
                </a:pPr>
                <a:r>
                  <a:rPr lang="fa-IR" dirty="0" smtClean="0"/>
                  <a:t>تناوب پالس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a-IR" dirty="0" smtClean="0"/>
                  <a:t>) و ثابت زمانی مدار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r>
                  <a:rPr lang="fa-IR" dirty="0" smtClean="0"/>
                  <a:t>)</a:t>
                </a:r>
              </a:p>
              <a:p>
                <a:pPr marL="0" indent="0">
                  <a:buNone/>
                </a:pPr>
                <a:r>
                  <a:rPr lang="fa-IR" dirty="0" smtClean="0"/>
                  <a:t>چهار حالت مختلف به‌وجود می‌آید: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4"/>
                <a:stretch>
                  <a:fillRect t="-875" r="-157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759217"/>
            <a:ext cx="5648728" cy="34891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2000" y="3200400"/>
            <a:ext cx="109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&gt;&gt;</a:t>
            </a:r>
            <a:r>
              <a:rPr lang="en-US" dirty="0" smtClean="0"/>
              <a:t>RC</a:t>
            </a:r>
          </a:p>
          <a:p>
            <a:r>
              <a:rPr lang="en-US" dirty="0" smtClean="0"/>
              <a:t>T-</a:t>
            </a:r>
            <a:r>
              <a:rPr lang="en-US" dirty="0">
                <a:sym typeface="Symbol" panose="05050102010706020507" pitchFamily="18" charset="2"/>
              </a:rPr>
              <a:t>&gt;&gt;</a:t>
            </a:r>
            <a:r>
              <a:rPr lang="en-US" dirty="0" smtClean="0"/>
              <a:t>RC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5105400"/>
            <a:ext cx="109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&lt;&lt;</a:t>
            </a:r>
            <a:r>
              <a:rPr lang="en-US" dirty="0" smtClean="0"/>
              <a:t>RC</a:t>
            </a:r>
          </a:p>
          <a:p>
            <a:r>
              <a:rPr lang="en-US" dirty="0" smtClean="0"/>
              <a:t>T-</a:t>
            </a:r>
            <a:r>
              <a:rPr lang="en-US" dirty="0">
                <a:sym typeface="Symbol" panose="05050102010706020507" pitchFamily="18" charset="2"/>
              </a:rPr>
              <a:t>&gt;&gt;</a:t>
            </a:r>
            <a:r>
              <a:rPr lang="en-US" dirty="0" smtClean="0"/>
              <a:t>RC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88367" y="3200400"/>
            <a:ext cx="109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&gt;&gt;</a:t>
            </a:r>
            <a:r>
              <a:rPr lang="en-US" dirty="0" smtClean="0"/>
              <a:t>RC</a:t>
            </a:r>
          </a:p>
          <a:p>
            <a:r>
              <a:rPr lang="en-US" dirty="0" smtClean="0"/>
              <a:t>T-</a:t>
            </a:r>
            <a:r>
              <a:rPr lang="en-US" dirty="0" smtClean="0">
                <a:sym typeface="Symbol" panose="05050102010706020507" pitchFamily="18" charset="2"/>
              </a:rPr>
              <a:t>&lt;&lt;</a:t>
            </a:r>
            <a:r>
              <a:rPr lang="en-US" dirty="0" smtClean="0"/>
              <a:t>RC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88367" y="5144869"/>
            <a:ext cx="109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&lt;&lt;</a:t>
            </a:r>
            <a:r>
              <a:rPr lang="en-US" dirty="0" smtClean="0"/>
              <a:t>RC</a:t>
            </a:r>
          </a:p>
          <a:p>
            <a:r>
              <a:rPr lang="en-US" dirty="0" smtClean="0"/>
              <a:t>T-</a:t>
            </a:r>
            <a:r>
              <a:rPr lang="en-US" dirty="0" smtClean="0">
                <a:sym typeface="Symbol" panose="05050102010706020507" pitchFamily="18" charset="2"/>
              </a:rPr>
              <a:t>&lt;&lt;</a:t>
            </a:r>
            <a:r>
              <a:rPr lang="en-US" dirty="0" smtClean="0"/>
              <a:t>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a-IR" dirty="0" smtClean="0"/>
              <a:t>مثال: مدار </a:t>
            </a:r>
            <a:r>
              <a:rPr lang="en-US" dirty="0" smtClean="0"/>
              <a:t>RC</a:t>
            </a:r>
            <a:r>
              <a:rPr lang="fa-IR" dirty="0" smtClean="0"/>
              <a:t> با منبع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endParaRPr lang="en-US" altLang="en-US" smtClean="0"/>
          </a:p>
          <a:p>
            <a:pPr>
              <a:buFont typeface="Wingdings 2" pitchFamily="18" charset="2"/>
              <a:buNone/>
            </a:pPr>
            <a:endParaRPr lang="en-US" altLang="en-US" smtClean="0"/>
          </a:p>
          <a:p>
            <a:pPr>
              <a:buFont typeface="Wingdings 2" pitchFamily="18" charset="2"/>
              <a:buNone/>
            </a:pPr>
            <a:endParaRPr lang="en-US" altLang="en-US" smtClean="0"/>
          </a:p>
          <a:p>
            <a:pPr>
              <a:buFont typeface="Wingdings 2" pitchFamily="18" charset="2"/>
              <a:buNone/>
            </a:pPr>
            <a:endParaRPr lang="en-US" altLang="en-US" smtClean="0"/>
          </a:p>
          <a:p>
            <a:pPr>
              <a:buFont typeface="Wingdings 2" pitchFamily="18" charset="2"/>
              <a:buNone/>
            </a:pPr>
            <a:endParaRPr lang="en-US" altLang="en-US" smtClean="0"/>
          </a:p>
          <a:p>
            <a:pPr>
              <a:buFont typeface="Wingdings 2" pitchFamily="18" charset="2"/>
              <a:buNone/>
            </a:pP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79EA2D42-DE33-45F1-8135-2470EF1D3603}" type="slidenum">
              <a:rPr lang="en-US" altLang="en-US" sz="1200" smtClean="0">
                <a:solidFill>
                  <a:srgbClr val="3F3F3F"/>
                </a:solidFill>
              </a:rPr>
              <a:pPr eaLnBrk="1" hangingPunct="1"/>
              <a:t>27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0" name="Picture 4" descr="\\192.168.81.8\shipment\dti_out\November11\112311\Hayt_Durbin_DFR\z_JPG\ch_08\hay29575_084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7" t="2107" r="9146" b="66470"/>
          <a:stretch/>
        </p:blipFill>
        <p:spPr bwMode="auto">
          <a:xfrm>
            <a:off x="876300" y="2017573"/>
            <a:ext cx="5943600" cy="323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5"/>
              <p:cNvSpPr txBox="1">
                <a:spLocks/>
              </p:cNvSpPr>
              <p:nvPr/>
            </p:nvSpPr>
            <p:spPr bwMode="auto">
              <a:xfrm>
                <a:off x="609600" y="1295400"/>
                <a:ext cx="8153400" cy="487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19088" indent="-319088" algn="r" rtl="1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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lvl1pPr>
                <a:lvl2pPr marL="639763" indent="-273050" algn="r" rtl="1" eaLnBrk="0" fontAlgn="base" hangingPunct="0">
                  <a:spcBef>
                    <a:spcPts val="55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itchFamily="18" charset="2"/>
                  <a:buChar char="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lvl2pPr>
                <a:lvl3pPr marL="914400" indent="-228600" algn="r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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lvl3pPr>
                <a:lvl4pPr marL="1371600" indent="-228600" algn="r" rtl="1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A5AB81"/>
                  </a:buClr>
                  <a:buSzPct val="75000"/>
                  <a:buFont typeface="Wingdings" pitchFamily="2" charset="2"/>
                  <a:buChar char="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lvl4pPr>
                <a:lvl5pPr marL="1828800" indent="-228600" algn="r" rtl="1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a-IR" dirty="0" smtClean="0"/>
                  <a:t>در مدار داده شده،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 smtClean="0"/>
                  <a:t> را بیابید.</a:t>
                </a:r>
                <a:endParaRPr lang="fa-IR" dirty="0"/>
              </a:p>
            </p:txBody>
          </p:sp>
        </mc:Choice>
        <mc:Fallback xmlns="">
          <p:sp>
            <p:nvSpPr>
              <p:cNvPr id="16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295400"/>
                <a:ext cx="8153400" cy="4876800"/>
              </a:xfrm>
              <a:prstGeom prst="rect">
                <a:avLst/>
              </a:prstGeom>
              <a:blipFill rotWithShape="0">
                <a:blip r:embed="rId3"/>
                <a:stretch>
                  <a:fillRect t="-875" r="-3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5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a-IR" dirty="0" smtClean="0"/>
              <a:t>مثال: مدار </a:t>
            </a:r>
            <a:r>
              <a:rPr lang="en-US" dirty="0"/>
              <a:t>RC</a:t>
            </a:r>
            <a:r>
              <a:rPr lang="fa-IR" dirty="0"/>
              <a:t> با منبع </a:t>
            </a:r>
            <a:r>
              <a:rPr lang="fa-IR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33800" y="1774825"/>
                <a:ext cx="4953000" cy="4625975"/>
              </a:xfrm>
            </p:spPr>
            <p:txBody>
              <a:bodyPr/>
              <a:lstStyle/>
              <a:p>
                <a:pPr>
                  <a:buFont typeface="Wingdings 2" pitchFamily="18" charset="2"/>
                  <a:buNone/>
                </a:pPr>
                <a:endParaRPr lang="en-US" altLang="en-US" dirty="0" smtClean="0"/>
              </a:p>
              <a:p>
                <a:pPr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sz="2400" i="1" baseline="-25000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80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en-US" sz="2400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en-US" sz="2400" baseline="30000" dirty="0"/>
              </a:p>
            </p:txBody>
          </p:sp>
        </mc:Choice>
        <mc:Fallback xmlns="">
          <p:sp>
            <p:nvSpPr>
              <p:cNvPr id="358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0" y="1774825"/>
                <a:ext cx="4953000" cy="462597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F3F8C8E6-927E-4C30-934C-8467EB13996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5846" name="Picture 3" descr="hay29575_08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/>
          <a:stretch>
            <a:fillRect/>
          </a:stretch>
        </p:blipFill>
        <p:spPr bwMode="auto">
          <a:xfrm>
            <a:off x="850900" y="1371600"/>
            <a:ext cx="3578225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0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600" dirty="0" smtClean="0"/>
              <a:t>راه‌حل میان‌بر برای یافتن پاسخ پله مدارهای </a:t>
            </a:r>
            <a:r>
              <a:rPr lang="en-US" sz="3600" dirty="0" smtClean="0"/>
              <a:t>RL</a:t>
            </a:r>
            <a:r>
              <a:rPr lang="fa-IR" sz="3600" dirty="0" smtClean="0"/>
              <a:t> و </a:t>
            </a:r>
            <a:r>
              <a:rPr lang="en-US" sz="3600" dirty="0" smtClean="0"/>
              <a:t>RC</a:t>
            </a:r>
            <a:endParaRPr lang="fa-I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برای یک مدار </a:t>
                </a:r>
                <a:r>
                  <a:rPr lang="en-US" dirty="0" smtClean="0"/>
                  <a:t>RL</a:t>
                </a:r>
                <a:r>
                  <a:rPr lang="fa-IR" dirty="0" smtClean="0"/>
                  <a:t>، پاسخ جریان را قبلاً به </a:t>
                </a:r>
              </a:p>
              <a:p>
                <a:pPr marL="0" indent="0">
                  <a:buNone/>
                </a:pPr>
                <a:r>
                  <a:rPr lang="fa-IR" dirty="0" smtClean="0"/>
                  <a:t>صورت زیر محاسبه کردیم:</a:t>
                </a:r>
              </a:p>
              <a:p>
                <a:pPr marL="0" indent="0">
                  <a:buNone/>
                </a:pPr>
                <a:endParaRPr lang="fa-IR" dirty="0" smtClean="0"/>
              </a:p>
              <a:p>
                <a:pPr marL="0" indent="0">
                  <a:buNone/>
                </a:pPr>
                <a:r>
                  <a:rPr lang="fa-IR" sz="20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sup>
                    </m:sSup>
                  </m:oMath>
                </a14:m>
                <a:endParaRPr lang="fa-IR" sz="2000" dirty="0" smtClean="0"/>
              </a:p>
              <a:p>
                <a:pPr marL="0" indent="0">
                  <a:buNone/>
                </a:pPr>
                <a:endParaRPr lang="fa-IR" sz="2000" dirty="0"/>
              </a:p>
              <a:p>
                <a:r>
                  <a:rPr lang="fa-IR" sz="2800" dirty="0" smtClean="0"/>
                  <a:t>به‌طور کلی می‌توان نشان داد پاسخ پله یک مدار </a:t>
                </a:r>
                <a:r>
                  <a:rPr lang="en-US" sz="2800" dirty="0" smtClean="0"/>
                  <a:t>RL</a:t>
                </a:r>
                <a:r>
                  <a:rPr lang="fa-IR" sz="2800" dirty="0" smtClean="0"/>
                  <a:t> یا </a:t>
                </a:r>
                <a:r>
                  <a:rPr lang="en-US" sz="2800" dirty="0" smtClean="0"/>
                  <a:t>RC</a:t>
                </a:r>
                <a:r>
                  <a:rPr lang="fa-IR" sz="2800" dirty="0" smtClean="0"/>
                  <a:t> از رابطه زیر نیز قابل حصول است:</a:t>
                </a:r>
              </a:p>
              <a:p>
                <a:endParaRPr lang="fa-IR" sz="2800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a-IR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496" t="-2125" r="-1571" b="-112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29</a:t>
            </a:fld>
            <a:endParaRPr lang="en-US" altLang="en-US" dirty="0"/>
          </a:p>
        </p:txBody>
      </p:sp>
      <p:pic>
        <p:nvPicPr>
          <p:cNvPr id="7" name="Picture 5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2" t="51878" r="6425" b="4865"/>
          <a:stretch>
            <a:fillRect/>
          </a:stretch>
        </p:blipFill>
        <p:spPr bwMode="auto">
          <a:xfrm>
            <a:off x="609600" y="1385093"/>
            <a:ext cx="30416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9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هدف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یافتن پاسخ زمانی یک مدار </a:t>
            </a:r>
            <a:r>
              <a:rPr lang="en-US" dirty="0" smtClean="0"/>
              <a:t>RL</a:t>
            </a:r>
            <a:r>
              <a:rPr lang="fa-IR" dirty="0" smtClean="0"/>
              <a:t> یا </a:t>
            </a:r>
            <a:r>
              <a:rPr lang="en-US" dirty="0" smtClean="0"/>
              <a:t>RC</a:t>
            </a:r>
            <a:r>
              <a:rPr lang="fa-IR" smtClean="0"/>
              <a:t> (مدارهای مرتبه اول)</a:t>
            </a:r>
            <a:endParaRPr lang="fa-IR" dirty="0" smtClean="0"/>
          </a:p>
          <a:p>
            <a:pPr lvl="1"/>
            <a:r>
              <a:rPr lang="fa-IR" dirty="0" smtClean="0"/>
              <a:t>بررسی و تحلیل نحوه شارژ یا دشارژ شدن سلف و خازن در طول زمان و به‌دست آوردن یک رابطه ریاضی برای آن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3</a:t>
            </a:fld>
            <a:endParaRPr lang="en-US" altLang="en-US" dirty="0"/>
          </a:p>
        </p:txBody>
      </p:sp>
      <p:pic>
        <p:nvPicPr>
          <p:cNvPr id="7" name="Picture 4" descr="hay29575_08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/>
          <a:stretch>
            <a:fillRect/>
          </a:stretch>
        </p:blipFill>
        <p:spPr bwMode="auto">
          <a:xfrm>
            <a:off x="876300" y="3274219"/>
            <a:ext cx="2394979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hay29575_080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"/>
          <a:stretch>
            <a:fillRect/>
          </a:stretch>
        </p:blipFill>
        <p:spPr bwMode="auto">
          <a:xfrm>
            <a:off x="4191000" y="2819400"/>
            <a:ext cx="422116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93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پاسخ مدارهای مرتبه اول به منابع </a:t>
            </a:r>
            <a:r>
              <a:rPr lang="en-US" dirty="0" smtClean="0"/>
              <a:t>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حال اگر منابع مدار </a:t>
                </a:r>
                <a:r>
                  <a:rPr lang="en-US" dirty="0" smtClean="0"/>
                  <a:t>DC</a:t>
                </a:r>
                <a:r>
                  <a:rPr lang="fa-IR" dirty="0" smtClean="0"/>
                  <a:t> نباشند چه؟</a:t>
                </a:r>
                <a:endParaRPr lang="en-US" dirty="0"/>
              </a:p>
              <a:p>
                <a:pPr lvl="1"/>
                <a:r>
                  <a:rPr lang="fa-IR" dirty="0" smtClean="0"/>
                  <a:t>پاسخ طبیعی که مستقل از منبع است و به همان فرم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𝑠𝑡</m:t>
                    </m:r>
                  </m:oMath>
                </a14:m>
                <a:r>
                  <a:rPr lang="fa-IR" dirty="0" smtClean="0"/>
                  <a:t>) خواهد بود.</a:t>
                </a:r>
                <a:endParaRPr lang="en-US" dirty="0"/>
              </a:p>
              <a:p>
                <a:pPr lvl="1"/>
                <a:r>
                  <a:rPr lang="fa-IR" dirty="0" smtClean="0"/>
                  <a:t>پاسخ اجباری هم‌ریخت منبع است ولی با ضریب متفاوت.</a:t>
                </a:r>
              </a:p>
              <a:p>
                <a:pPr lvl="1"/>
                <a:endParaRPr lang="fa-IR" dirty="0"/>
              </a:p>
              <a:p>
                <a:pPr lvl="1"/>
                <a:endParaRPr lang="fa-IR" dirty="0" smtClean="0"/>
              </a:p>
              <a:p>
                <a:pPr lvl="1"/>
                <a:endParaRPr lang="fa-IR" dirty="0"/>
              </a:p>
              <a:p>
                <a:pPr lvl="1"/>
                <a:endParaRPr lang="fa-IR" dirty="0" smtClean="0"/>
              </a:p>
              <a:p>
                <a:pPr lvl="1"/>
                <a:endParaRPr lang="fa-IR" dirty="0"/>
              </a:p>
              <a:p>
                <a:pPr lvl="1"/>
                <a:endParaRPr lang="fa-IR" sz="3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a-IR" sz="2000" dirty="0" smtClean="0"/>
                  <a:t> ریشه معادله مشخصه مدار است.</a:t>
                </a:r>
                <a:endParaRPr lang="en-US" sz="2000" dirty="0"/>
              </a:p>
              <a:p>
                <a:pPr marL="366713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74" t="-2125" r="-449" b="-187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1659919"/>
                  </p:ext>
                </p:extLst>
              </p:nvPr>
            </p:nvGraphicFramePr>
            <p:xfrm>
              <a:off x="1600200" y="2836290"/>
              <a:ext cx="6096000" cy="2726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sz="2400" dirty="0" smtClean="0">
                              <a:cs typeface="B Nazanin" panose="00000400000000000000" pitchFamily="2" charset="-78"/>
                            </a:rPr>
                            <a:t>منبع</a:t>
                          </a:r>
                          <a:endParaRPr lang="en-US" sz="2400" dirty="0">
                            <a:cs typeface="B Nazani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sz="2400" dirty="0" smtClean="0">
                              <a:cs typeface="B Nazanin" panose="00000400000000000000" pitchFamily="2" charset="-78"/>
                            </a:rPr>
                            <a:t>پاسخ</a:t>
                          </a:r>
                          <a:r>
                            <a:rPr lang="fa-IR" sz="2400" baseline="0" dirty="0" smtClean="0">
                              <a:cs typeface="B Nazanin" panose="00000400000000000000" pitchFamily="2" charset="-78"/>
                            </a:rPr>
                            <a:t> اجباری</a:t>
                          </a:r>
                          <a:endParaRPr lang="en-US" sz="2400" dirty="0">
                            <a:cs typeface="B Nazanin" panose="00000400000000000000" pitchFamily="2" charset="-7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i="1" baseline="-25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i="1" baseline="-25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𝐾𝑒</m:t>
                                </m:r>
                                <m:r>
                                  <a:rPr lang="en-US" sz="2400" i="1" baseline="30000" dirty="0" err="1">
                                    <a:latin typeface="Cambria Math" panose="02040503050406030204" pitchFamily="18" charset="0"/>
                                  </a:rPr>
                                  <m:t>𝑏𝑡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𝑒𝑏𝑡</m:t>
                                </m:r>
                              </m:oMath>
                            </m:oMathPara>
                          </a14:m>
                          <a:endParaRPr lang="en-US" sz="24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𝐾𝑒</m:t>
                                </m:r>
                                <m:r>
                                  <a:rPr lang="en-US" sz="2400" i="1" baseline="30000" dirty="0" err="1">
                                    <a:latin typeface="Cambria Math" panose="02040503050406030204" pitchFamily="18" charset="0"/>
                                  </a:rPr>
                                  <m:t>𝑏𝑡</m:t>
                                </m:r>
                                <m:r>
                                  <a:rPr lang="en-US" sz="2400" i="1" baseline="30000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𝑡𝑒𝑏𝑡</m:t>
                                </m:r>
                              </m:oMath>
                            </m:oMathPara>
                          </a14:m>
                          <a:endParaRPr lang="en-US" sz="24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baseline="0" dirty="0" smtClean="0">
                                    <a:latin typeface="Cambria Math" panose="02040503050406030204" pitchFamily="18" charset="0"/>
                                  </a:rPr>
                                  <m:t>𝐾𝑐𝑜𝑠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baseline="0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i="1" baseline="0" dirty="0" smtClean="0"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1" baseline="0" dirty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1659919"/>
                  </p:ext>
                </p:extLst>
              </p:nvPr>
            </p:nvGraphicFramePr>
            <p:xfrm>
              <a:off x="1600200" y="2836290"/>
              <a:ext cx="6096000" cy="2726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sz="2400" dirty="0" smtClean="0">
                              <a:cs typeface="B Nazanin" panose="00000400000000000000" pitchFamily="2" charset="-78"/>
                            </a:rPr>
                            <a:t>منبع</a:t>
                          </a:r>
                          <a:endParaRPr lang="en-US" sz="2400" dirty="0">
                            <a:cs typeface="B Nazani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sz="2400" dirty="0" smtClean="0">
                              <a:cs typeface="B Nazanin" panose="00000400000000000000" pitchFamily="2" charset="-78"/>
                            </a:rPr>
                            <a:t>پاسخ</a:t>
                          </a:r>
                          <a:r>
                            <a:rPr lang="fa-IR" sz="2400" baseline="0" dirty="0" smtClean="0">
                              <a:cs typeface="B Nazanin" panose="00000400000000000000" pitchFamily="2" charset="-78"/>
                            </a:rPr>
                            <a:t> اجباری</a:t>
                          </a:r>
                          <a:endParaRPr lang="en-US" sz="2400" dirty="0">
                            <a:cs typeface="B Nazanin" panose="00000400000000000000" pitchFamily="2" charset="-7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" t="-106667" r="-100599" b="-4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106667" r="-800" b="-4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" t="-206667" r="-100599" b="-3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206667" r="-800" b="-3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487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" t="-310811" r="-100599" b="-2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310811" r="-800" b="-2189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4487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" t="-410811" r="-100599" b="-1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410811" r="-800" b="-1189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" t="-504000" r="-100599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504000" r="-800" b="-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8785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پاسخ کامل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یک روش دیگر برای حل معادله دیفرانسیل مرتبه اول زیر:</a:t>
                </a:r>
                <a:endParaRPr lang="en-US" dirty="0" smtClean="0"/>
              </a:p>
              <a:p>
                <a:pPr marL="366713" lvl="1" indent="0" algn="ctr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fa-IR" dirty="0" smtClean="0"/>
              </a:p>
              <a:p>
                <a:r>
                  <a:rPr lang="fa-IR" dirty="0" smtClean="0"/>
                  <a:t>دو طرف معادله را در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r>
                  <a:rPr lang="fa-IR" dirty="0" smtClean="0"/>
                  <a:t> ضرب می‌کنیم:</a:t>
                </a:r>
              </a:p>
              <a:p>
                <a:endParaRPr lang="en-US" sz="1200" dirty="0" smtClean="0"/>
              </a:p>
              <a:p>
                <a:pPr marL="366713" lvl="1" indent="0" algn="ctr">
                  <a:buNone/>
                </a:pP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 baseline="30000">
                        <a:latin typeface="Cambria Math" panose="02040503050406030204" pitchFamily="18" charset="0"/>
                      </a:rPr>
                      <m:t>𝑎𝑡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+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𝑎𝑒</m:t>
                    </m:r>
                    <m:r>
                      <a:rPr lang="en-US" sz="2800" i="1" baseline="3000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30000" dirty="0" smtClean="0"/>
              </a:p>
              <a:p>
                <a:pPr marL="366713" lvl="1" indent="0" algn="ctr">
                  <a:buNone/>
                </a:pPr>
                <a:r>
                  <a:rPr lang="en-US" sz="2400" b="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 baseline="3000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366713" lvl="1" indent="0" algn="ctr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i="1" baseline="3000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nary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366713" lvl="1" indent="0">
                  <a:buNone/>
                </a:pP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000" r="-449" b="-112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73372" y="540717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پاسخ اجباری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05200" y="5200373"/>
            <a:ext cx="16764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5932" y="542186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پاسخ طبیعی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68243" y="5204951"/>
            <a:ext cx="8382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کلاسی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dirty="0" smtClean="0"/>
                  <a:t> را بیابید.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fa-IR" dirty="0" smtClean="0"/>
              </a:p>
              <a:p>
                <a:r>
                  <a:rPr lang="fa-IR" dirty="0" smtClean="0"/>
                  <a:t>پاسخ:</a:t>
                </a:r>
                <a:endParaRPr lang="en-US" dirty="0"/>
              </a:p>
              <a:p>
                <a:pPr marL="3667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𝑚𝑡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09800" y="4937718"/>
            <a:ext cx="6553200" cy="932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75418"/>
            <a:ext cx="47053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5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کلاسی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dirty="0" smtClean="0"/>
                  <a:t> را بیابید.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fa-IR" dirty="0" smtClean="0"/>
                  <a:t>پاسخ:</a:t>
                </a:r>
                <a:endParaRPr lang="en-US" dirty="0"/>
              </a:p>
              <a:p>
                <a:endParaRPr lang="en-US" dirty="0" smtClean="0"/>
              </a:p>
              <a:p>
                <a:endParaRPr lang="en-US" sz="1800" dirty="0"/>
              </a:p>
              <a:p>
                <a:r>
                  <a:rPr lang="fa-IR" dirty="0" smtClean="0"/>
                  <a:t>اگر مقدار منبع برابر با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sz="2400" dirty="0" smtClean="0"/>
                  <a:t> </a:t>
                </a:r>
                <a:r>
                  <a:rPr lang="fa-IR" dirty="0" smtClean="0"/>
                  <a:t>بود چه؟</a:t>
                </a:r>
                <a:endParaRPr lang="en-US" dirty="0"/>
              </a:p>
              <a:p>
                <a:pPr lvl="1"/>
                <a:r>
                  <a:rPr lang="fa-IR" dirty="0" smtClean="0"/>
                  <a:t>پاسخ: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37" y="1213110"/>
            <a:ext cx="5870751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57208" y="3985733"/>
                <a:ext cx="348807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12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208" y="3985733"/>
                <a:ext cx="3488071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857208" y="5509326"/>
                <a:ext cx="2577244" cy="441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208" y="5509326"/>
                <a:ext cx="2577244" cy="441916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5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کلاسی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dirty="0" smtClean="0"/>
                  <a:t> را در مدار روبرو بیابید.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fa-IR" dirty="0" smtClean="0"/>
                  <a:t>پاسخ:</a:t>
                </a:r>
                <a:endParaRPr lang="en-US" dirty="0"/>
              </a:p>
              <a:p>
                <a:pPr marL="3667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63937" y="1812502"/>
            <a:ext cx="4183506" cy="1828800"/>
            <a:chOff x="135337" y="2422102"/>
            <a:chExt cx="4183506" cy="1828800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7647155"/>
                </p:ext>
              </p:extLst>
            </p:nvPr>
          </p:nvGraphicFramePr>
          <p:xfrm>
            <a:off x="135337" y="2422102"/>
            <a:ext cx="4183506" cy="182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4" name="Visio" r:id="rId4" imgW="1957724" imgH="855954" progId="Visio.Drawing.11">
                    <p:embed/>
                  </p:oleObj>
                </mc:Choice>
                <mc:Fallback>
                  <p:oleObj name="Visio" r:id="rId4" imgW="1957724" imgH="85595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337" y="2422102"/>
                          <a:ext cx="4183506" cy="182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Straight Arrow Connector 9"/>
            <p:cNvCxnSpPr/>
            <p:nvPr/>
          </p:nvCxnSpPr>
          <p:spPr>
            <a:xfrm flipH="1">
              <a:off x="855797" y="2964692"/>
              <a:ext cx="381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42963" y="2615224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+mj-lt"/>
                </a:rPr>
                <a:t>i</a:t>
              </a:r>
              <a:r>
                <a:rPr lang="en-US" baseline="-25000" dirty="0">
                  <a:solidFill>
                    <a:srgbClr val="0070C0"/>
                  </a:solidFill>
                  <a:latin typeface="+mj-lt"/>
                </a:rPr>
                <a:t>1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219200" y="2962062"/>
              <a:ext cx="351299" cy="263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465397" y="262629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+mj-lt"/>
                </a:rPr>
                <a:t>i</a:t>
              </a:r>
              <a:r>
                <a:rPr lang="en-US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418382" y="4648200"/>
            <a:ext cx="7344617" cy="1157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1563" y="3634369"/>
                <a:ext cx="5556521" cy="426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Hint: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63" y="3634369"/>
                <a:ext cx="5556521" cy="426527"/>
              </a:xfrm>
              <a:prstGeom prst="rect">
                <a:avLst/>
              </a:prstGeom>
              <a:blipFill rotWithShape="0">
                <a:blip r:embed="rId6"/>
                <a:stretch>
                  <a:fillRect l="-1207" t="-5714" b="-20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24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کلاسی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dirty="0" smtClean="0"/>
                  <a:t> را بیابید. فرض کنید کلیدهای </a:t>
                </a:r>
                <a:r>
                  <a:rPr lang="en-US" dirty="0" smtClean="0"/>
                  <a:t>A</a:t>
                </a:r>
                <a:r>
                  <a:rPr lang="fa-IR" dirty="0" smtClean="0"/>
                  <a:t> و </a:t>
                </a:r>
                <a:r>
                  <a:rPr lang="en-US" dirty="0" smtClean="0"/>
                  <a:t>B</a:t>
                </a:r>
                <a:r>
                  <a:rPr lang="fa-IR" dirty="0" smtClean="0"/>
                  <a:t> در ابتدا بسته‌اند. </a:t>
                </a:r>
                <a:r>
                  <a:rPr lang="en-US" dirty="0" smtClean="0"/>
                  <a:t>B</a:t>
                </a:r>
                <a:r>
                  <a:rPr lang="fa-IR" dirty="0" smtClean="0"/>
                  <a:t> در ثانیه 1 باز می‌شود و </a:t>
                </a:r>
                <a:r>
                  <a:rPr lang="en-US" dirty="0" smtClean="0"/>
                  <a:t>A</a:t>
                </a:r>
                <a:r>
                  <a:rPr lang="fa-IR" dirty="0" smtClean="0"/>
                  <a:t> در ثانیه 2.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122" t="-2000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37039"/>
            <a:ext cx="7980190" cy="234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4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کلاسی 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71600" y="2286000"/>
            <a:ext cx="5562600" cy="3642352"/>
            <a:chOff x="1635246" y="1492044"/>
            <a:chExt cx="6819268" cy="451789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5246" y="1492044"/>
              <a:ext cx="6793458" cy="451789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606205" y="3429000"/>
              <a:ext cx="84830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</a:t>
              </a:r>
            </a:p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v</a:t>
              </a:r>
            </a:p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2757948" y="3318942"/>
              <a:ext cx="381000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70604" y="2842529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168733"/>
                <a:ext cx="8153400" cy="4876800"/>
              </a:xfrm>
            </p:spPr>
            <p:txBody>
              <a:bodyPr/>
              <a:lstStyle/>
              <a:p>
                <a:r>
                  <a:rPr lang="fa-IR" dirty="0" smtClean="0"/>
                  <a:t>اگر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 smtClean="0"/>
                  <a:t>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 smtClean="0"/>
                  <a:t> را بیابید.</a:t>
                </a:r>
                <a:endParaRPr lang="en-US" dirty="0" smtClean="0"/>
              </a:p>
              <a:p>
                <a:r>
                  <a:rPr lang="fa-IR" dirty="0"/>
                  <a:t>اگر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 smtClean="0"/>
                  <a:t> باشد چه؟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168733"/>
                <a:ext cx="8153400" cy="4876800"/>
              </a:xfrm>
              <a:blipFill rotWithShape="0">
                <a:blip r:embed="rId3"/>
                <a:stretch>
                  <a:fillRect t="-875" r="-3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2859" y="1111599"/>
                <a:ext cx="2701189" cy="642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fa-IR" sz="2000" dirty="0">
                    <a:cs typeface="B Nazanin" panose="00000400000000000000" pitchFamily="2" charset="-78"/>
                  </a:rPr>
                  <a:t>پاسخ: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859" y="1111599"/>
                <a:ext cx="2701189" cy="642484"/>
              </a:xfrm>
              <a:prstGeom prst="rect">
                <a:avLst/>
              </a:prstGeom>
              <a:blipFill rotWithShape="0">
                <a:blip r:embed="rId4"/>
                <a:stretch>
                  <a:fillRect r="-2257" b="-37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7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خلاصه مطالب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حل مدارهای </a:t>
                </a:r>
                <a:r>
                  <a:rPr lang="en-US" dirty="0" smtClean="0"/>
                  <a:t>RL</a:t>
                </a:r>
                <a:r>
                  <a:rPr lang="fa-IR" dirty="0" smtClean="0"/>
                  <a:t> و </a:t>
                </a:r>
                <a:r>
                  <a:rPr lang="en-US" dirty="0" smtClean="0"/>
                  <a:t>RC</a:t>
                </a:r>
                <a:r>
                  <a:rPr lang="fa-IR" dirty="0" smtClean="0"/>
                  <a:t> با حضور منبع و شرایط اولیه</a:t>
                </a:r>
              </a:p>
              <a:p>
                <a:pPr lvl="1"/>
                <a:r>
                  <a:rPr lang="fa-IR" dirty="0" smtClean="0"/>
                  <a:t>حل معادله دیفرانسیل مرتبه اول با ضرایب ثابت</a:t>
                </a:r>
              </a:p>
              <a:p>
                <a:pPr lvl="2"/>
                <a:r>
                  <a:rPr lang="fa-IR" dirty="0" smtClean="0"/>
                  <a:t>پاسخ کامل = پاسخ طبیعی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fa-IR" dirty="0" smtClean="0"/>
                  <a:t>) + پاسخ اجباری (از جنس منبع)</a:t>
                </a:r>
              </a:p>
              <a:p>
                <a:pPr lvl="1"/>
                <a:r>
                  <a:rPr lang="fa-IR" dirty="0" smtClean="0"/>
                  <a:t>حل با استفاده از اصل جمع آثار</a:t>
                </a:r>
              </a:p>
              <a:p>
                <a:pPr lvl="2"/>
                <a:r>
                  <a:rPr lang="fa-IR" dirty="0" smtClean="0"/>
                  <a:t>پاسخ کامل = پاسخ با منبع بدون شرط اولیه + پاسخ بدون منبع با شرط اولیه</a:t>
                </a:r>
              </a:p>
              <a:p>
                <a:r>
                  <a:rPr lang="fa-IR" dirty="0" smtClean="0"/>
                  <a:t>پاسخ پله مدارهای </a:t>
                </a:r>
                <a:r>
                  <a:rPr lang="en-US" dirty="0" smtClean="0"/>
                  <a:t>RL</a:t>
                </a:r>
                <a:r>
                  <a:rPr lang="fa-IR" dirty="0" smtClean="0"/>
                  <a:t> و </a:t>
                </a:r>
                <a:r>
                  <a:rPr lang="en-US" dirty="0" smtClean="0"/>
                  <a:t>RC</a:t>
                </a:r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212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00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/>
              <a:t>مدار </a:t>
            </a:r>
            <a:r>
              <a:rPr lang="en-US" dirty="0" smtClean="0"/>
              <a:t>RL</a:t>
            </a:r>
            <a:r>
              <a:rPr lang="fa-IR" dirty="0" smtClean="0"/>
              <a:t> بدون منبع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dirty="0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400" dirty="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400" dirty="0" smtClean="0">
                <a:solidFill>
                  <a:srgbClr val="3F3F3F"/>
                </a:solidFill>
              </a:rPr>
              <a:t>RL </a:t>
            </a:r>
            <a:r>
              <a:rPr lang="fa-IR" altLang="en-US" sz="1400" dirty="0" smtClean="0">
                <a:solidFill>
                  <a:srgbClr val="3F3F3F"/>
                </a:solidFill>
              </a:rPr>
              <a:t>و</a:t>
            </a:r>
            <a:r>
              <a:rPr lang="en-US" altLang="en-US" sz="1400" dirty="0" smtClean="0">
                <a:solidFill>
                  <a:srgbClr val="3F3F3F"/>
                </a:solidFill>
              </a:rPr>
              <a:t>RC </a:t>
            </a:r>
            <a:endParaRPr lang="en-US" altLang="en-US" sz="1400" dirty="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66EAF7B4-372C-4A05-8CB6-9F553D5F9C5E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0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altLang="en-US" dirty="0" smtClean="0">
                    <a:solidFill>
                      <a:srgbClr val="FF0000"/>
                    </a:solidFill>
                  </a:rPr>
                  <a:t>صورت مسئله</a:t>
                </a:r>
                <a:r>
                  <a:rPr lang="fa-IR" altLang="en-US" dirty="0" smtClean="0"/>
                  <a:t>: یافتن پاسخ زمانی جریان یک سلف با مقدار اولیه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altLang="en-US" dirty="0" smtClean="0"/>
                  <a:t> در یک مدار </a:t>
                </a:r>
                <a:r>
                  <a:rPr lang="en-US" altLang="en-US" dirty="0" smtClean="0"/>
                  <a:t>RL</a:t>
                </a:r>
                <a:endParaRPr lang="fa-IR" altLang="en-US" dirty="0" smtClean="0"/>
              </a:p>
              <a:p>
                <a:r>
                  <a:rPr lang="fa-IR" altLang="en-US" dirty="0" smtClean="0"/>
                  <a:t>با اعمال </a:t>
                </a:r>
                <a:r>
                  <a:rPr lang="en-US" altLang="en-US" dirty="0" smtClean="0"/>
                  <a:t>KVL</a:t>
                </a:r>
                <a:r>
                  <a:rPr lang="fa-IR" altLang="en-US" dirty="0" smtClean="0"/>
                  <a:t> داریم: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fa-IR" altLang="en-US" dirty="0" smtClean="0"/>
              </a:p>
              <a:p>
                <a:r>
                  <a:rPr lang="fa-IR" altLang="en-US" dirty="0" smtClean="0"/>
                  <a:t>با در نظر گفتن شرط اولیه معادله یعنی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en-US" sz="24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a-IR" altLang="en-US" dirty="0" smtClean="0"/>
                  <a:t>، می‌توان پاسخ طبیعی را به صورت زیر محاسبه کرد:</a:t>
                </a:r>
                <a:endParaRPr lang="en-US" altLang="en-US" baseline="-25000" dirty="0"/>
              </a:p>
              <a:p>
                <a:pPr algn="ctr" rtl="0">
                  <a:buFont typeface="Wingdings 2" pitchFamily="18" charset="2"/>
                  <a:buNone/>
                </a:pPr>
                <a:r>
                  <a:rPr lang="en-US" altLang="en-US" baseline="-25000" dirty="0"/>
                  <a:t>  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𝑅𝑡</m:t>
                            </m:r>
                          </m:num>
                          <m:den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sup>
                    </m:sSup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639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38600" y="2895600"/>
                <a:ext cx="2560319" cy="9103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a-IR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895600"/>
                <a:ext cx="2560319" cy="9103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91" name="Picture 4" descr="hay29575_08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/>
          <a:stretch>
            <a:fillRect/>
          </a:stretch>
        </p:blipFill>
        <p:spPr bwMode="auto">
          <a:xfrm>
            <a:off x="838200" y="1828800"/>
            <a:ext cx="2394979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1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000" dirty="0" smtClean="0"/>
              <a:t>محاسبه پاسخ طبیعی (عمومی) معادله مرتبه اول</a:t>
            </a:r>
            <a:endParaRPr lang="fa-I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sz="2800" dirty="0" smtClean="0">
                    <a:latin typeface="Cambria Math" panose="02040503050406030204" pitchFamily="18" charset="0"/>
                  </a:rPr>
                  <a:t>راه حل اول:</a:t>
                </a:r>
              </a:p>
              <a:p>
                <a:endParaRPr lang="en-US" sz="2800" dirty="0" smtClean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r>
                  <a:rPr lang="fa-IR" sz="2800" dirty="0" smtClean="0">
                    <a:latin typeface="Cambria Math" panose="02040503050406030204" pitchFamily="18" charset="0"/>
                  </a:rPr>
                  <a:t>راه حل دوم: تشکیل دادن معادله مشخصه</a:t>
                </a:r>
              </a:p>
              <a:p>
                <a:endParaRPr lang="fa-IR" sz="2800" dirty="0" smtClean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000" b="0" dirty="0" smtClean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b="0" dirty="0" smtClean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b="0" dirty="0" smtClean="0">
                  <a:latin typeface="Cambria Math" panose="02040503050406030204" pitchFamily="18" charset="0"/>
                </a:endParaRP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:endParaRPr lang="en-US" sz="3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250" r="-3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6. مدارهای </a:t>
            </a:r>
            <a:r>
              <a:rPr lang="en-US" altLang="en-US" smtClean="0"/>
              <a:t>RL </a:t>
            </a:r>
            <a:r>
              <a:rPr lang="fa-IR" altLang="en-US" smtClean="0"/>
              <a:t>و</a:t>
            </a:r>
            <a:r>
              <a:rPr lang="en-US" altLang="en-US" smtClean="0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928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مثال: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Content Placeholder 8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altLang="en-US" dirty="0" smtClean="0"/>
                  <a:t>نشان دهید ولتاژ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a-IR" altLang="en-US" dirty="0" smtClean="0"/>
                  <a:t> در لحظه 200</a:t>
                </a:r>
                <a:r>
                  <a:rPr lang="en-US" altLang="en-US" dirty="0" smtClean="0"/>
                  <a:t> </a:t>
                </a:r>
                <a:r>
                  <a:rPr lang="fa-IR" altLang="en-US" dirty="0" smtClean="0"/>
                  <a:t>میلی ثانیه برابر 13- ولت است.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7414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61108C8-28B5-46B4-B326-D7CD90C082C0}" type="slidenum">
              <a:rPr lang="en-US" altLang="en-US" sz="1200" smtClean="0">
                <a:solidFill>
                  <a:srgbClr val="3F3F3F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7413" name="Picture 5" descr="\\192.168.81.8\shipment\dti_out\November11\112311\Hayt_Durbin_DFR\z_JPG\ch_08\hay29575_08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7" t="2107" r="17137" b="72955"/>
          <a:stretch>
            <a:fillRect/>
          </a:stretch>
        </p:blipFill>
        <p:spPr bwMode="auto">
          <a:xfrm>
            <a:off x="1143000" y="2286000"/>
            <a:ext cx="649446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6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پاسخ طبیعی مدار </a:t>
            </a:r>
            <a:r>
              <a:rPr lang="en-US" dirty="0" smtClean="0"/>
              <a:t>RL</a:t>
            </a:r>
            <a:r>
              <a:rPr lang="fa-IR" dirty="0" smtClean="0"/>
              <a:t> به صورت تابع نمایی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نرخ میرایی تابع نمایی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a-IR" dirty="0" smtClean="0"/>
                  <a:t>) را </a:t>
                </a:r>
                <a:r>
                  <a:rPr lang="fa-IR" dirty="0" smtClean="0">
                    <a:solidFill>
                      <a:srgbClr val="FF0000"/>
                    </a:solidFill>
                  </a:rPr>
                  <a:t>ثابت زمانی </a:t>
                </a:r>
                <a:r>
                  <a:rPr lang="fa-IR" dirty="0" smtClean="0"/>
                  <a:t>گویند. هر چه مقدار بزرگتری داشته باشد، تابع کندتر میرا می‌شود.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3B19D325-C4CF-40A1-AB55-919A648CD2C3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8438" name="Picture 3" descr="hay29575_080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"/>
          <a:stretch>
            <a:fillRect/>
          </a:stretch>
        </p:blipFill>
        <p:spPr bwMode="auto">
          <a:xfrm>
            <a:off x="762000" y="3124200"/>
            <a:ext cx="422116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3" descr="hay29575_08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"/>
          <a:stretch>
            <a:fillRect/>
          </a:stretch>
        </p:blipFill>
        <p:spPr bwMode="auto">
          <a:xfrm>
            <a:off x="4267200" y="2362200"/>
            <a:ext cx="4189412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52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 smtClean="0"/>
              <a:t>مدار </a:t>
            </a:r>
            <a:r>
              <a:rPr lang="en-US" dirty="0" smtClean="0"/>
              <a:t>RC</a:t>
            </a:r>
            <a:r>
              <a:rPr lang="fa-IR" dirty="0" smtClean="0"/>
              <a:t> بدون منبع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2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altLang="en-US" dirty="0" smtClean="0"/>
                  <a:t>با اعمال </a:t>
                </a:r>
                <a:r>
                  <a:rPr lang="en-US" altLang="en-US" dirty="0" smtClean="0"/>
                  <a:t>KCL</a:t>
                </a:r>
                <a:r>
                  <a:rPr lang="fa-IR" altLang="en-US" dirty="0" smtClean="0"/>
                  <a:t> داریم: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  <a:p>
                <a:endParaRPr lang="fa-IR" altLang="en-US" dirty="0" smtClean="0"/>
              </a:p>
              <a:p>
                <a:r>
                  <a:rPr lang="fa-IR" altLang="en-US" dirty="0" smtClean="0"/>
                  <a:t>اگر </a:t>
                </a:r>
                <a:r>
                  <a:rPr lang="fa-IR" altLang="en-US" dirty="0"/>
                  <a:t>شرط اولیه معادله یعنی مقدار اولیه </a:t>
                </a:r>
                <a:r>
                  <a:rPr lang="fa-IR" altLang="en-US" dirty="0" smtClean="0"/>
                  <a:t>ولتاژ خازن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a-IR" altLang="en-US" dirty="0"/>
                  <a:t> را بدانیم، می‌توان پاسخ طبیعی را به صورت زیر محاسبه کرد</a:t>
                </a:r>
                <a:r>
                  <a:rPr lang="fa-IR" altLang="en-US" dirty="0" smtClean="0"/>
                  <a:t>:</a:t>
                </a:r>
              </a:p>
              <a:p>
                <a:endParaRPr lang="en-US" altLang="en-US" sz="1400" baseline="-25000" dirty="0"/>
              </a:p>
              <a:p>
                <a:pPr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baseline="-25000" dirty="0"/>
              </a:p>
            </p:txBody>
          </p:sp>
        </mc:Choice>
        <mc:Fallback xmlns="">
          <p:sp>
            <p:nvSpPr>
              <p:cNvPr id="194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212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8BD189C9-0D1F-4E92-B92F-83CBB98F9239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9463" name="Picture 3" descr="hay29575_08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/>
          <a:stretch>
            <a:fillRect/>
          </a:stretch>
        </p:blipFill>
        <p:spPr bwMode="auto">
          <a:xfrm>
            <a:off x="876300" y="1295400"/>
            <a:ext cx="2451675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69181" y="2209800"/>
                <a:ext cx="2560319" cy="9103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a-IR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181" y="2209800"/>
                <a:ext cx="2560319" cy="9103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60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hay29575_08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"/>
          <a:stretch>
            <a:fillRect/>
          </a:stretch>
        </p:blipFill>
        <p:spPr bwMode="auto">
          <a:xfrm>
            <a:off x="1003300" y="2209800"/>
            <a:ext cx="5626100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 smtClean="0"/>
              <a:t>پاسخ طبیعی مدار </a:t>
            </a:r>
            <a:r>
              <a:rPr lang="en-US" dirty="0" smtClean="0"/>
              <a:t>RC</a:t>
            </a:r>
            <a:r>
              <a:rPr lang="fa-IR" dirty="0" smtClean="0"/>
              <a:t> به صورت تابع نمایی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4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altLang="en-US" sz="3600" dirty="0" smtClean="0"/>
                  <a:t>ثابت زمانی برابر </a:t>
                </a:r>
                <a14:m>
                  <m:oMath xmlns:m="http://schemas.openxmlformats.org/officeDocument/2006/math">
                    <m:r>
                      <a:rPr lang="en-US" altLang="en-US" sz="3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3600" b="0" i="1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r>
                  <a:rPr lang="fa-IR" altLang="en-US" sz="3600" dirty="0" smtClean="0"/>
                  <a:t> است.</a:t>
                </a:r>
                <a:endParaRPr lang="en-US" altLang="en-US" sz="3600" dirty="0"/>
              </a:p>
            </p:txBody>
          </p:sp>
        </mc:Choice>
        <mc:Fallback xmlns="">
          <p:sp>
            <p:nvSpPr>
              <p:cNvPr id="2048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1375" r="-748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 smtClean="0">
                <a:solidFill>
                  <a:srgbClr val="3F3F3F"/>
                </a:solidFill>
              </a:rPr>
              <a:t>6. مدارهای </a:t>
            </a:r>
            <a:r>
              <a:rPr lang="en-US" altLang="en-US" sz="1200" smtClean="0">
                <a:solidFill>
                  <a:srgbClr val="3F3F3F"/>
                </a:solidFill>
              </a:rPr>
              <a:t>RL </a:t>
            </a:r>
            <a:r>
              <a:rPr lang="fa-IR" altLang="en-US" sz="1200" smtClean="0">
                <a:solidFill>
                  <a:srgbClr val="3F3F3F"/>
                </a:solidFill>
              </a:rPr>
              <a:t>و</a:t>
            </a:r>
            <a:r>
              <a:rPr lang="en-US" altLang="en-US" sz="1200" smtClean="0">
                <a:solidFill>
                  <a:srgbClr val="3F3F3F"/>
                </a:solidFill>
              </a:rPr>
              <a:t>RC </a:t>
            </a:r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7AF178C7-5E10-482A-A494-85635572E5F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11613</TotalTime>
  <Words>1505</Words>
  <Application>Microsoft Office PowerPoint</Application>
  <PresentationFormat>On-screen Show (4:3)</PresentationFormat>
  <Paragraphs>410</Paragraphs>
  <Slides>37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ＭＳ Ｐゴシック</vt:lpstr>
      <vt:lpstr>Arial</vt:lpstr>
      <vt:lpstr>B Nazanin</vt:lpstr>
      <vt:lpstr>Calibri</vt:lpstr>
      <vt:lpstr>Cambria Math</vt:lpstr>
      <vt:lpstr>Symbol</vt:lpstr>
      <vt:lpstr>Wingdings</vt:lpstr>
      <vt:lpstr>Wingdings 2</vt:lpstr>
      <vt:lpstr>Median</vt:lpstr>
      <vt:lpstr>Visio</vt:lpstr>
      <vt:lpstr>مدارهای الکتریکی و الکترونیکی فصل ششم: مدارهای RL و RC  استاد درس: محمود ممتازپور ceit.aut.ac.ir/~momtazpour   </vt:lpstr>
      <vt:lpstr>فهرست مطالب</vt:lpstr>
      <vt:lpstr>هدف</vt:lpstr>
      <vt:lpstr>مدار RL بدون منبع</vt:lpstr>
      <vt:lpstr>محاسبه پاسخ طبیعی (عمومی) معادله مرتبه اول</vt:lpstr>
      <vt:lpstr>مثال: </vt:lpstr>
      <vt:lpstr>پاسخ طبیعی مدار RL به صورت تابع نمایی</vt:lpstr>
      <vt:lpstr>مدار RC بدون منبع</vt:lpstr>
      <vt:lpstr>پاسخ طبیعی مدار RC به صورت تابع نمایی</vt:lpstr>
      <vt:lpstr>مثال:</vt:lpstr>
      <vt:lpstr>مدار RL مرتبه اول بدون منبع در حالت کلی</vt:lpstr>
      <vt:lpstr>مدار RC مرتبه اول بدون منبع در حالت کلی</vt:lpstr>
      <vt:lpstr>چند نکته در مورد مدارهای مرتبه اول</vt:lpstr>
      <vt:lpstr>مثال:</vt:lpstr>
      <vt:lpstr>تابع پله واحد     Unit Step Function</vt:lpstr>
      <vt:lpstr>مدل‌سازی رفتار کلید با تابع پله</vt:lpstr>
      <vt:lpstr>مدل‌سازی پالس با تابع پله</vt:lpstr>
      <vt:lpstr>مدار RL با منبع</vt:lpstr>
      <vt:lpstr>مدار RL با منبع</vt:lpstr>
      <vt:lpstr>مدار RL با منبع: پاسخ پله</vt:lpstr>
      <vt:lpstr>پاسخ کامل</vt:lpstr>
      <vt:lpstr>مثال:</vt:lpstr>
      <vt:lpstr>مثال (ادامه)</vt:lpstr>
      <vt:lpstr>مثال: مدار RL با ورودی پله</vt:lpstr>
      <vt:lpstr>مثال: پاسخ مدار RL به ورودی پالس</vt:lpstr>
      <vt:lpstr>پاسخ مدار RL یا RC به ورودی قطار پالس:</vt:lpstr>
      <vt:lpstr>مثال: مدار RC با منبع</vt:lpstr>
      <vt:lpstr>مثال: مدار RC با منبع (ادامه)</vt:lpstr>
      <vt:lpstr>راه‌حل میان‌بر برای یافتن پاسخ پله مدارهای RL و RC</vt:lpstr>
      <vt:lpstr>پاسخ مدارهای مرتبه اول به منابع AC</vt:lpstr>
      <vt:lpstr>پاسخ کامل</vt:lpstr>
      <vt:lpstr>تمرین کلاسی 1</vt:lpstr>
      <vt:lpstr>تمرین کلاسی 2</vt:lpstr>
      <vt:lpstr>تمرین کلاسی 3</vt:lpstr>
      <vt:lpstr>تمرین کلاسی 4</vt:lpstr>
      <vt:lpstr>تمرین کلاسی 5</vt:lpstr>
      <vt:lpstr>خلاصه مطالب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Mahmoud</cp:lastModifiedBy>
  <cp:revision>325</cp:revision>
  <dcterms:created xsi:type="dcterms:W3CDTF">2005-06-03T08:24:32Z</dcterms:created>
  <dcterms:modified xsi:type="dcterms:W3CDTF">2019-11-02T07:06:07Z</dcterms:modified>
</cp:coreProperties>
</file>