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32"/>
  </p:notesMasterIdLst>
  <p:sldIdLst>
    <p:sldId id="271" r:id="rId2"/>
    <p:sldId id="273" r:id="rId3"/>
    <p:sldId id="274" r:id="rId4"/>
    <p:sldId id="276" r:id="rId5"/>
    <p:sldId id="300" r:id="rId6"/>
    <p:sldId id="277" r:id="rId7"/>
    <p:sldId id="278" r:id="rId8"/>
    <p:sldId id="279" r:id="rId9"/>
    <p:sldId id="280" r:id="rId10"/>
    <p:sldId id="281" r:id="rId11"/>
    <p:sldId id="284" r:id="rId12"/>
    <p:sldId id="285" r:id="rId13"/>
    <p:sldId id="286" r:id="rId14"/>
    <p:sldId id="287" r:id="rId15"/>
    <p:sldId id="288" r:id="rId16"/>
    <p:sldId id="289" r:id="rId17"/>
    <p:sldId id="290" r:id="rId18"/>
    <p:sldId id="291" r:id="rId19"/>
    <p:sldId id="302" r:id="rId20"/>
    <p:sldId id="301" r:id="rId21"/>
    <p:sldId id="292" r:id="rId22"/>
    <p:sldId id="293" r:id="rId23"/>
    <p:sldId id="294" r:id="rId24"/>
    <p:sldId id="295" r:id="rId25"/>
    <p:sldId id="296" r:id="rId26"/>
    <p:sldId id="297" r:id="rId27"/>
    <p:sldId id="298" r:id="rId28"/>
    <p:sldId id="299" r:id="rId29"/>
    <p:sldId id="303" r:id="rId30"/>
    <p:sldId id="304"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28F0"/>
    <a:srgbClr val="E727B0"/>
    <a:srgbClr val="FF0000"/>
    <a:srgbClr val="66FF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2373" autoAdjust="0"/>
  </p:normalViewPr>
  <p:slideViewPr>
    <p:cSldViewPr>
      <p:cViewPr varScale="1">
        <p:scale>
          <a:sx n="75" d="100"/>
          <a:sy n="75" d="100"/>
        </p:scale>
        <p:origin x="92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622FA27-AFE5-4595-80D5-04A76A4EC8F3}" type="datetimeFigureOut">
              <a:rPr lang="en-US"/>
              <a:pPr>
                <a:defRPr/>
              </a:pPr>
              <a:t>11/3/2018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57F2F09-0DD5-414D-B87C-1130674AA092}" type="slidenum">
              <a:rPr lang="en-US"/>
              <a:pPr>
                <a:defRPr/>
              </a:pPr>
              <a:t>‹#›</a:t>
            </a:fld>
            <a:endParaRPr lang="en-US"/>
          </a:p>
        </p:txBody>
      </p:sp>
    </p:spTree>
    <p:extLst>
      <p:ext uri="{BB962C8B-B14F-4D97-AF65-F5344CB8AC3E}">
        <p14:creationId xmlns:p14="http://schemas.microsoft.com/office/powerpoint/2010/main" val="2108345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a:t>
            </a:fld>
            <a:endParaRPr lang="en-US"/>
          </a:p>
        </p:txBody>
      </p:sp>
    </p:spTree>
    <p:extLst>
      <p:ext uri="{BB962C8B-B14F-4D97-AF65-F5344CB8AC3E}">
        <p14:creationId xmlns:p14="http://schemas.microsoft.com/office/powerpoint/2010/main" val="175829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a:t>
            </a:fld>
            <a:endParaRPr lang="en-US"/>
          </a:p>
        </p:txBody>
      </p:sp>
    </p:spTree>
    <p:extLst>
      <p:ext uri="{BB962C8B-B14F-4D97-AF65-F5344CB8AC3E}">
        <p14:creationId xmlns:p14="http://schemas.microsoft.com/office/powerpoint/2010/main" val="3041006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همانطور</a:t>
            </a:r>
            <a:r>
              <a:rPr lang="fa-IR" baseline="0" dirty="0" smtClean="0"/>
              <a:t> که می بینید، طبق آنچه قبلا بحث شد می دانیم پاسخ اجباری (دائمی) یک مدار مرتبه اول (یا مراتب بالاتر) به ورودی سینوسی، همان سینوسی با ضرایب متفاوت است که برای به دست آوردن ضرایب نیاز است معادله دیفرانسیل پارامتر مربوطه (</a:t>
            </a:r>
            <a:r>
              <a:rPr lang="en-US" baseline="0" dirty="0" err="1" smtClean="0"/>
              <a:t>i</a:t>
            </a:r>
            <a:r>
              <a:rPr lang="fa-IR" baseline="0" dirty="0" smtClean="0"/>
              <a:t>) بدست آید و سپس پاسخ در معادله صدق داده شود. </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7</a:t>
            </a:fld>
            <a:endParaRPr lang="en-US"/>
          </a:p>
        </p:txBody>
      </p:sp>
    </p:spTree>
    <p:extLst>
      <p:ext uri="{BB962C8B-B14F-4D97-AF65-F5344CB8AC3E}">
        <p14:creationId xmlns:p14="http://schemas.microsoft.com/office/powerpoint/2010/main" val="982578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8</a:t>
            </a:fld>
            <a:endParaRPr lang="en-US"/>
          </a:p>
        </p:txBody>
      </p:sp>
    </p:spTree>
    <p:extLst>
      <p:ext uri="{BB962C8B-B14F-4D97-AF65-F5344CB8AC3E}">
        <p14:creationId xmlns:p14="http://schemas.microsoft.com/office/powerpoint/2010/main" val="3251045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baseline="0" dirty="0" smtClean="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9</a:t>
            </a:fld>
            <a:endParaRPr lang="en-US"/>
          </a:p>
        </p:txBody>
      </p:sp>
    </p:spTree>
    <p:extLst>
      <p:ext uri="{BB962C8B-B14F-4D97-AF65-F5344CB8AC3E}">
        <p14:creationId xmlns:p14="http://schemas.microsoft.com/office/powerpoint/2010/main" val="4106525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0" fontAlgn="base" latinLnBrk="0" hangingPunct="0">
              <a:lnSpc>
                <a:spcPct val="100000"/>
              </a:lnSpc>
              <a:spcBef>
                <a:spcPct val="30000"/>
              </a:spcBef>
              <a:spcAft>
                <a:spcPct val="0"/>
              </a:spcAft>
              <a:buClrTx/>
              <a:buSzTx/>
              <a:buFontTx/>
              <a:buNone/>
              <a:tabLst/>
              <a:defRPr/>
            </a:pPr>
            <a:r>
              <a:rPr lang="fa-IR" baseline="0" dirty="0" smtClean="0"/>
              <a:t>مبنای تکنیک جدید این است: اول منبع کسینوسی را به یک منبع نمایی مختلط تبدیل کن. پاسخ به آن منبع نمایی را محاسبه کن، سپس فقط قسمت حقیقی پاسخ را بردار و قسمت موهومی آن را حذف کن.</a:t>
            </a:r>
            <a:endParaRPr lang="en-US" dirty="0" smtClean="0"/>
          </a:p>
          <a:p>
            <a:pPr algn="r" rtl="1"/>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10</a:t>
            </a:fld>
            <a:endParaRPr lang="en-US"/>
          </a:p>
        </p:txBody>
      </p:sp>
    </p:spTree>
    <p:extLst>
      <p:ext uri="{BB962C8B-B14F-4D97-AF65-F5344CB8AC3E}">
        <p14:creationId xmlns:p14="http://schemas.microsoft.com/office/powerpoint/2010/main" val="3306059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27</a:t>
            </a:fld>
            <a:endParaRPr lang="en-US"/>
          </a:p>
        </p:txBody>
      </p:sp>
    </p:spTree>
    <p:extLst>
      <p:ext uri="{BB962C8B-B14F-4D97-AF65-F5344CB8AC3E}">
        <p14:creationId xmlns:p14="http://schemas.microsoft.com/office/powerpoint/2010/main" val="2772352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28</a:t>
            </a:fld>
            <a:endParaRPr lang="en-US"/>
          </a:p>
        </p:txBody>
      </p:sp>
    </p:spTree>
    <p:extLst>
      <p:ext uri="{BB962C8B-B14F-4D97-AF65-F5344CB8AC3E}">
        <p14:creationId xmlns:p14="http://schemas.microsoft.com/office/powerpoint/2010/main" val="774037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r>
              <a:rPr lang="fa-IR" altLang="en-US" smtClean="0"/>
              <a:t>مدارهای الکتریکی و الکترونیکی</a:t>
            </a:r>
            <a:endParaRPr lang="en-US" alt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fa-IR" altLang="en-US" smtClean="0"/>
              <a:t>8. تحلیل دائمی سینوسی</a:t>
            </a:r>
            <a:endParaRPr lang="en-US" alt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B916743-4E7F-4AC8-ACD9-649C7E5C28A1}" type="slidenum">
              <a:rPr lang="en-US" altLang="en-US"/>
              <a:pPr>
                <a:defRPr/>
              </a:pPr>
              <a:t>‹#›</a:t>
            </a:fld>
            <a:endParaRPr lang="en-US" altLang="en-US"/>
          </a:p>
        </p:txBody>
      </p:sp>
    </p:spTree>
    <p:extLst>
      <p:ext uri="{BB962C8B-B14F-4D97-AF65-F5344CB8AC3E}">
        <p14:creationId xmlns:p14="http://schemas.microsoft.com/office/powerpoint/2010/main" val="13333096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5" name="Footer Placeholder 2"/>
          <p:cNvSpPr>
            <a:spLocks noGrp="1"/>
          </p:cNvSpPr>
          <p:nvPr>
            <p:ph type="ftr" sz="quarter" idx="11"/>
          </p:nvPr>
        </p:nvSpPr>
        <p:spPr/>
        <p:txBody>
          <a:bodyPr/>
          <a:lstStyle>
            <a:lvl1pPr>
              <a:defRPr/>
            </a:lvl1pPr>
          </a:lstStyle>
          <a:p>
            <a:pPr>
              <a:defRPr/>
            </a:pPr>
            <a:r>
              <a:rPr lang="fa-IR" altLang="en-US" smtClean="0"/>
              <a:t>8. تحلیل دائمی سینوسی</a:t>
            </a:r>
            <a:endParaRPr lang="en-US" altLang="en-US" dirty="0"/>
          </a:p>
        </p:txBody>
      </p:sp>
      <p:sp>
        <p:nvSpPr>
          <p:cNvPr id="6" name="Slide Number Placeholder 22"/>
          <p:cNvSpPr>
            <a:spLocks noGrp="1"/>
          </p:cNvSpPr>
          <p:nvPr>
            <p:ph type="sldNum" sz="quarter" idx="12"/>
          </p:nvPr>
        </p:nvSpPr>
        <p:spPr/>
        <p:txBody>
          <a:bodyPr/>
          <a:lstStyle>
            <a:lvl1pPr>
              <a:defRPr/>
            </a:lvl1pPr>
          </a:lstStyle>
          <a:p>
            <a:pPr>
              <a:defRPr/>
            </a:pPr>
            <a:fld id="{89CE0CEF-2513-4502-B5E4-86178963BC8F}" type="slidenum">
              <a:rPr lang="en-US" altLang="en-US"/>
              <a:pPr>
                <a:defRPr/>
              </a:pPr>
              <a:t>‹#›</a:t>
            </a:fld>
            <a:endParaRPr lang="en-US" altLang="en-US" dirty="0"/>
          </a:p>
        </p:txBody>
      </p:sp>
    </p:spTree>
    <p:extLst>
      <p:ext uri="{BB962C8B-B14F-4D97-AF65-F5344CB8AC3E}">
        <p14:creationId xmlns:p14="http://schemas.microsoft.com/office/powerpoint/2010/main" val="54151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smtClean="0"/>
            </a:lvl1pPr>
          </a:lstStyle>
          <a:p>
            <a:pPr>
              <a:defRPr/>
            </a:pPr>
            <a:r>
              <a:rPr lang="fa-IR" altLang="en-US" smtClean="0"/>
              <a:t>مدارهای الکتریکی و الکترونیکی</a:t>
            </a:r>
            <a:endParaRPr lang="en-US" alt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fa-IR" altLang="en-US" smtClean="0"/>
              <a:t>8. تحلیل دائمی سینوسی</a:t>
            </a:r>
            <a:endParaRPr lang="en-US" alt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59B103F-FA24-4D83-98C3-C52A1E5C2915}" type="slidenum">
              <a:rPr lang="en-US" altLang="en-US"/>
              <a:pPr>
                <a:defRPr/>
              </a:pPr>
              <a:t>‹#›</a:t>
            </a:fld>
            <a:endParaRPr lang="en-US" altLang="en-US"/>
          </a:p>
        </p:txBody>
      </p:sp>
    </p:spTree>
    <p:extLst>
      <p:ext uri="{BB962C8B-B14F-4D97-AF65-F5344CB8AC3E}">
        <p14:creationId xmlns:p14="http://schemas.microsoft.com/office/powerpoint/2010/main" val="197953707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00"/>
          </a:xfrm>
        </p:spPr>
        <p:txBody>
          <a:bodyPr/>
          <a:lstStyle>
            <a:lvl1pPr algn="r" rtl="1">
              <a:defRPr>
                <a:cs typeface="B Nazanin" panose="00000400000000000000" pitchFamily="2" charset="-78"/>
              </a:defRPr>
            </a:lvl1pPr>
          </a:lstStyle>
          <a:p>
            <a:r>
              <a:rPr lang="en-US" dirty="0"/>
              <a:t>Click to edit Master title style</a:t>
            </a:r>
          </a:p>
        </p:txBody>
      </p:sp>
      <p:sp>
        <p:nvSpPr>
          <p:cNvPr id="8" name="Content Placeholder 7"/>
          <p:cNvSpPr>
            <a:spLocks noGrp="1"/>
          </p:cNvSpPr>
          <p:nvPr>
            <p:ph sz="quarter" idx="1"/>
          </p:nvPr>
        </p:nvSpPr>
        <p:spPr>
          <a:xfrm>
            <a:off x="612648" y="1219200"/>
            <a:ext cx="8153400" cy="4876800"/>
          </a:xfrm>
        </p:spPr>
        <p:txBody>
          <a:bodyPr/>
          <a:lstStyle>
            <a:lvl1pPr algn="r" rtl="1">
              <a:defRPr>
                <a:cs typeface="B Nazanin" panose="00000400000000000000" pitchFamily="2" charset="-78"/>
              </a:defRPr>
            </a:lvl1pPr>
            <a:lvl2pPr algn="r" rtl="1">
              <a:defRPr>
                <a:cs typeface="B Nazanin" panose="00000400000000000000" pitchFamily="2" charset="-78"/>
              </a:defRPr>
            </a:lvl2pPr>
            <a:lvl3pPr algn="r" rtl="1">
              <a:defRPr>
                <a:cs typeface="B Nazanin" panose="00000400000000000000" pitchFamily="2" charset="-78"/>
              </a:defRPr>
            </a:lvl3pPr>
            <a:lvl4pPr algn="r" rtl="1">
              <a:defRPr>
                <a:cs typeface="B Nazanin" panose="00000400000000000000" pitchFamily="2" charset="-78"/>
              </a:defRPr>
            </a:lvl4pPr>
            <a:lvl5pPr algn="r" rtl="1">
              <a:defRPr>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mtClean="0">
                <a:cs typeface="B Nazanin" panose="00000400000000000000" pitchFamily="2" charset="-78"/>
              </a:defRPr>
            </a:lvl1p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a:xfrm>
            <a:off x="1195388" y="6248400"/>
            <a:ext cx="4811712" cy="381000"/>
          </a:xfrm>
        </p:spPr>
        <p:txBody>
          <a:bodyPr/>
          <a:lstStyle>
            <a:lvl1pPr rtl="1">
              <a:defRPr>
                <a:cs typeface="B Nazanin" panose="00000400000000000000" pitchFamily="2" charset="-78"/>
              </a:defRPr>
            </a:lvl1pPr>
          </a:lstStyle>
          <a:p>
            <a:pPr>
              <a:defRPr/>
            </a:pPr>
            <a:r>
              <a:rPr lang="fa-IR" altLang="en-US" smtClean="0"/>
              <a:t>8. تحلیل دائمی سینوسی</a:t>
            </a:r>
            <a:endParaRPr lang="en-US" altLang="en-US" dirty="0"/>
          </a:p>
        </p:txBody>
      </p:sp>
      <p:sp>
        <p:nvSpPr>
          <p:cNvPr id="6" name="Slide Number Placeholder 5"/>
          <p:cNvSpPr>
            <a:spLocks noGrp="1"/>
          </p:cNvSpPr>
          <p:nvPr>
            <p:ph type="sldNum" sz="quarter" idx="12"/>
          </p:nvPr>
        </p:nvSpPr>
        <p:spPr/>
        <p:txBody>
          <a:bodyPr/>
          <a:lstStyle>
            <a:lvl1pPr>
              <a:defRPr>
                <a:solidFill>
                  <a:srgbClr val="FFFFFF"/>
                </a:solidFill>
                <a:cs typeface="B Nazanin" panose="00000400000000000000" pitchFamily="2" charset="-78"/>
              </a:defRPr>
            </a:lvl1pPr>
          </a:lstStyle>
          <a:p>
            <a:pPr rtl="1">
              <a:defRPr/>
            </a:pPr>
            <a:fld id="{B5CFC3F8-B58D-40FA-AF21-F23E618E0688}" type="slidenum">
              <a:rPr lang="en-US" altLang="en-US" smtClean="0"/>
              <a:pPr rtl="1">
                <a:defRPr/>
              </a:pPr>
              <a:t>‹#›</a:t>
            </a:fld>
            <a:endParaRPr lang="en-US" altLang="en-US" dirty="0"/>
          </a:p>
        </p:txBody>
      </p:sp>
    </p:spTree>
    <p:extLst>
      <p:ext uri="{BB962C8B-B14F-4D97-AF65-F5344CB8AC3E}">
        <p14:creationId xmlns:p14="http://schemas.microsoft.com/office/powerpoint/2010/main" val="7812429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smtClean="0"/>
            </a:lvl1pPr>
          </a:lstStyle>
          <a:p>
            <a:pPr>
              <a:defRPr/>
            </a:pPr>
            <a:r>
              <a:rPr lang="fa-IR" altLang="en-US" smtClean="0"/>
              <a:t>مدارهای الکتریکی و الکترونیکی</a:t>
            </a:r>
            <a:endParaRPr lang="en-US" alt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FE4673F0-768F-450F-9B32-682176E185B7}"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r>
              <a:rPr lang="fa-IR" altLang="en-US" smtClean="0"/>
              <a:t>8. تحلیل دائمی سینوسی</a:t>
            </a:r>
            <a:endParaRPr lang="en-US" altLang="en-US"/>
          </a:p>
        </p:txBody>
      </p:sp>
    </p:spTree>
    <p:extLst>
      <p:ext uri="{BB962C8B-B14F-4D97-AF65-F5344CB8AC3E}">
        <p14:creationId xmlns:p14="http://schemas.microsoft.com/office/powerpoint/2010/main" val="17284932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smtClean="0"/>
            </a:lvl1pPr>
          </a:lstStyle>
          <a:p>
            <a:pPr>
              <a:defRPr/>
            </a:pPr>
            <a:r>
              <a:rPr lang="fa-IR" altLang="en-US" smtClean="0"/>
              <a:t>مدارهای الکتریکی و الکترونیکی</a:t>
            </a:r>
            <a:endParaRPr lang="en-US" altLang="en-US"/>
          </a:p>
        </p:txBody>
      </p:sp>
      <p:sp>
        <p:nvSpPr>
          <p:cNvPr id="6" name="Slide Number Placeholder 9"/>
          <p:cNvSpPr>
            <a:spLocks noGrp="1"/>
          </p:cNvSpPr>
          <p:nvPr>
            <p:ph type="sldNum" sz="quarter" idx="11"/>
          </p:nvPr>
        </p:nvSpPr>
        <p:spPr/>
        <p:txBody>
          <a:bodyPr rtlCol="0"/>
          <a:lstStyle>
            <a:lvl1pPr>
              <a:defRPr/>
            </a:lvl1pPr>
          </a:lstStyle>
          <a:p>
            <a:pPr>
              <a:defRPr/>
            </a:pPr>
            <a:fld id="{78F2C19F-4ECA-40CC-B095-5582625F1365}"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r>
              <a:rPr lang="fa-IR" altLang="en-US" smtClean="0"/>
              <a:t>8. تحلیل دائمی سینوسی</a:t>
            </a:r>
            <a:endParaRPr lang="en-US" altLang="en-US"/>
          </a:p>
        </p:txBody>
      </p:sp>
    </p:spTree>
    <p:extLst>
      <p:ext uri="{BB962C8B-B14F-4D97-AF65-F5344CB8AC3E}">
        <p14:creationId xmlns:p14="http://schemas.microsoft.com/office/powerpoint/2010/main" val="187381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smtClean="0"/>
            </a:lvl1pPr>
          </a:lstStyle>
          <a:p>
            <a:pPr>
              <a:defRPr/>
            </a:pPr>
            <a:r>
              <a:rPr lang="fa-IR" altLang="en-US" smtClean="0"/>
              <a:t>مدارهای الکتریکی و الکترونیکی</a:t>
            </a:r>
            <a:endParaRPr lang="en-US" altLang="en-US"/>
          </a:p>
        </p:txBody>
      </p:sp>
      <p:sp>
        <p:nvSpPr>
          <p:cNvPr id="8" name="Slide Number Placeholder 11"/>
          <p:cNvSpPr>
            <a:spLocks noGrp="1"/>
          </p:cNvSpPr>
          <p:nvPr>
            <p:ph type="sldNum" sz="quarter" idx="11"/>
          </p:nvPr>
        </p:nvSpPr>
        <p:spPr/>
        <p:txBody>
          <a:bodyPr rtlCol="0"/>
          <a:lstStyle>
            <a:lvl1pPr>
              <a:defRPr/>
            </a:lvl1pPr>
          </a:lstStyle>
          <a:p>
            <a:pPr>
              <a:defRPr/>
            </a:pPr>
            <a:fld id="{AE454D86-5E69-4F38-AA18-41DB87525847}"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r>
              <a:rPr lang="fa-IR" altLang="en-US" smtClean="0"/>
              <a:t>8. تحلیل دائمی سینوسی</a:t>
            </a:r>
            <a:endParaRPr lang="en-US" altLang="en-US"/>
          </a:p>
        </p:txBody>
      </p:sp>
    </p:spTree>
    <p:extLst>
      <p:ext uri="{BB962C8B-B14F-4D97-AF65-F5344CB8AC3E}">
        <p14:creationId xmlns:p14="http://schemas.microsoft.com/office/powerpoint/2010/main" val="226868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4" name="Footer Placeholder 2"/>
          <p:cNvSpPr>
            <a:spLocks noGrp="1"/>
          </p:cNvSpPr>
          <p:nvPr>
            <p:ph type="ftr" sz="quarter" idx="11"/>
          </p:nvPr>
        </p:nvSpPr>
        <p:spPr/>
        <p:txBody>
          <a:bodyPr/>
          <a:lstStyle>
            <a:lvl1pPr>
              <a:defRPr/>
            </a:lvl1pPr>
          </a:lstStyle>
          <a:p>
            <a:pPr>
              <a:defRPr/>
            </a:pPr>
            <a:r>
              <a:rPr lang="fa-IR" altLang="en-US" smtClean="0"/>
              <a:t>8. تحلیل دائمی سینوسی</a:t>
            </a:r>
            <a:endParaRPr lang="en-US" altLang="en-US" dirty="0"/>
          </a:p>
        </p:txBody>
      </p:sp>
      <p:sp>
        <p:nvSpPr>
          <p:cNvPr id="5" name="Slide Number Placeholder 22"/>
          <p:cNvSpPr>
            <a:spLocks noGrp="1"/>
          </p:cNvSpPr>
          <p:nvPr>
            <p:ph type="sldNum" sz="quarter" idx="12"/>
          </p:nvPr>
        </p:nvSpPr>
        <p:spPr/>
        <p:txBody>
          <a:bodyPr/>
          <a:lstStyle>
            <a:lvl1pPr>
              <a:defRPr/>
            </a:lvl1pPr>
          </a:lstStyle>
          <a:p>
            <a:pPr>
              <a:defRPr/>
            </a:pPr>
            <a:fld id="{A6CCBF18-E55F-40C4-AA9C-CCFBF6518CB2}" type="slidenum">
              <a:rPr lang="en-US" altLang="en-US"/>
              <a:pPr>
                <a:defRPr/>
              </a:pPr>
              <a:t>‹#›</a:t>
            </a:fld>
            <a:endParaRPr lang="en-US" altLang="en-US" dirty="0"/>
          </a:p>
        </p:txBody>
      </p:sp>
    </p:spTree>
    <p:extLst>
      <p:ext uri="{BB962C8B-B14F-4D97-AF65-F5344CB8AC3E}">
        <p14:creationId xmlns:p14="http://schemas.microsoft.com/office/powerpoint/2010/main" val="302786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r>
              <a:rPr lang="fa-IR" altLang="en-US" smtClean="0"/>
              <a:t>مدارهای الکتریکی و الکترونیکی</a:t>
            </a:r>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fa-IR" altLang="en-US" smtClean="0"/>
              <a:t>8. تحلیل دائمی سینوسی</a:t>
            </a:r>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EA097438-A5DA-4F47-94D7-4634482D7267}" type="slidenum">
              <a:rPr lang="en-US" altLang="en-US"/>
              <a:pPr>
                <a:defRPr/>
              </a:pPr>
              <a:t>‹#›</a:t>
            </a:fld>
            <a:endParaRPr lang="en-US" altLang="en-US"/>
          </a:p>
        </p:txBody>
      </p:sp>
    </p:spTree>
    <p:extLst>
      <p:ext uri="{BB962C8B-B14F-4D97-AF65-F5344CB8AC3E}">
        <p14:creationId xmlns:p14="http://schemas.microsoft.com/office/powerpoint/2010/main" val="310922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6" name="Footer Placeholder 2"/>
          <p:cNvSpPr>
            <a:spLocks noGrp="1"/>
          </p:cNvSpPr>
          <p:nvPr>
            <p:ph type="ftr" sz="quarter" idx="11"/>
          </p:nvPr>
        </p:nvSpPr>
        <p:spPr/>
        <p:txBody>
          <a:bodyPr/>
          <a:lstStyle>
            <a:lvl1pPr>
              <a:defRPr/>
            </a:lvl1pPr>
          </a:lstStyle>
          <a:p>
            <a:pPr>
              <a:defRPr/>
            </a:pPr>
            <a:r>
              <a:rPr lang="fa-IR" altLang="en-US" smtClean="0"/>
              <a:t>8. تحلیل دائمی سینوسی</a:t>
            </a:r>
            <a:endParaRPr lang="en-US" altLang="en-US" dirty="0"/>
          </a:p>
        </p:txBody>
      </p:sp>
      <p:sp>
        <p:nvSpPr>
          <p:cNvPr id="7" name="Slide Number Placeholder 22"/>
          <p:cNvSpPr>
            <a:spLocks noGrp="1"/>
          </p:cNvSpPr>
          <p:nvPr>
            <p:ph type="sldNum" sz="quarter" idx="12"/>
          </p:nvPr>
        </p:nvSpPr>
        <p:spPr/>
        <p:txBody>
          <a:bodyPr/>
          <a:lstStyle>
            <a:lvl1pPr>
              <a:defRPr/>
            </a:lvl1pPr>
          </a:lstStyle>
          <a:p>
            <a:pPr>
              <a:defRPr/>
            </a:pPr>
            <a:fld id="{55FE5F11-A144-4222-B80E-FD52FBD0E5C8}" type="slidenum">
              <a:rPr lang="en-US" altLang="en-US"/>
              <a:pPr>
                <a:defRPr/>
              </a:pPr>
              <a:t>‹#›</a:t>
            </a:fld>
            <a:endParaRPr lang="en-US" altLang="en-US" dirty="0"/>
          </a:p>
        </p:txBody>
      </p:sp>
    </p:spTree>
    <p:extLst>
      <p:ext uri="{BB962C8B-B14F-4D97-AF65-F5344CB8AC3E}">
        <p14:creationId xmlns:p14="http://schemas.microsoft.com/office/powerpoint/2010/main" val="35647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smtClean="0"/>
            </a:lvl1pPr>
          </a:lstStyle>
          <a:p>
            <a:pPr>
              <a:defRPr/>
            </a:pPr>
            <a:r>
              <a:rPr lang="fa-IR" altLang="en-US" smtClean="0"/>
              <a:t>مدارهای الکتریکی و الکترونیکی</a:t>
            </a:r>
            <a:endParaRPr lang="en-US" alt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78A045DE-1C2E-4066-AF9F-E27DD7118661}" type="slidenum">
              <a:rPr lang="en-US" altLang="en-US"/>
              <a:pPr>
                <a:defRPr/>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fa-IR" altLang="en-US" smtClean="0"/>
              <a:t>8. تحلیل دائمی سینوسی</a:t>
            </a:r>
            <a:endParaRPr lang="en-US" altLang="en-US"/>
          </a:p>
        </p:txBody>
      </p:sp>
    </p:spTree>
    <p:extLst>
      <p:ext uri="{BB962C8B-B14F-4D97-AF65-F5344CB8AC3E}">
        <p14:creationId xmlns:p14="http://schemas.microsoft.com/office/powerpoint/2010/main" val="14627633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12"/>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81000"/>
          </a:xfrm>
          <a:prstGeom prst="rect">
            <a:avLst/>
          </a:prstGeom>
          <a:solidFill>
            <a:schemeClr val="accent1"/>
          </a:solidFill>
        </p:spPr>
        <p:txBody>
          <a:bodyPr vert="horz" anchor="ctr" anchorCtr="0"/>
          <a:lstStyle>
            <a:lvl1pPr algn="ctr" eaLnBrk="1" latinLnBrk="0" hangingPunct="1">
              <a:defRPr kumimoji="0" sz="1400" smtClean="0">
                <a:solidFill>
                  <a:schemeClr val="tx2"/>
                </a:solidFill>
              </a:defRPr>
            </a:lvl1pPr>
          </a:lstStyle>
          <a:p>
            <a:pPr>
              <a:defRPr/>
            </a:pPr>
            <a:r>
              <a:rPr lang="fa-IR" altLang="en-US" smtClean="0"/>
              <a:t>مدارهای الکتریکی و الکترونیکی</a:t>
            </a:r>
            <a:endParaRPr lang="en-US" altLang="en-US" dirty="0"/>
          </a:p>
        </p:txBody>
      </p:sp>
      <p:sp>
        <p:nvSpPr>
          <p:cNvPr id="3" name="Footer Placeholder 2"/>
          <p:cNvSpPr>
            <a:spLocks noGrp="1"/>
          </p:cNvSpPr>
          <p:nvPr>
            <p:ph type="ftr" sz="quarter" idx="3"/>
          </p:nvPr>
        </p:nvSpPr>
        <p:spPr>
          <a:xfrm>
            <a:off x="1219200" y="6248400"/>
            <a:ext cx="4811713" cy="381000"/>
          </a:xfrm>
          <a:prstGeom prst="rect">
            <a:avLst/>
          </a:prstGeom>
          <a:solidFill>
            <a:schemeClr val="accent2"/>
          </a:solidFill>
        </p:spPr>
        <p:txBody>
          <a:bodyPr vert="horz" anchor="ctr"/>
          <a:lstStyle>
            <a:lvl1pPr algn="ctr" eaLnBrk="1" latinLnBrk="0" hangingPunct="1">
              <a:defRPr kumimoji="0" sz="1400">
                <a:solidFill>
                  <a:schemeClr val="tx2"/>
                </a:solidFill>
              </a:defRPr>
            </a:lvl1pPr>
          </a:lstStyle>
          <a:p>
            <a:pPr>
              <a:defRPr/>
            </a:pPr>
            <a:r>
              <a:rPr lang="fa-IR" altLang="en-US" smtClean="0"/>
              <a:t>8. تحلیل دائمی سینوسی</a:t>
            </a:r>
            <a:endParaRPr lang="en-US" altLang="en-US" dirty="0"/>
          </a:p>
        </p:txBody>
      </p:sp>
      <p:sp>
        <p:nvSpPr>
          <p:cNvPr id="7" name="Rectangle 6"/>
          <p:cNvSpPr/>
          <p:nvPr/>
        </p:nvSpPr>
        <p:spPr bwMode="white">
          <a:xfrm>
            <a:off x="0" y="900113"/>
            <a:ext cx="9144000" cy="3190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590550" y="6248400"/>
            <a:ext cx="533400" cy="3810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990600"/>
            <a:ext cx="8172450" cy="16033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609600" y="6329363"/>
            <a:ext cx="533400" cy="244475"/>
          </a:xfrm>
          <a:prstGeom prst="rect">
            <a:avLst/>
          </a:prstGeom>
        </p:spPr>
        <p:txBody>
          <a:bodyPr vert="horz" anchor="ctr" anchorCtr="0">
            <a:normAutofit/>
          </a:bodyPr>
          <a:lstStyle>
            <a:lvl1pPr algn="ctr" rtl="1" eaLnBrk="1" latinLnBrk="0" hangingPunct="1">
              <a:defRPr kumimoji="0" sz="1400" b="1">
                <a:solidFill>
                  <a:srgbClr val="FFFFFF"/>
                </a:solidFill>
              </a:defRPr>
            </a:lvl1pPr>
          </a:lstStyle>
          <a:p>
            <a:pPr>
              <a:defRPr/>
            </a:pPr>
            <a:fld id="{0949679D-F92E-44F0-804B-F6AF1B3D7B0E}"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46" r:id="rId6"/>
    <p:sldLayoutId id="2147483954" r:id="rId7"/>
    <p:sldLayoutId id="2147483947" r:id="rId8"/>
    <p:sldLayoutId id="2147483955" r:id="rId9"/>
    <p:sldLayoutId id="2147483948" r:id="rId10"/>
    <p:sldLayoutId id="2147483956" r:id="rId11"/>
  </p:sldLayoutIdLst>
  <p:timing>
    <p:tnLst>
      <p:par>
        <p:cTn id="1" dur="indefinite" restart="never" nodeType="tmRoot"/>
      </p:par>
    </p:tnLst>
  </p:timing>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alibri" pitchFamily="34" charset="0"/>
        </a:defRPr>
      </a:lvl2pPr>
      <a:lvl3pPr algn="l" rtl="0" eaLnBrk="0" fontAlgn="base" hangingPunct="0">
        <a:spcBef>
          <a:spcPct val="0"/>
        </a:spcBef>
        <a:spcAft>
          <a:spcPct val="0"/>
        </a:spcAft>
        <a:defRPr sz="4400">
          <a:solidFill>
            <a:schemeClr val="tx2"/>
          </a:solidFill>
          <a:latin typeface="Calibri" pitchFamily="34" charset="0"/>
        </a:defRPr>
      </a:lvl3pPr>
      <a:lvl4pPr algn="l" rtl="0" eaLnBrk="0" fontAlgn="base" hangingPunct="0">
        <a:spcBef>
          <a:spcPct val="0"/>
        </a:spcBef>
        <a:spcAft>
          <a:spcPct val="0"/>
        </a:spcAft>
        <a:defRPr sz="4400">
          <a:solidFill>
            <a:schemeClr val="tx2"/>
          </a:solidFill>
          <a:latin typeface="Calibri" pitchFamily="34" charset="0"/>
        </a:defRPr>
      </a:lvl4pPr>
      <a:lvl5pPr algn="l" rtl="0" eaLnBrk="0" fontAlgn="base" hangingPunct="0">
        <a:spcBef>
          <a:spcPct val="0"/>
        </a:spcBef>
        <a:spcAft>
          <a:spcPct val="0"/>
        </a:spcAft>
        <a:defRPr sz="4400">
          <a:solidFill>
            <a:schemeClr val="tx2"/>
          </a:solidFill>
          <a:latin typeface="Calibri" pitchFamily="34" charset="0"/>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6.wmf"/><Relationship Id="rId5" Type="http://schemas.openxmlformats.org/officeDocument/2006/relationships/oleObject" Target="../embeddings/oleObject9.bin"/><Relationship Id="rId4" Type="http://schemas.openxmlformats.org/officeDocument/2006/relationships/image" Target="../media/image25.wmf"/></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jpeg"/></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8.pn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10" Type="http://schemas.openxmlformats.org/officeDocument/2006/relationships/image" Target="../media/image7.wmf"/><Relationship Id="rId4" Type="http://schemas.openxmlformats.org/officeDocument/2006/relationships/image" Target="../media/image8.jpeg"/><Relationship Id="rId9"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3.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5.bin"/><Relationship Id="rId10" Type="http://schemas.openxmlformats.org/officeDocument/2006/relationships/image" Target="../media/image16.wmf"/><Relationship Id="rId4" Type="http://schemas.openxmlformats.org/officeDocument/2006/relationships/image" Target="../media/image17.jpeg"/><Relationship Id="rId9"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8229600" cy="4876800"/>
          </a:xfrm>
        </p:spPr>
        <p:txBody>
          <a:bodyPr>
            <a:normAutofit/>
          </a:bodyPr>
          <a:lstStyle/>
          <a:p>
            <a:pPr algn="r" rtl="1" eaLnBrk="1" fontAlgn="auto" hangingPunct="1">
              <a:spcAft>
                <a:spcPts val="0"/>
              </a:spcAft>
              <a:defRPr/>
            </a:pPr>
            <a:r>
              <a:rPr lang="fa-IR" cap="none" dirty="0" smtClean="0">
                <a:cs typeface="B Nazanin" panose="00000400000000000000" pitchFamily="2" charset="-78"/>
              </a:rPr>
              <a:t>مدارهای الکتریکی و الکترونیکی</a:t>
            </a:r>
            <a:br>
              <a:rPr lang="fa-IR" cap="none" dirty="0" smtClean="0">
                <a:cs typeface="B Nazanin" panose="00000400000000000000" pitchFamily="2" charset="-78"/>
              </a:rPr>
            </a:br>
            <a:r>
              <a:rPr lang="fa-IR" cap="none" dirty="0" smtClean="0">
                <a:cs typeface="B Nazanin" panose="00000400000000000000" pitchFamily="2" charset="-78"/>
              </a:rPr>
              <a:t>فصل هشتم: تحلیل پاسخ دائمی سینوسی</a:t>
            </a:r>
            <a:r>
              <a:rPr lang="en-US" dirty="0">
                <a:cs typeface="B Nazanin" panose="00000400000000000000" pitchFamily="2" charset="-78"/>
              </a:rPr>
              <a:t/>
            </a:r>
            <a:br>
              <a:rPr lang="en-US" dirty="0">
                <a:cs typeface="B Nazanin" panose="00000400000000000000" pitchFamily="2" charset="-78"/>
              </a:rPr>
            </a:br>
            <a:r>
              <a:rPr lang="fa-IR" sz="3600" cap="none" dirty="0" smtClean="0">
                <a:cs typeface="B Nazanin" panose="00000400000000000000" pitchFamily="2" charset="-78"/>
              </a:rPr>
              <a:t/>
            </a:r>
            <a:br>
              <a:rPr lang="fa-IR" sz="3600" cap="none" dirty="0" smtClean="0">
                <a:cs typeface="B Nazanin" panose="00000400000000000000" pitchFamily="2" charset="-78"/>
              </a:rPr>
            </a:br>
            <a:r>
              <a:rPr lang="fa-IR" sz="3600" cap="none" dirty="0" smtClean="0">
                <a:cs typeface="B Nazanin" panose="00000400000000000000" pitchFamily="2" charset="-78"/>
              </a:rPr>
              <a:t>استاد درس: محمود ممتازپور</a:t>
            </a:r>
            <a:r>
              <a:rPr lang="en-US" sz="3600" cap="none" dirty="0">
                <a:cs typeface="B Nazanin" panose="00000400000000000000" pitchFamily="2" charset="-78"/>
              </a:rPr>
              <a:t/>
            </a:r>
            <a:br>
              <a:rPr lang="en-US" sz="3600" cap="none" dirty="0">
                <a:cs typeface="B Nazanin" panose="00000400000000000000" pitchFamily="2" charset="-78"/>
              </a:rPr>
            </a:br>
            <a:r>
              <a:rPr lang="en-US" sz="3000" u="sng" cap="none" dirty="0">
                <a:solidFill>
                  <a:srgbClr val="6128F0"/>
                </a:solidFill>
                <a:cs typeface="B Nazanin" panose="00000400000000000000" pitchFamily="2" charset="-78"/>
              </a:rPr>
              <a:t>ceit.aut.ac.ir/~</a:t>
            </a:r>
            <a:r>
              <a:rPr lang="en-US" sz="3000" u="sng" cap="none" dirty="0" err="1">
                <a:solidFill>
                  <a:srgbClr val="6128F0"/>
                </a:solidFill>
                <a:cs typeface="B Nazanin" panose="00000400000000000000" pitchFamily="2" charset="-78"/>
              </a:rPr>
              <a:t>momtazpour</a:t>
            </a:r>
            <a:r>
              <a:rPr lang="en-US" dirty="0">
                <a:cs typeface="B Nazanin" panose="00000400000000000000" pitchFamily="2" charset="-78"/>
              </a:rPr>
              <a:t/>
            </a:r>
            <a:br>
              <a:rPr lang="en-US"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r>
              <a:rPr lang="en-US" sz="3000" cap="none" dirty="0">
                <a:cs typeface="B Nazanin" panose="00000400000000000000" pitchFamily="2" charset="-78"/>
              </a:rPr>
              <a:t/>
            </a:r>
            <a:br>
              <a:rPr lang="en-US" sz="3000" cap="none" dirty="0">
                <a:cs typeface="B Nazanin" panose="00000400000000000000" pitchFamily="2" charset="-78"/>
              </a:rPr>
            </a:br>
            <a:endParaRPr lang="en-US" sz="3000" cap="none" dirty="0">
              <a:cs typeface="B Nazanin" panose="00000400000000000000" pitchFamily="2" charset="-78"/>
            </a:endParaRPr>
          </a:p>
        </p:txBody>
      </p:sp>
      <p:sp>
        <p:nvSpPr>
          <p:cNvPr id="10243" name="Subtitle 2"/>
          <p:cNvSpPr>
            <a:spLocks noGrp="1"/>
          </p:cNvSpPr>
          <p:nvPr>
            <p:ph type="subTitle" idx="1"/>
          </p:nvPr>
        </p:nvSpPr>
        <p:spPr>
          <a:xfrm>
            <a:off x="2362200" y="6049963"/>
            <a:ext cx="6705600" cy="685800"/>
          </a:xfrm>
        </p:spPr>
        <p:txBody>
          <a:bodyPr/>
          <a:lstStyle/>
          <a:p>
            <a:pPr algn="r" rtl="1" eaLnBrk="1" hangingPunct="1"/>
            <a:r>
              <a:rPr lang="fa-IR" altLang="en-US" dirty="0" smtClean="0">
                <a:cs typeface="B Nazanin" panose="00000400000000000000" pitchFamily="2" charset="-78"/>
              </a:rPr>
              <a:t>دانشگاه صنعتی امیرکبیر</a:t>
            </a:r>
            <a:endParaRPr lang="en-US" altLang="en-US" dirty="0">
              <a:cs typeface="B Nazanin" panose="00000400000000000000" pitchFamily="2" charset="-78"/>
            </a:endParaRPr>
          </a:p>
        </p:txBody>
      </p:sp>
      <p:sp>
        <p:nvSpPr>
          <p:cNvPr id="102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fld id="{21AEDB98-9598-4170-A751-7D06B6C2AEDD}" type="slidenum">
              <a:rPr lang="en-US" altLang="en-US" sz="1400" smtClean="0">
                <a:solidFill>
                  <a:schemeClr val="tx2"/>
                </a:solidFill>
                <a:latin typeface="Arial" charset="0"/>
                <a:cs typeface="B Nazanin" panose="00000400000000000000" pitchFamily="2" charset="-78"/>
              </a:rPr>
              <a:pPr eaLnBrk="1" hangingPunct="1">
                <a:spcBef>
                  <a:spcPct val="0"/>
                </a:spcBef>
                <a:buClrTx/>
                <a:buSzTx/>
                <a:buFontTx/>
                <a:buNone/>
              </a:pPr>
              <a:t>1</a:t>
            </a:fld>
            <a:endParaRPr lang="en-US" altLang="en-US" sz="1400">
              <a:solidFill>
                <a:schemeClr val="tx2"/>
              </a:solidFill>
              <a:latin typeface="Arial" charset="0"/>
              <a:cs typeface="B Nazanin" panose="00000400000000000000" pitchFamily="2" charset="-78"/>
            </a:endParaRPr>
          </a:p>
        </p:txBody>
      </p:sp>
      <p:sp>
        <p:nvSpPr>
          <p:cNvPr id="10245"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rgbClr val="FFFFFF"/>
                </a:solidFill>
                <a:cs typeface="B Nazanin" panose="00000400000000000000" pitchFamily="2" charset="-78"/>
              </a:rPr>
              <a:t>مدارهای الکتریکی و الکترونیکی</a:t>
            </a:r>
            <a:endParaRPr lang="en-US" altLang="en-US" dirty="0">
              <a:solidFill>
                <a:srgbClr val="FFFFFF"/>
              </a:solidFill>
              <a:cs typeface="B Nazanin" panose="00000400000000000000" pitchFamily="2" charset="-78"/>
            </a:endParaRPr>
          </a:p>
        </p:txBody>
      </p:sp>
      <p:sp>
        <p:nvSpPr>
          <p:cNvPr id="10246"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1" eaLnBrk="1" hangingPunct="1"/>
            <a:r>
              <a:rPr lang="fa-IR" altLang="en-US" smtClean="0">
                <a:solidFill>
                  <a:schemeClr val="tx2"/>
                </a:solidFill>
                <a:cs typeface="B Nazanin" panose="00000400000000000000" pitchFamily="2" charset="-78"/>
              </a:rPr>
              <a:t>8. تحلیل دائمی سینوسی</a:t>
            </a:r>
            <a:endParaRPr lang="en-US" altLang="en-US" dirty="0">
              <a:solidFill>
                <a:schemeClr val="tx2"/>
              </a:solidFill>
              <a:cs typeface="B Nazanin" panose="00000400000000000000" pitchFamily="2"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fa-IR" dirty="0" smtClean="0"/>
              <a:t>پاسخ اجباری به ورودی نمایی مختلط</a:t>
            </a:r>
            <a:endParaRPr lang="en-US" dirty="0"/>
          </a:p>
        </p:txBody>
      </p:sp>
      <mc:AlternateContent xmlns:mc="http://schemas.openxmlformats.org/markup-compatibility/2006" xmlns:a14="http://schemas.microsoft.com/office/drawing/2010/main">
        <mc:Choice Requires="a14">
          <p:sp>
            <p:nvSpPr>
              <p:cNvPr id="22533" name="Content Placeholder 2"/>
              <p:cNvSpPr>
                <a:spLocks noGrp="1"/>
              </p:cNvSpPr>
              <p:nvPr>
                <p:ph idx="1"/>
              </p:nvPr>
            </p:nvSpPr>
            <p:spPr>
              <a:xfrm>
                <a:off x="457200" y="1295400"/>
                <a:ext cx="8229600" cy="4787900"/>
              </a:xfrm>
            </p:spPr>
            <p:txBody>
              <a:bodyPr/>
              <a:lstStyle/>
              <a:p>
                <a:pPr marL="631825" indent="-514350">
                  <a:buFont typeface="Arial" charset="0"/>
                  <a:buAutoNum type="arabicPeriod"/>
                </a:pPr>
                <a:r>
                  <a:rPr lang="fa-IR" altLang="en-US" dirty="0" smtClean="0"/>
                  <a:t>با اعمال </a:t>
                </a:r>
                <a:r>
                  <a:rPr lang="en-US" altLang="en-US" sz="2800" dirty="0" smtClean="0"/>
                  <a:t>KVL</a:t>
                </a:r>
                <a:r>
                  <a:rPr lang="fa-IR" altLang="en-US" sz="2800" dirty="0" smtClean="0"/>
                  <a:t> </a:t>
                </a:r>
                <a:r>
                  <a:rPr lang="fa-IR" altLang="en-US" dirty="0" smtClean="0"/>
                  <a:t>داریم:</a:t>
                </a:r>
              </a:p>
              <a:p>
                <a:pPr marL="117475" indent="0">
                  <a:buNone/>
                </a:pPr>
                <a:r>
                  <a:rPr lang="en-US" altLang="en-US" b="0" dirty="0" smtClean="0"/>
                  <a:t>		</a:t>
                </a:r>
                <a14:m>
                  <m:oMath xmlns:m="http://schemas.openxmlformats.org/officeDocument/2006/math">
                    <m:r>
                      <a:rPr lang="en-US" altLang="en-US" sz="2400" b="0" i="1" smtClean="0">
                        <a:latin typeface="Cambria Math" panose="02040503050406030204" pitchFamily="18" charset="0"/>
                      </a:rPr>
                      <m:t>𝐿</m:t>
                    </m:r>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𝑑𝑖</m:t>
                        </m:r>
                      </m:num>
                      <m:den>
                        <m:r>
                          <a:rPr lang="en-US" altLang="en-US" sz="2400" b="0" i="1" smtClean="0">
                            <a:latin typeface="Cambria Math" panose="02040503050406030204" pitchFamily="18" charset="0"/>
                          </a:rPr>
                          <m:t>𝑑𝑡</m:t>
                        </m:r>
                      </m:den>
                    </m:f>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𝑅𝑖</m:t>
                    </m:r>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𝑣</m:t>
                        </m:r>
                      </m:e>
                      <m:sub>
                        <m:r>
                          <a:rPr lang="en-US" altLang="en-US" sz="2400" b="0" i="1" smtClean="0">
                            <a:latin typeface="Cambria Math" panose="02040503050406030204" pitchFamily="18" charset="0"/>
                          </a:rPr>
                          <m:t>𝑠</m:t>
                        </m:r>
                      </m:sub>
                    </m:sSub>
                  </m:oMath>
                </a14:m>
                <a:endParaRPr lang="en-US" altLang="en-US" dirty="0"/>
              </a:p>
              <a:p>
                <a:pPr marL="117475" indent="0">
                  <a:buNone/>
                </a:pPr>
                <a:endParaRPr lang="en-US" altLang="en-US" sz="1100" dirty="0"/>
              </a:p>
              <a:p>
                <a:pPr marL="631825" indent="-514350">
                  <a:buFont typeface="+mj-lt"/>
                  <a:buAutoNum type="arabicPeriod" startAt="2"/>
                </a:pPr>
                <a:r>
                  <a:rPr lang="fa-IR" altLang="en-US" dirty="0" smtClean="0"/>
                  <a:t>پاسخ اجباری از جنس خروجی:</a:t>
                </a:r>
              </a:p>
              <a:p>
                <a:pPr marL="895350" lvl="1" indent="-457200" algn="l" rtl="0"/>
                <a:r>
                  <a:rPr lang="fa-IR" altLang="en-US" dirty="0" smtClean="0"/>
                  <a:t>	</a:t>
                </a:r>
                <a14:m>
                  <m:oMath xmlns:m="http://schemas.openxmlformats.org/officeDocument/2006/math">
                    <m:r>
                      <a:rPr lang="en-US" altLang="en-US" sz="2100" i="1">
                        <a:latin typeface="Cambria Math" panose="02040503050406030204" pitchFamily="18" charset="0"/>
                      </a:rPr>
                      <m:t>𝑖</m:t>
                    </m:r>
                    <m:d>
                      <m:dPr>
                        <m:ctrlPr>
                          <a:rPr lang="en-US" altLang="en-US" sz="2100" i="1">
                            <a:latin typeface="Cambria Math" panose="02040503050406030204" pitchFamily="18" charset="0"/>
                          </a:rPr>
                        </m:ctrlPr>
                      </m:dPr>
                      <m:e>
                        <m:r>
                          <a:rPr lang="en-US" altLang="en-US" sz="2100" i="1">
                            <a:latin typeface="Cambria Math" panose="02040503050406030204" pitchFamily="18" charset="0"/>
                          </a:rPr>
                          <m:t>𝑡</m:t>
                        </m:r>
                      </m:e>
                    </m:d>
                    <m:r>
                      <a:rPr lang="en-US" altLang="en-US" sz="2100" i="1">
                        <a:latin typeface="Cambria Math" panose="02040503050406030204" pitchFamily="18" charset="0"/>
                      </a:rPr>
                      <m:t>=</m:t>
                    </m:r>
                    <m:sSub>
                      <m:sSubPr>
                        <m:ctrlPr>
                          <a:rPr lang="en-US" altLang="en-US" sz="2100" i="1">
                            <a:latin typeface="Cambria Math" panose="02040503050406030204" pitchFamily="18" charset="0"/>
                          </a:rPr>
                        </m:ctrlPr>
                      </m:sSubPr>
                      <m:e>
                        <m:r>
                          <a:rPr lang="en-US" altLang="en-US" sz="2100" i="1">
                            <a:latin typeface="Cambria Math" panose="02040503050406030204" pitchFamily="18" charset="0"/>
                          </a:rPr>
                          <m:t>𝐼</m:t>
                        </m:r>
                      </m:e>
                      <m:sub>
                        <m:r>
                          <a:rPr lang="en-US" altLang="en-US" sz="2100" i="1">
                            <a:latin typeface="Cambria Math" panose="02040503050406030204" pitchFamily="18" charset="0"/>
                          </a:rPr>
                          <m:t>𝑚</m:t>
                        </m:r>
                      </m:sub>
                    </m:sSub>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𝑒</m:t>
                        </m:r>
                      </m:e>
                      <m:sup>
                        <m:r>
                          <a:rPr lang="en-US" altLang="en-US" sz="2100" i="1">
                            <a:latin typeface="Cambria Math" panose="02040503050406030204" pitchFamily="18" charset="0"/>
                          </a:rPr>
                          <m:t>𝑗</m:t>
                        </m:r>
                        <m:d>
                          <m:dPr>
                            <m:ctrlPr>
                              <a:rPr lang="en-US" altLang="en-US" sz="2100" i="1">
                                <a:latin typeface="Cambria Math" panose="02040503050406030204" pitchFamily="18" charset="0"/>
                              </a:rPr>
                            </m:ctrlPr>
                          </m:dPr>
                          <m:e>
                            <m:r>
                              <a:rPr lang="en-US" altLang="en-US" sz="2100" i="1">
                                <a:latin typeface="Cambria Math" panose="02040503050406030204" pitchFamily="18" charset="0"/>
                              </a:rPr>
                              <m:t>𝜔</m:t>
                            </m:r>
                            <m:r>
                              <a:rPr lang="en-US" altLang="en-US" sz="2100" i="1">
                                <a:latin typeface="Cambria Math" panose="02040503050406030204" pitchFamily="18" charset="0"/>
                              </a:rPr>
                              <m:t>𝑡</m:t>
                            </m:r>
                            <m:r>
                              <a:rPr lang="en-US" altLang="en-US" sz="2100" i="1">
                                <a:latin typeface="Cambria Math" panose="02040503050406030204" pitchFamily="18" charset="0"/>
                              </a:rPr>
                              <m:t>+</m:t>
                            </m:r>
                            <m:r>
                              <a:rPr lang="en-US" altLang="en-US" sz="2100" i="1">
                                <a:latin typeface="Cambria Math" panose="02040503050406030204" pitchFamily="18" charset="0"/>
                              </a:rPr>
                              <m:t>𝜙</m:t>
                            </m:r>
                          </m:e>
                        </m:d>
                      </m:sup>
                    </m:sSup>
                  </m:oMath>
                </a14:m>
                <a:endParaRPr lang="en-US" altLang="en-US" sz="1200" dirty="0"/>
              </a:p>
              <a:p>
                <a:pPr marL="631825" indent="-514350">
                  <a:buFont typeface="Arial" charset="0"/>
                  <a:buAutoNum type="arabicPeriod" startAt="3"/>
                </a:pPr>
                <a:r>
                  <a:rPr lang="fa-IR" altLang="en-US" dirty="0" smtClean="0"/>
                  <a:t>صدق دادن در معادله دیفرانسیل:</a:t>
                </a:r>
                <a:endParaRPr lang="fa-IR" altLang="en-US" dirty="0"/>
              </a:p>
              <a:p>
                <a:pPr marL="781050" lvl="1" indent="-342900" algn="l" rtl="0"/>
                <a14:m>
                  <m:oMath xmlns:m="http://schemas.openxmlformats.org/officeDocument/2006/math">
                    <m:r>
                      <a:rPr lang="en-US" altLang="en-US" sz="2100" b="0" i="1" smtClean="0">
                        <a:latin typeface="Cambria Math" panose="02040503050406030204" pitchFamily="18" charset="0"/>
                      </a:rPr>
                      <m:t>𝑗</m:t>
                    </m:r>
                    <m:r>
                      <a:rPr lang="en-US" altLang="en-US" sz="2100" b="0" i="1" smtClean="0">
                        <a:latin typeface="Cambria Math" panose="02040503050406030204" pitchFamily="18" charset="0"/>
                      </a:rPr>
                      <m:t>𝜔</m:t>
                    </m:r>
                    <m:r>
                      <a:rPr lang="en-US" altLang="en-US" sz="2100" b="0" i="1" smtClean="0">
                        <a:latin typeface="Cambria Math" panose="02040503050406030204" pitchFamily="18" charset="0"/>
                      </a:rPr>
                      <m:t>𝐿</m:t>
                    </m:r>
                    <m:sSub>
                      <m:sSubPr>
                        <m:ctrlPr>
                          <a:rPr lang="en-US" altLang="en-US" sz="2100" b="0" i="1" smtClean="0">
                            <a:latin typeface="Cambria Math" panose="02040503050406030204" pitchFamily="18" charset="0"/>
                          </a:rPr>
                        </m:ctrlPr>
                      </m:sSubPr>
                      <m:e>
                        <m:r>
                          <a:rPr lang="en-US" altLang="en-US" sz="2100" b="0" i="1" smtClean="0">
                            <a:latin typeface="Cambria Math" panose="02040503050406030204" pitchFamily="18" charset="0"/>
                          </a:rPr>
                          <m:t>𝐼</m:t>
                        </m:r>
                      </m:e>
                      <m:sub>
                        <m:r>
                          <a:rPr lang="en-US" altLang="en-US" sz="2100" b="0" i="1" smtClean="0">
                            <a:latin typeface="Cambria Math" panose="02040503050406030204" pitchFamily="18" charset="0"/>
                          </a:rPr>
                          <m:t>𝑚</m:t>
                        </m:r>
                      </m:sub>
                    </m:sSub>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𝑒</m:t>
                        </m:r>
                      </m:e>
                      <m:sup>
                        <m:r>
                          <a:rPr lang="en-US" altLang="en-US" sz="2100" i="1">
                            <a:latin typeface="Cambria Math" panose="02040503050406030204" pitchFamily="18" charset="0"/>
                          </a:rPr>
                          <m:t>𝑗</m:t>
                        </m:r>
                        <m:d>
                          <m:dPr>
                            <m:ctrlPr>
                              <a:rPr lang="en-US" altLang="en-US" sz="2100" i="1">
                                <a:latin typeface="Cambria Math" panose="02040503050406030204" pitchFamily="18" charset="0"/>
                              </a:rPr>
                            </m:ctrlPr>
                          </m:dPr>
                          <m:e>
                            <m:r>
                              <a:rPr lang="en-US" altLang="en-US" sz="2100" i="1">
                                <a:latin typeface="Cambria Math" panose="02040503050406030204" pitchFamily="18" charset="0"/>
                              </a:rPr>
                              <m:t>𝜔</m:t>
                            </m:r>
                            <m:r>
                              <a:rPr lang="en-US" altLang="en-US" sz="2100" i="1">
                                <a:latin typeface="Cambria Math" panose="02040503050406030204" pitchFamily="18" charset="0"/>
                              </a:rPr>
                              <m:t>𝑡</m:t>
                            </m:r>
                            <m:r>
                              <a:rPr lang="en-US" altLang="en-US" sz="2100" i="1">
                                <a:latin typeface="Cambria Math" panose="02040503050406030204" pitchFamily="18" charset="0"/>
                              </a:rPr>
                              <m:t>+</m:t>
                            </m:r>
                            <m:r>
                              <a:rPr lang="en-US" altLang="en-US" sz="2100" i="1">
                                <a:latin typeface="Cambria Math" panose="02040503050406030204" pitchFamily="18" charset="0"/>
                              </a:rPr>
                              <m:t>𝜙</m:t>
                            </m:r>
                          </m:e>
                        </m:d>
                      </m:sup>
                    </m:sSup>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𝑅</m:t>
                    </m:r>
                    <m:sSub>
                      <m:sSubPr>
                        <m:ctrlPr>
                          <a:rPr lang="en-US" altLang="en-US" sz="2100" b="0" i="1" smtClean="0">
                            <a:latin typeface="Cambria Math" panose="02040503050406030204" pitchFamily="18" charset="0"/>
                          </a:rPr>
                        </m:ctrlPr>
                      </m:sSubPr>
                      <m:e>
                        <m:r>
                          <a:rPr lang="en-US" altLang="en-US" sz="2100" b="0" i="1" smtClean="0">
                            <a:latin typeface="Cambria Math" panose="02040503050406030204" pitchFamily="18" charset="0"/>
                          </a:rPr>
                          <m:t>𝐼</m:t>
                        </m:r>
                      </m:e>
                      <m:sub>
                        <m:r>
                          <a:rPr lang="en-US" altLang="en-US" sz="2100" b="0" i="1" smtClean="0">
                            <a:latin typeface="Cambria Math" panose="02040503050406030204" pitchFamily="18" charset="0"/>
                          </a:rPr>
                          <m:t>𝑚</m:t>
                        </m:r>
                      </m:sub>
                    </m:sSub>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𝑒</m:t>
                        </m:r>
                      </m:e>
                      <m:sup>
                        <m:r>
                          <a:rPr lang="en-US" altLang="en-US" sz="2100" i="1">
                            <a:latin typeface="Cambria Math" panose="02040503050406030204" pitchFamily="18" charset="0"/>
                          </a:rPr>
                          <m:t>𝑗</m:t>
                        </m:r>
                        <m:d>
                          <m:dPr>
                            <m:ctrlPr>
                              <a:rPr lang="en-US" altLang="en-US" sz="2100" i="1">
                                <a:latin typeface="Cambria Math" panose="02040503050406030204" pitchFamily="18" charset="0"/>
                              </a:rPr>
                            </m:ctrlPr>
                          </m:dPr>
                          <m:e>
                            <m:r>
                              <a:rPr lang="en-US" altLang="en-US" sz="2100" i="1">
                                <a:latin typeface="Cambria Math" panose="02040503050406030204" pitchFamily="18" charset="0"/>
                              </a:rPr>
                              <m:t>𝜔</m:t>
                            </m:r>
                            <m:r>
                              <a:rPr lang="en-US" altLang="en-US" sz="2100" i="1">
                                <a:latin typeface="Cambria Math" panose="02040503050406030204" pitchFamily="18" charset="0"/>
                              </a:rPr>
                              <m:t>𝑡</m:t>
                            </m:r>
                            <m:r>
                              <a:rPr lang="en-US" altLang="en-US" sz="2100" i="1">
                                <a:latin typeface="Cambria Math" panose="02040503050406030204" pitchFamily="18" charset="0"/>
                              </a:rPr>
                              <m:t>+</m:t>
                            </m:r>
                            <m:r>
                              <a:rPr lang="en-US" altLang="en-US" sz="2100" i="1">
                                <a:latin typeface="Cambria Math" panose="02040503050406030204" pitchFamily="18" charset="0"/>
                              </a:rPr>
                              <m:t>𝜙</m:t>
                            </m:r>
                          </m:e>
                        </m:d>
                      </m:sup>
                    </m:sSup>
                    <m:r>
                      <a:rPr lang="en-US" altLang="en-US" sz="2100" b="0" i="1" smtClean="0">
                        <a:latin typeface="Cambria Math" panose="02040503050406030204" pitchFamily="18" charset="0"/>
                      </a:rPr>
                      <m:t>=</m:t>
                    </m:r>
                    <m:sSub>
                      <m:sSubPr>
                        <m:ctrlPr>
                          <a:rPr lang="en-US" altLang="en-US" sz="2100" b="0" i="1" smtClean="0">
                            <a:latin typeface="Cambria Math" panose="02040503050406030204" pitchFamily="18" charset="0"/>
                          </a:rPr>
                        </m:ctrlPr>
                      </m:sSubPr>
                      <m:e>
                        <m:r>
                          <a:rPr lang="en-US" altLang="en-US" sz="2100" b="0" i="1" smtClean="0">
                            <a:latin typeface="Cambria Math" panose="02040503050406030204" pitchFamily="18" charset="0"/>
                          </a:rPr>
                          <m:t>𝑉</m:t>
                        </m:r>
                      </m:e>
                      <m:sub>
                        <m:r>
                          <a:rPr lang="en-US" altLang="en-US" sz="2100" b="0" i="1" smtClean="0">
                            <a:latin typeface="Cambria Math" panose="02040503050406030204" pitchFamily="18" charset="0"/>
                          </a:rPr>
                          <m:t>𝑚</m:t>
                        </m:r>
                      </m:sub>
                    </m:sSub>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𝑒</m:t>
                        </m:r>
                      </m:e>
                      <m:sup>
                        <m:r>
                          <a:rPr lang="en-US" altLang="en-US" sz="2100" i="1">
                            <a:latin typeface="Cambria Math" panose="02040503050406030204" pitchFamily="18" charset="0"/>
                          </a:rPr>
                          <m:t>𝑗</m:t>
                        </m:r>
                        <m:d>
                          <m:dPr>
                            <m:ctrlPr>
                              <a:rPr lang="en-US" altLang="en-US" sz="2100" i="1">
                                <a:latin typeface="Cambria Math" panose="02040503050406030204" pitchFamily="18" charset="0"/>
                              </a:rPr>
                            </m:ctrlPr>
                          </m:dPr>
                          <m:e>
                            <m:r>
                              <a:rPr lang="en-US" altLang="en-US" sz="2100" i="1">
                                <a:latin typeface="Cambria Math" panose="02040503050406030204" pitchFamily="18" charset="0"/>
                              </a:rPr>
                              <m:t>𝜔</m:t>
                            </m:r>
                            <m:r>
                              <a:rPr lang="en-US" altLang="en-US" sz="2100" i="1">
                                <a:latin typeface="Cambria Math" panose="02040503050406030204" pitchFamily="18" charset="0"/>
                              </a:rPr>
                              <m:t>𝑡</m:t>
                            </m:r>
                            <m:r>
                              <a:rPr lang="en-US" altLang="en-US" sz="2100" i="1">
                                <a:latin typeface="Cambria Math" panose="02040503050406030204" pitchFamily="18" charset="0"/>
                              </a:rPr>
                              <m:t>+</m:t>
                            </m:r>
                            <m:r>
                              <a:rPr lang="en-US" altLang="en-US" sz="2100" b="0" i="1" smtClean="0">
                                <a:latin typeface="Cambria Math" panose="02040503050406030204" pitchFamily="18" charset="0"/>
                              </a:rPr>
                              <m:t>𝜃</m:t>
                            </m:r>
                          </m:e>
                        </m:d>
                      </m:sup>
                    </m:sSup>
                  </m:oMath>
                </a14:m>
                <a:endParaRPr lang="en-US" altLang="en-US" sz="2100" i="1" dirty="0" smtClean="0"/>
              </a:p>
              <a:p>
                <a:pPr marL="781050" lvl="1" indent="-342900" algn="l" rtl="0"/>
                <a14:m>
                  <m:oMath xmlns:m="http://schemas.openxmlformats.org/officeDocument/2006/math">
                    <m:r>
                      <a:rPr lang="en-US" altLang="en-US" sz="2100" i="1">
                        <a:latin typeface="Cambria Math" panose="02040503050406030204" pitchFamily="18" charset="0"/>
                      </a:rPr>
                      <m:t>𝑗</m:t>
                    </m:r>
                    <m:r>
                      <a:rPr lang="en-US" altLang="en-US" sz="2100" i="1">
                        <a:latin typeface="Cambria Math" panose="02040503050406030204" pitchFamily="18" charset="0"/>
                      </a:rPr>
                      <m:t>𝜔</m:t>
                    </m:r>
                    <m:r>
                      <a:rPr lang="en-US" altLang="en-US" sz="2100" i="1">
                        <a:latin typeface="Cambria Math" panose="02040503050406030204" pitchFamily="18" charset="0"/>
                      </a:rPr>
                      <m:t>𝐿</m:t>
                    </m:r>
                    <m:sSub>
                      <m:sSubPr>
                        <m:ctrlPr>
                          <a:rPr lang="en-US" altLang="en-US" sz="2100" i="1">
                            <a:latin typeface="Cambria Math" panose="02040503050406030204" pitchFamily="18" charset="0"/>
                          </a:rPr>
                        </m:ctrlPr>
                      </m:sSubPr>
                      <m:e>
                        <m:r>
                          <a:rPr lang="en-US" altLang="en-US" sz="2100" i="1">
                            <a:latin typeface="Cambria Math" panose="02040503050406030204" pitchFamily="18" charset="0"/>
                          </a:rPr>
                          <m:t>𝐼</m:t>
                        </m:r>
                      </m:e>
                      <m:sub>
                        <m:r>
                          <a:rPr lang="en-US" altLang="en-US" sz="2100" i="1">
                            <a:latin typeface="Cambria Math" panose="02040503050406030204" pitchFamily="18" charset="0"/>
                          </a:rPr>
                          <m:t>𝑚</m:t>
                        </m:r>
                      </m:sub>
                    </m:sSub>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𝑒</m:t>
                        </m:r>
                      </m:e>
                      <m:sup>
                        <m:r>
                          <a:rPr lang="en-US" altLang="en-US" sz="2100" i="1">
                            <a:latin typeface="Cambria Math" panose="02040503050406030204" pitchFamily="18" charset="0"/>
                          </a:rPr>
                          <m:t>𝑗</m:t>
                        </m:r>
                        <m:r>
                          <a:rPr lang="en-US" altLang="en-US" sz="2100" b="0" i="1" smtClean="0">
                            <a:latin typeface="Cambria Math" panose="02040503050406030204" pitchFamily="18" charset="0"/>
                          </a:rPr>
                          <m:t>𝜙</m:t>
                        </m:r>
                      </m:sup>
                    </m:sSup>
                    <m:r>
                      <a:rPr lang="en-US" altLang="en-US" sz="2100" i="1">
                        <a:latin typeface="Cambria Math" panose="02040503050406030204" pitchFamily="18" charset="0"/>
                      </a:rPr>
                      <m:t>+</m:t>
                    </m:r>
                    <m:r>
                      <a:rPr lang="en-US" altLang="en-US" sz="2100" i="1">
                        <a:latin typeface="Cambria Math" panose="02040503050406030204" pitchFamily="18" charset="0"/>
                      </a:rPr>
                      <m:t>𝑅</m:t>
                    </m:r>
                    <m:sSub>
                      <m:sSubPr>
                        <m:ctrlPr>
                          <a:rPr lang="en-US" altLang="en-US" sz="2100" i="1">
                            <a:latin typeface="Cambria Math" panose="02040503050406030204" pitchFamily="18" charset="0"/>
                          </a:rPr>
                        </m:ctrlPr>
                      </m:sSubPr>
                      <m:e>
                        <m:r>
                          <a:rPr lang="en-US" altLang="en-US" sz="2100" i="1">
                            <a:latin typeface="Cambria Math" panose="02040503050406030204" pitchFamily="18" charset="0"/>
                          </a:rPr>
                          <m:t>𝐼</m:t>
                        </m:r>
                      </m:e>
                      <m:sub>
                        <m:r>
                          <a:rPr lang="en-US" altLang="en-US" sz="2100" i="1">
                            <a:latin typeface="Cambria Math" panose="02040503050406030204" pitchFamily="18" charset="0"/>
                          </a:rPr>
                          <m:t>𝑚</m:t>
                        </m:r>
                      </m:sub>
                    </m:sSub>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𝑒</m:t>
                        </m:r>
                      </m:e>
                      <m:sup>
                        <m:r>
                          <a:rPr lang="en-US" altLang="en-US" sz="2100" i="1">
                            <a:latin typeface="Cambria Math" panose="02040503050406030204" pitchFamily="18" charset="0"/>
                          </a:rPr>
                          <m:t>𝑗</m:t>
                        </m:r>
                        <m:r>
                          <a:rPr lang="en-US" altLang="en-US" sz="2100" b="0" i="1" smtClean="0">
                            <a:latin typeface="Cambria Math" panose="02040503050406030204" pitchFamily="18" charset="0"/>
                          </a:rPr>
                          <m:t>𝜙</m:t>
                        </m:r>
                      </m:sup>
                    </m:sSup>
                    <m:r>
                      <a:rPr lang="en-US" altLang="en-US" sz="2100" i="1">
                        <a:latin typeface="Cambria Math" panose="02040503050406030204" pitchFamily="18" charset="0"/>
                      </a:rPr>
                      <m:t>=</m:t>
                    </m:r>
                    <m:sSub>
                      <m:sSubPr>
                        <m:ctrlPr>
                          <a:rPr lang="en-US" altLang="en-US" sz="2100" i="1">
                            <a:latin typeface="Cambria Math" panose="02040503050406030204" pitchFamily="18" charset="0"/>
                          </a:rPr>
                        </m:ctrlPr>
                      </m:sSubPr>
                      <m:e>
                        <m:r>
                          <a:rPr lang="en-US" altLang="en-US" sz="2100" i="1">
                            <a:latin typeface="Cambria Math" panose="02040503050406030204" pitchFamily="18" charset="0"/>
                          </a:rPr>
                          <m:t>𝑉</m:t>
                        </m:r>
                      </m:e>
                      <m:sub>
                        <m:r>
                          <a:rPr lang="en-US" altLang="en-US" sz="2100" i="1">
                            <a:latin typeface="Cambria Math" panose="02040503050406030204" pitchFamily="18" charset="0"/>
                          </a:rPr>
                          <m:t>𝑚</m:t>
                        </m:r>
                      </m:sub>
                    </m:sSub>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𝑒</m:t>
                        </m:r>
                      </m:e>
                      <m:sup>
                        <m:r>
                          <a:rPr lang="en-US" altLang="en-US" sz="2100" i="1">
                            <a:latin typeface="Cambria Math" panose="02040503050406030204" pitchFamily="18" charset="0"/>
                          </a:rPr>
                          <m:t>𝑗</m:t>
                        </m:r>
                        <m:r>
                          <a:rPr lang="en-US" altLang="en-US" sz="2100" b="0" i="1" smtClean="0">
                            <a:latin typeface="Cambria Math" panose="02040503050406030204" pitchFamily="18" charset="0"/>
                          </a:rPr>
                          <m:t>𝜃</m:t>
                        </m:r>
                      </m:sup>
                    </m:sSup>
                  </m:oMath>
                </a14:m>
                <a:endParaRPr lang="en-US" altLang="en-US" sz="2100" i="1" dirty="0" smtClean="0"/>
              </a:p>
              <a:p>
                <a:pPr marL="781050" lvl="1" indent="-342900" algn="l" rtl="0"/>
                <a14:m>
                  <m:oMath xmlns:m="http://schemas.openxmlformats.org/officeDocument/2006/math">
                    <m:sSub>
                      <m:sSubPr>
                        <m:ctrlPr>
                          <a:rPr lang="en-US" altLang="en-US" sz="2100" i="1">
                            <a:latin typeface="Cambria Math" panose="02040503050406030204" pitchFamily="18" charset="0"/>
                          </a:rPr>
                        </m:ctrlPr>
                      </m:sSubPr>
                      <m:e>
                        <m:r>
                          <a:rPr lang="en-US" altLang="en-US" sz="2100" i="1">
                            <a:latin typeface="Cambria Math" panose="02040503050406030204" pitchFamily="18" charset="0"/>
                          </a:rPr>
                          <m:t>𝐼</m:t>
                        </m:r>
                      </m:e>
                      <m:sub>
                        <m:r>
                          <a:rPr lang="en-US" altLang="en-US" sz="2100" i="1">
                            <a:latin typeface="Cambria Math" panose="02040503050406030204" pitchFamily="18" charset="0"/>
                          </a:rPr>
                          <m:t>𝑚</m:t>
                        </m:r>
                      </m:sub>
                    </m:sSub>
                    <m:sSup>
                      <m:sSupPr>
                        <m:ctrlPr>
                          <a:rPr lang="en-US" altLang="en-US" sz="2100" i="1" smtClean="0">
                            <a:latin typeface="Cambria Math" panose="02040503050406030204" pitchFamily="18" charset="0"/>
                          </a:rPr>
                        </m:ctrlPr>
                      </m:sSupPr>
                      <m:e>
                        <m:r>
                          <a:rPr lang="en-US" altLang="en-US" sz="2100" i="1">
                            <a:latin typeface="Cambria Math" panose="02040503050406030204" pitchFamily="18" charset="0"/>
                          </a:rPr>
                          <m:t>𝑒</m:t>
                        </m:r>
                      </m:e>
                      <m:sup>
                        <m:r>
                          <a:rPr lang="en-US" altLang="en-US" sz="2100" i="1">
                            <a:latin typeface="Cambria Math" panose="02040503050406030204" pitchFamily="18" charset="0"/>
                          </a:rPr>
                          <m:t>𝑗</m:t>
                        </m:r>
                        <m:r>
                          <a:rPr lang="en-US" altLang="en-US" sz="2100" i="1">
                            <a:latin typeface="Cambria Math" panose="02040503050406030204" pitchFamily="18" charset="0"/>
                          </a:rPr>
                          <m:t>𝜙</m:t>
                        </m:r>
                      </m:sup>
                    </m:sSup>
                    <m:r>
                      <a:rPr lang="en-US" altLang="en-US" sz="2100" b="0" i="1" smtClean="0">
                        <a:latin typeface="Cambria Math" panose="02040503050406030204" pitchFamily="18" charset="0"/>
                      </a:rPr>
                      <m:t>=</m:t>
                    </m:r>
                    <m:f>
                      <m:fPr>
                        <m:ctrlPr>
                          <a:rPr lang="en-US" altLang="en-US" sz="2100" b="0" i="1" smtClean="0">
                            <a:latin typeface="Cambria Math" panose="02040503050406030204" pitchFamily="18" charset="0"/>
                          </a:rPr>
                        </m:ctrlPr>
                      </m:fPr>
                      <m:num>
                        <m:sSub>
                          <m:sSubPr>
                            <m:ctrlPr>
                              <a:rPr lang="en-US" altLang="en-US" sz="2100" i="1">
                                <a:latin typeface="Cambria Math" panose="02040503050406030204" pitchFamily="18" charset="0"/>
                              </a:rPr>
                            </m:ctrlPr>
                          </m:sSubPr>
                          <m:e>
                            <m:r>
                              <a:rPr lang="en-US" altLang="en-US" sz="2100" i="1">
                                <a:latin typeface="Cambria Math" panose="02040503050406030204" pitchFamily="18" charset="0"/>
                              </a:rPr>
                              <m:t>𝑉</m:t>
                            </m:r>
                          </m:e>
                          <m:sub>
                            <m:r>
                              <a:rPr lang="en-US" altLang="en-US" sz="2100" i="1">
                                <a:latin typeface="Cambria Math" panose="02040503050406030204" pitchFamily="18" charset="0"/>
                              </a:rPr>
                              <m:t>𝑚</m:t>
                            </m:r>
                          </m:sub>
                        </m:sSub>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𝑒</m:t>
                            </m:r>
                          </m:e>
                          <m:sup>
                            <m:r>
                              <a:rPr lang="en-US" altLang="en-US" sz="2100" i="1">
                                <a:latin typeface="Cambria Math" panose="02040503050406030204" pitchFamily="18" charset="0"/>
                              </a:rPr>
                              <m:t>𝑗</m:t>
                            </m:r>
                            <m:r>
                              <a:rPr lang="en-US" altLang="en-US" sz="2100" i="1">
                                <a:latin typeface="Cambria Math" panose="02040503050406030204" pitchFamily="18" charset="0"/>
                              </a:rPr>
                              <m:t>𝜃</m:t>
                            </m:r>
                          </m:sup>
                        </m:sSup>
                      </m:num>
                      <m:den>
                        <m:r>
                          <a:rPr lang="en-US" altLang="en-US" sz="2100" b="0" i="1" smtClean="0">
                            <a:latin typeface="Cambria Math" panose="02040503050406030204" pitchFamily="18" charset="0"/>
                          </a:rPr>
                          <m:t>𝑅</m:t>
                        </m:r>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𝑗</m:t>
                        </m:r>
                        <m:r>
                          <a:rPr lang="en-US" altLang="en-US" sz="2100" b="0" i="1" smtClean="0">
                            <a:latin typeface="Cambria Math" panose="02040503050406030204" pitchFamily="18" charset="0"/>
                          </a:rPr>
                          <m:t>𝜔</m:t>
                        </m:r>
                        <m:r>
                          <a:rPr lang="en-US" altLang="en-US" sz="2100" b="0" i="1" smtClean="0">
                            <a:latin typeface="Cambria Math" panose="02040503050406030204" pitchFamily="18" charset="0"/>
                          </a:rPr>
                          <m:t>𝐿</m:t>
                        </m:r>
                      </m:den>
                    </m:f>
                    <m:r>
                      <a:rPr lang="en-US" altLang="en-US" sz="2100" b="0" i="1" smtClean="0">
                        <a:latin typeface="Cambria Math" panose="02040503050406030204" pitchFamily="18" charset="0"/>
                      </a:rPr>
                      <m:t>  →  </m:t>
                    </m:r>
                    <m:sSub>
                      <m:sSubPr>
                        <m:ctrlPr>
                          <a:rPr lang="en-US" altLang="en-US" sz="2100" b="0" i="1" smtClean="0">
                            <a:latin typeface="Cambria Math" panose="02040503050406030204" pitchFamily="18" charset="0"/>
                          </a:rPr>
                        </m:ctrlPr>
                      </m:sSubPr>
                      <m:e>
                        <m:r>
                          <a:rPr lang="en-US" altLang="en-US" sz="2100" b="0" i="1" smtClean="0">
                            <a:latin typeface="Cambria Math" panose="02040503050406030204" pitchFamily="18" charset="0"/>
                          </a:rPr>
                          <m:t>𝐼</m:t>
                        </m:r>
                      </m:e>
                      <m:sub>
                        <m:r>
                          <a:rPr lang="en-US" altLang="en-US" sz="2100" b="0" i="1" smtClean="0">
                            <a:latin typeface="Cambria Math" panose="02040503050406030204" pitchFamily="18" charset="0"/>
                          </a:rPr>
                          <m:t>𝑚</m:t>
                        </m:r>
                      </m:sub>
                    </m:sSub>
                    <m:r>
                      <a:rPr lang="en-US" altLang="en-US" sz="2100" b="0" i="1" smtClean="0">
                        <a:latin typeface="Cambria Math" panose="02040503050406030204" pitchFamily="18" charset="0"/>
                      </a:rPr>
                      <m:t>=</m:t>
                    </m:r>
                    <m:f>
                      <m:fPr>
                        <m:ctrlPr>
                          <a:rPr lang="en-US" altLang="en-US" sz="2100" b="0" i="1" smtClean="0">
                            <a:latin typeface="Cambria Math" panose="02040503050406030204" pitchFamily="18" charset="0"/>
                          </a:rPr>
                        </m:ctrlPr>
                      </m:fPr>
                      <m:num>
                        <m:sSub>
                          <m:sSubPr>
                            <m:ctrlPr>
                              <a:rPr lang="en-US" altLang="en-US" sz="2100" b="0" i="1" smtClean="0">
                                <a:latin typeface="Cambria Math" panose="02040503050406030204" pitchFamily="18" charset="0"/>
                              </a:rPr>
                            </m:ctrlPr>
                          </m:sSubPr>
                          <m:e>
                            <m:r>
                              <a:rPr lang="en-US" altLang="en-US" sz="2100" b="0" i="1" smtClean="0">
                                <a:latin typeface="Cambria Math" panose="02040503050406030204" pitchFamily="18" charset="0"/>
                              </a:rPr>
                              <m:t>𝑉</m:t>
                            </m:r>
                          </m:e>
                          <m:sub>
                            <m:r>
                              <a:rPr lang="en-US" altLang="en-US" sz="2100" b="0" i="1" smtClean="0">
                                <a:latin typeface="Cambria Math" panose="02040503050406030204" pitchFamily="18" charset="0"/>
                              </a:rPr>
                              <m:t>𝑚</m:t>
                            </m:r>
                          </m:sub>
                        </m:sSub>
                      </m:num>
                      <m:den>
                        <m:rad>
                          <m:radPr>
                            <m:degHide m:val="on"/>
                            <m:ctrlPr>
                              <a:rPr lang="en-US" altLang="en-US" sz="2100" i="1">
                                <a:latin typeface="Cambria Math" panose="02040503050406030204" pitchFamily="18" charset="0"/>
                              </a:rPr>
                            </m:ctrlPr>
                          </m:radPr>
                          <m:deg/>
                          <m:e>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𝑅</m:t>
                                </m:r>
                              </m:e>
                              <m:sup>
                                <m:r>
                                  <a:rPr lang="en-US" altLang="en-US" sz="2100" i="1">
                                    <a:latin typeface="Cambria Math" panose="02040503050406030204" pitchFamily="18" charset="0"/>
                                  </a:rPr>
                                  <m:t>2</m:t>
                                </m:r>
                              </m:sup>
                            </m:sSup>
                            <m:r>
                              <a:rPr lang="en-US" altLang="en-US" sz="2100" i="1">
                                <a:latin typeface="Cambria Math" panose="02040503050406030204" pitchFamily="18" charset="0"/>
                              </a:rPr>
                              <m:t>+</m:t>
                            </m:r>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𝜔</m:t>
                                </m:r>
                              </m:e>
                              <m:sup>
                                <m:r>
                                  <a:rPr lang="en-US" altLang="en-US" sz="2100" i="1">
                                    <a:latin typeface="Cambria Math" panose="02040503050406030204" pitchFamily="18" charset="0"/>
                                  </a:rPr>
                                  <m:t>2</m:t>
                                </m:r>
                              </m:sup>
                            </m:sSup>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𝐿</m:t>
                                </m:r>
                              </m:e>
                              <m:sup>
                                <m:r>
                                  <a:rPr lang="en-US" altLang="en-US" sz="2100" i="1">
                                    <a:latin typeface="Cambria Math" panose="02040503050406030204" pitchFamily="18" charset="0"/>
                                  </a:rPr>
                                  <m:t>2</m:t>
                                </m:r>
                              </m:sup>
                            </m:sSup>
                          </m:e>
                        </m:rad>
                      </m:den>
                    </m:f>
                    <m:r>
                      <a:rPr lang="en-US" altLang="en-US" sz="2100" b="0" i="1" smtClean="0">
                        <a:latin typeface="Cambria Math" panose="02040503050406030204" pitchFamily="18" charset="0"/>
                      </a:rPr>
                      <m:t>,      </m:t>
                    </m:r>
                    <m:r>
                      <a:rPr lang="en-US" altLang="en-US" sz="2100" b="0" i="1" smtClean="0">
                        <a:latin typeface="Cambria Math" panose="02040503050406030204" pitchFamily="18" charset="0"/>
                      </a:rPr>
                      <m:t>𝜙</m:t>
                    </m:r>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𝜃</m:t>
                    </m:r>
                    <m:r>
                      <a:rPr lang="en-US" altLang="en-US" sz="2100" b="0" i="1" smtClean="0">
                        <a:latin typeface="Cambria Math" panose="02040503050406030204" pitchFamily="18" charset="0"/>
                      </a:rPr>
                      <m:t>−</m:t>
                    </m:r>
                    <m:func>
                      <m:funcPr>
                        <m:ctrlPr>
                          <a:rPr lang="en-US" altLang="en-US" sz="2100" b="0" i="1" smtClean="0">
                            <a:latin typeface="Cambria Math" panose="02040503050406030204" pitchFamily="18" charset="0"/>
                          </a:rPr>
                        </m:ctrlPr>
                      </m:funcPr>
                      <m:fName>
                        <m:sSup>
                          <m:sSupPr>
                            <m:ctrlPr>
                              <a:rPr lang="en-US" altLang="en-US" sz="2100" b="0" i="1" smtClean="0">
                                <a:latin typeface="Cambria Math" panose="02040503050406030204" pitchFamily="18" charset="0"/>
                              </a:rPr>
                            </m:ctrlPr>
                          </m:sSupPr>
                          <m:e>
                            <m:r>
                              <m:rPr>
                                <m:sty m:val="p"/>
                              </m:rPr>
                              <a:rPr lang="en-US" altLang="en-US" sz="2100" b="0" i="0" smtClean="0">
                                <a:latin typeface="Cambria Math" panose="02040503050406030204" pitchFamily="18" charset="0"/>
                              </a:rPr>
                              <m:t>tan</m:t>
                            </m:r>
                          </m:e>
                          <m:sup>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1</m:t>
                            </m:r>
                          </m:sup>
                        </m:sSup>
                      </m:fName>
                      <m:e>
                        <m:f>
                          <m:fPr>
                            <m:ctrlPr>
                              <a:rPr lang="en-US" altLang="en-US" sz="2100" b="0" i="1" smtClean="0">
                                <a:latin typeface="Cambria Math" panose="02040503050406030204" pitchFamily="18" charset="0"/>
                              </a:rPr>
                            </m:ctrlPr>
                          </m:fPr>
                          <m:num>
                            <m:r>
                              <a:rPr lang="en-US" altLang="en-US" sz="2100" b="0" i="1" smtClean="0">
                                <a:latin typeface="Cambria Math" panose="02040503050406030204" pitchFamily="18" charset="0"/>
                              </a:rPr>
                              <m:t>𝜔</m:t>
                            </m:r>
                            <m:r>
                              <a:rPr lang="en-US" altLang="en-US" sz="2100" b="0" i="1" smtClean="0">
                                <a:latin typeface="Cambria Math" panose="02040503050406030204" pitchFamily="18" charset="0"/>
                              </a:rPr>
                              <m:t>𝐿</m:t>
                            </m:r>
                          </m:num>
                          <m:den>
                            <m:r>
                              <a:rPr lang="en-US" altLang="en-US" sz="2100" b="0" i="1" smtClean="0">
                                <a:latin typeface="Cambria Math" panose="02040503050406030204" pitchFamily="18" charset="0"/>
                              </a:rPr>
                              <m:t>𝑅</m:t>
                            </m:r>
                          </m:den>
                        </m:f>
                      </m:e>
                    </m:func>
                  </m:oMath>
                </a14:m>
                <a:endParaRPr lang="en-US" altLang="en-US" sz="2100" i="1" dirty="0" smtClean="0"/>
              </a:p>
              <a:p>
                <a:pPr marL="781050" lvl="1" indent="-342900" algn="l" rtl="0"/>
                <a14:m>
                  <m:oMath xmlns:m="http://schemas.openxmlformats.org/officeDocument/2006/math">
                    <m:r>
                      <a:rPr lang="en-US" altLang="en-US" sz="2100" b="0" i="1" smtClean="0">
                        <a:latin typeface="Cambria Math" panose="02040503050406030204" pitchFamily="18" charset="0"/>
                      </a:rPr>
                      <m:t>𝑖</m:t>
                    </m:r>
                    <m:d>
                      <m:dPr>
                        <m:ctrlPr>
                          <a:rPr lang="en-US" altLang="en-US" sz="2100" b="0" i="1" smtClean="0">
                            <a:latin typeface="Cambria Math" panose="02040503050406030204" pitchFamily="18" charset="0"/>
                          </a:rPr>
                        </m:ctrlPr>
                      </m:dPr>
                      <m:e>
                        <m:r>
                          <a:rPr lang="en-US" altLang="en-US" sz="2100" b="0" i="1" smtClean="0">
                            <a:latin typeface="Cambria Math" panose="02040503050406030204" pitchFamily="18" charset="0"/>
                          </a:rPr>
                          <m:t>𝑡</m:t>
                        </m:r>
                      </m:e>
                    </m:d>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𝑅𝑒</m:t>
                    </m:r>
                    <m:d>
                      <m:dPr>
                        <m:begChr m:val="["/>
                        <m:endChr m:val="]"/>
                        <m:ctrlPr>
                          <a:rPr lang="en-US" altLang="en-US" sz="2100" b="0" i="1" smtClean="0">
                            <a:latin typeface="Cambria Math" panose="02040503050406030204" pitchFamily="18" charset="0"/>
                          </a:rPr>
                        </m:ctrlPr>
                      </m:dPr>
                      <m:e>
                        <m:sSub>
                          <m:sSubPr>
                            <m:ctrlPr>
                              <a:rPr lang="en-US" altLang="en-US" sz="2100" b="0" i="1" smtClean="0">
                                <a:latin typeface="Cambria Math" panose="02040503050406030204" pitchFamily="18" charset="0"/>
                              </a:rPr>
                            </m:ctrlPr>
                          </m:sSubPr>
                          <m:e>
                            <m:r>
                              <a:rPr lang="en-US" altLang="en-US" sz="2100" b="0" i="1" smtClean="0">
                                <a:latin typeface="Cambria Math" panose="02040503050406030204" pitchFamily="18" charset="0"/>
                              </a:rPr>
                              <m:t>𝐼</m:t>
                            </m:r>
                          </m:e>
                          <m:sub>
                            <m:r>
                              <a:rPr lang="en-US" altLang="en-US" sz="2100" b="0" i="1" smtClean="0">
                                <a:latin typeface="Cambria Math" panose="02040503050406030204" pitchFamily="18" charset="0"/>
                              </a:rPr>
                              <m:t>𝑚</m:t>
                            </m:r>
                          </m:sub>
                        </m:sSub>
                        <m:sSup>
                          <m:sSupPr>
                            <m:ctrlPr>
                              <a:rPr lang="en-US" altLang="en-US" sz="2100" b="0" i="1" smtClean="0">
                                <a:latin typeface="Cambria Math" panose="02040503050406030204" pitchFamily="18" charset="0"/>
                              </a:rPr>
                            </m:ctrlPr>
                          </m:sSupPr>
                          <m:e>
                            <m:r>
                              <a:rPr lang="en-US" altLang="en-US" sz="2100" b="0" i="1" smtClean="0">
                                <a:latin typeface="Cambria Math" panose="02040503050406030204" pitchFamily="18" charset="0"/>
                              </a:rPr>
                              <m:t>𝑒</m:t>
                            </m:r>
                          </m:e>
                          <m:sup>
                            <m:r>
                              <a:rPr lang="en-US" altLang="en-US" sz="2100" b="0" i="1" smtClean="0">
                                <a:latin typeface="Cambria Math" panose="02040503050406030204" pitchFamily="18" charset="0"/>
                              </a:rPr>
                              <m:t>𝑗</m:t>
                            </m:r>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𝜔</m:t>
                            </m:r>
                            <m:r>
                              <a:rPr lang="en-US" altLang="en-US" sz="2100" b="0" i="1" smtClean="0">
                                <a:latin typeface="Cambria Math" panose="02040503050406030204" pitchFamily="18" charset="0"/>
                              </a:rPr>
                              <m:t>𝑡</m:t>
                            </m:r>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𝜙</m:t>
                            </m:r>
                            <m:r>
                              <a:rPr lang="en-US" altLang="en-US" sz="2100" b="0" i="1" smtClean="0">
                                <a:latin typeface="Cambria Math" panose="02040503050406030204" pitchFamily="18" charset="0"/>
                              </a:rPr>
                              <m:t>)</m:t>
                            </m:r>
                          </m:sup>
                        </m:sSup>
                      </m:e>
                    </m:d>
                    <m:r>
                      <a:rPr lang="en-US" altLang="en-US" sz="2100" b="0" i="1" smtClean="0">
                        <a:latin typeface="Cambria Math" panose="02040503050406030204" pitchFamily="18" charset="0"/>
                      </a:rPr>
                      <m:t>=</m:t>
                    </m:r>
                    <m:f>
                      <m:fPr>
                        <m:ctrlPr>
                          <a:rPr lang="en-US" altLang="en-US" sz="2100" b="0" i="1" smtClean="0">
                            <a:latin typeface="Cambria Math" panose="02040503050406030204" pitchFamily="18" charset="0"/>
                          </a:rPr>
                        </m:ctrlPr>
                      </m:fPr>
                      <m:num>
                        <m:sSub>
                          <m:sSubPr>
                            <m:ctrlPr>
                              <a:rPr lang="en-US" altLang="en-US" sz="2100" b="0" i="1" smtClean="0">
                                <a:latin typeface="Cambria Math" panose="02040503050406030204" pitchFamily="18" charset="0"/>
                              </a:rPr>
                            </m:ctrlPr>
                          </m:sSubPr>
                          <m:e>
                            <m:r>
                              <a:rPr lang="en-US" altLang="en-US" sz="2100" b="0" i="1" smtClean="0">
                                <a:latin typeface="Cambria Math" panose="02040503050406030204" pitchFamily="18" charset="0"/>
                              </a:rPr>
                              <m:t>𝑉</m:t>
                            </m:r>
                          </m:e>
                          <m:sub>
                            <m:r>
                              <a:rPr lang="en-US" altLang="en-US" sz="2100" b="0" i="1" smtClean="0">
                                <a:latin typeface="Cambria Math" panose="02040503050406030204" pitchFamily="18" charset="0"/>
                              </a:rPr>
                              <m:t>𝑚</m:t>
                            </m:r>
                          </m:sub>
                        </m:sSub>
                      </m:num>
                      <m:den>
                        <m:rad>
                          <m:radPr>
                            <m:degHide m:val="on"/>
                            <m:ctrlPr>
                              <a:rPr lang="en-US" altLang="en-US" sz="2100" b="0" i="1" smtClean="0">
                                <a:latin typeface="Cambria Math" panose="02040503050406030204" pitchFamily="18" charset="0"/>
                              </a:rPr>
                            </m:ctrlPr>
                          </m:radPr>
                          <m:deg/>
                          <m:e>
                            <m:sSup>
                              <m:sSupPr>
                                <m:ctrlPr>
                                  <a:rPr lang="en-US" altLang="en-US" sz="2100" b="0" i="1" smtClean="0">
                                    <a:latin typeface="Cambria Math" panose="02040503050406030204" pitchFamily="18" charset="0"/>
                                  </a:rPr>
                                </m:ctrlPr>
                              </m:sSupPr>
                              <m:e>
                                <m:r>
                                  <a:rPr lang="en-US" altLang="en-US" sz="2100" b="0" i="1" smtClean="0">
                                    <a:latin typeface="Cambria Math" panose="02040503050406030204" pitchFamily="18" charset="0"/>
                                  </a:rPr>
                                  <m:t>𝑅</m:t>
                                </m:r>
                              </m:e>
                              <m:sup>
                                <m:r>
                                  <a:rPr lang="en-US" altLang="en-US" sz="2100" b="0" i="1" smtClean="0">
                                    <a:latin typeface="Cambria Math" panose="02040503050406030204" pitchFamily="18" charset="0"/>
                                  </a:rPr>
                                  <m:t>2</m:t>
                                </m:r>
                              </m:sup>
                            </m:sSup>
                            <m:r>
                              <a:rPr lang="en-US" altLang="en-US" sz="2100" b="0" i="1" smtClean="0">
                                <a:latin typeface="Cambria Math" panose="02040503050406030204" pitchFamily="18" charset="0"/>
                              </a:rPr>
                              <m:t>+</m:t>
                            </m:r>
                            <m:sSup>
                              <m:sSupPr>
                                <m:ctrlPr>
                                  <a:rPr lang="en-US" altLang="en-US" sz="2100" b="0" i="1" smtClean="0">
                                    <a:latin typeface="Cambria Math" panose="02040503050406030204" pitchFamily="18" charset="0"/>
                                  </a:rPr>
                                </m:ctrlPr>
                              </m:sSupPr>
                              <m:e>
                                <m:r>
                                  <a:rPr lang="en-US" altLang="en-US" sz="2100" b="0" i="1" smtClean="0">
                                    <a:latin typeface="Cambria Math" panose="02040503050406030204" pitchFamily="18" charset="0"/>
                                  </a:rPr>
                                  <m:t>𝜔</m:t>
                                </m:r>
                              </m:e>
                              <m:sup>
                                <m:r>
                                  <a:rPr lang="en-US" altLang="en-US" sz="2100" b="0" i="1" smtClean="0">
                                    <a:latin typeface="Cambria Math" panose="02040503050406030204" pitchFamily="18" charset="0"/>
                                  </a:rPr>
                                  <m:t>2</m:t>
                                </m:r>
                              </m:sup>
                            </m:sSup>
                            <m:sSup>
                              <m:sSupPr>
                                <m:ctrlPr>
                                  <a:rPr lang="en-US" altLang="en-US" sz="2100" b="0" i="1" smtClean="0">
                                    <a:latin typeface="Cambria Math" panose="02040503050406030204" pitchFamily="18" charset="0"/>
                                  </a:rPr>
                                </m:ctrlPr>
                              </m:sSupPr>
                              <m:e>
                                <m:r>
                                  <a:rPr lang="en-US" altLang="en-US" sz="2100" b="0" i="1" smtClean="0">
                                    <a:latin typeface="Cambria Math" panose="02040503050406030204" pitchFamily="18" charset="0"/>
                                  </a:rPr>
                                  <m:t>𝐿</m:t>
                                </m:r>
                              </m:e>
                              <m:sup>
                                <m:r>
                                  <a:rPr lang="en-US" altLang="en-US" sz="2100" b="0" i="1" smtClean="0">
                                    <a:latin typeface="Cambria Math" panose="02040503050406030204" pitchFamily="18" charset="0"/>
                                  </a:rPr>
                                  <m:t>2</m:t>
                                </m:r>
                              </m:sup>
                            </m:sSup>
                          </m:e>
                        </m:rad>
                      </m:den>
                    </m:f>
                    <m:func>
                      <m:funcPr>
                        <m:ctrlPr>
                          <a:rPr lang="en-US" altLang="en-US" sz="2100" b="0" i="1" smtClean="0">
                            <a:latin typeface="Cambria Math" panose="02040503050406030204" pitchFamily="18" charset="0"/>
                          </a:rPr>
                        </m:ctrlPr>
                      </m:funcPr>
                      <m:fName>
                        <m:r>
                          <m:rPr>
                            <m:sty m:val="p"/>
                          </m:rPr>
                          <a:rPr lang="en-US" altLang="en-US" sz="2100" b="0" i="0" smtClean="0">
                            <a:latin typeface="Cambria Math" panose="02040503050406030204" pitchFamily="18" charset="0"/>
                          </a:rPr>
                          <m:t>cos</m:t>
                        </m:r>
                      </m:fName>
                      <m:e>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𝜔</m:t>
                        </m:r>
                        <m:r>
                          <a:rPr lang="en-US" altLang="en-US" sz="2100" b="0" i="1" smtClean="0">
                            <a:latin typeface="Cambria Math" panose="02040503050406030204" pitchFamily="18" charset="0"/>
                          </a:rPr>
                          <m:t>𝑡</m:t>
                        </m:r>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𝜃</m:t>
                        </m:r>
                        <m:r>
                          <a:rPr lang="en-US" altLang="en-US" sz="2100" b="0" i="1" smtClean="0">
                            <a:latin typeface="Cambria Math" panose="02040503050406030204" pitchFamily="18" charset="0"/>
                          </a:rPr>
                          <m:t>−</m:t>
                        </m:r>
                        <m:func>
                          <m:funcPr>
                            <m:ctrlPr>
                              <a:rPr lang="en-US" altLang="en-US" sz="2100" b="0" i="1" smtClean="0">
                                <a:latin typeface="Cambria Math" panose="02040503050406030204" pitchFamily="18" charset="0"/>
                              </a:rPr>
                            </m:ctrlPr>
                          </m:funcPr>
                          <m:fName>
                            <m:sSup>
                              <m:sSupPr>
                                <m:ctrlPr>
                                  <a:rPr lang="en-US" altLang="en-US" sz="2100" b="0" i="1" smtClean="0">
                                    <a:latin typeface="Cambria Math" panose="02040503050406030204" pitchFamily="18" charset="0"/>
                                  </a:rPr>
                                </m:ctrlPr>
                              </m:sSupPr>
                              <m:e>
                                <m:r>
                                  <m:rPr>
                                    <m:sty m:val="p"/>
                                  </m:rPr>
                                  <a:rPr lang="en-US" altLang="en-US" sz="2100" b="0" i="0" smtClean="0">
                                    <a:latin typeface="Cambria Math" panose="02040503050406030204" pitchFamily="18" charset="0"/>
                                  </a:rPr>
                                  <m:t>tan</m:t>
                                </m:r>
                              </m:e>
                              <m:sup>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1</m:t>
                                </m:r>
                              </m:sup>
                            </m:sSup>
                          </m:fName>
                          <m:e>
                            <m:f>
                              <m:fPr>
                                <m:ctrlPr>
                                  <a:rPr lang="en-US" altLang="en-US" sz="2100" b="0" i="1" smtClean="0">
                                    <a:latin typeface="Cambria Math" panose="02040503050406030204" pitchFamily="18" charset="0"/>
                                  </a:rPr>
                                </m:ctrlPr>
                              </m:fPr>
                              <m:num>
                                <m:r>
                                  <a:rPr lang="en-US" altLang="en-US" sz="2100" b="0" i="1" smtClean="0">
                                    <a:latin typeface="Cambria Math" panose="02040503050406030204" pitchFamily="18" charset="0"/>
                                  </a:rPr>
                                  <m:t>𝜔</m:t>
                                </m:r>
                                <m:r>
                                  <a:rPr lang="en-US" altLang="en-US" sz="2100" b="0" i="1" smtClean="0">
                                    <a:latin typeface="Cambria Math" panose="02040503050406030204" pitchFamily="18" charset="0"/>
                                  </a:rPr>
                                  <m:t>𝐿</m:t>
                                </m:r>
                              </m:num>
                              <m:den>
                                <m:r>
                                  <a:rPr lang="en-US" altLang="en-US" sz="2100" b="0" i="1" smtClean="0">
                                    <a:latin typeface="Cambria Math" panose="02040503050406030204" pitchFamily="18" charset="0"/>
                                  </a:rPr>
                                  <m:t>𝑅</m:t>
                                </m:r>
                              </m:den>
                            </m:f>
                          </m:e>
                        </m:func>
                        <m:r>
                          <a:rPr lang="en-US" altLang="en-US" sz="2100" b="0" i="1" smtClean="0">
                            <a:latin typeface="Cambria Math" panose="02040503050406030204" pitchFamily="18" charset="0"/>
                          </a:rPr>
                          <m:t>)</m:t>
                        </m:r>
                      </m:e>
                    </m:func>
                  </m:oMath>
                </a14:m>
                <a:endParaRPr lang="en-US" altLang="en-US" sz="2100" i="1" dirty="0" smtClean="0"/>
              </a:p>
              <a:p>
                <a:pPr marL="117475" indent="0" algn="l" rtl="0">
                  <a:buNone/>
                </a:pPr>
                <a:endParaRPr lang="en-US" altLang="en-US" sz="2400" i="1" dirty="0" smtClean="0"/>
              </a:p>
              <a:p>
                <a:pPr marL="117475" indent="0" algn="l" rtl="0">
                  <a:buNone/>
                </a:pPr>
                <a:endParaRPr lang="en-US" altLang="en-US" sz="2400" i="1" dirty="0" smtClean="0"/>
              </a:p>
              <a:p>
                <a:pPr marL="117475" indent="0" algn="l" rtl="0">
                  <a:buNone/>
                </a:pPr>
                <a:endParaRPr lang="en-US" altLang="en-US" sz="2400" i="1" dirty="0"/>
              </a:p>
            </p:txBody>
          </p:sp>
        </mc:Choice>
        <mc:Fallback xmlns="">
          <p:sp>
            <p:nvSpPr>
              <p:cNvPr id="22533" name="Content Placeholder 2"/>
              <p:cNvSpPr>
                <a:spLocks noGrp="1" noRot="1" noChangeAspect="1" noMove="1" noResize="1" noEditPoints="1" noAdjustHandles="1" noChangeArrowheads="1" noChangeShapeType="1" noTextEdit="1"/>
              </p:cNvSpPr>
              <p:nvPr>
                <p:ph idx="1"/>
              </p:nvPr>
            </p:nvSpPr>
            <p:spPr>
              <a:xfrm>
                <a:off x="457200" y="1295400"/>
                <a:ext cx="8229600" cy="4787900"/>
              </a:xfrm>
              <a:blipFill rotWithShape="0">
                <a:blip r:embed="rId3"/>
                <a:stretch>
                  <a:fillRect t="-1911" b="-2420"/>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74E53C09-3062-436E-8748-9F836C638DDF}" type="slidenum">
              <a:rPr lang="en-US" altLang="en-US" sz="1200">
                <a:solidFill>
                  <a:srgbClr val="3F3F3F"/>
                </a:solidFill>
              </a:rPr>
              <a:pPr eaLnBrk="1" hangingPunct="1"/>
              <a:t>10</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pic>
        <p:nvPicPr>
          <p:cNvPr id="8" name="Picture 7"/>
          <p:cNvPicPr>
            <a:picLocks noChangeAspect="1"/>
          </p:cNvPicPr>
          <p:nvPr/>
        </p:nvPicPr>
        <p:blipFill>
          <a:blip r:embed="rId4"/>
          <a:stretch>
            <a:fillRect/>
          </a:stretch>
        </p:blipFill>
        <p:spPr>
          <a:xfrm>
            <a:off x="630677" y="1226160"/>
            <a:ext cx="3103123" cy="1466606"/>
          </a:xfrm>
          <a:prstGeom prst="rect">
            <a:avLst/>
          </a:prstGeom>
        </p:spPr>
      </p:pic>
    </p:spTree>
    <p:extLst>
      <p:ext uri="{BB962C8B-B14F-4D97-AF65-F5344CB8AC3E}">
        <p14:creationId xmlns:p14="http://schemas.microsoft.com/office/powerpoint/2010/main" val="186892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53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53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53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مفهوم فازور</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FDB004B2-92FA-4A46-8143-CD661659121D}" type="slidenum">
              <a:rPr lang="en-US" altLang="en-US" sz="1200">
                <a:solidFill>
                  <a:srgbClr val="3F3F3F"/>
                </a:solidFill>
              </a:rPr>
              <a:pPr eaLnBrk="1" hangingPunct="1"/>
              <a:t>11</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p:txBody>
              <a:bodyPr/>
              <a:lstStyle/>
              <a:p>
                <a:r>
                  <a:rPr lang="fa-IR" dirty="0" smtClean="0"/>
                  <a:t>در مدار نمونه روبرو، به رابطه زیر</a:t>
                </a:r>
              </a:p>
              <a:p>
                <a:pPr marL="0" indent="0">
                  <a:buNone/>
                </a:pPr>
                <a:r>
                  <a:rPr lang="fa-IR" dirty="0" smtClean="0"/>
                  <a:t>رسیدیم:</a:t>
                </a:r>
              </a:p>
              <a:p>
                <a:pPr marL="0" indent="0">
                  <a:buNone/>
                </a:pPr>
                <a:r>
                  <a:rPr lang="fa-IR" altLang="en-US" sz="2400" dirty="0" smtClean="0"/>
                  <a:t>		</a:t>
                </a:r>
                <a14:m>
                  <m:oMath xmlns:m="http://schemas.openxmlformats.org/officeDocument/2006/math">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𝐼</m:t>
                        </m:r>
                      </m:e>
                      <m:sub>
                        <m:r>
                          <a:rPr lang="en-US" altLang="en-US" sz="2400" i="1">
                            <a:latin typeface="Cambria Math" panose="02040503050406030204" pitchFamily="18" charset="0"/>
                          </a:rPr>
                          <m:t>𝑚</m:t>
                        </m:r>
                      </m:sub>
                    </m:sSub>
                    <m:sSup>
                      <m:sSupPr>
                        <m:ctrlPr>
                          <a:rPr lang="en-US" altLang="en-US" sz="2400" i="1">
                            <a:latin typeface="Cambria Math" panose="02040503050406030204" pitchFamily="18" charset="0"/>
                          </a:rPr>
                        </m:ctrlPr>
                      </m:sSupPr>
                      <m:e>
                        <m:r>
                          <a:rPr lang="en-US" altLang="en-US" sz="2400" i="1">
                            <a:latin typeface="Cambria Math" panose="02040503050406030204" pitchFamily="18" charset="0"/>
                          </a:rPr>
                          <m:t>𝑒</m:t>
                        </m:r>
                      </m:e>
                      <m:sup>
                        <m:r>
                          <a:rPr lang="en-US" altLang="en-US" sz="2400" i="1">
                            <a:latin typeface="Cambria Math" panose="02040503050406030204" pitchFamily="18" charset="0"/>
                          </a:rPr>
                          <m:t>𝑗</m:t>
                        </m:r>
                        <m:r>
                          <a:rPr lang="en-US" altLang="en-US" sz="2400" i="1">
                            <a:latin typeface="Cambria Math" panose="02040503050406030204" pitchFamily="18" charset="0"/>
                          </a:rPr>
                          <m:t>𝜙</m:t>
                        </m:r>
                      </m:sup>
                    </m:sSup>
                    <m:r>
                      <a:rPr lang="en-US" altLang="en-US" sz="2400" i="1">
                        <a:latin typeface="Cambria Math" panose="02040503050406030204" pitchFamily="18" charset="0"/>
                      </a:rPr>
                      <m:t>=</m:t>
                    </m:r>
                    <m:f>
                      <m:fPr>
                        <m:ctrlPr>
                          <a:rPr lang="en-US" altLang="en-US" sz="2400" i="1">
                            <a:latin typeface="Cambria Math" panose="02040503050406030204" pitchFamily="18" charset="0"/>
                          </a:rPr>
                        </m:ctrlPr>
                      </m:fPr>
                      <m:num>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𝑉</m:t>
                            </m:r>
                          </m:e>
                          <m:sub>
                            <m:r>
                              <a:rPr lang="en-US" altLang="en-US" sz="2400" i="1">
                                <a:latin typeface="Cambria Math" panose="02040503050406030204" pitchFamily="18" charset="0"/>
                              </a:rPr>
                              <m:t>𝑚</m:t>
                            </m:r>
                          </m:sub>
                        </m:sSub>
                        <m:sSup>
                          <m:sSupPr>
                            <m:ctrlPr>
                              <a:rPr lang="en-US" altLang="en-US" sz="2400" i="1">
                                <a:latin typeface="Cambria Math" panose="02040503050406030204" pitchFamily="18" charset="0"/>
                              </a:rPr>
                            </m:ctrlPr>
                          </m:sSupPr>
                          <m:e>
                            <m:r>
                              <a:rPr lang="en-US" altLang="en-US" sz="2400" i="1">
                                <a:latin typeface="Cambria Math" panose="02040503050406030204" pitchFamily="18" charset="0"/>
                              </a:rPr>
                              <m:t>𝑒</m:t>
                            </m:r>
                          </m:e>
                          <m:sup>
                            <m:r>
                              <a:rPr lang="en-US" altLang="en-US" sz="2400" i="1">
                                <a:latin typeface="Cambria Math" panose="02040503050406030204" pitchFamily="18" charset="0"/>
                              </a:rPr>
                              <m:t>𝑗</m:t>
                            </m:r>
                            <m:r>
                              <a:rPr lang="en-US" altLang="en-US" sz="2400" i="1">
                                <a:latin typeface="Cambria Math" panose="02040503050406030204" pitchFamily="18" charset="0"/>
                              </a:rPr>
                              <m:t>𝜃</m:t>
                            </m:r>
                          </m:sup>
                        </m:sSup>
                      </m:num>
                      <m:den>
                        <m:r>
                          <a:rPr lang="en-US" altLang="en-US" sz="2400" i="1">
                            <a:latin typeface="Cambria Math" panose="02040503050406030204" pitchFamily="18" charset="0"/>
                          </a:rPr>
                          <m:t>𝑅</m:t>
                        </m:r>
                        <m:r>
                          <a:rPr lang="en-US" altLang="en-US" sz="2400" i="1">
                            <a:latin typeface="Cambria Math" panose="02040503050406030204" pitchFamily="18" charset="0"/>
                          </a:rPr>
                          <m:t>+</m:t>
                        </m:r>
                        <m:r>
                          <a:rPr lang="en-US" altLang="en-US" sz="2400" i="1">
                            <a:latin typeface="Cambria Math" panose="02040503050406030204" pitchFamily="18" charset="0"/>
                          </a:rPr>
                          <m:t>𝑗</m:t>
                        </m:r>
                        <m:r>
                          <a:rPr lang="en-US" altLang="en-US" sz="2400" i="1">
                            <a:latin typeface="Cambria Math" panose="02040503050406030204" pitchFamily="18" charset="0"/>
                          </a:rPr>
                          <m:t>𝜔</m:t>
                        </m:r>
                        <m:r>
                          <a:rPr lang="en-US" altLang="en-US" sz="2400" i="1">
                            <a:latin typeface="Cambria Math" panose="02040503050406030204" pitchFamily="18" charset="0"/>
                          </a:rPr>
                          <m:t>𝐿</m:t>
                        </m:r>
                      </m:den>
                    </m:f>
                  </m:oMath>
                </a14:m>
                <a:endParaRPr lang="fa-IR" dirty="0" smtClean="0"/>
              </a:p>
              <a:p>
                <a:r>
                  <a:rPr lang="fa-IR" dirty="0" smtClean="0"/>
                  <a:t>عدد مختلطی که دارای اندازه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oMath>
                </a14:m>
                <a:r>
                  <a:rPr lang="fa-IR" dirty="0" smtClean="0"/>
                  <a:t> و زاویه </a:t>
                </a:r>
                <a14:m>
                  <m:oMath xmlns:m="http://schemas.openxmlformats.org/officeDocument/2006/math">
                    <m:r>
                      <a:rPr lang="en-US" b="0" i="1" smtClean="0">
                        <a:latin typeface="Cambria Math" panose="02040503050406030204" pitchFamily="18" charset="0"/>
                      </a:rPr>
                      <m:t>𝜃</m:t>
                    </m:r>
                  </m:oMath>
                </a14:m>
                <a:r>
                  <a:rPr lang="fa-IR" dirty="0" smtClean="0"/>
                  <a:t> است و با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m:t>
                        </m:r>
                        <m:r>
                          <a:rPr lang="en-US" b="0" i="1" smtClean="0">
                            <a:latin typeface="Cambria Math" panose="02040503050406030204" pitchFamily="18" charset="0"/>
                          </a:rPr>
                          <m:t>𝜃</m:t>
                        </m:r>
                      </m:sup>
                    </m:sSup>
                  </m:oMath>
                </a14:m>
                <a:r>
                  <a:rPr lang="fa-IR" dirty="0" smtClean="0"/>
                  <a:t> نشان می‌دهیم را </a:t>
                </a:r>
                <a:r>
                  <a:rPr lang="fa-IR" dirty="0" smtClean="0">
                    <a:solidFill>
                      <a:srgbClr val="FF0000"/>
                    </a:solidFill>
                  </a:rPr>
                  <a:t>فازور</a:t>
                </a:r>
                <a:r>
                  <a:rPr lang="fa-IR" dirty="0" smtClean="0"/>
                  <a:t> می‌نامیم.</a:t>
                </a:r>
              </a:p>
              <a:p>
                <a:r>
                  <a:rPr lang="fa-IR" dirty="0" smtClean="0"/>
                  <a:t>به‌همین ترتیب، فازور جریان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m:t>
                        </m:r>
                        <m:r>
                          <a:rPr lang="en-US" b="0" i="1" smtClean="0">
                            <a:latin typeface="Cambria Math" panose="02040503050406030204" pitchFamily="18" charset="0"/>
                          </a:rPr>
                          <m:t>𝜙</m:t>
                        </m:r>
                      </m:sup>
                    </m:sSup>
                  </m:oMath>
                </a14:m>
                <a:r>
                  <a:rPr lang="fa-IR" dirty="0" smtClean="0"/>
                  <a:t> است.</a:t>
                </a:r>
              </a:p>
              <a:p>
                <a:r>
                  <a:rPr lang="fa-IR" dirty="0" smtClean="0"/>
                  <a:t>رابطه بین فازورهای مدار، یک رابطه جبری است نه دیفرانسیلی!</a:t>
                </a:r>
                <a:endParaRPr lang="fa-IR" dirty="0"/>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blipFill rotWithShape="0">
                <a:blip r:embed="rId2"/>
                <a:stretch>
                  <a:fillRect l="-1870" t="-1250" r="-1571"/>
                </a:stretch>
              </a:blipFill>
            </p:spPr>
            <p:txBody>
              <a:bodyPr/>
              <a:lstStyle/>
              <a:p>
                <a:r>
                  <a:rPr lang="fa-IR">
                    <a:noFill/>
                  </a:rPr>
                  <a:t> </a:t>
                </a:r>
              </a:p>
            </p:txBody>
          </p:sp>
        </mc:Fallback>
      </mc:AlternateContent>
      <p:pic>
        <p:nvPicPr>
          <p:cNvPr id="10" name="Picture 9"/>
          <p:cNvPicPr>
            <a:picLocks noChangeAspect="1"/>
          </p:cNvPicPr>
          <p:nvPr/>
        </p:nvPicPr>
        <p:blipFill>
          <a:blip r:embed="rId3"/>
          <a:stretch>
            <a:fillRect/>
          </a:stretch>
        </p:blipFill>
        <p:spPr>
          <a:xfrm>
            <a:off x="630677" y="1226160"/>
            <a:ext cx="3103123" cy="1466606"/>
          </a:xfrm>
          <a:prstGeom prst="rect">
            <a:avLst/>
          </a:prstGeom>
        </p:spPr>
      </p:pic>
    </p:spTree>
    <p:extLst>
      <p:ext uri="{BB962C8B-B14F-4D97-AF65-F5344CB8AC3E}">
        <p14:creationId xmlns:p14="http://schemas.microsoft.com/office/powerpoint/2010/main" val="71955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فازور مقاومت</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095C45A1-5B95-45F0-89EE-7A76A5F6F874}" type="slidenum">
              <a:rPr lang="en-US" altLang="en-US" sz="1200">
                <a:solidFill>
                  <a:srgbClr val="3F3F3F"/>
                </a:solidFill>
              </a:rPr>
              <a:pPr eaLnBrk="1" hangingPunct="1"/>
              <a:t>12</a:t>
            </a:fld>
            <a:endParaRPr lang="en-US" altLang="en-US" sz="1200">
              <a:solidFill>
                <a:srgbClr val="3F3F3F"/>
              </a:solidFill>
            </a:endParaRPr>
          </a:p>
        </p:txBody>
      </p:sp>
      <p:pic>
        <p:nvPicPr>
          <p:cNvPr id="25606" name="Picture 3" descr="hay29575_1013.jpg"/>
          <p:cNvPicPr>
            <a:picLocks noChangeAspect="1"/>
          </p:cNvPicPr>
          <p:nvPr/>
        </p:nvPicPr>
        <p:blipFill>
          <a:blip r:embed="rId2" cstate="print">
            <a:extLst>
              <a:ext uri="{28A0092B-C50C-407E-A947-70E740481C1C}">
                <a14:useLocalDpi xmlns:a14="http://schemas.microsoft.com/office/drawing/2010/main" val="0"/>
              </a:ext>
            </a:extLst>
          </a:blip>
          <a:srcRect t="2202" b="10162"/>
          <a:stretch>
            <a:fillRect/>
          </a:stretch>
        </p:blipFill>
        <p:spPr bwMode="auto">
          <a:xfrm>
            <a:off x="1981200" y="2803525"/>
            <a:ext cx="53467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6" name="Content Placeholder 5"/>
          <p:cNvSpPr>
            <a:spLocks noGrp="1"/>
          </p:cNvSpPr>
          <p:nvPr>
            <p:ph sz="quarter" idx="1"/>
          </p:nvPr>
        </p:nvSpPr>
        <p:spPr/>
        <p:txBody>
          <a:bodyPr/>
          <a:lstStyle/>
          <a:p>
            <a:r>
              <a:rPr lang="fa-IR" dirty="0" smtClean="0"/>
              <a:t>فازور ولتاژ و فازور جریان یک مقاومت نیز از قانون اهم پیروی می‌کنند.</a:t>
            </a:r>
          </a:p>
          <a:p>
            <a:r>
              <a:rPr lang="fa-IR" dirty="0" smtClean="0"/>
              <a:t>پس فازور مقاومت همان </a:t>
            </a:r>
            <a:r>
              <a:rPr lang="en-US" dirty="0" smtClean="0"/>
              <a:t>R</a:t>
            </a:r>
            <a:r>
              <a:rPr lang="fa-IR" dirty="0" smtClean="0"/>
              <a:t> است.</a:t>
            </a:r>
            <a:endParaRPr lang="fa-IR" dirty="0"/>
          </a:p>
        </p:txBody>
      </p:sp>
    </p:spTree>
    <p:extLst>
      <p:ext uri="{BB962C8B-B14F-4D97-AF65-F5344CB8AC3E}">
        <p14:creationId xmlns:p14="http://schemas.microsoft.com/office/powerpoint/2010/main" val="2437502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فازور سلف</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5CE6CE58-1E6A-4BAE-82FA-93083F8DD52A}" type="slidenum">
              <a:rPr lang="en-US" altLang="en-US" sz="1200">
                <a:solidFill>
                  <a:srgbClr val="3F3F3F"/>
                </a:solidFill>
              </a:rPr>
              <a:pPr eaLnBrk="1" hangingPunct="1"/>
              <a:t>13</a:t>
            </a:fld>
            <a:endParaRPr lang="en-US" altLang="en-US" sz="1200">
              <a:solidFill>
                <a:srgbClr val="3F3F3F"/>
              </a:solidFill>
            </a:endParaRPr>
          </a:p>
        </p:txBody>
      </p:sp>
      <p:pic>
        <p:nvPicPr>
          <p:cNvPr id="26630" name="Picture 3" descr="hay29575_1014.jpg"/>
          <p:cNvPicPr>
            <a:picLocks noChangeAspect="1"/>
          </p:cNvPicPr>
          <p:nvPr/>
        </p:nvPicPr>
        <p:blipFill>
          <a:blip r:embed="rId2" cstate="print">
            <a:extLst>
              <a:ext uri="{28A0092B-C50C-407E-A947-70E740481C1C}">
                <a14:useLocalDpi xmlns:a14="http://schemas.microsoft.com/office/drawing/2010/main" val="0"/>
              </a:ext>
            </a:extLst>
          </a:blip>
          <a:srcRect t="2629" b="10110"/>
          <a:stretch>
            <a:fillRect/>
          </a:stretch>
        </p:blipFill>
        <p:spPr bwMode="auto">
          <a:xfrm>
            <a:off x="1511300" y="2717800"/>
            <a:ext cx="595630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p:txBody>
              <a:bodyPr/>
              <a:lstStyle/>
              <a:p>
                <a:r>
                  <a:rPr lang="fa-IR" dirty="0" smtClean="0"/>
                  <a:t>رابطه دیفرانسیلی بین جریان و ولتاژ سلف در حوزه زمان، به رابطه جبری در حوزه فازور تبدیل می‌شود.</a:t>
                </a:r>
              </a:p>
              <a:p>
                <a:r>
                  <a:rPr lang="fa-IR" dirty="0" smtClean="0"/>
                  <a:t>فازور سلف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𝜔</m:t>
                    </m:r>
                    <m:r>
                      <a:rPr lang="en-US" b="0" i="1" smtClean="0">
                        <a:latin typeface="Cambria Math" panose="02040503050406030204" pitchFamily="18" charset="0"/>
                      </a:rPr>
                      <m:t>𝐿</m:t>
                    </m:r>
                  </m:oMath>
                </a14:m>
                <a:r>
                  <a:rPr lang="fa-IR" dirty="0" smtClean="0"/>
                  <a:t> است و فازور ولتاژ و جریان آن رابطه اهمی دارند.</a:t>
                </a:r>
                <a:endParaRPr lang="fa-IR" dirty="0"/>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blipFill rotWithShape="0">
                <a:blip r:embed="rId3"/>
                <a:stretch>
                  <a:fillRect t="-1250" r="-449"/>
                </a:stretch>
              </a:blipFill>
            </p:spPr>
            <p:txBody>
              <a:bodyPr/>
              <a:lstStyle/>
              <a:p>
                <a:r>
                  <a:rPr lang="fa-IR">
                    <a:noFill/>
                  </a:rPr>
                  <a:t> </a:t>
                </a:r>
              </a:p>
            </p:txBody>
          </p:sp>
        </mc:Fallback>
      </mc:AlternateContent>
    </p:spTree>
    <p:extLst>
      <p:ext uri="{BB962C8B-B14F-4D97-AF65-F5344CB8AC3E}">
        <p14:creationId xmlns:p14="http://schemas.microsoft.com/office/powerpoint/2010/main" val="508535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 descr="hay29575_1015.jpg"/>
          <p:cNvPicPr>
            <a:picLocks noChangeAspect="1"/>
          </p:cNvPicPr>
          <p:nvPr/>
        </p:nvPicPr>
        <p:blipFill>
          <a:blip r:embed="rId2" cstate="print">
            <a:extLst>
              <a:ext uri="{28A0092B-C50C-407E-A947-70E740481C1C}">
                <a14:useLocalDpi xmlns:a14="http://schemas.microsoft.com/office/drawing/2010/main" val="0"/>
              </a:ext>
            </a:extLst>
          </a:blip>
          <a:srcRect t="2107" b="9727"/>
          <a:stretch>
            <a:fillRect/>
          </a:stretch>
        </p:blipFill>
        <p:spPr bwMode="auto">
          <a:xfrm>
            <a:off x="2260600" y="2628900"/>
            <a:ext cx="501967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فازور خازن</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F2801527-30FF-4B56-8D4A-CF44349B61E4}" type="slidenum">
              <a:rPr lang="en-US" altLang="en-US" sz="1200">
                <a:solidFill>
                  <a:srgbClr val="3F3F3F"/>
                </a:solidFill>
              </a:rPr>
              <a:pPr eaLnBrk="1" hangingPunct="1"/>
              <a:t>14</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p:txBody>
              <a:bodyPr/>
              <a:lstStyle/>
              <a:p>
                <a:r>
                  <a:rPr lang="fa-IR" dirty="0" smtClean="0"/>
                  <a:t>فازور خازن نیز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𝑗</m:t>
                        </m:r>
                        <m:r>
                          <a:rPr lang="en-US" b="0" i="1" smtClean="0">
                            <a:latin typeface="Cambria Math" panose="02040503050406030204" pitchFamily="18" charset="0"/>
                          </a:rPr>
                          <m:t>𝜔</m:t>
                        </m:r>
                        <m:r>
                          <a:rPr lang="en-US" b="0" i="1" smtClean="0">
                            <a:latin typeface="Cambria Math" panose="02040503050406030204" pitchFamily="18" charset="0"/>
                          </a:rPr>
                          <m:t>𝐶</m:t>
                        </m:r>
                      </m:den>
                    </m:f>
                  </m:oMath>
                </a14:m>
                <a:r>
                  <a:rPr lang="fa-IR" dirty="0" smtClean="0"/>
                  <a:t> است و رابطه بین ولتاژ و جریان آن در حوزه فازور مانند سلف و مقاومت رابطه اهمی است.</a:t>
                </a:r>
                <a:endParaRPr lang="fa-IR" dirty="0"/>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blipFill rotWithShape="0">
                <a:blip r:embed="rId3"/>
                <a:stretch>
                  <a:fillRect r="-449"/>
                </a:stretch>
              </a:blipFill>
            </p:spPr>
            <p:txBody>
              <a:bodyPr/>
              <a:lstStyle/>
              <a:p>
                <a:r>
                  <a:rPr lang="fa-IR">
                    <a:noFill/>
                  </a:rPr>
                  <a:t> </a:t>
                </a:r>
              </a:p>
            </p:txBody>
          </p:sp>
        </mc:Fallback>
      </mc:AlternateContent>
    </p:spTree>
    <p:extLst>
      <p:ext uri="{BB962C8B-B14F-4D97-AF65-F5344CB8AC3E}">
        <p14:creationId xmlns:p14="http://schemas.microsoft.com/office/powerpoint/2010/main" val="3973984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 descr="hay29575_tab1001.jpg"/>
          <p:cNvPicPr>
            <a:picLocks noChangeAspect="1"/>
          </p:cNvPicPr>
          <p:nvPr/>
        </p:nvPicPr>
        <p:blipFill>
          <a:blip r:embed="rId2">
            <a:extLst>
              <a:ext uri="{28A0092B-C50C-407E-A947-70E740481C1C}">
                <a14:useLocalDpi xmlns:a14="http://schemas.microsoft.com/office/drawing/2010/main" val="0"/>
              </a:ext>
            </a:extLst>
          </a:blip>
          <a:srcRect l="75763" t="34592"/>
          <a:stretch>
            <a:fillRect/>
          </a:stretch>
        </p:blipFill>
        <p:spPr bwMode="auto">
          <a:xfrm>
            <a:off x="5897562" y="1905000"/>
            <a:ext cx="2916238"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Autofit/>
          </a:bodyPr>
          <a:lstStyle/>
          <a:p>
            <a:pPr>
              <a:defRPr/>
            </a:pPr>
            <a:r>
              <a:rPr lang="fa-IR" dirty="0" smtClean="0"/>
              <a:t>خلاصه</a:t>
            </a:r>
            <a:endParaRPr lang="en-US" dirty="0"/>
          </a:p>
        </p:txBody>
      </p:sp>
      <p:sp>
        <p:nvSpPr>
          <p:cNvPr id="28676" name="Content Placeholder 2"/>
          <p:cNvSpPr>
            <a:spLocks noGrp="1"/>
          </p:cNvSpPr>
          <p:nvPr>
            <p:ph idx="1"/>
          </p:nvPr>
        </p:nvSpPr>
        <p:spPr/>
        <p:txBody>
          <a:bodyPr/>
          <a:lstStyle/>
          <a:p>
            <a:pPr>
              <a:buFont typeface="Wingdings 2" pitchFamily="18" charset="2"/>
              <a:buNone/>
            </a:pPr>
            <a:r>
              <a:rPr lang="fa-IR" altLang="en-US" dirty="0" smtClean="0"/>
              <a:t>		   حوزه فازور				حوزه زمان</a:t>
            </a:r>
            <a:r>
              <a:rPr lang="en-US" altLang="en-US" dirty="0"/>
              <a:t>	</a:t>
            </a:r>
            <a:endParaRPr lang="en-US" altLang="en-US" dirty="0" smtClean="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r>
              <a:rPr lang="fa-IR" altLang="en-US" sz="2400" dirty="0" smtClean="0"/>
              <a:t>	محاسبات جبری با اعداد مختلط	          محاسبات دیفرانسیلی با اعداد حقیقی</a:t>
            </a:r>
            <a:endParaRPr lang="en-US" altLang="en-US" sz="2400"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B689A1B2-794A-456A-81E6-4542BC8F284B}" type="slidenum">
              <a:rPr lang="en-US" altLang="en-US" sz="1200">
                <a:solidFill>
                  <a:srgbClr val="3F3F3F"/>
                </a:solidFill>
              </a:rPr>
              <a:pPr eaLnBrk="1" hangingPunct="1"/>
              <a:t>15</a:t>
            </a:fld>
            <a:endParaRPr lang="en-US" altLang="en-US" sz="1200">
              <a:solidFill>
                <a:srgbClr val="3F3F3F"/>
              </a:solidFill>
            </a:endParaRPr>
          </a:p>
        </p:txBody>
      </p:sp>
      <p:pic>
        <p:nvPicPr>
          <p:cNvPr id="28679" name="Picture 3" descr="hay29575_tab1001.jpg"/>
          <p:cNvPicPr>
            <a:picLocks noChangeAspect="1"/>
          </p:cNvPicPr>
          <p:nvPr/>
        </p:nvPicPr>
        <p:blipFill>
          <a:blip r:embed="rId2">
            <a:extLst>
              <a:ext uri="{28A0092B-C50C-407E-A947-70E740481C1C}">
                <a14:useLocalDpi xmlns:a14="http://schemas.microsoft.com/office/drawing/2010/main" val="0"/>
              </a:ext>
            </a:extLst>
          </a:blip>
          <a:srcRect l="57304" t="34592" r="29102"/>
          <a:stretch>
            <a:fillRect/>
          </a:stretch>
        </p:blipFill>
        <p:spPr bwMode="auto">
          <a:xfrm>
            <a:off x="4927600" y="1905000"/>
            <a:ext cx="1635125"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3" descr="hay29575_tab1001.jpg"/>
          <p:cNvPicPr>
            <a:picLocks noChangeAspect="1"/>
          </p:cNvPicPr>
          <p:nvPr/>
        </p:nvPicPr>
        <p:blipFill>
          <a:blip r:embed="rId2">
            <a:extLst>
              <a:ext uri="{28A0092B-C50C-407E-A947-70E740481C1C}">
                <a14:useLocalDpi xmlns:a14="http://schemas.microsoft.com/office/drawing/2010/main" val="0"/>
              </a:ext>
            </a:extLst>
          </a:blip>
          <a:srcRect t="34592" r="74745"/>
          <a:stretch>
            <a:fillRect/>
          </a:stretch>
        </p:blipFill>
        <p:spPr bwMode="auto">
          <a:xfrm>
            <a:off x="533400" y="1905000"/>
            <a:ext cx="3040062"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3" descr="hay29575_tab1001.jpg"/>
          <p:cNvPicPr>
            <a:picLocks noChangeAspect="1"/>
          </p:cNvPicPr>
          <p:nvPr/>
        </p:nvPicPr>
        <p:blipFill>
          <a:blip r:embed="rId2">
            <a:extLst>
              <a:ext uri="{28A0092B-C50C-407E-A947-70E740481C1C}">
                <a14:useLocalDpi xmlns:a14="http://schemas.microsoft.com/office/drawing/2010/main" val="0"/>
              </a:ext>
            </a:extLst>
          </a:blip>
          <a:srcRect l="31145" t="34592" r="56059"/>
          <a:stretch>
            <a:fillRect/>
          </a:stretch>
        </p:blipFill>
        <p:spPr bwMode="auto">
          <a:xfrm>
            <a:off x="3179762" y="1905000"/>
            <a:ext cx="1539875"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4273229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قوانین کرشهف برای فازورها</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94903E72-9725-4CFB-99CC-1AC843871DA8}" type="slidenum">
              <a:rPr lang="en-US" altLang="en-US" sz="1200">
                <a:solidFill>
                  <a:srgbClr val="3F3F3F"/>
                </a:solidFill>
              </a:rPr>
              <a:pPr eaLnBrk="1" hangingPunct="1"/>
              <a:t>16</a:t>
            </a:fld>
            <a:endParaRPr lang="en-US" altLang="en-US" sz="1200">
              <a:solidFill>
                <a:srgbClr val="3F3F3F"/>
              </a:solidFill>
            </a:endParaRPr>
          </a:p>
        </p:txBody>
      </p:sp>
      <p:graphicFrame>
        <p:nvGraphicFramePr>
          <p:cNvPr id="29698" name="Object 2"/>
          <p:cNvGraphicFramePr>
            <a:graphicFrameLocks noChangeAspect="1"/>
          </p:cNvGraphicFramePr>
          <p:nvPr>
            <p:extLst/>
          </p:nvPr>
        </p:nvGraphicFramePr>
        <p:xfrm>
          <a:off x="1879582" y="2082800"/>
          <a:ext cx="4902218" cy="847761"/>
        </p:xfrm>
        <a:graphic>
          <a:graphicData uri="http://schemas.openxmlformats.org/presentationml/2006/ole">
            <mc:AlternateContent xmlns:mc="http://schemas.openxmlformats.org/markup-compatibility/2006">
              <mc:Choice xmlns:v="urn:schemas-microsoft-com:vml" Requires="v">
                <p:oleObj spid="_x0000_s27736" name="Equation" r:id="rId3" imgW="1320480" imgH="228600" progId="Equation.3">
                  <p:embed/>
                </p:oleObj>
              </mc:Choice>
              <mc:Fallback>
                <p:oleObj name="Equation" r:id="rId3" imgW="1320480" imgH="228600" progId="Equation.3">
                  <p:embed/>
                  <p:pic>
                    <p:nvPicPr>
                      <p:cNvPr id="0" name=""/>
                      <p:cNvPicPr>
                        <a:picLocks noChangeAspect="1" noChangeArrowheads="1"/>
                      </p:cNvPicPr>
                      <p:nvPr/>
                    </p:nvPicPr>
                    <p:blipFill>
                      <a:blip r:embed="rId4"/>
                      <a:srcRect/>
                      <a:stretch>
                        <a:fillRect/>
                      </a:stretch>
                    </p:blipFill>
                    <p:spPr bwMode="auto">
                      <a:xfrm>
                        <a:off x="1879582" y="2082800"/>
                        <a:ext cx="4902218" cy="847761"/>
                      </a:xfrm>
                      <a:prstGeom prst="rect">
                        <a:avLst/>
                      </a:prstGeom>
                      <a:noFill/>
                      <a:ln>
                        <a:noFill/>
                      </a:ln>
                      <a:effectLst/>
                    </p:spPr>
                  </p:pic>
                </p:oleObj>
              </mc:Fallback>
            </mc:AlternateContent>
          </a:graphicData>
        </a:graphic>
      </p:graphicFrame>
      <p:graphicFrame>
        <p:nvGraphicFramePr>
          <p:cNvPr id="29699" name="Object 3"/>
          <p:cNvGraphicFramePr>
            <a:graphicFrameLocks noChangeAspect="1"/>
          </p:cNvGraphicFramePr>
          <p:nvPr>
            <p:extLst/>
          </p:nvPr>
        </p:nvGraphicFramePr>
        <p:xfrm>
          <a:off x="2211369" y="4292600"/>
          <a:ext cx="4478337" cy="848935"/>
        </p:xfrm>
        <a:graphic>
          <a:graphicData uri="http://schemas.openxmlformats.org/presentationml/2006/ole">
            <mc:AlternateContent xmlns:mc="http://schemas.openxmlformats.org/markup-compatibility/2006">
              <mc:Choice xmlns:v="urn:schemas-microsoft-com:vml" Requires="v">
                <p:oleObj spid="_x0000_s27737" name="Equation" r:id="rId5" imgW="1206360" imgH="228600" progId="Equation.3">
                  <p:embed/>
                </p:oleObj>
              </mc:Choice>
              <mc:Fallback>
                <p:oleObj name="Equation" r:id="rId5" imgW="1206360" imgH="228600" progId="Equation.3">
                  <p:embed/>
                  <p:pic>
                    <p:nvPicPr>
                      <p:cNvPr id="0" name=""/>
                      <p:cNvPicPr>
                        <a:picLocks noChangeAspect="1" noChangeArrowheads="1"/>
                      </p:cNvPicPr>
                      <p:nvPr/>
                    </p:nvPicPr>
                    <p:blipFill>
                      <a:blip r:embed="rId6"/>
                      <a:srcRect/>
                      <a:stretch>
                        <a:fillRect/>
                      </a:stretch>
                    </p:blipFill>
                    <p:spPr bwMode="auto">
                      <a:xfrm>
                        <a:off x="2211369" y="4292600"/>
                        <a:ext cx="4478337" cy="848935"/>
                      </a:xfrm>
                      <a:prstGeom prst="rect">
                        <a:avLst/>
                      </a:prstGeom>
                      <a:noFill/>
                      <a:ln>
                        <a:noFill/>
                      </a:ln>
                      <a:effectLst/>
                    </p:spPr>
                  </p:pic>
                </p:oleObj>
              </mc:Fallback>
            </mc:AlternateContent>
          </a:graphicData>
        </a:graphic>
      </p:graphicFrame>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6" name="Content Placeholder 5"/>
          <p:cNvSpPr>
            <a:spLocks noGrp="1"/>
          </p:cNvSpPr>
          <p:nvPr>
            <p:ph sz="quarter" idx="1"/>
          </p:nvPr>
        </p:nvSpPr>
        <p:spPr/>
        <p:txBody>
          <a:bodyPr/>
          <a:lstStyle/>
          <a:p>
            <a:r>
              <a:rPr lang="fa-IR" dirty="0" smtClean="0"/>
              <a:t>رابطه </a:t>
            </a:r>
            <a:r>
              <a:rPr lang="en-US" dirty="0" smtClean="0"/>
              <a:t>KVL</a:t>
            </a:r>
            <a:r>
              <a:rPr lang="fa-IR" dirty="0" smtClean="0"/>
              <a:t> برای فازورهای ولتاژ در یک حلقه نیز برقرار است.</a:t>
            </a:r>
          </a:p>
          <a:p>
            <a:endParaRPr lang="fa-IR" dirty="0"/>
          </a:p>
          <a:p>
            <a:endParaRPr lang="fa-IR" dirty="0" smtClean="0"/>
          </a:p>
          <a:p>
            <a:endParaRPr lang="fa-IR" dirty="0"/>
          </a:p>
          <a:p>
            <a:r>
              <a:rPr lang="fa-IR" dirty="0" smtClean="0"/>
              <a:t>همینطور رابطه </a:t>
            </a:r>
            <a:r>
              <a:rPr lang="en-US" dirty="0" smtClean="0"/>
              <a:t>KCL</a:t>
            </a:r>
            <a:r>
              <a:rPr lang="fa-IR" dirty="0" smtClean="0"/>
              <a:t> برای فازورهای جریان‌ در یک گره نیز برقرار است.</a:t>
            </a:r>
            <a:endParaRPr lang="fa-IR" dirty="0"/>
          </a:p>
        </p:txBody>
      </p:sp>
    </p:spTree>
    <p:extLst>
      <p:ext uri="{BB962C8B-B14F-4D97-AF65-F5344CB8AC3E}">
        <p14:creationId xmlns:p14="http://schemas.microsoft.com/office/powerpoint/2010/main" val="1446410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امپدانس</a:t>
            </a:r>
            <a:endParaRPr lang="en-US" dirty="0"/>
          </a:p>
        </p:txBody>
      </p:sp>
      <mc:AlternateContent xmlns:mc="http://schemas.openxmlformats.org/markup-compatibility/2006" xmlns:a14="http://schemas.microsoft.com/office/drawing/2010/main">
        <mc:Choice Requires="a14">
          <p:sp>
            <p:nvSpPr>
              <p:cNvPr id="30723" name="Content Placeholder 2"/>
              <p:cNvSpPr>
                <a:spLocks noGrp="1"/>
              </p:cNvSpPr>
              <p:nvPr>
                <p:ph idx="1"/>
              </p:nvPr>
            </p:nvSpPr>
            <p:spPr/>
            <p:txBody>
              <a:bodyPr/>
              <a:lstStyle/>
              <a:p>
                <a:r>
                  <a:rPr lang="fa-IR" altLang="en-US" dirty="0" smtClean="0"/>
                  <a:t>به حاصل تقسیم فازور ولتاژ بر فازور جریان، </a:t>
                </a:r>
                <a:r>
                  <a:rPr lang="fa-IR" altLang="en-US" dirty="0" smtClean="0">
                    <a:solidFill>
                      <a:srgbClr val="FF0000"/>
                    </a:solidFill>
                  </a:rPr>
                  <a:t>امپدانس</a:t>
                </a:r>
                <a:r>
                  <a:rPr lang="fa-IR" altLang="en-US" dirty="0" smtClean="0"/>
                  <a:t> می‌گوییم.</a:t>
                </a:r>
                <a:endParaRPr lang="en-US" altLang="en-US" i="1" dirty="0"/>
              </a:p>
              <a:p>
                <a:endParaRPr lang="en-US" altLang="en-US" i="1" dirty="0"/>
              </a:p>
              <a:p>
                <a:pPr algn="ctr">
                  <a:buFont typeface="Wingdings 2" pitchFamily="18" charset="2"/>
                  <a:buNone/>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𝑍</m:t>
                      </m:r>
                      <m:r>
                        <a:rPr lang="en-US" altLang="en-US" i="1" baseline="-25000" dirty="0">
                          <a:latin typeface="Cambria Math" panose="02040503050406030204" pitchFamily="18" charset="0"/>
                        </a:rPr>
                        <m:t>𝑅</m:t>
                      </m:r>
                      <m:r>
                        <a:rPr lang="en-US" altLang="en-US" i="1" dirty="0">
                          <a:latin typeface="Cambria Math" panose="02040503050406030204" pitchFamily="18" charset="0"/>
                        </a:rPr>
                        <m:t>=</m:t>
                      </m:r>
                      <m:r>
                        <a:rPr lang="en-US" altLang="en-US" i="1" dirty="0">
                          <a:latin typeface="Cambria Math" panose="02040503050406030204" pitchFamily="18" charset="0"/>
                        </a:rPr>
                        <m:t>𝑅</m:t>
                      </m:r>
                      <m:r>
                        <a:rPr lang="en-US" altLang="en-US" i="1" dirty="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a:latin typeface="Cambria Math" panose="02040503050406030204" pitchFamily="18" charset="0"/>
                            </a:rPr>
                            <m:t>𝑍</m:t>
                          </m:r>
                        </m:e>
                        <m:sub>
                          <m:r>
                            <a:rPr lang="en-US" altLang="en-US" i="1" dirty="0">
                              <a:latin typeface="Cambria Math" panose="02040503050406030204" pitchFamily="18" charset="0"/>
                            </a:rPr>
                            <m:t>𝐿</m:t>
                          </m:r>
                        </m:sub>
                      </m:sSub>
                      <m:r>
                        <a:rPr lang="en-US" altLang="en-US" i="1" dirty="0">
                          <a:latin typeface="Cambria Math" panose="02040503050406030204" pitchFamily="18" charset="0"/>
                        </a:rPr>
                        <m:t>=</m:t>
                      </m:r>
                      <m:r>
                        <a:rPr lang="en-US" altLang="en-US" i="1" dirty="0" err="1">
                          <a:latin typeface="Cambria Math" panose="02040503050406030204" pitchFamily="18" charset="0"/>
                        </a:rPr>
                        <m:t>𝑗</m:t>
                      </m:r>
                      <m:r>
                        <a:rPr lang="en-US" altLang="en-US" i="1" dirty="0" err="1">
                          <a:latin typeface="Cambria Math" panose="02040503050406030204" pitchFamily="18" charset="0"/>
                        </a:rPr>
                        <m:t>𝜔</m:t>
                      </m:r>
                      <m:r>
                        <a:rPr lang="en-US" altLang="en-US" i="1" dirty="0" err="1">
                          <a:latin typeface="Cambria Math" panose="02040503050406030204" pitchFamily="18" charset="0"/>
                        </a:rPr>
                        <m:t>𝐿</m:t>
                      </m:r>
                      <m:r>
                        <a:rPr lang="en-US" altLang="en-US" i="1" dirty="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a:latin typeface="Cambria Math" panose="02040503050406030204" pitchFamily="18" charset="0"/>
                            </a:rPr>
                            <m:t>𝑍</m:t>
                          </m:r>
                        </m:e>
                        <m:sub>
                          <m:r>
                            <a:rPr lang="en-US" altLang="en-US" i="1" dirty="0">
                              <a:latin typeface="Cambria Math" panose="02040503050406030204" pitchFamily="18" charset="0"/>
                            </a:rPr>
                            <m:t>𝐶</m:t>
                          </m:r>
                        </m:sub>
                      </m:sSub>
                      <m:r>
                        <a:rPr lang="en-US" altLang="en-US" i="1" dirty="0">
                          <a:latin typeface="Cambria Math" panose="02040503050406030204" pitchFamily="18" charset="0"/>
                        </a:rPr>
                        <m:t>=</m:t>
                      </m:r>
                      <m:r>
                        <a:rPr lang="en-US" altLang="en-US" i="1" dirty="0">
                          <a:latin typeface="Cambria Math" panose="02040503050406030204" pitchFamily="18" charset="0"/>
                        </a:rPr>
                        <m:t>1</m:t>
                      </m:r>
                      <m:r>
                        <a:rPr lang="en-US" altLang="en-US" i="1" dirty="0">
                          <a:latin typeface="Cambria Math" panose="02040503050406030204" pitchFamily="18" charset="0"/>
                        </a:rPr>
                        <m:t>/</m:t>
                      </m:r>
                      <m:r>
                        <a:rPr lang="en-US" altLang="en-US" i="1" dirty="0" err="1">
                          <a:latin typeface="Cambria Math" panose="02040503050406030204" pitchFamily="18" charset="0"/>
                        </a:rPr>
                        <m:t>𝑗</m:t>
                      </m:r>
                      <m:r>
                        <a:rPr lang="en-US" altLang="en-US" i="1" dirty="0" err="1">
                          <a:latin typeface="Cambria Math" panose="02040503050406030204" pitchFamily="18" charset="0"/>
                        </a:rPr>
                        <m:t>𝜔</m:t>
                      </m:r>
                      <m:r>
                        <a:rPr lang="en-US" altLang="en-US" i="1" dirty="0" err="1">
                          <a:latin typeface="Cambria Math" panose="02040503050406030204" pitchFamily="18" charset="0"/>
                        </a:rPr>
                        <m:t>𝐶</m:t>
                      </m:r>
                    </m:oMath>
                  </m:oMathPara>
                </a14:m>
                <a:endParaRPr lang="en-US" altLang="en-US" i="1" dirty="0"/>
              </a:p>
              <a:p>
                <a:pPr algn="ctr">
                  <a:buFont typeface="Wingdings 2" pitchFamily="18" charset="2"/>
                  <a:buNone/>
                </a:pPr>
                <a:endParaRPr lang="en-US" altLang="en-US" dirty="0"/>
              </a:p>
              <a:p>
                <a:r>
                  <a:rPr lang="fa-IR" altLang="en-US" dirty="0" smtClean="0"/>
                  <a:t>امپدانس معادل مقاومت در حوزه فازور است.</a:t>
                </a:r>
              </a:p>
              <a:p>
                <a:r>
                  <a:rPr lang="fa-IR" altLang="en-US" dirty="0" smtClean="0"/>
                  <a:t>امپدانس یک عدد مختلط است و واحد آن اهم است.</a:t>
                </a:r>
              </a:p>
              <a:p>
                <a:pPr lvl="1"/>
                <a:r>
                  <a:rPr lang="fa-IR" altLang="en-US" dirty="0"/>
                  <a:t>به قسمت حقیقی امپدانس، </a:t>
                </a:r>
                <a:r>
                  <a:rPr lang="fa-IR" altLang="en-US" dirty="0">
                    <a:solidFill>
                      <a:srgbClr val="FF0000"/>
                    </a:solidFill>
                  </a:rPr>
                  <a:t>رزیستانس</a:t>
                </a:r>
                <a:r>
                  <a:rPr lang="fa-IR" altLang="en-US" dirty="0"/>
                  <a:t> و به قسمت موهومی آن</a:t>
                </a:r>
                <a:r>
                  <a:rPr lang="fa-IR" altLang="en-US" dirty="0">
                    <a:solidFill>
                      <a:srgbClr val="FF0000"/>
                    </a:solidFill>
                  </a:rPr>
                  <a:t> رآکتانس </a:t>
                </a:r>
                <a:r>
                  <a:rPr lang="fa-IR" altLang="en-US" dirty="0"/>
                  <a:t>می‌گویند</a:t>
                </a:r>
                <a:r>
                  <a:rPr lang="fa-IR" altLang="en-US" dirty="0" smtClean="0"/>
                  <a:t>.</a:t>
                </a:r>
                <a:endParaRPr lang="en-US" altLang="en-US" dirty="0"/>
              </a:p>
              <a:p>
                <a:r>
                  <a:rPr lang="fa-IR" altLang="en-US" dirty="0" smtClean="0"/>
                  <a:t>امپدانس‌های سری و موازی مانند مقاومت‌ها قابل ترکیب‌اند.</a:t>
                </a:r>
                <a:endParaRPr lang="en-US" altLang="en-US" dirty="0"/>
              </a:p>
            </p:txBody>
          </p:sp>
        </mc:Choice>
        <mc:Fallback xmlns="">
          <p:sp>
            <p:nvSpPr>
              <p:cNvPr id="3072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0" t="-1000" r="-449"/>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0964B5C-AA1D-4C4C-B2FF-17A9F2492CB4}" type="slidenum">
              <a:rPr lang="en-US" altLang="en-US" sz="1200">
                <a:solidFill>
                  <a:srgbClr val="3F3F3F"/>
                </a:solidFill>
              </a:rPr>
              <a:pPr eaLnBrk="1" hangingPunct="1"/>
              <a:t>17</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246577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ادمیتانس</a:t>
            </a:r>
            <a:endParaRPr lang="en-US" dirty="0"/>
          </a:p>
        </p:txBody>
      </p:sp>
      <mc:AlternateContent xmlns:mc="http://schemas.openxmlformats.org/markup-compatibility/2006" xmlns:a14="http://schemas.microsoft.com/office/drawing/2010/main">
        <mc:Choice Requires="a14">
          <p:sp>
            <p:nvSpPr>
              <p:cNvPr id="31747" name="Content Placeholder 2"/>
              <p:cNvSpPr>
                <a:spLocks noGrp="1"/>
              </p:cNvSpPr>
              <p:nvPr>
                <p:ph idx="1"/>
              </p:nvPr>
            </p:nvSpPr>
            <p:spPr/>
            <p:txBody>
              <a:bodyPr/>
              <a:lstStyle/>
              <a:p>
                <a:r>
                  <a:rPr lang="fa-IR" altLang="en-US" dirty="0" smtClean="0"/>
                  <a:t>معکوس امپدانس را </a:t>
                </a:r>
                <a:r>
                  <a:rPr lang="fa-IR" altLang="en-US" dirty="0" smtClean="0">
                    <a:solidFill>
                      <a:srgbClr val="FF0000"/>
                    </a:solidFill>
                  </a:rPr>
                  <a:t>ادمیتانس</a:t>
                </a:r>
                <a:r>
                  <a:rPr lang="fa-IR" altLang="en-US" dirty="0" smtClean="0"/>
                  <a:t> می‌نامیم.</a:t>
                </a:r>
                <a:endParaRPr lang="en-US" altLang="en-US" i="1" dirty="0"/>
              </a:p>
              <a:p>
                <a:endParaRPr lang="en-US" altLang="en-US" i="1" dirty="0"/>
              </a:p>
              <a:p>
                <a:pPr algn="ctr">
                  <a:buFont typeface="Wingdings 2" pitchFamily="18" charset="2"/>
                  <a:buNone/>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𝑌</m:t>
                      </m:r>
                      <m:r>
                        <a:rPr lang="en-US" altLang="en-US" i="1" baseline="-25000" dirty="0" smtClean="0">
                          <a:latin typeface="Cambria Math" panose="02040503050406030204" pitchFamily="18" charset="0"/>
                        </a:rPr>
                        <m:t>𝑅</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1</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𝑅</m:t>
                      </m:r>
                      <m:r>
                        <a:rPr lang="en-US" altLang="en-US"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𝑌</m:t>
                          </m:r>
                        </m:e>
                        <m:sub>
                          <m:r>
                            <a:rPr lang="en-US" altLang="en-US" i="1" dirty="0" smtClean="0">
                              <a:latin typeface="Cambria Math" panose="02040503050406030204" pitchFamily="18" charset="0"/>
                            </a:rPr>
                            <m:t>𝐿</m:t>
                          </m:r>
                        </m:sub>
                      </m:sSub>
                      <m:r>
                        <a:rPr lang="en-US" altLang="en-US" i="1" dirty="0" smtClean="0">
                          <a:latin typeface="Cambria Math" panose="02040503050406030204" pitchFamily="18" charset="0"/>
                        </a:rPr>
                        <m:t>=</m:t>
                      </m:r>
                      <m:r>
                        <a:rPr lang="en-US" altLang="en-US" i="1" dirty="0" smtClean="0">
                          <a:latin typeface="Cambria Math" panose="02040503050406030204" pitchFamily="18" charset="0"/>
                        </a:rPr>
                        <m:t>1</m:t>
                      </m:r>
                      <m:r>
                        <a:rPr lang="en-US" altLang="en-US" i="1" dirty="0" smtClean="0">
                          <a:latin typeface="Cambria Math" panose="02040503050406030204" pitchFamily="18" charset="0"/>
                        </a:rPr>
                        <m:t>/</m:t>
                      </m:r>
                      <m:r>
                        <a:rPr lang="en-US" altLang="en-US" i="1" dirty="0" err="1" smtClean="0">
                          <a:latin typeface="Cambria Math" panose="02040503050406030204" pitchFamily="18" charset="0"/>
                        </a:rPr>
                        <m:t>𝑗</m:t>
                      </m:r>
                      <m:r>
                        <a:rPr lang="en-US" altLang="en-US" i="1" dirty="0" err="1" smtClean="0">
                          <a:latin typeface="Cambria Math" panose="02040503050406030204" pitchFamily="18" charset="0"/>
                        </a:rPr>
                        <m:t>𝜔</m:t>
                      </m:r>
                      <m:r>
                        <a:rPr lang="en-US" altLang="en-US" i="1" dirty="0" err="1" smtClean="0">
                          <a:latin typeface="Cambria Math" panose="02040503050406030204" pitchFamily="18" charset="0"/>
                        </a:rPr>
                        <m:t>𝐿</m:t>
                      </m:r>
                      <m:r>
                        <a:rPr lang="en-US" altLang="en-US"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𝑌</m:t>
                          </m:r>
                        </m:e>
                        <m:sub>
                          <m:r>
                            <a:rPr lang="en-US" altLang="en-US" i="1" dirty="0" smtClean="0">
                              <a:latin typeface="Cambria Math" panose="02040503050406030204" pitchFamily="18" charset="0"/>
                            </a:rPr>
                            <m:t>𝐶</m:t>
                          </m:r>
                        </m:sub>
                      </m:sSub>
                      <m:r>
                        <a:rPr lang="en-US" altLang="en-US" i="1" dirty="0" smtClean="0">
                          <a:latin typeface="Cambria Math" panose="02040503050406030204" pitchFamily="18" charset="0"/>
                        </a:rPr>
                        <m:t>=</m:t>
                      </m:r>
                      <m:r>
                        <a:rPr lang="en-US" altLang="en-US" i="1" dirty="0" err="1" smtClean="0">
                          <a:latin typeface="Cambria Math" panose="02040503050406030204" pitchFamily="18" charset="0"/>
                        </a:rPr>
                        <m:t>𝑗</m:t>
                      </m:r>
                      <m:r>
                        <a:rPr lang="en-US" altLang="en-US" i="1" dirty="0" err="1" smtClean="0">
                          <a:latin typeface="Cambria Math" panose="02040503050406030204" pitchFamily="18" charset="0"/>
                        </a:rPr>
                        <m:t>𝜔</m:t>
                      </m:r>
                      <m:r>
                        <a:rPr lang="en-US" altLang="en-US" i="1" dirty="0" err="1" smtClean="0">
                          <a:latin typeface="Cambria Math" panose="02040503050406030204" pitchFamily="18" charset="0"/>
                        </a:rPr>
                        <m:t>𝐶</m:t>
                      </m:r>
                    </m:oMath>
                  </m:oMathPara>
                </a14:m>
                <a:endParaRPr lang="en-US" altLang="en-US" i="1" dirty="0"/>
              </a:p>
              <a:p>
                <a:pPr algn="ctr">
                  <a:buFont typeface="Wingdings 2" pitchFamily="18" charset="2"/>
                  <a:buNone/>
                </a:pPr>
                <a:endParaRPr lang="en-US" altLang="en-US" dirty="0"/>
              </a:p>
              <a:p>
                <a:r>
                  <a:rPr lang="fa-IR" altLang="en-US" dirty="0" smtClean="0"/>
                  <a:t>ادمیتانس معادل رسانایی است.</a:t>
                </a:r>
              </a:p>
              <a:p>
                <a:r>
                  <a:rPr lang="fa-IR" altLang="en-US" dirty="0" smtClean="0"/>
                  <a:t>ادمیتانس یک عدد مختلط است و واحد آن زیمنس است.</a:t>
                </a:r>
              </a:p>
              <a:p>
                <a:pPr lvl="1"/>
                <a:r>
                  <a:rPr lang="fa-IR" altLang="en-US" dirty="0"/>
                  <a:t>به قسمت حقیقی </a:t>
                </a:r>
                <a:r>
                  <a:rPr lang="fa-IR" altLang="en-US" dirty="0" smtClean="0"/>
                  <a:t>ادمیتانس</a:t>
                </a:r>
                <a:r>
                  <a:rPr lang="fa-IR" altLang="en-US" dirty="0"/>
                  <a:t>، </a:t>
                </a:r>
                <a:r>
                  <a:rPr lang="fa-IR" altLang="en-US" dirty="0" smtClean="0">
                    <a:solidFill>
                      <a:srgbClr val="FF0000"/>
                    </a:solidFill>
                  </a:rPr>
                  <a:t>کنداکتانس</a:t>
                </a:r>
                <a:r>
                  <a:rPr lang="fa-IR" altLang="en-US" dirty="0" smtClean="0"/>
                  <a:t> </a:t>
                </a:r>
                <a:r>
                  <a:rPr lang="fa-IR" altLang="en-US" dirty="0"/>
                  <a:t>و به قسمت موهومی آن </a:t>
                </a:r>
                <a:r>
                  <a:rPr lang="fa-IR" altLang="en-US" dirty="0" smtClean="0">
                    <a:solidFill>
                      <a:srgbClr val="FF0000"/>
                    </a:solidFill>
                  </a:rPr>
                  <a:t>سوسپتانس</a:t>
                </a:r>
                <a:r>
                  <a:rPr lang="fa-IR" altLang="en-US" dirty="0" smtClean="0"/>
                  <a:t> </a:t>
                </a:r>
                <a:r>
                  <a:rPr lang="fa-IR" altLang="en-US" dirty="0"/>
                  <a:t>می‌گویند</a:t>
                </a:r>
                <a:r>
                  <a:rPr lang="fa-IR" altLang="en-US" dirty="0" smtClean="0"/>
                  <a:t>.</a:t>
                </a:r>
                <a:endParaRPr lang="en-US" altLang="en-US" dirty="0"/>
              </a:p>
            </p:txBody>
          </p:sp>
        </mc:Choice>
        <mc:Fallback xmlns="">
          <p:sp>
            <p:nvSpPr>
              <p:cNvPr id="31747"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000" r="-449"/>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F2BB833-68BA-4F44-B1E7-26C1A1B3B6BC}" type="slidenum">
              <a:rPr lang="en-US" altLang="en-US" sz="1200">
                <a:solidFill>
                  <a:srgbClr val="3F3F3F"/>
                </a:solidFill>
              </a:rPr>
              <a:pPr eaLnBrk="1" hangingPunct="1"/>
              <a:t>18</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1743166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خلاصه روش استفاده از فازور</a:t>
            </a:r>
            <a:endParaRPr lang="fa-IR"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امپدانس همه المانها را با توجه به فرکانس منبع به‌دست آورید.</a:t>
                </a:r>
              </a:p>
              <a:p>
                <a:pPr lvl="1"/>
                <a14:m>
                  <m:oMath xmlns:m="http://schemas.openxmlformats.org/officeDocument/2006/math">
                    <m:r>
                      <a:rPr lang="en-US" altLang="en-US" i="1" dirty="0">
                        <a:latin typeface="Cambria Math" panose="02040503050406030204" pitchFamily="18" charset="0"/>
                      </a:rPr>
                      <m:t>𝑍</m:t>
                    </m:r>
                    <m:r>
                      <a:rPr lang="en-US" altLang="en-US" i="1" baseline="-25000" dirty="0">
                        <a:latin typeface="Cambria Math" panose="02040503050406030204" pitchFamily="18" charset="0"/>
                      </a:rPr>
                      <m:t>𝑅</m:t>
                    </m:r>
                    <m:r>
                      <a:rPr lang="en-US" altLang="en-US" i="1" dirty="0">
                        <a:latin typeface="Cambria Math" panose="02040503050406030204" pitchFamily="18" charset="0"/>
                      </a:rPr>
                      <m:t>=</m:t>
                    </m:r>
                    <m:r>
                      <a:rPr lang="en-US" altLang="en-US" i="1" dirty="0">
                        <a:latin typeface="Cambria Math" panose="02040503050406030204" pitchFamily="18" charset="0"/>
                      </a:rPr>
                      <m:t>𝑅</m:t>
                    </m:r>
                    <m:r>
                      <a:rPr lang="en-US" altLang="en-US" i="1" dirty="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a:latin typeface="Cambria Math" panose="02040503050406030204" pitchFamily="18" charset="0"/>
                          </a:rPr>
                          <m:t>𝑍</m:t>
                        </m:r>
                      </m:e>
                      <m:sub>
                        <m:r>
                          <a:rPr lang="en-US" altLang="en-US" i="1" dirty="0">
                            <a:latin typeface="Cambria Math" panose="02040503050406030204" pitchFamily="18" charset="0"/>
                          </a:rPr>
                          <m:t>𝐿</m:t>
                        </m:r>
                      </m:sub>
                    </m:sSub>
                    <m:r>
                      <a:rPr lang="en-US" altLang="en-US" i="1" dirty="0">
                        <a:latin typeface="Cambria Math" panose="02040503050406030204" pitchFamily="18" charset="0"/>
                      </a:rPr>
                      <m:t>=</m:t>
                    </m:r>
                    <m:r>
                      <a:rPr lang="en-US" altLang="en-US" i="1" dirty="0" err="1">
                        <a:latin typeface="Cambria Math" panose="02040503050406030204" pitchFamily="18" charset="0"/>
                      </a:rPr>
                      <m:t>𝑗</m:t>
                    </m:r>
                    <m:r>
                      <a:rPr lang="en-US" altLang="en-US" i="1" dirty="0" err="1">
                        <a:latin typeface="Cambria Math" panose="02040503050406030204" pitchFamily="18" charset="0"/>
                      </a:rPr>
                      <m:t>𝜔</m:t>
                    </m:r>
                    <m:r>
                      <a:rPr lang="en-US" altLang="en-US" i="1" dirty="0" err="1">
                        <a:latin typeface="Cambria Math" panose="02040503050406030204" pitchFamily="18" charset="0"/>
                      </a:rPr>
                      <m:t>𝐿</m:t>
                    </m:r>
                    <m:r>
                      <a:rPr lang="en-US" altLang="en-US" i="1" dirty="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a:latin typeface="Cambria Math" panose="02040503050406030204" pitchFamily="18" charset="0"/>
                          </a:rPr>
                          <m:t>𝑍</m:t>
                        </m:r>
                      </m:e>
                      <m:sub>
                        <m:r>
                          <a:rPr lang="en-US" altLang="en-US" i="1" dirty="0">
                            <a:latin typeface="Cambria Math" panose="02040503050406030204" pitchFamily="18" charset="0"/>
                          </a:rPr>
                          <m:t>𝐶</m:t>
                        </m:r>
                      </m:sub>
                    </m:sSub>
                    <m:r>
                      <a:rPr lang="en-US" altLang="en-US" i="1" dirty="0">
                        <a:latin typeface="Cambria Math" panose="02040503050406030204" pitchFamily="18" charset="0"/>
                      </a:rPr>
                      <m:t>=</m:t>
                    </m:r>
                    <m:r>
                      <a:rPr lang="en-US" altLang="en-US" i="1" dirty="0">
                        <a:latin typeface="Cambria Math" panose="02040503050406030204" pitchFamily="18" charset="0"/>
                      </a:rPr>
                      <m:t>1</m:t>
                    </m:r>
                    <m:r>
                      <a:rPr lang="en-US" altLang="en-US" i="1" dirty="0">
                        <a:latin typeface="Cambria Math" panose="02040503050406030204" pitchFamily="18" charset="0"/>
                      </a:rPr>
                      <m:t>/</m:t>
                    </m:r>
                    <m:r>
                      <a:rPr lang="en-US" altLang="en-US" i="1" dirty="0" err="1">
                        <a:latin typeface="Cambria Math" panose="02040503050406030204" pitchFamily="18" charset="0"/>
                      </a:rPr>
                      <m:t>𝑗</m:t>
                    </m:r>
                    <m:r>
                      <a:rPr lang="en-US" altLang="en-US" i="1" dirty="0" err="1">
                        <a:latin typeface="Cambria Math" panose="02040503050406030204" pitchFamily="18" charset="0"/>
                      </a:rPr>
                      <m:t>𝜔</m:t>
                    </m:r>
                    <m:r>
                      <a:rPr lang="en-US" altLang="en-US" i="1" dirty="0" err="1">
                        <a:latin typeface="Cambria Math" panose="02040503050406030204" pitchFamily="18" charset="0"/>
                      </a:rPr>
                      <m:t>𝐶</m:t>
                    </m:r>
                  </m:oMath>
                </a14:m>
                <a:endParaRPr lang="fa-IR" altLang="en-US" i="1" dirty="0" smtClean="0"/>
              </a:p>
              <a:p>
                <a:r>
                  <a:rPr lang="fa-IR" altLang="en-US" dirty="0" smtClean="0"/>
                  <a:t>مقدار منابع را نیز با فازور آنها جایگزین کنید.</a:t>
                </a:r>
              </a:p>
              <a:p>
                <a:r>
                  <a:rPr lang="fa-IR" altLang="en-US" dirty="0" smtClean="0"/>
                  <a:t>مدار را در حوزه فازور مانند یک مدار مقاومتی تحلیل کنید و فازور همه جریان‌ها و ولتاژهای مدار را به‌دست آورید.</a:t>
                </a:r>
              </a:p>
              <a:p>
                <a:r>
                  <a:rPr lang="fa-IR" altLang="en-US" dirty="0" smtClean="0"/>
                  <a:t>بردن فازور به حوزه زمان: فازور مورد نظر را در </a:t>
                </a:r>
                <a14:m>
                  <m:oMath xmlns:m="http://schemas.openxmlformats.org/officeDocument/2006/math">
                    <m:sSup>
                      <m:sSupPr>
                        <m:ctrlPr>
                          <a:rPr lang="en-US" altLang="en-US" i="1" dirty="0" smtClean="0">
                            <a:latin typeface="Cambria Math" panose="02040503050406030204" pitchFamily="18" charset="0"/>
                          </a:rPr>
                        </m:ctrlPr>
                      </m:sSupPr>
                      <m:e>
                        <m:r>
                          <a:rPr lang="en-US" altLang="en-US" i="1" dirty="0" smtClean="0">
                            <a:latin typeface="Cambria Math" panose="02040503050406030204" pitchFamily="18" charset="0"/>
                          </a:rPr>
                          <m:t>𝑒</m:t>
                        </m:r>
                      </m:e>
                      <m:sup>
                        <m:r>
                          <a:rPr lang="en-US" altLang="en-US" i="1" dirty="0" smtClean="0">
                            <a:latin typeface="Cambria Math" panose="02040503050406030204" pitchFamily="18" charset="0"/>
                          </a:rPr>
                          <m:t>𝑗</m:t>
                        </m:r>
                        <m:r>
                          <a:rPr lang="en-US" altLang="en-US" i="1" dirty="0" smtClean="0">
                            <a:latin typeface="Cambria Math" panose="02040503050406030204" pitchFamily="18" charset="0"/>
                          </a:rPr>
                          <m:t>𝜔</m:t>
                        </m:r>
                        <m:r>
                          <a:rPr lang="en-US" altLang="en-US" b="0" i="1" dirty="0" smtClean="0">
                            <a:latin typeface="Cambria Math" panose="02040503050406030204" pitchFamily="18" charset="0"/>
                          </a:rPr>
                          <m:t>𝑡</m:t>
                        </m:r>
                      </m:sup>
                    </m:sSup>
                  </m:oMath>
                </a14:m>
                <a:r>
                  <a:rPr lang="fa-IR" altLang="en-US" dirty="0" smtClean="0"/>
                  <a:t> ضرب کنید و قسمت حقیقی آن را به عنوان پاسخ نهایی نگه دارید.</a:t>
                </a:r>
                <a:endParaRPr lang="en-US" altLang="en-US" dirty="0"/>
              </a:p>
              <a:p>
                <a:endParaRPr lang="fa-IR" dirty="0" smtClean="0"/>
              </a:p>
              <a:p>
                <a:endParaRPr lang="fa-IR"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1250"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8. تحلیل دائمی سینوسی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19</a:t>
            </a:fld>
            <a:endParaRPr lang="en-US" altLang="en-US" dirty="0"/>
          </a:p>
        </p:txBody>
      </p:sp>
    </p:spTree>
    <p:extLst>
      <p:ext uri="{BB962C8B-B14F-4D97-AF65-F5344CB8AC3E}">
        <p14:creationId xmlns:p14="http://schemas.microsoft.com/office/powerpoint/2010/main" val="35389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152400"/>
            <a:ext cx="8229600" cy="822325"/>
          </a:xfrm>
        </p:spPr>
        <p:txBody>
          <a:bodyPr/>
          <a:lstStyle/>
          <a:p>
            <a:pPr eaLnBrk="1" fontAlgn="auto" hangingPunct="1">
              <a:spcAft>
                <a:spcPts val="0"/>
              </a:spcAft>
              <a:defRPr/>
            </a:pPr>
            <a:r>
              <a:rPr lang="fa-IR" altLang="en-US" dirty="0" smtClean="0"/>
              <a:t>فهرست مطالب</a:t>
            </a:r>
            <a:endParaRPr lang="en-US" altLang="en-US" dirty="0"/>
          </a:p>
        </p:txBody>
      </p:sp>
      <p:sp>
        <p:nvSpPr>
          <p:cNvPr id="11267" name="Rectangle 3"/>
          <p:cNvSpPr>
            <a:spLocks noGrp="1" noChangeArrowheads="1"/>
          </p:cNvSpPr>
          <p:nvPr>
            <p:ph sz="quarter" idx="1"/>
          </p:nvPr>
        </p:nvSpPr>
        <p:spPr>
          <a:xfrm>
            <a:off x="609600" y="1219200"/>
            <a:ext cx="8153400" cy="4876800"/>
          </a:xfrm>
        </p:spPr>
        <p:txBody>
          <a:bodyPr/>
          <a:lstStyle/>
          <a:p>
            <a:pPr eaLnBrk="1" hangingPunct="1"/>
            <a:r>
              <a:rPr lang="fa-IR" altLang="en-US" dirty="0" smtClean="0"/>
              <a:t>مقدمه: موج سینوسی و اعداد مختلط</a:t>
            </a:r>
            <a:endParaRPr lang="en-US" altLang="en-US" dirty="0"/>
          </a:p>
          <a:p>
            <a:pPr eaLnBrk="1" hangingPunct="1"/>
            <a:r>
              <a:rPr lang="fa-IR" altLang="en-US" dirty="0" smtClean="0"/>
              <a:t>پاسخ اجباری به ورودی سینوسی</a:t>
            </a:r>
            <a:endParaRPr lang="en-US" altLang="en-US" dirty="0"/>
          </a:p>
          <a:p>
            <a:pPr eaLnBrk="1" hangingPunct="1"/>
            <a:r>
              <a:rPr lang="fa-IR" altLang="en-US" dirty="0" smtClean="0"/>
              <a:t>مفهوم فازور</a:t>
            </a:r>
            <a:endParaRPr lang="en-US" altLang="en-US" dirty="0"/>
          </a:p>
        </p:txBody>
      </p:sp>
      <p:sp>
        <p:nvSpPr>
          <p:cNvPr id="11268"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chemeClr val="tx2"/>
                </a:solidFill>
              </a:rPr>
              <a:t>مدارهای الکتریکی و الکترونیکی</a:t>
            </a:r>
            <a:endParaRPr lang="en-US" altLang="en-US">
              <a:solidFill>
                <a:schemeClr val="tx2"/>
              </a:solidFill>
            </a:endParaRPr>
          </a:p>
        </p:txBody>
      </p:sp>
      <p:sp>
        <p:nvSpPr>
          <p:cNvPr id="11269"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chemeClr val="tx2"/>
                </a:solidFill>
              </a:rPr>
              <a:t>8. تحلیل دائمی سینوسی</a:t>
            </a:r>
            <a:endParaRPr lang="en-US" altLang="en-US">
              <a:solidFill>
                <a:schemeClr val="tx2"/>
              </a:solidFill>
            </a:endParaRPr>
          </a:p>
        </p:txBody>
      </p:sp>
      <p:sp>
        <p:nvSpPr>
          <p:cNvPr id="3" name="Slide Number Placeholder 2"/>
          <p:cNvSpPr>
            <a:spLocks noGrp="1"/>
          </p:cNvSpPr>
          <p:nvPr>
            <p:ph type="sldNum" sz="quarter" idx="12"/>
          </p:nvPr>
        </p:nvSpPr>
        <p:spPr/>
        <p:txBody>
          <a:bodyPr>
            <a:normAutofit fontScale="85000" lnSpcReduction="20000"/>
          </a:bodyPr>
          <a:lstStyle/>
          <a:p>
            <a:pPr>
              <a:defRPr/>
            </a:pPr>
            <a:fld id="{0805AAEB-DA8E-4881-81AF-D22FE85BF778}" type="slidenum">
              <a:rPr lang="en-US" altLang="en-US"/>
              <a:pPr>
                <a:defRPr/>
              </a:pPr>
              <a:t>2</a:t>
            </a:fld>
            <a:endParaRPr lang="en-US" altLang="en-US"/>
          </a:p>
        </p:txBody>
      </p:sp>
      <p:sp>
        <p:nvSpPr>
          <p:cNvPr id="11271" name="TextBox 6"/>
          <p:cNvSpPr txBox="1">
            <a:spLocks noChangeArrowheads="1"/>
          </p:cNvSpPr>
          <p:nvPr/>
        </p:nvSpPr>
        <p:spPr bwMode="auto">
          <a:xfrm>
            <a:off x="-1752600" y="4724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endParaRPr lang="en-US" altLang="en-US" sz="1800">
              <a:latin typeface="Arial" charset="0"/>
            </a:endParaRPr>
          </a:p>
        </p:txBody>
      </p:sp>
    </p:spTree>
    <p:extLst>
      <p:ext uri="{BB962C8B-B14F-4D97-AF65-F5344CB8AC3E}">
        <p14:creationId xmlns:p14="http://schemas.microsoft.com/office/powerpoint/2010/main" val="1237560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مثال 1: استفاده از فازور</a:t>
            </a:r>
            <a:endParaRPr lang="en-US" dirty="0"/>
          </a:p>
        </p:txBody>
      </p:sp>
      <mc:AlternateContent xmlns:mc="http://schemas.openxmlformats.org/markup-compatibility/2006" xmlns:a14="http://schemas.microsoft.com/office/drawing/2010/main">
        <mc:Choice Requires="a14">
          <p:sp>
            <p:nvSpPr>
              <p:cNvPr id="23556" name="Content Placeholder 2"/>
              <p:cNvSpPr>
                <a:spLocks noGrp="1"/>
              </p:cNvSpPr>
              <p:nvPr>
                <p:ph idx="1"/>
              </p:nvPr>
            </p:nvSpPr>
            <p:spPr/>
            <p:txBody>
              <a:bodyPr/>
              <a:lstStyle/>
              <a:p>
                <a:r>
                  <a:rPr lang="fa-IR" altLang="en-US" dirty="0" smtClean="0"/>
                  <a:t>پاسخ دائمی ولتاژ خازن را بیابید.</a:t>
                </a:r>
                <a:endParaRPr lang="en-US" altLang="en-US" dirty="0" smtClean="0"/>
              </a:p>
              <a:p>
                <a:pPr>
                  <a:buFont typeface="Wingdings 2" pitchFamily="18" charset="2"/>
                  <a:buNone/>
                </a:pPr>
                <a:endParaRPr lang="en-US" altLang="en-US" dirty="0" smtClean="0"/>
              </a:p>
              <a:p>
                <a:pPr>
                  <a:buFont typeface="Wingdings 2" pitchFamily="18" charset="2"/>
                  <a:buNone/>
                </a:pPr>
                <a:endParaRPr lang="en-US" altLang="en-US" dirty="0"/>
              </a:p>
              <a:p>
                <a:pPr>
                  <a:buFont typeface="Wingdings 2" pitchFamily="18" charset="2"/>
                  <a:buNone/>
                </a:pPr>
                <a:endParaRPr lang="en-US" altLang="en-US" dirty="0" smtClean="0"/>
              </a:p>
              <a:p>
                <a:pPr algn="just" rtl="0">
                  <a:buFont typeface="Wingdings 2" pitchFamily="18" charset="2"/>
                  <a:buNone/>
                </a:pPr>
                <a14:m>
                  <m:oMathPara xmlns:m="http://schemas.openxmlformats.org/officeDocument/2006/math">
                    <m:oMathParaPr>
                      <m:jc m:val="left"/>
                    </m:oMathParaPr>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𝑉</m:t>
                          </m:r>
                        </m:e>
                        <m:sub>
                          <m:r>
                            <a:rPr lang="en-US" altLang="en-US" sz="2400" b="0" i="1" smtClean="0">
                              <a:latin typeface="Cambria Math" panose="02040503050406030204" pitchFamily="18" charset="0"/>
                            </a:rPr>
                            <m:t>𝑠</m:t>
                          </m:r>
                        </m:sub>
                      </m:sSub>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3</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0</m:t>
                      </m:r>
                      <m:r>
                        <a:rPr lang="en-US" altLang="en-US" sz="2400" b="0" i="0" smtClean="0">
                          <a:latin typeface="Cambria Math" panose="02040503050406030204" pitchFamily="18" charset="0"/>
                          <a:ea typeface="Cambria Math" panose="02040503050406030204" pitchFamily="18" charset="0"/>
                        </a:rPr>
                        <m:t>, </m:t>
                      </m:r>
                      <m:r>
                        <a:rPr lang="en-US" altLang="en-US" sz="2400" b="0" i="1" smtClean="0">
                          <a:latin typeface="Cambria Math" panose="02040503050406030204" pitchFamily="18" charset="0"/>
                          <a:ea typeface="Cambria Math" panose="02040503050406030204" pitchFamily="18" charset="0"/>
                        </a:rPr>
                        <m:t> </m:t>
                      </m:r>
                      <m:sSub>
                        <m:sSubPr>
                          <m:ctrlPr>
                            <a:rPr lang="en-US" altLang="en-US" sz="2400" b="0" i="1" smtClean="0">
                              <a:latin typeface="Cambria Math" panose="02040503050406030204" pitchFamily="18" charset="0"/>
                              <a:ea typeface="Cambria Math" panose="02040503050406030204" pitchFamily="18" charset="0"/>
                            </a:rPr>
                          </m:ctrlPr>
                        </m:sSubPr>
                        <m:e>
                          <m:r>
                            <m:rPr>
                              <m:sty m:val="p"/>
                            </m:rPr>
                            <a:rPr lang="en-US" altLang="en-US" sz="2400" b="0" i="0" smtClean="0">
                              <a:latin typeface="Cambria Math" panose="02040503050406030204" pitchFamily="18" charset="0"/>
                              <a:ea typeface="Cambria Math" panose="02040503050406030204" pitchFamily="18" charset="0"/>
                            </a:rPr>
                            <m:t>Z</m:t>
                          </m:r>
                        </m:e>
                        <m:sub>
                          <m:r>
                            <m:rPr>
                              <m:sty m:val="p"/>
                            </m:rPr>
                            <a:rPr lang="en-US" altLang="en-US" sz="2400" b="0" i="0" smtClean="0">
                              <a:latin typeface="Cambria Math" panose="02040503050406030204" pitchFamily="18" charset="0"/>
                              <a:ea typeface="Cambria Math" panose="02040503050406030204" pitchFamily="18" charset="0"/>
                            </a:rPr>
                            <m:t>R</m:t>
                          </m:r>
                        </m:sub>
                      </m:sSub>
                      <m:r>
                        <a:rPr lang="en-US" altLang="en-US" sz="2400" b="0" i="0" smtClean="0">
                          <a:latin typeface="Cambria Math" panose="02040503050406030204" pitchFamily="18" charset="0"/>
                          <a:ea typeface="Cambria Math" panose="02040503050406030204" pitchFamily="18" charset="0"/>
                        </a:rPr>
                        <m:t>=</m:t>
                      </m:r>
                      <m:r>
                        <a:rPr lang="en-US" altLang="en-US" sz="2400" b="0" i="0" smtClean="0">
                          <a:latin typeface="Cambria Math" panose="02040503050406030204" pitchFamily="18" charset="0"/>
                          <a:ea typeface="Cambria Math" panose="02040503050406030204" pitchFamily="18" charset="0"/>
                        </a:rPr>
                        <m:t>1</m:t>
                      </m:r>
                      <m:r>
                        <a:rPr lang="en-US" altLang="en-US" sz="2400" b="0" i="0" smtClean="0">
                          <a:latin typeface="Cambria Math" panose="02040503050406030204" pitchFamily="18" charset="0"/>
                          <a:ea typeface="Cambria Math" panose="02040503050406030204" pitchFamily="18" charset="0"/>
                        </a:rPr>
                        <m:t>, </m:t>
                      </m:r>
                      <m:r>
                        <a:rPr lang="en-US" altLang="en-US" sz="2400" b="0" i="1" smtClean="0">
                          <a:latin typeface="Cambria Math" panose="02040503050406030204" pitchFamily="18" charset="0"/>
                          <a:ea typeface="Cambria Math" panose="02040503050406030204" pitchFamily="18" charset="0"/>
                        </a:rPr>
                        <m:t> </m:t>
                      </m:r>
                      <m:sSub>
                        <m:sSubPr>
                          <m:ctrlPr>
                            <a:rPr lang="en-US" altLang="en-US" sz="2400" b="0" i="1" smtClean="0">
                              <a:latin typeface="Cambria Math" panose="02040503050406030204" pitchFamily="18" charset="0"/>
                              <a:ea typeface="Cambria Math" panose="02040503050406030204" pitchFamily="18" charset="0"/>
                            </a:rPr>
                          </m:ctrlPr>
                        </m:sSubPr>
                        <m:e>
                          <m:r>
                            <m:rPr>
                              <m:sty m:val="p"/>
                            </m:rPr>
                            <a:rPr lang="en-US" altLang="en-US" sz="2400" b="0" i="0" smtClean="0">
                              <a:latin typeface="Cambria Math" panose="02040503050406030204" pitchFamily="18" charset="0"/>
                              <a:ea typeface="Cambria Math" panose="02040503050406030204" pitchFamily="18" charset="0"/>
                            </a:rPr>
                            <m:t>Z</m:t>
                          </m:r>
                        </m:e>
                        <m:sub>
                          <m:r>
                            <m:rPr>
                              <m:sty m:val="p"/>
                            </m:rPr>
                            <a:rPr lang="en-US" altLang="en-US" sz="2400" b="0" i="0" smtClean="0">
                              <a:latin typeface="Cambria Math" panose="02040503050406030204" pitchFamily="18" charset="0"/>
                              <a:ea typeface="Cambria Math" panose="02040503050406030204" pitchFamily="18" charset="0"/>
                            </a:rPr>
                            <m:t>C</m:t>
                          </m:r>
                        </m:sub>
                      </m:sSub>
                      <m:r>
                        <a:rPr lang="en-US" altLang="en-US" sz="2400" b="0" i="0" smtClean="0">
                          <a:latin typeface="Cambria Math" panose="02040503050406030204" pitchFamily="18" charset="0"/>
                          <a:ea typeface="Cambria Math" panose="02040503050406030204" pitchFamily="18" charset="0"/>
                        </a:rPr>
                        <m:t>=</m:t>
                      </m:r>
                      <m:f>
                        <m:fPr>
                          <m:ctrlPr>
                            <a:rPr lang="en-US" altLang="en-US" sz="2400" b="0" i="1" smtClean="0">
                              <a:latin typeface="Cambria Math" panose="02040503050406030204" pitchFamily="18" charset="0"/>
                              <a:ea typeface="Cambria Math" panose="02040503050406030204" pitchFamily="18" charset="0"/>
                            </a:rPr>
                          </m:ctrlPr>
                        </m:fPr>
                        <m:num>
                          <m:r>
                            <a:rPr lang="en-US" altLang="en-US" sz="2400" b="0" i="0" smtClean="0">
                              <a:latin typeface="Cambria Math" panose="02040503050406030204" pitchFamily="18" charset="0"/>
                              <a:ea typeface="Cambria Math" panose="02040503050406030204" pitchFamily="18" charset="0"/>
                            </a:rPr>
                            <m:t>1</m:t>
                          </m:r>
                        </m:num>
                        <m:den>
                          <m:r>
                            <a:rPr lang="en-US" altLang="en-US" sz="2400" b="0" i="1" smtClean="0">
                              <a:latin typeface="Cambria Math" panose="02040503050406030204" pitchFamily="18" charset="0"/>
                              <a:ea typeface="Cambria Math" panose="02040503050406030204" pitchFamily="18" charset="0"/>
                            </a:rPr>
                            <m:t>𝑗</m:t>
                          </m:r>
                          <m:r>
                            <a:rPr lang="en-US" altLang="en-US" sz="2400" b="0" i="1" smtClean="0">
                              <a:latin typeface="Cambria Math" panose="02040503050406030204" pitchFamily="18" charset="0"/>
                              <a:ea typeface="Cambria Math" panose="02040503050406030204" pitchFamily="18" charset="0"/>
                            </a:rPr>
                            <m:t>𝜔</m:t>
                          </m:r>
                          <m:r>
                            <a:rPr lang="en-US" altLang="en-US" sz="2400" b="0" i="1" smtClean="0">
                              <a:latin typeface="Cambria Math" panose="02040503050406030204" pitchFamily="18" charset="0"/>
                              <a:ea typeface="Cambria Math" panose="02040503050406030204" pitchFamily="18" charset="0"/>
                            </a:rPr>
                            <m:t>𝐶</m:t>
                          </m:r>
                        </m:den>
                      </m:f>
                      <m:r>
                        <a:rPr lang="en-US" altLang="en-US" sz="2400" b="0" i="0" smtClean="0">
                          <a:latin typeface="Cambria Math" panose="02040503050406030204" pitchFamily="18" charset="0"/>
                          <a:ea typeface="Cambria Math" panose="02040503050406030204" pitchFamily="18" charset="0"/>
                        </a:rPr>
                        <m:t>=</m:t>
                      </m:r>
                      <m:f>
                        <m:fPr>
                          <m:ctrlPr>
                            <a:rPr lang="en-US" altLang="en-US" sz="2400" b="0" i="1" smtClean="0">
                              <a:latin typeface="Cambria Math" panose="02040503050406030204" pitchFamily="18" charset="0"/>
                              <a:ea typeface="Cambria Math" panose="02040503050406030204" pitchFamily="18" charset="0"/>
                            </a:rPr>
                          </m:ctrlPr>
                        </m:fPr>
                        <m:num>
                          <m:r>
                            <a:rPr lang="en-US" altLang="en-US" sz="2400" b="0" i="0" smtClean="0">
                              <a:latin typeface="Cambria Math" panose="02040503050406030204" pitchFamily="18" charset="0"/>
                              <a:ea typeface="Cambria Math" panose="02040503050406030204" pitchFamily="18" charset="0"/>
                            </a:rPr>
                            <m:t>1</m:t>
                          </m:r>
                        </m:num>
                        <m:den>
                          <m:r>
                            <a:rPr lang="en-US" altLang="en-US" sz="2400" b="0" i="0" smtClean="0">
                              <a:latin typeface="Cambria Math" panose="02040503050406030204" pitchFamily="18" charset="0"/>
                              <a:ea typeface="Cambria Math" panose="02040503050406030204" pitchFamily="18" charset="0"/>
                            </a:rPr>
                            <m:t>10</m:t>
                          </m:r>
                          <m:r>
                            <a:rPr lang="en-US" altLang="en-US" sz="2400" b="0" i="1" smtClean="0">
                              <a:latin typeface="Cambria Math" panose="02040503050406030204" pitchFamily="18" charset="0"/>
                              <a:ea typeface="Cambria Math" panose="02040503050406030204" pitchFamily="18" charset="0"/>
                            </a:rPr>
                            <m:t>𝑗</m:t>
                          </m:r>
                        </m:den>
                      </m:f>
                      <m:r>
                        <a:rPr lang="en-US" altLang="en-US" sz="2400" b="0" i="0" smtClean="0">
                          <a:latin typeface="Cambria Math" panose="02040503050406030204" pitchFamily="18" charset="0"/>
                          <a:ea typeface="Cambria Math" panose="02040503050406030204" pitchFamily="18" charset="0"/>
                        </a:rPr>
                        <m:t>=−</m:t>
                      </m:r>
                      <m:r>
                        <a:rPr lang="en-US" altLang="en-US" sz="2400" b="0" i="0" smtClean="0">
                          <a:latin typeface="Cambria Math" panose="02040503050406030204" pitchFamily="18" charset="0"/>
                          <a:ea typeface="Cambria Math" panose="02040503050406030204" pitchFamily="18" charset="0"/>
                        </a:rPr>
                        <m:t>0</m:t>
                      </m:r>
                      <m:r>
                        <a:rPr lang="en-US" altLang="en-US" sz="2400" b="0" i="0" smtClean="0">
                          <a:latin typeface="Cambria Math" panose="02040503050406030204" pitchFamily="18" charset="0"/>
                          <a:ea typeface="Cambria Math" panose="02040503050406030204" pitchFamily="18" charset="0"/>
                        </a:rPr>
                        <m:t>.</m:t>
                      </m:r>
                      <m:r>
                        <a:rPr lang="en-US" altLang="en-US" sz="2400" b="0" i="0" smtClean="0">
                          <a:latin typeface="Cambria Math" panose="02040503050406030204" pitchFamily="18" charset="0"/>
                          <a:ea typeface="Cambria Math" panose="02040503050406030204" pitchFamily="18" charset="0"/>
                        </a:rPr>
                        <m:t>1</m:t>
                      </m:r>
                      <m:r>
                        <a:rPr lang="en-US" altLang="en-US" sz="2400" b="0" i="1" smtClean="0">
                          <a:latin typeface="Cambria Math" panose="02040503050406030204" pitchFamily="18" charset="0"/>
                          <a:ea typeface="Cambria Math" panose="02040503050406030204" pitchFamily="18" charset="0"/>
                        </a:rPr>
                        <m:t>𝑗</m:t>
                      </m:r>
                    </m:oMath>
                  </m:oMathPara>
                </a14:m>
                <a:endParaRPr lang="en-US" altLang="en-US" sz="2400" b="0" i="1" dirty="0" smtClean="0">
                  <a:ea typeface="Cambria Math" panose="02040503050406030204" pitchFamily="18" charset="0"/>
                </a:endParaRPr>
              </a:p>
              <a:p>
                <a:pPr algn="l" rtl="0">
                  <a:buFont typeface="Wingdings 2" pitchFamily="18" charset="2"/>
                  <a:buNone/>
                </a:pPr>
                <a14:m>
                  <m:oMathPara xmlns:m="http://schemas.openxmlformats.org/officeDocument/2006/math">
                    <m:oMathParaPr>
                      <m:jc m:val="left"/>
                    </m:oMathParaPr>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𝑉</m:t>
                          </m:r>
                        </m:e>
                        <m:sub>
                          <m:r>
                            <a:rPr lang="en-US" altLang="en-US" sz="2400" b="0" i="1" smtClean="0">
                              <a:latin typeface="Cambria Math" panose="02040503050406030204" pitchFamily="18" charset="0"/>
                            </a:rPr>
                            <m:t>𝑐</m:t>
                          </m:r>
                        </m:sub>
                      </m:sSub>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0</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1</m:t>
                          </m:r>
                          <m:r>
                            <a:rPr lang="en-US" altLang="en-US" sz="2400" b="0" i="1" smtClean="0">
                              <a:latin typeface="Cambria Math" panose="02040503050406030204" pitchFamily="18" charset="0"/>
                            </a:rPr>
                            <m:t>𝑗</m:t>
                          </m:r>
                        </m:num>
                        <m:den>
                          <m:r>
                            <a:rPr lang="en-US" altLang="en-US" sz="2400" b="0" i="1" smtClean="0">
                              <a:latin typeface="Cambria Math" panose="02040503050406030204" pitchFamily="18" charset="0"/>
                            </a:rPr>
                            <m:t>1</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0</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1</m:t>
                          </m:r>
                          <m:r>
                            <a:rPr lang="en-US" altLang="en-US" sz="2400" b="0" i="1" smtClean="0">
                              <a:latin typeface="Cambria Math" panose="02040503050406030204" pitchFamily="18" charset="0"/>
                            </a:rPr>
                            <m:t>𝑗</m:t>
                          </m:r>
                        </m:den>
                      </m:f>
                      <m:r>
                        <a:rPr lang="en-US" altLang="en-US" sz="2400" i="1">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3</m:t>
                      </m:r>
                      <m:r>
                        <a:rPr lang="en-US" altLang="en-US" sz="2400" i="1">
                          <a:latin typeface="Cambria Math" panose="02040503050406030204" pitchFamily="18" charset="0"/>
                          <a:ea typeface="Cambria Math" panose="02040503050406030204" pitchFamily="18" charset="0"/>
                        </a:rPr>
                        <m:t>=</m:t>
                      </m:r>
                      <m:f>
                        <m:fPr>
                          <m:ctrlPr>
                            <a:rPr lang="en-US" altLang="en-US" sz="2400" i="1">
                              <a:latin typeface="Cambria Math" panose="02040503050406030204" pitchFamily="18" charset="0"/>
                            </a:rPr>
                          </m:ctrlPr>
                        </m:fPr>
                        <m:num>
                          <m:r>
                            <a:rPr lang="en-US" altLang="en-US" sz="2400" b="0" i="1" smtClean="0">
                              <a:latin typeface="Cambria Math" panose="02040503050406030204" pitchFamily="18" charset="0"/>
                            </a:rPr>
                            <m:t>3</m:t>
                          </m:r>
                        </m:num>
                        <m:den>
                          <m:r>
                            <a:rPr lang="en-US" altLang="en-US" sz="2400" i="1">
                              <a:latin typeface="Cambria Math" panose="02040503050406030204" pitchFamily="18" charset="0"/>
                            </a:rPr>
                            <m:t>1</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10</m:t>
                          </m:r>
                          <m:r>
                            <a:rPr lang="en-US" altLang="en-US" sz="2400" i="1">
                              <a:latin typeface="Cambria Math" panose="02040503050406030204" pitchFamily="18" charset="0"/>
                            </a:rPr>
                            <m:t>𝑗</m:t>
                          </m:r>
                        </m:den>
                      </m:f>
                      <m:r>
                        <a:rPr lang="en-US" altLang="en-US" sz="2400" b="0" i="1" smtClean="0">
                          <a:latin typeface="Cambria Math" panose="02040503050406030204" pitchFamily="18" charset="0"/>
                          <a:ea typeface="Cambria Math" panose="02040503050406030204" pitchFamily="18" charset="0"/>
                        </a:rPr>
                        <m:t>=</m:t>
                      </m:r>
                      <m:f>
                        <m:fPr>
                          <m:ctrlPr>
                            <a:rPr lang="en-US" altLang="en-US" sz="2400" b="0" i="1" smtClean="0">
                              <a:latin typeface="Cambria Math" panose="02040503050406030204" pitchFamily="18" charset="0"/>
                              <a:ea typeface="Cambria Math" panose="02040503050406030204" pitchFamily="18" charset="0"/>
                            </a:rPr>
                          </m:ctrlPr>
                        </m:fPr>
                        <m:num>
                          <m:r>
                            <a:rPr lang="en-US" altLang="en-US" sz="2400" i="1">
                              <a:latin typeface="Cambria Math" panose="02040503050406030204" pitchFamily="18" charset="0"/>
                              <a:ea typeface="Cambria Math" panose="02040503050406030204" pitchFamily="18" charset="0"/>
                            </a:rPr>
                            <m:t>3</m:t>
                          </m:r>
                          <m:r>
                            <a:rPr lang="en-US" altLang="en-US" sz="240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0</m:t>
                          </m:r>
                        </m:num>
                        <m:den>
                          <m:rad>
                            <m:radPr>
                              <m:degHide m:val="on"/>
                              <m:ctrlPr>
                                <a:rPr lang="en-US" altLang="en-US" sz="2400" i="1" smtClean="0">
                                  <a:latin typeface="Cambria Math" panose="02040503050406030204" pitchFamily="18" charset="0"/>
                                  <a:ea typeface="Cambria Math" panose="02040503050406030204" pitchFamily="18" charset="0"/>
                                </a:rPr>
                              </m:ctrlPr>
                            </m:radPr>
                            <m:deg/>
                            <m:e>
                              <m:r>
                                <a:rPr lang="en-US" altLang="en-US" sz="2400" b="0" i="1" smtClean="0">
                                  <a:latin typeface="Cambria Math" panose="02040503050406030204" pitchFamily="18" charset="0"/>
                                  <a:ea typeface="Cambria Math" panose="02040503050406030204" pitchFamily="18" charset="0"/>
                                </a:rPr>
                                <m:t>101</m:t>
                              </m:r>
                            </m:e>
                          </m:rad>
                          <m:r>
                            <a:rPr lang="en-US" altLang="en-US" sz="2400" i="1" smtClean="0">
                              <a:latin typeface="Cambria Math" panose="02040503050406030204" pitchFamily="18" charset="0"/>
                              <a:ea typeface="Cambria Math" panose="02040503050406030204" pitchFamily="18" charset="0"/>
                            </a:rPr>
                            <m:t>∡</m:t>
                          </m:r>
                          <m:func>
                            <m:funcPr>
                              <m:ctrlPr>
                                <a:rPr lang="en-US" altLang="en-US" sz="2400" b="0" i="1" smtClean="0">
                                  <a:latin typeface="Cambria Math" panose="02040503050406030204" pitchFamily="18" charset="0"/>
                                  <a:ea typeface="Cambria Math" panose="02040503050406030204" pitchFamily="18" charset="0"/>
                                </a:rPr>
                              </m:ctrlPr>
                            </m:funcPr>
                            <m:fName>
                              <m:sSup>
                                <m:sSupPr>
                                  <m:ctrlPr>
                                    <a:rPr lang="en-US" altLang="en-US" sz="2400" b="0" i="1" smtClean="0">
                                      <a:latin typeface="Cambria Math" panose="02040503050406030204" pitchFamily="18" charset="0"/>
                                      <a:ea typeface="Cambria Math" panose="02040503050406030204" pitchFamily="18" charset="0"/>
                                    </a:rPr>
                                  </m:ctrlPr>
                                </m:sSupPr>
                                <m:e>
                                  <m:r>
                                    <m:rPr>
                                      <m:sty m:val="p"/>
                                    </m:rPr>
                                    <a:rPr lang="en-US" altLang="en-US" sz="2400" b="0" i="0" smtClean="0">
                                      <a:latin typeface="Cambria Math" panose="02040503050406030204" pitchFamily="18" charset="0"/>
                                      <a:ea typeface="Cambria Math" panose="02040503050406030204" pitchFamily="18" charset="0"/>
                                    </a:rPr>
                                    <m:t>tan</m:t>
                                  </m:r>
                                </m:e>
                                <m:sup>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1</m:t>
                                  </m:r>
                                </m:sup>
                              </m:sSup>
                            </m:fName>
                            <m:e>
                              <m:r>
                                <a:rPr lang="en-US" altLang="en-US" sz="2400" b="0" i="1" smtClean="0">
                                  <a:latin typeface="Cambria Math" panose="02040503050406030204" pitchFamily="18" charset="0"/>
                                  <a:ea typeface="Cambria Math" panose="02040503050406030204" pitchFamily="18" charset="0"/>
                                </a:rPr>
                                <m:t>10</m:t>
                              </m:r>
                            </m:e>
                          </m:func>
                        </m:den>
                      </m:f>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29</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8</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84</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3</m:t>
                      </m:r>
                    </m:oMath>
                  </m:oMathPara>
                </a14:m>
                <a:endParaRPr lang="en-US" altLang="en-US" sz="2400" b="0" dirty="0" smtClean="0">
                  <a:ea typeface="Cambria Math" panose="02040503050406030204" pitchFamily="18" charset="0"/>
                </a:endParaRPr>
              </a:p>
              <a:p>
                <a:pPr algn="l" rtl="0">
                  <a:buFont typeface="Wingdings 2" pitchFamily="18" charset="2"/>
                  <a:buNone/>
                </a:pPr>
                <a:endParaRPr lang="en-US" altLang="en-US" sz="2400" b="0" dirty="0" smtClean="0">
                  <a:ea typeface="Cambria Math" panose="02040503050406030204" pitchFamily="18" charset="0"/>
                </a:endParaRPr>
              </a:p>
              <a:p>
                <a:pPr algn="l" rtl="0">
                  <a:buFont typeface="Wingdings 2" pitchFamily="18" charset="2"/>
                  <a:buNone/>
                </a:pPr>
                <a14:m>
                  <m:oMathPara xmlns:m="http://schemas.openxmlformats.org/officeDocument/2006/math">
                    <m:oMathParaPr>
                      <m:jc m:val="left"/>
                    </m:oMathParaPr>
                    <m:oMath xmlns:m="http://schemas.openxmlformats.org/officeDocument/2006/math">
                      <m:sSub>
                        <m:sSubPr>
                          <m:ctrlPr>
                            <a:rPr lang="en-US" altLang="en-US" sz="2400" b="0" i="1" smtClean="0">
                              <a:latin typeface="Cambria Math" panose="02040503050406030204" pitchFamily="18" charset="0"/>
                              <a:ea typeface="Cambria Math" panose="02040503050406030204" pitchFamily="18" charset="0"/>
                            </a:rPr>
                          </m:ctrlPr>
                        </m:sSubPr>
                        <m:e>
                          <m:r>
                            <a:rPr lang="en-US" altLang="en-US" sz="2400" b="0" i="1" smtClean="0">
                              <a:latin typeface="Cambria Math" panose="02040503050406030204" pitchFamily="18" charset="0"/>
                              <a:ea typeface="Cambria Math" panose="02040503050406030204" pitchFamily="18" charset="0"/>
                            </a:rPr>
                            <m:t>𝑣</m:t>
                          </m:r>
                        </m:e>
                        <m:sub>
                          <m:r>
                            <a:rPr lang="en-US" altLang="en-US" sz="2400" b="0" i="1" smtClean="0">
                              <a:latin typeface="Cambria Math" panose="02040503050406030204" pitchFamily="18" charset="0"/>
                              <a:ea typeface="Cambria Math" panose="02040503050406030204" pitchFamily="18" charset="0"/>
                            </a:rPr>
                            <m:t>𝐶</m:t>
                          </m:r>
                        </m:sub>
                      </m:sSub>
                      <m:d>
                        <m:dPr>
                          <m:ctrlPr>
                            <a:rPr lang="en-US" altLang="en-US" sz="2400" b="0" i="1" smtClean="0">
                              <a:latin typeface="Cambria Math" panose="02040503050406030204" pitchFamily="18" charset="0"/>
                              <a:ea typeface="Cambria Math" panose="02040503050406030204" pitchFamily="18" charset="0"/>
                            </a:rPr>
                          </m:ctrlPr>
                        </m:dPr>
                        <m:e>
                          <m:r>
                            <a:rPr lang="en-US" altLang="en-US" sz="2400" b="0" i="1" smtClean="0">
                              <a:latin typeface="Cambria Math" panose="02040503050406030204" pitchFamily="18" charset="0"/>
                              <a:ea typeface="Cambria Math" panose="02040503050406030204" pitchFamily="18" charset="0"/>
                            </a:rPr>
                            <m:t>𝑡</m:t>
                          </m:r>
                        </m:e>
                      </m:d>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𝑅𝑒</m:t>
                      </m:r>
                      <m:d>
                        <m:dPr>
                          <m:begChr m:val="["/>
                          <m:endChr m:val="]"/>
                          <m:ctrlPr>
                            <a:rPr lang="en-US" altLang="en-US" sz="2400" b="0" i="1" smtClean="0">
                              <a:latin typeface="Cambria Math" panose="02040503050406030204" pitchFamily="18" charset="0"/>
                              <a:ea typeface="Cambria Math" panose="02040503050406030204" pitchFamily="18" charset="0"/>
                            </a:rPr>
                          </m:ctrlPr>
                        </m:dPr>
                        <m:e>
                          <m:r>
                            <a:rPr lang="en-US" altLang="en-US" sz="2400" b="0" i="1" smtClean="0">
                              <a:latin typeface="Cambria Math" panose="02040503050406030204" pitchFamily="18" charset="0"/>
                              <a:ea typeface="Cambria Math" panose="02040503050406030204" pitchFamily="18" charset="0"/>
                            </a:rPr>
                            <m:t>29</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8</m:t>
                          </m:r>
                          <m:sSup>
                            <m:sSupPr>
                              <m:ctrlPr>
                                <a:rPr lang="en-US" altLang="en-US" sz="2400" b="0" i="1" smtClean="0">
                                  <a:latin typeface="Cambria Math" panose="02040503050406030204" pitchFamily="18" charset="0"/>
                                  <a:ea typeface="Cambria Math" panose="02040503050406030204" pitchFamily="18" charset="0"/>
                                </a:rPr>
                              </m:ctrlPr>
                            </m:sSupPr>
                            <m:e>
                              <m:r>
                                <a:rPr lang="en-US" altLang="en-US" sz="2400" b="0" i="1" smtClean="0">
                                  <a:latin typeface="Cambria Math" panose="02040503050406030204" pitchFamily="18" charset="0"/>
                                  <a:ea typeface="Cambria Math" panose="02040503050406030204" pitchFamily="18" charset="0"/>
                                </a:rPr>
                                <m:t>𝑒</m:t>
                              </m:r>
                            </m:e>
                            <m:sup>
                              <m:r>
                                <a:rPr lang="en-US" altLang="en-US" sz="2400" b="0" i="1" smtClean="0">
                                  <a:latin typeface="Cambria Math" panose="02040503050406030204" pitchFamily="18" charset="0"/>
                                  <a:ea typeface="Cambria Math" panose="02040503050406030204" pitchFamily="18" charset="0"/>
                                </a:rPr>
                                <m:t>𝑗</m:t>
                              </m:r>
                              <m:d>
                                <m:dPr>
                                  <m:ctrlPr>
                                    <a:rPr lang="en-US" altLang="en-US" sz="2400" b="0" i="1" smtClean="0">
                                      <a:latin typeface="Cambria Math" panose="02040503050406030204" pitchFamily="18" charset="0"/>
                                      <a:ea typeface="Cambria Math" panose="02040503050406030204" pitchFamily="18" charset="0"/>
                                    </a:rPr>
                                  </m:ctrlPr>
                                </m:dPr>
                                <m:e>
                                  <m:r>
                                    <a:rPr lang="en-US" altLang="en-US" sz="2400" b="0" i="1" smtClean="0">
                                      <a:latin typeface="Cambria Math" panose="02040503050406030204" pitchFamily="18" charset="0"/>
                                      <a:ea typeface="Cambria Math" panose="02040503050406030204" pitchFamily="18" charset="0"/>
                                    </a:rPr>
                                    <m:t>5</m:t>
                                  </m:r>
                                  <m:r>
                                    <a:rPr lang="en-US" altLang="en-US" sz="2400" b="0" i="1" smtClean="0">
                                      <a:latin typeface="Cambria Math" panose="02040503050406030204" pitchFamily="18" charset="0"/>
                                      <a:ea typeface="Cambria Math" panose="02040503050406030204" pitchFamily="18" charset="0"/>
                                    </a:rPr>
                                    <m:t>𝑡</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84</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3</m:t>
                                  </m:r>
                                </m:e>
                              </m:d>
                            </m:sup>
                          </m:sSup>
                        </m:e>
                      </m:d>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29</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8</m:t>
                      </m:r>
                      <m:func>
                        <m:funcPr>
                          <m:ctrlPr>
                            <a:rPr lang="en-US" altLang="en-US" sz="2400" b="0" i="1" smtClean="0">
                              <a:latin typeface="Cambria Math" panose="02040503050406030204" pitchFamily="18" charset="0"/>
                              <a:ea typeface="Cambria Math" panose="02040503050406030204" pitchFamily="18" charset="0"/>
                            </a:rPr>
                          </m:ctrlPr>
                        </m:funcPr>
                        <m:fName>
                          <m:r>
                            <m:rPr>
                              <m:sty m:val="p"/>
                            </m:rPr>
                            <a:rPr lang="en-US" altLang="en-US" sz="2400" b="0" i="0" smtClean="0">
                              <a:latin typeface="Cambria Math" panose="02040503050406030204" pitchFamily="18" charset="0"/>
                              <a:ea typeface="Cambria Math" panose="02040503050406030204" pitchFamily="18" charset="0"/>
                            </a:rPr>
                            <m:t>cos</m:t>
                          </m:r>
                        </m:fName>
                        <m:e>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5</m:t>
                          </m:r>
                          <m:r>
                            <a:rPr lang="en-US" altLang="en-US" sz="2400" b="0" i="1" smtClean="0">
                              <a:latin typeface="Cambria Math" panose="02040503050406030204" pitchFamily="18" charset="0"/>
                              <a:ea typeface="Cambria Math" panose="02040503050406030204" pitchFamily="18" charset="0"/>
                            </a:rPr>
                            <m:t>𝑡</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84</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3</m:t>
                          </m:r>
                          <m:r>
                            <a:rPr lang="en-US" altLang="en-US" sz="2400" b="0" i="1" smtClean="0">
                              <a:latin typeface="Cambria Math" panose="02040503050406030204" pitchFamily="18" charset="0"/>
                              <a:ea typeface="Cambria Math" panose="02040503050406030204" pitchFamily="18" charset="0"/>
                            </a:rPr>
                            <m:t>)</m:t>
                          </m:r>
                        </m:e>
                      </m:func>
                    </m:oMath>
                  </m:oMathPara>
                </a14:m>
                <a:endParaRPr lang="en-US" altLang="en-US" sz="2400" b="0" dirty="0" smtClean="0">
                  <a:ea typeface="Cambria Math" panose="02040503050406030204" pitchFamily="18" charset="0"/>
                </a:endParaRPr>
              </a:p>
              <a:p>
                <a:pPr algn="l" rtl="0">
                  <a:buFont typeface="Wingdings 2" pitchFamily="18" charset="2"/>
                  <a:buNone/>
                </a:pPr>
                <a:endParaRPr lang="en-US" altLang="en-US" sz="2400" b="0" dirty="0" smtClean="0"/>
              </a:p>
              <a:p>
                <a:pPr algn="l" rtl="0">
                  <a:buFont typeface="Wingdings 2" pitchFamily="18" charset="2"/>
                  <a:buNone/>
                </a:pPr>
                <a:endParaRPr lang="en-US" altLang="en-US" dirty="0" smtClean="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p:txBody>
          </p:sp>
        </mc:Choice>
        <mc:Fallback xmlns="">
          <p:sp>
            <p:nvSpPr>
              <p:cNvPr id="23556"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000" r="-449"/>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E8F29034-9BB1-46AD-800A-933C062F7C0B}" type="slidenum">
              <a:rPr lang="en-US" altLang="en-US" sz="1200">
                <a:solidFill>
                  <a:srgbClr val="3F3F3F"/>
                </a:solidFill>
              </a:rPr>
              <a:pPr eaLnBrk="1" hangingPunct="1"/>
              <a:t>20</a:t>
            </a:fld>
            <a:endParaRPr lang="en-US" altLang="en-US" sz="1200">
              <a:solidFill>
                <a:srgbClr val="3F3F3F"/>
              </a:solidFill>
            </a:endParaRPr>
          </a:p>
        </p:txBody>
      </p:sp>
      <p:pic>
        <p:nvPicPr>
          <p:cNvPr id="23559" name="Picture 3" descr="hay29575_1012.jpg"/>
          <p:cNvPicPr>
            <a:picLocks noChangeAspect="1"/>
          </p:cNvPicPr>
          <p:nvPr/>
        </p:nvPicPr>
        <p:blipFill>
          <a:blip r:embed="rId3" cstate="print">
            <a:extLst>
              <a:ext uri="{28A0092B-C50C-407E-A947-70E740481C1C}">
                <a14:useLocalDpi xmlns:a14="http://schemas.microsoft.com/office/drawing/2010/main" val="0"/>
              </a:ext>
            </a:extLst>
          </a:blip>
          <a:srcRect t="2107" b="58363"/>
          <a:stretch>
            <a:fillRect/>
          </a:stretch>
        </p:blipFill>
        <p:spPr bwMode="auto">
          <a:xfrm>
            <a:off x="632298" y="1219200"/>
            <a:ext cx="3590925"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3203763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p:txBody>
          <a:bodyPr/>
          <a:lstStyle/>
          <a:p>
            <a:r>
              <a:rPr lang="fa-IR" altLang="en-US" dirty="0" smtClean="0"/>
              <a:t>امپدانس معادل مدار زیر را در فرکانس </a:t>
            </a:r>
            <a:r>
              <a:rPr lang="en-US" altLang="en-US" dirty="0" smtClean="0"/>
              <a:t> </a:t>
            </a:r>
            <a:r>
              <a:rPr lang="en-US" altLang="en-US" dirty="0"/>
              <a:t>5 </a:t>
            </a:r>
            <a:r>
              <a:rPr lang="en-US" altLang="en-US" dirty="0" smtClean="0"/>
              <a:t>rad/s</a:t>
            </a:r>
            <a:r>
              <a:rPr lang="fa-IR" altLang="en-US" dirty="0" smtClean="0"/>
              <a:t> بیابید.</a:t>
            </a: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r>
              <a:rPr lang="en-US" altLang="en-US" sz="2400" i="1" dirty="0"/>
              <a:t>Answer: 4.255 + j4.929 Ω</a:t>
            </a:r>
          </a:p>
        </p:txBody>
      </p:sp>
      <p:sp>
        <p:nvSpPr>
          <p:cNvPr id="2" name="Title 1"/>
          <p:cNvSpPr>
            <a:spLocks noGrp="1"/>
          </p:cNvSpPr>
          <p:nvPr>
            <p:ph type="title"/>
          </p:nvPr>
        </p:nvSpPr>
        <p:spPr/>
        <p:txBody>
          <a:bodyPr>
            <a:normAutofit fontScale="90000"/>
          </a:bodyPr>
          <a:lstStyle/>
          <a:p>
            <a:pPr>
              <a:defRPr/>
            </a:pPr>
            <a:r>
              <a:rPr lang="fa-IR" dirty="0" smtClean="0"/>
              <a:t>مثال 2: محاسبه امپدانس معادل</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A5298FE7-2FE3-47B3-8967-851836881E6A}" type="slidenum">
              <a:rPr lang="en-US" altLang="en-US" sz="1200">
                <a:solidFill>
                  <a:srgbClr val="3F3F3F"/>
                </a:solidFill>
              </a:rPr>
              <a:pPr eaLnBrk="1" hangingPunct="1"/>
              <a:t>21</a:t>
            </a:fld>
            <a:endParaRPr lang="en-US" altLang="en-US" sz="1200">
              <a:solidFill>
                <a:srgbClr val="3F3F3F"/>
              </a:solidFill>
            </a:endParaRPr>
          </a:p>
        </p:txBody>
      </p:sp>
      <p:pic>
        <p:nvPicPr>
          <p:cNvPr id="32774" name="Picture 3" descr="hay29575_1018.jpg"/>
          <p:cNvPicPr>
            <a:picLocks noChangeAspect="1"/>
          </p:cNvPicPr>
          <p:nvPr/>
        </p:nvPicPr>
        <p:blipFill>
          <a:blip r:embed="rId2" cstate="print">
            <a:extLst>
              <a:ext uri="{28A0092B-C50C-407E-A947-70E740481C1C}">
                <a14:useLocalDpi xmlns:a14="http://schemas.microsoft.com/office/drawing/2010/main" val="0"/>
              </a:ext>
            </a:extLst>
          </a:blip>
          <a:srcRect t="53500" b="4865"/>
          <a:stretch>
            <a:fillRect/>
          </a:stretch>
        </p:blipFill>
        <p:spPr bwMode="auto">
          <a:xfrm>
            <a:off x="4267200" y="3794125"/>
            <a:ext cx="4522787"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p:cNvCxnSpPr>
            <a:cxnSpLocks noChangeShapeType="1"/>
          </p:cNvCxnSpPr>
          <p:nvPr/>
        </p:nvCxnSpPr>
        <p:spPr bwMode="auto">
          <a:xfrm>
            <a:off x="3378200" y="3187700"/>
            <a:ext cx="1257300" cy="1588"/>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32776" name="Picture 3" descr="hay29575_1018.jpg"/>
          <p:cNvPicPr>
            <a:picLocks noChangeAspect="1"/>
          </p:cNvPicPr>
          <p:nvPr/>
        </p:nvPicPr>
        <p:blipFill>
          <a:blip r:embed="rId3" cstate="print">
            <a:extLst>
              <a:ext uri="{28A0092B-C50C-407E-A947-70E740481C1C}">
                <a14:useLocalDpi xmlns:a14="http://schemas.microsoft.com/office/drawing/2010/main" val="0"/>
              </a:ext>
            </a:extLst>
          </a:blip>
          <a:srcRect t="2107" b="58363"/>
          <a:stretch>
            <a:fillRect/>
          </a:stretch>
        </p:blipFill>
        <p:spPr bwMode="auto">
          <a:xfrm>
            <a:off x="528638" y="1981200"/>
            <a:ext cx="427196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Arrow Connector 10"/>
          <p:cNvCxnSpPr>
            <a:cxnSpLocks noChangeShapeType="1"/>
          </p:cNvCxnSpPr>
          <p:nvPr/>
        </p:nvCxnSpPr>
        <p:spPr bwMode="auto">
          <a:xfrm rot="16200000" flipH="1">
            <a:off x="3427413" y="4116387"/>
            <a:ext cx="671512" cy="668338"/>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13" name="Rectangle 12"/>
          <p:cNvSpPr/>
          <p:nvPr/>
        </p:nvSpPr>
        <p:spPr>
          <a:xfrm>
            <a:off x="1752600" y="5367337"/>
            <a:ext cx="2344738" cy="652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91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مثال 3: تحلیل گره</a:t>
            </a:r>
            <a:endParaRPr lang="en-US" dirty="0"/>
          </a:p>
        </p:txBody>
      </p:sp>
      <mc:AlternateContent xmlns:mc="http://schemas.openxmlformats.org/markup-compatibility/2006" xmlns:a14="http://schemas.microsoft.com/office/drawing/2010/main">
        <mc:Choice Requires="a14">
          <p:sp>
            <p:nvSpPr>
              <p:cNvPr id="33795" name="Content Placeholder 2"/>
              <p:cNvSpPr>
                <a:spLocks noGrp="1"/>
              </p:cNvSpPr>
              <p:nvPr>
                <p:ph idx="1"/>
              </p:nvPr>
            </p:nvSpPr>
            <p:spPr/>
            <p:txBody>
              <a:bodyPr/>
              <a:lstStyle/>
              <a:p>
                <a:r>
                  <a:rPr lang="fa-IR" altLang="en-US" dirty="0" smtClean="0"/>
                  <a:t>فازورهای ولتاژ </a:t>
                </a:r>
                <a14:m>
                  <m:oMath xmlns:m="http://schemas.openxmlformats.org/officeDocument/2006/math">
                    <m:r>
                      <a:rPr lang="en-US" altLang="en-US" b="1" i="1" dirty="0" smtClean="0">
                        <a:latin typeface="Cambria Math" panose="02040503050406030204" pitchFamily="18" charset="0"/>
                      </a:rPr>
                      <m:t>𝑽</m:t>
                    </m:r>
                    <m:r>
                      <a:rPr lang="en-US" altLang="en-US" i="1" baseline="-25000" dirty="0" smtClean="0">
                        <a:latin typeface="Cambria Math" panose="02040503050406030204" pitchFamily="18" charset="0"/>
                      </a:rPr>
                      <m:t>1</m:t>
                    </m:r>
                  </m:oMath>
                </a14:m>
                <a:r>
                  <a:rPr lang="en-US" altLang="en-US" dirty="0" smtClean="0"/>
                  <a:t> </a:t>
                </a:r>
                <a:r>
                  <a:rPr lang="fa-IR" altLang="en-US" dirty="0" smtClean="0"/>
                  <a:t> و </a:t>
                </a:r>
                <a14:m>
                  <m:oMath xmlns:m="http://schemas.openxmlformats.org/officeDocument/2006/math">
                    <m:r>
                      <a:rPr lang="en-US" altLang="en-US" b="1" i="1" dirty="0" smtClean="0">
                        <a:latin typeface="Cambria Math" panose="02040503050406030204" pitchFamily="18" charset="0"/>
                      </a:rPr>
                      <m:t>𝑽</m:t>
                    </m:r>
                    <m:r>
                      <a:rPr lang="en-US" altLang="en-US" i="1" baseline="-25000" dirty="0" smtClean="0">
                        <a:latin typeface="Cambria Math" panose="02040503050406030204" pitchFamily="18" charset="0"/>
                      </a:rPr>
                      <m:t>2</m:t>
                    </m:r>
                  </m:oMath>
                </a14:m>
                <a:r>
                  <a:rPr lang="fa-IR" altLang="en-US" dirty="0"/>
                  <a:t> </a:t>
                </a:r>
                <a:r>
                  <a:rPr lang="fa-IR" altLang="en-US" dirty="0" smtClean="0"/>
                  <a:t>را بیابید.</a:t>
                </a:r>
                <a:endParaRPr lang="en-US" altLang="en-US"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sz="2400" i="1" dirty="0"/>
              </a:p>
              <a:p>
                <a:pPr algn="l" rtl="0">
                  <a:buFont typeface="Wingdings 2" pitchFamily="18" charset="2"/>
                  <a:buNone/>
                </a:pPr>
                <a:r>
                  <a:rPr lang="en-US" altLang="en-US" sz="2400" i="1" dirty="0"/>
                  <a:t>Answer: </a:t>
                </a:r>
                <a14:m>
                  <m:oMath xmlns:m="http://schemas.openxmlformats.org/officeDocument/2006/math">
                    <m:r>
                      <a:rPr lang="en-US" altLang="en-US" sz="2400" b="1" i="1" dirty="0" smtClean="0">
                        <a:latin typeface="Cambria Math" panose="02040503050406030204" pitchFamily="18" charset="0"/>
                      </a:rPr>
                      <m:t>𝑽</m:t>
                    </m:r>
                    <m:r>
                      <a:rPr lang="en-US" altLang="en-US" sz="2400" i="1" baseline="-25000" dirty="0">
                        <a:latin typeface="Cambria Math" panose="02040503050406030204" pitchFamily="18" charset="0"/>
                      </a:rPr>
                      <m:t>1</m:t>
                    </m:r>
                    <m:r>
                      <a:rPr lang="en-US" altLang="en-US" sz="2400" i="1" dirty="0">
                        <a:latin typeface="Cambria Math" panose="02040503050406030204" pitchFamily="18" charset="0"/>
                      </a:rPr>
                      <m:t>=</m:t>
                    </m:r>
                    <m:r>
                      <a:rPr lang="en-US" altLang="en-US" sz="2400" i="1" dirty="0">
                        <a:latin typeface="Cambria Math" panose="02040503050406030204" pitchFamily="18" charset="0"/>
                      </a:rPr>
                      <m:t>1</m:t>
                    </m:r>
                    <m:r>
                      <a:rPr lang="en-US" altLang="en-US" sz="2400" i="1" dirty="0">
                        <a:latin typeface="Cambria Math" panose="02040503050406030204" pitchFamily="18" charset="0"/>
                      </a:rPr>
                      <m:t>−</m:t>
                    </m:r>
                    <m:r>
                      <a:rPr lang="en-US" altLang="en-US" sz="2400" i="1" dirty="0">
                        <a:latin typeface="Cambria Math" panose="02040503050406030204" pitchFamily="18" charset="0"/>
                      </a:rPr>
                      <m:t>𝑗</m:t>
                    </m:r>
                    <m:r>
                      <a:rPr lang="en-US" altLang="en-US" sz="2400" i="1" dirty="0">
                        <a:latin typeface="Cambria Math" panose="02040503050406030204" pitchFamily="18" charset="0"/>
                      </a:rPr>
                      <m:t>2</m:t>
                    </m:r>
                    <m:r>
                      <a:rPr lang="en-US" altLang="en-US" sz="2400" i="1" dirty="0">
                        <a:latin typeface="Cambria Math" panose="02040503050406030204" pitchFamily="18" charset="0"/>
                      </a:rPr>
                      <m:t> </m:t>
                    </m:r>
                    <m:r>
                      <a:rPr lang="en-US" altLang="en-US" sz="2400" i="1" dirty="0">
                        <a:latin typeface="Cambria Math" panose="02040503050406030204" pitchFamily="18" charset="0"/>
                      </a:rPr>
                      <m:t>𝑉</m:t>
                    </m:r>
                    <m:r>
                      <a:rPr lang="en-US" altLang="en-US" sz="2400" i="1" dirty="0">
                        <a:latin typeface="Cambria Math" panose="02040503050406030204" pitchFamily="18" charset="0"/>
                      </a:rPr>
                      <m:t> ,  </m:t>
                    </m:r>
                    <m:r>
                      <a:rPr lang="en-US" altLang="en-US" sz="2400" b="1" i="1" dirty="0">
                        <a:latin typeface="Cambria Math" panose="02040503050406030204" pitchFamily="18" charset="0"/>
                      </a:rPr>
                      <m:t>𝑽</m:t>
                    </m:r>
                    <m:r>
                      <a:rPr lang="en-US" altLang="en-US" sz="2400" i="1" baseline="-25000" dirty="0">
                        <a:latin typeface="Cambria Math" panose="02040503050406030204" pitchFamily="18" charset="0"/>
                      </a:rPr>
                      <m:t>2</m:t>
                    </m:r>
                    <m:r>
                      <a:rPr lang="en-US" altLang="en-US" sz="2400" i="1" dirty="0">
                        <a:latin typeface="Cambria Math" panose="02040503050406030204" pitchFamily="18" charset="0"/>
                      </a:rPr>
                      <m:t>=−</m:t>
                    </m:r>
                    <m:r>
                      <a:rPr lang="en-US" altLang="en-US" sz="2400" i="1" dirty="0">
                        <a:latin typeface="Cambria Math" panose="02040503050406030204" pitchFamily="18" charset="0"/>
                      </a:rPr>
                      <m:t>2</m:t>
                    </m:r>
                    <m:r>
                      <a:rPr lang="en-US" altLang="en-US" sz="2400" i="1" dirty="0">
                        <a:latin typeface="Cambria Math" panose="02040503050406030204" pitchFamily="18" charset="0"/>
                      </a:rPr>
                      <m:t>+</m:t>
                    </m:r>
                    <m:r>
                      <a:rPr lang="en-US" altLang="en-US" sz="2400" i="1" dirty="0">
                        <a:latin typeface="Cambria Math" panose="02040503050406030204" pitchFamily="18" charset="0"/>
                      </a:rPr>
                      <m:t>𝑗</m:t>
                    </m:r>
                    <m:r>
                      <a:rPr lang="en-US" altLang="en-US" sz="2400" i="1" dirty="0">
                        <a:latin typeface="Cambria Math" panose="02040503050406030204" pitchFamily="18" charset="0"/>
                      </a:rPr>
                      <m:t>4</m:t>
                    </m:r>
                    <m:r>
                      <a:rPr lang="en-US" altLang="en-US" sz="2400" i="1" dirty="0">
                        <a:latin typeface="Cambria Math" panose="02040503050406030204" pitchFamily="18" charset="0"/>
                      </a:rPr>
                      <m:t> </m:t>
                    </m:r>
                    <m:r>
                      <a:rPr lang="en-US" altLang="en-US" sz="2400" i="1" dirty="0">
                        <a:latin typeface="Cambria Math" panose="02040503050406030204" pitchFamily="18" charset="0"/>
                      </a:rPr>
                      <m:t>𝑉</m:t>
                    </m:r>
                  </m:oMath>
                </a14:m>
                <a:endParaRPr lang="en-US" altLang="en-US" sz="2400" dirty="0"/>
              </a:p>
            </p:txBody>
          </p:sp>
        </mc:Choice>
        <mc:Fallback xmlns="">
          <p:sp>
            <p:nvSpPr>
              <p:cNvPr id="33795"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97" t="-875" r="-449"/>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520F821E-D5B1-4262-9CB8-9806970BFA05}" type="slidenum">
              <a:rPr lang="en-US" altLang="en-US" sz="1200">
                <a:solidFill>
                  <a:srgbClr val="3F3F3F"/>
                </a:solidFill>
              </a:rPr>
              <a:pPr eaLnBrk="1" hangingPunct="1"/>
              <a:t>22</a:t>
            </a:fld>
            <a:endParaRPr lang="en-US" altLang="en-US" sz="1200">
              <a:solidFill>
                <a:srgbClr val="3F3F3F"/>
              </a:solidFill>
            </a:endParaRPr>
          </a:p>
        </p:txBody>
      </p:sp>
      <p:pic>
        <p:nvPicPr>
          <p:cNvPr id="33798" name="Picture 3" descr="hay29575_1022.jpg"/>
          <p:cNvPicPr>
            <a:picLocks noChangeAspect="1"/>
          </p:cNvPicPr>
          <p:nvPr/>
        </p:nvPicPr>
        <p:blipFill>
          <a:blip r:embed="rId3">
            <a:extLst>
              <a:ext uri="{28A0092B-C50C-407E-A947-70E740481C1C}">
                <a14:useLocalDpi xmlns:a14="http://schemas.microsoft.com/office/drawing/2010/main" val="0"/>
              </a:ext>
            </a:extLst>
          </a:blip>
          <a:srcRect t="5219"/>
          <a:stretch>
            <a:fillRect/>
          </a:stretch>
        </p:blipFill>
        <p:spPr bwMode="auto">
          <a:xfrm>
            <a:off x="536575" y="2133600"/>
            <a:ext cx="8150225"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8" name="Rectangle 7"/>
          <p:cNvSpPr/>
          <p:nvPr/>
        </p:nvSpPr>
        <p:spPr>
          <a:xfrm>
            <a:off x="609600" y="5291290"/>
            <a:ext cx="5638800" cy="652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403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descr="hay29575_1024.jpg"/>
          <p:cNvPicPr>
            <a:picLocks noChangeAspect="1"/>
          </p:cNvPicPr>
          <p:nvPr/>
        </p:nvPicPr>
        <p:blipFill>
          <a:blip r:embed="rId2">
            <a:extLst>
              <a:ext uri="{28A0092B-C50C-407E-A947-70E740481C1C}">
                <a14:useLocalDpi xmlns:a14="http://schemas.microsoft.com/office/drawing/2010/main" val="0"/>
              </a:ext>
            </a:extLst>
          </a:blip>
          <a:srcRect t="2107" b="56743"/>
          <a:stretch>
            <a:fillRect/>
          </a:stretch>
        </p:blipFill>
        <p:spPr bwMode="auto">
          <a:xfrm>
            <a:off x="1219200" y="1981200"/>
            <a:ext cx="6478588"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مثال 4: تحلیل مش</a:t>
            </a:r>
            <a:endParaRPr lang="en-US" dirty="0"/>
          </a:p>
        </p:txBody>
      </p:sp>
      <mc:AlternateContent xmlns:mc="http://schemas.openxmlformats.org/markup-compatibility/2006" xmlns:a14="http://schemas.microsoft.com/office/drawing/2010/main">
        <mc:Choice Requires="a14">
          <p:sp>
            <p:nvSpPr>
              <p:cNvPr id="34820" name="Content Placeholder 2"/>
              <p:cNvSpPr>
                <a:spLocks noGrp="1"/>
              </p:cNvSpPr>
              <p:nvPr>
                <p:ph idx="1"/>
              </p:nvPr>
            </p:nvSpPr>
            <p:spPr>
              <a:xfrm>
                <a:off x="457200" y="1165225"/>
                <a:ext cx="8229600" cy="4625975"/>
              </a:xfrm>
            </p:spPr>
            <p:txBody>
              <a:bodyPr/>
              <a:lstStyle/>
              <a:p>
                <a:r>
                  <a:rPr lang="fa-IR" altLang="en-US" dirty="0" smtClean="0"/>
                  <a:t>جریان‌های </a:t>
                </a:r>
                <a14:m>
                  <m:oMath xmlns:m="http://schemas.openxmlformats.org/officeDocument/2006/math">
                    <m:r>
                      <a:rPr lang="en-US" altLang="en-US" i="1" dirty="0" smtClean="0">
                        <a:latin typeface="Cambria Math" panose="02040503050406030204" pitchFamily="18" charset="0"/>
                      </a:rPr>
                      <m:t>𝑖</m:t>
                    </m:r>
                    <m:r>
                      <a:rPr lang="en-US" altLang="en-US" i="1" baseline="-25000" dirty="0" smtClean="0">
                        <a:latin typeface="Cambria Math" panose="02040503050406030204" pitchFamily="18" charset="0"/>
                      </a:rPr>
                      <m:t>1</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𝑡</m:t>
                    </m:r>
                    <m:r>
                      <a:rPr lang="en-US" altLang="en-US" i="1" dirty="0" smtClean="0">
                        <a:latin typeface="Cambria Math" panose="02040503050406030204" pitchFamily="18" charset="0"/>
                      </a:rPr>
                      <m:t>)</m:t>
                    </m:r>
                  </m:oMath>
                </a14:m>
                <a:r>
                  <a:rPr lang="fa-IR" altLang="en-US" i="1" dirty="0" smtClean="0"/>
                  <a:t> </a:t>
                </a:r>
                <a:r>
                  <a:rPr lang="fa-IR" altLang="en-US" dirty="0" smtClean="0"/>
                  <a:t>و </a:t>
                </a:r>
                <a:r>
                  <a:rPr lang="en-US" altLang="en-US" dirty="0" smtClean="0"/>
                  <a:t> </a:t>
                </a:r>
                <a14:m>
                  <m:oMath xmlns:m="http://schemas.openxmlformats.org/officeDocument/2006/math">
                    <m:r>
                      <a:rPr lang="en-US" altLang="en-US" i="1" dirty="0" smtClean="0">
                        <a:latin typeface="Cambria Math" panose="02040503050406030204" pitchFamily="18" charset="0"/>
                      </a:rPr>
                      <m:t>𝑖</m:t>
                    </m:r>
                    <m:r>
                      <a:rPr lang="en-US" altLang="en-US" i="1" baseline="-25000" dirty="0" smtClean="0">
                        <a:latin typeface="Cambria Math" panose="02040503050406030204" pitchFamily="18" charset="0"/>
                      </a:rPr>
                      <m:t>2</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𝑡</m:t>
                    </m:r>
                    <m:r>
                      <a:rPr lang="en-US" altLang="en-US" i="1" dirty="0" smtClean="0">
                        <a:latin typeface="Cambria Math" panose="02040503050406030204" pitchFamily="18" charset="0"/>
                      </a:rPr>
                      <m:t>)</m:t>
                    </m:r>
                  </m:oMath>
                </a14:m>
                <a:r>
                  <a:rPr lang="fa-IR" altLang="en-US" dirty="0" smtClean="0"/>
                  <a:t>را بیابید.</a:t>
                </a:r>
                <a:endParaRPr lang="en-US" altLang="en-US"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baseline="-25000" dirty="0"/>
              </a:p>
              <a:p>
                <a:pPr>
                  <a:buFont typeface="Wingdings 2" pitchFamily="18" charset="2"/>
                  <a:buNone/>
                </a:pPr>
                <a:endParaRPr lang="en-US" altLang="en-US" baseline="-25000" dirty="0"/>
              </a:p>
              <a:p>
                <a:pPr algn="l" rtl="0">
                  <a:buFont typeface="Wingdings 2" pitchFamily="18" charset="2"/>
                  <a:buNone/>
                </a:pPr>
                <a:r>
                  <a:rPr lang="en-US" altLang="en-US" sz="2400" i="1" dirty="0"/>
                  <a:t>Answer:</a:t>
                </a:r>
              </a:p>
              <a:p>
                <a:pPr algn="l" rtl="0">
                  <a:buFont typeface="Wingdings 2" pitchFamily="18" charset="2"/>
                  <a:buNone/>
                </a:pPr>
                <a:r>
                  <a:rPr lang="en-US" altLang="en-US" sz="2000" i="1" dirty="0"/>
                  <a:t>	</a:t>
                </a:r>
                <a:r>
                  <a:rPr lang="en-US" altLang="en-US" sz="2000" i="1" dirty="0" smtClean="0"/>
                  <a:t>  </a:t>
                </a:r>
                <a14:m>
                  <m:oMath xmlns:m="http://schemas.openxmlformats.org/officeDocument/2006/math">
                    <m:r>
                      <a:rPr lang="en-US" altLang="en-US" sz="2000" i="1" dirty="0" smtClean="0">
                        <a:latin typeface="Cambria Math" panose="02040503050406030204" pitchFamily="18" charset="0"/>
                      </a:rPr>
                      <m:t>𝑖</m:t>
                    </m:r>
                    <m:r>
                      <a:rPr lang="en-US" altLang="en-US" sz="2000" i="1" baseline="-25000" dirty="0">
                        <a:latin typeface="Cambria Math" panose="02040503050406030204" pitchFamily="18" charset="0"/>
                      </a:rPr>
                      <m:t>1</m:t>
                    </m:r>
                    <m:d>
                      <m:dPr>
                        <m:ctrlPr>
                          <a:rPr lang="en-US" altLang="en-US" sz="2000" i="1" baseline="-25000" dirty="0">
                            <a:latin typeface="Cambria Math" panose="02040503050406030204" pitchFamily="18" charset="0"/>
                          </a:rPr>
                        </m:ctrlPr>
                      </m:dPr>
                      <m:e>
                        <m:r>
                          <a:rPr lang="en-US" altLang="en-US" sz="2000" i="1" dirty="0">
                            <a:latin typeface="Cambria Math" panose="02040503050406030204" pitchFamily="18" charset="0"/>
                          </a:rPr>
                          <m:t>𝑡</m:t>
                        </m:r>
                      </m:e>
                    </m:d>
                    <m:r>
                      <a:rPr lang="en-US" altLang="en-US" sz="2000" i="1" dirty="0">
                        <a:latin typeface="Cambria Math" panose="02040503050406030204" pitchFamily="18" charset="0"/>
                      </a:rPr>
                      <m:t>= </m:t>
                    </m:r>
                    <m:r>
                      <a:rPr lang="en-US" altLang="en-US" sz="2000" i="1" dirty="0">
                        <a:latin typeface="Cambria Math" panose="02040503050406030204" pitchFamily="18" charset="0"/>
                      </a:rPr>
                      <m:t>1</m:t>
                    </m:r>
                    <m:r>
                      <a:rPr lang="en-US" altLang="en-US" sz="2000" i="1" dirty="0">
                        <a:latin typeface="Cambria Math" panose="02040503050406030204" pitchFamily="18" charset="0"/>
                      </a:rPr>
                      <m:t>.</m:t>
                    </m:r>
                    <m:r>
                      <a:rPr lang="en-US" altLang="en-US" sz="2000" i="1" dirty="0">
                        <a:latin typeface="Cambria Math" panose="02040503050406030204" pitchFamily="18" charset="0"/>
                      </a:rPr>
                      <m:t>24</m:t>
                    </m:r>
                    <m:func>
                      <m:funcPr>
                        <m:ctrlPr>
                          <a:rPr lang="en-US" altLang="en-US" sz="2000" i="1" dirty="0">
                            <a:latin typeface="Cambria Math" panose="02040503050406030204" pitchFamily="18" charset="0"/>
                          </a:rPr>
                        </m:ctrlPr>
                      </m:funcPr>
                      <m:fName>
                        <m:r>
                          <m:rPr>
                            <m:sty m:val="p"/>
                          </m:rPr>
                          <a:rPr lang="en-US" altLang="en-US" sz="2000" i="0" dirty="0">
                            <a:latin typeface="Cambria Math" panose="02040503050406030204" pitchFamily="18" charset="0"/>
                          </a:rPr>
                          <m:t>cos</m:t>
                        </m:r>
                      </m:fName>
                      <m:e>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10</m:t>
                            </m:r>
                            <m:r>
                              <a:rPr lang="en-US" altLang="en-US" sz="2000" i="1" baseline="30000" dirty="0">
                                <a:latin typeface="Cambria Math" panose="02040503050406030204" pitchFamily="18" charset="0"/>
                              </a:rPr>
                              <m:t>3</m:t>
                            </m:r>
                            <m:r>
                              <a:rPr lang="en-US" altLang="en-US" sz="2000" i="1" dirty="0">
                                <a:latin typeface="Cambria Math" panose="02040503050406030204" pitchFamily="18" charset="0"/>
                              </a:rPr>
                              <m:t>𝑡</m:t>
                            </m:r>
                            <m:r>
                              <a:rPr lang="en-US" altLang="en-US" sz="2000" i="1" dirty="0">
                                <a:latin typeface="Cambria Math" panose="02040503050406030204" pitchFamily="18" charset="0"/>
                              </a:rPr>
                              <m:t> + </m:t>
                            </m:r>
                            <m:r>
                              <a:rPr lang="en-US" altLang="en-US" sz="2000" i="1" dirty="0">
                                <a:latin typeface="Cambria Math" panose="02040503050406030204" pitchFamily="18" charset="0"/>
                              </a:rPr>
                              <m:t>29</m:t>
                            </m:r>
                            <m:r>
                              <a:rPr lang="en-US" altLang="en-US" sz="2000" i="1" dirty="0">
                                <a:latin typeface="Cambria Math" panose="02040503050406030204" pitchFamily="18" charset="0"/>
                              </a:rPr>
                              <m:t>.</m:t>
                            </m:r>
                            <m:r>
                              <a:rPr lang="en-US" altLang="en-US" sz="2000" i="1" dirty="0">
                                <a:latin typeface="Cambria Math" panose="02040503050406030204" pitchFamily="18" charset="0"/>
                              </a:rPr>
                              <m:t>7</m:t>
                            </m:r>
                            <m:r>
                              <a:rPr lang="en-US" altLang="en-US" sz="2000" i="1" baseline="30000" dirty="0">
                                <a:latin typeface="Cambria Math" panose="02040503050406030204" pitchFamily="18" charset="0"/>
                              </a:rPr>
                              <m:t>◦</m:t>
                            </m:r>
                          </m:e>
                        </m:d>
                      </m:e>
                    </m:func>
                    <m:r>
                      <a:rPr lang="en-US" altLang="en-US" sz="2000" i="1" dirty="0">
                        <a:latin typeface="Cambria Math" panose="02040503050406030204" pitchFamily="18" charset="0"/>
                      </a:rPr>
                      <m:t>𝐴</m:t>
                    </m:r>
                  </m:oMath>
                </a14:m>
                <a:endParaRPr lang="en-US" altLang="en-US" sz="2000" i="1" dirty="0" smtClean="0">
                  <a:latin typeface="Cambria Math" panose="02040503050406030204" pitchFamily="18" charset="0"/>
                </a:endParaRPr>
              </a:p>
              <a:p>
                <a:pPr algn="l" rtl="0">
                  <a:buFont typeface="Wingdings 2" pitchFamily="18" charset="2"/>
                  <a:buNone/>
                </a:pPr>
                <a14:m>
                  <m:oMathPara xmlns:m="http://schemas.openxmlformats.org/officeDocument/2006/math">
                    <m:oMathParaPr>
                      <m:jc m:val="left"/>
                    </m:oMathParaPr>
                    <m:oMath xmlns:m="http://schemas.openxmlformats.org/officeDocument/2006/math">
                      <m:r>
                        <a:rPr lang="en-US" altLang="en-US" sz="2400" i="1" dirty="0" smtClean="0">
                          <a:latin typeface="Cambria Math" panose="02040503050406030204" pitchFamily="18" charset="0"/>
                        </a:rPr>
                        <m:t>	</m:t>
                      </m:r>
                      <m:r>
                        <a:rPr lang="en-US" altLang="en-US" sz="2000" i="1" dirty="0">
                          <a:latin typeface="Cambria Math" panose="02040503050406030204" pitchFamily="18" charset="0"/>
                        </a:rPr>
                        <m:t>𝑖</m:t>
                      </m:r>
                      <m:r>
                        <a:rPr lang="en-US" altLang="en-US" sz="2000" i="1" baseline="-25000" dirty="0">
                          <a:latin typeface="Cambria Math" panose="02040503050406030204" pitchFamily="18" charset="0"/>
                        </a:rPr>
                        <m:t>2</m:t>
                      </m:r>
                      <m:r>
                        <a:rPr lang="en-US" altLang="en-US" sz="2000" i="1" dirty="0">
                          <a:latin typeface="Cambria Math" panose="02040503050406030204" pitchFamily="18" charset="0"/>
                        </a:rPr>
                        <m:t>(</m:t>
                      </m:r>
                      <m:r>
                        <a:rPr lang="en-US" altLang="en-US" sz="2000" i="1" dirty="0">
                          <a:latin typeface="Cambria Math" panose="02040503050406030204" pitchFamily="18" charset="0"/>
                        </a:rPr>
                        <m:t>𝑡</m:t>
                      </m:r>
                      <m:r>
                        <a:rPr lang="en-US" altLang="en-US" sz="2000" i="1" dirty="0">
                          <a:latin typeface="Cambria Math" panose="02040503050406030204" pitchFamily="18" charset="0"/>
                        </a:rPr>
                        <m:t>) = </m:t>
                      </m:r>
                      <m:r>
                        <a:rPr lang="en-US" altLang="en-US" sz="2000" i="1" dirty="0">
                          <a:latin typeface="Cambria Math" panose="02040503050406030204" pitchFamily="18" charset="0"/>
                        </a:rPr>
                        <m:t>2</m:t>
                      </m:r>
                      <m:r>
                        <a:rPr lang="en-US" altLang="en-US" sz="2000" i="1" dirty="0">
                          <a:latin typeface="Cambria Math" panose="02040503050406030204" pitchFamily="18" charset="0"/>
                        </a:rPr>
                        <m:t>.</m:t>
                      </m:r>
                      <m:r>
                        <a:rPr lang="en-US" altLang="en-US" sz="2000" i="1" dirty="0">
                          <a:latin typeface="Cambria Math" panose="02040503050406030204" pitchFamily="18" charset="0"/>
                        </a:rPr>
                        <m:t>77</m:t>
                      </m:r>
                      <m:r>
                        <a:rPr lang="en-US" altLang="en-US" sz="2000" i="1" dirty="0">
                          <a:latin typeface="Cambria Math" panose="02040503050406030204" pitchFamily="18" charset="0"/>
                        </a:rPr>
                        <m:t> </m:t>
                      </m:r>
                      <m:r>
                        <m:rPr>
                          <m:sty m:val="p"/>
                        </m:rPr>
                        <a:rPr lang="en-US" altLang="en-US" sz="2000" i="1" dirty="0">
                          <a:latin typeface="Cambria Math" panose="02040503050406030204" pitchFamily="18" charset="0"/>
                        </a:rPr>
                        <m:t>cos</m:t>
                      </m:r>
                      <m:r>
                        <a:rPr lang="en-US" altLang="en-US" sz="2000" i="1" dirty="0">
                          <a:latin typeface="Cambria Math" panose="02040503050406030204" pitchFamily="18" charset="0"/>
                        </a:rPr>
                        <m:t>⁡(</m:t>
                      </m:r>
                      <m:r>
                        <a:rPr lang="en-US" altLang="en-US" sz="2000" i="1" dirty="0">
                          <a:latin typeface="Cambria Math" panose="02040503050406030204" pitchFamily="18" charset="0"/>
                        </a:rPr>
                        <m:t>103</m:t>
                      </m:r>
                      <m:r>
                        <a:rPr lang="en-US" altLang="en-US" sz="2000" i="1" dirty="0">
                          <a:latin typeface="Cambria Math" panose="02040503050406030204" pitchFamily="18" charset="0"/>
                        </a:rPr>
                        <m:t>𝑡</m:t>
                      </m:r>
                      <m:r>
                        <a:rPr lang="en-US" altLang="en-US" sz="2000" i="1" dirty="0">
                          <a:latin typeface="Cambria Math" panose="02040503050406030204" pitchFamily="18" charset="0"/>
                        </a:rPr>
                        <m:t> + </m:t>
                      </m:r>
                      <m:r>
                        <a:rPr lang="en-US" altLang="en-US" sz="2000" i="1" dirty="0">
                          <a:latin typeface="Cambria Math" panose="02040503050406030204" pitchFamily="18" charset="0"/>
                        </a:rPr>
                        <m:t>56</m:t>
                      </m:r>
                      <m:r>
                        <a:rPr lang="en-US" altLang="en-US" sz="2000" i="1" dirty="0">
                          <a:latin typeface="Cambria Math" panose="02040503050406030204" pitchFamily="18" charset="0"/>
                        </a:rPr>
                        <m:t>.</m:t>
                      </m:r>
                      <m:r>
                        <a:rPr lang="en-US" altLang="en-US" sz="2000" i="1" dirty="0">
                          <a:latin typeface="Cambria Math" panose="02040503050406030204" pitchFamily="18" charset="0"/>
                        </a:rPr>
                        <m:t>3</m:t>
                      </m:r>
                      <m:r>
                        <a:rPr lang="en-US" altLang="en-US" sz="2000" i="1" baseline="30000" dirty="0">
                          <a:latin typeface="Cambria Math" panose="02040503050406030204" pitchFamily="18" charset="0"/>
                        </a:rPr>
                        <m:t>◦</m:t>
                      </m:r>
                      <m:r>
                        <a:rPr lang="en-US" altLang="en-US" sz="2000" i="1" dirty="0">
                          <a:latin typeface="Cambria Math" panose="02040503050406030204" pitchFamily="18" charset="0"/>
                        </a:rPr>
                        <m:t>) </m:t>
                      </m:r>
                      <m:r>
                        <a:rPr lang="en-US" altLang="en-US" sz="2000" i="1" dirty="0">
                          <a:latin typeface="Cambria Math" panose="02040503050406030204" pitchFamily="18" charset="0"/>
                        </a:rPr>
                        <m:t>𝐴</m:t>
                      </m:r>
                    </m:oMath>
                  </m:oMathPara>
                </a14:m>
                <a:endParaRPr lang="en-US" altLang="en-US" sz="2000" dirty="0"/>
              </a:p>
            </p:txBody>
          </p:sp>
        </mc:Choice>
        <mc:Fallback xmlns="">
          <p:sp>
            <p:nvSpPr>
              <p:cNvPr id="34820" name="Content Placeholder 2"/>
              <p:cNvSpPr>
                <a:spLocks noGrp="1" noRot="1" noChangeAspect="1" noMove="1" noResize="1" noEditPoints="1" noAdjustHandles="1" noChangeArrowheads="1" noChangeShapeType="1" noTextEdit="1"/>
              </p:cNvSpPr>
              <p:nvPr>
                <p:ph idx="1"/>
              </p:nvPr>
            </p:nvSpPr>
            <p:spPr>
              <a:xfrm>
                <a:off x="457200" y="1165225"/>
                <a:ext cx="8229600" cy="4625975"/>
              </a:xfrm>
              <a:blipFill rotWithShape="0">
                <a:blip r:embed="rId3"/>
                <a:stretch>
                  <a:fillRect l="-1111" t="-922" r="-444"/>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B7695195-BD24-4366-A1B8-74156614B4B3}" type="slidenum">
              <a:rPr lang="en-US" altLang="en-US" sz="1200">
                <a:solidFill>
                  <a:srgbClr val="3F3F3F"/>
                </a:solidFill>
              </a:rPr>
              <a:pPr eaLnBrk="1" hangingPunct="1"/>
              <a:t>23</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8" name="Rectangle 7"/>
          <p:cNvSpPr/>
          <p:nvPr/>
        </p:nvSpPr>
        <p:spPr>
          <a:xfrm>
            <a:off x="457200" y="4436268"/>
            <a:ext cx="4572000" cy="1185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45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مثال 5: جمع آثار</a:t>
            </a:r>
            <a:endParaRPr lang="en-US" dirty="0"/>
          </a:p>
        </p:txBody>
      </p:sp>
      <mc:AlternateContent xmlns:mc="http://schemas.openxmlformats.org/markup-compatibility/2006" xmlns:a14="http://schemas.microsoft.com/office/drawing/2010/main">
        <mc:Choice Requires="a14">
          <p:sp>
            <p:nvSpPr>
              <p:cNvPr id="35843" name="Content Placeholder 2"/>
              <p:cNvSpPr>
                <a:spLocks noGrp="1"/>
              </p:cNvSpPr>
              <p:nvPr>
                <p:ph idx="1"/>
              </p:nvPr>
            </p:nvSpPr>
            <p:spPr/>
            <p:txBody>
              <a:bodyPr/>
              <a:lstStyle/>
              <a:p>
                <a:r>
                  <a:rPr lang="fa-IR" altLang="en-US" dirty="0" smtClean="0"/>
                  <a:t>اصل جمع آثار برای فازورها نیز صادق است. با استفاده از آن ولتاژ </a:t>
                </a:r>
                <a:r>
                  <a:rPr lang="en-US" altLang="en-US" dirty="0" smtClean="0"/>
                  <a:t> </a:t>
                </a:r>
                <a14:m>
                  <m:oMath xmlns:m="http://schemas.openxmlformats.org/officeDocument/2006/math">
                    <m:r>
                      <a:rPr lang="en-US" altLang="en-US" b="1" i="1" dirty="0" smtClean="0">
                        <a:latin typeface="Cambria Math" panose="02040503050406030204" pitchFamily="18" charset="0"/>
                      </a:rPr>
                      <m:t>𝑽</m:t>
                    </m:r>
                    <m:r>
                      <a:rPr lang="en-US" altLang="en-US" i="1" baseline="-25000" dirty="0" smtClean="0">
                        <a:latin typeface="Cambria Math" panose="02040503050406030204" pitchFamily="18" charset="0"/>
                      </a:rPr>
                      <m:t>1</m:t>
                    </m:r>
                  </m:oMath>
                </a14:m>
                <a:r>
                  <a:rPr lang="fa-IR" altLang="en-US" i="1" baseline="-25000" dirty="0" smtClean="0"/>
                  <a:t> </a:t>
                </a:r>
                <a:r>
                  <a:rPr lang="fa-IR" altLang="en-US" dirty="0" smtClean="0"/>
                  <a:t>را بیابید.</a:t>
                </a:r>
                <a:endParaRPr lang="en-US" altLang="en-US" i="1" dirty="0"/>
              </a:p>
              <a:p>
                <a:pPr>
                  <a:buFont typeface="Wingdings 2" pitchFamily="18" charset="2"/>
                  <a:buNone/>
                </a:pPr>
                <a:endParaRPr lang="en-US" altLang="en-US" i="1" dirty="0"/>
              </a:p>
              <a:p>
                <a:pPr>
                  <a:buFont typeface="Wingdings 2" pitchFamily="18" charset="2"/>
                  <a:buNone/>
                </a:pPr>
                <a:endParaRPr lang="en-US" altLang="en-US" i="1" dirty="0"/>
              </a:p>
              <a:p>
                <a:pPr>
                  <a:buFont typeface="Wingdings 2" pitchFamily="18" charset="2"/>
                  <a:buNone/>
                </a:pPr>
                <a:endParaRPr lang="en-US" altLang="en-US" i="1" dirty="0"/>
              </a:p>
              <a:p>
                <a:pPr>
                  <a:buFont typeface="Wingdings 2" pitchFamily="18" charset="2"/>
                  <a:buNone/>
                </a:pPr>
                <a:endParaRPr lang="en-US" altLang="en-US" i="1" dirty="0"/>
              </a:p>
              <a:p>
                <a:pPr>
                  <a:buFont typeface="Wingdings 2" pitchFamily="18" charset="2"/>
                  <a:buNone/>
                </a:pPr>
                <a:endParaRPr lang="en-US" altLang="en-US" i="1" dirty="0"/>
              </a:p>
              <a:p>
                <a:pPr>
                  <a:buFont typeface="Wingdings 2" pitchFamily="18" charset="2"/>
                  <a:buNone/>
                </a:pPr>
                <a:endParaRPr lang="en-US" altLang="en-US" i="1" dirty="0"/>
              </a:p>
              <a:p>
                <a:pPr algn="l" rtl="0">
                  <a:buFont typeface="Wingdings 2" pitchFamily="18" charset="2"/>
                  <a:buNone/>
                </a:pPr>
                <a:r>
                  <a:rPr lang="en-US" altLang="en-US" sz="2400" i="1" dirty="0"/>
                  <a:t>Answer: </a:t>
                </a:r>
                <a14:m>
                  <m:oMath xmlns:m="http://schemas.openxmlformats.org/officeDocument/2006/math">
                    <m:r>
                      <a:rPr lang="en-US" altLang="en-US" sz="2400" b="1" i="1" dirty="0" smtClean="0">
                        <a:latin typeface="Cambria Math" panose="02040503050406030204" pitchFamily="18" charset="0"/>
                      </a:rPr>
                      <m:t>𝑽</m:t>
                    </m:r>
                    <m:r>
                      <a:rPr lang="en-US" altLang="en-US" sz="2400" i="1" baseline="-25000" dirty="0">
                        <a:latin typeface="Cambria Math" panose="02040503050406030204" pitchFamily="18" charset="0"/>
                      </a:rPr>
                      <m:t>1</m:t>
                    </m:r>
                    <m:r>
                      <a:rPr lang="en-US" altLang="en-US" sz="2400" i="1" dirty="0">
                        <a:latin typeface="Cambria Math" panose="02040503050406030204" pitchFamily="18" charset="0"/>
                      </a:rPr>
                      <m:t>=</m:t>
                    </m:r>
                    <m:r>
                      <a:rPr lang="en-US" altLang="en-US" sz="2400" b="1" i="1" dirty="0">
                        <a:latin typeface="Cambria Math" panose="02040503050406030204" pitchFamily="18" charset="0"/>
                      </a:rPr>
                      <m:t>𝑽</m:t>
                    </m:r>
                    <m:r>
                      <a:rPr lang="en-US" altLang="en-US" sz="2400" i="1" baseline="-25000" dirty="0">
                        <a:latin typeface="Cambria Math" panose="02040503050406030204" pitchFamily="18" charset="0"/>
                      </a:rPr>
                      <m:t>1</m:t>
                    </m:r>
                    <m:r>
                      <a:rPr lang="en-US" altLang="en-US" sz="2400" i="1" baseline="-25000" dirty="0">
                        <a:latin typeface="Cambria Math" panose="02040503050406030204" pitchFamily="18" charset="0"/>
                      </a:rPr>
                      <m:t>𝐿</m:t>
                    </m:r>
                    <m:r>
                      <a:rPr lang="en-US" altLang="en-US" sz="2400" i="1" baseline="-25000" dirty="0">
                        <a:latin typeface="Cambria Math" panose="02040503050406030204" pitchFamily="18" charset="0"/>
                      </a:rPr>
                      <m:t> +</m:t>
                    </m:r>
                    <m:r>
                      <a:rPr lang="en-US" altLang="en-US" sz="2400" b="1" i="1" dirty="0">
                        <a:latin typeface="Cambria Math" panose="02040503050406030204" pitchFamily="18" charset="0"/>
                      </a:rPr>
                      <m:t>𝑽</m:t>
                    </m:r>
                    <m:r>
                      <a:rPr lang="en-US" altLang="en-US" sz="2400" i="1" baseline="-25000" dirty="0">
                        <a:latin typeface="Cambria Math" panose="02040503050406030204" pitchFamily="18" charset="0"/>
                      </a:rPr>
                      <m:t>1</m:t>
                    </m:r>
                    <m:r>
                      <a:rPr lang="en-US" altLang="en-US" sz="2400" i="1" baseline="-25000" dirty="0">
                        <a:latin typeface="Cambria Math" panose="02040503050406030204" pitchFamily="18" charset="0"/>
                      </a:rPr>
                      <m:t>𝑅</m:t>
                    </m:r>
                    <m:r>
                      <a:rPr lang="en-US" altLang="en-US" sz="2400" i="1" baseline="-25000" dirty="0">
                        <a:latin typeface="Cambria Math" panose="02040503050406030204" pitchFamily="18" charset="0"/>
                      </a:rPr>
                      <m:t>  =(</m:t>
                    </m:r>
                    <m:r>
                      <a:rPr lang="en-US" altLang="en-US" sz="2400" i="1" dirty="0">
                        <a:latin typeface="Cambria Math" panose="02040503050406030204" pitchFamily="18" charset="0"/>
                      </a:rPr>
                      <m:t>2</m:t>
                    </m:r>
                    <m:r>
                      <a:rPr lang="en-US" altLang="en-US" sz="2400" i="1" dirty="0">
                        <a:latin typeface="Cambria Math" panose="02040503050406030204" pitchFamily="18" charset="0"/>
                      </a:rPr>
                      <m:t>−</m:t>
                    </m:r>
                    <m:r>
                      <a:rPr lang="en-US" altLang="en-US" sz="2400" i="1" dirty="0">
                        <a:latin typeface="Cambria Math" panose="02040503050406030204" pitchFamily="18" charset="0"/>
                      </a:rPr>
                      <m:t>𝑗</m:t>
                    </m:r>
                    <m:r>
                      <a:rPr lang="en-US" altLang="en-US" sz="2400" i="1" dirty="0">
                        <a:latin typeface="Cambria Math" panose="02040503050406030204" pitchFamily="18" charset="0"/>
                      </a:rPr>
                      <m:t>2</m:t>
                    </m:r>
                    <m:r>
                      <a:rPr lang="en-US" altLang="en-US" sz="2400" i="1" dirty="0">
                        <a:latin typeface="Cambria Math" panose="02040503050406030204" pitchFamily="18" charset="0"/>
                      </a:rPr>
                      <m:t>)+(−</m:t>
                    </m:r>
                    <m:r>
                      <a:rPr lang="en-US" altLang="en-US" sz="2400" i="1" dirty="0">
                        <a:latin typeface="Cambria Math" panose="02040503050406030204" pitchFamily="18" charset="0"/>
                      </a:rPr>
                      <m:t>1</m:t>
                    </m:r>
                    <m:r>
                      <a:rPr lang="en-US" altLang="en-US" sz="2400" i="1" dirty="0">
                        <a:latin typeface="Cambria Math" panose="02040503050406030204" pitchFamily="18" charset="0"/>
                      </a:rPr>
                      <m:t>) = </m:t>
                    </m:r>
                    <m:r>
                      <a:rPr lang="en-US" altLang="en-US" sz="2400" i="1" dirty="0">
                        <a:latin typeface="Cambria Math" panose="02040503050406030204" pitchFamily="18" charset="0"/>
                      </a:rPr>
                      <m:t>1</m:t>
                    </m:r>
                    <m:r>
                      <a:rPr lang="en-US" altLang="en-US" sz="2400" i="1" dirty="0">
                        <a:latin typeface="Cambria Math" panose="02040503050406030204" pitchFamily="18" charset="0"/>
                      </a:rPr>
                      <m:t>−</m:t>
                    </m:r>
                    <m:r>
                      <a:rPr lang="en-US" altLang="en-US" sz="2400" i="1" dirty="0">
                        <a:latin typeface="Cambria Math" panose="02040503050406030204" pitchFamily="18" charset="0"/>
                      </a:rPr>
                      <m:t>𝑗</m:t>
                    </m:r>
                    <m:r>
                      <a:rPr lang="en-US" altLang="en-US" sz="2400" i="1" dirty="0">
                        <a:latin typeface="Cambria Math" panose="02040503050406030204" pitchFamily="18" charset="0"/>
                      </a:rPr>
                      <m:t>2</m:t>
                    </m:r>
                    <m:r>
                      <a:rPr lang="en-US" altLang="en-US" sz="2400" i="1" dirty="0">
                        <a:latin typeface="Cambria Math" panose="02040503050406030204" pitchFamily="18" charset="0"/>
                      </a:rPr>
                      <m:t> </m:t>
                    </m:r>
                    <m:r>
                      <a:rPr lang="en-US" altLang="en-US" sz="2400" i="1" dirty="0">
                        <a:latin typeface="Cambria Math" panose="02040503050406030204" pitchFamily="18" charset="0"/>
                      </a:rPr>
                      <m:t>𝑉</m:t>
                    </m:r>
                    <m:r>
                      <a:rPr lang="en-US" altLang="en-US" sz="2400" i="1" dirty="0">
                        <a:latin typeface="Cambria Math" panose="02040503050406030204" pitchFamily="18" charset="0"/>
                      </a:rPr>
                      <m:t> </m:t>
                    </m:r>
                  </m:oMath>
                </a14:m>
                <a:endParaRPr lang="en-US" altLang="en-US" sz="2400" dirty="0"/>
              </a:p>
            </p:txBody>
          </p:sp>
        </mc:Choice>
        <mc:Fallback xmlns="">
          <p:sp>
            <p:nvSpPr>
              <p:cNvPr id="3584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97" t="-1250" r="-449"/>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63FFAFD8-646A-4A3D-93F5-A4DC89B36245}" type="slidenum">
              <a:rPr lang="en-US" altLang="en-US" sz="1200">
                <a:solidFill>
                  <a:srgbClr val="3F3F3F"/>
                </a:solidFill>
              </a:rPr>
              <a:pPr eaLnBrk="1" hangingPunct="1"/>
              <a:t>24</a:t>
            </a:fld>
            <a:endParaRPr lang="en-US" altLang="en-US" sz="1200">
              <a:solidFill>
                <a:srgbClr val="3F3F3F"/>
              </a:solidFill>
            </a:endParaRPr>
          </a:p>
        </p:txBody>
      </p:sp>
      <p:pic>
        <p:nvPicPr>
          <p:cNvPr id="35846" name="Picture 3" descr="hay29575_1022.jpg"/>
          <p:cNvPicPr>
            <a:picLocks noChangeAspect="1"/>
          </p:cNvPicPr>
          <p:nvPr/>
        </p:nvPicPr>
        <p:blipFill>
          <a:blip r:embed="rId3">
            <a:extLst>
              <a:ext uri="{28A0092B-C50C-407E-A947-70E740481C1C}">
                <a14:useLocalDpi xmlns:a14="http://schemas.microsoft.com/office/drawing/2010/main" val="0"/>
              </a:ext>
            </a:extLst>
          </a:blip>
          <a:srcRect t="5219"/>
          <a:stretch>
            <a:fillRect/>
          </a:stretch>
        </p:blipFill>
        <p:spPr bwMode="auto">
          <a:xfrm>
            <a:off x="536575" y="2438400"/>
            <a:ext cx="8150225"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8" name="Rectangle 7"/>
          <p:cNvSpPr/>
          <p:nvPr/>
        </p:nvSpPr>
        <p:spPr>
          <a:xfrm>
            <a:off x="609600" y="5229174"/>
            <a:ext cx="8044774" cy="652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58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مثال 6: مدار معادل تونن</a:t>
            </a:r>
            <a:endParaRPr lang="en-US" dirty="0"/>
          </a:p>
        </p:txBody>
      </p:sp>
      <mc:AlternateContent xmlns:mc="http://schemas.openxmlformats.org/markup-compatibility/2006" xmlns:a14="http://schemas.microsoft.com/office/drawing/2010/main">
        <mc:Choice Requires="a14">
          <p:sp>
            <p:nvSpPr>
              <p:cNvPr id="36867" name="Content Placeholder 2"/>
              <p:cNvSpPr>
                <a:spLocks noGrp="1"/>
              </p:cNvSpPr>
              <p:nvPr>
                <p:ph idx="1"/>
              </p:nvPr>
            </p:nvSpPr>
            <p:spPr/>
            <p:txBody>
              <a:bodyPr/>
              <a:lstStyle/>
              <a:p>
                <a:r>
                  <a:rPr lang="fa-IR" altLang="en-US" dirty="0" smtClean="0"/>
                  <a:t>قضایای تونن و نورتن نیز برای فازورها صادق است. با محاسبه مدار معادل تونن شکل زیر، ابتدا جریان گذرنده بین گره‌های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𝑉</m:t>
                        </m:r>
                      </m:e>
                      <m:sub>
                        <m:r>
                          <a:rPr lang="en-US" altLang="en-US" b="0" i="1" smtClean="0">
                            <a:latin typeface="Cambria Math" panose="02040503050406030204" pitchFamily="18" charset="0"/>
                          </a:rPr>
                          <m:t>1</m:t>
                        </m:r>
                      </m:sub>
                    </m:sSub>
                  </m:oMath>
                </a14:m>
                <a:r>
                  <a:rPr lang="fa-IR" altLang="en-US" dirty="0" smtClean="0"/>
                  <a:t> و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𝑉</m:t>
                        </m:r>
                      </m:e>
                      <m:sub>
                        <m:r>
                          <a:rPr lang="en-US" altLang="en-US" b="0" i="1" smtClean="0">
                            <a:latin typeface="Cambria Math" panose="02040503050406030204" pitchFamily="18" charset="0"/>
                          </a:rPr>
                          <m:t>2</m:t>
                        </m:r>
                      </m:sub>
                    </m:sSub>
                  </m:oMath>
                </a14:m>
                <a:r>
                  <a:rPr lang="fa-IR" altLang="en-US" dirty="0" smtClean="0"/>
                  <a:t> را به‌دست آورده و سپس ولتاژ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𝑉</m:t>
                        </m:r>
                      </m:e>
                      <m:sub>
                        <m:r>
                          <a:rPr lang="en-US" altLang="en-US" b="0" i="1" smtClean="0">
                            <a:latin typeface="Cambria Math" panose="02040503050406030204" pitchFamily="18" charset="0"/>
                          </a:rPr>
                          <m:t>1</m:t>
                        </m:r>
                      </m:sub>
                    </m:sSub>
                  </m:oMath>
                </a14:m>
                <a:r>
                  <a:rPr lang="fa-IR" altLang="en-US" dirty="0" smtClean="0"/>
                  <a:t> را به‌دست آورید.</a:t>
                </a:r>
                <a:endParaRPr lang="en-US" altLang="en-US" dirty="0"/>
              </a:p>
              <a:p>
                <a:pPr>
                  <a:buFont typeface="Wingdings 2" pitchFamily="18" charset="2"/>
                  <a:buNone/>
                </a:pPr>
                <a:endParaRPr lang="en-US" altLang="en-US" i="1" dirty="0"/>
              </a:p>
              <a:p>
                <a:pPr>
                  <a:buFont typeface="Wingdings 2" pitchFamily="18" charset="2"/>
                  <a:buNone/>
                </a:pPr>
                <a:endParaRPr lang="en-US" altLang="en-US" i="1" dirty="0"/>
              </a:p>
              <a:p>
                <a:pPr>
                  <a:buFont typeface="Wingdings 2" pitchFamily="18" charset="2"/>
                  <a:buNone/>
                </a:pPr>
                <a:endParaRPr lang="en-US" altLang="en-US" i="1" dirty="0"/>
              </a:p>
              <a:p>
                <a:pPr>
                  <a:buFont typeface="Wingdings 2" pitchFamily="18" charset="2"/>
                  <a:buNone/>
                </a:pPr>
                <a:endParaRPr lang="en-US" altLang="en-US" i="1" dirty="0"/>
              </a:p>
              <a:p>
                <a:pPr>
                  <a:buFont typeface="Wingdings 2" pitchFamily="18" charset="2"/>
                  <a:buNone/>
                </a:pPr>
                <a:endParaRPr lang="en-US" altLang="en-US" i="1" dirty="0"/>
              </a:p>
              <a:p>
                <a:pPr>
                  <a:buFont typeface="Wingdings 2" pitchFamily="18" charset="2"/>
                  <a:buNone/>
                </a:pPr>
                <a:endParaRPr lang="en-US" altLang="en-US" i="1" dirty="0"/>
              </a:p>
            </p:txBody>
          </p:sp>
        </mc:Choice>
        <mc:Fallback xmlns="">
          <p:sp>
            <p:nvSpPr>
              <p:cNvPr id="36867"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250" r="-449"/>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C41EADBE-3DF1-458F-9FDB-7AE595B0AB25}" type="slidenum">
              <a:rPr lang="en-US" altLang="en-US" sz="1200">
                <a:solidFill>
                  <a:srgbClr val="3F3F3F"/>
                </a:solidFill>
              </a:rPr>
              <a:pPr eaLnBrk="1" hangingPunct="1"/>
              <a:t>25</a:t>
            </a:fld>
            <a:endParaRPr lang="en-US" altLang="en-US" sz="1200">
              <a:solidFill>
                <a:srgbClr val="3F3F3F"/>
              </a:solidFill>
            </a:endParaRPr>
          </a:p>
        </p:txBody>
      </p:sp>
      <p:pic>
        <p:nvPicPr>
          <p:cNvPr id="36870" name="Picture 3" descr="hay29575_1031.jpg"/>
          <p:cNvPicPr>
            <a:picLocks noChangeAspect="1"/>
          </p:cNvPicPr>
          <p:nvPr/>
        </p:nvPicPr>
        <p:blipFill rotWithShape="1">
          <a:blip r:embed="rId3">
            <a:extLst>
              <a:ext uri="{28A0092B-C50C-407E-A947-70E740481C1C}">
                <a14:useLocalDpi xmlns:a14="http://schemas.microsoft.com/office/drawing/2010/main" val="0"/>
              </a:ext>
            </a:extLst>
          </a:blip>
          <a:srcRect t="34045" b="40253"/>
          <a:stretch/>
        </p:blipFill>
        <p:spPr bwMode="auto">
          <a:xfrm>
            <a:off x="609600" y="3100552"/>
            <a:ext cx="8077200" cy="2157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1898595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 descr="hay29575_1037.jpg"/>
          <p:cNvPicPr>
            <a:picLocks noChangeAspect="1"/>
          </p:cNvPicPr>
          <p:nvPr/>
        </p:nvPicPr>
        <p:blipFill>
          <a:blip r:embed="rId2" cstate="print">
            <a:extLst>
              <a:ext uri="{28A0092B-C50C-407E-A947-70E740481C1C}">
                <a14:useLocalDpi xmlns:a14="http://schemas.microsoft.com/office/drawing/2010/main" val="0"/>
              </a:ext>
            </a:extLst>
          </a:blip>
          <a:srcRect t="2107"/>
          <a:stretch>
            <a:fillRect/>
          </a:stretch>
        </p:blipFill>
        <p:spPr bwMode="auto">
          <a:xfrm>
            <a:off x="444500" y="3200400"/>
            <a:ext cx="373538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دیاگرام برداری فازورها</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9C4CF659-709F-4904-82DB-01FCF13DFCF8}" type="slidenum">
              <a:rPr lang="en-US" altLang="en-US" sz="1200">
                <a:solidFill>
                  <a:srgbClr val="3F3F3F"/>
                </a:solidFill>
              </a:rPr>
              <a:pPr eaLnBrk="1" hangingPunct="1"/>
              <a:t>26</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p:txBody>
              <a:bodyPr/>
              <a:lstStyle/>
              <a:p>
                <a:r>
                  <a:rPr lang="fa-IR" dirty="0" smtClean="0"/>
                  <a:t>فرض کنید </a:t>
                </a:r>
                <a:r>
                  <a:rPr lang="fa-IR" dirty="0"/>
                  <a:t>در صفحه اعداد مختلط </a:t>
                </a:r>
                <a:r>
                  <a:rPr lang="fa-IR" dirty="0" smtClean="0"/>
                  <a:t>برداری داریم که با سرعت زاویه‌ای </a:t>
                </a:r>
                <a14:m>
                  <m:oMath xmlns:m="http://schemas.openxmlformats.org/officeDocument/2006/math">
                    <m:r>
                      <a:rPr lang="en-US" b="0" i="1" smtClean="0">
                        <a:latin typeface="Cambria Math" panose="02040503050406030204" pitchFamily="18" charset="0"/>
                      </a:rPr>
                      <m:t>𝜔</m:t>
                    </m:r>
                  </m:oMath>
                </a14:m>
                <a:r>
                  <a:rPr lang="fa-IR" dirty="0" smtClean="0"/>
                  <a:t> حول مبدأ مختصات می‌چرخد. </a:t>
                </a:r>
              </a:p>
              <a:p>
                <a:r>
                  <a:rPr lang="fa-IR" dirty="0" smtClean="0"/>
                  <a:t>شکل زیر وضعیت این بردار را در لحظه </a:t>
                </a:r>
                <a14:m>
                  <m:oMath xmlns:m="http://schemas.openxmlformats.org/officeDocument/2006/math">
                    <m:r>
                      <a:rPr lang="en-US" i="1" dirty="0" smtClean="0">
                        <a:latin typeface="Cambria Math" panose="02040503050406030204" pitchFamily="18" charset="0"/>
                      </a:rPr>
                      <m:t>𝑡</m:t>
                    </m:r>
                    <m:r>
                      <a:rPr lang="en-US" i="1" dirty="0" smtClean="0">
                        <a:latin typeface="Cambria Math" panose="02040503050406030204" pitchFamily="18" charset="0"/>
                      </a:rPr>
                      <m:t>=</m:t>
                    </m:r>
                    <m:r>
                      <a:rPr lang="en-US" i="1" dirty="0" smtClean="0">
                        <a:latin typeface="Cambria Math" panose="02040503050406030204" pitchFamily="18" charset="0"/>
                      </a:rPr>
                      <m:t>0</m:t>
                    </m:r>
                  </m:oMath>
                </a14:m>
                <a:r>
                  <a:rPr lang="fa-IR" dirty="0" smtClean="0"/>
                  <a:t> نشان می‌دهد. این همان فازور ولتاژ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a14:m>
                <a:r>
                  <a:rPr lang="fa-IR" dirty="0" smtClean="0"/>
                  <a:t> است با اندازه </a:t>
                </a:r>
                <a:r>
                  <a:rPr lang="en-US" dirty="0" smtClean="0"/>
                  <a:t>10</a:t>
                </a:r>
                <a:r>
                  <a:rPr lang="fa-IR" dirty="0" smtClean="0"/>
                  <a:t> و زاویه </a:t>
                </a:r>
                <a:r>
                  <a:rPr lang="en-US" dirty="0" smtClean="0"/>
                  <a:t>53.1</a:t>
                </a:r>
                <a:r>
                  <a:rPr lang="fa-IR" dirty="0" smtClean="0"/>
                  <a: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10</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r>
                          <a:rPr lang="en-US" i="1">
                            <a:latin typeface="Cambria Math" panose="02040503050406030204" pitchFamily="18" charset="0"/>
                          </a:rPr>
                          <m:t>53</m:t>
                        </m:r>
                        <m:r>
                          <a:rPr lang="en-US" i="1">
                            <a:latin typeface="Cambria Math" panose="02040503050406030204" pitchFamily="18" charset="0"/>
                          </a:rPr>
                          <m:t>.</m:t>
                        </m:r>
                        <m:r>
                          <a:rPr lang="en-US" i="1">
                            <a:latin typeface="Cambria Math" panose="02040503050406030204" pitchFamily="18" charset="0"/>
                          </a:rPr>
                          <m:t>1</m:t>
                        </m:r>
                      </m:sup>
                    </m:sSup>
                  </m:oMath>
                </a14:m>
                <a:endParaRPr lang="fa-IR" dirty="0" smtClean="0"/>
              </a:p>
              <a:p>
                <a:r>
                  <a:rPr lang="fa-IR" dirty="0" smtClean="0"/>
                  <a:t>تصویر این بردار بر روی محور اعداد حقیقی در هر لحظه</a:t>
                </a:r>
              </a:p>
              <a:p>
                <a:pPr marL="366713" lvl="1" indent="0">
                  <a:buNone/>
                </a:pPr>
                <a:r>
                  <a:rPr lang="fa-IR" dirty="0" smtClean="0"/>
                  <a:t>مقدار لحظه‌ای ولتاژ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𝑣</m:t>
                        </m:r>
                      </m:e>
                      <m:sub>
                        <m:r>
                          <a:rPr lang="en-US" i="1" dirty="0" smtClean="0">
                            <a:latin typeface="Cambria Math" panose="02040503050406030204" pitchFamily="18" charset="0"/>
                          </a:rPr>
                          <m:t>1</m:t>
                        </m:r>
                      </m:sub>
                    </m:sSub>
                    <m:d>
                      <m:dPr>
                        <m:ctrlPr>
                          <a:rPr lang="en-US" i="1" dirty="0" smtClean="0">
                            <a:latin typeface="Cambria Math" panose="02040503050406030204" pitchFamily="18" charset="0"/>
                          </a:rPr>
                        </m:ctrlPr>
                      </m:dPr>
                      <m:e>
                        <m:r>
                          <a:rPr lang="en-US" i="1" dirty="0" smtClean="0">
                            <a:latin typeface="Cambria Math" panose="02040503050406030204" pitchFamily="18" charset="0"/>
                          </a:rPr>
                          <m:t>𝑡</m:t>
                        </m:r>
                      </m:e>
                    </m:d>
                  </m:oMath>
                </a14:m>
                <a:r>
                  <a:rPr lang="fa-IR" dirty="0" smtClean="0"/>
                  <a:t> را نشان می‌دهد.</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10</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m:t>
                        </m:r>
                        <m:r>
                          <a:rPr lang="en-US" b="0" i="1" smtClean="0">
                            <a:latin typeface="Cambria Math" panose="02040503050406030204" pitchFamily="18" charset="0"/>
                          </a:rPr>
                          <m:t>𝜔</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53</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e>
                    </m:func>
                  </m:oMath>
                </a14:m>
                <a:endParaRPr lang="fa-IR" b="0" dirty="0" smtClean="0"/>
              </a:p>
              <a:p>
                <a:pPr lvl="1"/>
                <a:endParaRPr lang="fa-IR" dirty="0"/>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blipFill rotWithShape="0">
                <a:blip r:embed="rId3"/>
                <a:stretch>
                  <a:fillRect t="-1250" r="-449"/>
                </a:stretch>
              </a:blipFill>
            </p:spPr>
            <p:txBody>
              <a:bodyPr/>
              <a:lstStyle/>
              <a:p>
                <a:r>
                  <a:rPr lang="fa-IR">
                    <a:noFill/>
                  </a:rPr>
                  <a:t> </a:t>
                </a:r>
              </a:p>
            </p:txBody>
          </p:sp>
        </mc:Fallback>
      </mc:AlternateContent>
    </p:spTree>
    <p:extLst>
      <p:ext uri="{BB962C8B-B14F-4D97-AF65-F5344CB8AC3E}">
        <p14:creationId xmlns:p14="http://schemas.microsoft.com/office/powerpoint/2010/main" val="132632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a-IR" dirty="0" smtClean="0"/>
              <a:t>دیاگرام برداری فازور: مثال</a:t>
            </a:r>
            <a:endParaRPr lang="en-US" dirty="0"/>
          </a:p>
        </p:txBody>
      </p:sp>
      <mc:AlternateContent xmlns:mc="http://schemas.openxmlformats.org/markup-compatibility/2006" xmlns:a14="http://schemas.microsoft.com/office/drawing/2010/main">
        <mc:Choice Requires="a14">
          <p:sp>
            <p:nvSpPr>
              <p:cNvPr id="38915" name="Content Placeholder 2"/>
              <p:cNvSpPr>
                <a:spLocks noGrp="1"/>
              </p:cNvSpPr>
              <p:nvPr>
                <p:ph idx="1"/>
              </p:nvPr>
            </p:nvSpPr>
            <p:spPr/>
            <p:txBody>
              <a:bodyPr/>
              <a:lstStyle/>
              <a:p>
                <a:r>
                  <a:rPr lang="fa-IR" altLang="en-US" dirty="0" smtClean="0"/>
                  <a:t>با فرض </a:t>
                </a:r>
                <a14:m>
                  <m:oMath xmlns:m="http://schemas.openxmlformats.org/officeDocument/2006/math">
                    <m:r>
                      <a:rPr lang="en-US" altLang="en-US" b="0" i="1" smtClean="0">
                        <a:latin typeface="Cambria Math" panose="02040503050406030204" pitchFamily="18" charset="0"/>
                      </a:rPr>
                      <m:t>𝐼</m:t>
                    </m:r>
                    <m:r>
                      <a:rPr lang="en-US" altLang="en-US" b="0" i="1" smtClean="0">
                        <a:latin typeface="Cambria Math" panose="02040503050406030204" pitchFamily="18" charset="0"/>
                      </a:rPr>
                      <m:t>=</m:t>
                    </m:r>
                    <m:r>
                      <a:rPr lang="en-US" altLang="en-US" b="0" i="1" smtClean="0">
                        <a:latin typeface="Cambria Math" panose="02040503050406030204" pitchFamily="18" charset="0"/>
                      </a:rPr>
                      <m:t>1</m:t>
                    </m:r>
                    <m:r>
                      <a:rPr lang="en-US" altLang="en-US" b="0"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0</m:t>
                    </m:r>
                  </m:oMath>
                </a14:m>
                <a:r>
                  <a:rPr lang="fa-IR" altLang="en-US" dirty="0" smtClean="0"/>
                  <a:t> داریم:</a:t>
                </a:r>
              </a:p>
              <a:p>
                <a:endParaRPr lang="fa-IR" altLang="en-US" dirty="0"/>
              </a:p>
              <a:p>
                <a:endParaRPr lang="fa-IR" altLang="en-US" dirty="0" smtClean="0"/>
              </a:p>
              <a:p>
                <a:endParaRPr lang="fa-IR" altLang="en-US" dirty="0"/>
              </a:p>
              <a:p>
                <a:endParaRPr lang="fa-IR" altLang="en-US" dirty="0" smtClean="0"/>
              </a:p>
              <a:p>
                <a:endParaRPr lang="fa-IR" altLang="en-US" dirty="0"/>
              </a:p>
              <a:p>
                <a:r>
                  <a:rPr lang="fa-IR" altLang="en-US" dirty="0" smtClean="0"/>
                  <a:t>سلف 90 درجه پس‌فاز است. یعنی جریانش</a:t>
                </a:r>
              </a:p>
              <a:p>
                <a:pPr marL="0" indent="0">
                  <a:buNone/>
                </a:pPr>
                <a:r>
                  <a:rPr lang="fa-IR" altLang="en-US" dirty="0" smtClean="0"/>
                  <a:t> 90 درجه از ولتاژش عقب‌تر است.</a:t>
                </a:r>
              </a:p>
              <a:p>
                <a:r>
                  <a:rPr lang="fa-IR" altLang="en-US" dirty="0" smtClean="0"/>
                  <a:t>خازن 90 درجه پیش‌فاز است.</a:t>
                </a:r>
                <a:endParaRPr lang="en-US" altLang="en-US" dirty="0"/>
              </a:p>
            </p:txBody>
          </p:sp>
        </mc:Choice>
        <mc:Fallback xmlns="">
          <p:sp>
            <p:nvSpPr>
              <p:cNvPr id="38915"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875" r="-1571" b="-2000"/>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F3002EA2-D88C-4C0E-A3E3-D625C1968379}" type="slidenum">
              <a:rPr lang="en-US" altLang="en-US" sz="1200">
                <a:solidFill>
                  <a:srgbClr val="3F3F3F"/>
                </a:solidFill>
              </a:rPr>
              <a:pPr eaLnBrk="1" hangingPunct="1"/>
              <a:t>27</a:t>
            </a:fld>
            <a:endParaRPr lang="en-US" altLang="en-US" sz="1200">
              <a:solidFill>
                <a:srgbClr val="3F3F3F"/>
              </a:solidFill>
            </a:endParaRPr>
          </a:p>
        </p:txBody>
      </p:sp>
      <p:pic>
        <p:nvPicPr>
          <p:cNvPr id="38918" name="Picture 3" descr="hay29575_1040.jpg"/>
          <p:cNvPicPr>
            <a:picLocks noChangeAspect="1"/>
          </p:cNvPicPr>
          <p:nvPr/>
        </p:nvPicPr>
        <p:blipFill>
          <a:blip r:embed="rId4">
            <a:extLst>
              <a:ext uri="{28A0092B-C50C-407E-A947-70E740481C1C}">
                <a14:useLocalDpi xmlns:a14="http://schemas.microsoft.com/office/drawing/2010/main" val="0"/>
              </a:ext>
            </a:extLst>
          </a:blip>
          <a:srcRect l="20667" t="32423" r="23714" b="4865"/>
          <a:stretch>
            <a:fillRect/>
          </a:stretch>
        </p:blipFill>
        <p:spPr bwMode="auto">
          <a:xfrm>
            <a:off x="439738" y="1404143"/>
            <a:ext cx="2760662" cy="450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3" descr="hay29575_1040.jpg"/>
          <p:cNvPicPr>
            <a:picLocks noChangeAspect="1"/>
          </p:cNvPicPr>
          <p:nvPr/>
        </p:nvPicPr>
        <p:blipFill>
          <a:blip r:embed="rId4">
            <a:extLst>
              <a:ext uri="{28A0092B-C50C-407E-A947-70E740481C1C}">
                <a14:useLocalDpi xmlns:a14="http://schemas.microsoft.com/office/drawing/2010/main" val="0"/>
              </a:ext>
            </a:extLst>
          </a:blip>
          <a:srcRect l="10667" t="2107" r="7809" b="74593"/>
          <a:stretch>
            <a:fillRect/>
          </a:stretch>
        </p:blipFill>
        <p:spPr bwMode="auto">
          <a:xfrm>
            <a:off x="4348264" y="2057400"/>
            <a:ext cx="4516438"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368723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91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9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fa-IR" dirty="0" smtClean="0"/>
              <a:t>دیاگرام برداری فازور: مثال 2</a:t>
            </a:r>
            <a:endParaRPr lang="en-US" dirty="0"/>
          </a:p>
        </p:txBody>
      </p:sp>
      <mc:AlternateContent xmlns:mc="http://schemas.openxmlformats.org/markup-compatibility/2006" xmlns:a14="http://schemas.microsoft.com/office/drawing/2010/main">
        <mc:Choice Requires="a14">
          <p:sp>
            <p:nvSpPr>
              <p:cNvPr id="39939" name="Content Placeholder 2"/>
              <p:cNvSpPr>
                <a:spLocks noGrp="1"/>
              </p:cNvSpPr>
              <p:nvPr>
                <p:ph idx="1"/>
              </p:nvPr>
            </p:nvSpPr>
            <p:spPr/>
            <p:txBody>
              <a:bodyPr/>
              <a:lstStyle/>
              <a:p>
                <a:r>
                  <a:rPr lang="fa-IR" altLang="en-US" dirty="0" smtClean="0"/>
                  <a:t>با فرض </a:t>
                </a:r>
                <a14:m>
                  <m:oMath xmlns:m="http://schemas.openxmlformats.org/officeDocument/2006/math">
                    <m:r>
                      <a:rPr lang="en-US" altLang="en-US" b="0" i="1" smtClean="0">
                        <a:latin typeface="Cambria Math" panose="02040503050406030204" pitchFamily="18" charset="0"/>
                      </a:rPr>
                      <m:t>𝑉</m:t>
                    </m:r>
                    <m:r>
                      <a:rPr lang="en-US" altLang="en-US" b="0" i="1" smtClean="0">
                        <a:latin typeface="Cambria Math" panose="02040503050406030204" pitchFamily="18" charset="0"/>
                      </a:rPr>
                      <m:t>=</m:t>
                    </m:r>
                    <m:r>
                      <a:rPr lang="en-US" altLang="en-US" b="0" i="1" smtClean="0">
                        <a:latin typeface="Cambria Math" panose="02040503050406030204" pitchFamily="18" charset="0"/>
                      </a:rPr>
                      <m:t>1</m:t>
                    </m:r>
                    <m:r>
                      <a:rPr lang="en-US" altLang="en-US" b="0"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0</m:t>
                    </m:r>
                  </m:oMath>
                </a14:m>
                <a:r>
                  <a:rPr lang="fa-IR" altLang="en-US" dirty="0" smtClean="0"/>
                  <a:t> داریم:</a:t>
                </a:r>
                <a:endParaRPr lang="en-US" altLang="en-US" dirty="0"/>
              </a:p>
            </p:txBody>
          </p:sp>
        </mc:Choice>
        <mc:Fallback xmlns="">
          <p:sp>
            <p:nvSpPr>
              <p:cNvPr id="39939"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875" r="-449"/>
                </a:stretch>
              </a:blipFill>
            </p:spPr>
            <p:txBody>
              <a:bodyPr/>
              <a:lstStyle/>
              <a:p>
                <a:r>
                  <a:rPr lang="fa-IR">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5F390649-EDA2-40C9-AE6C-E7628009CAC1}" type="slidenum">
              <a:rPr lang="en-US" altLang="en-US" sz="1200">
                <a:solidFill>
                  <a:srgbClr val="3F3F3F"/>
                </a:solidFill>
              </a:rPr>
              <a:pPr eaLnBrk="1" hangingPunct="1"/>
              <a:t>28</a:t>
            </a:fld>
            <a:endParaRPr lang="en-US" altLang="en-US" sz="1200">
              <a:solidFill>
                <a:srgbClr val="3F3F3F"/>
              </a:solidFill>
            </a:endParaRPr>
          </a:p>
        </p:txBody>
      </p:sp>
      <p:pic>
        <p:nvPicPr>
          <p:cNvPr id="39942" name="Picture 3" descr="hay29575_1042.jpg"/>
          <p:cNvPicPr>
            <a:picLocks noChangeAspect="1"/>
          </p:cNvPicPr>
          <p:nvPr/>
        </p:nvPicPr>
        <p:blipFill>
          <a:blip r:embed="rId4" cstate="print">
            <a:extLst>
              <a:ext uri="{28A0092B-C50C-407E-A947-70E740481C1C}">
                <a14:useLocalDpi xmlns:a14="http://schemas.microsoft.com/office/drawing/2010/main" val="0"/>
              </a:ext>
            </a:extLst>
          </a:blip>
          <a:srcRect t="3099"/>
          <a:stretch>
            <a:fillRect/>
          </a:stretch>
        </p:blipFill>
        <p:spPr bwMode="auto">
          <a:xfrm>
            <a:off x="215900" y="2578100"/>
            <a:ext cx="5965825"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6" descr="hay29575_1043.jpg"/>
          <p:cNvPicPr>
            <a:picLocks noChangeAspect="1"/>
          </p:cNvPicPr>
          <p:nvPr/>
        </p:nvPicPr>
        <p:blipFill>
          <a:blip r:embed="rId5">
            <a:extLst>
              <a:ext uri="{28A0092B-C50C-407E-A947-70E740481C1C}">
                <a14:useLocalDpi xmlns:a14="http://schemas.microsoft.com/office/drawing/2010/main" val="0"/>
              </a:ext>
            </a:extLst>
          </a:blip>
          <a:srcRect l="66025" t="3951" b="9116"/>
          <a:stretch>
            <a:fillRect/>
          </a:stretch>
        </p:blipFill>
        <p:spPr bwMode="auto">
          <a:xfrm>
            <a:off x="5991225" y="2324100"/>
            <a:ext cx="28702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18716272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پاسخ دائمی منابع با فرکانس‌های مختلف</a:t>
            </a:r>
            <a:endParaRPr lang="fa-IR"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solidFill>
                      <a:srgbClr val="FF0000"/>
                    </a:solidFill>
                  </a:rPr>
                  <a:t>سؤال:</a:t>
                </a:r>
                <a:r>
                  <a:rPr lang="fa-IR" dirty="0" smtClean="0"/>
                  <a:t> اگر در یک مدار همزمان منابعی با فرکانس‌های متفاوت وجود داشتند چه کنیم؟</a:t>
                </a:r>
              </a:p>
              <a:p>
                <a:pPr lvl="1"/>
                <a:r>
                  <a:rPr lang="fa-IR" dirty="0" smtClean="0"/>
                  <a:t>هنگام محاسبه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𝜔</m:t>
                    </m:r>
                    <m:r>
                      <a:rPr lang="en-US" b="0" i="1" smtClean="0">
                        <a:latin typeface="Cambria Math" panose="02040503050406030204" pitchFamily="18" charset="0"/>
                      </a:rPr>
                      <m:t>𝐿</m:t>
                    </m:r>
                  </m:oMath>
                </a14:m>
                <a:r>
                  <a:rPr lang="fa-IR" dirty="0" smtClean="0"/>
                  <a:t> و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𝑗</m:t>
                        </m:r>
                        <m:r>
                          <a:rPr lang="en-US" b="0" i="1" smtClean="0">
                            <a:latin typeface="Cambria Math" panose="02040503050406030204" pitchFamily="18" charset="0"/>
                          </a:rPr>
                          <m:t>𝜔</m:t>
                        </m:r>
                        <m:r>
                          <a:rPr lang="en-US" b="0" i="1" smtClean="0">
                            <a:latin typeface="Cambria Math" panose="02040503050406030204" pitchFamily="18" charset="0"/>
                          </a:rPr>
                          <m:t>𝐶</m:t>
                        </m:r>
                      </m:den>
                    </m:f>
                  </m:oMath>
                </a14:m>
                <a:r>
                  <a:rPr lang="fa-IR" dirty="0" smtClean="0"/>
                  <a:t> کدام </a:t>
                </a:r>
                <a14:m>
                  <m:oMath xmlns:m="http://schemas.openxmlformats.org/officeDocument/2006/math">
                    <m:r>
                      <a:rPr lang="en-US" b="0" i="1" smtClean="0">
                        <a:latin typeface="Cambria Math" panose="02040503050406030204" pitchFamily="18" charset="0"/>
                      </a:rPr>
                      <m:t>𝜔</m:t>
                    </m:r>
                  </m:oMath>
                </a14:m>
                <a:r>
                  <a:rPr lang="fa-IR" dirty="0" smtClean="0"/>
                  <a:t> را قرار دهیم؟</a:t>
                </a:r>
              </a:p>
              <a:p>
                <a:r>
                  <a:rPr lang="fa-IR" dirty="0" smtClean="0">
                    <a:solidFill>
                      <a:srgbClr val="FF0000"/>
                    </a:solidFill>
                  </a:rPr>
                  <a:t>پاسخ:</a:t>
                </a:r>
                <a:r>
                  <a:rPr lang="fa-IR" dirty="0" smtClean="0"/>
                  <a:t> در این حالت باید اثر هر یک از منابع را جداگانه به‌دست آوریم و پاسخ‌ها را </a:t>
                </a:r>
                <a:r>
                  <a:rPr lang="fa-IR" u="sng" dirty="0" smtClean="0"/>
                  <a:t>در حوزه زمان </a:t>
                </a:r>
                <a:r>
                  <a:rPr lang="fa-IR" dirty="0" smtClean="0"/>
                  <a:t>با یکدیگر جمع کنیم (اصل جمع آثار)</a:t>
                </a:r>
              </a:p>
              <a:p>
                <a:endParaRPr lang="fa-IR" dirty="0" smtClean="0"/>
              </a:p>
              <a:p>
                <a:r>
                  <a:rPr lang="fa-IR" dirty="0" smtClean="0">
                    <a:solidFill>
                      <a:srgbClr val="FF0000"/>
                    </a:solidFill>
                  </a:rPr>
                  <a:t>مهم:</a:t>
                </a:r>
                <a:r>
                  <a:rPr lang="fa-IR" dirty="0" smtClean="0"/>
                  <a:t> دقت کنید فازورهایی که متعلق به دو فرکانس متفاوتند با هم جمع‌پذیر نیستند! باید ابتدا آنها را به حوزه زمان برد و بعد با هم جمع کرد.</a:t>
                </a:r>
                <a:endParaRPr lang="fa-IR"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1421" t="-1250"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8. تحلیل دائمی سینوسی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29</a:t>
            </a:fld>
            <a:endParaRPr lang="en-US" altLang="en-US" dirty="0"/>
          </a:p>
        </p:txBody>
      </p:sp>
    </p:spTree>
    <p:extLst>
      <p:ext uri="{BB962C8B-B14F-4D97-AF65-F5344CB8AC3E}">
        <p14:creationId xmlns:p14="http://schemas.microsoft.com/office/powerpoint/2010/main" val="198992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fa-IR" dirty="0" smtClean="0"/>
              <a:t>موج سینوسی</a:t>
            </a:r>
            <a:endParaRPr lang="en-US" dirty="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4" name="Slide Number Placeholder 3"/>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63B36DF-C954-4D73-83E3-0D80D0A89FB8}" type="slidenum">
              <a:rPr lang="en-US" altLang="en-US" sz="1200">
                <a:solidFill>
                  <a:srgbClr val="3F3F3F"/>
                </a:solidFill>
              </a:rPr>
              <a:pPr eaLnBrk="1" hangingPunct="1"/>
              <a:t>3</a:t>
            </a:fld>
            <a:endParaRPr lang="en-US" altLang="en-US" sz="1200">
              <a:solidFill>
                <a:srgbClr val="3F3F3F"/>
              </a:solidFill>
            </a:endParaRPr>
          </a:p>
        </p:txBody>
      </p:sp>
      <mc:AlternateContent xmlns:mc="http://schemas.openxmlformats.org/markup-compatibility/2006" xmlns:a14="http://schemas.microsoft.com/office/drawing/2010/main">
        <mc:Choice Requires="a14">
          <p:sp>
            <p:nvSpPr>
              <p:cNvPr id="16390" name="Content Placeholder 2"/>
              <p:cNvSpPr>
                <a:spLocks noGrp="1"/>
              </p:cNvSpPr>
              <p:nvPr>
                <p:ph idx="1"/>
              </p:nvPr>
            </p:nvSpPr>
            <p:spPr>
              <a:xfrm>
                <a:off x="457200" y="3352800"/>
                <a:ext cx="8229600" cy="2844800"/>
              </a:xfrm>
            </p:spPr>
            <p:txBody>
              <a:bodyPr/>
              <a:lstStyle/>
              <a:p>
                <a:r>
                  <a:rPr lang="fa-IR" altLang="en-US" dirty="0" smtClean="0"/>
                  <a:t>دامنه </a:t>
                </a:r>
                <a:r>
                  <a:rPr lang="en-US" altLang="en-US" dirty="0" smtClean="0"/>
                  <a:t>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𝑉</m:t>
                        </m:r>
                      </m:e>
                      <m:sub>
                        <m:r>
                          <a:rPr lang="en-US" altLang="en-US" b="0" i="1" smtClean="0">
                            <a:latin typeface="Cambria Math" panose="02040503050406030204" pitchFamily="18" charset="0"/>
                          </a:rPr>
                          <m:t>𝑚</m:t>
                        </m:r>
                      </m:sub>
                    </m:sSub>
                  </m:oMath>
                </a14:m>
                <a:endParaRPr lang="en-US" altLang="en-US" i="1" dirty="0"/>
              </a:p>
              <a:p>
                <a:r>
                  <a:rPr lang="fa-IR" altLang="en-US" dirty="0" smtClean="0"/>
                  <a:t>آرگومان </a:t>
                </a:r>
                <a14:m>
                  <m:oMath xmlns:m="http://schemas.openxmlformats.org/officeDocument/2006/math">
                    <m:r>
                      <a:rPr lang="en-US" altLang="en-US" b="0" i="1" smtClean="0">
                        <a:latin typeface="Cambria Math" panose="02040503050406030204" pitchFamily="18" charset="0"/>
                      </a:rPr>
                      <m:t>𝜔</m:t>
                    </m:r>
                    <m:r>
                      <a:rPr lang="en-US" altLang="en-US" b="0" i="1" smtClean="0">
                        <a:latin typeface="Cambria Math" panose="02040503050406030204" pitchFamily="18" charset="0"/>
                      </a:rPr>
                      <m:t>𝑡</m:t>
                    </m:r>
                  </m:oMath>
                </a14:m>
                <a:endParaRPr lang="en-US" altLang="en-US" i="1" dirty="0"/>
              </a:p>
              <a:p>
                <a:r>
                  <a:rPr lang="fa-IR" altLang="en-US" dirty="0" smtClean="0"/>
                  <a:t>فرکانس زاویه‌ای </a:t>
                </a:r>
                <a:r>
                  <a:rPr lang="en-US" altLang="en-US" dirty="0" smtClean="0"/>
                  <a:t> </a:t>
                </a:r>
                <a14:m>
                  <m:oMath xmlns:m="http://schemas.openxmlformats.org/officeDocument/2006/math">
                    <m:r>
                      <a:rPr lang="en-US" altLang="en-US" i="1" dirty="0" smtClean="0">
                        <a:latin typeface="Cambria Math" panose="02040503050406030204" pitchFamily="18" charset="0"/>
                      </a:rPr>
                      <m:t>𝜔</m:t>
                    </m:r>
                  </m:oMath>
                </a14:m>
                <a:endParaRPr lang="fa-IR" altLang="en-US" dirty="0" smtClean="0"/>
              </a:p>
              <a:p>
                <a:r>
                  <a:rPr lang="fa-IR" altLang="en-US" dirty="0" smtClean="0"/>
                  <a:t>دوره تناوب </a:t>
                </a:r>
                <a14:m>
                  <m:oMath xmlns:m="http://schemas.openxmlformats.org/officeDocument/2006/math">
                    <m:r>
                      <a:rPr lang="en-US" altLang="en-US" i="1" dirty="0" smtClean="0">
                        <a:latin typeface="Cambria Math" panose="02040503050406030204" pitchFamily="18" charset="0"/>
                      </a:rPr>
                      <m:t>𝑇</m:t>
                    </m:r>
                  </m:oMath>
                </a14:m>
                <a:endParaRPr lang="en-US" altLang="en-US" dirty="0" smtClean="0"/>
              </a:p>
              <a:p>
                <a:r>
                  <a:rPr lang="fa-IR" altLang="en-US" dirty="0" smtClean="0"/>
                  <a:t>فرکانس </a:t>
                </a:r>
                <a14:m>
                  <m:oMath xmlns:m="http://schemas.openxmlformats.org/officeDocument/2006/math">
                    <m:r>
                      <a:rPr lang="en-US" altLang="en-US" i="1" dirty="0" smtClean="0">
                        <a:latin typeface="Cambria Math" panose="02040503050406030204" pitchFamily="18" charset="0"/>
                      </a:rPr>
                      <m:t>𝑓</m:t>
                    </m:r>
                  </m:oMath>
                </a14:m>
                <a:endParaRPr lang="en-US" altLang="en-US" dirty="0"/>
              </a:p>
            </p:txBody>
          </p:sp>
        </mc:Choice>
        <mc:Fallback xmlns="">
          <p:sp>
            <p:nvSpPr>
              <p:cNvPr id="16390" name="Content Placeholder 2"/>
              <p:cNvSpPr>
                <a:spLocks noGrp="1" noRot="1" noChangeAspect="1" noMove="1" noResize="1" noEditPoints="1" noAdjustHandles="1" noChangeArrowheads="1" noChangeShapeType="1" noTextEdit="1"/>
              </p:cNvSpPr>
              <p:nvPr>
                <p:ph idx="1"/>
              </p:nvPr>
            </p:nvSpPr>
            <p:spPr>
              <a:xfrm>
                <a:off x="457200" y="3352800"/>
                <a:ext cx="8229600" cy="2844800"/>
              </a:xfrm>
              <a:blipFill rotWithShape="0">
                <a:blip r:embed="rId3"/>
                <a:stretch>
                  <a:fillRect t="-1499" r="-444" b="-214"/>
                </a:stretch>
              </a:blipFill>
            </p:spPr>
            <p:txBody>
              <a:bodyPr/>
              <a:lstStyle/>
              <a:p>
                <a:r>
                  <a:rPr lang="fa-IR">
                    <a:noFill/>
                  </a:rPr>
                  <a:t> </a:t>
                </a:r>
              </a:p>
            </p:txBody>
          </p:sp>
        </mc:Fallback>
      </mc:AlternateContent>
      <p:pic>
        <p:nvPicPr>
          <p:cNvPr id="16391" name="Picture 3" descr="hay29575_1001.jpg"/>
          <p:cNvPicPr>
            <a:picLocks noChangeAspect="1"/>
          </p:cNvPicPr>
          <p:nvPr/>
        </p:nvPicPr>
        <p:blipFill>
          <a:blip r:embed="rId4">
            <a:extLst>
              <a:ext uri="{28A0092B-C50C-407E-A947-70E740481C1C}">
                <a14:useLocalDpi xmlns:a14="http://schemas.microsoft.com/office/drawing/2010/main" val="0"/>
              </a:ext>
            </a:extLst>
          </a:blip>
          <a:srcRect t="5276" r="48584" b="12177"/>
          <a:stretch>
            <a:fillRect/>
          </a:stretch>
        </p:blipFill>
        <p:spPr bwMode="auto">
          <a:xfrm>
            <a:off x="901700" y="1281113"/>
            <a:ext cx="5448300" cy="268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386" name="Object 2"/>
          <p:cNvGraphicFramePr>
            <a:graphicFrameLocks noChangeAspect="1"/>
          </p:cNvGraphicFramePr>
          <p:nvPr>
            <p:extLst>
              <p:ext uri="{D42A27DB-BD31-4B8C-83A1-F6EECF244321}">
                <p14:modId xmlns:p14="http://schemas.microsoft.com/office/powerpoint/2010/main" val="3761032997"/>
              </p:ext>
            </p:extLst>
          </p:nvPr>
        </p:nvGraphicFramePr>
        <p:xfrm>
          <a:off x="4283075" y="1447801"/>
          <a:ext cx="2651125" cy="458143"/>
        </p:xfrm>
        <a:graphic>
          <a:graphicData uri="http://schemas.openxmlformats.org/presentationml/2006/ole">
            <mc:AlternateContent xmlns:mc="http://schemas.openxmlformats.org/markup-compatibility/2006">
              <mc:Choice xmlns:v="urn:schemas-microsoft-com:vml" Requires="v">
                <p:oleObj spid="_x0000_s20611" name="Equation" r:id="rId5" imgW="1028700" imgH="177800" progId="Equation.3">
                  <p:embed/>
                </p:oleObj>
              </mc:Choice>
              <mc:Fallback>
                <p:oleObj name="Equation" r:id="rId5" imgW="10287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075" y="1447801"/>
                        <a:ext cx="2651125" cy="458143"/>
                      </a:xfrm>
                      <a:prstGeom prst="rect">
                        <a:avLst/>
                      </a:prstGeom>
                      <a:noFill/>
                      <a:ln>
                        <a:noFill/>
                      </a:ln>
                      <a:effectLst/>
                    </p:spPr>
                  </p:pic>
                </p:oleObj>
              </mc:Fallback>
            </mc:AlternateContent>
          </a:graphicData>
        </a:graphic>
      </p:graphicFrame>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graphicFrame>
        <p:nvGraphicFramePr>
          <p:cNvPr id="9" name="Object 3"/>
          <p:cNvGraphicFramePr>
            <a:graphicFrameLocks noChangeAspect="1"/>
          </p:cNvGraphicFramePr>
          <p:nvPr>
            <p:extLst/>
          </p:nvPr>
        </p:nvGraphicFramePr>
        <p:xfrm>
          <a:off x="1589088" y="5181600"/>
          <a:ext cx="1955800" cy="912813"/>
        </p:xfrm>
        <a:graphic>
          <a:graphicData uri="http://schemas.openxmlformats.org/presentationml/2006/ole">
            <mc:AlternateContent xmlns:mc="http://schemas.openxmlformats.org/markup-compatibility/2006">
              <mc:Choice xmlns:v="urn:schemas-microsoft-com:vml" Requires="v">
                <p:oleObj spid="_x0000_s20612" name="Equation" r:id="rId7" imgW="762000" imgH="355600" progId="Equation.3">
                  <p:embed/>
                </p:oleObj>
              </mc:Choice>
              <mc:Fallback>
                <p:oleObj name="Equation" r:id="rId7" imgW="762000" imgH="355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9088" y="5181600"/>
                        <a:ext cx="1955800"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2280935257"/>
              </p:ext>
            </p:extLst>
          </p:nvPr>
        </p:nvGraphicFramePr>
        <p:xfrm>
          <a:off x="4283075" y="5480051"/>
          <a:ext cx="1385858" cy="463550"/>
        </p:xfrm>
        <a:graphic>
          <a:graphicData uri="http://schemas.openxmlformats.org/presentationml/2006/ole">
            <mc:AlternateContent xmlns:mc="http://schemas.openxmlformats.org/markup-compatibility/2006">
              <mc:Choice xmlns:v="urn:schemas-microsoft-com:vml" Requires="v">
                <p:oleObj spid="_x0000_s20613" name="Equation" r:id="rId9" imgW="533400" imgH="177800" progId="Equation.3">
                  <p:embed/>
                </p:oleObj>
              </mc:Choice>
              <mc:Fallback>
                <p:oleObj name="Equation" r:id="rId9" imgW="533400" imgH="177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3075" y="5480051"/>
                        <a:ext cx="1385858" cy="46355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1963504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تمرین کلاسی</a:t>
            </a:r>
            <a:endParaRPr lang="fa-IR"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sz="2400" dirty="0" smtClean="0"/>
                  <a:t>در مدار زیر توان مصرفی مقاومت 10 اهمی را در حالت دائمی بیابید.</a:t>
                </a:r>
              </a:p>
              <a:p>
                <a:endParaRPr lang="fa-IR" sz="2400" dirty="0"/>
              </a:p>
              <a:p>
                <a:endParaRPr lang="fa-IR" sz="2400" dirty="0" smtClean="0"/>
              </a:p>
              <a:p>
                <a:endParaRPr lang="fa-IR" sz="2400" dirty="0"/>
              </a:p>
              <a:p>
                <a:endParaRPr lang="fa-IR" sz="2400" dirty="0" smtClean="0"/>
              </a:p>
              <a:p>
                <a:endParaRPr lang="fa-IR" sz="2400" dirty="0"/>
              </a:p>
              <a:p>
                <a:endParaRPr lang="fa-IR" sz="2400" dirty="0" smtClean="0"/>
              </a:p>
              <a:p>
                <a:pPr marL="0" indent="0" algn="l" rtl="0">
                  <a:buNone/>
                </a:pPr>
                <a:endParaRPr lang="en-US" sz="2400" i="1" dirty="0" smtClean="0">
                  <a:latin typeface="Cambria Math" panose="02040503050406030204" pitchFamily="18" charset="0"/>
                </a:endParaRPr>
              </a:p>
              <a:p>
                <a:pPr marL="0" indent="0" algn="l" rtl="0">
                  <a:buNone/>
                </a:pPr>
                <a:endParaRPr lang="en-US" sz="2400" i="1" dirty="0">
                  <a:latin typeface="Cambria Math" panose="02040503050406030204" pitchFamily="18" charset="0"/>
                </a:endParaRPr>
              </a:p>
              <a:p>
                <a:pPr marL="0" indent="0" algn="l" rtl="0">
                  <a:buNone/>
                </a:pPr>
                <a14:m>
                  <m:oMathPara xmlns:m="http://schemas.openxmlformats.org/officeDocument/2006/math">
                    <m:oMathParaPr>
                      <m:jc m:val="left"/>
                    </m:oMathParaPr>
                    <m:oMath xmlns:m="http://schemas.openxmlformats.org/officeDocument/2006/math">
                      <m:r>
                        <a:rPr lang="en-US" sz="2400" i="1" dirty="0" smtClean="0">
                          <a:latin typeface="Cambria Math" panose="02040503050406030204" pitchFamily="18" charset="0"/>
                        </a:rPr>
                        <m:t>𝑃</m:t>
                      </m:r>
                      <m:r>
                        <a:rPr lang="en-US" sz="2400" i="1" dirty="0" smtClean="0">
                          <a:latin typeface="Cambria Math" panose="02040503050406030204" pitchFamily="18" charset="0"/>
                        </a:rPr>
                        <m:t> = </m:t>
                      </m:r>
                      <m:r>
                        <a:rPr lang="en-US" sz="2400" i="1" dirty="0" smtClean="0">
                          <a:latin typeface="Cambria Math" panose="02040503050406030204" pitchFamily="18" charset="0"/>
                        </a:rPr>
                        <m:t>10</m:t>
                      </m:r>
                      <m:sSup>
                        <m:sSupPr>
                          <m:ctrlPr>
                            <a:rPr lang="en-US" sz="2400" i="1" dirty="0" smtClean="0">
                              <a:latin typeface="Cambria Math" panose="02040503050406030204" pitchFamily="18" charset="0"/>
                            </a:rPr>
                          </m:ctrlPr>
                        </m:sSupPr>
                        <m:e>
                          <m:d>
                            <m:dPr>
                              <m:begChr m:val="["/>
                              <m:endChr m:val="]"/>
                              <m:ctrlPr>
                                <a:rPr lang="en-US" sz="2400" i="1" dirty="0" smtClean="0">
                                  <a:latin typeface="Cambria Math" panose="02040503050406030204" pitchFamily="18" charset="0"/>
                                </a:rPr>
                              </m:ctrlPr>
                            </m:dPr>
                            <m:e>
                              <m:r>
                                <a:rPr lang="en-US" sz="2400" b="0" i="1" dirty="0" smtClean="0">
                                  <a:latin typeface="Cambria Math" panose="02040503050406030204" pitchFamily="18" charset="0"/>
                                </a:rPr>
                                <m:t>79</m:t>
                              </m:r>
                              <m:r>
                                <a:rPr lang="en-US" sz="2400" b="0" i="1" dirty="0" smtClean="0">
                                  <a:latin typeface="Cambria Math" panose="02040503050406030204" pitchFamily="18" charset="0"/>
                                </a:rPr>
                                <m:t>.</m:t>
                              </m:r>
                              <m:r>
                                <a:rPr lang="en-US" sz="2400" b="0" i="1" dirty="0" smtClean="0">
                                  <a:latin typeface="Cambria Math" panose="02040503050406030204" pitchFamily="18" charset="0"/>
                                </a:rPr>
                                <m:t>2</m:t>
                              </m:r>
                              <m:func>
                                <m:funcPr>
                                  <m:ctrlPr>
                                    <a:rPr lang="en-US" sz="2400" b="0" i="1" dirty="0" smtClean="0">
                                      <a:latin typeface="Cambria Math" panose="02040503050406030204" pitchFamily="18" charset="0"/>
                                    </a:rPr>
                                  </m:ctrlPr>
                                </m:funcPr>
                                <m:fName>
                                  <m:r>
                                    <m:rPr>
                                      <m:sty m:val="p"/>
                                    </m:rPr>
                                    <a:rPr lang="en-US" sz="2400" b="0" i="0" dirty="0" smtClean="0">
                                      <a:latin typeface="Cambria Math" panose="02040503050406030204" pitchFamily="18" charset="0"/>
                                    </a:rPr>
                                    <m:t>cos</m:t>
                                  </m:r>
                                </m:fName>
                                <m:e>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5</m:t>
                                      </m:r>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82</m:t>
                                      </m:r>
                                      <m:r>
                                        <a:rPr lang="en-US" sz="2400" b="0" i="1" dirty="0" smtClean="0">
                                          <a:latin typeface="Cambria Math" panose="02040503050406030204" pitchFamily="18" charset="0"/>
                                          <a:ea typeface="Cambria Math" panose="02040503050406030204" pitchFamily="18" charset="0"/>
                                        </a:rPr>
                                        <m:t>°</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811</m:t>
                                  </m:r>
                                  <m:r>
                                    <a:rPr lang="en-US" sz="2400" b="0" i="1" dirty="0" smtClean="0">
                                      <a:latin typeface="Cambria Math" panose="02040503050406030204" pitchFamily="18" charset="0"/>
                                    </a:rPr>
                                    <m:t>.</m:t>
                                  </m:r>
                                  <m:r>
                                    <a:rPr lang="en-US" sz="2400" b="0" i="1" dirty="0" smtClean="0">
                                      <a:latin typeface="Cambria Math" panose="02040503050406030204" pitchFamily="18" charset="0"/>
                                    </a:rPr>
                                    <m:t>7</m:t>
                                  </m:r>
                                  <m:func>
                                    <m:funcPr>
                                      <m:ctrlPr>
                                        <a:rPr lang="en-US" sz="2400" b="0" i="1" dirty="0" smtClean="0">
                                          <a:latin typeface="Cambria Math" panose="02040503050406030204" pitchFamily="18" charset="0"/>
                                        </a:rPr>
                                      </m:ctrlPr>
                                    </m:funcPr>
                                    <m:fName>
                                      <m:r>
                                        <m:rPr>
                                          <m:sty m:val="p"/>
                                        </m:rPr>
                                        <a:rPr lang="en-US" sz="2400" b="0" i="0" dirty="0" smtClean="0">
                                          <a:latin typeface="Cambria Math" panose="02040503050406030204" pitchFamily="18" charset="0"/>
                                        </a:rPr>
                                        <m:t>cos</m:t>
                                      </m:r>
                                    </m:fName>
                                    <m:e>
                                      <m:r>
                                        <a:rPr lang="en-US" sz="2400" b="0" i="1" dirty="0" smtClean="0">
                                          <a:latin typeface="Cambria Math" panose="02040503050406030204" pitchFamily="18" charset="0"/>
                                        </a:rPr>
                                        <m:t>(</m:t>
                                      </m:r>
                                      <m:r>
                                        <a:rPr lang="en-US" sz="2400" b="0" i="1" dirty="0" smtClean="0">
                                          <a:latin typeface="Cambria Math" panose="02040503050406030204" pitchFamily="18" charset="0"/>
                                        </a:rPr>
                                        <m:t>3</m:t>
                                      </m:r>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76</m:t>
                                      </m:r>
                                      <m:r>
                                        <a:rPr lang="en-US" sz="2400" b="0" i="1" dirty="0" smtClean="0">
                                          <a:latin typeface="Cambria Math" panose="02040503050406030204" pitchFamily="18" charset="0"/>
                                        </a:rPr>
                                        <m:t>.</m:t>
                                      </m:r>
                                      <m:r>
                                        <a:rPr lang="en-US" sz="2400" b="0" i="1" dirty="0" smtClean="0">
                                          <a:latin typeface="Cambria Math" panose="02040503050406030204" pitchFamily="18" charset="0"/>
                                        </a:rPr>
                                        <m:t>9</m:t>
                                      </m:r>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rPr>
                                        <m:t>)</m:t>
                                      </m:r>
                                    </m:e>
                                  </m:func>
                                </m:e>
                              </m:func>
                            </m:e>
                          </m:d>
                        </m:e>
                        <m:sup>
                          <m:r>
                            <a:rPr lang="en-US" sz="2400" i="1" dirty="0" smtClean="0">
                              <a:latin typeface="Cambria Math" panose="02040503050406030204" pitchFamily="18" charset="0"/>
                            </a:rPr>
                            <m:t>2</m:t>
                          </m:r>
                        </m:sup>
                      </m:sSup>
                      <m:r>
                        <a:rPr lang="en-US" sz="2400" b="0" i="1" dirty="0" smtClean="0">
                          <a:latin typeface="Cambria Math" panose="02040503050406030204" pitchFamily="18" charset="0"/>
                        </a:rPr>
                        <m:t> </m:t>
                      </m:r>
                      <m:r>
                        <a:rPr lang="en-US" sz="2400" b="0" i="1" dirty="0" smtClean="0">
                          <a:latin typeface="Cambria Math" panose="02040503050406030204" pitchFamily="18" charset="0"/>
                        </a:rPr>
                        <m:t>𝜇</m:t>
                      </m:r>
                      <m:r>
                        <a:rPr lang="en-US" sz="2400" b="0" i="1" dirty="0" smtClean="0">
                          <a:latin typeface="Cambria Math" panose="02040503050406030204" pitchFamily="18" charset="0"/>
                        </a:rPr>
                        <m:t>𝑊</m:t>
                      </m:r>
                    </m:oMath>
                  </m:oMathPara>
                </a14:m>
                <a:endParaRPr lang="fa-IR" sz="24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224" t="-1000" r="-150"/>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8. تحلیل دائمی سینوسی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30</a:t>
            </a:fld>
            <a:endParaRPr lang="en-US" altLang="en-US" dirty="0"/>
          </a:p>
        </p:txBody>
      </p:sp>
      <p:pic>
        <p:nvPicPr>
          <p:cNvPr id="8" name="Picture 7"/>
          <p:cNvPicPr>
            <a:picLocks noChangeAspect="1"/>
          </p:cNvPicPr>
          <p:nvPr/>
        </p:nvPicPr>
        <p:blipFill>
          <a:blip r:embed="rId3">
            <a:clrChange>
              <a:clrFrom>
                <a:srgbClr val="FFF4D2"/>
              </a:clrFrom>
              <a:clrTo>
                <a:srgbClr val="FFF4D2">
                  <a:alpha val="0"/>
                </a:srgbClr>
              </a:clrTo>
            </a:clrChange>
          </a:blip>
          <a:stretch>
            <a:fillRect/>
          </a:stretch>
        </p:blipFill>
        <p:spPr>
          <a:xfrm>
            <a:off x="845496" y="2438400"/>
            <a:ext cx="7426257" cy="1986281"/>
          </a:xfrm>
          <a:prstGeom prst="rect">
            <a:avLst/>
          </a:prstGeom>
        </p:spPr>
      </p:pic>
      <p:sp>
        <p:nvSpPr>
          <p:cNvPr id="10" name="Rectangle 9"/>
          <p:cNvSpPr/>
          <p:nvPr/>
        </p:nvSpPr>
        <p:spPr>
          <a:xfrm>
            <a:off x="609600" y="5229174"/>
            <a:ext cx="8044774" cy="652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898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436" name="Content Placeholder 2"/>
              <p:cNvSpPr>
                <a:spLocks noGrp="1"/>
              </p:cNvSpPr>
              <p:nvPr>
                <p:ph idx="1"/>
              </p:nvPr>
            </p:nvSpPr>
            <p:spPr/>
            <p:txBody>
              <a:bodyPr/>
              <a:lstStyle/>
              <a:p>
                <a:pPr>
                  <a:buFont typeface="Wingdings 2" pitchFamily="18" charset="2"/>
                  <a:buNone/>
                </a:pPr>
                <a:r>
                  <a:rPr lang="fa-IR" altLang="en-US" sz="2400" dirty="0" smtClean="0"/>
                  <a:t>در حالت کلی‌تر، موج سینوسی شامل یک فاز</a:t>
                </a:r>
                <a14:m>
                  <m:oMath xmlns:m="http://schemas.openxmlformats.org/officeDocument/2006/math">
                    <m:r>
                      <a:rPr lang="en-US" altLang="en-US" sz="2400" i="1" dirty="0" smtClean="0">
                        <a:latin typeface="Cambria Math" panose="02040503050406030204" pitchFamily="18" charset="0"/>
                      </a:rPr>
                      <m:t>𝜃</m:t>
                    </m:r>
                  </m:oMath>
                </a14:m>
                <a:r>
                  <a:rPr lang="en-US" altLang="en-US" sz="2400" dirty="0" smtClean="0"/>
                  <a:t> </a:t>
                </a:r>
                <a:r>
                  <a:rPr lang="fa-IR" altLang="en-US" sz="2400" dirty="0" smtClean="0"/>
                  <a:t> است.</a:t>
                </a:r>
                <a:endParaRPr lang="en-US" altLang="en-US" sz="2400" dirty="0"/>
              </a:p>
              <a:p>
                <a:pPr>
                  <a:buFont typeface="Wingdings 2" pitchFamily="18" charset="2"/>
                  <a:buNone/>
                </a:pPr>
                <a:endParaRPr lang="en-US" altLang="en-US" sz="2400" dirty="0"/>
              </a:p>
              <a:p>
                <a:pPr>
                  <a:buFont typeface="Wingdings 2" pitchFamily="18" charset="2"/>
                  <a:buNone/>
                </a:pPr>
                <a:endParaRPr lang="en-US" altLang="en-US" sz="2400" dirty="0"/>
              </a:p>
              <a:p>
                <a:pPr>
                  <a:buFont typeface="Wingdings 2" pitchFamily="18" charset="2"/>
                  <a:buNone/>
                </a:pPr>
                <a:endParaRPr lang="en-US" altLang="en-US" sz="2400" dirty="0"/>
              </a:p>
              <a:p>
                <a:pPr>
                  <a:buFont typeface="Wingdings 2" pitchFamily="18" charset="2"/>
                  <a:buNone/>
                </a:pPr>
                <a:endParaRPr lang="en-US" altLang="en-US" sz="2400" dirty="0"/>
              </a:p>
              <a:p>
                <a:pPr>
                  <a:buFont typeface="Wingdings 2" pitchFamily="18" charset="2"/>
                  <a:buNone/>
                </a:pPr>
                <a:endParaRPr lang="en-US" altLang="en-US" sz="2400" dirty="0"/>
              </a:p>
              <a:p>
                <a:pPr>
                  <a:buFont typeface="Wingdings 2" pitchFamily="18" charset="2"/>
                  <a:buNone/>
                </a:pPr>
                <a:endParaRPr lang="en-US" altLang="en-US" sz="2400" dirty="0"/>
              </a:p>
              <a:p>
                <a:pPr>
                  <a:buFont typeface="Wingdings 2" pitchFamily="18" charset="2"/>
                  <a:buNone/>
                </a:pPr>
                <a:endParaRPr lang="en-US" altLang="en-US" sz="2400" dirty="0"/>
              </a:p>
              <a:p>
                <a:r>
                  <a:rPr lang="fa-IR" altLang="en-US" sz="2000" dirty="0" smtClean="0"/>
                  <a:t>می‌گوییم موج جدید نسبت به موج اصلی به اندازه </a:t>
                </a:r>
                <a14:m>
                  <m:oMath xmlns:m="http://schemas.openxmlformats.org/officeDocument/2006/math">
                    <m:r>
                      <a:rPr lang="en-US" altLang="en-US" sz="2000" b="0" i="1" smtClean="0">
                        <a:latin typeface="Cambria Math" panose="02040503050406030204" pitchFamily="18" charset="0"/>
                      </a:rPr>
                      <m:t>𝜃</m:t>
                    </m:r>
                  </m:oMath>
                </a14:m>
                <a:r>
                  <a:rPr lang="fa-IR" altLang="en-US" sz="2000" dirty="0" smtClean="0"/>
                  <a:t> </a:t>
                </a:r>
                <a:r>
                  <a:rPr lang="fa-IR" altLang="en-US" sz="2000" dirty="0" smtClean="0">
                    <a:solidFill>
                      <a:srgbClr val="FF0000"/>
                    </a:solidFill>
                  </a:rPr>
                  <a:t>پیش‌فاز</a:t>
                </a:r>
                <a:r>
                  <a:rPr lang="fa-IR" altLang="en-US" sz="2000" dirty="0" smtClean="0"/>
                  <a:t> یا </a:t>
                </a:r>
                <a:r>
                  <a:rPr lang="en-US" altLang="en-US" sz="2000" dirty="0" smtClean="0">
                    <a:solidFill>
                      <a:srgbClr val="FF0000"/>
                    </a:solidFill>
                  </a:rPr>
                  <a:t>lead</a:t>
                </a:r>
                <a:r>
                  <a:rPr lang="fa-IR" altLang="en-US" sz="2000" dirty="0" smtClean="0">
                    <a:solidFill>
                      <a:srgbClr val="FF0000"/>
                    </a:solidFill>
                  </a:rPr>
                  <a:t> </a:t>
                </a:r>
                <a:r>
                  <a:rPr lang="fa-IR" altLang="en-US" sz="2000" dirty="0" smtClean="0"/>
                  <a:t>است.</a:t>
                </a:r>
                <a:endParaRPr lang="en-US" altLang="en-US" sz="2000" dirty="0"/>
              </a:p>
              <a:p>
                <a:r>
                  <a:rPr lang="fa-IR" altLang="en-US" sz="2000" dirty="0"/>
                  <a:t>می‌گوییم موج </a:t>
                </a:r>
                <a:r>
                  <a:rPr lang="fa-IR" altLang="en-US" sz="2000" dirty="0" smtClean="0"/>
                  <a:t>اصلی نسبت </a:t>
                </a:r>
                <a:r>
                  <a:rPr lang="fa-IR" altLang="en-US" sz="2000" dirty="0"/>
                  <a:t>به موج </a:t>
                </a:r>
                <a:r>
                  <a:rPr lang="fa-IR" altLang="en-US" sz="2000" dirty="0" smtClean="0"/>
                  <a:t>جدید به </a:t>
                </a:r>
                <a:r>
                  <a:rPr lang="fa-IR" altLang="en-US" sz="2000" dirty="0"/>
                  <a:t>اندازه </a:t>
                </a:r>
                <a14:m>
                  <m:oMath xmlns:m="http://schemas.openxmlformats.org/officeDocument/2006/math">
                    <m:r>
                      <a:rPr lang="en-US" altLang="en-US" sz="2000" i="1">
                        <a:latin typeface="Cambria Math" panose="02040503050406030204" pitchFamily="18" charset="0"/>
                      </a:rPr>
                      <m:t>𝜃</m:t>
                    </m:r>
                  </m:oMath>
                </a14:m>
                <a:r>
                  <a:rPr lang="fa-IR" altLang="en-US" sz="2000" dirty="0"/>
                  <a:t> </a:t>
                </a:r>
                <a:r>
                  <a:rPr lang="fa-IR" altLang="en-US" sz="2000" dirty="0" smtClean="0">
                    <a:solidFill>
                      <a:srgbClr val="FF0000"/>
                    </a:solidFill>
                  </a:rPr>
                  <a:t>پس‌فاز</a:t>
                </a:r>
                <a:r>
                  <a:rPr lang="fa-IR" altLang="en-US" sz="2000" dirty="0" smtClean="0"/>
                  <a:t> </a:t>
                </a:r>
                <a:r>
                  <a:rPr lang="fa-IR" altLang="en-US" sz="2000" dirty="0"/>
                  <a:t>یا </a:t>
                </a:r>
                <a:r>
                  <a:rPr lang="en-US" altLang="en-US" sz="2000" dirty="0" smtClean="0">
                    <a:solidFill>
                      <a:srgbClr val="FF0000"/>
                    </a:solidFill>
                  </a:rPr>
                  <a:t>lag</a:t>
                </a:r>
                <a:r>
                  <a:rPr lang="fa-IR" altLang="en-US" sz="2000" dirty="0" smtClean="0">
                    <a:solidFill>
                      <a:srgbClr val="FF0000"/>
                    </a:solidFill>
                  </a:rPr>
                  <a:t> </a:t>
                </a:r>
                <a:r>
                  <a:rPr lang="fa-IR" altLang="en-US" sz="2000" dirty="0" smtClean="0"/>
                  <a:t>است</a:t>
                </a:r>
                <a:r>
                  <a:rPr lang="fa-IR" altLang="en-US" sz="2000" dirty="0"/>
                  <a:t>.</a:t>
                </a:r>
                <a:endParaRPr lang="en-US" altLang="en-US" sz="2000" dirty="0"/>
              </a:p>
              <a:p>
                <a:pPr marL="0" indent="0">
                  <a:buNone/>
                </a:pPr>
                <a:r>
                  <a:rPr lang="en-US" altLang="en-US" sz="2000" dirty="0" smtClean="0"/>
                  <a:t> </a:t>
                </a:r>
                <a:endParaRPr lang="en-US" altLang="en-US" sz="2000" dirty="0"/>
              </a:p>
              <a:p>
                <a:pPr>
                  <a:buFont typeface="Wingdings 2" pitchFamily="18" charset="2"/>
                  <a:buNone/>
                </a:pPr>
                <a:endParaRPr lang="en-US" altLang="en-US" sz="2400" dirty="0"/>
              </a:p>
            </p:txBody>
          </p:sp>
        </mc:Choice>
        <mc:Fallback xmlns="">
          <p:sp>
            <p:nvSpPr>
              <p:cNvPr id="18436"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625" r="-1122"/>
                </a:stretch>
              </a:blipFill>
            </p:spPr>
            <p:txBody>
              <a:bodyPr/>
              <a:lstStyle/>
              <a:p>
                <a:r>
                  <a:rPr lang="fa-IR">
                    <a:noFill/>
                  </a:rPr>
                  <a:t> </a:t>
                </a:r>
              </a:p>
            </p:txBody>
          </p:sp>
        </mc:Fallback>
      </mc:AlternateContent>
      <p:pic>
        <p:nvPicPr>
          <p:cNvPr id="18435" name="Picture 4" descr="hay29575_1002.jpg"/>
          <p:cNvPicPr>
            <a:picLocks noChangeAspect="1"/>
          </p:cNvPicPr>
          <p:nvPr/>
        </p:nvPicPr>
        <p:blipFill>
          <a:blip r:embed="rId4" cstate="print">
            <a:extLst>
              <a:ext uri="{28A0092B-C50C-407E-A947-70E740481C1C}">
                <a14:useLocalDpi xmlns:a14="http://schemas.microsoft.com/office/drawing/2010/main" val="0"/>
              </a:ext>
            </a:extLst>
          </a:blip>
          <a:srcRect t="3433"/>
          <a:stretch>
            <a:fillRect/>
          </a:stretch>
        </p:blipFill>
        <p:spPr bwMode="auto">
          <a:xfrm>
            <a:off x="762000" y="2133600"/>
            <a:ext cx="520700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fa-IR" dirty="0" smtClean="0"/>
              <a:t>فاز موج سینوسی</a:t>
            </a: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7AB0C6A7-B603-4432-A9A9-D482D1468851}" type="slidenum">
              <a:rPr lang="en-US" altLang="en-US" sz="1200">
                <a:solidFill>
                  <a:srgbClr val="3F3F3F"/>
                </a:solidFill>
              </a:rPr>
              <a:pPr eaLnBrk="1" hangingPunct="1"/>
              <a:t>4</a:t>
            </a:fld>
            <a:endParaRPr lang="en-US" altLang="en-US" sz="1200">
              <a:solidFill>
                <a:srgbClr val="3F3F3F"/>
              </a:solidFill>
            </a:endParaRPr>
          </a:p>
        </p:txBody>
      </p:sp>
      <p:graphicFrame>
        <p:nvGraphicFramePr>
          <p:cNvPr id="18434" name="Object 2"/>
          <p:cNvGraphicFramePr>
            <a:graphicFrameLocks noChangeAspect="1"/>
          </p:cNvGraphicFramePr>
          <p:nvPr>
            <p:extLst>
              <p:ext uri="{D42A27DB-BD31-4B8C-83A1-F6EECF244321}">
                <p14:modId xmlns:p14="http://schemas.microsoft.com/office/powerpoint/2010/main" val="2621647285"/>
              </p:ext>
            </p:extLst>
          </p:nvPr>
        </p:nvGraphicFramePr>
        <p:xfrm>
          <a:off x="4533900" y="2209800"/>
          <a:ext cx="2933700" cy="419421"/>
        </p:xfrm>
        <a:graphic>
          <a:graphicData uri="http://schemas.openxmlformats.org/presentationml/2006/ole">
            <mc:AlternateContent xmlns:mc="http://schemas.openxmlformats.org/markup-compatibility/2006">
              <mc:Choice xmlns:v="urn:schemas-microsoft-com:vml" Requires="v">
                <p:oleObj spid="_x0000_s21551" name="Equation" r:id="rId5" imgW="1244600" imgH="177800" progId="Equation.3">
                  <p:embed/>
                </p:oleObj>
              </mc:Choice>
              <mc:Fallback>
                <p:oleObj name="Equation" r:id="rId5" imgW="12446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3900" y="2209800"/>
                        <a:ext cx="2933700" cy="419421"/>
                      </a:xfrm>
                      <a:prstGeom prst="rect">
                        <a:avLst/>
                      </a:prstGeom>
                      <a:noFill/>
                      <a:ln>
                        <a:noFill/>
                      </a:ln>
                      <a:effectLst/>
                    </p:spPr>
                  </p:pic>
                </p:oleObj>
              </mc:Fallback>
            </mc:AlternateContent>
          </a:graphicData>
        </a:graphic>
      </p:graphicFrame>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376032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عدد مختلط</a:t>
            </a:r>
            <a:endParaRPr lang="fa-IR"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fa-IR" dirty="0" smtClean="0"/>
                  <a:t>یک عدد مختلط را به فرم‌های زیر نمایش می‌دهیم:</a:t>
                </a:r>
              </a:p>
              <a:p>
                <a:pPr algn="l" rtl="0"/>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m:t>
                        </m:r>
                        <m:r>
                          <a:rPr lang="en-US" b="0" i="1" smtClean="0">
                            <a:latin typeface="Cambria Math" panose="02040503050406030204" pitchFamily="18" charset="0"/>
                          </a:rPr>
                          <m:t>𝜃</m:t>
                        </m:r>
                      </m:sup>
                    </m:sSup>
                  </m:oMath>
                </a14:m>
                <a:endParaRPr lang="en-US" b="0" i="1" dirty="0" smtClean="0">
                  <a:latin typeface="Cambria Math" panose="02040503050406030204" pitchFamily="18" charset="0"/>
                </a:endParaRPr>
              </a:p>
              <a:p>
                <a:pPr lvl="1" algn="l" rtl="0"/>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2</m:t>
                            </m:r>
                          </m:sup>
                        </m:sSup>
                      </m:e>
                    </m:rad>
                    <m:r>
                      <a:rPr lang="en-US" b="0" i="1" smtClean="0">
                        <a:latin typeface="Cambria Math" panose="02040503050406030204" pitchFamily="18" charset="0"/>
                      </a:rPr>
                      <m:t>,  </m:t>
                    </m:r>
                    <m:r>
                      <a:rPr lang="en-US" b="0" i="1" smtClean="0">
                        <a:latin typeface="Cambria Math" panose="02040503050406030204" pitchFamily="18" charset="0"/>
                      </a:rPr>
                      <m:t>𝜃</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m:t>
                            </m:r>
                          </m:e>
                          <m:sup>
                            <m:r>
                              <a:rPr lang="en-US" b="0" i="1" smtClean="0">
                                <a:latin typeface="Cambria Math" panose="02040503050406030204" pitchFamily="18" charset="0"/>
                              </a:rPr>
                              <m:t>−</m:t>
                            </m:r>
                            <m:r>
                              <a:rPr lang="en-US" b="0" i="1" smtClean="0">
                                <a:latin typeface="Cambria Math" panose="02040503050406030204" pitchFamily="18" charset="0"/>
                              </a:rPr>
                              <m:t>1</m:t>
                            </m:r>
                          </m:sup>
                        </m:sSup>
                      </m:fName>
                      <m:e>
                        <m:f>
                          <m:fPr>
                            <m:ctrlPr>
                              <a:rPr lang="en-US" b="0" i="1" smtClean="0">
                                <a:latin typeface="Cambria Math" panose="02040503050406030204" pitchFamily="18" charset="0"/>
                              </a:rPr>
                            </m:ctrlPr>
                          </m:fPr>
                          <m:num>
                            <m:r>
                              <a:rPr lang="en-US" b="0" i="1" smtClean="0">
                                <a:latin typeface="Cambria Math" panose="02040503050406030204" pitchFamily="18" charset="0"/>
                              </a:rPr>
                              <m:t>𝑏</m:t>
                            </m:r>
                          </m:num>
                          <m:den>
                            <m:r>
                              <a:rPr lang="en-US" b="0" i="1" smtClean="0">
                                <a:latin typeface="Cambria Math" panose="02040503050406030204" pitchFamily="18" charset="0"/>
                              </a:rPr>
                              <m:t>𝑎</m:t>
                            </m:r>
                          </m:den>
                        </m:f>
                      </m:e>
                    </m:func>
                  </m:oMath>
                </a14:m>
                <a:endParaRPr lang="en-US" dirty="0" smtClean="0"/>
              </a:p>
              <a:p>
                <a:pPr lvl="1" algn="l" rtl="0"/>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𝐴</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𝜃</m:t>
                        </m:r>
                      </m:e>
                    </m:func>
                  </m:oMath>
                </a14:m>
                <a:endParaRPr lang="en-US" dirty="0" smtClean="0"/>
              </a:p>
              <a:p>
                <a14:m>
                  <m:oMath xmlns:m="http://schemas.openxmlformats.org/officeDocument/2006/math">
                    <m:r>
                      <a:rPr lang="en-US" i="1">
                        <a:latin typeface="Cambria Math" panose="02040503050406030204" pitchFamily="18" charset="0"/>
                      </a:rPr>
                      <m:t>𝐴</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r>
                          <a:rPr lang="en-US" i="1">
                            <a:latin typeface="Cambria Math" panose="02040503050406030204" pitchFamily="18" charset="0"/>
                          </a:rPr>
                          <m:t>𝜃</m:t>
                        </m:r>
                      </m:sup>
                    </m:sSup>
                  </m:oMath>
                </a14:m>
                <a:r>
                  <a:rPr lang="fa-IR" dirty="0" smtClean="0"/>
                  <a:t> را به‌صورت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oMath>
                </a14:m>
                <a:r>
                  <a:rPr lang="fa-IR" dirty="0" smtClean="0"/>
                  <a:t> نیز نشان می‌دهند.</a:t>
                </a:r>
              </a:p>
              <a:p>
                <a:r>
                  <a:rPr lang="fa-IR" dirty="0" smtClean="0"/>
                  <a:t>مثال:</a:t>
                </a:r>
              </a:p>
              <a:p>
                <a:pPr algn="l" rtl="0"/>
                <a14:m>
                  <m:oMath xmlns:m="http://schemas.openxmlformats.org/officeDocument/2006/math">
                    <m:r>
                      <a:rPr lang="en-US" sz="2800" b="0" i="1" smtClean="0">
                        <a:latin typeface="Cambria Math" panose="02040503050406030204" pitchFamily="18" charset="0"/>
                      </a:rPr>
                      <m:t>2</m:t>
                    </m:r>
                    <m:r>
                      <a:rPr lang="en-US" sz="2800" i="1">
                        <a:latin typeface="Cambria Math" panose="02040503050406030204" pitchFamily="18" charset="0"/>
                        <a:ea typeface="Cambria Math" panose="02040503050406030204" pitchFamily="18" charset="0"/>
                      </a:rPr>
                      <m:t>∡</m:t>
                    </m:r>
                    <m:r>
                      <a:rPr lang="en-US" sz="2800" b="0" i="0" smtClean="0">
                        <a:latin typeface="Cambria Math" panose="02040503050406030204" pitchFamily="18" charset="0"/>
                        <a:ea typeface="Cambria Math" panose="02040503050406030204" pitchFamily="18" charset="0"/>
                      </a:rPr>
                      <m:t>45</m:t>
                    </m:r>
                    <m:r>
                      <a:rPr lang="en-US" sz="2800" b="0" i="1" smtClean="0">
                        <a:latin typeface="Cambria Math" panose="02040503050406030204" pitchFamily="18" charset="0"/>
                        <a:ea typeface="Cambria Math" panose="02040503050406030204" pitchFamily="18" charset="0"/>
                      </a:rPr>
                      <m:t>°</m:t>
                    </m:r>
                    <m:r>
                      <a:rPr lang="en-US" sz="2800" b="0" i="0" smtClean="0">
                        <a:latin typeface="Cambria Math" panose="02040503050406030204" pitchFamily="18" charset="0"/>
                        <a:ea typeface="Cambria Math" panose="02040503050406030204" pitchFamily="18" charset="0"/>
                      </a:rPr>
                      <m:t>=</m:t>
                    </m:r>
                    <m:r>
                      <a:rPr lang="en-US" sz="2800" b="0" i="0" smtClean="0">
                        <a:latin typeface="Cambria Math" panose="02040503050406030204" pitchFamily="18" charset="0"/>
                        <a:ea typeface="Cambria Math" panose="02040503050406030204" pitchFamily="18" charset="0"/>
                      </a:rPr>
                      <m:t>2</m:t>
                    </m:r>
                    <m:sSup>
                      <m:sSupPr>
                        <m:ctrlPr>
                          <a:rPr lang="en-US" sz="2800" b="0" i="1" smtClean="0">
                            <a:latin typeface="Cambria Math" panose="02040503050406030204" pitchFamily="18" charset="0"/>
                            <a:ea typeface="Cambria Math" panose="02040503050406030204" pitchFamily="18" charset="0"/>
                          </a:rPr>
                        </m:ctrlPr>
                      </m:sSupPr>
                      <m:e>
                        <m:r>
                          <m:rPr>
                            <m:sty m:val="p"/>
                          </m:rPr>
                          <a:rPr lang="en-US" sz="2800" b="0" i="0" smtClean="0">
                            <a:latin typeface="Cambria Math" panose="02040503050406030204" pitchFamily="18" charset="0"/>
                            <a:ea typeface="Cambria Math" panose="02040503050406030204" pitchFamily="18" charset="0"/>
                          </a:rPr>
                          <m:t>e</m:t>
                        </m:r>
                      </m:e>
                      <m:sup>
                        <m:r>
                          <m:rPr>
                            <m:sty m:val="p"/>
                          </m:rPr>
                          <a:rPr lang="en-US" sz="2800" b="0" i="0" smtClean="0">
                            <a:latin typeface="Cambria Math" panose="02040503050406030204" pitchFamily="18" charset="0"/>
                            <a:ea typeface="Cambria Math" panose="02040503050406030204" pitchFamily="18" charset="0"/>
                          </a:rPr>
                          <m:t>j</m:t>
                        </m:r>
                        <m:r>
                          <a:rPr lang="en-US" sz="2800" b="0" i="0" smtClean="0">
                            <a:latin typeface="Cambria Math" panose="02040503050406030204" pitchFamily="18" charset="0"/>
                            <a:ea typeface="Cambria Math" panose="02040503050406030204" pitchFamily="18" charset="0"/>
                          </a:rPr>
                          <m:t>45</m:t>
                        </m:r>
                      </m:sup>
                    </m:sSup>
                    <m:r>
                      <a:rPr lang="en-US" sz="2800" b="0" i="0"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2</m:t>
                    </m:r>
                    <m:func>
                      <m:funcPr>
                        <m:ctrlPr>
                          <a:rPr lang="en-US" sz="2800" b="0" i="1" smtClean="0">
                            <a:latin typeface="Cambria Math" panose="02040503050406030204" pitchFamily="18" charset="0"/>
                            <a:ea typeface="Cambria Math" panose="02040503050406030204" pitchFamily="18" charset="0"/>
                          </a:rPr>
                        </m:ctrlPr>
                      </m:funcPr>
                      <m:fName>
                        <m:r>
                          <m:rPr>
                            <m:sty m:val="p"/>
                          </m:rPr>
                          <a:rPr lang="en-US" sz="2800" b="0" i="0" smtClean="0">
                            <a:latin typeface="Cambria Math" panose="02040503050406030204" pitchFamily="18" charset="0"/>
                            <a:ea typeface="Cambria Math" panose="02040503050406030204" pitchFamily="18" charset="0"/>
                          </a:rPr>
                          <m:t>cos</m:t>
                        </m:r>
                      </m:fName>
                      <m:e>
                        <m:r>
                          <a:rPr lang="en-US" sz="2800" b="0" i="1" smtClean="0">
                            <a:latin typeface="Cambria Math" panose="02040503050406030204" pitchFamily="18" charset="0"/>
                            <a:ea typeface="Cambria Math" panose="02040503050406030204" pitchFamily="18" charset="0"/>
                          </a:rPr>
                          <m:t>45</m:t>
                        </m:r>
                      </m:e>
                    </m:func>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2</m:t>
                    </m:r>
                    <m:func>
                      <m:funcPr>
                        <m:ctrlPr>
                          <a:rPr lang="en-US" sz="2800" b="0" i="1" smtClean="0">
                            <a:latin typeface="Cambria Math" panose="02040503050406030204" pitchFamily="18" charset="0"/>
                            <a:ea typeface="Cambria Math" panose="02040503050406030204" pitchFamily="18" charset="0"/>
                          </a:rPr>
                        </m:ctrlPr>
                      </m:funcPr>
                      <m:fName>
                        <m:r>
                          <m:rPr>
                            <m:sty m:val="p"/>
                          </m:rPr>
                          <a:rPr lang="en-US" sz="2800" b="0" i="0" smtClean="0">
                            <a:latin typeface="Cambria Math" panose="02040503050406030204" pitchFamily="18" charset="0"/>
                            <a:ea typeface="Cambria Math" panose="02040503050406030204" pitchFamily="18" charset="0"/>
                          </a:rPr>
                          <m:t>sin</m:t>
                        </m:r>
                      </m:fName>
                      <m:e>
                        <m:r>
                          <a:rPr lang="en-US" sz="2800" b="0" i="1" smtClean="0">
                            <a:latin typeface="Cambria Math" panose="02040503050406030204" pitchFamily="18" charset="0"/>
                            <a:ea typeface="Cambria Math" panose="02040503050406030204" pitchFamily="18" charset="0"/>
                          </a:rPr>
                          <m:t>45</m:t>
                        </m:r>
                      </m:e>
                    </m:func>
                    <m:r>
                      <a:rPr lang="en-US" sz="2800" b="0" i="1" smtClean="0">
                        <a:latin typeface="Cambria Math" panose="02040503050406030204" pitchFamily="18" charset="0"/>
                        <a:ea typeface="Cambria Math" panose="02040503050406030204" pitchFamily="18" charset="0"/>
                      </a:rPr>
                      <m:t>=</m:t>
                    </m:r>
                    <m:rad>
                      <m:radPr>
                        <m:degHide m:val="on"/>
                        <m:ctrlPr>
                          <a:rPr lang="en-US" sz="2800" b="0" i="1" smtClean="0">
                            <a:latin typeface="Cambria Math" panose="02040503050406030204" pitchFamily="18" charset="0"/>
                            <a:ea typeface="Cambria Math" panose="02040503050406030204" pitchFamily="18" charset="0"/>
                          </a:rPr>
                        </m:ctrlPr>
                      </m:radPr>
                      <m:deg/>
                      <m:e>
                        <m:r>
                          <a:rPr lang="en-US" sz="2800" b="0" i="1" smtClean="0">
                            <a:latin typeface="Cambria Math" panose="02040503050406030204" pitchFamily="18" charset="0"/>
                            <a:ea typeface="Cambria Math" panose="02040503050406030204" pitchFamily="18" charset="0"/>
                          </a:rPr>
                          <m:t>2</m:t>
                        </m:r>
                      </m:e>
                    </m:rad>
                    <m:r>
                      <a:rPr lang="en-US" sz="2800" b="0" i="1" smtClean="0">
                        <a:latin typeface="Cambria Math" panose="02040503050406030204" pitchFamily="18" charset="0"/>
                        <a:ea typeface="Cambria Math" panose="02040503050406030204" pitchFamily="18" charset="0"/>
                      </a:rPr>
                      <m:t>+</m:t>
                    </m:r>
                    <m:rad>
                      <m:radPr>
                        <m:degHide m:val="on"/>
                        <m:ctrlPr>
                          <a:rPr lang="en-US" sz="2800" b="0" i="1" smtClean="0">
                            <a:latin typeface="Cambria Math" panose="02040503050406030204" pitchFamily="18" charset="0"/>
                            <a:ea typeface="Cambria Math" panose="02040503050406030204" pitchFamily="18" charset="0"/>
                          </a:rPr>
                        </m:ctrlPr>
                      </m:radPr>
                      <m:deg/>
                      <m:e>
                        <m:r>
                          <a:rPr lang="en-US" sz="2800" b="0" i="1" smtClean="0">
                            <a:latin typeface="Cambria Math" panose="02040503050406030204" pitchFamily="18" charset="0"/>
                            <a:ea typeface="Cambria Math" panose="02040503050406030204" pitchFamily="18" charset="0"/>
                          </a:rPr>
                          <m:t>2</m:t>
                        </m:r>
                      </m:e>
                    </m:rad>
                    <m:r>
                      <a:rPr lang="en-US" sz="2800" b="0" i="1" smtClean="0">
                        <a:latin typeface="Cambria Math" panose="02040503050406030204" pitchFamily="18" charset="0"/>
                        <a:ea typeface="Cambria Math" panose="02040503050406030204" pitchFamily="18" charset="0"/>
                      </a:rPr>
                      <m:t>𝑗</m:t>
                    </m:r>
                  </m:oMath>
                </a14:m>
                <a:endParaRPr lang="en-US" sz="2800" dirty="0" smtClean="0"/>
              </a:p>
              <a:p>
                <a:pPr algn="l" rtl="0"/>
                <a14:m>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2</m:t>
                        </m:r>
                        <m:r>
                          <a:rPr lang="en-US" sz="2800" b="0" i="1" smtClean="0">
                            <a:latin typeface="Cambria Math" panose="02040503050406030204" pitchFamily="18" charset="0"/>
                          </a:rPr>
                          <m:t>𝑗</m:t>
                        </m:r>
                      </m:den>
                    </m:f>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0</m:t>
                        </m:r>
                      </m:num>
                      <m:den>
                        <m:rad>
                          <m:radPr>
                            <m:degHide m:val="on"/>
                            <m:ctrlPr>
                              <a:rPr lang="en-US" sz="2800" i="1" smtClean="0">
                                <a:latin typeface="Cambria Math" panose="02040503050406030204" pitchFamily="18" charset="0"/>
                              </a:rPr>
                            </m:ctrlPr>
                          </m:radPr>
                          <m:deg/>
                          <m:e>
                            <m:r>
                              <a:rPr lang="en-US" sz="2800" b="0" i="1" smtClean="0">
                                <a:latin typeface="Cambria Math" panose="02040503050406030204" pitchFamily="18" charset="0"/>
                              </a:rPr>
                              <m:t>5</m:t>
                            </m:r>
                          </m:e>
                        </m:rad>
                        <m:r>
                          <a:rPr lang="en-US" sz="2800" b="0" i="1" smtClean="0">
                            <a:latin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func>
                          <m:funcPr>
                            <m:ctrlPr>
                              <a:rPr lang="en-US" sz="2800" b="0" i="1" smtClean="0">
                                <a:latin typeface="Cambria Math" panose="02040503050406030204" pitchFamily="18" charset="0"/>
                                <a:ea typeface="Cambria Math" panose="02040503050406030204" pitchFamily="18" charset="0"/>
                              </a:rPr>
                            </m:ctrlPr>
                          </m:funcPr>
                          <m:fName>
                            <m:sSup>
                              <m:sSupPr>
                                <m:ctrlPr>
                                  <a:rPr lang="en-US" sz="2800" b="0" i="1" smtClean="0">
                                    <a:latin typeface="Cambria Math" panose="02040503050406030204" pitchFamily="18" charset="0"/>
                                    <a:ea typeface="Cambria Math" panose="02040503050406030204" pitchFamily="18" charset="0"/>
                                  </a:rPr>
                                </m:ctrlPr>
                              </m:sSupPr>
                              <m:e>
                                <m:r>
                                  <m:rPr>
                                    <m:sty m:val="p"/>
                                  </m:rPr>
                                  <a:rPr lang="en-US" sz="2800" b="0" i="0" smtClean="0">
                                    <a:latin typeface="Cambria Math" panose="02040503050406030204" pitchFamily="18" charset="0"/>
                                    <a:ea typeface="Cambria Math" panose="02040503050406030204" pitchFamily="18" charset="0"/>
                                  </a:rPr>
                                  <m:t>tan</m:t>
                                </m:r>
                              </m:e>
                              <m:sup>
                                <m:r>
                                  <a:rPr lang="en-US" sz="2800" b="0" i="0" smtClean="0">
                                    <a:latin typeface="Cambria Math" panose="02040503050406030204" pitchFamily="18" charset="0"/>
                                    <a:ea typeface="Cambria Math" panose="02040503050406030204" pitchFamily="18" charset="0"/>
                                  </a:rPr>
                                  <m:t>−</m:t>
                                </m:r>
                                <m:r>
                                  <a:rPr lang="en-US" sz="2800" b="0" i="0" smtClean="0">
                                    <a:latin typeface="Cambria Math" panose="02040503050406030204" pitchFamily="18" charset="0"/>
                                    <a:ea typeface="Cambria Math" panose="02040503050406030204" pitchFamily="18" charset="0"/>
                                  </a:rPr>
                                  <m:t>1</m:t>
                                </m:r>
                              </m:sup>
                            </m:sSup>
                          </m:fName>
                          <m:e>
                            <m:r>
                              <a:rPr lang="en-US" sz="2800" b="0" i="0" smtClean="0">
                                <a:latin typeface="Cambria Math" panose="02040503050406030204" pitchFamily="18" charset="0"/>
                                <a:ea typeface="Cambria Math" panose="02040503050406030204" pitchFamily="18" charset="0"/>
                              </a:rPr>
                              <m:t>2</m:t>
                            </m:r>
                          </m:e>
                        </m:func>
                        <m:r>
                          <a:rPr lang="en-US" sz="2800" b="0" i="1" smtClean="0">
                            <a:latin typeface="Cambria Math" panose="02040503050406030204" pitchFamily="18" charset="0"/>
                            <a:ea typeface="Cambria Math" panose="02040503050406030204" pitchFamily="18" charset="0"/>
                          </a:rPr>
                          <m:t>⁡</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5</m:t>
                            </m:r>
                          </m:e>
                        </m:rad>
                      </m:den>
                    </m:f>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func>
                      <m:funcPr>
                        <m:ctrlPr>
                          <a:rPr lang="en-US" sz="2800" b="0" i="1" smtClean="0">
                            <a:latin typeface="Cambria Math" panose="02040503050406030204" pitchFamily="18" charset="0"/>
                          </a:rPr>
                        </m:ctrlPr>
                      </m:funcPr>
                      <m:fName>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tan</m:t>
                            </m:r>
                          </m:e>
                          <m:sup>
                            <m:r>
                              <a:rPr lang="en-US" sz="2800" b="0" i="1" smtClean="0">
                                <a:latin typeface="Cambria Math" panose="02040503050406030204" pitchFamily="18" charset="0"/>
                              </a:rPr>
                              <m:t>−</m:t>
                            </m:r>
                            <m:r>
                              <a:rPr lang="en-US" sz="2800" b="0" i="1" smtClean="0">
                                <a:latin typeface="Cambria Math" panose="02040503050406030204" pitchFamily="18" charset="0"/>
                              </a:rPr>
                              <m:t>1</m:t>
                            </m:r>
                          </m:sup>
                        </m:sSup>
                      </m:fName>
                      <m:e>
                        <m:r>
                          <a:rPr lang="en-US" sz="2800" b="0" i="1" smtClean="0">
                            <a:latin typeface="Cambria Math" panose="02040503050406030204" pitchFamily="18" charset="0"/>
                          </a:rPr>
                          <m:t>2</m:t>
                        </m:r>
                      </m:e>
                    </m:func>
                  </m:oMath>
                </a14:m>
                <a:endParaRPr lang="fa-IR" sz="32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1250" r="-44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8. تحلیل دائمی سینوسی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5</a:t>
            </a:fld>
            <a:endParaRPr lang="en-US" altLang="en-US" dirty="0"/>
          </a:p>
        </p:txBody>
      </p:sp>
    </p:spTree>
    <p:extLst>
      <p:ext uri="{BB962C8B-B14F-4D97-AF65-F5344CB8AC3E}">
        <p14:creationId xmlns:p14="http://schemas.microsoft.com/office/powerpoint/2010/main" val="341916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fa-IR" dirty="0" smtClean="0"/>
              <a:t>پاسخ اجباری به ورودی سینوسی</a:t>
            </a:r>
            <a:r>
              <a:rPr lang="en-US" dirty="0"/>
              <a:t>	</a:t>
            </a:r>
          </a:p>
        </p:txBody>
      </p:sp>
      <p:sp>
        <p:nvSpPr>
          <p:cNvPr id="19459" name="Content Placeholder 2"/>
          <p:cNvSpPr>
            <a:spLocks noGrp="1"/>
          </p:cNvSpPr>
          <p:nvPr>
            <p:ph idx="1"/>
          </p:nvPr>
        </p:nvSpPr>
        <p:spPr/>
        <p:txBody>
          <a:bodyPr/>
          <a:lstStyle/>
          <a:p>
            <a:r>
              <a:rPr lang="fa-IR" altLang="en-US" dirty="0" smtClean="0"/>
              <a:t>در بسیاری از کاربردها، وقتی ورودی سینوسی است، پاسخ گذرا (طبیعی) برای ما اهمیتی ندارد و فقط به‌دنبال یافتن پاسخ دائمی (اجباری) هستیم.</a:t>
            </a:r>
          </a:p>
          <a:p>
            <a:endParaRPr lang="fa-IR" altLang="en-US" dirty="0"/>
          </a:p>
          <a:p>
            <a:endParaRPr lang="fa-IR" altLang="en-US" dirty="0" smtClean="0"/>
          </a:p>
          <a:p>
            <a:endParaRPr lang="fa-IR" altLang="en-US" dirty="0"/>
          </a:p>
          <a:p>
            <a:endParaRPr lang="fa-IR" altLang="en-US" dirty="0" smtClean="0"/>
          </a:p>
          <a:p>
            <a:r>
              <a:rPr lang="fa-IR" altLang="en-US" dirty="0" smtClean="0"/>
              <a:t>در اینجا به‌دنبال راهی هستیم که بتوانیم این پاسخ را ساده‌تر به‌دست آوریم.</a:t>
            </a: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a:p>
            <a:pPr>
              <a:buFont typeface="Wingdings 2" pitchFamily="18" charset="2"/>
              <a:buNone/>
            </a:pPr>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E70C929-33CD-4305-96E1-96CFAE501928}" type="slidenum">
              <a:rPr lang="en-US" altLang="en-US" sz="1200">
                <a:solidFill>
                  <a:srgbClr val="3F3F3F"/>
                </a:solidFill>
              </a:rPr>
              <a:pPr eaLnBrk="1" hangingPunct="1"/>
              <a:t>6</a:t>
            </a:fld>
            <a:endParaRPr lang="en-US" altLang="en-US" sz="1200">
              <a:solidFill>
                <a:srgbClr val="3F3F3F"/>
              </a:solidFill>
            </a:endParaRPr>
          </a:p>
        </p:txBody>
      </p:sp>
      <p:pic>
        <p:nvPicPr>
          <p:cNvPr id="19462" name="Picture 3" descr="hay29575_1004.jpg"/>
          <p:cNvPicPr>
            <a:picLocks noChangeAspect="1"/>
          </p:cNvPicPr>
          <p:nvPr/>
        </p:nvPicPr>
        <p:blipFill>
          <a:blip r:embed="rId2" cstate="print">
            <a:extLst>
              <a:ext uri="{28A0092B-C50C-407E-A947-70E740481C1C}">
                <a14:useLocalDpi xmlns:a14="http://schemas.microsoft.com/office/drawing/2010/main" val="0"/>
              </a:ext>
            </a:extLst>
          </a:blip>
          <a:srcRect t="3767"/>
          <a:stretch>
            <a:fillRect/>
          </a:stretch>
        </p:blipFill>
        <p:spPr bwMode="auto">
          <a:xfrm>
            <a:off x="1787525" y="2514600"/>
            <a:ext cx="4232275"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Tree>
    <p:extLst>
      <p:ext uri="{BB962C8B-B14F-4D97-AF65-F5344CB8AC3E}">
        <p14:creationId xmlns:p14="http://schemas.microsoft.com/office/powerpoint/2010/main" val="216113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fa-IR" dirty="0" smtClean="0"/>
              <a:t>یافتن پاسخ دائمی با استفاده از معادله دیفرانسیل</a:t>
            </a:r>
            <a:endParaRPr lang="en-US" dirty="0"/>
          </a:p>
        </p:txBody>
      </p:sp>
      <p:sp>
        <p:nvSpPr>
          <p:cNvPr id="3" name="Content Placeholder 2"/>
          <p:cNvSpPr>
            <a:spLocks noGrp="1"/>
          </p:cNvSpPr>
          <p:nvPr>
            <p:ph idx="1"/>
          </p:nvPr>
        </p:nvSpPr>
        <p:spPr/>
        <p:txBody>
          <a:bodyPr/>
          <a:lstStyle/>
          <a:p>
            <a:pPr marL="633412" indent="-514350">
              <a:buFont typeface="Wingdings 2" pitchFamily="-1" charset="2"/>
              <a:buAutoNum type="arabicPeriod"/>
              <a:defRPr/>
            </a:pPr>
            <a:r>
              <a:rPr lang="en-US" dirty="0" smtClean="0"/>
              <a:t> KVL</a:t>
            </a:r>
            <a:r>
              <a:rPr lang="fa-IR" dirty="0" smtClean="0"/>
              <a:t>را اعمال می‌کنیم:</a:t>
            </a:r>
            <a:endParaRPr lang="en-US" dirty="0"/>
          </a:p>
          <a:p>
            <a:pPr marL="633412" indent="-514350">
              <a:buFont typeface="Wingdings 2" pitchFamily="-1" charset="2"/>
              <a:buAutoNum type="arabicPeriod"/>
              <a:defRPr/>
            </a:pPr>
            <a:endParaRPr lang="en-US" dirty="0"/>
          </a:p>
          <a:p>
            <a:pPr marL="633412" indent="-514350">
              <a:buFont typeface="Wingdings 2" pitchFamily="-1" charset="2"/>
              <a:buAutoNum type="arabicPeriod"/>
              <a:defRPr/>
            </a:pPr>
            <a:endParaRPr lang="en-US" dirty="0"/>
          </a:p>
          <a:p>
            <a:pPr marL="633412" indent="-514350">
              <a:buFont typeface="Wingdings 2" pitchFamily="-1" charset="2"/>
              <a:buAutoNum type="arabicPeriod"/>
              <a:defRPr/>
            </a:pPr>
            <a:r>
              <a:rPr lang="fa-IR" dirty="0" smtClean="0"/>
              <a:t>پاسخ اجباری از جنس ورودی است:</a:t>
            </a:r>
            <a:endParaRPr lang="en-US" dirty="0"/>
          </a:p>
          <a:p>
            <a:pPr marL="633412" indent="-514350">
              <a:buFont typeface="Wingdings 2" pitchFamily="-1" charset="2"/>
              <a:buAutoNum type="arabicPeriod"/>
              <a:defRPr/>
            </a:pPr>
            <a:endParaRPr lang="en-US" dirty="0"/>
          </a:p>
          <a:p>
            <a:pPr marL="633412" indent="-514350">
              <a:buFont typeface="Wingdings 2" pitchFamily="-1" charset="2"/>
              <a:buAutoNum type="arabicPeriod"/>
              <a:defRPr/>
            </a:pPr>
            <a:endParaRPr lang="en-US" dirty="0"/>
          </a:p>
          <a:p>
            <a:pPr marL="633412" indent="-514350">
              <a:buFont typeface="Wingdings 2" pitchFamily="-1" charset="2"/>
              <a:buAutoNum type="arabicPeriod"/>
              <a:defRPr/>
            </a:pPr>
            <a:r>
              <a:rPr lang="fa-IR" dirty="0" smtClean="0"/>
              <a:t>با صدق دادن در معادله دیفرانسیل، ضرایب به‌دست می‌آید:</a:t>
            </a:r>
            <a:endParaRPr lang="en-US" dirty="0"/>
          </a:p>
          <a:p>
            <a:pPr marL="633412" indent="-514350">
              <a:buFont typeface="Wingdings 2" pitchFamily="-1" charset="2"/>
              <a:buNone/>
              <a:defRPr/>
            </a:pPr>
            <a:endParaRPr lang="en-US" dirty="0"/>
          </a:p>
          <a:p>
            <a:pPr>
              <a:buFont typeface="Wingdings 2" pitchFamily="-1" charset="2"/>
              <a:buNone/>
              <a:defRPr/>
            </a:pPr>
            <a:endParaRPr 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1603B30-B705-4CAF-BE9F-54DE4B500B84}" type="slidenum">
              <a:rPr lang="en-US" altLang="en-US" sz="1200">
                <a:solidFill>
                  <a:srgbClr val="3F3F3F"/>
                </a:solidFill>
              </a:rPr>
              <a:pPr eaLnBrk="1" hangingPunct="1"/>
              <a:t>7</a:t>
            </a:fld>
            <a:endParaRPr lang="en-US" altLang="en-US" sz="1200">
              <a:solidFill>
                <a:srgbClr val="3F3F3F"/>
              </a:solidFill>
            </a:endParaRPr>
          </a:p>
        </p:txBody>
      </p:sp>
      <p:pic>
        <p:nvPicPr>
          <p:cNvPr id="20487" name="Picture 3" descr="hay29575_1004.jpg"/>
          <p:cNvPicPr>
            <a:picLocks noChangeAspect="1"/>
          </p:cNvPicPr>
          <p:nvPr/>
        </p:nvPicPr>
        <p:blipFill>
          <a:blip r:embed="rId4" cstate="print">
            <a:extLst>
              <a:ext uri="{28A0092B-C50C-407E-A947-70E740481C1C}">
                <a14:useLocalDpi xmlns:a14="http://schemas.microsoft.com/office/drawing/2010/main" val="0"/>
              </a:ext>
            </a:extLst>
          </a:blip>
          <a:srcRect t="3767"/>
          <a:stretch>
            <a:fillRect/>
          </a:stretch>
        </p:blipFill>
        <p:spPr bwMode="auto">
          <a:xfrm>
            <a:off x="673844" y="1252589"/>
            <a:ext cx="3525837" cy="1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482" name="Object 2"/>
          <p:cNvGraphicFramePr>
            <a:graphicFrameLocks noChangeAspect="1"/>
          </p:cNvGraphicFramePr>
          <p:nvPr>
            <p:extLst>
              <p:ext uri="{D42A27DB-BD31-4B8C-83A1-F6EECF244321}">
                <p14:modId xmlns:p14="http://schemas.microsoft.com/office/powerpoint/2010/main" val="3460960654"/>
              </p:ext>
            </p:extLst>
          </p:nvPr>
        </p:nvGraphicFramePr>
        <p:xfrm>
          <a:off x="4800600" y="1877540"/>
          <a:ext cx="3213100" cy="841375"/>
        </p:xfrm>
        <a:graphic>
          <a:graphicData uri="http://schemas.openxmlformats.org/presentationml/2006/ole">
            <mc:AlternateContent xmlns:mc="http://schemas.openxmlformats.org/markup-compatibility/2006">
              <mc:Choice xmlns:v="urn:schemas-microsoft-com:vml" Requires="v">
                <p:oleObj spid="_x0000_s22665" name="Equation" r:id="rId5" imgW="1358900" imgH="355600" progId="Equation.3">
                  <p:embed/>
                </p:oleObj>
              </mc:Choice>
              <mc:Fallback>
                <p:oleObj name="Equation" r:id="rId5" imgW="1358900" imgH="355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1877540"/>
                        <a:ext cx="3213100"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Date Placeholder 5"/>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graphicFrame>
        <p:nvGraphicFramePr>
          <p:cNvPr id="7" name="Object 6"/>
          <p:cNvGraphicFramePr>
            <a:graphicFrameLocks noChangeAspect="1"/>
          </p:cNvGraphicFramePr>
          <p:nvPr>
            <p:extLst/>
          </p:nvPr>
        </p:nvGraphicFramePr>
        <p:xfrm>
          <a:off x="2362200" y="3733800"/>
          <a:ext cx="3603626" cy="509588"/>
        </p:xfrm>
        <a:graphic>
          <a:graphicData uri="http://schemas.openxmlformats.org/presentationml/2006/ole">
            <mc:AlternateContent xmlns:mc="http://schemas.openxmlformats.org/markup-compatibility/2006">
              <mc:Choice xmlns:v="urn:schemas-microsoft-com:vml" Requires="v">
                <p:oleObj spid="_x0000_s22666" name="Equation" r:id="rId7" imgW="1523880" imgH="215640" progId="Equation.DSMT4">
                  <p:embed/>
                </p:oleObj>
              </mc:Choice>
              <mc:Fallback>
                <p:oleObj name="Equation" r:id="rId7" imgW="1523880" imgH="215640" progId="Equation.DSMT4">
                  <p:embed/>
                  <p:pic>
                    <p:nvPicPr>
                      <p:cNvPr id="0" name=""/>
                      <p:cNvPicPr>
                        <a:picLocks noChangeAspect="1" noChangeArrowheads="1"/>
                      </p:cNvPicPr>
                      <p:nvPr/>
                    </p:nvPicPr>
                    <p:blipFill>
                      <a:blip r:embed="rId8"/>
                      <a:srcRect/>
                      <a:stretch>
                        <a:fillRect/>
                      </a:stretch>
                    </p:blipFill>
                    <p:spPr bwMode="auto">
                      <a:xfrm>
                        <a:off x="2362200" y="3733800"/>
                        <a:ext cx="3603626"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nvPr>
        </p:nvGraphicFramePr>
        <p:xfrm>
          <a:off x="1600200" y="5105400"/>
          <a:ext cx="6035675" cy="928688"/>
        </p:xfrm>
        <a:graphic>
          <a:graphicData uri="http://schemas.openxmlformats.org/presentationml/2006/ole">
            <mc:AlternateContent xmlns:mc="http://schemas.openxmlformats.org/markup-compatibility/2006">
              <mc:Choice xmlns:v="urn:schemas-microsoft-com:vml" Requires="v">
                <p:oleObj spid="_x0000_s22667" name="Equation" r:id="rId9" imgW="2552400" imgH="393480" progId="Equation.3">
                  <p:embed/>
                </p:oleObj>
              </mc:Choice>
              <mc:Fallback>
                <p:oleObj name="Equation" r:id="rId9" imgW="2552400" imgH="393480" progId="Equation.3">
                  <p:embed/>
                  <p:pic>
                    <p:nvPicPr>
                      <p:cNvPr id="0" name=""/>
                      <p:cNvPicPr>
                        <a:picLocks noChangeAspect="1" noChangeArrowheads="1"/>
                      </p:cNvPicPr>
                      <p:nvPr/>
                    </p:nvPicPr>
                    <p:blipFill>
                      <a:blip r:embed="rId10"/>
                      <a:srcRect/>
                      <a:stretch>
                        <a:fillRect/>
                      </a:stretch>
                    </p:blipFill>
                    <p:spPr bwMode="auto">
                      <a:xfrm>
                        <a:off x="1600200" y="5105400"/>
                        <a:ext cx="6035675"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2199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نتیجه؟</a:t>
            </a:r>
            <a:endParaRPr lang="en-US" dirty="0"/>
          </a:p>
        </p:txBody>
      </p:sp>
      <p:sp>
        <p:nvSpPr>
          <p:cNvPr id="3" name="Content Placeholder 2"/>
          <p:cNvSpPr>
            <a:spLocks noGrp="1"/>
          </p:cNvSpPr>
          <p:nvPr>
            <p:ph sz="quarter" idx="1"/>
          </p:nvPr>
        </p:nvSpPr>
        <p:spPr/>
        <p:txBody>
          <a:bodyPr/>
          <a:lstStyle/>
          <a:p>
            <a:r>
              <a:rPr lang="fa-IR" dirty="0" smtClean="0"/>
              <a:t>می‌توان پاسخ اجباری به ورودی سینوسی را مانند قبل با به‌دست آوردن معادله دیفرانسیل به‌دست آورد.</a:t>
            </a:r>
            <a:endParaRPr lang="en-US" dirty="0" smtClean="0"/>
          </a:p>
          <a:p>
            <a:r>
              <a:rPr lang="fa-IR" dirty="0" smtClean="0"/>
              <a:t>آیا راهی برای اجتناب از معادلات دیفرانسیل و تنها با اتکا به محاسبات جبری برای محاسبه پاسخ اجباری سینوسی وجود دارد؟</a:t>
            </a:r>
            <a:endParaRPr lang="en-US" dirty="0" smtClean="0"/>
          </a:p>
          <a:p>
            <a:r>
              <a:rPr lang="fa-IR" dirty="0" smtClean="0"/>
              <a:t>بله، با استفاده از مفهوم فازور!</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8. تحلیل دائمی سینوسی</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8</a:t>
            </a:fld>
            <a:endParaRPr lang="en-US" altLang="en-US" dirty="0"/>
          </a:p>
        </p:txBody>
      </p:sp>
    </p:spTree>
    <p:extLst>
      <p:ext uri="{BB962C8B-B14F-4D97-AF65-F5344CB8AC3E}">
        <p14:creationId xmlns:p14="http://schemas.microsoft.com/office/powerpoint/2010/main" val="195114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3" descr="hay29575_1010.jpg"/>
          <p:cNvPicPr>
            <a:picLocks noChangeAspect="1"/>
          </p:cNvPicPr>
          <p:nvPr/>
        </p:nvPicPr>
        <p:blipFill>
          <a:blip r:embed="rId3" cstate="print">
            <a:extLst>
              <a:ext uri="{28A0092B-C50C-407E-A947-70E740481C1C}">
                <a14:useLocalDpi xmlns:a14="http://schemas.microsoft.com/office/drawing/2010/main" val="0"/>
              </a:ext>
            </a:extLst>
          </a:blip>
          <a:srcRect t="5347"/>
          <a:stretch>
            <a:fillRect/>
          </a:stretch>
        </p:blipFill>
        <p:spPr bwMode="auto">
          <a:xfrm>
            <a:off x="834147" y="4534694"/>
            <a:ext cx="4999037"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Autofit/>
          </a:bodyPr>
          <a:lstStyle/>
          <a:p>
            <a:pPr>
              <a:defRPr/>
            </a:pPr>
            <a:r>
              <a:rPr lang="fa-IR" sz="3200" dirty="0" smtClean="0"/>
              <a:t>استفاده از ورودی نمایی مختلط به جای سینوسی حقیقی</a:t>
            </a:r>
            <a:endParaRPr lang="en-US" sz="3200"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fa-IR" altLang="en-US" sz="1200" smtClean="0">
                <a:solidFill>
                  <a:srgbClr val="3F3F3F"/>
                </a:solidFill>
              </a:rPr>
              <a:t>8. تحلیل دائمی سینوسی</a:t>
            </a:r>
            <a:endParaRPr lang="en-US" altLang="en-US" sz="1200">
              <a:solidFill>
                <a:srgbClr val="3F3F3F"/>
              </a:solidFill>
            </a:endParaRP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E4E7ED98-A7F8-4517-AE78-9896D8172A0B}" type="slidenum">
              <a:rPr lang="en-US" altLang="en-US" sz="1200">
                <a:solidFill>
                  <a:srgbClr val="3F3F3F"/>
                </a:solidFill>
              </a:rPr>
              <a:pPr eaLnBrk="1" hangingPunct="1"/>
              <a:t>9</a:t>
            </a:fld>
            <a:endParaRPr lang="en-US" altLang="en-US" sz="1200">
              <a:solidFill>
                <a:srgbClr val="3F3F3F"/>
              </a:solidFill>
            </a:endParaRPr>
          </a:p>
        </p:txBody>
      </p:sp>
      <p:pic>
        <p:nvPicPr>
          <p:cNvPr id="21512" name="Picture 3" descr="hay29575_1008.jpg"/>
          <p:cNvPicPr>
            <a:picLocks noChangeAspect="1"/>
          </p:cNvPicPr>
          <p:nvPr/>
        </p:nvPicPr>
        <p:blipFill>
          <a:blip r:embed="rId4" cstate="print">
            <a:extLst>
              <a:ext uri="{28A0092B-C50C-407E-A947-70E740481C1C}">
                <a14:useLocalDpi xmlns:a14="http://schemas.microsoft.com/office/drawing/2010/main" val="0"/>
              </a:ext>
            </a:extLst>
          </a:blip>
          <a:srcRect t="5997"/>
          <a:stretch>
            <a:fillRect/>
          </a:stretch>
        </p:blipFill>
        <p:spPr bwMode="auto">
          <a:xfrm>
            <a:off x="785813" y="2006600"/>
            <a:ext cx="5005387"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6" name="Content Placeholder 5"/>
          <p:cNvSpPr>
            <a:spLocks noGrp="1"/>
          </p:cNvSpPr>
          <p:nvPr>
            <p:ph sz="quarter" idx="1"/>
          </p:nvPr>
        </p:nvSpPr>
        <p:spPr/>
        <p:txBody>
          <a:bodyPr/>
          <a:lstStyle/>
          <a:p>
            <a:r>
              <a:rPr lang="fa-IR" dirty="0" smtClean="0"/>
              <a:t>صورت مسئله اصلی: یافتن پاسخ دائمی مدار </a:t>
            </a:r>
            <a:r>
              <a:rPr lang="en-US" dirty="0" smtClean="0"/>
              <a:t>N</a:t>
            </a:r>
            <a:r>
              <a:rPr lang="fa-IR" dirty="0" smtClean="0"/>
              <a:t> با ورودی سینوسی</a:t>
            </a:r>
          </a:p>
          <a:p>
            <a:endParaRPr lang="fa-IR" dirty="0"/>
          </a:p>
          <a:p>
            <a:endParaRPr lang="fa-IR" dirty="0" smtClean="0"/>
          </a:p>
          <a:p>
            <a:endParaRPr lang="fa-IR" dirty="0"/>
          </a:p>
          <a:p>
            <a:endParaRPr lang="fa-IR" sz="1800" dirty="0"/>
          </a:p>
          <a:p>
            <a:r>
              <a:rPr lang="fa-IR" dirty="0" smtClean="0"/>
              <a:t>راه فرعی: بیایید پاسخ مدار به ورودی نمایی زیر را بیابیم:</a:t>
            </a:r>
            <a:endParaRPr lang="fa-IR" dirty="0"/>
          </a:p>
        </p:txBody>
      </p:sp>
    </p:spTree>
    <p:extLst>
      <p:ext uri="{BB962C8B-B14F-4D97-AF65-F5344CB8AC3E}">
        <p14:creationId xmlns:p14="http://schemas.microsoft.com/office/powerpoint/2010/main" val="13709351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4966</TotalTime>
  <Words>1136</Words>
  <Application>Microsoft Office PowerPoint</Application>
  <PresentationFormat>On-screen Show (4:3)</PresentationFormat>
  <Paragraphs>331</Paragraphs>
  <Slides>30</Slides>
  <Notes>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ＭＳ Ｐゴシック</vt:lpstr>
      <vt:lpstr>Arial</vt:lpstr>
      <vt:lpstr>B Nazanin</vt:lpstr>
      <vt:lpstr>Calibri</vt:lpstr>
      <vt:lpstr>Cambria Math</vt:lpstr>
      <vt:lpstr>Wingdings</vt:lpstr>
      <vt:lpstr>Wingdings 2</vt:lpstr>
      <vt:lpstr>Median</vt:lpstr>
      <vt:lpstr>Equation</vt:lpstr>
      <vt:lpstr>مدارهای الکتریکی و الکترونیکی فصل هشتم: تحلیل پاسخ دائمی سینوسی  استاد درس: محمود ممتازپور ceit.aut.ac.ir/~momtazpour   </vt:lpstr>
      <vt:lpstr>فهرست مطالب</vt:lpstr>
      <vt:lpstr>موج سینوسی</vt:lpstr>
      <vt:lpstr>فاز موج سینوسی</vt:lpstr>
      <vt:lpstr>عدد مختلط</vt:lpstr>
      <vt:lpstr>پاسخ اجباری به ورودی سینوسی </vt:lpstr>
      <vt:lpstr>یافتن پاسخ دائمی با استفاده از معادله دیفرانسیل</vt:lpstr>
      <vt:lpstr>نتیجه؟</vt:lpstr>
      <vt:lpstr>استفاده از ورودی نمایی مختلط به جای سینوسی حقیقی</vt:lpstr>
      <vt:lpstr>پاسخ اجباری به ورودی نمایی مختلط</vt:lpstr>
      <vt:lpstr>مفهوم فازور</vt:lpstr>
      <vt:lpstr>فازور مقاومت</vt:lpstr>
      <vt:lpstr>فازور سلف</vt:lpstr>
      <vt:lpstr>فازور خازن</vt:lpstr>
      <vt:lpstr>خلاصه</vt:lpstr>
      <vt:lpstr>قوانین کرشهف برای فازورها</vt:lpstr>
      <vt:lpstr>امپدانس</vt:lpstr>
      <vt:lpstr>ادمیتانس</vt:lpstr>
      <vt:lpstr>خلاصه روش استفاده از فازور</vt:lpstr>
      <vt:lpstr>مثال 1: استفاده از فازور</vt:lpstr>
      <vt:lpstr>مثال 2: محاسبه امپدانس معادل</vt:lpstr>
      <vt:lpstr>مثال 3: تحلیل گره</vt:lpstr>
      <vt:lpstr>مثال 4: تحلیل مش</vt:lpstr>
      <vt:lpstr>مثال 5: جمع آثار</vt:lpstr>
      <vt:lpstr>مثال 6: مدار معادل تونن</vt:lpstr>
      <vt:lpstr>دیاگرام برداری فازورها</vt:lpstr>
      <vt:lpstr>دیاگرام برداری فازور: مثال</vt:lpstr>
      <vt:lpstr>دیاگرام برداری فازور: مثال 2</vt:lpstr>
      <vt:lpstr>پاسخ دائمی منابع با فرکانس‌های مختلف</vt:lpstr>
      <vt:lpstr>تمرین کلاسی</vt:lpstr>
    </vt:vector>
  </TitlesOfParts>
  <Company>Purdue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Overview</dc:title>
  <dc:creator>rf</dc:creator>
  <cp:lastModifiedBy>Mahmoud</cp:lastModifiedBy>
  <cp:revision>396</cp:revision>
  <dcterms:created xsi:type="dcterms:W3CDTF">2005-06-03T08:24:32Z</dcterms:created>
  <dcterms:modified xsi:type="dcterms:W3CDTF">2018-11-03T07:14:40Z</dcterms:modified>
</cp:coreProperties>
</file>