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6" r:id="rId2"/>
    <p:sldId id="257" r:id="rId3"/>
    <p:sldId id="259" r:id="rId4"/>
    <p:sldId id="258"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12C966A-3593-4367-8EF8-249DA9902ABE}"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B14A7-AC13-4E4A-B4DE-241908CD1C16}" type="slidenum">
              <a:rPr lang="en-US" smtClean="0"/>
              <a:t>‹#›</a:t>
            </a:fld>
            <a:endParaRPr lang="en-US"/>
          </a:p>
        </p:txBody>
      </p:sp>
    </p:spTree>
    <p:extLst>
      <p:ext uri="{BB962C8B-B14F-4D97-AF65-F5344CB8AC3E}">
        <p14:creationId xmlns:p14="http://schemas.microsoft.com/office/powerpoint/2010/main" val="1778481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12C966A-3593-4367-8EF8-249DA9902ABE}" type="datetimeFigureOut">
              <a:rPr lang="en-US" smtClean="0"/>
              <a:t>12/10/2021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AB14A7-AC13-4E4A-B4DE-241908CD1C16}" type="slidenum">
              <a:rPr lang="en-US" smtClean="0"/>
              <a:t>‹#›</a:t>
            </a:fld>
            <a:endParaRPr lang="en-US"/>
          </a:p>
        </p:txBody>
      </p:sp>
    </p:spTree>
    <p:extLst>
      <p:ext uri="{BB962C8B-B14F-4D97-AF65-F5344CB8AC3E}">
        <p14:creationId xmlns:p14="http://schemas.microsoft.com/office/powerpoint/2010/main" val="107041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12C966A-3593-4367-8EF8-249DA9902ABE}" type="datetimeFigureOut">
              <a:rPr lang="en-US" smtClean="0"/>
              <a:t>12/10/2021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AB14A7-AC13-4E4A-B4DE-241908CD1C16}" type="slidenum">
              <a:rPr lang="en-US" smtClean="0"/>
              <a:t>‹#›</a:t>
            </a:fld>
            <a:endParaRPr lang="en-US"/>
          </a:p>
        </p:txBody>
      </p:sp>
    </p:spTree>
    <p:extLst>
      <p:ext uri="{BB962C8B-B14F-4D97-AF65-F5344CB8AC3E}">
        <p14:creationId xmlns:p14="http://schemas.microsoft.com/office/powerpoint/2010/main" val="4072478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2C966A-3593-4367-8EF8-249DA9902ABE}"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B14A7-AC13-4E4A-B4DE-241908CD1C16}" type="slidenum">
              <a:rPr lang="en-US" smtClean="0"/>
              <a:t>‹#›</a:t>
            </a:fld>
            <a:endParaRPr lang="en-US"/>
          </a:p>
        </p:txBody>
      </p:sp>
    </p:spTree>
    <p:extLst>
      <p:ext uri="{BB962C8B-B14F-4D97-AF65-F5344CB8AC3E}">
        <p14:creationId xmlns:p14="http://schemas.microsoft.com/office/powerpoint/2010/main" val="4261281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12C966A-3593-4367-8EF8-249DA9902ABE}"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B14A7-AC13-4E4A-B4DE-241908CD1C16}" type="slidenum">
              <a:rPr lang="en-US" smtClean="0"/>
              <a:t>‹#›</a:t>
            </a:fld>
            <a:endParaRPr lang="en-US"/>
          </a:p>
        </p:txBody>
      </p:sp>
    </p:spTree>
    <p:extLst>
      <p:ext uri="{BB962C8B-B14F-4D97-AF65-F5344CB8AC3E}">
        <p14:creationId xmlns:p14="http://schemas.microsoft.com/office/powerpoint/2010/main" val="836445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12C966A-3593-4367-8EF8-249DA9902ABE}" type="datetimeFigureOut">
              <a:rPr lang="en-US" smtClean="0"/>
              <a:t>12/10/2021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82AB14A7-AC13-4E4A-B4DE-241908CD1C16}" type="slidenum">
              <a:rPr lang="en-US" smtClean="0"/>
              <a:t>‹#›</a:t>
            </a:fld>
            <a:endParaRPr lang="en-US"/>
          </a:p>
        </p:txBody>
      </p:sp>
    </p:spTree>
    <p:extLst>
      <p:ext uri="{BB962C8B-B14F-4D97-AF65-F5344CB8AC3E}">
        <p14:creationId xmlns:p14="http://schemas.microsoft.com/office/powerpoint/2010/main" val="3063228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A12C966A-3593-4367-8EF8-249DA9902ABE}" type="datetimeFigureOut">
              <a:rPr lang="en-US" smtClean="0"/>
              <a:t>12/10/2021</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82AB14A7-AC13-4E4A-B4DE-241908CD1C16}" type="slidenum">
              <a:rPr lang="en-US" smtClean="0"/>
              <a:t>‹#›</a:t>
            </a:fld>
            <a:endParaRPr lang="en-US"/>
          </a:p>
        </p:txBody>
      </p:sp>
    </p:spTree>
    <p:extLst>
      <p:ext uri="{BB962C8B-B14F-4D97-AF65-F5344CB8AC3E}">
        <p14:creationId xmlns:p14="http://schemas.microsoft.com/office/powerpoint/2010/main" val="3915295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A12C966A-3593-4367-8EF8-249DA9902ABE}" type="datetimeFigureOut">
              <a:rPr lang="en-US" smtClean="0"/>
              <a:t>12/10/2021</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82AB14A7-AC13-4E4A-B4DE-241908CD1C16}" type="slidenum">
              <a:rPr lang="en-US" smtClean="0"/>
              <a:t>‹#›</a:t>
            </a:fld>
            <a:endParaRPr lang="en-US"/>
          </a:p>
        </p:txBody>
      </p:sp>
    </p:spTree>
    <p:extLst>
      <p:ext uri="{BB962C8B-B14F-4D97-AF65-F5344CB8AC3E}">
        <p14:creationId xmlns:p14="http://schemas.microsoft.com/office/powerpoint/2010/main" val="4018655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12C966A-3593-4367-8EF8-249DA9902ABE}" type="datetimeFigureOut">
              <a:rPr lang="en-US" smtClean="0"/>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AB14A7-AC13-4E4A-B4DE-241908CD1C16}" type="slidenum">
              <a:rPr lang="en-US" smtClean="0"/>
              <a:t>‹#›</a:t>
            </a:fld>
            <a:endParaRPr lang="en-US"/>
          </a:p>
        </p:txBody>
      </p:sp>
    </p:spTree>
    <p:extLst>
      <p:ext uri="{BB962C8B-B14F-4D97-AF65-F5344CB8AC3E}">
        <p14:creationId xmlns:p14="http://schemas.microsoft.com/office/powerpoint/2010/main" val="3350806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A12C966A-3593-4367-8EF8-249DA9902ABE}" type="datetimeFigureOut">
              <a:rPr lang="en-US" smtClean="0"/>
              <a:t>12/10/2021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82AB14A7-AC13-4E4A-B4DE-241908CD1C16}" type="slidenum">
              <a:rPr lang="en-US" smtClean="0"/>
              <a:t>‹#›</a:t>
            </a:fld>
            <a:endParaRPr lang="en-US"/>
          </a:p>
        </p:txBody>
      </p:sp>
    </p:spTree>
    <p:extLst>
      <p:ext uri="{BB962C8B-B14F-4D97-AF65-F5344CB8AC3E}">
        <p14:creationId xmlns:p14="http://schemas.microsoft.com/office/powerpoint/2010/main" val="1977325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A12C966A-3593-4367-8EF8-249DA9902ABE}" type="datetimeFigureOut">
              <a:rPr lang="en-US" smtClean="0"/>
              <a:t>12/10/2021</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82AB14A7-AC13-4E4A-B4DE-241908CD1C16}" type="slidenum">
              <a:rPr lang="en-US" smtClean="0"/>
              <a:t>‹#›</a:t>
            </a:fld>
            <a:endParaRPr lang="en-US"/>
          </a:p>
        </p:txBody>
      </p:sp>
    </p:spTree>
    <p:extLst>
      <p:ext uri="{BB962C8B-B14F-4D97-AF65-F5344CB8AC3E}">
        <p14:creationId xmlns:p14="http://schemas.microsoft.com/office/powerpoint/2010/main" val="578134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A12C966A-3593-4367-8EF8-249DA9902ABE}" type="datetimeFigureOut">
              <a:rPr lang="en-US" smtClean="0"/>
              <a:t>12/10/2021</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82AB14A7-AC13-4E4A-B4DE-241908CD1C16}" type="slidenum">
              <a:rPr lang="en-US" smtClean="0"/>
              <a:t>‹#›</a:t>
            </a:fld>
            <a:endParaRPr lang="en-US"/>
          </a:p>
        </p:txBody>
      </p:sp>
    </p:spTree>
    <p:extLst>
      <p:ext uri="{BB962C8B-B14F-4D97-AF65-F5344CB8AC3E}">
        <p14:creationId xmlns:p14="http://schemas.microsoft.com/office/powerpoint/2010/main" val="1880025398"/>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6.xml"/><Relationship Id="rId1" Type="http://schemas.openxmlformats.org/officeDocument/2006/relationships/slideLayout" Target="../slideLayouts/slideLayout2.xml"/><Relationship Id="rId5" Type="http://schemas.openxmlformats.org/officeDocument/2006/relationships/slide" Target="slide9.xml"/><Relationship Id="rId4" Type="http://schemas.openxmlformats.org/officeDocument/2006/relationships/slide" Target="slide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fa-IR" sz="4800" b="1" dirty="0">
                <a:latin typeface="Nabi" panose="02000500000000020002" pitchFamily="2" charset="0"/>
                <a:cs typeface="Nabi" panose="02000500000000020002" pitchFamily="2" charset="0"/>
              </a:rPr>
              <a:t>اعجاز علمی </a:t>
            </a:r>
            <a:r>
              <a:rPr lang="fa-IR" sz="4800" b="1" dirty="0" smtClean="0">
                <a:latin typeface="Nabi" panose="02000500000000020002" pitchFamily="2" charset="0"/>
                <a:cs typeface="Nabi" panose="02000500000000020002" pitchFamily="2" charset="0"/>
              </a:rPr>
              <a:t>قرآن کریم</a:t>
            </a:r>
            <a:endParaRPr lang="en-US" sz="4800" b="1" dirty="0">
              <a:latin typeface="Nabi" panose="02000500000000020002" pitchFamily="2" charset="0"/>
              <a:cs typeface="Nabi" panose="02000500000000020002" pitchFamily="2" charset="0"/>
            </a:endParaRPr>
          </a:p>
        </p:txBody>
      </p:sp>
    </p:spTree>
    <p:extLst>
      <p:ext uri="{BB962C8B-B14F-4D97-AF65-F5344CB8AC3E}">
        <p14:creationId xmlns:p14="http://schemas.microsoft.com/office/powerpoint/2010/main" val="14722907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r" rtl="1">
              <a:lnSpc>
                <a:spcPct val="150000"/>
              </a:lnSpc>
              <a:buNone/>
            </a:pPr>
            <a:r>
              <a:rPr lang="fa-IR" sz="2400" b="1" dirty="0" smtClean="0">
                <a:latin typeface="Nabi" panose="02000500000000020002" pitchFamily="2" charset="0"/>
                <a:cs typeface="Nabi" panose="02000500000000020002" pitchFamily="2" charset="0"/>
              </a:rPr>
              <a:t>تهیه کنندگان:</a:t>
            </a:r>
          </a:p>
          <a:p>
            <a:pPr algn="r" rtl="1">
              <a:lnSpc>
                <a:spcPct val="150000"/>
              </a:lnSpc>
            </a:pPr>
            <a:r>
              <a:rPr lang="fa-IR" sz="2400" b="1" dirty="0" smtClean="0">
                <a:latin typeface="Nabi" panose="02000500000000020002" pitchFamily="2" charset="0"/>
                <a:cs typeface="Nabi" panose="02000500000000020002" pitchFamily="2" charset="0"/>
              </a:rPr>
              <a:t>محمود صانعیان</a:t>
            </a:r>
            <a:endParaRPr lang="fa-IR" sz="2400" b="1" dirty="0">
              <a:latin typeface="Nabi" panose="02000500000000020002" pitchFamily="2" charset="0"/>
              <a:cs typeface="Nabi" panose="02000500000000020002" pitchFamily="2" charset="0"/>
            </a:endParaRPr>
          </a:p>
          <a:p>
            <a:pPr algn="r" rtl="1">
              <a:lnSpc>
                <a:spcPct val="150000"/>
              </a:lnSpc>
            </a:pPr>
            <a:r>
              <a:rPr lang="fa-IR" sz="2400" b="1" dirty="0" smtClean="0">
                <a:latin typeface="Nabi" panose="02000500000000020002" pitchFamily="2" charset="0"/>
                <a:cs typeface="Nabi" panose="02000500000000020002" pitchFamily="2" charset="0"/>
              </a:rPr>
              <a:t>امیرعرفان تیموری</a:t>
            </a:r>
          </a:p>
          <a:p>
            <a:pPr algn="r" rtl="1">
              <a:lnSpc>
                <a:spcPct val="150000"/>
              </a:lnSpc>
            </a:pPr>
            <a:r>
              <a:rPr lang="fa-IR" sz="2400" b="1" dirty="0" smtClean="0">
                <a:latin typeface="Nabi" panose="02000500000000020002" pitchFamily="2" charset="0"/>
                <a:cs typeface="Nabi" panose="02000500000000020002" pitchFamily="2" charset="0"/>
              </a:rPr>
              <a:t>اشکان شکیبا</a:t>
            </a:r>
            <a:endParaRPr lang="en-US" sz="2400" b="1" dirty="0">
              <a:latin typeface="Nabi" panose="02000500000000020002" pitchFamily="2" charset="0"/>
              <a:cs typeface="Nabi" panose="02000500000000020002" pitchFamily="2" charset="0"/>
            </a:endParaRPr>
          </a:p>
        </p:txBody>
      </p:sp>
    </p:spTree>
    <p:extLst>
      <p:ext uri="{BB962C8B-B14F-4D97-AF65-F5344CB8AC3E}">
        <p14:creationId xmlns:p14="http://schemas.microsoft.com/office/powerpoint/2010/main" val="28564689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sz="2800" b="1" dirty="0">
                <a:latin typeface="IranNastaliq" panose="02020505000000020003" pitchFamily="18" charset="0"/>
                <a:cs typeface="B Titr" panose="00000700000000000000" pitchFamily="2" charset="-78"/>
              </a:rPr>
              <a:t>اعجاز علمی قرآن کریم</a:t>
            </a:r>
            <a:endParaRPr lang="en-US" sz="2800" b="1" dirty="0">
              <a:latin typeface="IranNastaliq" panose="02020505000000020003" pitchFamily="18" charset="0"/>
              <a:cs typeface="B Titr" panose="00000700000000000000" pitchFamily="2" charset="-78"/>
            </a:endParaRPr>
          </a:p>
        </p:txBody>
      </p:sp>
      <p:sp>
        <p:nvSpPr>
          <p:cNvPr id="3" name="Content Placeholder 2"/>
          <p:cNvSpPr>
            <a:spLocks noGrp="1"/>
          </p:cNvSpPr>
          <p:nvPr>
            <p:ph idx="1"/>
          </p:nvPr>
        </p:nvSpPr>
        <p:spPr/>
        <p:txBody>
          <a:bodyPr>
            <a:normAutofit/>
          </a:bodyPr>
          <a:lstStyle/>
          <a:p>
            <a:pPr marL="0" indent="0" algn="r" rtl="1">
              <a:lnSpc>
                <a:spcPct val="150000"/>
              </a:lnSpc>
              <a:buNone/>
            </a:pPr>
            <a:r>
              <a:rPr lang="fa-IR" sz="2400" b="1" dirty="0">
                <a:cs typeface="B Nazanin" panose="00000400000000000000" pitchFamily="2" charset="-78"/>
              </a:rPr>
              <a:t>مطابقت گزاره های علمی قرآن با جدیدترین یافته های علمی بشر نشان دهنده جنبه ای دیگر از اعجاز قرآن به نام اعجاز علمی است. حقایق علمی قرآن از این جهت مورد توجه است که در زمان نزول آن و تا صدها سال بعد هیچ یک از تمدنهای بشری از آن اطلاع نداشته است.</a:t>
            </a:r>
            <a:endParaRPr lang="en-US" sz="2400" b="1" dirty="0">
              <a:cs typeface="B Nazanin" panose="00000400000000000000" pitchFamily="2" charset="-78"/>
            </a:endParaRPr>
          </a:p>
        </p:txBody>
      </p:sp>
    </p:spTree>
    <p:extLst>
      <p:ext uri="{BB962C8B-B14F-4D97-AF65-F5344CB8AC3E}">
        <p14:creationId xmlns:p14="http://schemas.microsoft.com/office/powerpoint/2010/main" val="30584905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sz="2800" b="1" dirty="0">
                <a:latin typeface="IranNastaliq" panose="02020505000000020003" pitchFamily="18" charset="0"/>
                <a:cs typeface="B Titr" panose="00000700000000000000" pitchFamily="2" charset="-78"/>
              </a:rPr>
              <a:t>معنای معجزه</a:t>
            </a:r>
            <a:endParaRPr lang="en-US" sz="2800" b="1" dirty="0">
              <a:latin typeface="IranNastaliq" panose="02020505000000020003" pitchFamily="18" charset="0"/>
              <a:cs typeface="B Titr" panose="00000700000000000000" pitchFamily="2" charset="-78"/>
            </a:endParaRPr>
          </a:p>
        </p:txBody>
      </p:sp>
      <p:sp>
        <p:nvSpPr>
          <p:cNvPr id="3" name="Content Placeholder 2"/>
          <p:cNvSpPr>
            <a:spLocks noGrp="1"/>
          </p:cNvSpPr>
          <p:nvPr>
            <p:ph idx="1"/>
          </p:nvPr>
        </p:nvSpPr>
        <p:spPr/>
        <p:txBody>
          <a:bodyPr>
            <a:normAutofit/>
          </a:bodyPr>
          <a:lstStyle/>
          <a:p>
            <a:pPr marL="0" indent="0" algn="r" rtl="1">
              <a:lnSpc>
                <a:spcPct val="150000"/>
              </a:lnSpc>
              <a:buNone/>
            </a:pPr>
            <a:r>
              <a:rPr lang="fa-IR" sz="2400" b="1" dirty="0">
                <a:cs typeface="B Nazanin" panose="00000400000000000000" pitchFamily="2" charset="-78"/>
              </a:rPr>
              <a:t>"معجزه" از ماده "عجز"و در لغت به معناي ضعف و ناتوانی است </a:t>
            </a:r>
            <a:r>
              <a:rPr lang="fa-IR" sz="2400" b="1" dirty="0" smtClean="0">
                <a:cs typeface="B Nazanin" panose="00000400000000000000" pitchFamily="2" charset="-78"/>
              </a:rPr>
              <a:t>و </a:t>
            </a:r>
            <a:r>
              <a:rPr lang="fa-IR" sz="2400" b="1" dirty="0">
                <a:cs typeface="B Nazanin" panose="00000400000000000000" pitchFamily="2" charset="-78"/>
              </a:rPr>
              <a:t>در اصطلاح عبارتست از گفتار شگفت انگيز و جالب توجه و يا امر خارق عادتی كه به وسيله مدعي مقام نبوت به منظور اثبات ادعاي رسالت همراه با تحدّي و دعوت به مبارزه طلبي انجام مي گيرد</a:t>
            </a:r>
            <a:r>
              <a:rPr lang="fa-IR" sz="2400" b="1" dirty="0" smtClean="0">
                <a:cs typeface="B Nazanin" panose="00000400000000000000" pitchFamily="2" charset="-78"/>
              </a:rPr>
              <a:t>. </a:t>
            </a:r>
            <a:r>
              <a:rPr lang="fa-IR" sz="2400" b="1" dirty="0">
                <a:cs typeface="B Nazanin" panose="00000400000000000000" pitchFamily="2" charset="-78"/>
              </a:rPr>
              <a:t>واژه معجزه و مشتقات آن، حدود 26 مرتبه در قرآن بكار برده شده و در همه آنها مراد معناي لغوي آن است.</a:t>
            </a:r>
            <a:endParaRPr lang="en-US" sz="2400" b="1" dirty="0">
              <a:cs typeface="B Nazanin" panose="00000400000000000000" pitchFamily="2" charset="-78"/>
            </a:endParaRPr>
          </a:p>
        </p:txBody>
      </p:sp>
    </p:spTree>
    <p:extLst>
      <p:ext uri="{BB962C8B-B14F-4D97-AF65-F5344CB8AC3E}">
        <p14:creationId xmlns:p14="http://schemas.microsoft.com/office/powerpoint/2010/main" val="31204906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sz="2400" b="1" dirty="0">
                <a:latin typeface="IranNastaliq" panose="02020505000000020003" pitchFamily="18" charset="0"/>
                <a:cs typeface="B Titr" panose="00000700000000000000" pitchFamily="2" charset="-78"/>
              </a:rPr>
              <a:t>جايگاه علمی اعجاز قرآن</a:t>
            </a:r>
            <a:endParaRPr lang="en-US" sz="2400" b="1" dirty="0">
              <a:latin typeface="IranNastaliq" panose="02020505000000020003" pitchFamily="18" charset="0"/>
              <a:cs typeface="B Titr" panose="00000700000000000000" pitchFamily="2" charset="-78"/>
            </a:endParaRPr>
          </a:p>
        </p:txBody>
      </p:sp>
      <p:sp>
        <p:nvSpPr>
          <p:cNvPr id="3" name="Content Placeholder 2"/>
          <p:cNvSpPr>
            <a:spLocks noGrp="1"/>
          </p:cNvSpPr>
          <p:nvPr>
            <p:ph idx="1"/>
          </p:nvPr>
        </p:nvSpPr>
        <p:spPr/>
        <p:txBody>
          <a:bodyPr>
            <a:normAutofit/>
          </a:bodyPr>
          <a:lstStyle/>
          <a:p>
            <a:pPr marL="0" indent="0" algn="r" rtl="1">
              <a:lnSpc>
                <a:spcPct val="150000"/>
              </a:lnSpc>
              <a:buNone/>
            </a:pPr>
            <a:r>
              <a:rPr lang="fa-IR" sz="2400" b="1" dirty="0">
                <a:cs typeface="B Nazanin" panose="00000400000000000000" pitchFamily="2" charset="-78"/>
              </a:rPr>
              <a:t>در ابعاد اعجاز علمي قرآن، مي توان به آن دسته از مسائل علمي اشاره كرد كه هيچ يك از تمدن هاي بشري در عصر نزول از آن آگاهي نداشتند و قرآن، از مسائل و اسرار علمي آنها پرده برداشت، به صورتی كه تنها پس از گذشت قرن ها و در سايه علوم تجربي، مورد تصديق دانشمندان قرار گرفت، به گونه اي كه نه قابل انكار است، نه معلول و نه نتيجه اطلاعات زمان نزول قرآن و اين خود بهترين دليل بر الهي و معجزه بودن قرآن است</a:t>
            </a:r>
            <a:r>
              <a:rPr lang="fa-IR" sz="2400" b="1" dirty="0" smtClean="0">
                <a:cs typeface="B Nazanin" panose="00000400000000000000" pitchFamily="2" charset="-78"/>
              </a:rPr>
              <a:t>.</a:t>
            </a:r>
            <a:endParaRPr lang="en-US" sz="2400" b="1" dirty="0">
              <a:cs typeface="B Nazanin" panose="00000400000000000000" pitchFamily="2" charset="-78"/>
            </a:endParaRPr>
          </a:p>
        </p:txBody>
      </p:sp>
    </p:spTree>
    <p:extLst>
      <p:ext uri="{BB962C8B-B14F-4D97-AF65-F5344CB8AC3E}">
        <p14:creationId xmlns:p14="http://schemas.microsoft.com/office/powerpoint/2010/main" val="21393578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23837"/>
            <a:ext cx="3396343" cy="4601183"/>
          </a:xfrm>
        </p:spPr>
        <p:txBody>
          <a:bodyPr>
            <a:normAutofit/>
          </a:bodyPr>
          <a:lstStyle/>
          <a:p>
            <a:pPr algn="r" rtl="1"/>
            <a:r>
              <a:rPr lang="fa-IR" sz="2400" b="1" dirty="0">
                <a:latin typeface="IranNastaliq" panose="02020505000000020003" pitchFamily="18" charset="0"/>
                <a:cs typeface="B Titr" panose="00000700000000000000" pitchFamily="2" charset="-78"/>
              </a:rPr>
              <a:t>نمونه </a:t>
            </a:r>
            <a:r>
              <a:rPr lang="fa-IR" sz="2400" b="1" dirty="0" smtClean="0">
                <a:latin typeface="IranNastaliq" panose="02020505000000020003" pitchFamily="18" charset="0"/>
                <a:cs typeface="B Titr" panose="00000700000000000000" pitchFamily="2" charset="-78"/>
              </a:rPr>
              <a:t>هایی از </a:t>
            </a:r>
            <a:r>
              <a:rPr lang="fa-IR" sz="2400" b="1" dirty="0">
                <a:latin typeface="IranNastaliq" panose="02020505000000020003" pitchFamily="18" charset="0"/>
                <a:cs typeface="B Titr" panose="00000700000000000000" pitchFamily="2" charset="-78"/>
              </a:rPr>
              <a:t>اعجاز علمی قرآن</a:t>
            </a:r>
            <a:endParaRPr lang="en-US" sz="2400" b="1" dirty="0">
              <a:latin typeface="IranNastaliq" panose="02020505000000020003" pitchFamily="18" charset="0"/>
              <a:cs typeface="B Titr" panose="00000700000000000000" pitchFamily="2" charset="-78"/>
            </a:endParaRPr>
          </a:p>
        </p:txBody>
      </p:sp>
      <p:sp>
        <p:nvSpPr>
          <p:cNvPr id="3" name="Content Placeholder 2"/>
          <p:cNvSpPr>
            <a:spLocks noGrp="1"/>
          </p:cNvSpPr>
          <p:nvPr>
            <p:ph idx="1"/>
          </p:nvPr>
        </p:nvSpPr>
        <p:spPr/>
        <p:txBody>
          <a:bodyPr>
            <a:normAutofit/>
          </a:bodyPr>
          <a:lstStyle/>
          <a:p>
            <a:pPr algn="r" rtl="1">
              <a:lnSpc>
                <a:spcPct val="150000"/>
              </a:lnSpc>
            </a:pPr>
            <a:r>
              <a:rPr lang="fa-IR" sz="2800" b="1" dirty="0">
                <a:solidFill>
                  <a:srgbClr val="0070C0"/>
                </a:solidFill>
                <a:cs typeface="B Nazanin" panose="00000400000000000000" pitchFamily="2" charset="-78"/>
                <a:hlinkClick r:id="rId2" action="ppaction://hlinksldjump"/>
              </a:rPr>
              <a:t>قرآن و جاذبه </a:t>
            </a:r>
            <a:r>
              <a:rPr lang="fa-IR" sz="2800" b="1" dirty="0" smtClean="0">
                <a:solidFill>
                  <a:srgbClr val="0070C0"/>
                </a:solidFill>
                <a:cs typeface="B Nazanin" panose="00000400000000000000" pitchFamily="2" charset="-78"/>
                <a:hlinkClick r:id="rId2" action="ppaction://hlinksldjump"/>
              </a:rPr>
              <a:t>عمومی</a:t>
            </a:r>
            <a:endParaRPr lang="fa-IR" sz="2800" b="1" dirty="0" smtClean="0">
              <a:solidFill>
                <a:srgbClr val="0070C0"/>
              </a:solidFill>
              <a:cs typeface="B Nazanin" panose="00000400000000000000" pitchFamily="2" charset="-78"/>
            </a:endParaRPr>
          </a:p>
          <a:p>
            <a:pPr algn="r" rtl="1">
              <a:lnSpc>
                <a:spcPct val="150000"/>
              </a:lnSpc>
            </a:pPr>
            <a:r>
              <a:rPr lang="fa-IR" sz="2800" b="1" dirty="0">
                <a:solidFill>
                  <a:srgbClr val="0070C0"/>
                </a:solidFill>
                <a:cs typeface="B Nazanin" panose="00000400000000000000" pitchFamily="2" charset="-78"/>
                <a:hlinkClick r:id="rId3" action="ppaction://hlinksldjump"/>
              </a:rPr>
              <a:t>قرآن و بادهاي تلقيح </a:t>
            </a:r>
            <a:r>
              <a:rPr lang="fa-IR" sz="2800" b="1" dirty="0" smtClean="0">
                <a:solidFill>
                  <a:srgbClr val="0070C0"/>
                </a:solidFill>
                <a:cs typeface="B Nazanin" panose="00000400000000000000" pitchFamily="2" charset="-78"/>
                <a:hlinkClick r:id="rId3" action="ppaction://hlinksldjump"/>
              </a:rPr>
              <a:t>كننده</a:t>
            </a:r>
            <a:endParaRPr lang="fa-IR" sz="2800" b="1" dirty="0" smtClean="0">
              <a:solidFill>
                <a:srgbClr val="0070C0"/>
              </a:solidFill>
              <a:cs typeface="B Nazanin" panose="00000400000000000000" pitchFamily="2" charset="-78"/>
            </a:endParaRPr>
          </a:p>
          <a:p>
            <a:pPr algn="r" rtl="1">
              <a:lnSpc>
                <a:spcPct val="150000"/>
              </a:lnSpc>
            </a:pPr>
            <a:r>
              <a:rPr lang="fa-IR" sz="2800" b="1" dirty="0">
                <a:solidFill>
                  <a:srgbClr val="0070C0"/>
                </a:solidFill>
                <a:cs typeface="B Nazanin" panose="00000400000000000000" pitchFamily="2" charset="-78"/>
                <a:hlinkClick r:id="rId4" action="ppaction://hlinksldjump"/>
              </a:rPr>
              <a:t>قرآن و کروی بودن </a:t>
            </a:r>
            <a:r>
              <a:rPr lang="fa-IR" sz="2800" b="1" dirty="0" smtClean="0">
                <a:solidFill>
                  <a:srgbClr val="0070C0"/>
                </a:solidFill>
                <a:cs typeface="B Nazanin" panose="00000400000000000000" pitchFamily="2" charset="-78"/>
                <a:hlinkClick r:id="rId4" action="ppaction://hlinksldjump"/>
              </a:rPr>
              <a:t>زمين</a:t>
            </a:r>
            <a:endParaRPr lang="fa-IR" sz="2800" b="1" dirty="0" smtClean="0">
              <a:solidFill>
                <a:srgbClr val="0070C0"/>
              </a:solidFill>
              <a:cs typeface="B Nazanin" panose="00000400000000000000" pitchFamily="2" charset="-78"/>
            </a:endParaRPr>
          </a:p>
          <a:p>
            <a:pPr algn="r" rtl="1">
              <a:lnSpc>
                <a:spcPct val="150000"/>
              </a:lnSpc>
            </a:pPr>
            <a:r>
              <a:rPr lang="fa-IR" sz="2800" b="1" dirty="0">
                <a:solidFill>
                  <a:srgbClr val="0070C0"/>
                </a:solidFill>
                <a:cs typeface="B Nazanin" panose="00000400000000000000" pitchFamily="2" charset="-78"/>
                <a:hlinkClick r:id="rId5" action="ppaction://hlinksldjump"/>
              </a:rPr>
              <a:t>قرآن و حرکت دورانی زمين</a:t>
            </a:r>
            <a:endParaRPr lang="en-US" sz="2800" b="1" dirty="0">
              <a:solidFill>
                <a:srgbClr val="0070C0"/>
              </a:solidFill>
              <a:cs typeface="B Nazanin" panose="00000400000000000000" pitchFamily="2" charset="-78"/>
            </a:endParaRPr>
          </a:p>
        </p:txBody>
      </p:sp>
    </p:spTree>
    <p:extLst>
      <p:ext uri="{BB962C8B-B14F-4D97-AF65-F5344CB8AC3E}">
        <p14:creationId xmlns:p14="http://schemas.microsoft.com/office/powerpoint/2010/main" val="3191554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sz="2800" b="1" dirty="0">
                <a:latin typeface="IranNastaliq" panose="02020505000000020003" pitchFamily="18" charset="0"/>
                <a:cs typeface="B Titr" panose="00000700000000000000" pitchFamily="2" charset="-78"/>
              </a:rPr>
              <a:t>قرآن و جاذبه عمومی</a:t>
            </a:r>
            <a:endParaRPr lang="en-US" sz="2800" b="1" dirty="0">
              <a:latin typeface="IranNastaliq" panose="02020505000000020003" pitchFamily="18" charset="0"/>
              <a:cs typeface="B Titr" panose="00000700000000000000" pitchFamily="2" charset="-78"/>
            </a:endParaRPr>
          </a:p>
        </p:txBody>
      </p:sp>
      <p:sp>
        <p:nvSpPr>
          <p:cNvPr id="3" name="Content Placeholder 2"/>
          <p:cNvSpPr>
            <a:spLocks noGrp="1"/>
          </p:cNvSpPr>
          <p:nvPr>
            <p:ph idx="1"/>
          </p:nvPr>
        </p:nvSpPr>
        <p:spPr/>
        <p:txBody>
          <a:bodyPr>
            <a:noAutofit/>
          </a:bodyPr>
          <a:lstStyle/>
          <a:p>
            <a:pPr marL="0" indent="0" algn="r" rtl="1">
              <a:lnSpc>
                <a:spcPct val="150000"/>
              </a:lnSpc>
              <a:buNone/>
            </a:pPr>
            <a:r>
              <a:rPr lang="fa-IR" b="1" dirty="0">
                <a:cs typeface="B Nazanin" panose="00000400000000000000" pitchFamily="2" charset="-78"/>
              </a:rPr>
              <a:t>"نيوتن" كه با كشف قانون جاذبه عمومي ثابت نمود كه برخلاف پندار "بطليموس" كه تصور مي كرد ستارگان مانند ميخ بر پيكر جسمي بي رنگ (فلك) كوبيده شده اند، ميليون ها منظومه شمسي و كهكشانها و سحابها در فضا معلق و در پرتو قانون جاذبه و قانون نيروي گريز از مركز كه در سراسر جهان آفرينش، در تمام كرات، سيارات و كواكب و كهكشان ها و حتي ميان دو ذره بسيار كوچك و ناچيز حكم فرماست، از سقوط مصون و محفوظ مانده­اند</a:t>
            </a:r>
            <a:r>
              <a:rPr lang="fa-IR" b="1" dirty="0" smtClean="0">
                <a:cs typeface="B Nazanin" panose="00000400000000000000" pitchFamily="2" charset="-78"/>
              </a:rPr>
              <a:t>. </a:t>
            </a:r>
            <a:r>
              <a:rPr lang="fa-IR" b="1" dirty="0">
                <a:cs typeface="B Nazanin" panose="00000400000000000000" pitchFamily="2" charset="-78"/>
              </a:rPr>
              <a:t>ولی قرآن مجيد متجاوز از ده قرن قبل از نيوتن به اين حقيقت علمي در قرآن تصريح مي فرمايد</a:t>
            </a:r>
            <a:r>
              <a:rPr lang="fa-IR" b="1" dirty="0" smtClean="0">
                <a:cs typeface="B Nazanin" panose="00000400000000000000" pitchFamily="2" charset="-78"/>
              </a:rPr>
              <a:t>:</a:t>
            </a:r>
            <a:endParaRPr lang="en-US" b="1" dirty="0" smtClean="0">
              <a:cs typeface="B Nazanin" panose="00000400000000000000" pitchFamily="2" charset="-78"/>
            </a:endParaRPr>
          </a:p>
          <a:p>
            <a:pPr marL="0" indent="0" algn="ctr" rtl="1">
              <a:lnSpc>
                <a:spcPct val="150000"/>
              </a:lnSpc>
              <a:buNone/>
            </a:pPr>
            <a:r>
              <a:rPr lang="fa-IR" b="1" dirty="0" smtClean="0">
                <a:solidFill>
                  <a:srgbClr val="0070C0"/>
                </a:solidFill>
                <a:latin typeface="Nabi" panose="02000500000000020002" pitchFamily="2" charset="0"/>
                <a:cs typeface="Nabi" panose="02000500000000020002" pitchFamily="2" charset="0"/>
              </a:rPr>
              <a:t>خَلَقَ </a:t>
            </a:r>
            <a:r>
              <a:rPr lang="fa-IR" b="1" dirty="0">
                <a:solidFill>
                  <a:srgbClr val="0070C0"/>
                </a:solidFill>
                <a:latin typeface="Nabi" panose="02000500000000020002" pitchFamily="2" charset="0"/>
                <a:cs typeface="Nabi" panose="02000500000000020002" pitchFamily="2" charset="0"/>
              </a:rPr>
              <a:t>السَّماواتِ بِغَيرِ عَمَدٍ تَرَوْنَها وَ أَلْقى‌ فِي الْأَرْضِ رَواسِي أَنْ تَميدَ </a:t>
            </a:r>
            <a:r>
              <a:rPr lang="fa-IR" b="1" dirty="0" smtClean="0">
                <a:solidFill>
                  <a:srgbClr val="0070C0"/>
                </a:solidFill>
                <a:latin typeface="Nabi" panose="02000500000000020002" pitchFamily="2" charset="0"/>
                <a:cs typeface="Nabi" panose="02000500000000020002" pitchFamily="2" charset="0"/>
              </a:rPr>
              <a:t>بِكُمْ</a:t>
            </a:r>
            <a:r>
              <a:rPr lang="fa-IR" b="1" dirty="0">
                <a:cs typeface="B Nazanin" panose="00000400000000000000" pitchFamily="2" charset="-78"/>
              </a:rPr>
              <a:t/>
            </a:r>
            <a:br>
              <a:rPr lang="fa-IR" b="1" dirty="0">
                <a:cs typeface="B Nazanin" panose="00000400000000000000" pitchFamily="2" charset="-78"/>
              </a:rPr>
            </a:br>
            <a:r>
              <a:rPr lang="fa-IR" b="1" dirty="0" smtClean="0">
                <a:solidFill>
                  <a:srgbClr val="00B050"/>
                </a:solidFill>
                <a:cs typeface="B Zar" panose="00000400000000000000" pitchFamily="2" charset="-78"/>
              </a:rPr>
              <a:t>او </a:t>
            </a:r>
            <a:r>
              <a:rPr lang="fa-IR" b="1" dirty="0">
                <a:solidFill>
                  <a:srgbClr val="00B050"/>
                </a:solidFill>
                <a:cs typeface="B Zar" panose="00000400000000000000" pitchFamily="2" charset="-78"/>
              </a:rPr>
              <a:t>آسمانها را بدون ستوني كه آن را ببينيد آفريد و در زمين كوه‌هايي افكند تا شما را نلرزاند (و جايگاه شما آرام باشد</a:t>
            </a:r>
            <a:r>
              <a:rPr lang="fa-IR" b="1" dirty="0" smtClean="0">
                <a:solidFill>
                  <a:srgbClr val="00B050"/>
                </a:solidFill>
                <a:cs typeface="B Zar" panose="00000400000000000000" pitchFamily="2" charset="-78"/>
              </a:rPr>
              <a:t>)</a:t>
            </a:r>
          </a:p>
          <a:p>
            <a:pPr marL="0" indent="0" algn="r" rtl="1">
              <a:lnSpc>
                <a:spcPct val="150000"/>
              </a:lnSpc>
              <a:buNone/>
            </a:pPr>
            <a:r>
              <a:rPr lang="fa-IR" b="1" dirty="0" smtClean="0">
                <a:cs typeface="B Nazanin" panose="00000400000000000000" pitchFamily="2" charset="-78"/>
              </a:rPr>
              <a:t>توضيح اين كه جمله «ترونها» صفت لفظ «عمد» جمع «عمود» مي باشد و ضمير در «ترونها» به عمد برمي گردد و معناي جمله چنين است: خداوندي كه آسمان ها را برافراشت بدون ستوني كه ديده شود و در حقيقت، آيه ستون مرئي را نفي مي كند نه اصل ستون را» اين نظريه را بسياري از مفسران از جمله ابن عباس و علامه طباطبائي اختيار كرده اند.</a:t>
            </a:r>
            <a:endParaRPr lang="en-US" b="1" dirty="0">
              <a:cs typeface="B Nazanin" panose="00000400000000000000" pitchFamily="2" charset="-78"/>
            </a:endParaRPr>
          </a:p>
        </p:txBody>
      </p:sp>
    </p:spTree>
    <p:extLst>
      <p:ext uri="{BB962C8B-B14F-4D97-AF65-F5344CB8AC3E}">
        <p14:creationId xmlns:p14="http://schemas.microsoft.com/office/powerpoint/2010/main" val="2600195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23837"/>
            <a:ext cx="3439885" cy="4601183"/>
          </a:xfrm>
        </p:spPr>
        <p:txBody>
          <a:bodyPr>
            <a:normAutofit/>
          </a:bodyPr>
          <a:lstStyle/>
          <a:p>
            <a:r>
              <a:rPr lang="fa-IR" sz="2800" b="1" dirty="0">
                <a:latin typeface="IranNastaliq" panose="02020505000000020003" pitchFamily="18" charset="0"/>
                <a:cs typeface="B Titr" panose="00000700000000000000" pitchFamily="2" charset="-78"/>
              </a:rPr>
              <a:t>قرآن و بادهاي تلقيح كننده</a:t>
            </a:r>
            <a:endParaRPr lang="en-US" sz="2800" b="1" dirty="0">
              <a:latin typeface="IranNastaliq" panose="02020505000000020003" pitchFamily="18" charset="0"/>
              <a:cs typeface="B Titr" panose="00000700000000000000" pitchFamily="2" charset="-78"/>
            </a:endParaRPr>
          </a:p>
        </p:txBody>
      </p:sp>
      <p:sp>
        <p:nvSpPr>
          <p:cNvPr id="3" name="Content Placeholder 2"/>
          <p:cNvSpPr>
            <a:spLocks noGrp="1"/>
          </p:cNvSpPr>
          <p:nvPr>
            <p:ph idx="1"/>
          </p:nvPr>
        </p:nvSpPr>
        <p:spPr/>
        <p:txBody>
          <a:bodyPr>
            <a:normAutofit fontScale="92500"/>
          </a:bodyPr>
          <a:lstStyle/>
          <a:p>
            <a:pPr marL="0" indent="0" algn="r" rtl="1">
              <a:lnSpc>
                <a:spcPct val="150000"/>
              </a:lnSpc>
              <a:buNone/>
            </a:pPr>
            <a:r>
              <a:rPr lang="fa-IR" sz="2400" b="1" dirty="0">
                <a:cs typeface="B Nazanin" panose="00000400000000000000" pitchFamily="2" charset="-78"/>
              </a:rPr>
              <a:t>قرآن آن جا كه درباره باد، ايـن پديده طبيعي از نظر نقشي كه در زمينه تلقيح دارد. سخن مي گويد چنين مي فرمايد</a:t>
            </a:r>
            <a:r>
              <a:rPr lang="fa-IR" sz="2400" b="1" dirty="0" smtClean="0">
                <a:cs typeface="B Nazanin" panose="00000400000000000000" pitchFamily="2" charset="-78"/>
              </a:rPr>
              <a:t>:</a:t>
            </a:r>
            <a:endParaRPr lang="en-US" sz="2400" b="1" dirty="0" smtClean="0">
              <a:cs typeface="B Nazanin" panose="00000400000000000000" pitchFamily="2" charset="-78"/>
            </a:endParaRPr>
          </a:p>
          <a:p>
            <a:pPr marL="0" indent="0" algn="ctr" rtl="1">
              <a:lnSpc>
                <a:spcPct val="150000"/>
              </a:lnSpc>
              <a:buNone/>
            </a:pPr>
            <a:r>
              <a:rPr lang="fa-IR" sz="2400" b="1" dirty="0" smtClean="0">
                <a:solidFill>
                  <a:srgbClr val="0070C0"/>
                </a:solidFill>
                <a:latin typeface="Nabi" panose="02000500000000020002" pitchFamily="2" charset="0"/>
                <a:cs typeface="Nabi" panose="02000500000000020002" pitchFamily="2" charset="0"/>
              </a:rPr>
              <a:t>وَ </a:t>
            </a:r>
            <a:r>
              <a:rPr lang="fa-IR" sz="2400" b="1" dirty="0">
                <a:solidFill>
                  <a:srgbClr val="0070C0"/>
                </a:solidFill>
                <a:latin typeface="Nabi" panose="02000500000000020002" pitchFamily="2" charset="0"/>
                <a:cs typeface="Nabi" panose="02000500000000020002" pitchFamily="2" charset="0"/>
              </a:rPr>
              <a:t>أَرْسَلْنَا الرِّياحَ لَواقِحَ فَأَنْزَلْنا مِنَ السَّماءِ ماءً فَأَسْقَيناكُمُوهُ وَ ما أَنْتُمْ لَهُ </a:t>
            </a:r>
            <a:r>
              <a:rPr lang="fa-IR" sz="2400" b="1" dirty="0" smtClean="0">
                <a:solidFill>
                  <a:srgbClr val="0070C0"/>
                </a:solidFill>
                <a:latin typeface="Nabi" panose="02000500000000020002" pitchFamily="2" charset="0"/>
                <a:cs typeface="Nabi" panose="02000500000000020002" pitchFamily="2" charset="0"/>
              </a:rPr>
              <a:t>بِخازِنينَ</a:t>
            </a:r>
            <a:r>
              <a:rPr lang="en-US" sz="2400" b="1" dirty="0">
                <a:cs typeface="B Nazanin" panose="00000400000000000000" pitchFamily="2" charset="-78"/>
              </a:rPr>
              <a:t/>
            </a:r>
            <a:br>
              <a:rPr lang="en-US" sz="2400" b="1" dirty="0">
                <a:cs typeface="B Nazanin" panose="00000400000000000000" pitchFamily="2" charset="-78"/>
              </a:rPr>
            </a:br>
            <a:r>
              <a:rPr lang="fa-IR" sz="2400" b="1" dirty="0" smtClean="0">
                <a:solidFill>
                  <a:srgbClr val="00B050"/>
                </a:solidFill>
                <a:cs typeface="B Zar" panose="00000400000000000000" pitchFamily="2" charset="-78"/>
              </a:rPr>
              <a:t>ما </a:t>
            </a:r>
            <a:r>
              <a:rPr lang="fa-IR" sz="2400" b="1" dirty="0">
                <a:solidFill>
                  <a:srgbClr val="00B050"/>
                </a:solidFill>
                <a:cs typeface="B Zar" panose="00000400000000000000" pitchFamily="2" charset="-78"/>
              </a:rPr>
              <a:t>بادها را براي بارور ساختن (ابرها و گياهان) فرستاديم و از آسمان آبي نازل كرديم و شما را با آن سيراب ساختيم در حالي كه شما توانايي حفظ و نگهداري آن را نداشتيد</a:t>
            </a:r>
            <a:r>
              <a:rPr lang="fa-IR" sz="2400" b="1" dirty="0" smtClean="0">
                <a:solidFill>
                  <a:srgbClr val="00B050"/>
                </a:solidFill>
                <a:cs typeface="B Zar" panose="00000400000000000000" pitchFamily="2" charset="-78"/>
              </a:rPr>
              <a:t>!</a:t>
            </a:r>
            <a:endParaRPr lang="fa-IR" sz="2400" b="1" dirty="0">
              <a:cs typeface="B Nazanin" panose="00000400000000000000" pitchFamily="2" charset="-78"/>
            </a:endParaRPr>
          </a:p>
          <a:p>
            <a:pPr marL="0" indent="0" algn="r" rtl="1">
              <a:lnSpc>
                <a:spcPct val="150000"/>
              </a:lnSpc>
              <a:buNone/>
            </a:pPr>
            <a:r>
              <a:rPr lang="fa-IR" sz="2400" b="1" dirty="0">
                <a:cs typeface="B Nazanin" panose="00000400000000000000" pitchFamily="2" charset="-78"/>
              </a:rPr>
              <a:t>در اين جا خداوند با صراحت نقش باد را در آبستن كردن ابرها بيان كرده و به دنبال آن نزول باران را خبر مي دهد. يعني همان مسائل دقيقي كه پس از پيشرفت هاي علمي فراوان تازه براي انسان ها كشف گرديده است</a:t>
            </a:r>
            <a:r>
              <a:rPr lang="fa-IR" sz="2400" b="1" dirty="0" smtClean="0">
                <a:cs typeface="B Nazanin" panose="00000400000000000000" pitchFamily="2" charset="-78"/>
              </a:rPr>
              <a:t>.</a:t>
            </a:r>
            <a:endParaRPr lang="en-US" sz="2400" b="1" dirty="0">
              <a:cs typeface="B Nazanin" panose="00000400000000000000" pitchFamily="2" charset="-78"/>
            </a:endParaRPr>
          </a:p>
        </p:txBody>
      </p:sp>
    </p:spTree>
    <p:extLst>
      <p:ext uri="{BB962C8B-B14F-4D97-AF65-F5344CB8AC3E}">
        <p14:creationId xmlns:p14="http://schemas.microsoft.com/office/powerpoint/2010/main" val="23251843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501" y="1123837"/>
            <a:ext cx="3204754" cy="4601183"/>
          </a:xfrm>
        </p:spPr>
        <p:txBody>
          <a:bodyPr>
            <a:normAutofit/>
          </a:bodyPr>
          <a:lstStyle/>
          <a:p>
            <a:r>
              <a:rPr lang="fa-IR" sz="2800" b="1" dirty="0">
                <a:latin typeface="IranNastaliq" panose="02020505000000020003" pitchFamily="18" charset="0"/>
                <a:cs typeface="B Titr" panose="00000700000000000000" pitchFamily="2" charset="-78"/>
              </a:rPr>
              <a:t>قرآن و کروی بودن زمين</a:t>
            </a:r>
            <a:endParaRPr lang="en-US" sz="2800" b="1" dirty="0">
              <a:latin typeface="IranNastaliq" panose="02020505000000020003" pitchFamily="18" charset="0"/>
              <a:cs typeface="B Titr" panose="00000700000000000000" pitchFamily="2" charset="-78"/>
            </a:endParaRPr>
          </a:p>
        </p:txBody>
      </p:sp>
      <p:sp>
        <p:nvSpPr>
          <p:cNvPr id="3" name="Content Placeholder 2"/>
          <p:cNvSpPr>
            <a:spLocks noGrp="1"/>
          </p:cNvSpPr>
          <p:nvPr>
            <p:ph idx="1"/>
          </p:nvPr>
        </p:nvSpPr>
        <p:spPr/>
        <p:txBody>
          <a:bodyPr>
            <a:normAutofit lnSpcReduction="10000"/>
          </a:bodyPr>
          <a:lstStyle/>
          <a:p>
            <a:pPr marL="0" indent="0" algn="ctr" rtl="1">
              <a:lnSpc>
                <a:spcPct val="150000"/>
              </a:lnSpc>
              <a:buNone/>
            </a:pPr>
            <a:r>
              <a:rPr lang="fa-IR" sz="2400" b="1" dirty="0" smtClean="0">
                <a:solidFill>
                  <a:srgbClr val="0070C0"/>
                </a:solidFill>
                <a:latin typeface="Nabi" panose="02000500000000020002" pitchFamily="2" charset="0"/>
                <a:cs typeface="Nabi" panose="02000500000000020002" pitchFamily="2" charset="0"/>
              </a:rPr>
              <a:t>يُكَوِّرُ </a:t>
            </a:r>
            <a:r>
              <a:rPr lang="fa-IR" sz="2400" b="1" dirty="0">
                <a:solidFill>
                  <a:srgbClr val="0070C0"/>
                </a:solidFill>
                <a:latin typeface="Nabi" panose="02000500000000020002" pitchFamily="2" charset="0"/>
                <a:cs typeface="Nabi" panose="02000500000000020002" pitchFamily="2" charset="0"/>
              </a:rPr>
              <a:t>اللَّيْلَ عَلَى النَّهارِ وَ يُكَوِّرُ النَّهارَ عَلَى اللَّيْلِ وَ سَخَّرَ الشَّمْسَ وَالْقَمَرَ كُلٌّ يَجْري لِأَجَلٍ مُسَمًّى أَلا هُوَ الْعَزيزُ </a:t>
            </a:r>
            <a:r>
              <a:rPr lang="fa-IR" sz="2400" b="1" dirty="0" smtClean="0">
                <a:solidFill>
                  <a:srgbClr val="0070C0"/>
                </a:solidFill>
                <a:latin typeface="Nabi" panose="02000500000000020002" pitchFamily="2" charset="0"/>
                <a:cs typeface="Nabi" panose="02000500000000020002" pitchFamily="2" charset="0"/>
              </a:rPr>
              <a:t>الْغَفَّارُ</a:t>
            </a:r>
            <a:r>
              <a:rPr lang="en-US" sz="2400" b="1" dirty="0" smtClean="0">
                <a:cs typeface="B Nazanin" panose="00000400000000000000" pitchFamily="2" charset="-78"/>
              </a:rPr>
              <a:t/>
            </a:r>
            <a:br>
              <a:rPr lang="en-US" sz="2400" b="1" dirty="0" smtClean="0">
                <a:cs typeface="B Nazanin" panose="00000400000000000000" pitchFamily="2" charset="-78"/>
              </a:rPr>
            </a:br>
            <a:r>
              <a:rPr lang="fa-IR" sz="2400" b="1" dirty="0" smtClean="0">
                <a:solidFill>
                  <a:srgbClr val="00B050"/>
                </a:solidFill>
                <a:cs typeface="B Zar" panose="00000400000000000000" pitchFamily="2" charset="-78"/>
              </a:rPr>
              <a:t>شب </a:t>
            </a:r>
            <a:r>
              <a:rPr lang="fa-IR" sz="2400" b="1" dirty="0">
                <a:solidFill>
                  <a:srgbClr val="00B050"/>
                </a:solidFill>
                <a:cs typeface="B Zar" panose="00000400000000000000" pitchFamily="2" charset="-78"/>
              </a:rPr>
              <a:t>را بر روز مى‌پيچد و روز را بر شب و خورشيد و ماه را مسخّر فرمان خويش قرار داد هر كدام تا سرآمد معيّنى به حركت خود ادامه مى‌دهند آگاه باشيد كه او قادر و آمرزنده است</a:t>
            </a:r>
            <a:r>
              <a:rPr lang="fa-IR" sz="2400" b="1" dirty="0" smtClean="0">
                <a:solidFill>
                  <a:srgbClr val="00B050"/>
                </a:solidFill>
                <a:cs typeface="B Zar" panose="00000400000000000000" pitchFamily="2" charset="-78"/>
              </a:rPr>
              <a:t>!</a:t>
            </a:r>
            <a:endParaRPr lang="fa-IR" sz="2400" b="1" dirty="0">
              <a:solidFill>
                <a:srgbClr val="00B050"/>
              </a:solidFill>
              <a:cs typeface="B Zar" panose="00000400000000000000" pitchFamily="2" charset="-78"/>
            </a:endParaRPr>
          </a:p>
          <a:p>
            <a:pPr marL="0" indent="0" algn="r" rtl="1">
              <a:lnSpc>
                <a:spcPct val="150000"/>
              </a:lnSpc>
              <a:buNone/>
            </a:pPr>
            <a:r>
              <a:rPr lang="fa-IR" sz="2400" b="1" dirty="0">
                <a:cs typeface="B Nazanin" panose="00000400000000000000" pitchFamily="2" charset="-78"/>
              </a:rPr>
              <a:t>"يكور" از ماده "تكوير" به معنى پيچيدن است مانند پيچيدن عمامه به دور سر، نكته لطيفى كه در اين تعبير قرآنى، نهفته است بيان گر کروي بودن زمين مي باشد به اين معنا که زمين دور خود گردش مى‌كند و بر اثر اين گردش، نوار سياه شب و نوار سفيد روز دائما گرد آن مى‌گردند</a:t>
            </a:r>
            <a:r>
              <a:rPr lang="fa-IR" sz="2400" b="1" dirty="0" smtClean="0">
                <a:cs typeface="B Nazanin" panose="00000400000000000000" pitchFamily="2" charset="-78"/>
              </a:rPr>
              <a:t>.</a:t>
            </a:r>
            <a:endParaRPr lang="en-US" sz="2400" b="1" dirty="0">
              <a:cs typeface="B Nazanin" panose="00000400000000000000" pitchFamily="2" charset="-78"/>
            </a:endParaRPr>
          </a:p>
        </p:txBody>
      </p:sp>
    </p:spTree>
    <p:extLst>
      <p:ext uri="{BB962C8B-B14F-4D97-AF65-F5344CB8AC3E}">
        <p14:creationId xmlns:p14="http://schemas.microsoft.com/office/powerpoint/2010/main" val="16116039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23837"/>
            <a:ext cx="3431177" cy="4601183"/>
          </a:xfrm>
        </p:spPr>
        <p:txBody>
          <a:bodyPr>
            <a:normAutofit/>
          </a:bodyPr>
          <a:lstStyle/>
          <a:p>
            <a:r>
              <a:rPr lang="fa-IR" sz="2700" b="1" dirty="0">
                <a:latin typeface="IranNastaliq" panose="02020505000000020003" pitchFamily="18" charset="0"/>
                <a:cs typeface="B Titr" panose="00000700000000000000" pitchFamily="2" charset="-78"/>
              </a:rPr>
              <a:t>قرآن و حرکت دورانی زمين</a:t>
            </a:r>
            <a:endParaRPr lang="en-US" sz="2700" b="1" dirty="0">
              <a:latin typeface="IranNastaliq" panose="02020505000000020003" pitchFamily="18" charset="0"/>
              <a:cs typeface="B Titr" panose="00000700000000000000" pitchFamily="2" charset="-78"/>
            </a:endParaRPr>
          </a:p>
        </p:txBody>
      </p:sp>
      <p:sp>
        <p:nvSpPr>
          <p:cNvPr id="3" name="Content Placeholder 2"/>
          <p:cNvSpPr>
            <a:spLocks noGrp="1"/>
          </p:cNvSpPr>
          <p:nvPr>
            <p:ph idx="1"/>
          </p:nvPr>
        </p:nvSpPr>
        <p:spPr/>
        <p:txBody>
          <a:bodyPr>
            <a:normAutofit lnSpcReduction="10000"/>
          </a:bodyPr>
          <a:lstStyle/>
          <a:p>
            <a:pPr marL="0" indent="0" algn="r" rtl="1">
              <a:lnSpc>
                <a:spcPct val="150000"/>
              </a:lnSpc>
              <a:buNone/>
            </a:pPr>
            <a:r>
              <a:rPr lang="fa-IR" sz="2400" b="1" dirty="0">
                <a:cs typeface="B Nazanin" panose="00000400000000000000" pitchFamily="2" charset="-78"/>
              </a:rPr>
              <a:t>يکي از ويژگي هاي ديگر علمي قرآن اين است که قرآن از حقيقت جريان و متحرک بودن زمين خبر مي </a:t>
            </a:r>
            <a:r>
              <a:rPr lang="fa-IR" sz="2400" b="1" dirty="0" smtClean="0">
                <a:cs typeface="B Nazanin" panose="00000400000000000000" pitchFamily="2" charset="-78"/>
              </a:rPr>
              <a:t>دهد</a:t>
            </a:r>
            <a:endParaRPr lang="en-US" sz="2400" b="1" dirty="0">
              <a:cs typeface="B Nazanin" panose="00000400000000000000" pitchFamily="2" charset="-78"/>
            </a:endParaRPr>
          </a:p>
          <a:p>
            <a:pPr marL="0" indent="0" algn="ctr" rtl="1">
              <a:lnSpc>
                <a:spcPct val="150000"/>
              </a:lnSpc>
              <a:buNone/>
            </a:pPr>
            <a:r>
              <a:rPr lang="fa-IR" sz="2400" b="1" dirty="0" smtClean="0">
                <a:solidFill>
                  <a:srgbClr val="0070C0"/>
                </a:solidFill>
                <a:latin typeface="Nabi" panose="02000500000000020002" pitchFamily="2" charset="0"/>
                <a:cs typeface="Nabi" panose="02000500000000020002" pitchFamily="2" charset="0"/>
              </a:rPr>
              <a:t>وَ </a:t>
            </a:r>
            <a:r>
              <a:rPr lang="fa-IR" sz="2400" b="1" dirty="0">
                <a:solidFill>
                  <a:srgbClr val="0070C0"/>
                </a:solidFill>
                <a:latin typeface="Nabi" panose="02000500000000020002" pitchFamily="2" charset="0"/>
                <a:cs typeface="Nabi" panose="02000500000000020002" pitchFamily="2" charset="0"/>
              </a:rPr>
              <a:t>تَرَى الْجِبالَ تَحْسَبُها جامِدَةً وَ هِيَ تَمُرُّ مَرَّ السَّحابِ صُنْعَ اللَّهِ الَّذي أَتْقَنَ كُلَّ شَيْ‌ءٍ إِنَّهُ خَبيرٌ بِما </a:t>
            </a:r>
            <a:r>
              <a:rPr lang="fa-IR" sz="2400" b="1" dirty="0" smtClean="0">
                <a:solidFill>
                  <a:srgbClr val="0070C0"/>
                </a:solidFill>
                <a:latin typeface="Nabi" panose="02000500000000020002" pitchFamily="2" charset="0"/>
                <a:cs typeface="Nabi" panose="02000500000000020002" pitchFamily="2" charset="0"/>
              </a:rPr>
              <a:t>تَفْعَلُونَ</a:t>
            </a:r>
            <a:r>
              <a:rPr lang="en-US" sz="2400" b="1" dirty="0" smtClean="0">
                <a:solidFill>
                  <a:srgbClr val="0070C0"/>
                </a:solidFill>
                <a:latin typeface="Nabi" panose="02000500000000020002" pitchFamily="2" charset="0"/>
                <a:cs typeface="Nabi" panose="02000500000000020002" pitchFamily="2" charset="0"/>
              </a:rPr>
              <a:t/>
            </a:r>
            <a:br>
              <a:rPr lang="en-US" sz="2400" b="1" dirty="0" smtClean="0">
                <a:solidFill>
                  <a:srgbClr val="0070C0"/>
                </a:solidFill>
                <a:latin typeface="Nabi" panose="02000500000000020002" pitchFamily="2" charset="0"/>
                <a:cs typeface="Nabi" panose="02000500000000020002" pitchFamily="2" charset="0"/>
              </a:rPr>
            </a:br>
            <a:r>
              <a:rPr lang="fa-IR" sz="2400" b="1" dirty="0" smtClean="0">
                <a:solidFill>
                  <a:srgbClr val="00B050"/>
                </a:solidFill>
                <a:cs typeface="B Zar" panose="00000400000000000000" pitchFamily="2" charset="-78"/>
              </a:rPr>
              <a:t>كوه‌ها </a:t>
            </a:r>
            <a:r>
              <a:rPr lang="fa-IR" sz="2400" b="1" dirty="0">
                <a:solidFill>
                  <a:srgbClr val="00B050"/>
                </a:solidFill>
                <a:cs typeface="B Zar" panose="00000400000000000000" pitchFamily="2" charset="-78"/>
              </a:rPr>
              <a:t>را مى‌بينى و آنها را ساكن و جامد مى‌پندارى، در حالى كه مانند ابر در حركتند اين صنع و آفرينش خداوندى است كه همه چيز را متقن آفريده او از كارهايى كه شما انجام مى‌دهيد، مسلّماً آگاه است</a:t>
            </a:r>
            <a:r>
              <a:rPr lang="fa-IR" sz="2400" b="1" dirty="0" smtClean="0">
                <a:solidFill>
                  <a:srgbClr val="00B050"/>
                </a:solidFill>
                <a:cs typeface="B Zar" panose="00000400000000000000" pitchFamily="2" charset="-78"/>
              </a:rPr>
              <a:t>!</a:t>
            </a:r>
            <a:endParaRPr lang="fa-IR" sz="2400" b="1" dirty="0">
              <a:solidFill>
                <a:srgbClr val="00B050"/>
              </a:solidFill>
              <a:cs typeface="B Zar" panose="00000400000000000000" pitchFamily="2" charset="-78"/>
            </a:endParaRPr>
          </a:p>
          <a:p>
            <a:pPr marL="0" indent="0" algn="r" rtl="1">
              <a:lnSpc>
                <a:spcPct val="150000"/>
              </a:lnSpc>
              <a:buNone/>
            </a:pPr>
            <a:r>
              <a:rPr lang="fa-IR" sz="2400" b="1" dirty="0">
                <a:cs typeface="B Nazanin" panose="00000400000000000000" pitchFamily="2" charset="-78"/>
              </a:rPr>
              <a:t>کلمه تمر مر سحاب دلالت بر حرکت دوراني زمين دارد و اين حرکت به گونه تنظيم شده که قابل احساس و درک با ح</a:t>
            </a:r>
            <a:r>
              <a:rPr lang="fa-IR" sz="2400" b="1" dirty="0" smtClean="0">
                <a:cs typeface="B Nazanin" panose="00000400000000000000" pitchFamily="2" charset="-78"/>
              </a:rPr>
              <a:t>واس </a:t>
            </a:r>
            <a:r>
              <a:rPr lang="fa-IR" sz="2400" b="1" dirty="0">
                <a:cs typeface="B Nazanin" panose="00000400000000000000" pitchFamily="2" charset="-78"/>
              </a:rPr>
              <a:t>بشري نمي باشد</a:t>
            </a:r>
            <a:r>
              <a:rPr lang="fa-IR" sz="2400" b="1" dirty="0" smtClean="0">
                <a:cs typeface="B Nazanin" panose="00000400000000000000" pitchFamily="2" charset="-78"/>
              </a:rPr>
              <a:t>.</a:t>
            </a:r>
            <a:endParaRPr lang="en-US" sz="2400" b="1" dirty="0">
              <a:cs typeface="B Nazanin" panose="00000400000000000000" pitchFamily="2" charset="-78"/>
            </a:endParaRPr>
          </a:p>
        </p:txBody>
      </p:sp>
    </p:spTree>
    <p:extLst>
      <p:ext uri="{BB962C8B-B14F-4D97-AF65-F5344CB8AC3E}">
        <p14:creationId xmlns:p14="http://schemas.microsoft.com/office/powerpoint/2010/main" val="635812591"/>
      </p:ext>
    </p:extLst>
  </p:cSld>
  <p:clrMapOvr>
    <a:masterClrMapping/>
  </p:clrMapOvr>
  <p:timing>
    <p:tnLst>
      <p:par>
        <p:cTn id="1" dur="indefinite" restart="never" nodeType="tmRoot"/>
      </p:par>
    </p:tnLst>
  </p:timing>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25</TotalTime>
  <Words>522</Words>
  <Application>Microsoft Office PowerPoint</Application>
  <PresentationFormat>Widescreen</PresentationFormat>
  <Paragraphs>31</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B Nazanin</vt:lpstr>
      <vt:lpstr>B Titr</vt:lpstr>
      <vt:lpstr>B Zar</vt:lpstr>
      <vt:lpstr>Corbel</vt:lpstr>
      <vt:lpstr>IranNastaliq</vt:lpstr>
      <vt:lpstr>Nabi</vt:lpstr>
      <vt:lpstr>Wingdings 2</vt:lpstr>
      <vt:lpstr>Frame</vt:lpstr>
      <vt:lpstr>اعجاز علمی قرآن کریم</vt:lpstr>
      <vt:lpstr>اعجاز علمی قرآن کریم</vt:lpstr>
      <vt:lpstr>معنای معجزه</vt:lpstr>
      <vt:lpstr>جايگاه علمی اعجاز قرآن</vt:lpstr>
      <vt:lpstr>نمونه هایی از اعجاز علمی قرآن</vt:lpstr>
      <vt:lpstr>قرآن و جاذبه عمومی</vt:lpstr>
      <vt:lpstr>قرآن و بادهاي تلقيح كننده</vt:lpstr>
      <vt:lpstr>قرآن و کروی بودن زمين</vt:lpstr>
      <vt:lpstr>قرآن و حرکت دورانی زمين</vt:lpstr>
      <vt:lpstr>PowerPoint Presentation</vt:lpstr>
    </vt:vector>
  </TitlesOfParts>
  <Company>MRT www.Win2Farsi.com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اعجاز علمی قرآن کریم</dc:title>
  <dc:creator>Ashkan</dc:creator>
  <cp:lastModifiedBy>Ashkan</cp:lastModifiedBy>
  <cp:revision>5</cp:revision>
  <dcterms:created xsi:type="dcterms:W3CDTF">2021-12-10T09:43:57Z</dcterms:created>
  <dcterms:modified xsi:type="dcterms:W3CDTF">2021-12-10T10:12:18Z</dcterms:modified>
</cp:coreProperties>
</file>