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8"/>
  </p:notesMasterIdLst>
  <p:sldIdLst>
    <p:sldId id="256" r:id="rId2"/>
    <p:sldId id="439" r:id="rId3"/>
    <p:sldId id="440" r:id="rId4"/>
    <p:sldId id="424" r:id="rId5"/>
    <p:sldId id="503" r:id="rId6"/>
    <p:sldId id="512" r:id="rId7"/>
    <p:sldId id="504" r:id="rId8"/>
    <p:sldId id="432" r:id="rId9"/>
    <p:sldId id="434" r:id="rId10"/>
    <p:sldId id="431" r:id="rId11"/>
    <p:sldId id="513" r:id="rId12"/>
    <p:sldId id="435" r:id="rId13"/>
    <p:sldId id="436" r:id="rId14"/>
    <p:sldId id="437" r:id="rId15"/>
    <p:sldId id="441" r:id="rId16"/>
    <p:sldId id="51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3162" autoAdjust="0"/>
  </p:normalViewPr>
  <p:slideViewPr>
    <p:cSldViewPr>
      <p:cViewPr varScale="1">
        <p:scale>
          <a:sx n="54" d="100"/>
          <a:sy n="54" d="100"/>
        </p:scale>
        <p:origin x="46" y="89"/>
      </p:cViewPr>
      <p:guideLst>
        <p:guide orient="horz" pos="16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44CC4D6-DF67-4D74-8EC6-D2D114CA083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11333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237969B-85DD-411A-A195-0B46EDDEB4AE}" type="slidenum">
              <a:rPr lang="en-US" altLang="fa-IR" sz="1200" smtClean="0"/>
              <a:pPr/>
              <a:t>1</a:t>
            </a:fld>
            <a:endParaRPr lang="en-US" altLang="fa-IR" sz="12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85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D0249DE-35B0-4436-A009-8D23BFE988B7}" type="slidenum">
              <a:rPr lang="en-US" altLang="fa-IR" sz="1200" smtClean="0"/>
              <a:pPr/>
              <a:t>10</a:t>
            </a:fld>
            <a:endParaRPr lang="en-US" altLang="fa-IR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24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8A75E3D-DA21-47AB-8E1E-9FB2AEED3B33}" type="slidenum">
              <a:rPr lang="en-US" altLang="fa-IR" sz="1200" smtClean="0"/>
              <a:pPr/>
              <a:t>12</a:t>
            </a:fld>
            <a:endParaRPr lang="en-US" altLang="fa-IR" sz="120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93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DA0B97E-A161-46F1-9208-B35C7EDE7D7F}" type="slidenum">
              <a:rPr lang="en-US" altLang="fa-IR" sz="1200" smtClean="0"/>
              <a:pPr/>
              <a:t>13</a:t>
            </a:fld>
            <a:endParaRPr lang="en-US" altLang="fa-IR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56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B48D20B-30AE-47D9-B490-2412C7D6FFE0}" type="slidenum">
              <a:rPr lang="en-US" altLang="fa-IR" sz="1200" smtClean="0"/>
              <a:pPr/>
              <a:t>14</a:t>
            </a:fld>
            <a:endParaRPr lang="en-US" altLang="fa-IR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89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F29EF72-68C4-48EB-BF85-A9EEF4F1A171}" type="slidenum">
              <a:rPr lang="en-US" altLang="fa-IR" sz="1200" smtClean="0"/>
              <a:pPr/>
              <a:t>15</a:t>
            </a:fld>
            <a:endParaRPr lang="en-US" altLang="fa-IR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F25F10D-B0EE-42F6-A364-EE81EF2D7A6A}" type="slidenum">
              <a:rPr lang="en-US" altLang="fa-IR" sz="1200" smtClean="0"/>
              <a:pPr/>
              <a:t>16</a:t>
            </a:fld>
            <a:endParaRPr lang="en-US" altLang="fa-IR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6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EF89393-A971-4420-BE79-CF093AC4A603}" type="slidenum">
              <a:rPr lang="en-US" altLang="fa-IR" sz="1200" smtClean="0"/>
              <a:pPr/>
              <a:t>2</a:t>
            </a:fld>
            <a:endParaRPr lang="en-US" altLang="fa-IR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99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3968484-2C46-4970-AEAA-E0373AAF56A4}" type="slidenum">
              <a:rPr lang="en-US" altLang="fa-IR" sz="1200" smtClean="0"/>
              <a:pPr/>
              <a:t>3</a:t>
            </a:fld>
            <a:endParaRPr lang="en-US" altLang="fa-IR" sz="120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25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B3687B8-0CF2-4EC5-A496-A15D7C36BFE5}" type="slidenum">
              <a:rPr lang="en-US" altLang="fa-IR" sz="1200" smtClean="0"/>
              <a:pPr/>
              <a:t>4</a:t>
            </a:fld>
            <a:endParaRPr lang="en-US" altLang="fa-IR" sz="1200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85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128C02-8044-4EC4-944D-136C55CE6794}" type="slidenum">
              <a:rPr lang="en-US" altLang="fa-IR" sz="1200" smtClean="0"/>
              <a:pPr/>
              <a:t>5</a:t>
            </a:fld>
            <a:endParaRPr lang="en-US" altLang="fa-IR" sz="120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00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D9DA5C8-3FDC-4F81-A39A-BF4C1ADCAA90}" type="slidenum">
              <a:rPr lang="en-US" altLang="fa-IR" sz="1200" smtClean="0"/>
              <a:pPr/>
              <a:t>6</a:t>
            </a:fld>
            <a:endParaRPr lang="en-US" altLang="fa-IR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69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35F69D8-EBBF-41EB-AE9B-B0509C8C0C59}" type="slidenum">
              <a:rPr lang="en-US" altLang="fa-IR" sz="1200" smtClean="0"/>
              <a:pPr/>
              <a:t>7</a:t>
            </a:fld>
            <a:endParaRPr lang="en-US" altLang="fa-IR" sz="120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76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E25A42C-2E77-4D4D-905D-C97450788076}" type="slidenum">
              <a:rPr lang="en-US" altLang="fa-IR" sz="1200" smtClean="0"/>
              <a:pPr/>
              <a:t>8</a:t>
            </a:fld>
            <a:endParaRPr lang="en-US" altLang="fa-IR" sz="120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50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D58F1ED-EA69-4F75-9D52-05BF9ECDC73A}" type="slidenum">
              <a:rPr lang="en-US" altLang="fa-IR" sz="1200" smtClean="0"/>
              <a:pPr/>
              <a:t>9</a:t>
            </a:fld>
            <a:endParaRPr lang="en-US" altLang="fa-IR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029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BA26F-9D69-423B-8E0D-970096F5F68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9362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28E9E-D0F9-4F93-A19C-8284020C379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2665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4880E-A494-46E5-B731-6BA3968CDD2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2547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C6CCF-1A06-45FF-975E-A0B2180C0DF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06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506EC-6B0F-47F2-94F6-42382DC5848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9102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C00E3-8C13-4FCA-BD14-11B62B56E46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7464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CBD05-C409-4E35-964B-5FC39E2D716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0006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F8E47-5DB3-45DC-9899-7B28341203F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3171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48BF9-C88F-45B8-A561-E311794B946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2601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EBC05-BAF9-4573-92AC-FB2A8CD936C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73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4D48A7F-E3D8-453B-A404-41CEB6C8522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fa-IR" sz="4700" smtClean="0"/>
              <a:t>مدارهای منطقی</a:t>
            </a:r>
            <a:endParaRPr lang="en-US" altLang="fa-IR" sz="47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381000"/>
            <a:ext cx="7378700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fa-IR" sz="3600" smtClean="0"/>
              <a:t>Digital Hardware Systems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498600" y="1244600"/>
            <a:ext cx="3340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800" b="1">
                <a:latin typeface="Arial" panose="020B0604020202020204" pitchFamily="34" charset="0"/>
              </a:rPr>
              <a:t>Digital vs. Analog Waveforms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5181600" y="4318000"/>
            <a:ext cx="368458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800" b="1">
                <a:latin typeface="Arial" panose="020B0604020202020204" pitchFamily="34" charset="0"/>
              </a:rPr>
              <a:t>Analog: </a:t>
            </a:r>
          </a:p>
          <a:p>
            <a:pPr>
              <a:lnSpc>
                <a:spcPct val="85000"/>
              </a:lnSpc>
            </a:pPr>
            <a:r>
              <a:rPr lang="en-US" altLang="fa-IR" sz="1800" b="1">
                <a:latin typeface="Arial" panose="020B0604020202020204" pitchFamily="34" charset="0"/>
              </a:rPr>
              <a:t>   values vary over a broad range</a:t>
            </a:r>
          </a:p>
          <a:p>
            <a:pPr>
              <a:lnSpc>
                <a:spcPct val="85000"/>
              </a:lnSpc>
            </a:pPr>
            <a:r>
              <a:rPr lang="en-US" altLang="fa-IR" sz="1800" b="1">
                <a:latin typeface="Arial" panose="020B0604020202020204" pitchFamily="34" charset="0"/>
              </a:rPr>
              <a:t>   continuously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041400" y="4318000"/>
            <a:ext cx="354488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800" b="1">
                <a:latin typeface="Arial" panose="020B0604020202020204" pitchFamily="34" charset="0"/>
              </a:rPr>
              <a:t>Digital: </a:t>
            </a:r>
          </a:p>
          <a:p>
            <a:pPr>
              <a:lnSpc>
                <a:spcPct val="85000"/>
              </a:lnSpc>
            </a:pPr>
            <a:r>
              <a:rPr lang="en-US" altLang="fa-IR" sz="1800" b="1">
                <a:latin typeface="Arial" panose="020B0604020202020204" pitchFamily="34" charset="0"/>
              </a:rPr>
              <a:t>   only assumes discrete values</a:t>
            </a:r>
          </a:p>
          <a:p>
            <a:pPr>
              <a:lnSpc>
                <a:spcPct val="80000"/>
              </a:lnSpc>
            </a:pPr>
            <a:endParaRPr lang="en-US" altLang="fa-IR" sz="1800" b="1">
              <a:latin typeface="Arial" panose="020B0604020202020204" pitchFamily="34" charset="0"/>
            </a:endParaRPr>
          </a:p>
        </p:txBody>
      </p:sp>
      <p:pic>
        <p:nvPicPr>
          <p:cNvPr id="22534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1965325"/>
            <a:ext cx="27305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Freeform 8"/>
          <p:cNvSpPr>
            <a:spLocks/>
          </p:cNvSpPr>
          <p:nvPr/>
        </p:nvSpPr>
        <p:spPr bwMode="auto">
          <a:xfrm>
            <a:off x="3897313" y="2995613"/>
            <a:ext cx="144462" cy="87312"/>
          </a:xfrm>
          <a:custGeom>
            <a:avLst/>
            <a:gdLst>
              <a:gd name="T0" fmla="*/ 2147483646 w 91"/>
              <a:gd name="T1" fmla="*/ 2147483646 h 55"/>
              <a:gd name="T2" fmla="*/ 2147483646 w 91"/>
              <a:gd name="T3" fmla="*/ 2147483646 h 55"/>
              <a:gd name="T4" fmla="*/ 2147483646 w 91"/>
              <a:gd name="T5" fmla="*/ 2147483646 h 55"/>
              <a:gd name="T6" fmla="*/ 2147483646 w 91"/>
              <a:gd name="T7" fmla="*/ 2147483646 h 55"/>
              <a:gd name="T8" fmla="*/ 0 w 91"/>
              <a:gd name="T9" fmla="*/ 2147483646 h 55"/>
              <a:gd name="T10" fmla="*/ 0 w 91"/>
              <a:gd name="T11" fmla="*/ 2147483646 h 55"/>
              <a:gd name="T12" fmla="*/ 0 w 91"/>
              <a:gd name="T13" fmla="*/ 2147483646 h 55"/>
              <a:gd name="T14" fmla="*/ 0 w 91"/>
              <a:gd name="T15" fmla="*/ 2147483646 h 55"/>
              <a:gd name="T16" fmla="*/ 0 w 91"/>
              <a:gd name="T17" fmla="*/ 2147483646 h 55"/>
              <a:gd name="T18" fmla="*/ 0 w 91"/>
              <a:gd name="T19" fmla="*/ 2147483646 h 55"/>
              <a:gd name="T20" fmla="*/ 0 w 91"/>
              <a:gd name="T21" fmla="*/ 0 h 55"/>
              <a:gd name="T22" fmla="*/ 0 w 91"/>
              <a:gd name="T23" fmla="*/ 0 h 55"/>
              <a:gd name="T24" fmla="*/ 0 w 91"/>
              <a:gd name="T25" fmla="*/ 0 h 55"/>
              <a:gd name="T26" fmla="*/ 2147483646 w 91"/>
              <a:gd name="T27" fmla="*/ 2147483646 h 55"/>
              <a:gd name="T28" fmla="*/ 2147483646 w 91"/>
              <a:gd name="T29" fmla="*/ 2147483646 h 55"/>
              <a:gd name="T30" fmla="*/ 2147483646 w 91"/>
              <a:gd name="T31" fmla="*/ 2147483646 h 55"/>
              <a:gd name="T32" fmla="*/ 2147483646 w 91"/>
              <a:gd name="T33" fmla="*/ 2147483646 h 55"/>
              <a:gd name="T34" fmla="*/ 2147483646 w 91"/>
              <a:gd name="T35" fmla="*/ 2147483646 h 55"/>
              <a:gd name="T36" fmla="*/ 2147483646 w 91"/>
              <a:gd name="T37" fmla="*/ 2147483646 h 55"/>
              <a:gd name="T38" fmla="*/ 2147483646 w 91"/>
              <a:gd name="T39" fmla="*/ 2147483646 h 5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1"/>
              <a:gd name="T61" fmla="*/ 0 h 55"/>
              <a:gd name="T62" fmla="*/ 91 w 91"/>
              <a:gd name="T63" fmla="*/ 55 h 5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1" h="55">
                <a:moveTo>
                  <a:pt x="72" y="36"/>
                </a:moveTo>
                <a:lnTo>
                  <a:pt x="54" y="36"/>
                </a:lnTo>
                <a:lnTo>
                  <a:pt x="18" y="54"/>
                </a:lnTo>
                <a:lnTo>
                  <a:pt x="0" y="54"/>
                </a:lnTo>
                <a:lnTo>
                  <a:pt x="0" y="36"/>
                </a:lnTo>
                <a:lnTo>
                  <a:pt x="0" y="18"/>
                </a:lnTo>
                <a:lnTo>
                  <a:pt x="0" y="0"/>
                </a:lnTo>
                <a:lnTo>
                  <a:pt x="36" y="18"/>
                </a:lnTo>
                <a:lnTo>
                  <a:pt x="54" y="18"/>
                </a:lnTo>
                <a:lnTo>
                  <a:pt x="72" y="18"/>
                </a:lnTo>
                <a:lnTo>
                  <a:pt x="90" y="18"/>
                </a:lnTo>
                <a:lnTo>
                  <a:pt x="72" y="36"/>
                </a:lnTo>
              </a:path>
            </a:pathLst>
          </a:custGeom>
          <a:solidFill>
            <a:srgbClr val="000000"/>
          </a:solidFill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>
            <a:off x="1620838" y="2058988"/>
            <a:ext cx="0" cy="1930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>
            <a:off x="1620838" y="3024188"/>
            <a:ext cx="23336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1244600" y="2166938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+5 </a:t>
            </a:r>
          </a:p>
        </p:txBody>
      </p:sp>
      <p:sp>
        <p:nvSpPr>
          <p:cNvPr id="22539" name="Rectangle 12"/>
          <p:cNvSpPr>
            <a:spLocks noChangeArrowheads="1"/>
          </p:cNvSpPr>
          <p:nvPr/>
        </p:nvSpPr>
        <p:spPr bwMode="auto">
          <a:xfrm>
            <a:off x="1330325" y="2849563"/>
            <a:ext cx="374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1812925" y="2565400"/>
            <a:ext cx="374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</a:p>
        </p:txBody>
      </p:sp>
      <p:sp>
        <p:nvSpPr>
          <p:cNvPr id="22541" name="Rectangle 14"/>
          <p:cNvSpPr>
            <a:spLocks noChangeArrowheads="1"/>
          </p:cNvSpPr>
          <p:nvPr/>
        </p:nvSpPr>
        <p:spPr bwMode="auto">
          <a:xfrm>
            <a:off x="2497138" y="2565400"/>
            <a:ext cx="374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3179763" y="2565400"/>
            <a:ext cx="374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</a:p>
        </p:txBody>
      </p:sp>
      <p:grpSp>
        <p:nvGrpSpPr>
          <p:cNvPr id="22543" name="Group 16"/>
          <p:cNvGrpSpPr>
            <a:grpSpLocks/>
          </p:cNvGrpSpPr>
          <p:nvPr/>
        </p:nvGrpSpPr>
        <p:grpSpPr bwMode="auto">
          <a:xfrm>
            <a:off x="3635375" y="3076575"/>
            <a:ext cx="728663" cy="339725"/>
            <a:chOff x="2290" y="1938"/>
            <a:chExt cx="459" cy="214"/>
          </a:xfrm>
        </p:grpSpPr>
        <p:sp>
          <p:nvSpPr>
            <p:cNvPr id="22547" name="Rectangle 17"/>
            <p:cNvSpPr>
              <a:spLocks noChangeArrowheads="1"/>
            </p:cNvSpPr>
            <p:nvPr/>
          </p:nvSpPr>
          <p:spPr bwMode="auto">
            <a:xfrm>
              <a:off x="2290" y="1938"/>
              <a:ext cx="24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fa-IR" sz="1800">
                  <a:solidFill>
                    <a:srgbClr val="000000"/>
                  </a:solidFill>
                  <a:latin typeface="Arial" panose="020B0604020202020204" pitchFamily="34" charset="0"/>
                </a:rPr>
                <a:t>T </a:t>
              </a:r>
            </a:p>
          </p:txBody>
        </p:sp>
        <p:sp>
          <p:nvSpPr>
            <p:cNvPr id="22548" name="Rectangle 18"/>
            <p:cNvSpPr>
              <a:spLocks noChangeArrowheads="1"/>
            </p:cNvSpPr>
            <p:nvPr/>
          </p:nvSpPr>
          <p:spPr bwMode="auto">
            <a:xfrm>
              <a:off x="2361" y="1938"/>
              <a:ext cx="3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fa-IR" sz="1800">
                  <a:solidFill>
                    <a:srgbClr val="000000"/>
                  </a:solidFill>
                  <a:latin typeface="Arial" panose="020B0604020202020204" pitchFamily="34" charset="0"/>
                </a:rPr>
                <a:t>ime </a:t>
              </a:r>
            </a:p>
          </p:txBody>
        </p:sp>
      </p:grpSp>
      <p:sp>
        <p:nvSpPr>
          <p:cNvPr id="22544" name="Freeform 19"/>
          <p:cNvSpPr>
            <a:spLocks/>
          </p:cNvSpPr>
          <p:nvPr/>
        </p:nvSpPr>
        <p:spPr bwMode="auto">
          <a:xfrm>
            <a:off x="1649413" y="2370138"/>
            <a:ext cx="2249487" cy="679450"/>
          </a:xfrm>
          <a:custGeom>
            <a:avLst/>
            <a:gdLst>
              <a:gd name="T0" fmla="*/ 0 w 1417"/>
              <a:gd name="T1" fmla="*/ 0 h 428"/>
              <a:gd name="T2" fmla="*/ 2147483646 w 1417"/>
              <a:gd name="T3" fmla="*/ 0 h 428"/>
              <a:gd name="T4" fmla="*/ 2147483646 w 1417"/>
              <a:gd name="T5" fmla="*/ 2147483646 h 428"/>
              <a:gd name="T6" fmla="*/ 2147483646 w 1417"/>
              <a:gd name="T7" fmla="*/ 2147483646 h 428"/>
              <a:gd name="T8" fmla="*/ 2147483646 w 1417"/>
              <a:gd name="T9" fmla="*/ 0 h 428"/>
              <a:gd name="T10" fmla="*/ 2147483646 w 1417"/>
              <a:gd name="T11" fmla="*/ 0 h 428"/>
              <a:gd name="T12" fmla="*/ 2147483646 w 1417"/>
              <a:gd name="T13" fmla="*/ 2147483646 h 428"/>
              <a:gd name="T14" fmla="*/ 2147483646 w 1417"/>
              <a:gd name="T15" fmla="*/ 2147483646 h 4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17"/>
              <a:gd name="T25" fmla="*/ 0 h 428"/>
              <a:gd name="T26" fmla="*/ 1417 w 1417"/>
              <a:gd name="T27" fmla="*/ 428 h 4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17" h="428">
                <a:moveTo>
                  <a:pt x="0" y="0"/>
                </a:moveTo>
                <a:lnTo>
                  <a:pt x="430" y="0"/>
                </a:lnTo>
                <a:lnTo>
                  <a:pt x="430" y="427"/>
                </a:lnTo>
                <a:lnTo>
                  <a:pt x="860" y="427"/>
                </a:lnTo>
                <a:lnTo>
                  <a:pt x="860" y="0"/>
                </a:lnTo>
                <a:lnTo>
                  <a:pt x="1273" y="0"/>
                </a:lnTo>
                <a:lnTo>
                  <a:pt x="1273" y="427"/>
                </a:lnTo>
                <a:lnTo>
                  <a:pt x="1416" y="427"/>
                </a:lnTo>
              </a:path>
            </a:pathLst>
          </a:custGeom>
          <a:noFill/>
          <a:ln w="50800" cap="rnd">
            <a:solidFill>
              <a:srgbClr val="7F7F7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5" name="Freeform 20"/>
          <p:cNvSpPr>
            <a:spLocks/>
          </p:cNvSpPr>
          <p:nvPr/>
        </p:nvSpPr>
        <p:spPr bwMode="auto">
          <a:xfrm>
            <a:off x="1592263" y="2001838"/>
            <a:ext cx="87312" cy="114300"/>
          </a:xfrm>
          <a:custGeom>
            <a:avLst/>
            <a:gdLst>
              <a:gd name="T0" fmla="*/ 2147483646 w 55"/>
              <a:gd name="T1" fmla="*/ 2147483646 h 72"/>
              <a:gd name="T2" fmla="*/ 2147483646 w 55"/>
              <a:gd name="T3" fmla="*/ 2147483646 h 72"/>
              <a:gd name="T4" fmla="*/ 2147483646 w 55"/>
              <a:gd name="T5" fmla="*/ 2147483646 h 72"/>
              <a:gd name="T6" fmla="*/ 2147483646 w 55"/>
              <a:gd name="T7" fmla="*/ 2147483646 h 72"/>
              <a:gd name="T8" fmla="*/ 2147483646 w 55"/>
              <a:gd name="T9" fmla="*/ 2147483646 h 72"/>
              <a:gd name="T10" fmla="*/ 2147483646 w 55"/>
              <a:gd name="T11" fmla="*/ 2147483646 h 72"/>
              <a:gd name="T12" fmla="*/ 2147483646 w 55"/>
              <a:gd name="T13" fmla="*/ 2147483646 h 72"/>
              <a:gd name="T14" fmla="*/ 2147483646 w 55"/>
              <a:gd name="T15" fmla="*/ 2147483646 h 72"/>
              <a:gd name="T16" fmla="*/ 2147483646 w 55"/>
              <a:gd name="T17" fmla="*/ 2147483646 h 72"/>
              <a:gd name="T18" fmla="*/ 2147483646 w 55"/>
              <a:gd name="T19" fmla="*/ 2147483646 h 72"/>
              <a:gd name="T20" fmla="*/ 2147483646 w 55"/>
              <a:gd name="T21" fmla="*/ 2147483646 h 72"/>
              <a:gd name="T22" fmla="*/ 2147483646 w 55"/>
              <a:gd name="T23" fmla="*/ 2147483646 h 72"/>
              <a:gd name="T24" fmla="*/ 0 w 55"/>
              <a:gd name="T25" fmla="*/ 2147483646 h 72"/>
              <a:gd name="T26" fmla="*/ 0 w 55"/>
              <a:gd name="T27" fmla="*/ 2147483646 h 72"/>
              <a:gd name="T28" fmla="*/ 0 w 55"/>
              <a:gd name="T29" fmla="*/ 2147483646 h 72"/>
              <a:gd name="T30" fmla="*/ 0 w 55"/>
              <a:gd name="T31" fmla="*/ 2147483646 h 72"/>
              <a:gd name="T32" fmla="*/ 2147483646 w 55"/>
              <a:gd name="T33" fmla="*/ 2147483646 h 72"/>
              <a:gd name="T34" fmla="*/ 2147483646 w 55"/>
              <a:gd name="T35" fmla="*/ 2147483646 h 72"/>
              <a:gd name="T36" fmla="*/ 2147483646 w 55"/>
              <a:gd name="T37" fmla="*/ 2147483646 h 72"/>
              <a:gd name="T38" fmla="*/ 2147483646 w 55"/>
              <a:gd name="T39" fmla="*/ 2147483646 h 72"/>
              <a:gd name="T40" fmla="*/ 2147483646 w 55"/>
              <a:gd name="T41" fmla="*/ 0 h 72"/>
              <a:gd name="T42" fmla="*/ 2147483646 w 55"/>
              <a:gd name="T43" fmla="*/ 0 h 72"/>
              <a:gd name="T44" fmla="*/ 2147483646 w 55"/>
              <a:gd name="T45" fmla="*/ 0 h 72"/>
              <a:gd name="T46" fmla="*/ 2147483646 w 55"/>
              <a:gd name="T47" fmla="*/ 0 h 72"/>
              <a:gd name="T48" fmla="*/ 2147483646 w 55"/>
              <a:gd name="T49" fmla="*/ 2147483646 h 72"/>
              <a:gd name="T50" fmla="*/ 2147483646 w 55"/>
              <a:gd name="T51" fmla="*/ 2147483646 h 7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55"/>
              <a:gd name="T79" fmla="*/ 0 h 72"/>
              <a:gd name="T80" fmla="*/ 55 w 55"/>
              <a:gd name="T81" fmla="*/ 72 h 7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55" h="72">
                <a:moveTo>
                  <a:pt x="36" y="18"/>
                </a:moveTo>
                <a:lnTo>
                  <a:pt x="36" y="36"/>
                </a:lnTo>
                <a:lnTo>
                  <a:pt x="54" y="53"/>
                </a:lnTo>
                <a:lnTo>
                  <a:pt x="54" y="71"/>
                </a:lnTo>
                <a:lnTo>
                  <a:pt x="36" y="71"/>
                </a:lnTo>
                <a:lnTo>
                  <a:pt x="36" y="53"/>
                </a:lnTo>
                <a:lnTo>
                  <a:pt x="18" y="71"/>
                </a:lnTo>
                <a:lnTo>
                  <a:pt x="0" y="71"/>
                </a:lnTo>
                <a:lnTo>
                  <a:pt x="18" y="36"/>
                </a:lnTo>
                <a:lnTo>
                  <a:pt x="18" y="18"/>
                </a:lnTo>
                <a:lnTo>
                  <a:pt x="18" y="0"/>
                </a:lnTo>
                <a:lnTo>
                  <a:pt x="36" y="0"/>
                </a:lnTo>
                <a:lnTo>
                  <a:pt x="36" y="18"/>
                </a:lnTo>
              </a:path>
            </a:pathLst>
          </a:custGeom>
          <a:solidFill>
            <a:srgbClr val="000000"/>
          </a:solidFill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22546" name="Freeform 21"/>
          <p:cNvSpPr>
            <a:spLocks/>
          </p:cNvSpPr>
          <p:nvPr/>
        </p:nvSpPr>
        <p:spPr bwMode="auto">
          <a:xfrm>
            <a:off x="1592263" y="3905250"/>
            <a:ext cx="87312" cy="142875"/>
          </a:xfrm>
          <a:custGeom>
            <a:avLst/>
            <a:gdLst>
              <a:gd name="T0" fmla="*/ 2147483646 w 55"/>
              <a:gd name="T1" fmla="*/ 2147483646 h 90"/>
              <a:gd name="T2" fmla="*/ 2147483646 w 55"/>
              <a:gd name="T3" fmla="*/ 2147483646 h 90"/>
              <a:gd name="T4" fmla="*/ 2147483646 w 55"/>
              <a:gd name="T5" fmla="*/ 2147483646 h 90"/>
              <a:gd name="T6" fmla="*/ 2147483646 w 55"/>
              <a:gd name="T7" fmla="*/ 2147483646 h 90"/>
              <a:gd name="T8" fmla="*/ 2147483646 w 55"/>
              <a:gd name="T9" fmla="*/ 0 h 90"/>
              <a:gd name="T10" fmla="*/ 2147483646 w 55"/>
              <a:gd name="T11" fmla="*/ 0 h 90"/>
              <a:gd name="T12" fmla="*/ 2147483646 w 55"/>
              <a:gd name="T13" fmla="*/ 0 h 90"/>
              <a:gd name="T14" fmla="*/ 2147483646 w 55"/>
              <a:gd name="T15" fmla="*/ 0 h 90"/>
              <a:gd name="T16" fmla="*/ 2147483646 w 55"/>
              <a:gd name="T17" fmla="*/ 0 h 90"/>
              <a:gd name="T18" fmla="*/ 2147483646 w 55"/>
              <a:gd name="T19" fmla="*/ 0 h 90"/>
              <a:gd name="T20" fmla="*/ 0 w 55"/>
              <a:gd name="T21" fmla="*/ 0 h 90"/>
              <a:gd name="T22" fmla="*/ 0 w 55"/>
              <a:gd name="T23" fmla="*/ 0 h 90"/>
              <a:gd name="T24" fmla="*/ 0 w 55"/>
              <a:gd name="T25" fmla="*/ 0 h 90"/>
              <a:gd name="T26" fmla="*/ 2147483646 w 55"/>
              <a:gd name="T27" fmla="*/ 2147483646 h 90"/>
              <a:gd name="T28" fmla="*/ 2147483646 w 55"/>
              <a:gd name="T29" fmla="*/ 2147483646 h 90"/>
              <a:gd name="T30" fmla="*/ 2147483646 w 55"/>
              <a:gd name="T31" fmla="*/ 2147483646 h 90"/>
              <a:gd name="T32" fmla="*/ 2147483646 w 55"/>
              <a:gd name="T33" fmla="*/ 2147483646 h 90"/>
              <a:gd name="T34" fmla="*/ 2147483646 w 55"/>
              <a:gd name="T35" fmla="*/ 2147483646 h 90"/>
              <a:gd name="T36" fmla="*/ 2147483646 w 55"/>
              <a:gd name="T37" fmla="*/ 2147483646 h 90"/>
              <a:gd name="T38" fmla="*/ 2147483646 w 55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5"/>
              <a:gd name="T61" fmla="*/ 0 h 90"/>
              <a:gd name="T62" fmla="*/ 55 w 55"/>
              <a:gd name="T63" fmla="*/ 90 h 9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5" h="90">
                <a:moveTo>
                  <a:pt x="36" y="71"/>
                </a:moveTo>
                <a:lnTo>
                  <a:pt x="36" y="53"/>
                </a:lnTo>
                <a:lnTo>
                  <a:pt x="54" y="18"/>
                </a:lnTo>
                <a:lnTo>
                  <a:pt x="54" y="0"/>
                </a:lnTo>
                <a:lnTo>
                  <a:pt x="36" y="0"/>
                </a:lnTo>
                <a:lnTo>
                  <a:pt x="18" y="0"/>
                </a:lnTo>
                <a:lnTo>
                  <a:pt x="0" y="0"/>
                </a:lnTo>
                <a:lnTo>
                  <a:pt x="18" y="35"/>
                </a:lnTo>
                <a:lnTo>
                  <a:pt x="18" y="53"/>
                </a:lnTo>
                <a:lnTo>
                  <a:pt x="18" y="71"/>
                </a:lnTo>
                <a:lnTo>
                  <a:pt x="18" y="89"/>
                </a:lnTo>
                <a:lnTo>
                  <a:pt x="36" y="71"/>
                </a:lnTo>
              </a:path>
            </a:pathLst>
          </a:custGeom>
          <a:solidFill>
            <a:srgbClr val="000000"/>
          </a:solidFill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کوییز آخر جلسه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64880E-A494-46E5-B731-6BA3968CDD23}" type="slidenum">
              <a:rPr lang="en-US" altLang="fa-IR" smtClean="0"/>
              <a:pPr>
                <a:defRPr/>
              </a:pPr>
              <a:t>11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9567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1F085AA-A5DA-44CD-9F1B-05AA4893D40C}" type="slidenum">
              <a:rPr lang="en-US" altLang="fa-IR" sz="1300" smtClean="0">
                <a:latin typeface="Arial" panose="020B0604020202020204" pitchFamily="34" charset="0"/>
              </a:rPr>
              <a:pPr/>
              <a:t>12</a:t>
            </a:fld>
            <a:endParaRPr lang="en-US" altLang="fa-IR" sz="1300" smtClean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مزاياي ديجيتال</a:t>
            </a:r>
            <a:endParaRPr lang="en-US" altLang="fa-IR" sz="3600" smtClean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a-IR" altLang="fa-IR" sz="3200" smtClean="0"/>
              <a:t>آساني طراحي: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نيازي به فرمول هاي پيچيده و پيشينة رياضي قوي ندارد (منطقي است!)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سطح بالاي مدل: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fa-IR" sz="2000" smtClean="0"/>
              <a:t>نيازي به داشتن اطلاعات دقيق از الکترونيک و پديده هاي فيزيکي ندارد.</a:t>
            </a:r>
          </a:p>
          <a:p>
            <a:pPr lvl="3" eaLnBrk="1" hangingPunct="1">
              <a:lnSpc>
                <a:spcPct val="90000"/>
              </a:lnSpc>
            </a:pPr>
            <a:r>
              <a:rPr lang="fa-IR" altLang="fa-IR" sz="1600" smtClean="0"/>
              <a:t>داشتن آن کيفيت طراحي را بالا مي برد.</a:t>
            </a:r>
          </a:p>
          <a:p>
            <a:pPr eaLnBrk="1" hangingPunct="1">
              <a:lnSpc>
                <a:spcPct val="90000"/>
              </a:lnSpc>
            </a:pPr>
            <a:r>
              <a:rPr lang="fa-IR" altLang="fa-IR" sz="3200" smtClean="0"/>
              <a:t>توانايي بالا در پياده سازي: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تقريباً هرچه را که الگوريتمش را مي دانيد، مي توانيد مدارش را طراحي کنيد و بسازيد.</a:t>
            </a:r>
          </a:p>
          <a:p>
            <a:pPr eaLnBrk="1" hangingPunct="1">
              <a:lnSpc>
                <a:spcPct val="90000"/>
              </a:lnSpc>
            </a:pPr>
            <a:r>
              <a:rPr lang="fa-IR" altLang="fa-IR" sz="3200" smtClean="0"/>
              <a:t>انعطاف پذيري: 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تغييرات بسيار آسانتر از آنالوگ 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fa-IR" sz="2000" smtClean="0"/>
              <a:t>مثلاً افزودن امکانات جديد در يک مدار.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8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8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8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B99E740-CA36-4066-9925-34504FFD5007}" type="slidenum">
              <a:rPr lang="en-US" altLang="fa-IR" sz="1300" smtClean="0">
                <a:latin typeface="Arial" panose="020B0604020202020204" pitchFamily="34" charset="0"/>
              </a:rPr>
              <a:pPr/>
              <a:t>13</a:t>
            </a:fld>
            <a:endParaRPr lang="en-US" altLang="fa-IR" sz="1300" smtClean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مزاياي ديجيتال</a:t>
            </a:r>
            <a:endParaRPr lang="en-US" altLang="fa-IR" sz="3600" smtClean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a-IR" altLang="fa-IR" sz="3600" smtClean="0"/>
              <a:t>طراحي ماجولار: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800" smtClean="0"/>
              <a:t>استفاده از ماجول هاي گذشته و کنار هم قرار دادن آنها.</a:t>
            </a:r>
          </a:p>
          <a:p>
            <a:pPr eaLnBrk="1" hangingPunct="1">
              <a:lnSpc>
                <a:spcPct val="90000"/>
              </a:lnSpc>
            </a:pPr>
            <a:r>
              <a:rPr lang="fa-IR" altLang="fa-IR" sz="3600" smtClean="0"/>
              <a:t>قابليت برنامه ريزي: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800" smtClean="0"/>
              <a:t>استفاده از نرم افزارهاي طراحي اتوماتيک</a:t>
            </a:r>
          </a:p>
          <a:p>
            <a:pPr eaLnBrk="1" hangingPunct="1">
              <a:lnSpc>
                <a:spcPct val="90000"/>
              </a:lnSpc>
            </a:pPr>
            <a:r>
              <a:rPr lang="fa-IR" altLang="fa-IR" sz="3600" smtClean="0"/>
              <a:t>اقتصادي بودن: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800" smtClean="0"/>
              <a:t>مقدار بسيار زيادي اجزاي سخت افزاري روي يک تراشة کوچک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fa-IR" sz="2400" smtClean="0"/>
              <a:t>موبايل با انواع قابليت ها</a:t>
            </a:r>
            <a:endParaRPr lang="en-US" altLang="fa-IR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8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8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8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B53690B-5797-4CCB-8F5E-E45A170C4478}" type="slidenum">
              <a:rPr lang="en-US" altLang="fa-IR" sz="1300" smtClean="0">
                <a:latin typeface="Arial" panose="020B0604020202020204" pitchFamily="34" charset="0"/>
              </a:rPr>
              <a:pPr/>
              <a:t>14</a:t>
            </a:fld>
            <a:endParaRPr lang="en-US" altLang="fa-IR" sz="1300" smtClean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مزاياي ديجيتال</a:t>
            </a:r>
            <a:endParaRPr lang="en-US" altLang="fa-IR" sz="3600" smtClean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a-IR" altLang="fa-IR" smtClean="0"/>
              <a:t>سرعت پيشرفت تکنولوژي:</a:t>
            </a:r>
          </a:p>
          <a:p>
            <a:pPr lvl="1" eaLnBrk="1" hangingPunct="1"/>
            <a:r>
              <a:rPr lang="fa-IR" altLang="fa-IR" smtClean="0"/>
              <a:t>همواره مي توان مطمئن بود که يک يا دو سال بعد محصول بهتري مي آيد (مزيت؟)</a:t>
            </a:r>
            <a:endParaRPr lang="en-US" altLang="fa-IR" smtClean="0"/>
          </a:p>
          <a:p>
            <a:pPr eaLnBrk="1" hangingPunct="1"/>
            <a:r>
              <a:rPr lang="fa-IR" altLang="fa-IR" smtClean="0"/>
              <a:t>قابليت اطمينان بالاتر:</a:t>
            </a:r>
          </a:p>
          <a:p>
            <a:pPr lvl="1" eaLnBrk="1" hangingPunct="1"/>
            <a:r>
              <a:rPr lang="fa-IR" altLang="fa-IR" smtClean="0"/>
              <a:t>تغييرات ولتاژ ورودي (نويز) تاحد زيادي بي اثرند.</a:t>
            </a:r>
          </a:p>
          <a:p>
            <a:pPr lvl="2" eaLnBrk="1" hangingPunct="1"/>
            <a:endParaRPr lang="en-US" altLang="fa-IR" smtClean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08175" y="4292600"/>
            <a:ext cx="3095625" cy="2035175"/>
            <a:chOff x="1202" y="2704"/>
            <a:chExt cx="1950" cy="1282"/>
          </a:xfrm>
        </p:grpSpPr>
        <p:pic>
          <p:nvPicPr>
            <p:cNvPr id="28678" name="Picture 9" descr="ch01-f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78" t="52765" r="16426" b="22771"/>
            <a:stretch>
              <a:fillRect/>
            </a:stretch>
          </p:blipFill>
          <p:spPr bwMode="auto">
            <a:xfrm>
              <a:off x="1247" y="2704"/>
              <a:ext cx="1905" cy="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9" name="Rectangle 10"/>
            <p:cNvSpPr>
              <a:spLocks noChangeArrowheads="1"/>
            </p:cNvSpPr>
            <p:nvPr/>
          </p:nvSpPr>
          <p:spPr bwMode="auto">
            <a:xfrm>
              <a:off x="1202" y="2704"/>
              <a:ext cx="862" cy="1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6D27ABF-1EE2-4B8C-9C9A-CD714ED88ED4}" type="slidenum">
              <a:rPr lang="en-US" altLang="fa-IR" sz="1300" smtClean="0">
                <a:latin typeface="Arial" panose="020B0604020202020204" pitchFamily="34" charset="0"/>
              </a:rPr>
              <a:pPr/>
              <a:t>15</a:t>
            </a:fld>
            <a:endParaRPr lang="en-US" altLang="fa-IR" sz="1300" smtClean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مزاياي ديجيتال</a:t>
            </a:r>
            <a:endParaRPr lang="en-US" altLang="fa-IR" sz="360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a-IR" altLang="fa-IR" smtClean="0"/>
              <a:t>سيستم ها معمولاً مخلوط‌اند:</a:t>
            </a:r>
          </a:p>
          <a:p>
            <a:pPr lvl="1" eaLnBrk="1" hangingPunct="1"/>
            <a:r>
              <a:rPr lang="fa-IR" altLang="fa-IR" smtClean="0"/>
              <a:t>ديجيتال:</a:t>
            </a:r>
          </a:p>
          <a:p>
            <a:pPr lvl="2" eaLnBrk="1" hangingPunct="1"/>
            <a:r>
              <a:rPr lang="fa-IR" altLang="fa-IR" smtClean="0"/>
              <a:t>بخش کنترل الگوريتميک و پردازش داده هاي عددي </a:t>
            </a:r>
          </a:p>
          <a:p>
            <a:pPr lvl="1" eaLnBrk="1" hangingPunct="1"/>
            <a:r>
              <a:rPr lang="fa-IR" altLang="fa-IR" smtClean="0"/>
              <a:t>آنالوگ:</a:t>
            </a:r>
          </a:p>
          <a:p>
            <a:pPr lvl="2" eaLnBrk="1" hangingPunct="1"/>
            <a:r>
              <a:rPr lang="fa-IR" altLang="fa-IR" smtClean="0"/>
              <a:t>بخش مدارهاي رابط با دنياي خارج (سنسورها و </a:t>
            </a:r>
            <a:r>
              <a:rPr lang="en-US" altLang="fa-IR" smtClean="0"/>
              <a:t>actuator</a:t>
            </a:r>
            <a:r>
              <a:rPr lang="fa-IR" altLang="fa-IR" smtClean="0"/>
              <a:t>ها)</a:t>
            </a:r>
            <a:endParaRPr lang="en-US" altLang="fa-IR" smtClean="0"/>
          </a:p>
          <a:p>
            <a:pPr lvl="2" eaLnBrk="1" hangingPunct="1"/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CC5D5EE-1485-4728-BA6B-E1C5A6BE3E12}" type="slidenum">
              <a:rPr lang="en-US" altLang="fa-IR" sz="1300" smtClean="0">
                <a:latin typeface="Arial" panose="020B0604020202020204" pitchFamily="34" charset="0"/>
              </a:rPr>
              <a:pPr/>
              <a:t>16</a:t>
            </a:fld>
            <a:endParaRPr lang="en-US" altLang="fa-IR" sz="1300" smtClean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مزاياي ديجيتال</a:t>
            </a:r>
            <a:endParaRPr lang="en-US" altLang="fa-IR" sz="360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a-IR" altLang="fa-IR" smtClean="0"/>
              <a:t>مزيت اصلي سيستم باينري: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mtClean="0"/>
              <a:t>مفاهيم فيزيکي به راحتي مي توانند به مقدارهاي 0 و 1 کد شوند.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fa-IR" smtClean="0"/>
              <a:t>روشن-خاموش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fa-IR" smtClean="0"/>
              <a:t>بلي-خير 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fa-IR" smtClean="0"/>
              <a:t>وجود-عدم وجود (خودرو در پارکينگ هوشمند)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fa-IR" smtClean="0"/>
              <a:t>باز-بسته بودن (در مخزن)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fa-IR" smtClean="0"/>
              <a:t>فشار-آزاد بودن پدال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fa-IR" smtClean="0"/>
              <a:t>...</a:t>
            </a:r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6FCDED2-B3AC-40F8-982D-46EE9F040544}" type="slidenum">
              <a:rPr lang="en-US" altLang="fa-IR" sz="1300" smtClean="0">
                <a:latin typeface="Arial" panose="020B0604020202020204" pitchFamily="34" charset="0"/>
              </a:rPr>
              <a:pPr/>
              <a:t>2</a:t>
            </a:fld>
            <a:endParaRPr lang="en-US" altLang="fa-IR" sz="1300" smtClean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هدف</a:t>
            </a:r>
            <a:endParaRPr lang="en-US" altLang="fa-IR" sz="360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351838" cy="46482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fa-IR" altLang="fa-IR" sz="2800" smtClean="0"/>
              <a:t>آموزش تکنيک هاي </a:t>
            </a:r>
            <a:r>
              <a:rPr lang="fa-IR" altLang="fa-IR" sz="2800" u="sng" smtClean="0">
                <a:solidFill>
                  <a:srgbClr val="FF0000"/>
                </a:solidFill>
              </a:rPr>
              <a:t>طراحي</a:t>
            </a:r>
            <a:r>
              <a:rPr lang="fa-IR" altLang="fa-IR" sz="2800" smtClean="0"/>
              <a:t> و </a:t>
            </a:r>
            <a:r>
              <a:rPr lang="fa-IR" altLang="fa-IR" sz="2800" u="sng" smtClean="0">
                <a:solidFill>
                  <a:srgbClr val="996600"/>
                </a:solidFill>
              </a:rPr>
              <a:t>پياده سازي</a:t>
            </a:r>
            <a:r>
              <a:rPr lang="fa-IR" altLang="fa-IR" sz="2800" smtClean="0"/>
              <a:t> </a:t>
            </a:r>
            <a:r>
              <a:rPr lang="fa-IR" altLang="fa-IR" sz="2800" u="sng" smtClean="0">
                <a:solidFill>
                  <a:srgbClr val="009900"/>
                </a:solidFill>
              </a:rPr>
              <a:t>سيستم</a:t>
            </a:r>
            <a:r>
              <a:rPr lang="fa-IR" altLang="fa-IR" sz="2800" smtClean="0"/>
              <a:t> هاي پيچيده:</a:t>
            </a:r>
          </a:p>
          <a:p>
            <a:pPr lvl="1" eaLnBrk="1" hangingPunct="1">
              <a:lnSpc>
                <a:spcPct val="80000"/>
              </a:lnSpc>
            </a:pPr>
            <a:endParaRPr lang="fa-IR" altLang="fa-IR" sz="2800" smtClean="0"/>
          </a:p>
          <a:p>
            <a:pPr eaLnBrk="1" hangingPunct="1">
              <a:lnSpc>
                <a:spcPct val="80000"/>
              </a:lnSpc>
            </a:pPr>
            <a:r>
              <a:rPr lang="fa-IR" altLang="fa-IR" sz="3600" smtClean="0">
                <a:solidFill>
                  <a:srgbClr val="009900"/>
                </a:solidFill>
              </a:rPr>
              <a:t>سيستم:</a:t>
            </a:r>
            <a:r>
              <a:rPr lang="fa-IR" altLang="fa-IR" sz="36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fa-IR" altLang="fa-IR" sz="2800" smtClean="0"/>
              <a:t>داراي ورودي ها، خروجي ها و رفتار مشخصي است</a:t>
            </a:r>
          </a:p>
          <a:p>
            <a:pPr lvl="2" eaLnBrk="1" hangingPunct="1">
              <a:lnSpc>
                <a:spcPct val="80000"/>
              </a:lnSpc>
            </a:pPr>
            <a:r>
              <a:rPr lang="fa-IR" altLang="fa-IR" sz="2400" smtClean="0"/>
              <a:t>اين رفتار توسط فانکشن هايي تعيين مي شود که ورودي ها را به خروجي ها تبديل (نگاشت) مي کند.</a:t>
            </a:r>
          </a:p>
          <a:p>
            <a:pPr lvl="2" eaLnBrk="1" hangingPunct="1">
              <a:lnSpc>
                <a:spcPct val="80000"/>
              </a:lnSpc>
            </a:pPr>
            <a:r>
              <a:rPr lang="fa-IR" altLang="fa-IR" sz="2400" smtClean="0">
                <a:solidFill>
                  <a:srgbClr val="FF0000"/>
                </a:solidFill>
              </a:rPr>
              <a:t>مثال:</a:t>
            </a:r>
            <a:r>
              <a:rPr lang="fa-IR" altLang="fa-IR" sz="2400" smtClean="0"/>
              <a:t> گوشي تلفن:</a:t>
            </a:r>
          </a:p>
          <a:p>
            <a:pPr lvl="3" eaLnBrk="1" hangingPunct="1">
              <a:lnSpc>
                <a:spcPct val="80000"/>
              </a:lnSpc>
            </a:pPr>
            <a:r>
              <a:rPr lang="fa-IR" altLang="fa-IR" sz="1800" smtClean="0"/>
              <a:t>ورودي ها: کليدها</a:t>
            </a:r>
          </a:p>
          <a:p>
            <a:pPr lvl="3" eaLnBrk="1" hangingPunct="1">
              <a:lnSpc>
                <a:spcPct val="80000"/>
              </a:lnSpc>
            </a:pPr>
            <a:r>
              <a:rPr lang="fa-IR" altLang="fa-IR" sz="1800" smtClean="0"/>
              <a:t>خروجي ها: صفحة نمايش و سيگنال هاي ارسالي به مرکز تلفن</a:t>
            </a:r>
          </a:p>
          <a:p>
            <a:pPr lvl="3" eaLnBrk="1" hangingPunct="1">
              <a:lnSpc>
                <a:spcPct val="80000"/>
              </a:lnSpc>
            </a:pPr>
            <a:r>
              <a:rPr lang="fa-IR" altLang="fa-IR" sz="1800" smtClean="0"/>
              <a:t>رفتار: شماره گيري و ايجاد ارتباط</a:t>
            </a:r>
          </a:p>
          <a:p>
            <a:pPr lvl="2" eaLnBrk="1" hangingPunct="1">
              <a:lnSpc>
                <a:spcPct val="80000"/>
              </a:lnSpc>
            </a:pPr>
            <a:r>
              <a:rPr lang="fa-IR" altLang="fa-IR" sz="2400" smtClean="0">
                <a:solidFill>
                  <a:srgbClr val="FF0000"/>
                </a:solidFill>
              </a:rPr>
              <a:t>مثال:</a:t>
            </a:r>
            <a:r>
              <a:rPr lang="fa-IR" altLang="fa-IR" sz="2400" smtClean="0"/>
              <a:t> خودرو:</a:t>
            </a:r>
          </a:p>
          <a:p>
            <a:pPr lvl="3" eaLnBrk="1" hangingPunct="1">
              <a:lnSpc>
                <a:spcPct val="80000"/>
              </a:lnSpc>
            </a:pPr>
            <a:r>
              <a:rPr lang="fa-IR" altLang="fa-IR" sz="1800" smtClean="0"/>
              <a:t>ورودي ها: پدال ها، سوييچ، فرمان، ...</a:t>
            </a:r>
          </a:p>
          <a:p>
            <a:pPr lvl="3" eaLnBrk="1" hangingPunct="1">
              <a:lnSpc>
                <a:spcPct val="80000"/>
              </a:lnSpc>
            </a:pPr>
            <a:r>
              <a:rPr lang="fa-IR" altLang="fa-IR" sz="1800" smtClean="0"/>
              <a:t>خروجي ها: فرمان پيچش و چرخش  چرخ ها، فرمان ترمز، ...</a:t>
            </a:r>
          </a:p>
          <a:p>
            <a:pPr lvl="3" eaLnBrk="1" hangingPunct="1">
              <a:lnSpc>
                <a:spcPct val="80000"/>
              </a:lnSpc>
            </a:pPr>
            <a:r>
              <a:rPr lang="fa-IR" altLang="fa-IR" sz="1800" smtClean="0"/>
              <a:t>رفتار: ....</a:t>
            </a:r>
          </a:p>
          <a:p>
            <a:pPr lvl="2" eaLnBrk="1" hangingPunct="1">
              <a:lnSpc>
                <a:spcPct val="80000"/>
              </a:lnSpc>
            </a:pPr>
            <a:r>
              <a:rPr lang="fa-IR" altLang="fa-IR" sz="2400" smtClean="0">
                <a:solidFill>
                  <a:srgbClr val="FF0000"/>
                </a:solidFill>
              </a:rPr>
              <a:t>مثال:</a:t>
            </a:r>
            <a:r>
              <a:rPr lang="fa-IR" altLang="fa-IR" sz="2400" smtClean="0"/>
              <a:t> تلويزيون:</a:t>
            </a:r>
          </a:p>
          <a:p>
            <a:pPr lvl="3" eaLnBrk="1" hangingPunct="1">
              <a:lnSpc>
                <a:spcPct val="80000"/>
              </a:lnSpc>
            </a:pPr>
            <a:endParaRPr lang="en-US" altLang="fa-IR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9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9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9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9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9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9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93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93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93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93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93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8CFD4FC-334D-4CE1-B16B-7F5A2A7D950C}" type="slidenum">
              <a:rPr lang="en-US" altLang="fa-IR" sz="1300" smtClean="0">
                <a:latin typeface="Arial" panose="020B0604020202020204" pitchFamily="34" charset="0"/>
              </a:rPr>
              <a:pPr/>
              <a:t>3</a:t>
            </a:fld>
            <a:endParaRPr lang="en-US" altLang="fa-IR" sz="1300" smtClean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هدف</a:t>
            </a:r>
            <a:endParaRPr lang="en-US" altLang="fa-IR" sz="3600" smtClean="0"/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351838" cy="46482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fa-IR" altLang="fa-IR" sz="2800" smtClean="0"/>
              <a:t>آموزش تکنيک هاي </a:t>
            </a:r>
            <a:r>
              <a:rPr lang="fa-IR" altLang="fa-IR" sz="2800" u="sng" smtClean="0">
                <a:solidFill>
                  <a:srgbClr val="FF0000"/>
                </a:solidFill>
              </a:rPr>
              <a:t>طراحي</a:t>
            </a:r>
            <a:r>
              <a:rPr lang="fa-IR" altLang="fa-IR" sz="2800" smtClean="0"/>
              <a:t> و </a:t>
            </a:r>
            <a:r>
              <a:rPr lang="fa-IR" altLang="fa-IR" sz="2800" u="sng" smtClean="0">
                <a:solidFill>
                  <a:srgbClr val="996600"/>
                </a:solidFill>
              </a:rPr>
              <a:t>پياده سازي</a:t>
            </a:r>
            <a:r>
              <a:rPr lang="fa-IR" altLang="fa-IR" sz="2800" smtClean="0"/>
              <a:t> </a:t>
            </a:r>
            <a:r>
              <a:rPr lang="fa-IR" altLang="fa-IR" sz="2800" u="sng" smtClean="0">
                <a:solidFill>
                  <a:srgbClr val="009900"/>
                </a:solidFill>
              </a:rPr>
              <a:t>سيستم</a:t>
            </a:r>
            <a:r>
              <a:rPr lang="fa-IR" altLang="fa-IR" sz="2800" smtClean="0"/>
              <a:t> هاي پيچيده:</a:t>
            </a:r>
          </a:p>
          <a:p>
            <a:pPr lvl="1" eaLnBrk="1" hangingPunct="1">
              <a:lnSpc>
                <a:spcPct val="80000"/>
              </a:lnSpc>
            </a:pPr>
            <a:endParaRPr lang="fa-IR" altLang="fa-IR" sz="2800" smtClean="0"/>
          </a:p>
          <a:p>
            <a:pPr eaLnBrk="1" hangingPunct="1">
              <a:lnSpc>
                <a:spcPct val="80000"/>
              </a:lnSpc>
            </a:pPr>
            <a:r>
              <a:rPr lang="fa-IR" altLang="fa-IR" sz="3600" smtClean="0">
                <a:solidFill>
                  <a:srgbClr val="FF0000"/>
                </a:solidFill>
              </a:rPr>
              <a:t>طراحي:</a:t>
            </a:r>
            <a:r>
              <a:rPr lang="fa-IR" altLang="fa-IR" sz="36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fa-IR" altLang="fa-IR" sz="2800" smtClean="0"/>
              <a:t>فرايندي که طي آن، نيازمندي هاي نادقيق و ناقص _ که هدف و عملکرد سيستم را توصيف مي کند_ دقيق تر و کامل تر مي شود.</a:t>
            </a:r>
          </a:p>
          <a:p>
            <a:pPr lvl="3" eaLnBrk="1" hangingPunct="1">
              <a:lnSpc>
                <a:spcPct val="80000"/>
              </a:lnSpc>
            </a:pPr>
            <a:endParaRPr lang="fa-IR" altLang="fa-IR" sz="1800" smtClean="0"/>
          </a:p>
          <a:p>
            <a:pPr eaLnBrk="1" hangingPunct="1">
              <a:lnSpc>
                <a:spcPct val="80000"/>
              </a:lnSpc>
            </a:pPr>
            <a:r>
              <a:rPr lang="fa-IR" altLang="fa-IR" sz="3600" smtClean="0">
                <a:solidFill>
                  <a:srgbClr val="996600"/>
                </a:solidFill>
              </a:rPr>
              <a:t>پياده سازي:</a:t>
            </a:r>
          </a:p>
          <a:p>
            <a:pPr lvl="1" eaLnBrk="1" hangingPunct="1">
              <a:lnSpc>
                <a:spcPct val="80000"/>
              </a:lnSpc>
            </a:pPr>
            <a:r>
              <a:rPr lang="fa-IR" altLang="fa-IR" sz="2800" smtClean="0">
                <a:solidFill>
                  <a:schemeClr val="accent2"/>
                </a:solidFill>
              </a:rPr>
              <a:t>توصيف دقيق را مي گيرد و محصول فيزيکي را توليد مي کند.</a:t>
            </a:r>
          </a:p>
          <a:p>
            <a:pPr lvl="2" eaLnBrk="1" hangingPunct="1">
              <a:lnSpc>
                <a:spcPct val="80000"/>
              </a:lnSpc>
            </a:pPr>
            <a:r>
              <a:rPr lang="fa-IR" altLang="fa-IR" sz="2400" smtClean="0"/>
              <a:t>توجه: توصيف اولية سيستم، قبل از طراحي، قابل ساخت نيست.</a:t>
            </a:r>
            <a:endParaRPr lang="en-US" altLang="fa-IR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69CC726-087F-4F3A-B28B-1CC8F1E2F27A}" type="slidenum">
              <a:rPr lang="en-US" altLang="fa-IR" sz="1300" smtClean="0">
                <a:latin typeface="Arial" panose="020B0604020202020204" pitchFamily="34" charset="0"/>
              </a:rPr>
              <a:pPr/>
              <a:t>4</a:t>
            </a:fld>
            <a:endParaRPr lang="en-US" altLang="fa-IR" sz="1300" smtClean="0">
              <a:latin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2513"/>
            <a:ext cx="8569325" cy="46482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fa-IR" altLang="fa-IR" sz="2800" smtClean="0"/>
              <a:t> کسب مهارت طراحي مدار از</a:t>
            </a:r>
            <a:r>
              <a:rPr lang="fa-IR" altLang="fa-IR" smtClean="0"/>
              <a:t> </a:t>
            </a:r>
            <a:r>
              <a:rPr lang="en-US" altLang="fa-IR" sz="2800" smtClean="0"/>
              <a:t>specification</a:t>
            </a:r>
            <a:endParaRPr lang="fa-IR" altLang="fa-IR" sz="2800" smtClean="0"/>
          </a:p>
          <a:p>
            <a:pPr lvl="2" eaLnBrk="1" hangingPunct="1">
              <a:lnSpc>
                <a:spcPct val="80000"/>
              </a:lnSpc>
            </a:pPr>
            <a:r>
              <a:rPr lang="fa-IR" altLang="fa-IR" sz="2400" smtClean="0"/>
              <a:t>مدارهاي محاسباتي</a:t>
            </a:r>
          </a:p>
          <a:p>
            <a:pPr lvl="2" eaLnBrk="1" hangingPunct="1">
              <a:lnSpc>
                <a:spcPct val="80000"/>
              </a:lnSpc>
            </a:pPr>
            <a:r>
              <a:rPr lang="fa-IR" altLang="fa-IR" sz="2400" smtClean="0"/>
              <a:t> کنترلر آسانسور</a:t>
            </a:r>
          </a:p>
          <a:p>
            <a:pPr lvl="2" eaLnBrk="1" hangingPunct="1">
              <a:lnSpc>
                <a:spcPct val="80000"/>
              </a:lnSpc>
            </a:pPr>
            <a:r>
              <a:rPr lang="fa-IR" altLang="fa-IR" sz="2400" smtClean="0"/>
              <a:t> کنترلر چراغ راهنمايي</a:t>
            </a:r>
          </a:p>
          <a:p>
            <a:pPr lvl="2" eaLnBrk="1" hangingPunct="1">
              <a:lnSpc>
                <a:spcPct val="80000"/>
              </a:lnSpc>
            </a:pPr>
            <a:r>
              <a:rPr lang="fa-IR" altLang="fa-IR" sz="2400" smtClean="0"/>
              <a:t>بازي ها (</a:t>
            </a:r>
            <a:r>
              <a:rPr lang="en-US" altLang="fa-IR" sz="2400" smtClean="0"/>
              <a:t>Tic-Tac-Toe</a:t>
            </a:r>
            <a:r>
              <a:rPr lang="fa-IR" altLang="fa-IR" sz="240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fa-IR" altLang="fa-IR" sz="2400" smtClean="0"/>
              <a:t>عينک هوشمند</a:t>
            </a:r>
          </a:p>
          <a:p>
            <a:pPr lvl="2" eaLnBrk="1" hangingPunct="1">
              <a:lnSpc>
                <a:spcPct val="80000"/>
              </a:lnSpc>
            </a:pPr>
            <a:r>
              <a:rPr lang="fa-IR" altLang="fa-IR" sz="2400" smtClean="0"/>
              <a:t>ساعت هوشمند</a:t>
            </a:r>
          </a:p>
          <a:p>
            <a:pPr lvl="2" eaLnBrk="1" hangingPunct="1">
              <a:lnSpc>
                <a:spcPct val="80000"/>
              </a:lnSpc>
            </a:pPr>
            <a:r>
              <a:rPr lang="fa-IR" altLang="fa-IR" sz="2400" smtClean="0"/>
              <a:t>کنترلرخودروی خودران</a:t>
            </a:r>
          </a:p>
          <a:p>
            <a:pPr lvl="1" eaLnBrk="1" hangingPunct="1">
              <a:lnSpc>
                <a:spcPct val="80000"/>
              </a:lnSpc>
            </a:pPr>
            <a:r>
              <a:rPr lang="fa-IR" altLang="fa-IR" sz="3000" smtClean="0"/>
              <a:t> بهينه سازي (مساحت، سرعت، ...)</a:t>
            </a:r>
            <a:endParaRPr lang="en-US" altLang="fa-IR" sz="3000" smtClean="0"/>
          </a:p>
          <a:p>
            <a:pPr lvl="1" eaLnBrk="1" hangingPunct="1">
              <a:lnSpc>
                <a:spcPct val="80000"/>
              </a:lnSpc>
            </a:pPr>
            <a:r>
              <a:rPr lang="fa-IR" altLang="fa-IR" sz="3000" smtClean="0"/>
              <a:t> اشکال زدايي </a:t>
            </a:r>
          </a:p>
          <a:p>
            <a:pPr lvl="1" eaLnBrk="1" hangingPunct="1">
              <a:lnSpc>
                <a:spcPct val="80000"/>
              </a:lnSpc>
            </a:pPr>
            <a:r>
              <a:rPr lang="fa-IR" altLang="fa-IR" sz="3000" smtClean="0"/>
              <a:t> پياده سازي</a:t>
            </a:r>
            <a:endParaRPr lang="en-US" altLang="fa-IR" sz="30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fa-IR" sz="2600" smtClean="0"/>
              <a:t>FPGA</a:t>
            </a:r>
            <a:r>
              <a:rPr lang="fa-IR" altLang="fa-IR" sz="2600" smtClean="0"/>
              <a:t>, </a:t>
            </a:r>
            <a:r>
              <a:rPr lang="en-US" altLang="fa-IR" sz="2600" smtClean="0"/>
              <a:t>Board</a:t>
            </a:r>
            <a:r>
              <a:rPr lang="fa-IR" altLang="fa-IR" sz="2600" smtClean="0"/>
              <a:t>، </a:t>
            </a:r>
            <a:r>
              <a:rPr lang="en-US" altLang="fa-IR" sz="2600" smtClean="0"/>
              <a:t>PLA</a:t>
            </a:r>
            <a:r>
              <a:rPr lang="fa-IR" altLang="fa-IR" sz="2600" smtClean="0"/>
              <a:t>، ...</a:t>
            </a:r>
          </a:p>
          <a:p>
            <a:pPr lvl="1" eaLnBrk="1" hangingPunct="1">
              <a:lnSpc>
                <a:spcPct val="80000"/>
              </a:lnSpc>
            </a:pPr>
            <a:r>
              <a:rPr lang="fa-IR" altLang="fa-IR" sz="3000" smtClean="0"/>
              <a:t>استفاده از </a:t>
            </a:r>
            <a:r>
              <a:rPr lang="en-US" altLang="fa-IR" sz="3000" smtClean="0"/>
              <a:t>CAD Tool</a:t>
            </a:r>
            <a:r>
              <a:rPr lang="fa-IR" altLang="fa-IR" sz="3000" smtClean="0"/>
              <a:t> ها براي سهولت کارهاي بالا.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fa-IR" altLang="fa-IR" sz="3600" smtClean="0"/>
              <a:t>هدف اين درس</a:t>
            </a:r>
            <a:endParaRPr lang="en-US" altLang="fa-IR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B1308F8-FEB8-4F4B-A104-DF0020960988}" type="slidenum">
              <a:rPr lang="en-US" altLang="fa-IR" sz="1300" smtClean="0">
                <a:latin typeface="Arial" panose="020B0604020202020204" pitchFamily="34" charset="0"/>
              </a:rPr>
              <a:pPr/>
              <a:t>5</a:t>
            </a:fld>
            <a:endParaRPr lang="en-US" altLang="fa-IR" sz="1300" smtClean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چرا طراحي مدار منطقي بياموزيم؟</a:t>
            </a:r>
            <a:endParaRPr lang="en-US" altLang="fa-IR" sz="360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4648200"/>
          </a:xfrm>
        </p:spPr>
        <p:txBody>
          <a:bodyPr/>
          <a:lstStyle/>
          <a:p>
            <a:pPr lvl="1" eaLnBrk="1" hangingPunct="1"/>
            <a:r>
              <a:rPr lang="fa-IR" altLang="fa-IR" smtClean="0"/>
              <a:t>مهارت طراحی و ساخت سيستم های ديجيتال</a:t>
            </a:r>
            <a:endParaRPr lang="en-US" altLang="fa-IR" smtClean="0"/>
          </a:p>
          <a:p>
            <a:pPr lvl="1" eaLnBrk="1" hangingPunct="1"/>
            <a:r>
              <a:rPr lang="fa-IR" altLang="fa-IR" smtClean="0"/>
              <a:t>تعريف مهندسی کامپيوتر (</a:t>
            </a:r>
            <a:r>
              <a:rPr lang="en-US" altLang="fa-IR" smtClean="0"/>
              <a:t>ACM/IEEE</a:t>
            </a:r>
            <a:r>
              <a:rPr lang="fa-IR" altLang="fa-IR" smtClean="0"/>
              <a:t>)</a:t>
            </a:r>
          </a:p>
          <a:p>
            <a:pPr lvl="2" eaLnBrk="1" hangingPunct="1"/>
            <a:endParaRPr lang="fa-IR" altLang="fa-IR" smtClean="0"/>
          </a:p>
          <a:p>
            <a:pPr lvl="2" eaLnBrk="1" hangingPunct="1"/>
            <a:endParaRPr lang="fa-IR" altLang="fa-IR" smtClean="0"/>
          </a:p>
          <a:p>
            <a:pPr lvl="2" eaLnBrk="1" hangingPunct="1"/>
            <a:endParaRPr lang="fa-IR" altLang="fa-IR" smtClean="0"/>
          </a:p>
          <a:p>
            <a:pPr lvl="2" eaLnBrk="1" hangingPunct="1"/>
            <a:endParaRPr lang="fa-IR" altLang="fa-IR" smtClean="0"/>
          </a:p>
        </p:txBody>
      </p:sp>
      <p:sp>
        <p:nvSpPr>
          <p:cNvPr id="2" name="Rectangle 1"/>
          <p:cNvSpPr/>
          <p:nvPr/>
        </p:nvSpPr>
        <p:spPr>
          <a:xfrm>
            <a:off x="620713" y="2911475"/>
            <a:ext cx="8642350" cy="3108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Computer engineering is a discipline that embodies the science and technology of </a:t>
            </a:r>
            <a:r>
              <a:rPr lang="en-US" sz="2800" dirty="0">
                <a:solidFill>
                  <a:srgbClr val="FF0000"/>
                </a:solidFill>
              </a:rPr>
              <a:t>design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construction</a:t>
            </a:r>
            <a:r>
              <a:rPr lang="en-US" sz="2800" dirty="0"/>
              <a:t>,</a:t>
            </a:r>
          </a:p>
          <a:p>
            <a:pPr>
              <a:defRPr/>
            </a:pPr>
            <a:r>
              <a:rPr lang="en-US" sz="2800" dirty="0">
                <a:solidFill>
                  <a:srgbClr val="FF0000"/>
                </a:solidFill>
              </a:rPr>
              <a:t>implementation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FF0000"/>
                </a:solidFill>
              </a:rPr>
              <a:t>maintenance</a:t>
            </a:r>
            <a:r>
              <a:rPr lang="en-US" sz="2800" dirty="0"/>
              <a:t> of software and hardware components of </a:t>
            </a:r>
            <a:endParaRPr lang="fa-IR" sz="2800" dirty="0"/>
          </a:p>
          <a:p>
            <a:pPr marL="457200" indent="-457200">
              <a:buFontTx/>
              <a:buChar char="-"/>
              <a:defRPr/>
            </a:pPr>
            <a:r>
              <a:rPr lang="en-US" sz="2800" dirty="0"/>
              <a:t>modern computing systems, </a:t>
            </a:r>
          </a:p>
          <a:p>
            <a:pPr marL="457200" indent="-457200">
              <a:buFontTx/>
              <a:buChar char="-"/>
              <a:defRPr/>
            </a:pPr>
            <a:r>
              <a:rPr lang="en-US" sz="2800" dirty="0"/>
              <a:t>computer-controlled equipment, and</a:t>
            </a:r>
          </a:p>
          <a:p>
            <a:pPr marL="457200" indent="-457200">
              <a:buFontTx/>
              <a:buChar char="-"/>
              <a:defRPr/>
            </a:pPr>
            <a:r>
              <a:rPr lang="en-US" sz="2800" dirty="0"/>
              <a:t>networks of intelligent devices.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6E52D07-6916-4C3E-80D7-21EB747659B3}" type="slidenum">
              <a:rPr lang="en-US" altLang="fa-IR" sz="1300" smtClean="0">
                <a:latin typeface="Arial" panose="020B0604020202020204" pitchFamily="34" charset="0"/>
              </a:rPr>
              <a:pPr/>
              <a:t>6</a:t>
            </a:fld>
            <a:endParaRPr lang="en-US" altLang="fa-IR" sz="1300" smtClean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چرا طراحي مدار منطقي بياموزيم؟</a:t>
            </a:r>
            <a:endParaRPr lang="en-US" altLang="fa-IR" sz="360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4648200"/>
          </a:xfrm>
        </p:spPr>
        <p:txBody>
          <a:bodyPr/>
          <a:lstStyle/>
          <a:p>
            <a:pPr lvl="1" eaLnBrk="1" hangingPunct="1"/>
            <a:r>
              <a:rPr lang="fa-IR" altLang="fa-IR" smtClean="0"/>
              <a:t>نگاه عميق تر به داخل کامپيوتر:</a:t>
            </a:r>
          </a:p>
          <a:p>
            <a:pPr lvl="2" eaLnBrk="1" hangingPunct="1"/>
            <a:r>
              <a:rPr lang="fa-IR" altLang="fa-IR" smtClean="0"/>
              <a:t>مهارت طراحی و ساخت سيستم های ديجيتال</a:t>
            </a:r>
          </a:p>
          <a:p>
            <a:pPr lvl="2" eaLnBrk="1" hangingPunct="1"/>
            <a:r>
              <a:rPr lang="fa-IR" altLang="fa-IR" smtClean="0"/>
              <a:t>با دانش منابع سخت افزاري، بهتر هم برنامه مي نويسيم.</a:t>
            </a:r>
          </a:p>
          <a:p>
            <a:pPr lvl="3" eaLnBrk="1" hangingPunct="1"/>
            <a:r>
              <a:rPr lang="fa-IR" altLang="fa-IR" sz="2400" smtClean="0"/>
              <a:t>تفاوت يک رانندة غير فني با رانندة مطلع.</a:t>
            </a:r>
          </a:p>
          <a:p>
            <a:pPr lvl="2" eaLnBrk="1" hangingPunct="1"/>
            <a:endParaRPr lang="fa-IR" altLang="fa-IR" smtClean="0"/>
          </a:p>
          <a:p>
            <a:pPr lvl="2" eaLnBrk="1" hangingPunct="1"/>
            <a:endParaRPr lang="fa-IR" altLang="fa-IR" smtClean="0"/>
          </a:p>
          <a:p>
            <a:pPr lvl="2" eaLnBrk="1" hangingPunct="1"/>
            <a:endParaRPr lang="fa-IR" altLang="fa-IR" smtClean="0"/>
          </a:p>
          <a:p>
            <a:pPr lvl="2" eaLnBrk="1" hangingPunct="1"/>
            <a:endParaRPr lang="fa-IR" altLang="fa-IR" smtClean="0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3357563"/>
            <a:ext cx="2782887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3708400" y="3167063"/>
            <a:ext cx="43434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>
            <a:off x="4049713" y="3567113"/>
            <a:ext cx="60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44" name="Line 10"/>
          <p:cNvSpPr>
            <a:spLocks noChangeShapeType="1"/>
          </p:cNvSpPr>
          <p:nvPr/>
        </p:nvSpPr>
        <p:spPr bwMode="auto">
          <a:xfrm>
            <a:off x="4049713" y="4300538"/>
            <a:ext cx="60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pSp>
        <p:nvGrpSpPr>
          <p:cNvPr id="14345" name="Group 11"/>
          <p:cNvGrpSpPr>
            <a:grpSpLocks/>
          </p:cNvGrpSpPr>
          <p:nvPr/>
        </p:nvGrpSpPr>
        <p:grpSpPr bwMode="auto">
          <a:xfrm>
            <a:off x="4652963" y="3367088"/>
            <a:ext cx="314325" cy="400050"/>
            <a:chOff x="4512" y="2688"/>
            <a:chExt cx="432" cy="480"/>
          </a:xfrm>
        </p:grpSpPr>
        <p:sp>
          <p:nvSpPr>
            <p:cNvPr id="14379" name="AutoShape 12"/>
            <p:cNvSpPr>
              <a:spLocks noChangeArrowheads="1"/>
            </p:cNvSpPr>
            <p:nvPr/>
          </p:nvSpPr>
          <p:spPr bwMode="auto">
            <a:xfrm rot="5400000">
              <a:off x="4450" y="2750"/>
              <a:ext cx="480" cy="35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80" name="Oval 13"/>
            <p:cNvSpPr>
              <a:spLocks noChangeArrowheads="1"/>
            </p:cNvSpPr>
            <p:nvPr/>
          </p:nvSpPr>
          <p:spPr bwMode="auto">
            <a:xfrm>
              <a:off x="4848" y="288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14346" name="Group 14"/>
          <p:cNvGrpSpPr>
            <a:grpSpLocks/>
          </p:cNvGrpSpPr>
          <p:nvPr/>
        </p:nvGrpSpPr>
        <p:grpSpPr bwMode="auto">
          <a:xfrm>
            <a:off x="4652963" y="4100513"/>
            <a:ext cx="314325" cy="400050"/>
            <a:chOff x="4512" y="2688"/>
            <a:chExt cx="432" cy="480"/>
          </a:xfrm>
        </p:grpSpPr>
        <p:sp>
          <p:nvSpPr>
            <p:cNvPr id="14377" name="AutoShape 15"/>
            <p:cNvSpPr>
              <a:spLocks noChangeArrowheads="1"/>
            </p:cNvSpPr>
            <p:nvPr/>
          </p:nvSpPr>
          <p:spPr bwMode="auto">
            <a:xfrm rot="5400000">
              <a:off x="4450" y="2750"/>
              <a:ext cx="480" cy="35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78" name="Oval 16"/>
            <p:cNvSpPr>
              <a:spLocks noChangeArrowheads="1"/>
            </p:cNvSpPr>
            <p:nvPr/>
          </p:nvSpPr>
          <p:spPr bwMode="auto">
            <a:xfrm>
              <a:off x="4848" y="288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14347" name="AutoShape 17"/>
          <p:cNvSpPr>
            <a:spLocks noChangeArrowheads="1"/>
          </p:cNvSpPr>
          <p:nvPr/>
        </p:nvSpPr>
        <p:spPr bwMode="auto">
          <a:xfrm>
            <a:off x="5534025" y="4367213"/>
            <a:ext cx="503238" cy="466725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4348" name="Line 18"/>
          <p:cNvSpPr>
            <a:spLocks noChangeShapeType="1"/>
          </p:cNvSpPr>
          <p:nvPr/>
        </p:nvSpPr>
        <p:spPr bwMode="auto">
          <a:xfrm>
            <a:off x="4967288" y="4300538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flipV="1">
            <a:off x="5281613" y="4300538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>
            <a:off x="4022725" y="4900613"/>
            <a:ext cx="60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pSp>
        <p:nvGrpSpPr>
          <p:cNvPr id="14351" name="Group 21"/>
          <p:cNvGrpSpPr>
            <a:grpSpLocks/>
          </p:cNvGrpSpPr>
          <p:nvPr/>
        </p:nvGrpSpPr>
        <p:grpSpPr bwMode="auto">
          <a:xfrm>
            <a:off x="4625975" y="4700588"/>
            <a:ext cx="315913" cy="400050"/>
            <a:chOff x="4512" y="2688"/>
            <a:chExt cx="432" cy="480"/>
          </a:xfrm>
        </p:grpSpPr>
        <p:sp>
          <p:nvSpPr>
            <p:cNvPr id="14375" name="AutoShape 22"/>
            <p:cNvSpPr>
              <a:spLocks noChangeArrowheads="1"/>
            </p:cNvSpPr>
            <p:nvPr/>
          </p:nvSpPr>
          <p:spPr bwMode="auto">
            <a:xfrm rot="5400000">
              <a:off x="4450" y="2750"/>
              <a:ext cx="480" cy="35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76" name="Oval 23"/>
            <p:cNvSpPr>
              <a:spLocks noChangeArrowheads="1"/>
            </p:cNvSpPr>
            <p:nvPr/>
          </p:nvSpPr>
          <p:spPr bwMode="auto">
            <a:xfrm>
              <a:off x="4848" y="288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14352" name="Line 24"/>
          <p:cNvSpPr>
            <a:spLocks noChangeShapeType="1"/>
          </p:cNvSpPr>
          <p:nvPr/>
        </p:nvSpPr>
        <p:spPr bwMode="auto">
          <a:xfrm>
            <a:off x="5281613" y="4500563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53" name="Line 25"/>
          <p:cNvSpPr>
            <a:spLocks noChangeShapeType="1"/>
          </p:cNvSpPr>
          <p:nvPr/>
        </p:nvSpPr>
        <p:spPr bwMode="auto">
          <a:xfrm>
            <a:off x="5281613" y="4700588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54" name="Line 26"/>
          <p:cNvSpPr>
            <a:spLocks noChangeShapeType="1"/>
          </p:cNvSpPr>
          <p:nvPr/>
        </p:nvSpPr>
        <p:spPr bwMode="auto">
          <a:xfrm>
            <a:off x="4967288" y="4900613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55" name="Line 27"/>
          <p:cNvSpPr>
            <a:spLocks noChangeShapeType="1"/>
          </p:cNvSpPr>
          <p:nvPr/>
        </p:nvSpPr>
        <p:spPr bwMode="auto">
          <a:xfrm flipV="1">
            <a:off x="5281613" y="4700588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6" name="AutoShape 28"/>
          <p:cNvSpPr>
            <a:spLocks noChangeArrowheads="1"/>
          </p:cNvSpPr>
          <p:nvPr/>
        </p:nvSpPr>
        <p:spPr bwMode="auto">
          <a:xfrm>
            <a:off x="5534025" y="3633788"/>
            <a:ext cx="503238" cy="466725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>
            <a:off x="4967288" y="3567113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flipV="1">
            <a:off x="4400550" y="3967163"/>
            <a:ext cx="0" cy="933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>
            <a:off x="4400550" y="3967163"/>
            <a:ext cx="1133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flipV="1">
            <a:off x="5281613" y="3567113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1" name="Line 33"/>
          <p:cNvSpPr>
            <a:spLocks noChangeShapeType="1"/>
          </p:cNvSpPr>
          <p:nvPr/>
        </p:nvSpPr>
        <p:spPr bwMode="auto">
          <a:xfrm>
            <a:off x="5281613" y="3767138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62" name="Text Box 34"/>
          <p:cNvSpPr txBox="1">
            <a:spLocks noChangeArrowheads="1"/>
          </p:cNvSpPr>
          <p:nvPr/>
        </p:nvSpPr>
        <p:spPr bwMode="auto">
          <a:xfrm>
            <a:off x="4022725" y="4019550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14363" name="Text Box 35"/>
          <p:cNvSpPr txBox="1">
            <a:spLocks noChangeArrowheads="1"/>
          </p:cNvSpPr>
          <p:nvPr/>
        </p:nvSpPr>
        <p:spPr bwMode="auto">
          <a:xfrm>
            <a:off x="4022725" y="4619625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4364" name="Text Box 36"/>
          <p:cNvSpPr txBox="1">
            <a:spLocks noChangeArrowheads="1"/>
          </p:cNvSpPr>
          <p:nvPr/>
        </p:nvSpPr>
        <p:spPr bwMode="auto">
          <a:xfrm>
            <a:off x="4086225" y="3286125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14365" name="AutoShape 37"/>
          <p:cNvSpPr>
            <a:spLocks noChangeArrowheads="1"/>
          </p:cNvSpPr>
          <p:nvPr/>
        </p:nvSpPr>
        <p:spPr bwMode="auto">
          <a:xfrm flipH="1">
            <a:off x="6604000" y="3967163"/>
            <a:ext cx="539750" cy="612775"/>
          </a:xfrm>
          <a:prstGeom prst="moon">
            <a:avLst>
              <a:gd name="adj" fmla="val 8384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4366" name="Line 38"/>
          <p:cNvSpPr>
            <a:spLocks noChangeShapeType="1"/>
          </p:cNvSpPr>
          <p:nvPr/>
        </p:nvSpPr>
        <p:spPr bwMode="auto">
          <a:xfrm>
            <a:off x="5281613" y="4300538"/>
            <a:ext cx="1385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67" name="Line 39"/>
          <p:cNvSpPr>
            <a:spLocks noChangeShapeType="1"/>
          </p:cNvSpPr>
          <p:nvPr/>
        </p:nvSpPr>
        <p:spPr bwMode="auto">
          <a:xfrm>
            <a:off x="6037263" y="4567238"/>
            <a:ext cx="377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68" name="Line 40"/>
          <p:cNvSpPr>
            <a:spLocks noChangeShapeType="1"/>
          </p:cNvSpPr>
          <p:nvPr/>
        </p:nvSpPr>
        <p:spPr bwMode="auto">
          <a:xfrm>
            <a:off x="6415088" y="4433888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69" name="Line 41"/>
          <p:cNvSpPr>
            <a:spLocks noChangeShapeType="1"/>
          </p:cNvSpPr>
          <p:nvPr/>
        </p:nvSpPr>
        <p:spPr bwMode="auto">
          <a:xfrm>
            <a:off x="6415088" y="4167188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70" name="Line 42"/>
          <p:cNvSpPr>
            <a:spLocks noChangeShapeType="1"/>
          </p:cNvSpPr>
          <p:nvPr/>
        </p:nvSpPr>
        <p:spPr bwMode="auto">
          <a:xfrm>
            <a:off x="6037263" y="3833813"/>
            <a:ext cx="377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71" name="Line 43"/>
          <p:cNvSpPr>
            <a:spLocks noChangeShapeType="1"/>
          </p:cNvSpPr>
          <p:nvPr/>
        </p:nvSpPr>
        <p:spPr bwMode="auto">
          <a:xfrm flipV="1">
            <a:off x="6415088" y="3833813"/>
            <a:ext cx="0" cy="333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2" name="Line 44"/>
          <p:cNvSpPr>
            <a:spLocks noChangeShapeType="1"/>
          </p:cNvSpPr>
          <p:nvPr/>
        </p:nvSpPr>
        <p:spPr bwMode="auto">
          <a:xfrm flipV="1">
            <a:off x="6415088" y="4433888"/>
            <a:ext cx="0" cy="133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3" name="Line 45"/>
          <p:cNvSpPr>
            <a:spLocks noChangeShapeType="1"/>
          </p:cNvSpPr>
          <p:nvPr/>
        </p:nvSpPr>
        <p:spPr bwMode="auto">
          <a:xfrm>
            <a:off x="7170738" y="4300538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74" name="Text Box 46"/>
          <p:cNvSpPr txBox="1">
            <a:spLocks noChangeArrowheads="1"/>
          </p:cNvSpPr>
          <p:nvPr/>
        </p:nvSpPr>
        <p:spPr bwMode="auto">
          <a:xfrm>
            <a:off x="7234238" y="3967163"/>
            <a:ext cx="376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>
                <a:latin typeface="Comic Sans MS" panose="030F0702030302020204" pitchFamily="66" charset="0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3943A45-959E-46EC-AC6A-0AC2241D4DD9}" type="slidenum">
              <a:rPr lang="en-US" altLang="fa-IR" sz="1300" smtClean="0">
                <a:latin typeface="Arial" panose="020B0604020202020204" pitchFamily="34" charset="0"/>
              </a:rPr>
              <a:pPr/>
              <a:t>7</a:t>
            </a:fld>
            <a:endParaRPr lang="en-US" altLang="fa-IR" sz="1300" smtClean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چرا طراحي مدار منطقي بياموزيم؟</a:t>
            </a:r>
            <a:endParaRPr lang="en-US" altLang="fa-IR" sz="360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648200"/>
          </a:xfrm>
        </p:spPr>
        <p:txBody>
          <a:bodyPr/>
          <a:lstStyle/>
          <a:p>
            <a:pPr lvl="2" eaLnBrk="1" hangingPunct="1"/>
            <a:endParaRPr lang="fa-IR" altLang="fa-IR" smtClean="0"/>
          </a:p>
          <a:p>
            <a:pPr lvl="1" eaLnBrk="1" hangingPunct="1"/>
            <a:r>
              <a:rPr lang="fa-IR" altLang="fa-IR" smtClean="0"/>
              <a:t>وسايل روزمره به سرعت در حال ديجيتال شدن هستند.</a:t>
            </a:r>
          </a:p>
          <a:p>
            <a:pPr lvl="2" eaLnBrk="1" hangingPunct="1"/>
            <a:r>
              <a:rPr lang="fa-IR" altLang="fa-IR" smtClean="0"/>
              <a:t>دستگاه هاي بهترو سريع تر از سابق (آنالوگ): </a:t>
            </a:r>
          </a:p>
          <a:p>
            <a:pPr lvl="3" eaLnBrk="1" hangingPunct="1"/>
            <a:r>
              <a:rPr lang="fa-IR" altLang="fa-IR" smtClean="0"/>
              <a:t>دوربين، ضبط صوت، تلفن، خودرو ....</a:t>
            </a:r>
          </a:p>
          <a:p>
            <a:pPr lvl="2" eaLnBrk="1" hangingPunct="1"/>
            <a:r>
              <a:rPr lang="fa-IR" altLang="fa-IR" smtClean="0"/>
              <a:t>دستگاه هاي جديد:</a:t>
            </a:r>
          </a:p>
          <a:p>
            <a:pPr lvl="3" eaLnBrk="1" hangingPunct="1"/>
            <a:r>
              <a:rPr lang="fa-IR" altLang="fa-IR" smtClean="0"/>
              <a:t>کنسول بازی</a:t>
            </a:r>
          </a:p>
          <a:p>
            <a:pPr lvl="3" eaLnBrk="1" hangingPunct="1"/>
            <a:r>
              <a:rPr lang="fa-IR" altLang="fa-IR" smtClean="0"/>
              <a:t>گام شمار</a:t>
            </a:r>
          </a:p>
          <a:p>
            <a:pPr lvl="3" eaLnBrk="1" hangingPunct="1"/>
            <a:r>
              <a:rPr lang="fa-IR" altLang="fa-IR" smtClean="0"/>
              <a:t>عينک هوشمند</a:t>
            </a:r>
          </a:p>
          <a:p>
            <a:pPr lvl="3" eaLnBrk="1" hangingPunct="1"/>
            <a:r>
              <a:rPr lang="fa-IR" altLang="fa-IR" smtClean="0"/>
              <a:t>ساعت هوشمند</a:t>
            </a:r>
          </a:p>
          <a:p>
            <a:pPr lvl="3" eaLnBrk="1" hangingPunct="1"/>
            <a:r>
              <a:rPr lang="fa-IR" altLang="fa-IR" smtClean="0"/>
              <a:t>دستبند سلامت</a:t>
            </a:r>
            <a:endParaRPr lang="en-US" altLang="fa-IR" smtClean="0"/>
          </a:p>
        </p:txBody>
      </p:sp>
      <p:pic>
        <p:nvPicPr>
          <p:cNvPr id="163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573463"/>
            <a:ext cx="29210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7605A7F-5064-44DB-B3EB-07340DFB9400}" type="slidenum">
              <a:rPr lang="en-US" altLang="fa-IR" sz="1300" smtClean="0">
                <a:latin typeface="Arial" panose="020B0604020202020204" pitchFamily="34" charset="0"/>
              </a:rPr>
              <a:pPr/>
              <a:t>8</a:t>
            </a:fld>
            <a:endParaRPr lang="en-US" altLang="fa-IR" sz="1300" smtClean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انقلاب ديجيتال</a:t>
            </a:r>
            <a:endParaRPr lang="en-US" altLang="fa-IR" sz="360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012825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a-IR" altLang="fa-IR" sz="3200" smtClean="0"/>
              <a:t>دستگاه هايي که ديجيتال شده اند: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دوربين عکاسي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دوربين ويديو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ضبط و پخش صوت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سمند 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سيستم هاي تلفن و مخابرات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چراغ هاي راهنمايي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تلويزيون و راديو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ويرايش عکس و تدوين فيلم و جلوه هاي ويژه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کامپيوتر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کنسول بازي</a:t>
            </a:r>
            <a:endParaRPr lang="en-US" altLang="fa-I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40C04AB-A4D5-4BA0-9010-AE693F97D30B}" type="slidenum">
              <a:rPr lang="en-US" altLang="fa-IR" sz="1300" smtClean="0">
                <a:latin typeface="Arial" panose="020B0604020202020204" pitchFamily="34" charset="0"/>
              </a:rPr>
              <a:pPr/>
              <a:t>9</a:t>
            </a:fld>
            <a:endParaRPr lang="en-US" altLang="fa-IR" sz="1300" smtClean="0">
              <a:latin typeface="Arial" panose="020B0604020202020204" pitchFamily="34" charset="0"/>
            </a:endParaRPr>
          </a:p>
        </p:txBody>
      </p:sp>
      <p:pic>
        <p:nvPicPr>
          <p:cNvPr id="20483" name="Picture 2" descr="bm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0"/>
            <a:ext cx="10287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28600" y="304800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>
                <a:latin typeface="VAG Rounded Light" pitchFamily="34" charset="0"/>
              </a:rPr>
              <a:t>400 horses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28600" y="685800"/>
            <a:ext cx="331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>
                <a:latin typeface="VAG Rounded Light" pitchFamily="34" charset="0"/>
              </a:rPr>
              <a:t>100 microprocessors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41951</TotalTime>
  <Words>751</Words>
  <Application>Microsoft Office PowerPoint</Application>
  <PresentationFormat>On-screen Show (4:3)</PresentationFormat>
  <Paragraphs>168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Comic Sans MS</vt:lpstr>
      <vt:lpstr>Times New Roman</vt:lpstr>
      <vt:lpstr>Titr</vt:lpstr>
      <vt:lpstr>VAG Rounded Light</vt:lpstr>
      <vt:lpstr>Wingdings</vt:lpstr>
      <vt:lpstr>Zar</vt:lpstr>
      <vt:lpstr>1_presentation_template</vt:lpstr>
      <vt:lpstr>مدارهای منطقی</vt:lpstr>
      <vt:lpstr>هدف</vt:lpstr>
      <vt:lpstr>هدف</vt:lpstr>
      <vt:lpstr>هدف اين درس</vt:lpstr>
      <vt:lpstr>چرا طراحي مدار منطقي بياموزيم؟</vt:lpstr>
      <vt:lpstr>چرا طراحي مدار منطقي بياموزيم؟</vt:lpstr>
      <vt:lpstr>چرا طراحي مدار منطقي بياموزيم؟</vt:lpstr>
      <vt:lpstr>انقلاب ديجيتال</vt:lpstr>
      <vt:lpstr>PowerPoint Presentation</vt:lpstr>
      <vt:lpstr>Digital Hardware Systems</vt:lpstr>
      <vt:lpstr>PowerPoint Presentation</vt:lpstr>
      <vt:lpstr>مزاياي ديجيتال</vt:lpstr>
      <vt:lpstr>مزاياي ديجيتال</vt:lpstr>
      <vt:lpstr>مزاياي ديجيتال</vt:lpstr>
      <vt:lpstr>مزاياي ديجيتال</vt:lpstr>
      <vt:lpstr>مزاياي ديجيتال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 msz</cp:lastModifiedBy>
  <cp:revision>244</cp:revision>
  <dcterms:created xsi:type="dcterms:W3CDTF">1601-01-01T00:00:00Z</dcterms:created>
  <dcterms:modified xsi:type="dcterms:W3CDTF">2021-09-19T12:56:59Z</dcterms:modified>
</cp:coreProperties>
</file>