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3"/>
  </p:notesMasterIdLst>
  <p:sldIdLst>
    <p:sldId id="471" r:id="rId3"/>
    <p:sldId id="472" r:id="rId4"/>
    <p:sldId id="473" r:id="rId5"/>
    <p:sldId id="474" r:id="rId6"/>
    <p:sldId id="477" r:id="rId7"/>
    <p:sldId id="479" r:id="rId8"/>
    <p:sldId id="515" r:id="rId9"/>
    <p:sldId id="481" r:id="rId10"/>
    <p:sldId id="563" r:id="rId11"/>
    <p:sldId id="56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6" d="100"/>
          <a:sy n="66" d="100"/>
        </p:scale>
        <p:origin x="106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9C7114-2ED9-498A-A400-C3B89668E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569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9E565C-E378-4963-A02A-CB67E6021BE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09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DB3BFF-9C4A-4D49-9243-79B47F2E056F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3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73D7C8-A3B5-4826-8DA2-DA999AC1E2DA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7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1557DE-24EA-44AD-8FC6-46AE7E776C5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5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F06881-4F60-4513-BC64-833EC67AC43D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EACF02-7F0A-42B6-97DC-EC592CF4915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3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5AD2FB-8A21-44BF-BC72-377BC3F7DFD6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9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4D4057-E54B-409E-900E-2AB6F6FB18E4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5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E5CB16-C56E-424C-8778-71A1109C1F6B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2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E5CB16-C56E-424C-8778-71A1109C1F6B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0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5063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69022-BE85-47BB-89C3-02DB5BDD3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27986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1137F-C6E2-49FE-B7CB-D8FE00422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780074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C1E22-751D-4AE8-BA67-9C2E8012F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118801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/>
          </a:p>
        </p:txBody>
      </p:sp>
      <p:sp>
        <p:nvSpPr>
          <p:cNvPr id="9871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7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191028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EF54D-AE10-4984-890D-6A5B62C1D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51944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B126A-D64A-4359-A45F-5050F0369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7672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5225-1890-440B-8D1D-F922B421B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3822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562D7-37F6-4E95-958F-A5EEB0720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2800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2E3A-0952-4503-B539-0ACBB0A00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33549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94AD9-DBEA-43CC-B7CB-5920316E2B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271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B5EF0-2269-49DE-A50F-010F23B4A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004826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8FEE8-BB3E-4228-BB61-DB5CD64D4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20006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8A5AF-4265-42DF-9A01-587777C4E2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60004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41A57-7607-4018-97B8-F00335D0F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36713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52A73-FD22-4A6D-8FAD-F04BA3D00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8116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DDD2-09FD-4EA0-850B-96BFFA3FA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172878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E74A1-BE33-4103-A7E3-53E19A09C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544799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84E84-996D-46E2-B0D7-1A9D2D0F0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731832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3E9C9-38C8-4F0C-B9E4-74F49F87E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70062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6B05F-CA88-4F45-A213-8E59A9DF8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8148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B5AA1-004A-4E1D-9472-0026943143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704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21991-F47A-4FD3-BB41-DB285044D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253263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293608-2B4E-4392-B192-D9F7BA5A5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98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141746-AF4F-484D-B3A8-46B204246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ransition/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smtClean="0"/>
              <a:t>نمايش اعداد</a:t>
            </a:r>
            <a:endParaRPr lang="en-US" altLang="en-US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11FB87D-A87F-4678-A65E-7FAA9A0E640C}" type="slidenum">
              <a:rPr lang="en-US" altLang="en-US" sz="1300" b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>
                <a:cs typeface="Titr" pitchFamily="2" charset="-78"/>
              </a:rPr>
              <a:t>اعداد در مبناهاي مختلف</a:t>
            </a:r>
            <a:endParaRPr lang="en-US" altLang="en-US" sz="3600" smtClean="0">
              <a:cs typeface="Titr" pitchFamily="2" charset="-78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852613" y="57800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Memorize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</a:rPr>
              <a:t>at least Binary and Hex</a:t>
            </a:r>
            <a:endParaRPr lang="en-US" altLang="en-US" sz="2400" b="0" baseline="300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81F1F49-8EA1-4F41-9C86-7C6CFC688FA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سيستم نمايش اعداد</a:t>
            </a:r>
            <a:endParaRPr lang="en-US" altLang="en-US" sz="36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مبنا (</a:t>
            </a:r>
            <a:r>
              <a:rPr lang="en-US" altLang="en-US" sz="2400" smtClean="0"/>
              <a:t>base</a:t>
            </a:r>
            <a:r>
              <a:rPr lang="fa-IR" altLang="en-US" sz="3600" smtClean="0"/>
              <a:t>):</a:t>
            </a:r>
          </a:p>
          <a:p>
            <a:pPr lvl="1" eaLnBrk="1" hangingPunct="1"/>
            <a:r>
              <a:rPr lang="fa-IR" altLang="en-US" sz="2800" smtClean="0"/>
              <a:t>مبناي </a:t>
            </a:r>
            <a:r>
              <a:rPr lang="en-US" altLang="en-US" sz="2800" smtClean="0"/>
              <a:t>r</a:t>
            </a:r>
            <a:r>
              <a:rPr lang="fa-IR" altLang="en-US" sz="2800" smtClean="0"/>
              <a:t>: ارقام محدود به </a:t>
            </a:r>
            <a:r>
              <a:rPr lang="en-US" altLang="en-US" sz="2800" smtClean="0"/>
              <a:t>[0, r-1]</a:t>
            </a:r>
          </a:p>
          <a:p>
            <a:pPr lvl="2" eaLnBrk="1" hangingPunct="1"/>
            <a:r>
              <a:rPr lang="fa-IR" altLang="en-US" sz="2400" smtClean="0"/>
              <a:t>دسيمال:	</a:t>
            </a:r>
            <a:r>
              <a:rPr lang="en-US" altLang="en-US" sz="2400" smtClean="0"/>
              <a:t>(379)</a:t>
            </a:r>
            <a:r>
              <a:rPr lang="en-US" altLang="en-US" sz="2400" baseline="-25000" smtClean="0"/>
              <a:t>10</a:t>
            </a:r>
            <a:endParaRPr lang="fa-IR" altLang="en-US" sz="2400" smtClean="0"/>
          </a:p>
          <a:p>
            <a:pPr lvl="2" eaLnBrk="1" hangingPunct="1"/>
            <a:r>
              <a:rPr lang="fa-IR" altLang="en-US" sz="2400" smtClean="0"/>
              <a:t>باينري:	</a:t>
            </a:r>
            <a:r>
              <a:rPr lang="en-US" altLang="en-US" sz="2400" smtClean="0"/>
              <a:t>(01011101)</a:t>
            </a:r>
            <a:r>
              <a:rPr lang="en-US" altLang="en-US" sz="2400" baseline="-25000" smtClean="0"/>
              <a:t>2</a:t>
            </a:r>
            <a:endParaRPr lang="fa-IR" altLang="en-US" sz="2400" baseline="-25000" smtClean="0"/>
          </a:p>
          <a:p>
            <a:pPr lvl="2" eaLnBrk="1" hangingPunct="1"/>
            <a:r>
              <a:rPr lang="fa-IR" altLang="en-US" sz="2400" smtClean="0"/>
              <a:t>اکتال:	</a:t>
            </a:r>
            <a:r>
              <a:rPr lang="en-US" altLang="en-US" sz="2400" smtClean="0"/>
              <a:t>(372)</a:t>
            </a:r>
            <a:r>
              <a:rPr lang="en-US" altLang="en-US" sz="2400" baseline="-25000" smtClean="0"/>
              <a:t>8</a:t>
            </a:r>
          </a:p>
          <a:p>
            <a:pPr lvl="2" eaLnBrk="1" hangingPunct="1"/>
            <a:r>
              <a:rPr lang="fa-IR" altLang="en-US" sz="2400" smtClean="0"/>
              <a:t>هگزادسيمال:	</a:t>
            </a:r>
            <a:r>
              <a:rPr lang="en-US" altLang="en-US" sz="2400" smtClean="0"/>
              <a:t>(23D9F)</a:t>
            </a:r>
            <a:r>
              <a:rPr lang="en-US" altLang="en-US" sz="2400" baseline="-25000" smtClean="0"/>
              <a:t>16</a:t>
            </a:r>
          </a:p>
          <a:p>
            <a:pPr lvl="3" eaLnBrk="1" hangingPunct="1"/>
            <a:r>
              <a:rPr lang="fa-IR" altLang="en-US" sz="1600" smtClean="0"/>
              <a:t> </a:t>
            </a:r>
            <a:r>
              <a:rPr lang="en-US" altLang="en-US" sz="1600" smtClean="0"/>
              <a:t>A=10, B=11, … , F = 15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F34CC24-CF55-421F-890A-B4F1A893416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z="3600" smtClean="0"/>
              <a:t>سيستم نمايش اعداد (دسيمال)</a:t>
            </a:r>
            <a:endParaRPr lang="en-US" altLang="en-US" sz="36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fa-IR" altLang="en-US" smtClean="0"/>
              <a:t> اعداد دسيمال: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fa-IR" altLang="en-US" smtClean="0"/>
              <a:t>دو بخش صحيح و اعشاري</a:t>
            </a:r>
            <a:endParaRPr lang="en-US" altLang="en-US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900" smtClean="0">
                <a:sym typeface="Symbol" panose="05050102010706020507" pitchFamily="18" charset="2"/>
              </a:rPr>
              <a:t>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900" smtClean="0">
                <a:sym typeface="Symbol" panose="05050102010706020507" pitchFamily="18" charset="2"/>
              </a:rPr>
              <a:t> …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900" smtClean="0">
                <a:sym typeface="Symbol" panose="05050102010706020507" pitchFamily="18" charset="2"/>
              </a:rPr>
              <a:t> .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-2</a:t>
            </a:r>
            <a:r>
              <a:rPr lang="en-US" altLang="en-US" sz="2900" smtClean="0">
                <a:sym typeface="Symbol" panose="05050102010706020507" pitchFamily="18" charset="2"/>
              </a:rPr>
              <a:t> …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-m+1</a:t>
            </a:r>
            <a:r>
              <a:rPr lang="en-US" altLang="en-US" sz="2900" smtClean="0">
                <a:sym typeface="Symbol" panose="05050102010706020507" pitchFamily="18" charset="2"/>
              </a:rPr>
              <a:t> A</a:t>
            </a:r>
            <a:r>
              <a:rPr lang="en-US" altLang="en-US" sz="2900" baseline="-25000" smtClean="0">
                <a:sym typeface="Symbol" panose="05050102010706020507" pitchFamily="18" charset="2"/>
              </a:rPr>
              <a:t>-m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900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که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b="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عددي بين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تا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9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و با وزن </a:t>
            </a:r>
            <a:r>
              <a:rPr lang="en-US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lang="en-US" altLang="en-US" sz="2400" b="0" baseline="30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en-US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است.</a:t>
            </a:r>
            <a:endParaRPr lang="en-US" altLang="en-US" sz="2400" b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b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ABF05C2-6B30-49EB-B392-0431C8E53B2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سيستم نمايش اعداد (دسيمال)</a:t>
            </a:r>
            <a:endParaRPr lang="en-US" altLang="en-US" sz="360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04800" y="1125538"/>
            <a:ext cx="82296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The value of </a:t>
            </a:r>
            <a:endParaRPr lang="en-US" altLang="en-US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A</a:t>
            </a:r>
            <a:r>
              <a:rPr lang="en-US" altLang="en-US" sz="2800" baseline="-25000">
                <a:sym typeface="Symbol" panose="05050102010706020507" pitchFamily="18" charset="2"/>
              </a:rPr>
              <a:t>n-1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n-2</a:t>
            </a:r>
            <a:r>
              <a:rPr lang="en-US" altLang="en-US" sz="2800">
                <a:sym typeface="Symbol" panose="05050102010706020507" pitchFamily="18" charset="2"/>
              </a:rPr>
              <a:t> … A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0</a:t>
            </a:r>
            <a:r>
              <a:rPr lang="en-US" altLang="en-US" sz="2800">
                <a:sym typeface="Symbol" panose="05050102010706020507" pitchFamily="18" charset="2"/>
              </a:rPr>
              <a:t> . A</a:t>
            </a:r>
            <a:r>
              <a:rPr lang="en-US" altLang="en-US" sz="2800" baseline="-25000">
                <a:sym typeface="Symbol" panose="05050102010706020507" pitchFamily="18" charset="2"/>
              </a:rPr>
              <a:t>-1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-2</a:t>
            </a:r>
            <a:r>
              <a:rPr lang="en-US" altLang="en-US" sz="2800">
                <a:sym typeface="Symbol" panose="05050102010706020507" pitchFamily="18" charset="2"/>
              </a:rPr>
              <a:t> … A</a:t>
            </a:r>
            <a:r>
              <a:rPr lang="en-US" altLang="en-US" sz="2800" baseline="-25000">
                <a:sym typeface="Symbol" panose="05050102010706020507" pitchFamily="18" charset="2"/>
              </a:rPr>
              <a:t>-m+1</a:t>
            </a:r>
            <a:r>
              <a:rPr lang="en-US" altLang="en-US" sz="2800">
                <a:sym typeface="Symbol" panose="05050102010706020507" pitchFamily="18" charset="2"/>
              </a:rPr>
              <a:t> A</a:t>
            </a:r>
            <a:r>
              <a:rPr lang="en-US" altLang="en-US" sz="2800" baseline="-25000">
                <a:sym typeface="Symbol" panose="05050102010706020507" pitchFamily="18" charset="2"/>
              </a:rPr>
              <a:t>-m</a:t>
            </a:r>
            <a:endParaRPr lang="en-US" altLang="en-US" sz="2400"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is calculated by</a:t>
            </a:r>
          </a:p>
          <a:p>
            <a:pPr algn="ctr" eaLnBrk="1" hangingPunct="1">
              <a:buFontTx/>
              <a:buNone/>
            </a:pPr>
            <a:r>
              <a:rPr lang="en-US" altLang="en-US" sz="3600">
                <a:sym typeface="Symbol" panose="05050102010706020507" pitchFamily="18" charset="2"/>
              </a:rPr>
              <a:t></a:t>
            </a:r>
            <a:r>
              <a:rPr lang="en-US" altLang="en-US" sz="3600" baseline="-25000">
                <a:sym typeface="Symbol" panose="05050102010706020507" pitchFamily="18" charset="2"/>
              </a:rPr>
              <a:t>i=n-1..0</a:t>
            </a:r>
            <a:r>
              <a:rPr lang="en-US" altLang="en-US" sz="320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(A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 10</a:t>
            </a:r>
            <a:r>
              <a:rPr lang="en-US" altLang="en-US" sz="2800" baseline="30000">
                <a:sym typeface="Symbol" panose="05050102010706020507" pitchFamily="18" charset="2"/>
              </a:rPr>
              <a:t>i </a:t>
            </a:r>
            <a:r>
              <a:rPr lang="en-US" altLang="en-US" sz="2800">
                <a:sym typeface="Symbol" panose="05050102010706020507" pitchFamily="18" charset="2"/>
              </a:rPr>
              <a:t>) + </a:t>
            </a:r>
            <a:r>
              <a:rPr lang="en-US" altLang="en-US" sz="3600">
                <a:sym typeface="Symbol" panose="05050102010706020507" pitchFamily="18" charset="2"/>
              </a:rPr>
              <a:t></a:t>
            </a:r>
            <a:r>
              <a:rPr lang="en-US" altLang="en-US" sz="3600" baseline="-25000">
                <a:sym typeface="Symbol" panose="05050102010706020507" pitchFamily="18" charset="2"/>
              </a:rPr>
              <a:t>i=-m..-1</a:t>
            </a:r>
            <a:r>
              <a:rPr lang="en-US" altLang="en-US" sz="320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(A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 10</a:t>
            </a:r>
            <a:r>
              <a:rPr lang="en-US" altLang="en-US" sz="2800" baseline="30000">
                <a:sym typeface="Symbol" panose="05050102010706020507" pitchFamily="18" charset="2"/>
              </a:rPr>
              <a:t>i </a:t>
            </a:r>
            <a:r>
              <a:rPr lang="en-US" altLang="en-US" sz="2800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250825" y="3429000"/>
            <a:ext cx="8229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 eaLnBrk="1" hangingPunct="1">
              <a:buFontTx/>
              <a:buNone/>
            </a:pPr>
            <a:r>
              <a:rPr lang="fa-IR" altLang="en-US" sz="3600">
                <a:solidFill>
                  <a:srgbClr val="FF0000"/>
                </a:solidFill>
              </a:rPr>
              <a:t>مثال:</a:t>
            </a:r>
          </a:p>
          <a:p>
            <a:pPr algn="ctr" rtl="0" eaLnBrk="1" hangingPunct="1">
              <a:buFontTx/>
              <a:buNone/>
            </a:pPr>
            <a:endParaRPr lang="fa-IR" altLang="en-US" sz="360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(126.53)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10</a:t>
            </a:r>
            <a:r>
              <a:rPr lang="fa-IR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			= 1*10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+ 2*10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+ 6* 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			5*10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+ 3*10</a:t>
            </a:r>
            <a:r>
              <a:rPr lang="en-US" altLang="en-US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</a:p>
          <a:p>
            <a:pPr algn="ctr" rtl="0" eaLnBrk="1" hangingPunct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703F07C-F23E-4FAF-A44C-E51FD198566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mtClean="0"/>
              <a:t>سيستم نمايش اعداد (حالت کلي)</a:t>
            </a:r>
            <a:endParaRPr lang="en-US" alt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en-US" sz="2800" smtClean="0"/>
              <a:t>“base” </a:t>
            </a:r>
            <a:r>
              <a:rPr lang="en-US" altLang="en-US" sz="2800" b="0" i="1" smtClean="0"/>
              <a:t>r</a:t>
            </a:r>
            <a:r>
              <a:rPr lang="en-US" altLang="en-US" sz="2800" smtClean="0"/>
              <a:t> (radix </a:t>
            </a:r>
            <a:r>
              <a:rPr lang="en-US" altLang="en-US" sz="2800" b="0" i="1" smtClean="0"/>
              <a:t>r</a:t>
            </a:r>
            <a:r>
              <a:rPr lang="en-US" altLang="en-US" sz="2800" smtClean="0"/>
              <a:t>)</a:t>
            </a:r>
          </a:p>
          <a:p>
            <a:pPr algn="l" rtl="0" eaLnBrk="1" hangingPunct="1"/>
            <a:endParaRPr lang="en-US" altLang="en-US" sz="2800" smtClean="0"/>
          </a:p>
          <a:p>
            <a:pPr algn="l" rtl="0" eaLnBrk="1" hangingPunct="1"/>
            <a:r>
              <a:rPr lang="en-US" altLang="en-US" sz="2800" i="1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 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n-1 </a:t>
            </a:r>
            <a:r>
              <a:rPr lang="en-US" altLang="en-US" sz="2800" smtClean="0">
                <a:sym typeface="Symbol" panose="05050102010706020507" pitchFamily="18" charset="2"/>
              </a:rPr>
              <a:t>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+… 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smtClean="0">
                <a:sym typeface="Symbol" panose="05050102010706020507" pitchFamily="18" charset="2"/>
              </a:rPr>
              <a:t> +</a:t>
            </a:r>
            <a:r>
              <a:rPr lang="en-US" altLang="en-US" sz="2800" baseline="30000" smtClean="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	     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-1 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-1</a:t>
            </a:r>
            <a:r>
              <a:rPr lang="en-US" altLang="en-US" sz="2800" smtClean="0">
                <a:sym typeface="Symbol" panose="05050102010706020507" pitchFamily="18" charset="2"/>
              </a:rPr>
              <a:t> 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-2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-2</a:t>
            </a:r>
            <a:r>
              <a:rPr lang="en-US" altLang="en-US" sz="2800" smtClean="0">
                <a:sym typeface="Symbol" panose="05050102010706020507" pitchFamily="18" charset="2"/>
              </a:rPr>
              <a:t> +… +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-m </a:t>
            </a:r>
            <a:r>
              <a:rPr lang="en-US" altLang="en-US" sz="2800" smtClean="0">
                <a:sym typeface="Symbol" panose="05050102010706020507" pitchFamily="18" charset="2"/>
              </a:rPr>
              <a:t></a:t>
            </a:r>
            <a:r>
              <a:rPr lang="en-US" altLang="en-US" sz="2800" b="0" i="1" smtClean="0">
                <a:sym typeface="Symbol" panose="05050102010706020507" pitchFamily="18" charset="2"/>
              </a:rPr>
              <a:t>r</a:t>
            </a:r>
            <a:r>
              <a:rPr lang="en-US" altLang="en-US" sz="2800" i="1" smtClean="0">
                <a:sym typeface="Symbol" panose="05050102010706020507" pitchFamily="18" charset="2"/>
              </a:rPr>
              <a:t> </a:t>
            </a:r>
            <a:r>
              <a:rPr lang="en-US" altLang="en-US" sz="2800" baseline="30000" smtClean="0">
                <a:sym typeface="Symbol" panose="05050102010706020507" pitchFamily="18" charset="2"/>
              </a:rPr>
              <a:t>-m</a:t>
            </a:r>
            <a:endParaRPr lang="en-US" altLang="en-US" sz="2800" baseline="-250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800" i="1" smtClean="0">
              <a:sym typeface="Symbol" panose="05050102010706020507" pitchFamily="18" charset="2"/>
            </a:endParaRPr>
          </a:p>
        </p:txBody>
      </p:sp>
      <p:sp>
        <p:nvSpPr>
          <p:cNvPr id="14341" name="Freeform 4"/>
          <p:cNvSpPr>
            <a:spLocks/>
          </p:cNvSpPr>
          <p:nvPr/>
        </p:nvSpPr>
        <p:spPr bwMode="auto">
          <a:xfrm>
            <a:off x="1123950" y="2708275"/>
            <a:ext cx="647700" cy="1295400"/>
          </a:xfrm>
          <a:custGeom>
            <a:avLst/>
            <a:gdLst>
              <a:gd name="T0" fmla="*/ 2147483646 w 408"/>
              <a:gd name="T1" fmla="*/ 2147483646 h 1200"/>
              <a:gd name="T2" fmla="*/ 2147483646 w 408"/>
              <a:gd name="T3" fmla="*/ 2147483646 h 1200"/>
              <a:gd name="T4" fmla="*/ 2147483646 w 408"/>
              <a:gd name="T5" fmla="*/ 0 h 1200"/>
              <a:gd name="T6" fmla="*/ 0 60000 65536"/>
              <a:gd name="T7" fmla="*/ 0 60000 65536"/>
              <a:gd name="T8" fmla="*/ 0 60000 65536"/>
              <a:gd name="T9" fmla="*/ 0 w 408"/>
              <a:gd name="T10" fmla="*/ 0 h 1200"/>
              <a:gd name="T11" fmla="*/ 408 w 40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200">
                <a:moveTo>
                  <a:pt x="264" y="1200"/>
                </a:moveTo>
                <a:cubicBezTo>
                  <a:pt x="132" y="892"/>
                  <a:pt x="0" y="584"/>
                  <a:pt x="24" y="384"/>
                </a:cubicBezTo>
                <a:cubicBezTo>
                  <a:pt x="48" y="184"/>
                  <a:pt x="228" y="92"/>
                  <a:pt x="40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222375" y="3973513"/>
            <a:ext cx="189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(MSD)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364163" y="396716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Least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(LSD)</a:t>
            </a:r>
          </a:p>
        </p:txBody>
      </p:sp>
      <p:sp>
        <p:nvSpPr>
          <p:cNvPr id="14344" name="Freeform 7"/>
          <p:cNvSpPr>
            <a:spLocks/>
          </p:cNvSpPr>
          <p:nvPr/>
        </p:nvSpPr>
        <p:spPr bwMode="auto">
          <a:xfrm>
            <a:off x="6018213" y="3357563"/>
            <a:ext cx="508000" cy="838200"/>
          </a:xfrm>
          <a:custGeom>
            <a:avLst/>
            <a:gdLst>
              <a:gd name="T0" fmla="*/ 2147483646 w 320"/>
              <a:gd name="T1" fmla="*/ 2147483646 h 528"/>
              <a:gd name="T2" fmla="*/ 2147483646 w 320"/>
              <a:gd name="T3" fmla="*/ 2147483646 h 528"/>
              <a:gd name="T4" fmla="*/ 0 w 320"/>
              <a:gd name="T5" fmla="*/ 0 h 528"/>
              <a:gd name="T6" fmla="*/ 0 60000 65536"/>
              <a:gd name="T7" fmla="*/ 0 60000 65536"/>
              <a:gd name="T8" fmla="*/ 0 60000 65536"/>
              <a:gd name="T9" fmla="*/ 0 w 320"/>
              <a:gd name="T10" fmla="*/ 0 h 528"/>
              <a:gd name="T11" fmla="*/ 320 w 3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528">
                <a:moveTo>
                  <a:pt x="192" y="528"/>
                </a:moveTo>
                <a:cubicBezTo>
                  <a:pt x="256" y="428"/>
                  <a:pt x="320" y="328"/>
                  <a:pt x="288" y="240"/>
                </a:cubicBezTo>
                <a:cubicBezTo>
                  <a:pt x="256" y="152"/>
                  <a:pt x="128" y="76"/>
                  <a:pt x="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7DE7511-7C5A-4B06-A000-3B4D81DBCBE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اعداد باينري (مبناي </a:t>
            </a:r>
            <a:r>
              <a:rPr lang="en-US" altLang="en-US" smtClean="0"/>
              <a:t>2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en-US" sz="2800" smtClean="0"/>
              <a:t>کامپيوترها داده ها را به صورت رشته اي از “</a:t>
            </a:r>
            <a:r>
              <a:rPr lang="fa-IR" altLang="en-US" sz="2800" smtClean="0">
                <a:solidFill>
                  <a:srgbClr val="FF0000"/>
                </a:solidFill>
              </a:rPr>
              <a:t>بيت ها</a:t>
            </a:r>
            <a:r>
              <a:rPr lang="fa-IR" altLang="en-US" sz="2800" smtClean="0">
                <a:solidFill>
                  <a:schemeClr val="accent2"/>
                </a:solidFill>
              </a:rPr>
              <a:t>” نمايش مي دهند.</a:t>
            </a:r>
          </a:p>
          <a:p>
            <a:pPr marL="1143000" lvl="2" indent="-228600" eaLnBrk="1" hangingPunct="1"/>
            <a:r>
              <a:rPr lang="fa-IR" altLang="en-US" sz="2400" smtClean="0"/>
              <a:t>بيت: </a:t>
            </a:r>
            <a:r>
              <a:rPr lang="en-US" altLang="en-US" sz="2400" smtClean="0"/>
              <a:t>0</a:t>
            </a:r>
            <a:r>
              <a:rPr lang="fa-IR" altLang="en-US" sz="2400" smtClean="0"/>
              <a:t> يا </a:t>
            </a:r>
            <a:r>
              <a:rPr lang="en-US" altLang="en-US" sz="2400" smtClean="0"/>
              <a:t>1</a:t>
            </a:r>
          </a:p>
          <a:p>
            <a:pPr marL="742950" lvl="1" indent="-285750" eaLnBrk="1" hangingPunct="1"/>
            <a:r>
              <a:rPr lang="fa-IR" altLang="en-US" sz="2800" smtClean="0"/>
              <a:t>مبناي </a:t>
            </a:r>
            <a:r>
              <a:rPr lang="en-US" altLang="en-US" sz="2800" smtClean="0"/>
              <a:t>2</a:t>
            </a:r>
            <a:r>
              <a:rPr lang="fa-IR" altLang="en-US" sz="2800" smtClean="0"/>
              <a:t>: ارقام </a:t>
            </a:r>
            <a:r>
              <a:rPr lang="en-US" altLang="en-US" sz="2800" smtClean="0"/>
              <a:t>0</a:t>
            </a:r>
            <a:r>
              <a:rPr lang="fa-IR" altLang="en-US" sz="2800" smtClean="0"/>
              <a:t> يا </a:t>
            </a:r>
            <a:r>
              <a:rPr lang="en-US" altLang="en-US" sz="2800" smtClean="0"/>
              <a:t>1</a:t>
            </a:r>
          </a:p>
          <a:p>
            <a:pPr eaLnBrk="1" hangingPunct="1"/>
            <a:r>
              <a:rPr lang="fa-IR" altLang="en-US" sz="3600" smtClean="0"/>
              <a:t>مثال:</a:t>
            </a:r>
            <a:r>
              <a:rPr lang="en-US" altLang="en-US" sz="3600" smtClean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/>
              <a:t>   </a:t>
            </a:r>
            <a:r>
              <a:rPr lang="en-US" altLang="en-US" sz="2400" smtClean="0">
                <a:solidFill>
                  <a:schemeClr val="accent2"/>
                </a:solidFill>
              </a:rPr>
              <a:t>(101101.10)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</a:rPr>
              <a:t> =</a:t>
            </a:r>
            <a:r>
              <a:rPr lang="en-US" altLang="en-US" sz="2800" smtClean="0">
                <a:solidFill>
                  <a:schemeClr val="accent2"/>
                </a:solidFill>
              </a:rPr>
              <a:t> </a:t>
            </a:r>
            <a:r>
              <a:rPr lang="en-US" altLang="en-US" sz="2800" b="0" smtClean="0">
                <a:solidFill>
                  <a:schemeClr val="accent2"/>
                </a:solidFill>
              </a:rPr>
              <a:t>	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5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+ 0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4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400" b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+ 0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+ 				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en-US" sz="2400" b="0" smtClean="0">
                <a:solidFill>
                  <a:schemeClr val="accent2"/>
                </a:solidFill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 (in decimal)   = 32 + 0 + 8 + 4 + 0 + 1 + ½ + 0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			      = (45.5)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10</a:t>
            </a:r>
            <a:endParaRPr lang="en-US" altLang="en-US" sz="240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5F743DC-7BB7-41F7-B4C9-2A5138C26E8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اعداد باينري</a:t>
            </a:r>
            <a:endParaRPr lang="en-US" altLang="en-US" sz="3600" smtClean="0"/>
          </a:p>
        </p:txBody>
      </p:sp>
      <p:sp>
        <p:nvSpPr>
          <p:cNvPr id="18436" name="AutoShape 6"/>
          <p:cNvSpPr>
            <a:spLocks noChangeAspect="1" noChangeArrowheads="1" noTextEdit="1"/>
          </p:cNvSpPr>
          <p:nvPr/>
        </p:nvSpPr>
        <p:spPr bwMode="auto">
          <a:xfrm>
            <a:off x="1258888" y="2466975"/>
            <a:ext cx="69484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1371600" y="2524125"/>
            <a:ext cx="5329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6600"/>
                </a:solidFill>
                <a:cs typeface="Arial" panose="020B0604020202020204" pitchFamily="34" charset="0"/>
              </a:rPr>
              <a:t>32  16  8  4  2  1       .5  .25  .125  .0625</a:t>
            </a:r>
            <a:endParaRPr lang="en-US" altLang="en-US" sz="2700" b="0">
              <a:solidFill>
                <a:srgbClr val="9966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1277938" y="2882900"/>
            <a:ext cx="5351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(  1  1   0   1  0  1    .   1     0     1      1   )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6796088" y="2882900"/>
            <a:ext cx="1736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= ( 53.6785 )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6657975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8529638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4C88E8E-F17C-4C24-8412-6CB11933F24A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توان هاي </a:t>
            </a:r>
            <a:r>
              <a:rPr lang="en-US" altLang="en-US" smtClean="0"/>
              <a:t>2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252788" y="5638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Memorize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least through 2</a:t>
            </a:r>
            <a:r>
              <a:rPr lang="en-US" altLang="en-US" sz="24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588" y="1295400"/>
            <a:ext cx="7086600" cy="4311650"/>
          </a:xfrm>
          <a:noFill/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95446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633095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370138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>
            <a:off x="885190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4C88E8E-F17C-4C24-8412-6CB11933F24A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توان هاي </a:t>
            </a:r>
            <a:r>
              <a:rPr lang="en-US" altLang="en-US" smtClean="0"/>
              <a:t>2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252788" y="5638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Memorize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least through 2</a:t>
            </a:r>
            <a:r>
              <a:rPr lang="en-US" altLang="en-US" sz="24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588" y="1295400"/>
            <a:ext cx="7086600" cy="4311650"/>
          </a:xfrm>
          <a:noFill/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95446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633095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370138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>
            <a:off x="885190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5370" name="Picture 10" descr="D:\To desktop\My Pictures from Mobile 2012 to 8-2015\20140911_225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31250"/>
          <a:stretch>
            <a:fillRect/>
          </a:stretch>
        </p:blipFill>
        <p:spPr bwMode="auto">
          <a:xfrm>
            <a:off x="0" y="1643063"/>
            <a:ext cx="23336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72443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35906</TotalTime>
  <Words>276</Words>
  <Application>Microsoft Office PowerPoint</Application>
  <PresentationFormat>On-screen Show (4:3)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Times New Roman</vt:lpstr>
      <vt:lpstr>Arial</vt:lpstr>
      <vt:lpstr>Titr</vt:lpstr>
      <vt:lpstr>Zar</vt:lpstr>
      <vt:lpstr>Wingdings</vt:lpstr>
      <vt:lpstr>Symbol</vt:lpstr>
      <vt:lpstr>Comic Sans MS</vt:lpstr>
      <vt:lpstr>1_presentation_template</vt:lpstr>
      <vt:lpstr>2_presentation_template</vt:lpstr>
      <vt:lpstr>نمايش اعداد</vt:lpstr>
      <vt:lpstr>سيستم نمايش اعداد</vt:lpstr>
      <vt:lpstr>سيستم نمايش اعداد (دسيمال)</vt:lpstr>
      <vt:lpstr>سيستم نمايش اعداد (دسيمال)</vt:lpstr>
      <vt:lpstr>سيستم نمايش اعداد (حالت کلي)</vt:lpstr>
      <vt:lpstr>اعداد باينري (مبناي 2)</vt:lpstr>
      <vt:lpstr>اعداد باينري</vt:lpstr>
      <vt:lpstr>توان هاي 2</vt:lpstr>
      <vt:lpstr>توان هاي 2</vt:lpstr>
      <vt:lpstr>اعداد در مبناهاي مختلف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</dc:creator>
  <cp:lastModifiedBy>M msz</cp:lastModifiedBy>
  <cp:revision>200</cp:revision>
  <dcterms:created xsi:type="dcterms:W3CDTF">1601-01-01T00:00:00Z</dcterms:created>
  <dcterms:modified xsi:type="dcterms:W3CDTF">2020-09-22T04:44:43Z</dcterms:modified>
</cp:coreProperties>
</file>