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9"/>
  </p:notesMasterIdLst>
  <p:sldIdLst>
    <p:sldId id="256" r:id="rId2"/>
    <p:sldId id="257" r:id="rId3"/>
    <p:sldId id="262" r:id="rId4"/>
    <p:sldId id="261" r:id="rId5"/>
    <p:sldId id="266" r:id="rId6"/>
    <p:sldId id="267" r:id="rId7"/>
    <p:sldId id="268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45" autoAdjust="0"/>
  </p:normalViewPr>
  <p:slideViewPr>
    <p:cSldViewPr>
      <p:cViewPr varScale="1">
        <p:scale>
          <a:sx n="67" d="100"/>
          <a:sy n="67" d="100"/>
        </p:scale>
        <p:origin x="1040" y="35"/>
      </p:cViewPr>
      <p:guideLst>
        <p:guide orient="horz" pos="98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fa-I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fa-IR"/>
          </a:p>
        </p:txBody>
      </p:sp>
      <p:sp>
        <p:nvSpPr>
          <p:cNvPr id="717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fa-I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4CC2C53-AEAC-4BD1-B451-C72DA3AB2413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7446559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EE1E0-4CC8-423D-92A4-D8D8A5BE79F8}" type="slidenum">
              <a:rPr lang="en-US" altLang="fa-IR"/>
              <a:pPr/>
              <a:t>1</a:t>
            </a:fld>
            <a:endParaRPr lang="en-US" altLang="fa-IR"/>
          </a:p>
        </p:txBody>
      </p:sp>
      <p:sp>
        <p:nvSpPr>
          <p:cNvPr id="286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1924811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7DD619-988D-4792-9C82-FF51FFE4DA19}" type="slidenum">
              <a:rPr lang="en-US" altLang="fa-IR"/>
              <a:pPr/>
              <a:t>2</a:t>
            </a:fld>
            <a:endParaRPr lang="en-US" altLang="fa-IR"/>
          </a:p>
        </p:txBody>
      </p:sp>
      <p:sp>
        <p:nvSpPr>
          <p:cNvPr id="14960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3917409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C91083-4C6D-40FA-84AB-A7A48BC4BCE5}" type="slidenum">
              <a:rPr lang="en-US" altLang="fa-IR"/>
              <a:pPr/>
              <a:t>3</a:t>
            </a:fld>
            <a:endParaRPr lang="en-US" altLang="fa-IR"/>
          </a:p>
        </p:txBody>
      </p:sp>
      <p:sp>
        <p:nvSpPr>
          <p:cNvPr id="16056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3154361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3AC854-4389-40F0-8BB0-82F3B5A992DB}" type="slidenum">
              <a:rPr lang="en-US" altLang="fa-IR"/>
              <a:pPr/>
              <a:t>4</a:t>
            </a:fld>
            <a:endParaRPr lang="en-US" altLang="fa-IR"/>
          </a:p>
        </p:txBody>
      </p:sp>
      <p:sp>
        <p:nvSpPr>
          <p:cNvPr id="15779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4224189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A8286-07EC-4C1A-919E-D12B4F5A21C3}" type="slidenum">
              <a:rPr lang="en-US" altLang="fa-IR"/>
              <a:pPr/>
              <a:t>5</a:t>
            </a:fld>
            <a:endParaRPr lang="en-US" altLang="fa-IR"/>
          </a:p>
        </p:txBody>
      </p:sp>
      <p:sp>
        <p:nvSpPr>
          <p:cNvPr id="16179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1410143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CEF2A7-5ACF-48F6-ABC9-95F5E421FF29}" type="slidenum">
              <a:rPr lang="en-US" altLang="fa-IR"/>
              <a:pPr/>
              <a:t>6</a:t>
            </a:fld>
            <a:endParaRPr lang="en-US" altLang="fa-IR"/>
          </a:p>
        </p:txBody>
      </p:sp>
      <p:sp>
        <p:nvSpPr>
          <p:cNvPr id="16189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923440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CEF2A7-5ACF-48F6-ABC9-95F5E421FF29}" type="slidenum">
              <a:rPr lang="en-US" altLang="fa-IR"/>
              <a:pPr/>
              <a:t>7</a:t>
            </a:fld>
            <a:endParaRPr lang="en-US" altLang="fa-IR"/>
          </a:p>
        </p:txBody>
      </p:sp>
      <p:sp>
        <p:nvSpPr>
          <p:cNvPr id="16189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1945973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28" tIns="50914" rIns="101828" bIns="50914"/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509588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019175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528763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36763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493963"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51163"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08363"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65563"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0" hangingPunct="0"/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28" tIns="50914" rIns="101828" bIns="50914"/>
          <a:lstStyle/>
          <a:p>
            <a:endParaRPr lang="fa-IR" altLang="fa-IR" sz="2400" b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30" tIns="41015" rIns="82030" bIns="41015"/>
          <a:lstStyle>
            <a:lvl1pPr>
              <a:defRPr/>
            </a:lvl1pPr>
          </a:lstStyle>
          <a:p>
            <a:pPr lvl="0"/>
            <a:r>
              <a:rPr lang="en-US" altLang="fa-IR" noProof="0" smtClean="0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fa-IR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FAAE60-52A7-4FC7-AA09-C7383673658C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99032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C74248-8759-41EE-87B3-8C2008214E98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983241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43888" y="6388100"/>
            <a:ext cx="554037" cy="334963"/>
          </a:xfrm>
        </p:spPr>
        <p:txBody>
          <a:bodyPr/>
          <a:lstStyle>
            <a:lvl1pPr>
              <a:defRPr/>
            </a:lvl1pPr>
          </a:lstStyle>
          <a:p>
            <a:fld id="{9D3D71BF-62D4-49F8-9FBF-49041CDEBF83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90349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57CAE7-9175-49FB-A27C-1AAC9E5DD4F5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25240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181366-4305-4810-9A44-5AC38F56A74D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10686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A4EBA0-BFA0-4F8A-95FF-3B82580F81AF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68008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08F56A-E34E-42DB-8C07-216662B86B75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60143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C65956-2E61-481D-8FF2-37EB69247FF2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20307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D2EE7E-5FD8-4F6A-B1F4-8EC0D93150A4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9320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227047E-6B6E-4F05-B3B7-D4393CF61CFF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78833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F2D84C6-5FC3-4829-833D-080545333F68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60522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82276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28" tIns="50914" rIns="101828" bIns="50914"/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509588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019175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528763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36763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493963"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51163"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08363"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65563"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0" hangingPunct="0"/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defTabSz="820738" eaLnBrk="0" hangingPunct="0">
              <a:defRPr sz="1300" b="0">
                <a:latin typeface="+mn-lt"/>
              </a:defRPr>
            </a:lvl1pPr>
          </a:lstStyle>
          <a:p>
            <a:fld id="{99282813-536A-45BB-B6EB-1D13C73D09FC}" type="slidenum">
              <a:rPr lang="en-US" altLang="fa-IR"/>
              <a:pPr/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hf hdr="0" ftr="0" dt="0"/>
  <p:txStyles>
    <p:titleStyle>
      <a:lvl1pPr algn="ctr" defTabSz="1019175" rtl="0" fontAlgn="base">
        <a:spcBef>
          <a:spcPct val="0"/>
        </a:spcBef>
        <a:spcAft>
          <a:spcPct val="0"/>
        </a:spcAft>
        <a:defRPr sz="4000" b="1" kern="1200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anose="020B0604020202020204" pitchFamily="34" charset="0"/>
          <a:cs typeface="Titr" pitchFamily="2" charset="-78"/>
        </a:defRPr>
      </a:lvl2pPr>
      <a:lvl3pPr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anose="020B0604020202020204" pitchFamily="34" charset="0"/>
          <a:cs typeface="Titr" pitchFamily="2" charset="-78"/>
        </a:defRPr>
      </a:lvl3pPr>
      <a:lvl4pPr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anose="020B0604020202020204" pitchFamily="34" charset="0"/>
          <a:cs typeface="Titr" pitchFamily="2" charset="-78"/>
        </a:defRPr>
      </a:lvl4pPr>
      <a:lvl5pPr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anose="020B0604020202020204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anose="020B0604020202020204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anose="020B0604020202020204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anose="020B0604020202020204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anose="020B0604020202020204" pitchFamily="34" charset="0"/>
          <a:cs typeface="Titr" pitchFamily="2" charset="-78"/>
        </a:defRPr>
      </a:lvl9pPr>
    </p:titleStyle>
    <p:bodyStyle>
      <a:lvl1pPr marL="762000" indent="-762000" algn="l" rtl="0" fontAlgn="base">
        <a:spcBef>
          <a:spcPct val="20000"/>
        </a:spcBef>
        <a:spcAft>
          <a:spcPct val="0"/>
        </a:spcAft>
        <a:buChar char="•"/>
        <a:defRPr sz="4000" b="1" kern="1200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 kern="1200">
          <a:solidFill>
            <a:srgbClr val="0000FF"/>
          </a:solidFill>
          <a:latin typeface="+mn-lt"/>
          <a:ea typeface="+mn-ea"/>
          <a:cs typeface="+mn-cs"/>
        </a:defRPr>
      </a:lvl2pPr>
      <a:lvl3pPr marL="1562100" indent="-5334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917700" indent="-3810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738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fa-IR" sz="4300"/>
              <a:t>Verilog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fa-IR" alt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DB57B-CF2D-4C63-BCB4-CDCE2BCB61D1}" type="slidenum">
              <a:rPr lang="en-US" altLang="fa-IR"/>
              <a:pPr/>
              <a:t>2</a:t>
            </a:fld>
            <a:endParaRPr lang="en-US" altLang="fa-IR"/>
          </a:p>
        </p:txBody>
      </p:sp>
      <p:sp>
        <p:nvSpPr>
          <p:cNvPr id="149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08013"/>
            <a:ext cx="7773988" cy="444500"/>
          </a:xfrm>
        </p:spPr>
        <p:txBody>
          <a:bodyPr/>
          <a:lstStyle/>
          <a:p>
            <a:r>
              <a:rPr lang="en-US" altLang="fa-IR" sz="4300"/>
              <a:t>4-Value Logic</a:t>
            </a:r>
          </a:p>
        </p:txBody>
      </p:sp>
      <p:sp>
        <p:nvSpPr>
          <p:cNvPr id="1495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4625"/>
            <a:ext cx="4606925" cy="22717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fa-IR" sz="3000"/>
              <a:t>Four values:</a:t>
            </a:r>
          </a:p>
          <a:p>
            <a:pPr lvl="1">
              <a:lnSpc>
                <a:spcPct val="90000"/>
              </a:lnSpc>
            </a:pPr>
            <a:r>
              <a:rPr lang="en-US" altLang="fa-IR" sz="2500"/>
              <a:t>0, 1, x, z.</a:t>
            </a:r>
          </a:p>
          <a:p>
            <a:pPr lvl="2">
              <a:lnSpc>
                <a:spcPct val="90000"/>
              </a:lnSpc>
            </a:pPr>
            <a:r>
              <a:rPr lang="en-US" altLang="fa-IR" sz="2400">
                <a:sym typeface="Wingdings" panose="05000000000000000000" pitchFamily="2" charset="2"/>
              </a:rPr>
              <a:t>x: unknown value</a:t>
            </a:r>
          </a:p>
          <a:p>
            <a:pPr lvl="2">
              <a:lnSpc>
                <a:spcPct val="90000"/>
              </a:lnSpc>
            </a:pPr>
            <a:r>
              <a:rPr lang="en-US" altLang="fa-IR" sz="2400">
                <a:sym typeface="Wingdings" panose="05000000000000000000" pitchFamily="2" charset="2"/>
              </a:rPr>
              <a:t>z: high impedance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fa-IR" sz="2500"/>
              <a:t>	</a:t>
            </a:r>
          </a:p>
        </p:txBody>
      </p:sp>
      <p:graphicFrame>
        <p:nvGraphicFramePr>
          <p:cNvPr id="1495265" name="Group 225"/>
          <p:cNvGraphicFramePr>
            <a:graphicFrameLocks noGrp="1"/>
          </p:cNvGraphicFramePr>
          <p:nvPr>
            <p:ph sz="half" idx="2"/>
          </p:nvPr>
        </p:nvGraphicFramePr>
        <p:xfrm>
          <a:off x="6084888" y="1557338"/>
          <a:ext cx="2371725" cy="1978660"/>
        </p:xfrm>
        <a:graphic>
          <a:graphicData uri="http://schemas.openxmlformats.org/drawingml/2006/table">
            <a:tbl>
              <a:tblPr/>
              <a:tblGrid>
                <a:gridCol w="715962"/>
                <a:gridCol w="431800"/>
                <a:gridCol w="360363"/>
                <a:gridCol w="431800"/>
                <a:gridCol w="431800"/>
              </a:tblGrid>
              <a:tr h="187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95305" name="Group 265"/>
          <p:cNvGraphicFramePr>
            <a:graphicFrameLocks noGrp="1"/>
          </p:cNvGraphicFramePr>
          <p:nvPr/>
        </p:nvGraphicFramePr>
        <p:xfrm>
          <a:off x="6084888" y="4043363"/>
          <a:ext cx="2371725" cy="1978660"/>
        </p:xfrm>
        <a:graphic>
          <a:graphicData uri="http://schemas.openxmlformats.org/drawingml/2006/table">
            <a:tbl>
              <a:tblPr/>
              <a:tblGrid>
                <a:gridCol w="715962"/>
                <a:gridCol w="431800"/>
                <a:gridCol w="360363"/>
                <a:gridCol w="431800"/>
                <a:gridCol w="431800"/>
              </a:tblGrid>
              <a:tr h="187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95423" name="Group 383"/>
          <p:cNvGraphicFramePr>
            <a:graphicFrameLocks noGrp="1"/>
          </p:cNvGraphicFramePr>
          <p:nvPr/>
        </p:nvGraphicFramePr>
        <p:xfrm>
          <a:off x="2627313" y="3768725"/>
          <a:ext cx="1657350" cy="1978660"/>
        </p:xfrm>
        <a:graphic>
          <a:graphicData uri="http://schemas.openxmlformats.org/drawingml/2006/table">
            <a:tbl>
              <a:tblPr/>
              <a:tblGrid>
                <a:gridCol w="1033462"/>
                <a:gridCol w="623888"/>
              </a:tblGrid>
              <a:tr h="187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input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3600"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2pPr>
                      <a:lvl3pPr marL="102870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3pPr>
                      <a:lvl4pPr marL="15367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4pPr>
                      <a:lvl5pPr marL="2001838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5pPr>
                      <a:lvl6pPr marL="24590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6pPr>
                      <a:lvl7pPr marL="29162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7pPr>
                      <a:lvl8pPr marL="33734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8pPr>
                      <a:lvl9pPr marL="3830638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Zar" panose="00000400000000000000" pitchFamily="2" charset="-7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Zar" panose="00000400000000000000" pitchFamily="2" charset="-7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338B1-55F0-4E23-9739-4DFC8AFF9928}" type="slidenum">
              <a:rPr lang="en-US" altLang="fa-IR"/>
              <a:pPr/>
              <a:t>3</a:t>
            </a:fld>
            <a:endParaRPr lang="en-US" altLang="fa-IR"/>
          </a:p>
        </p:txBody>
      </p:sp>
      <p:sp>
        <p:nvSpPr>
          <p:cNvPr id="160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z="3600"/>
              <a:t>Vectors</a:t>
            </a:r>
          </a:p>
        </p:txBody>
      </p:sp>
      <p:sp>
        <p:nvSpPr>
          <p:cNvPr id="160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fa-IR">
                <a:latin typeface="Courier New" panose="02070309020205020404" pitchFamily="49" charset="0"/>
                <a:cs typeface="Courier New" panose="02070309020205020404" pitchFamily="49" charset="0"/>
              </a:rPr>
              <a:t>	output [0:3] D;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fa-IR">
                <a:latin typeface="Courier New" panose="02070309020205020404" pitchFamily="49" charset="0"/>
                <a:cs typeface="Courier New" panose="02070309020205020404" pitchFamily="49" charset="0"/>
              </a:rPr>
              <a:t>	wire [7:0] SUM;</a:t>
            </a:r>
          </a:p>
          <a:p>
            <a:pPr lvl="1"/>
            <a:r>
              <a:rPr lang="en-US" altLang="fa-IR">
                <a:cs typeface="Arial" panose="020B0604020202020204" pitchFamily="34" charset="0"/>
              </a:rPr>
              <a:t>indexing:</a:t>
            </a:r>
          </a:p>
          <a:p>
            <a:pPr lvl="2"/>
            <a:r>
              <a:rPr lang="en-US" altLang="fa-IR">
                <a:cs typeface="Arial" panose="020B0604020202020204" pitchFamily="34" charset="0"/>
              </a:rPr>
              <a:t>D[3]</a:t>
            </a:r>
          </a:p>
          <a:p>
            <a:pPr lvl="1"/>
            <a:r>
              <a:rPr lang="en-US" altLang="fa-IR">
                <a:cs typeface="Arial" panose="020B0604020202020204" pitchFamily="34" charset="0"/>
              </a:rPr>
              <a:t>slicing:</a:t>
            </a:r>
          </a:p>
          <a:p>
            <a:pPr lvl="2"/>
            <a:r>
              <a:rPr lang="en-US" altLang="fa-IR">
                <a:cs typeface="Arial" panose="020B0604020202020204" pitchFamily="34" charset="0"/>
              </a:rPr>
              <a:t>SUM[5:2]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2D79E-2F05-462D-BA27-B888D97399C5}" type="slidenum">
              <a:rPr lang="en-US" altLang="fa-IR"/>
              <a:pPr/>
              <a:t>4</a:t>
            </a:fld>
            <a:endParaRPr lang="en-US" altLang="fa-IR"/>
          </a:p>
        </p:txBody>
      </p:sp>
      <p:pic>
        <p:nvPicPr>
          <p:cNvPr id="1572879" name="Picture 15" descr="AACFLPC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773238"/>
            <a:ext cx="5688013" cy="279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z="3600"/>
              <a:t>Decoder</a:t>
            </a:r>
          </a:p>
        </p:txBody>
      </p:sp>
      <p:sp>
        <p:nvSpPr>
          <p:cNvPr id="1572875" name="Rectangle 11"/>
          <p:cNvSpPr>
            <a:spLocks noChangeArrowheads="1"/>
          </p:cNvSpPr>
          <p:nvPr/>
        </p:nvSpPr>
        <p:spPr bwMode="auto">
          <a:xfrm>
            <a:off x="3851275" y="1268413"/>
            <a:ext cx="4897438" cy="36925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fa-I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//HDL Example 4-1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  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//Gate-level description of a 2-to-4-line decoder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//Figure 4-19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module decoder_gl (A,B,E,D);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input A,B,E;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output [0:3] D;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wire Anot,Bnot,Enot;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not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   n1 (Anot,A),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   n2 (Bnot,B),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   n3 (Enot,E);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nand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   n4 (D[0],Anot,Bnot,Enot),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   n5 (D[1],Anot,B,Enot),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   n6 (D[2],A,Bnot,Enot),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   n7 (D[3],A,B,Enot);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fa-IR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72881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68313" y="4868863"/>
            <a:ext cx="3382962" cy="1439862"/>
          </a:xfrm>
          <a:noFill/>
          <a:ln/>
        </p:spPr>
        <p:txBody>
          <a:bodyPr/>
          <a:lstStyle/>
          <a:p>
            <a:pPr marL="347663" lvl="1" indent="-231775"/>
            <a:r>
              <a:rPr lang="en-US" altLang="fa-IR" sz="2000"/>
              <a:t>Gate-level description</a:t>
            </a:r>
          </a:p>
          <a:p>
            <a:pPr marL="347663" lvl="1" indent="-231775"/>
            <a:r>
              <a:rPr lang="en-US" altLang="fa-IR" sz="2000"/>
              <a:t>nands and nots are grouped.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C9173-2F7A-428F-AFCF-91D3FC451CE0}" type="slidenum">
              <a:rPr lang="en-US" altLang="fa-IR"/>
              <a:pPr/>
              <a:t>5</a:t>
            </a:fld>
            <a:endParaRPr lang="en-US" altLang="fa-IR"/>
          </a:p>
        </p:txBody>
      </p:sp>
      <p:sp>
        <p:nvSpPr>
          <p:cNvPr id="161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z="3600"/>
              <a:t>Buffers</a:t>
            </a:r>
          </a:p>
        </p:txBody>
      </p:sp>
      <p:sp>
        <p:nvSpPr>
          <p:cNvPr id="161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951413"/>
            <a:ext cx="7772400" cy="709612"/>
          </a:xfrm>
        </p:spPr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fa-IR" sz="2400" b="1">
                <a:latin typeface="Courier New" panose="02070309020205020404" pitchFamily="49" charset="0"/>
                <a:cs typeface="Courier New" panose="02070309020205020404" pitchFamily="49" charset="0"/>
              </a:rPr>
              <a:t>gateName (output, input, control);</a:t>
            </a:r>
          </a:p>
        </p:txBody>
      </p:sp>
      <p:pic>
        <p:nvPicPr>
          <p:cNvPr id="1613830" name="Picture 6" descr="AACFLPO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19200"/>
            <a:ext cx="4314825" cy="353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3831" name="Rectangle 7"/>
          <p:cNvSpPr>
            <a:spLocks noChangeArrowheads="1"/>
          </p:cNvSpPr>
          <p:nvPr/>
        </p:nvSpPr>
        <p:spPr bwMode="auto">
          <a:xfrm>
            <a:off x="2806700" y="5516563"/>
            <a:ext cx="3529013" cy="846137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fa-I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fa-IR" sz="1400">
                <a:latin typeface="Courier New" panose="02070309020205020404" pitchFamily="49" charset="0"/>
                <a:cs typeface="Courier New" panose="02070309020205020404" pitchFamily="49" charset="0"/>
              </a:rPr>
              <a:t>bufif1 (OUT, A, control);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fa-IR" sz="1400">
                <a:latin typeface="Courier New" panose="02070309020205020404" pitchFamily="49" charset="0"/>
                <a:cs typeface="Courier New" panose="02070309020205020404" pitchFamily="49" charset="0"/>
              </a:rPr>
              <a:t>notif0 (Y, B, enable);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fa-IR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AB398-43A0-4AFA-9AB0-F3B12E0957D1}" type="slidenum">
              <a:rPr lang="en-US" altLang="fa-IR"/>
              <a:pPr/>
              <a:t>6</a:t>
            </a:fld>
            <a:endParaRPr lang="en-US" altLang="fa-IR"/>
          </a:p>
        </p:txBody>
      </p:sp>
      <p:sp>
        <p:nvSpPr>
          <p:cNvPr id="161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476250"/>
            <a:ext cx="7773988" cy="444500"/>
          </a:xfrm>
        </p:spPr>
        <p:txBody>
          <a:bodyPr/>
          <a:lstStyle/>
          <a:p>
            <a:r>
              <a:rPr lang="en-US" altLang="fa-IR" sz="3600"/>
              <a:t>Multiplexer</a:t>
            </a:r>
          </a:p>
        </p:txBody>
      </p:sp>
      <p:sp>
        <p:nvSpPr>
          <p:cNvPr id="1615881" name="Rectangle 9"/>
          <p:cNvSpPr>
            <a:spLocks noChangeArrowheads="1"/>
          </p:cNvSpPr>
          <p:nvPr/>
        </p:nvSpPr>
        <p:spPr bwMode="auto">
          <a:xfrm>
            <a:off x="3924300" y="1096963"/>
            <a:ext cx="5219700" cy="48244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615882" name="Rectangle 10"/>
          <p:cNvSpPr>
            <a:spLocks noChangeArrowheads="1"/>
          </p:cNvSpPr>
          <p:nvPr/>
        </p:nvSpPr>
        <p:spPr bwMode="auto">
          <a:xfrm>
            <a:off x="179388" y="1125538"/>
            <a:ext cx="8640762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28" tIns="50914" rIns="101828" bIns="50914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347663" indent="-2317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98563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fa-IR" sz="2800"/>
              <a:t> tri:</a:t>
            </a:r>
          </a:p>
          <a:p>
            <a:pPr lvl="1">
              <a:lnSpc>
                <a:spcPct val="90000"/>
              </a:lnSpc>
            </a:pPr>
            <a:r>
              <a:rPr lang="en-US" altLang="fa-IR" sz="2000" b="0"/>
              <a:t>a net which has the capability of being driven by several drivers.</a:t>
            </a:r>
          </a:p>
          <a:p>
            <a:pPr lvl="1">
              <a:lnSpc>
                <a:spcPct val="90000"/>
              </a:lnSpc>
            </a:pPr>
            <a:endParaRPr lang="en-US" altLang="fa-IR" sz="2000" b="0"/>
          </a:p>
          <a:p>
            <a:pPr>
              <a:lnSpc>
                <a:spcPct val="90000"/>
              </a:lnSpc>
            </a:pPr>
            <a:r>
              <a:rPr lang="en-US" altLang="fa-IR" sz="2800"/>
              <a:t>types of nets:</a:t>
            </a:r>
          </a:p>
          <a:p>
            <a:pPr lvl="1">
              <a:lnSpc>
                <a:spcPct val="90000"/>
              </a:lnSpc>
            </a:pPr>
            <a:r>
              <a:rPr lang="en-US" altLang="fa-IR" sz="2000" b="0"/>
              <a:t>wire, tri, supply1, supply0, wand, wor.</a:t>
            </a:r>
          </a:p>
        </p:txBody>
      </p:sp>
      <p:sp>
        <p:nvSpPr>
          <p:cNvPr id="1615884" name="Rectangle 12"/>
          <p:cNvSpPr>
            <a:spLocks noChangeArrowheads="1"/>
          </p:cNvSpPr>
          <p:nvPr/>
        </p:nvSpPr>
        <p:spPr bwMode="auto">
          <a:xfrm>
            <a:off x="3492500" y="3068638"/>
            <a:ext cx="431800" cy="576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15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15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AB398-43A0-4AFA-9AB0-F3B12E0957D1}" type="slidenum">
              <a:rPr lang="en-US" altLang="fa-IR"/>
              <a:pPr/>
              <a:t>7</a:t>
            </a:fld>
            <a:endParaRPr lang="en-US" altLang="fa-IR"/>
          </a:p>
        </p:txBody>
      </p:sp>
      <p:sp>
        <p:nvSpPr>
          <p:cNvPr id="161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476250"/>
            <a:ext cx="7773988" cy="444500"/>
          </a:xfrm>
        </p:spPr>
        <p:txBody>
          <a:bodyPr/>
          <a:lstStyle/>
          <a:p>
            <a:r>
              <a:rPr lang="en-US" altLang="fa-IR" sz="3600"/>
              <a:t>Multiplexer</a:t>
            </a:r>
          </a:p>
        </p:txBody>
      </p:sp>
      <p:pic>
        <p:nvPicPr>
          <p:cNvPr id="1615880" name="Picture 8" descr="AACFLPN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1377950"/>
            <a:ext cx="8226425" cy="485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5881" name="Rectangle 9"/>
          <p:cNvSpPr>
            <a:spLocks noChangeArrowheads="1"/>
          </p:cNvSpPr>
          <p:nvPr/>
        </p:nvSpPr>
        <p:spPr bwMode="auto">
          <a:xfrm>
            <a:off x="3924300" y="1096963"/>
            <a:ext cx="5219700" cy="48244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615877" name="Rectangle 5"/>
          <p:cNvSpPr>
            <a:spLocks noChangeArrowheads="1"/>
          </p:cNvSpPr>
          <p:nvPr/>
        </p:nvSpPr>
        <p:spPr bwMode="auto">
          <a:xfrm>
            <a:off x="4067175" y="3328988"/>
            <a:ext cx="4248150" cy="166687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fa-I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module muxtri (A, B, select, OUT);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 input A, B, select;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 output OUT;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 tri OUT;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 bufif1 (OUT, A, select);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    bufuf0 (OUT, B, select);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fa-IR" sz="1200">
                <a:latin typeface="Courier New" panose="02070309020205020404" pitchFamily="49" charset="0"/>
                <a:cs typeface="Courier New" panose="02070309020205020404" pitchFamily="49" charset="0"/>
              </a:rPr>
              <a:t>endmodule;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fa-IR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15882" name="Rectangle 10"/>
          <p:cNvSpPr>
            <a:spLocks noChangeArrowheads="1"/>
          </p:cNvSpPr>
          <p:nvPr/>
        </p:nvSpPr>
        <p:spPr bwMode="auto">
          <a:xfrm>
            <a:off x="179388" y="1125538"/>
            <a:ext cx="8640762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28" tIns="50914" rIns="101828" bIns="50914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347663" indent="-2317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98563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fa-IR" sz="2800"/>
              <a:t> tri:</a:t>
            </a:r>
          </a:p>
          <a:p>
            <a:pPr lvl="1">
              <a:lnSpc>
                <a:spcPct val="90000"/>
              </a:lnSpc>
            </a:pPr>
            <a:r>
              <a:rPr lang="en-US" altLang="fa-IR" sz="2000" b="0"/>
              <a:t>a net which has the capability of being driven by several drivers.</a:t>
            </a:r>
          </a:p>
          <a:p>
            <a:pPr lvl="1">
              <a:lnSpc>
                <a:spcPct val="90000"/>
              </a:lnSpc>
            </a:pPr>
            <a:endParaRPr lang="en-US" altLang="fa-IR" sz="2000" b="0"/>
          </a:p>
          <a:p>
            <a:pPr>
              <a:lnSpc>
                <a:spcPct val="90000"/>
              </a:lnSpc>
            </a:pPr>
            <a:r>
              <a:rPr lang="en-US" altLang="fa-IR" sz="2800"/>
              <a:t>types of nets:</a:t>
            </a:r>
          </a:p>
          <a:p>
            <a:pPr lvl="1">
              <a:lnSpc>
                <a:spcPct val="90000"/>
              </a:lnSpc>
            </a:pPr>
            <a:r>
              <a:rPr lang="en-US" altLang="fa-IR" sz="2000" b="0"/>
              <a:t>wire, tri, supply1, supply0, wand, wor.</a:t>
            </a:r>
          </a:p>
        </p:txBody>
      </p:sp>
      <p:sp>
        <p:nvSpPr>
          <p:cNvPr id="1615884" name="Rectangle 12"/>
          <p:cNvSpPr>
            <a:spLocks noChangeArrowheads="1"/>
          </p:cNvSpPr>
          <p:nvPr/>
        </p:nvSpPr>
        <p:spPr bwMode="auto">
          <a:xfrm>
            <a:off x="3492500" y="3068638"/>
            <a:ext cx="431800" cy="576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615883" name="Text Box 11"/>
          <p:cNvSpPr txBox="1">
            <a:spLocks noChangeArrowheads="1"/>
          </p:cNvSpPr>
          <p:nvPr/>
        </p:nvSpPr>
        <p:spPr bwMode="auto">
          <a:xfrm>
            <a:off x="3492500" y="3357563"/>
            <a:ext cx="86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fa-IR" sz="1500"/>
              <a:t>OUT</a:t>
            </a:r>
          </a:p>
        </p:txBody>
      </p:sp>
      <p:sp>
        <p:nvSpPr>
          <p:cNvPr id="1615886" name="Text Box 14"/>
          <p:cNvSpPr txBox="1">
            <a:spLocks noChangeArrowheads="1"/>
          </p:cNvSpPr>
          <p:nvPr/>
        </p:nvSpPr>
        <p:spPr bwMode="auto">
          <a:xfrm>
            <a:off x="6300788" y="5445125"/>
            <a:ext cx="180022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algn="l" defTabSz="1019175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fa-IR" sz="2700"/>
              <a:t>Correct?</a:t>
            </a:r>
          </a:p>
        </p:txBody>
      </p:sp>
    </p:spTree>
    <p:extLst>
      <p:ext uri="{BB962C8B-B14F-4D97-AF65-F5344CB8AC3E}">
        <p14:creationId xmlns:p14="http://schemas.microsoft.com/office/powerpoint/2010/main" val="366951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15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15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61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61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5883" grpId="0"/>
    </p:bld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a-IR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a-IR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59196</TotalTime>
  <Words>329</Words>
  <Application>Microsoft Office PowerPoint</Application>
  <PresentationFormat>On-screen Show (4:3)</PresentationFormat>
  <Paragraphs>136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Times New Roman</vt:lpstr>
      <vt:lpstr>Arial</vt:lpstr>
      <vt:lpstr>Titr</vt:lpstr>
      <vt:lpstr>Zar</vt:lpstr>
      <vt:lpstr>Wingdings</vt:lpstr>
      <vt:lpstr>Courier New</vt:lpstr>
      <vt:lpstr>1_presentation_template</vt:lpstr>
      <vt:lpstr>Verilog</vt:lpstr>
      <vt:lpstr>4-Value Logic</vt:lpstr>
      <vt:lpstr>Vectors</vt:lpstr>
      <vt:lpstr>Decoder</vt:lpstr>
      <vt:lpstr>Buffers</vt:lpstr>
      <vt:lpstr>Multiplexer</vt:lpstr>
      <vt:lpstr>Multiplexer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314</cp:revision>
  <dcterms:created xsi:type="dcterms:W3CDTF">1601-01-01T00:00:00Z</dcterms:created>
  <dcterms:modified xsi:type="dcterms:W3CDTF">2020-11-10T06:51:25Z</dcterms:modified>
</cp:coreProperties>
</file>