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31"/>
  </p:notesMasterIdLst>
  <p:handoutMasterIdLst>
    <p:handoutMasterId r:id="rId32"/>
  </p:handoutMasterIdLst>
  <p:sldIdLst>
    <p:sldId id="256" r:id="rId2"/>
    <p:sldId id="258" r:id="rId3"/>
    <p:sldId id="303" r:id="rId4"/>
    <p:sldId id="332" r:id="rId5"/>
    <p:sldId id="333" r:id="rId6"/>
    <p:sldId id="334" r:id="rId7"/>
    <p:sldId id="335" r:id="rId8"/>
    <p:sldId id="336" r:id="rId9"/>
    <p:sldId id="337" r:id="rId10"/>
    <p:sldId id="338" r:id="rId11"/>
    <p:sldId id="340" r:id="rId12"/>
    <p:sldId id="341" r:id="rId13"/>
    <p:sldId id="342" r:id="rId14"/>
    <p:sldId id="345" r:id="rId15"/>
    <p:sldId id="346" r:id="rId16"/>
    <p:sldId id="347" r:id="rId17"/>
    <p:sldId id="349" r:id="rId18"/>
    <p:sldId id="350" r:id="rId19"/>
    <p:sldId id="351" r:id="rId20"/>
    <p:sldId id="352" r:id="rId21"/>
    <p:sldId id="353" r:id="rId22"/>
    <p:sldId id="354" r:id="rId23"/>
    <p:sldId id="355" r:id="rId24"/>
    <p:sldId id="356" r:id="rId25"/>
    <p:sldId id="357" r:id="rId26"/>
    <p:sldId id="358" r:id="rId27"/>
    <p:sldId id="359" r:id="rId28"/>
    <p:sldId id="360" r:id="rId29"/>
    <p:sldId id="316" r:id="rId3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686"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r>
              <a:rPr lang="en-US" smtClean="0"/>
              <a:t>IPM Summer School on Game Theory</a:t>
            </a:r>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91D37600-342F-4A05-B1DA-A2CFDE05C23B}" type="datetimeFigureOut">
              <a:rPr lang="en-US" smtClean="0"/>
              <a:t>3/16/2020</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5492913C-5176-47BF-ACFF-41359630938A}" type="slidenum">
              <a:rPr lang="en-US" smtClean="0"/>
              <a:t>‹#›</a:t>
            </a:fld>
            <a:endParaRPr lang="en-US"/>
          </a:p>
        </p:txBody>
      </p:sp>
    </p:spTree>
    <p:extLst>
      <p:ext uri="{BB962C8B-B14F-4D97-AF65-F5344CB8AC3E}">
        <p14:creationId xmlns:p14="http://schemas.microsoft.com/office/powerpoint/2010/main" val="3411116906"/>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r>
              <a:rPr lang="en-US" smtClean="0"/>
              <a:t>IPM Summer School on Game Theory</a:t>
            </a:r>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15331F15-962A-423B-BF42-D19883161FC9}" type="datetimeFigureOut">
              <a:rPr lang="en-US" smtClean="0"/>
              <a:t>3/16/2020</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0A41E697-6CFA-4DFB-BE6E-54ABCDE399E9}" type="slidenum">
              <a:rPr lang="en-US" smtClean="0"/>
              <a:t>‹#›</a:t>
            </a:fld>
            <a:endParaRPr lang="en-US"/>
          </a:p>
        </p:txBody>
      </p:sp>
    </p:spTree>
    <p:extLst>
      <p:ext uri="{BB962C8B-B14F-4D97-AF65-F5344CB8AC3E}">
        <p14:creationId xmlns:p14="http://schemas.microsoft.com/office/powerpoint/2010/main" val="269730794"/>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Header Placeholder 4"/>
          <p:cNvSpPr>
            <a:spLocks noGrp="1"/>
          </p:cNvSpPr>
          <p:nvPr>
            <p:ph type="hdr" sz="quarter" idx="11"/>
          </p:nvPr>
        </p:nvSpPr>
        <p:spPr/>
        <p:txBody>
          <a:bodyPr/>
          <a:lstStyle/>
          <a:p>
            <a:r>
              <a:rPr lang="en-US" smtClean="0"/>
              <a:t>IPM Summer School on Game Theory</a:t>
            </a:r>
            <a:endParaRPr lang="en-US"/>
          </a:p>
        </p:txBody>
      </p:sp>
    </p:spTree>
    <p:extLst>
      <p:ext uri="{BB962C8B-B14F-4D97-AF65-F5344CB8AC3E}">
        <p14:creationId xmlns:p14="http://schemas.microsoft.com/office/powerpoint/2010/main" val="1649818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65A5002B-2491-4A45-B378-7B685E14A98C}" type="datetime1">
              <a:rPr lang="en-US" smtClean="0"/>
              <a:t>3/16/2020</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F49A065-8151-4F45-B403-06189971DF72}"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7E112DA-2D2C-4B22-A4B4-CB5359199DA5}" type="datetime1">
              <a:rPr lang="en-US" smtClean="0"/>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9218BE-AE0D-422E-9DCD-024AE190B2D7}" type="datetime1">
              <a:rPr lang="en-US" smtClean="0"/>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844E29-49E9-4C70-9C09-164BE78CD915}" type="datetime1">
              <a:rPr lang="en-US" smtClean="0"/>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FA847C0-76EC-4D09-8798-FA46F3055793}" type="datetime1">
              <a:rPr lang="en-US" smtClean="0"/>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9A065-8151-4F45-B403-06189971DF72}"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0FB40FB-883D-4904-9D34-8B8694DA069E}" type="datetime1">
              <a:rPr lang="en-US" smtClean="0"/>
              <a:t>3/16/2020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8CEA348-4EFD-4E95-8976-9CB8F8D1AEA0}" type="datetime1">
              <a:rPr lang="en-US" smtClean="0"/>
              <a:t>3/16/2020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38C1B56-9DBE-4C9D-9A05-044AD65C7E6D}" type="datetime1">
              <a:rPr lang="en-US" smtClean="0"/>
              <a:t>3/16/2020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43231169-CF3F-432C-B237-79429B82F60D}" type="datetime1">
              <a:rPr lang="en-US" smtClean="0"/>
              <a:t>3/16/2020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49A065-8151-4F45-B403-06189971DF72}"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CDC246-E0D9-4127-BD6C-454D68478B5B}" type="datetime1">
              <a:rPr lang="en-US" smtClean="0"/>
              <a:t>3/16/2020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85921BA-DB7C-4E9D-B47D-CDFFDAF63582}" type="datetime1">
              <a:rPr lang="en-US" smtClean="0"/>
              <a:t>3/16/2020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9A065-8151-4F45-B403-06189971DF72}"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5C6C57A-B7AD-4E86-B60B-E38E61EF6096}" type="datetime1">
              <a:rPr lang="en-US" smtClean="0"/>
              <a:t>3/16/2020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F49A065-8151-4F45-B403-06189971DF72}"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12" Type="http://schemas.openxmlformats.org/officeDocument/2006/relationships/image" Target="../media/image10.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2" Type="http://schemas.openxmlformats.org/officeDocument/2006/relationships/image" Target="../media/image4.png"/><Relationship Id="rId1" Type="http://schemas.openxmlformats.org/officeDocument/2006/relationships/slideLayout" Target="../slideLayouts/slideLayout2.xml"/><Relationship Id="rId11" Type="http://schemas.openxmlformats.org/officeDocument/2006/relationships/image" Target="../media/image3.png"/><Relationship Id="rId10" Type="http://schemas.openxmlformats.org/officeDocument/2006/relationships/image" Target="../media/image16.png"/><Relationship Id="rId9"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4.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2514600"/>
            <a:ext cx="6553200" cy="3429000"/>
          </a:xfrm>
        </p:spPr>
        <p:txBody>
          <a:bodyPr>
            <a:normAutofit/>
          </a:bodyPr>
          <a:lstStyle/>
          <a:p>
            <a:pPr algn="ctr"/>
            <a:r>
              <a:rPr lang="en-US" sz="2400" dirty="0" err="1" smtClean="0"/>
              <a:t>Mehran</a:t>
            </a:r>
            <a:r>
              <a:rPr lang="en-US" sz="2400" dirty="0" smtClean="0"/>
              <a:t> S. </a:t>
            </a:r>
            <a:r>
              <a:rPr lang="en-US" sz="2400" dirty="0" err="1" smtClean="0"/>
              <a:t>Fallah</a:t>
            </a: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March, 2020</a:t>
            </a:r>
            <a:br>
              <a:rPr lang="en-US" sz="2400" dirty="0" smtClean="0"/>
            </a:br>
            <a:endParaRPr lang="en-US" sz="2400" dirty="0" smtClean="0"/>
          </a:p>
        </p:txBody>
      </p:sp>
      <p:sp>
        <p:nvSpPr>
          <p:cNvPr id="3" name="Subtitle 2"/>
          <p:cNvSpPr>
            <a:spLocks noGrp="1"/>
          </p:cNvSpPr>
          <p:nvPr>
            <p:ph type="subTitle" idx="1"/>
          </p:nvPr>
        </p:nvSpPr>
        <p:spPr>
          <a:xfrm>
            <a:off x="685800" y="609600"/>
            <a:ext cx="8458200" cy="2286000"/>
          </a:xfrm>
        </p:spPr>
        <p:txBody>
          <a:bodyPr>
            <a:noAutofit/>
          </a:bodyPr>
          <a:lstStyle/>
          <a:p>
            <a:pPr algn="ctr"/>
            <a:r>
              <a:rPr lang="en-US" sz="2400" dirty="0" smtClean="0"/>
              <a:t>Discrete Mathematics</a:t>
            </a:r>
          </a:p>
          <a:p>
            <a:pPr algn="ctr"/>
            <a:r>
              <a:rPr lang="en-US" sz="2400" smtClean="0"/>
              <a:t>Session 1</a:t>
            </a:r>
            <a:endParaRPr lang="en-US" sz="2400" dirty="0" smtClean="0"/>
          </a:p>
          <a:p>
            <a:pPr algn="ctr"/>
            <a:endParaRPr lang="en-US" sz="2400" dirty="0" smtClean="0"/>
          </a:p>
          <a:p>
            <a:pPr algn="ctr"/>
            <a:r>
              <a:rPr lang="en-US" sz="3400" dirty="0" smtClean="0"/>
              <a:t>Counting: Principles and Concepts</a:t>
            </a:r>
            <a:endParaRPr lang="en-US" sz="3400"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Arrangement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486400"/>
              </a:xfrm>
            </p:spPr>
            <p:txBody>
              <a:bodyPr>
                <a:normAutofit/>
              </a:bodyPr>
              <a:lstStyle/>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457200" indent="0" algn="just">
                  <a:spcBef>
                    <a:spcPts val="0"/>
                  </a:spcBef>
                  <a:buNone/>
                </a:pPr>
                <a:r>
                  <a:rPr lang="en-US" sz="1600" dirty="0" smtClean="0">
                    <a:latin typeface="Calibri" panose="020F0502020204030204" pitchFamily="34" charset="0"/>
                    <a:cs typeface="Calibri" panose="020F0502020204030204" pitchFamily="34" charset="0"/>
                  </a:rPr>
                  <a:t> </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buNone/>
                </a:pPr>
                <a:r>
                  <a:rPr lang="en-US" sz="1600" dirty="0" smtClean="0">
                    <a:latin typeface="Calibri" panose="020F0502020204030204" pitchFamily="34" charset="0"/>
                    <a:cs typeface="Calibri" panose="020F0502020204030204" pitchFamily="34" charset="0"/>
                  </a:rPr>
                  <a:t>Assume that n distinct objects are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𝑜</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𝑜</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 </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𝑜</m:t>
                        </m:r>
                      </m:e>
                      <m:sub>
                        <m:r>
                          <a:rPr lang="en-US" sz="1600" b="0" i="1" smtClean="0">
                            <a:latin typeface="Cambria Math" panose="02040503050406030204" pitchFamily="18" charset="0"/>
                            <a:cs typeface="Calibri" panose="020F0502020204030204" pitchFamily="34" charset="0"/>
                          </a:rPr>
                          <m:t>𝑛</m:t>
                        </m:r>
                      </m:sub>
                    </m:sSub>
                  </m:oMath>
                </a14:m>
                <a:r>
                  <a:rPr lang="en-US" sz="1600" dirty="0" smtClean="0">
                    <a:latin typeface="Calibri" panose="020F0502020204030204" pitchFamily="34" charset="0"/>
                    <a:cs typeface="Calibri" panose="020F0502020204030204" pitchFamily="34" charset="0"/>
                  </a:rPr>
                  <a:t>. As order is relevant, we can think of a first, a second, …, and an </a:t>
                </a:r>
                <a14:m>
                  <m:oMath xmlns:m="http://schemas.openxmlformats.org/officeDocument/2006/math">
                    <m:r>
                      <a:rPr lang="en-US" sz="1600" i="1" dirty="0" smtClean="0">
                        <a:latin typeface="Cambria Math" panose="02040503050406030204" pitchFamily="18" charset="0"/>
                        <a:cs typeface="Calibri" panose="020F0502020204030204" pitchFamily="34" charset="0"/>
                      </a:rPr>
                      <m:t>𝑟</m:t>
                    </m:r>
                  </m:oMath>
                </a14:m>
                <a:r>
                  <a:rPr lang="en-US" sz="1600" baseline="30000" dirty="0" err="1" smtClean="0">
                    <a:latin typeface="Calibri" panose="020F0502020204030204" pitchFamily="34" charset="0"/>
                    <a:cs typeface="Calibri" panose="020F0502020204030204" pitchFamily="34" charset="0"/>
                  </a:rPr>
                  <a:t>th</a:t>
                </a:r>
                <a:r>
                  <a:rPr lang="en-US" sz="1600" dirty="0" smtClean="0">
                    <a:latin typeface="Calibri" panose="020F0502020204030204" pitchFamily="34" charset="0"/>
                    <a:cs typeface="Calibri" panose="020F0502020204030204" pitchFamily="34" charset="0"/>
                  </a:rPr>
                  <a:t> object. As a result, the principle of product can be employed where there are </a:t>
                </a:r>
                <a14:m>
                  <m:oMath xmlns:m="http://schemas.openxmlformats.org/officeDocument/2006/math">
                    <m:r>
                      <a:rPr lang="en-US" sz="1600" b="0" i="1" smtClean="0">
                        <a:latin typeface="Cambria Math" panose="02040503050406030204" pitchFamily="18" charset="0"/>
                        <a:cs typeface="Calibri" panose="020F0502020204030204" pitchFamily="34" charset="0"/>
                      </a:rPr>
                      <m:t>𝑟</m:t>
                    </m:r>
                  </m:oMath>
                </a14:m>
                <a:r>
                  <a:rPr lang="en-US" sz="1600" dirty="0" smtClean="0">
                    <a:latin typeface="Calibri" panose="020F0502020204030204" pitchFamily="34" charset="0"/>
                    <a:cs typeface="Calibri" panose="020F0502020204030204" pitchFamily="34" charset="0"/>
                  </a:rPr>
                  <a:t> stages and Stage </a:t>
                </a:r>
                <a14:m>
                  <m:oMath xmlns:m="http://schemas.openxmlformats.org/officeDocument/2006/math">
                    <m:r>
                      <a:rPr lang="en-US" sz="1600" b="0" i="1" smtClean="0">
                        <a:latin typeface="Cambria Math" panose="02040503050406030204" pitchFamily="18" charset="0"/>
                        <a:cs typeface="Calibri" panose="020F0502020204030204" pitchFamily="34" charset="0"/>
                      </a:rPr>
                      <m:t>𝑖</m:t>
                    </m:r>
                  </m:oMath>
                </a14:m>
                <a:r>
                  <a:rPr lang="en-US" sz="1600" dirty="0" smtClean="0">
                    <a:latin typeface="Calibri" panose="020F0502020204030204" pitchFamily="34" charset="0"/>
                    <a:cs typeface="Calibri" panose="020F0502020204030204" pitchFamily="34" charset="0"/>
                  </a:rPr>
                  <a:t> is choosing the </a:t>
                </a:r>
                <a14:m>
                  <m:oMath xmlns:m="http://schemas.openxmlformats.org/officeDocument/2006/math">
                    <m:r>
                      <a:rPr lang="en-US" sz="1600" b="0" i="1" smtClean="0">
                        <a:latin typeface="Cambria Math" panose="02040503050406030204" pitchFamily="18" charset="0"/>
                        <a:cs typeface="Calibri" panose="020F0502020204030204" pitchFamily="34" charset="0"/>
                      </a:rPr>
                      <m:t>𝑖</m:t>
                    </m:r>
                  </m:oMath>
                </a14:m>
                <a:r>
                  <a:rPr lang="en-US" sz="1600" baseline="30000" dirty="0" err="1" smtClean="0">
                    <a:latin typeface="Calibri" panose="020F0502020204030204" pitchFamily="34" charset="0"/>
                    <a:cs typeface="Calibri" panose="020F0502020204030204" pitchFamily="34" charset="0"/>
                  </a:rPr>
                  <a:t>th</a:t>
                </a:r>
                <a:r>
                  <a:rPr lang="en-US" sz="1600" dirty="0" smtClean="0">
                    <a:latin typeface="Calibri" panose="020F0502020204030204" pitchFamily="34" charset="0"/>
                    <a:cs typeface="Calibri" panose="020F0502020204030204" pitchFamily="34" charset="0"/>
                  </a:rPr>
                  <a:t> object. Thus, the number of arrangements of </a:t>
                </a:r>
                <a14:m>
                  <m:oMath xmlns:m="http://schemas.openxmlformats.org/officeDocument/2006/math">
                    <m:r>
                      <a:rPr lang="en-US" sz="1600" i="1" dirty="0" smtClean="0">
                        <a:latin typeface="Cambria Math" panose="02040503050406030204" pitchFamily="18" charset="0"/>
                        <a:cs typeface="Calibri" panose="020F0502020204030204" pitchFamily="34" charset="0"/>
                      </a:rPr>
                      <m:t>𝑟</m:t>
                    </m:r>
                  </m:oMath>
                </a14:m>
                <a:r>
                  <a:rPr lang="en-US" sz="1600" dirty="0" smtClean="0">
                    <a:latin typeface="Calibri" panose="020F0502020204030204" pitchFamily="34" charset="0"/>
                    <a:cs typeface="Calibri" panose="020F0502020204030204" pitchFamily="34" charset="0"/>
                  </a:rPr>
                  <a:t> of </a:t>
                </a:r>
                <a14:m>
                  <m:oMath xmlns:m="http://schemas.openxmlformats.org/officeDocument/2006/math">
                    <m:r>
                      <a:rPr lang="en-US" sz="1600" i="1" dirty="0"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distinct objects is</a:t>
                </a:r>
              </a:p>
              <a:p>
                <a:pPr marL="82296" indent="0" algn="just">
                  <a:spcBef>
                    <a:spcPts val="0"/>
                  </a:spcBef>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b="1" dirty="0">
                  <a:latin typeface="Calibri" panose="020F0502020204030204" pitchFamily="34" charset="0"/>
                  <a:cs typeface="Calibri" panose="020F0502020204030204" pitchFamily="34" charset="0"/>
                </a:endParaRPr>
              </a:p>
              <a:p>
                <a:pPr marL="82296" indent="0" algn="just">
                  <a:spcBef>
                    <a:spcPts val="0"/>
                  </a:spcBef>
                  <a:buNone/>
                </a:pPr>
                <a:endParaRPr lang="en-US" sz="1600" b="1" dirty="0">
                  <a:latin typeface="Calibri" panose="020F0502020204030204" pitchFamily="34" charset="0"/>
                  <a:cs typeface="Calibri" panose="020F0502020204030204" pitchFamily="34" charset="0"/>
                </a:endParaRPr>
              </a:p>
              <a:p>
                <a:pPr marL="82296" indent="0" algn="just">
                  <a:spcBef>
                    <a:spcPts val="0"/>
                  </a:spcBef>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solidFill>
                      <a:srgbClr val="FF0000"/>
                    </a:solidFill>
                    <a:latin typeface="Calibri" panose="020F0502020204030204" pitchFamily="34" charset="0"/>
                    <a:cs typeface="Calibri" panose="020F0502020204030204" pitchFamily="34" charset="0"/>
                  </a:rPr>
                  <a:t>		</a:t>
                </a:r>
              </a:p>
              <a:p>
                <a:pPr marL="82296" indent="0" algn="just">
                  <a:spcBef>
                    <a:spcPts val="0"/>
                  </a:spcBef>
                  <a:buNone/>
                </a:pPr>
                <a:r>
                  <a:rPr lang="en-US" sz="1600" dirty="0" smtClean="0">
                    <a:latin typeface="Calibri" panose="020F0502020204030204" pitchFamily="34" charset="0"/>
                    <a:cs typeface="Calibri" panose="020F0502020204030204" pitchFamily="34" charset="0"/>
                  </a:rPr>
                  <a:t>That is,</a:t>
                </a:r>
              </a:p>
              <a:p>
                <a:pPr marL="82296" indent="0" algn="just">
                  <a:spcBef>
                    <a:spcPts val="0"/>
                  </a:spcBef>
                  <a:buNone/>
                </a:pPr>
                <a:endParaRPr lang="en-US" sz="1600" b="1" dirty="0">
                  <a:latin typeface="Calibri" panose="020F0502020204030204" pitchFamily="34" charset="0"/>
                  <a:cs typeface="Calibri" panose="020F0502020204030204" pitchFamily="34" charset="0"/>
                </a:endParaRPr>
              </a:p>
              <a:p>
                <a:pPr marL="82296" indent="0" algn="just">
                  <a:spcBef>
                    <a:spcPts val="0"/>
                  </a:spcBef>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None/>
                </a:pPr>
                <a:r>
                  <a:rPr lang="en-US" sz="1600" b="1" dirty="0" smtClean="0">
                    <a:latin typeface="Calibri" panose="020F0502020204030204" pitchFamily="34" charset="0"/>
                    <a:cs typeface="Calibri" panose="020F0502020204030204" pitchFamily="34" charset="0"/>
                  </a:rPr>
                  <a:t>Example 7.</a:t>
                </a:r>
                <a:r>
                  <a:rPr lang="en-US" sz="1600" dirty="0" smtClean="0">
                    <a:latin typeface="Calibri" panose="020F0502020204030204" pitchFamily="34" charset="0"/>
                    <a:cs typeface="Calibri" panose="020F0502020204030204" pitchFamily="34" charset="0"/>
                  </a:rPr>
                  <a:t> Determine the number of 35-digit positive integers where the digits are 2, 5, 8, and 9? </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b="1" dirty="0" smtClean="0">
                    <a:latin typeface="Calibri" panose="020F0502020204030204" pitchFamily="34" charset="0"/>
                    <a:cs typeface="Calibri" panose="020F0502020204030204" pitchFamily="34" charset="0"/>
                  </a:rPr>
                  <a:t>Solution.</a:t>
                </a:r>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𝐴</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4,35</m:t>
                        </m:r>
                      </m:e>
                    </m:d>
                    <m:r>
                      <a:rPr lang="en-US" sz="1600" b="0" i="1" smtClean="0">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4</m:t>
                        </m:r>
                      </m:e>
                      <m:sup>
                        <m:r>
                          <a:rPr lang="en-US" sz="1600" b="0" i="1" smtClean="0">
                            <a:latin typeface="Cambria Math" panose="02040503050406030204" pitchFamily="18" charset="0"/>
                            <a:cs typeface="Calibri" panose="020F0502020204030204" pitchFamily="34" charset="0"/>
                          </a:rPr>
                          <m:t>35</m:t>
                        </m:r>
                      </m:sup>
                    </m:sSup>
                  </m:oMath>
                </a14:m>
                <a:r>
                  <a:rPr lang="en-US" sz="16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486400"/>
              </a:xfrm>
              <a:blipFill rotWithShape="0">
                <a:blip r:embed="rId2"/>
                <a:stretch>
                  <a:fillRect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10</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mc:AlternateContent xmlns:mc="http://schemas.openxmlformats.org/markup-compatibility/2006" xmlns:a14="http://schemas.microsoft.com/office/drawing/2010/main">
        <mc:Choice Requires="a14">
          <p:sp>
            <p:nvSpPr>
              <p:cNvPr id="6" name="TextBox 5"/>
              <p:cNvSpPr txBox="1"/>
              <p:nvPr/>
            </p:nvSpPr>
            <p:spPr>
              <a:xfrm>
                <a:off x="1929279" y="1445294"/>
                <a:ext cx="6347460" cy="584775"/>
              </a:xfrm>
              <a:prstGeom prst="rect">
                <a:avLst/>
              </a:prstGeom>
              <a:solidFill>
                <a:srgbClr val="FFFF00"/>
              </a:solidFill>
              <a:ln w="25400">
                <a:solidFill>
                  <a:schemeClr val="accent4">
                    <a:lumMod val="50000"/>
                  </a:schemeClr>
                </a:solidFill>
              </a:ln>
            </p:spPr>
            <p:txBody>
              <a:bodyPr wrap="square" rtlCol="0">
                <a:spAutoFit/>
              </a:bodyPr>
              <a:lstStyle/>
              <a:p>
                <a:pPr algn="just"/>
                <a:r>
                  <a:rPr lang="en-US" sz="1600" dirty="0" smtClean="0">
                    <a:solidFill>
                      <a:prstClr val="black"/>
                    </a:solidFill>
                    <a:latin typeface="Calibri" panose="020F0502020204030204" pitchFamily="34" charset="0"/>
                    <a:cs typeface="Calibri" panose="020F0502020204030204" pitchFamily="34" charset="0"/>
                  </a:rPr>
                  <a:t>In how many ways can one </a:t>
                </a:r>
                <a:r>
                  <a:rPr lang="en-US" sz="1600" b="1" i="1" dirty="0" smtClean="0">
                    <a:solidFill>
                      <a:prstClr val="black"/>
                    </a:solidFill>
                    <a:latin typeface="Calibri" panose="020F0502020204030204" pitchFamily="34" charset="0"/>
                    <a:cs typeface="Calibri" panose="020F0502020204030204" pitchFamily="34" charset="0"/>
                  </a:rPr>
                  <a:t>order</a:t>
                </a:r>
                <a:r>
                  <a:rPr lang="en-US" sz="1600" dirty="0" smtClean="0">
                    <a:solidFill>
                      <a:prstClr val="black"/>
                    </a:solidFill>
                    <a:latin typeface="Calibri" panose="020F0502020204030204" pitchFamily="34" charset="0"/>
                    <a:cs typeface="Calibri" panose="020F0502020204030204" pitchFamily="34" charset="0"/>
                  </a:rPr>
                  <a:t> </a:t>
                </a:r>
                <a14:m>
                  <m:oMath xmlns:m="http://schemas.openxmlformats.org/officeDocument/2006/math">
                    <m:r>
                      <a:rPr lang="en-US" sz="1600" i="1">
                        <a:solidFill>
                          <a:prstClr val="black"/>
                        </a:solidFill>
                        <a:latin typeface="Cambria Math" panose="02040503050406030204" pitchFamily="18" charset="0"/>
                        <a:cs typeface="Calibri" panose="020F0502020204030204" pitchFamily="34" charset="0"/>
                      </a:rPr>
                      <m:t>𝑟</m:t>
                    </m:r>
                  </m:oMath>
                </a14:m>
                <a:r>
                  <a:rPr lang="en-US" sz="1600" dirty="0">
                    <a:solidFill>
                      <a:prstClr val="black"/>
                    </a:solidFill>
                    <a:latin typeface="Calibri" panose="020F0502020204030204" pitchFamily="34" charset="0"/>
                    <a:cs typeface="Calibri" panose="020F0502020204030204" pitchFamily="34" charset="0"/>
                  </a:rPr>
                  <a:t> of </a:t>
                </a:r>
                <a14:m>
                  <m:oMath xmlns:m="http://schemas.openxmlformats.org/officeDocument/2006/math">
                    <m:r>
                      <a:rPr lang="en-US" sz="1600" i="1" dirty="0">
                        <a:latin typeface="Cambria Math" panose="02040503050406030204" pitchFamily="18" charset="0"/>
                      </a:rPr>
                      <m:t>𝑛</m:t>
                    </m:r>
                  </m:oMath>
                </a14:m>
                <a:r>
                  <a:rPr lang="en-US" sz="1600" dirty="0" smtClean="0">
                    <a:solidFill>
                      <a:prstClr val="black"/>
                    </a:solidFill>
                    <a:latin typeface="Calibri" panose="020F0502020204030204" pitchFamily="34" charset="0"/>
                    <a:cs typeface="Calibri" panose="020F0502020204030204" pitchFamily="34" charset="0"/>
                  </a:rPr>
                  <a:t> distinct </a:t>
                </a:r>
                <a:r>
                  <a:rPr lang="en-US" sz="1600" dirty="0">
                    <a:solidFill>
                      <a:prstClr val="black"/>
                    </a:solidFill>
                    <a:latin typeface="Calibri" panose="020F0502020204030204" pitchFamily="34" charset="0"/>
                    <a:cs typeface="Calibri" panose="020F0502020204030204" pitchFamily="34" charset="0"/>
                  </a:rPr>
                  <a:t>objects </a:t>
                </a:r>
                <a:r>
                  <a:rPr lang="en-US" sz="1600" dirty="0" smtClean="0">
                    <a:solidFill>
                      <a:prstClr val="black"/>
                    </a:solidFill>
                    <a:latin typeface="Calibri" panose="020F0502020204030204" pitchFamily="34" charset="0"/>
                    <a:cs typeface="Calibri" panose="020F0502020204030204" pitchFamily="34" charset="0"/>
                  </a:rPr>
                  <a:t>where the </a:t>
                </a:r>
                <a:r>
                  <a:rPr lang="en-US" sz="1600" b="1" i="1" dirty="0" smtClean="0">
                    <a:solidFill>
                      <a:prstClr val="black"/>
                    </a:solidFill>
                    <a:latin typeface="Calibri" panose="020F0502020204030204" pitchFamily="34" charset="0"/>
                    <a:cs typeface="Calibri" panose="020F0502020204030204" pitchFamily="34" charset="0"/>
                  </a:rPr>
                  <a:t>repeated </a:t>
                </a:r>
                <a:r>
                  <a:rPr lang="en-US" sz="1600" b="1" i="1" dirty="0">
                    <a:solidFill>
                      <a:prstClr val="black"/>
                    </a:solidFill>
                    <a:latin typeface="Calibri" panose="020F0502020204030204" pitchFamily="34" charset="0"/>
                    <a:cs typeface="Calibri" panose="020F0502020204030204" pitchFamily="34" charset="0"/>
                  </a:rPr>
                  <a:t>use of </a:t>
                </a:r>
                <a:r>
                  <a:rPr lang="en-US" sz="1600" b="1" i="1" dirty="0" smtClean="0">
                    <a:solidFill>
                      <a:prstClr val="black"/>
                    </a:solidFill>
                    <a:latin typeface="Calibri" panose="020F0502020204030204" pitchFamily="34" charset="0"/>
                    <a:cs typeface="Calibri" panose="020F0502020204030204" pitchFamily="34" charset="0"/>
                  </a:rPr>
                  <a:t>objects is allowed</a:t>
                </a:r>
                <a:r>
                  <a:rPr lang="en-US" sz="1600" dirty="0" smtClean="0">
                    <a:solidFill>
                      <a:prstClr val="black"/>
                    </a:solidFill>
                    <a:latin typeface="Calibri" panose="020F0502020204030204" pitchFamily="34" charset="0"/>
                    <a:cs typeface="Calibri" panose="020F0502020204030204" pitchFamily="34" charset="0"/>
                  </a:rPr>
                  <a:t>?</a:t>
                </a:r>
                <a:endParaRPr lang="en-US" sz="1600" dirty="0">
                  <a:solidFill>
                    <a:prstClr val="black"/>
                  </a:solidFill>
                  <a:latin typeface="Calibri" panose="020F0502020204030204" pitchFamily="34" charset="0"/>
                  <a:cs typeface="Calibri" panose="020F0502020204030204"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929279" y="1445294"/>
                <a:ext cx="6347460" cy="584775"/>
              </a:xfrm>
              <a:prstGeom prst="rect">
                <a:avLst/>
              </a:prstGeom>
              <a:blipFill rotWithShape="0">
                <a:blip r:embed="rId5"/>
                <a:stretch>
                  <a:fillRect l="-287" t="-1000" r="-287" b="-10000"/>
                </a:stretch>
              </a:blipFill>
              <a:ln w="25400">
                <a:solidFill>
                  <a:schemeClr val="accent4">
                    <a:lumMod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3" name="Table 22"/>
              <p:cNvGraphicFramePr>
                <a:graphicFrameLocks noGrp="1"/>
              </p:cNvGraphicFramePr>
              <p:nvPr>
                <p:extLst>
                  <p:ext uri="{D42A27DB-BD31-4B8C-83A1-F6EECF244321}">
                    <p14:modId xmlns:p14="http://schemas.microsoft.com/office/powerpoint/2010/main" val="3149995124"/>
                  </p:ext>
                </p:extLst>
              </p:nvPr>
            </p:nvGraphicFramePr>
            <p:xfrm>
              <a:off x="1934401" y="3242451"/>
              <a:ext cx="6372478" cy="905536"/>
            </p:xfrm>
            <a:graphic>
              <a:graphicData uri="http://schemas.openxmlformats.org/drawingml/2006/table">
                <a:tbl>
                  <a:tblPr firstRow="1" bandRow="1">
                    <a:tableStyleId>{10A1B5D5-9B99-4C35-A422-299274C87663}</a:tableStyleId>
                  </a:tblPr>
                  <a:tblGrid>
                    <a:gridCol w="708053"/>
                    <a:gridCol w="708053"/>
                    <a:gridCol w="708053"/>
                    <a:gridCol w="709328"/>
                    <a:gridCol w="706779"/>
                    <a:gridCol w="708053"/>
                    <a:gridCol w="708053"/>
                    <a:gridCol w="708053"/>
                    <a:gridCol w="708053"/>
                  </a:tblGrid>
                  <a:tr h="452768">
                    <a:tc>
                      <a:txBody>
                        <a:bodyPr/>
                        <a:lstStyle/>
                        <a:p>
                          <a:pPr algn="ctr"/>
                          <a:r>
                            <a:rPr lang="en-US" sz="1300" b="1" dirty="0" smtClean="0">
                              <a:latin typeface="Calibri" panose="020F0502020204030204" pitchFamily="34" charset="0"/>
                              <a:cs typeface="Calibri" panose="020F0502020204030204" pitchFamily="34" charset="0"/>
                            </a:rPr>
                            <a:t>Stage 1</a:t>
                          </a:r>
                          <a:endParaRPr lang="en-US" sz="1300" b="1" dirty="0">
                            <a:latin typeface="Calibri" panose="020F0502020204030204" pitchFamily="34" charset="0"/>
                            <a:cs typeface="Calibri" panose="020F0502020204030204" pitchFamily="34" charset="0"/>
                          </a:endParaRPr>
                        </a:p>
                      </a:txBody>
                      <a:tcPr anchor="ctr"/>
                    </a:tc>
                    <a:tc>
                      <a:txBody>
                        <a:bodyPr/>
                        <a:lstStyle/>
                        <a:p>
                          <a:pPr algn="ctr"/>
                          <a:endParaRPr lang="en-US" sz="1300" b="1" dirty="0">
                            <a:latin typeface="Calibri" panose="020F0502020204030204" pitchFamily="34" charset="0"/>
                            <a:cs typeface="Calibri" panose="020F0502020204030204" pitchFamily="34" charset="0"/>
                          </a:endParaRPr>
                        </a:p>
                      </a:txBody>
                      <a:tcPr anchor="ctr"/>
                    </a:tc>
                    <a:tc>
                      <a:txBody>
                        <a:bodyPr/>
                        <a:lstStyle/>
                        <a:p>
                          <a:pPr algn="ctr"/>
                          <a:r>
                            <a:rPr lang="en-US" sz="1300" b="1" dirty="0" smtClean="0">
                              <a:latin typeface="Calibri" panose="020F0502020204030204" pitchFamily="34" charset="0"/>
                              <a:cs typeface="Calibri" panose="020F0502020204030204" pitchFamily="34" charset="0"/>
                            </a:rPr>
                            <a:t>Stage 2</a:t>
                          </a:r>
                          <a:endParaRPr lang="en-US" sz="1300" b="1" dirty="0">
                            <a:latin typeface="Calibri" panose="020F0502020204030204" pitchFamily="34" charset="0"/>
                            <a:cs typeface="Calibri" panose="020F0502020204030204" pitchFamily="34" charset="0"/>
                          </a:endParaRPr>
                        </a:p>
                      </a:txBody>
                      <a:tcPr anchor="ctr"/>
                    </a:tc>
                    <a:tc>
                      <a:txBody>
                        <a:bodyPr/>
                        <a:lstStyle/>
                        <a:p>
                          <a:pPr algn="ctr"/>
                          <a:endParaRPr lang="en-US" sz="1300" b="1" dirty="0">
                            <a:latin typeface="Calibri" panose="020F0502020204030204" pitchFamily="34" charset="0"/>
                            <a:cs typeface="Calibri" panose="020F0502020204030204" pitchFamily="34" charset="0"/>
                          </a:endParaRPr>
                        </a:p>
                      </a:txBody>
                      <a:tcPr anchor="ctr"/>
                    </a:tc>
                    <a:tc>
                      <a:txBody>
                        <a:bodyPr/>
                        <a:lstStyle/>
                        <a:p>
                          <a:pPr algn="ctr"/>
                          <a:endParaRPr lang="en-US" sz="1300" b="1" dirty="0">
                            <a:latin typeface="Calibri" panose="020F0502020204030204" pitchFamily="34" charset="0"/>
                            <a:cs typeface="Calibri" panose="020F0502020204030204" pitchFamily="34" charset="0"/>
                          </a:endParaRPr>
                        </a:p>
                      </a:txBody>
                      <a:tcPr anchor="ctr"/>
                    </a:tc>
                    <a:tc>
                      <a:txBody>
                        <a:bodyPr/>
                        <a:lstStyle/>
                        <a:p>
                          <a:pPr algn="ctr"/>
                          <a:endParaRPr lang="en-US" sz="1300" b="1" dirty="0">
                            <a:latin typeface="Calibri" panose="020F0502020204030204" pitchFamily="34" charset="0"/>
                            <a:cs typeface="Calibri" panose="020F0502020204030204" pitchFamily="34" charset="0"/>
                          </a:endParaRPr>
                        </a:p>
                      </a:txBody>
                      <a:tcPr anchor="ctr"/>
                    </a:tc>
                    <a:tc>
                      <a:txBody>
                        <a:bodyPr/>
                        <a:lstStyle/>
                        <a:p>
                          <a:pPr algn="ctr"/>
                          <a:r>
                            <a:rPr lang="en-US" sz="1300" b="1" dirty="0" smtClean="0">
                              <a:latin typeface="Calibri" panose="020F0502020204030204" pitchFamily="34" charset="0"/>
                              <a:cs typeface="Calibri" panose="020F0502020204030204" pitchFamily="34" charset="0"/>
                            </a:rPr>
                            <a:t>Stage </a:t>
                          </a:r>
                          <a14:m>
                            <m:oMath xmlns:m="http://schemas.openxmlformats.org/officeDocument/2006/math">
                              <m:r>
                                <a:rPr lang="en-US" sz="1300" b="1" i="1" dirty="0" smtClean="0">
                                  <a:latin typeface="Cambria Math" panose="02040503050406030204" pitchFamily="18" charset="0"/>
                                  <a:cs typeface="Calibri" panose="020F0502020204030204" pitchFamily="34" charset="0"/>
                                </a:rPr>
                                <m:t>𝒓</m:t>
                              </m:r>
                            </m:oMath>
                          </a14:m>
                          <a:endParaRPr lang="en-US" sz="1300" b="1" dirty="0">
                            <a:latin typeface="Calibri" panose="020F0502020204030204" pitchFamily="34" charset="0"/>
                            <a:cs typeface="Calibri" panose="020F0502020204030204" pitchFamily="34" charset="0"/>
                          </a:endParaRPr>
                        </a:p>
                      </a:txBody>
                      <a:tcPr anchor="ctr"/>
                    </a:tc>
                    <a:tc>
                      <a:txBody>
                        <a:bodyPr/>
                        <a:lstStyle/>
                        <a:p>
                          <a:pPr algn="ctr"/>
                          <a:endParaRPr lang="en-US" sz="1300" b="1" dirty="0">
                            <a:latin typeface="Calibri" panose="020F0502020204030204" pitchFamily="34" charset="0"/>
                            <a:cs typeface="Calibri" panose="020F0502020204030204" pitchFamily="34" charset="0"/>
                          </a:endParaRPr>
                        </a:p>
                      </a:txBody>
                      <a:tcPr anchor="ctr"/>
                    </a:tc>
                    <a:tc>
                      <a:txBody>
                        <a:bodyPr/>
                        <a:lstStyle/>
                        <a:p>
                          <a:pPr algn="ctr"/>
                          <a:endParaRPr lang="en-US" sz="1300" b="1" dirty="0">
                            <a:latin typeface="Calibri" panose="020F0502020204030204" pitchFamily="34" charset="0"/>
                            <a:cs typeface="Calibri" panose="020F0502020204030204" pitchFamily="34" charset="0"/>
                          </a:endParaRPr>
                        </a:p>
                      </a:txBody>
                      <a:tcPr anchor="ctr"/>
                    </a:tc>
                  </a:tr>
                  <a:tr h="45276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𝑛</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𝑛</m:t>
                                </m:r>
                              </m:oMath>
                            </m:oMathPara>
                          </a14:m>
                          <a:endParaRPr lang="en-US" sz="16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oMath>
                            </m:oMathPara>
                          </a14:m>
                          <a:endParaRPr lang="en-US" sz="16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𝑛</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𝑛</m:t>
                                    </m:r>
                                  </m:e>
                                  <m:sup>
                                    <m:r>
                                      <a:rPr lang="en-US" sz="1600" b="0" i="1" smtClean="0">
                                        <a:latin typeface="Cambria Math" panose="02040503050406030204" pitchFamily="18" charset="0"/>
                                      </a:rPr>
                                      <m:t>𝑟</m:t>
                                    </m:r>
                                  </m:sup>
                                </m:sSup>
                              </m:oMath>
                            </m:oMathPara>
                          </a14:m>
                          <a:endParaRPr lang="en-US" sz="1600" dirty="0"/>
                        </a:p>
                      </a:txBody>
                      <a:tcPr anchor="ctr"/>
                    </a:tc>
                  </a:tr>
                </a:tbl>
              </a:graphicData>
            </a:graphic>
          </p:graphicFrame>
        </mc:Choice>
        <mc:Fallback xmlns="">
          <p:graphicFrame>
            <p:nvGraphicFramePr>
              <p:cNvPr id="23" name="Table 22"/>
              <p:cNvGraphicFramePr>
                <a:graphicFrameLocks noGrp="1"/>
              </p:cNvGraphicFramePr>
              <p:nvPr>
                <p:extLst>
                  <p:ext uri="{D42A27DB-BD31-4B8C-83A1-F6EECF244321}">
                    <p14:modId xmlns:p14="http://schemas.microsoft.com/office/powerpoint/2010/main" val="3149995124"/>
                  </p:ext>
                </p:extLst>
              </p:nvPr>
            </p:nvGraphicFramePr>
            <p:xfrm>
              <a:off x="1934401" y="3242451"/>
              <a:ext cx="6372478" cy="905536"/>
            </p:xfrm>
            <a:graphic>
              <a:graphicData uri="http://schemas.openxmlformats.org/drawingml/2006/table">
                <a:tbl>
                  <a:tblPr firstRow="1" bandRow="1">
                    <a:tableStyleId>{10A1B5D5-9B99-4C35-A422-299274C87663}</a:tableStyleId>
                  </a:tblPr>
                  <a:tblGrid>
                    <a:gridCol w="708053"/>
                    <a:gridCol w="708053"/>
                    <a:gridCol w="708053"/>
                    <a:gridCol w="709328"/>
                    <a:gridCol w="706779"/>
                    <a:gridCol w="708053"/>
                    <a:gridCol w="708053"/>
                    <a:gridCol w="708053"/>
                    <a:gridCol w="708053"/>
                  </a:tblGrid>
                  <a:tr h="452768">
                    <a:tc>
                      <a:txBody>
                        <a:bodyPr/>
                        <a:lstStyle/>
                        <a:p>
                          <a:pPr algn="ctr"/>
                          <a:r>
                            <a:rPr lang="en-US" sz="1300" b="1" dirty="0" smtClean="0">
                              <a:latin typeface="Calibri" panose="020F0502020204030204" pitchFamily="34" charset="0"/>
                              <a:cs typeface="Calibri" panose="020F0502020204030204" pitchFamily="34" charset="0"/>
                            </a:rPr>
                            <a:t>Stage 1</a:t>
                          </a:r>
                          <a:endParaRPr lang="en-US" sz="1300" b="1" dirty="0">
                            <a:latin typeface="Calibri" panose="020F0502020204030204" pitchFamily="34" charset="0"/>
                            <a:cs typeface="Calibri" panose="020F0502020204030204" pitchFamily="34" charset="0"/>
                          </a:endParaRPr>
                        </a:p>
                      </a:txBody>
                      <a:tcPr anchor="ctr"/>
                    </a:tc>
                    <a:tc>
                      <a:txBody>
                        <a:bodyPr/>
                        <a:lstStyle/>
                        <a:p>
                          <a:pPr algn="ctr"/>
                          <a:endParaRPr lang="en-US" sz="1300" b="1" dirty="0">
                            <a:latin typeface="Calibri" panose="020F0502020204030204" pitchFamily="34" charset="0"/>
                            <a:cs typeface="Calibri" panose="020F0502020204030204" pitchFamily="34" charset="0"/>
                          </a:endParaRPr>
                        </a:p>
                      </a:txBody>
                      <a:tcPr anchor="ctr"/>
                    </a:tc>
                    <a:tc>
                      <a:txBody>
                        <a:bodyPr/>
                        <a:lstStyle/>
                        <a:p>
                          <a:pPr algn="ctr"/>
                          <a:r>
                            <a:rPr lang="en-US" sz="1300" b="1" dirty="0" smtClean="0">
                              <a:latin typeface="Calibri" panose="020F0502020204030204" pitchFamily="34" charset="0"/>
                              <a:cs typeface="Calibri" panose="020F0502020204030204" pitchFamily="34" charset="0"/>
                            </a:rPr>
                            <a:t>Stage 2</a:t>
                          </a:r>
                          <a:endParaRPr lang="en-US" sz="1300" b="1" dirty="0">
                            <a:latin typeface="Calibri" panose="020F0502020204030204" pitchFamily="34" charset="0"/>
                            <a:cs typeface="Calibri" panose="020F0502020204030204" pitchFamily="34" charset="0"/>
                          </a:endParaRPr>
                        </a:p>
                      </a:txBody>
                      <a:tcPr anchor="ctr"/>
                    </a:tc>
                    <a:tc>
                      <a:txBody>
                        <a:bodyPr/>
                        <a:lstStyle/>
                        <a:p>
                          <a:pPr algn="ctr"/>
                          <a:endParaRPr lang="en-US" sz="1300" b="1" dirty="0">
                            <a:latin typeface="Calibri" panose="020F0502020204030204" pitchFamily="34" charset="0"/>
                            <a:cs typeface="Calibri" panose="020F0502020204030204" pitchFamily="34" charset="0"/>
                          </a:endParaRPr>
                        </a:p>
                      </a:txBody>
                      <a:tcPr anchor="ctr"/>
                    </a:tc>
                    <a:tc>
                      <a:txBody>
                        <a:bodyPr/>
                        <a:lstStyle/>
                        <a:p>
                          <a:pPr algn="ctr"/>
                          <a:endParaRPr lang="en-US" sz="1300" b="1" dirty="0">
                            <a:latin typeface="Calibri" panose="020F0502020204030204" pitchFamily="34" charset="0"/>
                            <a:cs typeface="Calibri" panose="020F0502020204030204" pitchFamily="34" charset="0"/>
                          </a:endParaRPr>
                        </a:p>
                      </a:txBody>
                      <a:tcPr anchor="ctr"/>
                    </a:tc>
                    <a:tc>
                      <a:txBody>
                        <a:bodyPr/>
                        <a:lstStyle/>
                        <a:p>
                          <a:pPr algn="ctr"/>
                          <a:endParaRPr lang="en-US" sz="1300" b="1" dirty="0">
                            <a:latin typeface="Calibri" panose="020F0502020204030204" pitchFamily="34" charset="0"/>
                            <a:cs typeface="Calibri" panose="020F0502020204030204" pitchFamily="34" charset="0"/>
                          </a:endParaRPr>
                        </a:p>
                      </a:txBody>
                      <a:tcPr anchor="ctr"/>
                    </a:tc>
                    <a:tc>
                      <a:txBody>
                        <a:bodyPr/>
                        <a:lstStyle/>
                        <a:p>
                          <a:endParaRPr lang="en-US"/>
                        </a:p>
                      </a:txBody>
                      <a:tcPr anchor="ctr">
                        <a:blipFill rotWithShape="0">
                          <a:blip r:embed="rId6"/>
                          <a:stretch>
                            <a:fillRect l="-596581" t="-1333" r="-200000" b="-102667"/>
                          </a:stretch>
                        </a:blipFill>
                      </a:tcPr>
                    </a:tc>
                    <a:tc>
                      <a:txBody>
                        <a:bodyPr/>
                        <a:lstStyle/>
                        <a:p>
                          <a:pPr algn="ctr"/>
                          <a:endParaRPr lang="en-US" sz="1300" b="1" dirty="0">
                            <a:latin typeface="Calibri" panose="020F0502020204030204" pitchFamily="34" charset="0"/>
                            <a:cs typeface="Calibri" panose="020F0502020204030204" pitchFamily="34" charset="0"/>
                          </a:endParaRPr>
                        </a:p>
                      </a:txBody>
                      <a:tcPr anchor="ctr"/>
                    </a:tc>
                    <a:tc>
                      <a:txBody>
                        <a:bodyPr/>
                        <a:lstStyle/>
                        <a:p>
                          <a:pPr algn="ctr"/>
                          <a:endParaRPr lang="en-US" sz="1300" b="1" dirty="0">
                            <a:latin typeface="Calibri" panose="020F0502020204030204" pitchFamily="34" charset="0"/>
                            <a:cs typeface="Calibri" panose="020F0502020204030204" pitchFamily="34" charset="0"/>
                          </a:endParaRPr>
                        </a:p>
                      </a:txBody>
                      <a:tcPr anchor="ctr"/>
                    </a:tc>
                  </a:tr>
                  <a:tr h="452768">
                    <a:tc>
                      <a:txBody>
                        <a:bodyPr/>
                        <a:lstStyle/>
                        <a:p>
                          <a:endParaRPr lang="en-US"/>
                        </a:p>
                      </a:txBody>
                      <a:tcPr anchor="ctr">
                        <a:blipFill rotWithShape="0">
                          <a:blip r:embed="rId6"/>
                          <a:stretch>
                            <a:fillRect l="-862" t="-101333" r="-803448" b="-2667"/>
                          </a:stretch>
                        </a:blipFill>
                      </a:tcPr>
                    </a:tc>
                    <a:tc>
                      <a:txBody>
                        <a:bodyPr/>
                        <a:lstStyle/>
                        <a:p>
                          <a:endParaRPr lang="en-US"/>
                        </a:p>
                      </a:txBody>
                      <a:tcPr anchor="ctr">
                        <a:blipFill rotWithShape="0">
                          <a:blip r:embed="rId6"/>
                          <a:stretch>
                            <a:fillRect l="-100862" t="-101333" r="-703448" b="-2667"/>
                          </a:stretch>
                        </a:blipFill>
                      </a:tcPr>
                    </a:tc>
                    <a:tc>
                      <a:txBody>
                        <a:bodyPr/>
                        <a:lstStyle/>
                        <a:p>
                          <a:endParaRPr lang="en-US"/>
                        </a:p>
                      </a:txBody>
                      <a:tcPr anchor="ctr">
                        <a:blipFill rotWithShape="0">
                          <a:blip r:embed="rId6"/>
                          <a:stretch>
                            <a:fillRect l="-199145" t="-101333" r="-597436" b="-2667"/>
                          </a:stretch>
                        </a:blipFill>
                      </a:tcPr>
                    </a:tc>
                    <a:tc>
                      <a:txBody>
                        <a:bodyPr/>
                        <a:lstStyle/>
                        <a:p>
                          <a:endParaRPr lang="en-US"/>
                        </a:p>
                      </a:txBody>
                      <a:tcPr anchor="ctr">
                        <a:blipFill rotWithShape="0">
                          <a:blip r:embed="rId6"/>
                          <a:stretch>
                            <a:fillRect l="-301724" t="-101333" r="-502586" b="-2667"/>
                          </a:stretch>
                        </a:blipFill>
                      </a:tcPr>
                    </a:tc>
                    <a:tc>
                      <a:txBody>
                        <a:bodyPr/>
                        <a:lstStyle/>
                        <a:p>
                          <a:endParaRPr lang="en-US"/>
                        </a:p>
                      </a:txBody>
                      <a:tcPr anchor="ctr">
                        <a:blipFill rotWithShape="0">
                          <a:blip r:embed="rId6"/>
                          <a:stretch>
                            <a:fillRect l="-401724" t="-101333" r="-402586" b="-2667"/>
                          </a:stretch>
                        </a:blipFill>
                      </a:tcPr>
                    </a:tc>
                    <a:tc>
                      <a:txBody>
                        <a:bodyPr/>
                        <a:lstStyle/>
                        <a:p>
                          <a:endParaRPr lang="en-US"/>
                        </a:p>
                      </a:txBody>
                      <a:tcPr anchor="ctr">
                        <a:blipFill rotWithShape="0">
                          <a:blip r:embed="rId6"/>
                          <a:stretch>
                            <a:fillRect l="-501724" t="-101333" r="-302586" b="-2667"/>
                          </a:stretch>
                        </a:blipFill>
                      </a:tcPr>
                    </a:tc>
                    <a:tc>
                      <a:txBody>
                        <a:bodyPr/>
                        <a:lstStyle/>
                        <a:p>
                          <a:endParaRPr lang="en-US"/>
                        </a:p>
                      </a:txBody>
                      <a:tcPr anchor="ctr">
                        <a:blipFill rotWithShape="0">
                          <a:blip r:embed="rId6"/>
                          <a:stretch>
                            <a:fillRect l="-596581" t="-101333" r="-200000" b="-2667"/>
                          </a:stretch>
                        </a:blipFill>
                      </a:tcPr>
                    </a:tc>
                    <a:tc>
                      <a:txBody>
                        <a:bodyPr/>
                        <a:lstStyle/>
                        <a:p>
                          <a:endParaRPr lang="en-US"/>
                        </a:p>
                      </a:txBody>
                      <a:tcPr anchor="ctr">
                        <a:blipFill rotWithShape="0">
                          <a:blip r:embed="rId6"/>
                          <a:stretch>
                            <a:fillRect l="-702586" t="-101333" r="-101724" b="-2667"/>
                          </a:stretch>
                        </a:blipFill>
                      </a:tcPr>
                    </a:tc>
                    <a:tc>
                      <a:txBody>
                        <a:bodyPr/>
                        <a:lstStyle/>
                        <a:p>
                          <a:endParaRPr lang="en-US"/>
                        </a:p>
                      </a:txBody>
                      <a:tcPr anchor="ctr">
                        <a:blipFill rotWithShape="0">
                          <a:blip r:embed="rId6"/>
                          <a:stretch>
                            <a:fillRect l="-802586" t="-101333" r="-1724" b="-2667"/>
                          </a:stretch>
                        </a:blipFill>
                      </a:tcPr>
                    </a:tc>
                  </a:tr>
                </a:tbl>
              </a:graphicData>
            </a:graphic>
          </p:graphicFrame>
        </mc:Fallback>
      </mc:AlternateContent>
      <mc:AlternateContent xmlns:mc="http://schemas.openxmlformats.org/markup-compatibility/2006" xmlns:a14="http://schemas.microsoft.com/office/drawing/2010/main">
        <mc:Choice Requires="a14">
          <p:sp>
            <p:nvSpPr>
              <p:cNvPr id="25" name="TextBox 24"/>
              <p:cNvSpPr txBox="1"/>
              <p:nvPr/>
            </p:nvSpPr>
            <p:spPr>
              <a:xfrm>
                <a:off x="4422648" y="4724400"/>
                <a:ext cx="1524000" cy="369332"/>
              </a:xfrm>
              <a:prstGeom prst="rect">
                <a:avLst/>
              </a:prstGeom>
              <a:solidFill>
                <a:srgbClr val="FFFF00"/>
              </a:solidFill>
              <a:ln w="22225">
                <a:solidFill>
                  <a:schemeClr val="accent4">
                    <a:lumMod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𝑟</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𝑟</m:t>
                          </m:r>
                        </m:sup>
                      </m:sSup>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4422648" y="4724400"/>
                <a:ext cx="1524000" cy="369332"/>
              </a:xfrm>
              <a:prstGeom prst="rect">
                <a:avLst/>
              </a:prstGeom>
              <a:blipFill rotWithShape="0">
                <a:blip r:embed="rId7"/>
                <a:stretch>
                  <a:fillRect/>
                </a:stretch>
              </a:blipFill>
              <a:ln w="22225">
                <a:solidFill>
                  <a:schemeClr val="accent4">
                    <a:lumMod val="50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88634930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2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Permutation</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a:bodyPr>
              <a:lstStyle/>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457200" indent="0" algn="just">
                  <a:spcBef>
                    <a:spcPts val="0"/>
                  </a:spcBef>
                  <a:buNone/>
                </a:pPr>
                <a:r>
                  <a:rPr lang="en-US" sz="1600" dirty="0" smtClean="0">
                    <a:latin typeface="Calibri" panose="020F0502020204030204" pitchFamily="34" charset="0"/>
                    <a:cs typeface="Calibri" panose="020F0502020204030204" pitchFamily="34" charset="0"/>
                  </a:rPr>
                  <a:t> </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1200"/>
                  </a:spcBef>
                  <a:buNone/>
                </a:pPr>
                <a:r>
                  <a:rPr lang="en-US" sz="1600" dirty="0" smtClean="0">
                    <a:latin typeface="Calibri" panose="020F0502020204030204" pitchFamily="34" charset="0"/>
                    <a:cs typeface="Calibri" panose="020F0502020204030204" pitchFamily="34" charset="0"/>
                  </a:rPr>
                  <a:t>Assume that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𝑟</m:t>
                    </m:r>
                  </m:oMath>
                </a14:m>
                <a:r>
                  <a:rPr lang="en-US" sz="1600" dirty="0" smtClean="0">
                    <a:latin typeface="Calibri" panose="020F0502020204030204" pitchFamily="34" charset="0"/>
                    <a:cs typeface="Calibri" panose="020F0502020204030204" pitchFamily="34" charset="0"/>
                  </a:rPr>
                  <a:t>. As order is relevant, we can think of a first, a second, …, and an </a:t>
                </a:r>
                <a14:m>
                  <m:oMath xmlns:m="http://schemas.openxmlformats.org/officeDocument/2006/math">
                    <m:r>
                      <a:rPr lang="en-US" sz="1600" i="1" dirty="0" smtClean="0">
                        <a:latin typeface="Cambria Math" panose="02040503050406030204" pitchFamily="18" charset="0"/>
                        <a:cs typeface="Calibri" panose="020F0502020204030204" pitchFamily="34" charset="0"/>
                      </a:rPr>
                      <m:t>𝑟</m:t>
                    </m:r>
                  </m:oMath>
                </a14:m>
                <a:r>
                  <a:rPr lang="en-US" sz="1600" baseline="30000" dirty="0" err="1" smtClean="0">
                    <a:latin typeface="Calibri" panose="020F0502020204030204" pitchFamily="34" charset="0"/>
                    <a:cs typeface="Calibri" panose="020F0502020204030204" pitchFamily="34" charset="0"/>
                  </a:rPr>
                  <a:t>th</a:t>
                </a:r>
                <a:r>
                  <a:rPr lang="en-US" sz="1600" dirty="0" smtClean="0">
                    <a:latin typeface="Calibri" panose="020F0502020204030204" pitchFamily="34" charset="0"/>
                    <a:cs typeface="Calibri" panose="020F0502020204030204" pitchFamily="34" charset="0"/>
                  </a:rPr>
                  <a:t> object. Because repetitions are not allowed, the number of permutations of </a:t>
                </a:r>
                <a14:m>
                  <m:oMath xmlns:m="http://schemas.openxmlformats.org/officeDocument/2006/math">
                    <m:r>
                      <a:rPr lang="en-US" sz="1600" i="1" dirty="0" smtClean="0">
                        <a:latin typeface="Cambria Math" panose="02040503050406030204" pitchFamily="18" charset="0"/>
                        <a:cs typeface="Calibri" panose="020F0502020204030204" pitchFamily="34" charset="0"/>
                      </a:rPr>
                      <m:t>𝑟</m:t>
                    </m:r>
                  </m:oMath>
                </a14:m>
                <a:r>
                  <a:rPr lang="en-US" sz="1600" dirty="0" smtClean="0">
                    <a:latin typeface="Calibri" panose="020F0502020204030204" pitchFamily="34" charset="0"/>
                    <a:cs typeface="Calibri" panose="020F0502020204030204" pitchFamily="34" charset="0"/>
                  </a:rPr>
                  <a:t> of </a:t>
                </a:r>
                <a14:m>
                  <m:oMath xmlns:m="http://schemas.openxmlformats.org/officeDocument/2006/math">
                    <m:r>
                      <a:rPr lang="en-US" sz="1600" i="1" dirty="0"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distinct objects can be calculated as follows:</a:t>
                </a:r>
              </a:p>
              <a:p>
                <a:pPr marL="82296" indent="0" algn="just">
                  <a:spcBef>
                    <a:spcPts val="0"/>
                  </a:spcBef>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b="1" dirty="0">
                  <a:latin typeface="Calibri" panose="020F0502020204030204" pitchFamily="34" charset="0"/>
                  <a:cs typeface="Calibri" panose="020F0502020204030204" pitchFamily="34" charset="0"/>
                </a:endParaRPr>
              </a:p>
              <a:p>
                <a:pPr marL="82296" indent="0" algn="just">
                  <a:spcBef>
                    <a:spcPts val="0"/>
                  </a:spcBef>
                  <a:buNone/>
                </a:pPr>
                <a:endParaRPr lang="en-US" sz="1600" b="1" dirty="0">
                  <a:latin typeface="Calibri" panose="020F0502020204030204" pitchFamily="34" charset="0"/>
                  <a:cs typeface="Calibri" panose="020F0502020204030204" pitchFamily="34" charset="0"/>
                </a:endParaRPr>
              </a:p>
              <a:p>
                <a:pPr marL="82296" indent="0" algn="just">
                  <a:spcBef>
                    <a:spcPts val="0"/>
                  </a:spcBef>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solidFill>
                      <a:srgbClr val="FF0000"/>
                    </a:solidFill>
                    <a:latin typeface="Calibri" panose="020F0502020204030204" pitchFamily="34" charset="0"/>
                    <a:cs typeface="Calibri" panose="020F0502020204030204" pitchFamily="34" charset="0"/>
                  </a:rPr>
                  <a:t>		</a:t>
                </a:r>
              </a:p>
              <a:p>
                <a:pPr marL="82296" indent="0" algn="just">
                  <a:spcBef>
                    <a:spcPts val="0"/>
                  </a:spcBef>
                  <a:buNone/>
                </a:pPr>
                <a:r>
                  <a:rPr lang="en-US" sz="1600" dirty="0" smtClean="0">
                    <a:latin typeface="Calibri" panose="020F0502020204030204" pitchFamily="34" charset="0"/>
                    <a:cs typeface="Calibri" panose="020F0502020204030204" pitchFamily="34" charset="0"/>
                  </a:rPr>
                  <a:t>That is,</a:t>
                </a:r>
              </a:p>
              <a:p>
                <a:pPr marL="82296" indent="0" algn="ctr">
                  <a:spcBef>
                    <a:spcPts val="0"/>
                  </a:spcBef>
                  <a:buNone/>
                </a:pPr>
                <a14:m>
                  <m:oMath xmlns:m="http://schemas.openxmlformats.org/officeDocument/2006/math">
                    <m:r>
                      <a:rPr lang="en-US" sz="1600" b="0" i="1" smtClean="0">
                        <a:latin typeface="Cambria Math" panose="02040503050406030204" pitchFamily="18" charset="0"/>
                        <a:cs typeface="Calibri" panose="020F0502020204030204" pitchFamily="34" charset="0"/>
                      </a:rPr>
                      <m:t>𝑃</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𝑟</m:t>
                        </m:r>
                      </m:e>
                    </m:d>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e>
                    </m:d>
                    <m:r>
                      <a:rPr lang="en-US" sz="1600" b="0" i="1" smtClean="0">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𝑟</m:t>
                        </m:r>
                        <m:r>
                          <a:rPr lang="en-US" sz="1600" b="0" i="1" smtClean="0">
                            <a:latin typeface="Cambria Math" panose="02040503050406030204" pitchFamily="18" charset="0"/>
                            <a:cs typeface="Calibri" panose="020F0502020204030204" pitchFamily="34" charset="0"/>
                          </a:rPr>
                          <m:t>+2</m:t>
                        </m:r>
                      </m:e>
                    </m:d>
                    <m:r>
                      <a:rPr lang="en-US" sz="1600" b="0" i="1" smtClean="0">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𝑟</m:t>
                        </m:r>
                        <m:r>
                          <a:rPr lang="en-US" sz="1600" b="0" i="1" smtClean="0">
                            <a:latin typeface="Cambria Math" panose="02040503050406030204" pitchFamily="18" charset="0"/>
                            <a:cs typeface="Calibri" panose="020F0502020204030204" pitchFamily="34" charset="0"/>
                          </a:rPr>
                          <m:t>+1</m:t>
                        </m:r>
                      </m:e>
                    </m:d>
                  </m:oMath>
                </a14:m>
                <a:r>
                  <a:rPr lang="en-US" sz="1600" b="0" dirty="0" smtClean="0">
                    <a:latin typeface="Calibri" panose="020F0502020204030204" pitchFamily="34" charset="0"/>
                    <a:cs typeface="Calibri" panose="020F0502020204030204" pitchFamily="34" charset="0"/>
                  </a:rPr>
                  <a:t>.</a:t>
                </a:r>
              </a:p>
              <a:p>
                <a:pPr marL="82296" indent="0">
                  <a:spcBef>
                    <a:spcPts val="0"/>
                  </a:spcBef>
                  <a:buNone/>
                </a:pPr>
                <a:endParaRPr lang="en-US" sz="1600" b="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The </a:t>
                </a:r>
                <a:r>
                  <a:rPr lang="en-US" sz="1600" b="1" i="1" dirty="0" smtClean="0">
                    <a:latin typeface="Calibri" panose="020F0502020204030204" pitchFamily="34" charset="0"/>
                    <a:cs typeface="Calibri" panose="020F0502020204030204" pitchFamily="34" charset="0"/>
                  </a:rPr>
                  <a:t>factorial</a:t>
                </a:r>
                <a:r>
                  <a:rPr lang="en-US" sz="1600" dirty="0" smtClean="0">
                    <a:latin typeface="Calibri" panose="020F0502020204030204" pitchFamily="34" charset="0"/>
                    <a:cs typeface="Calibri" panose="020F0502020204030204" pitchFamily="34" charset="0"/>
                  </a:rPr>
                  <a:t> of a nonnegative integer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oMath>
                </a14:m>
                <a:r>
                  <a:rPr lang="en-US" sz="1600" b="0" dirty="0" smtClean="0">
                    <a:latin typeface="Calibri" panose="020F0502020204030204" pitchFamily="34" charset="0"/>
                    <a:cs typeface="Calibri" panose="020F0502020204030204" pitchFamily="34" charset="0"/>
                  </a:rPr>
                  <a:t>, denoted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oMath>
                </a14:m>
                <a:r>
                  <a:rPr lang="en-US" sz="1600" b="0" dirty="0" smtClean="0">
                    <a:latin typeface="Calibri" panose="020F0502020204030204" pitchFamily="34" charset="0"/>
                    <a:cs typeface="Calibri" panose="020F0502020204030204" pitchFamily="34" charset="0"/>
                  </a:rPr>
                  <a:t>, is defined as </a:t>
                </a:r>
                <a14:m>
                  <m:oMath xmlns:m="http://schemas.openxmlformats.org/officeDocument/2006/math">
                    <m:r>
                      <a:rPr lang="en-US" sz="1600" b="0" i="1" smtClean="0">
                        <a:latin typeface="Cambria Math" panose="02040503050406030204" pitchFamily="18" charset="0"/>
                        <a:cs typeface="Calibri" panose="020F0502020204030204" pitchFamily="34" charset="0"/>
                      </a:rPr>
                      <m:t>1</m:t>
                    </m:r>
                  </m:oMath>
                </a14:m>
                <a:r>
                  <a:rPr lang="en-US" sz="1600" b="0" dirty="0" smtClean="0">
                    <a:latin typeface="Calibri" panose="020F0502020204030204" pitchFamily="34" charset="0"/>
                    <a:cs typeface="Calibri" panose="020F0502020204030204" pitchFamily="34" charset="0"/>
                  </a:rPr>
                  <a:t> if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=0</m:t>
                    </m:r>
                  </m:oMath>
                </a14:m>
                <a:r>
                  <a:rPr lang="en-US" sz="1600" b="0" dirty="0" smtClean="0">
                    <a:latin typeface="Calibri" panose="020F0502020204030204" pitchFamily="34" charset="0"/>
                    <a:cs typeface="Calibri" panose="020F0502020204030204" pitchFamily="34" charset="0"/>
                  </a:rPr>
                  <a:t>, and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e>
                    </m:d>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−2</m:t>
                        </m:r>
                      </m:e>
                    </m:d>
                    <m:r>
                      <a:rPr lang="en-US" sz="1600" b="0" i="1" smtClean="0">
                        <a:latin typeface="Cambria Math" panose="02040503050406030204" pitchFamily="18" charset="0"/>
                        <a:cs typeface="Calibri" panose="020F0502020204030204" pitchFamily="34" charset="0"/>
                      </a:rPr>
                      <m:t>⋯3⋅2⋅1</m:t>
                    </m:r>
                  </m:oMath>
                </a14:m>
                <a:r>
                  <a:rPr lang="en-US" sz="1600" b="0" dirty="0" smtClean="0">
                    <a:latin typeface="Calibri" panose="020F0502020204030204" pitchFamily="34" charset="0"/>
                    <a:cs typeface="Calibri" panose="020F0502020204030204" pitchFamily="34" charset="0"/>
                  </a:rPr>
                  <a:t> otherwise. </a:t>
                </a:r>
                <a:r>
                  <a:rPr lang="en-US" sz="1600" dirty="0" smtClean="0">
                    <a:latin typeface="Calibri" panose="020F0502020204030204" pitchFamily="34" charset="0"/>
                    <a:cs typeface="Calibri" panose="020F0502020204030204" pitchFamily="34" charset="0"/>
                  </a:rPr>
                  <a:t>According to the above formula of </a:t>
                </a:r>
                <a14:m>
                  <m:oMath xmlns:m="http://schemas.openxmlformats.org/officeDocument/2006/math">
                    <m:r>
                      <a:rPr lang="en-US" sz="1600" b="0" i="1" smtClean="0">
                        <a:latin typeface="Cambria Math" panose="02040503050406030204" pitchFamily="18" charset="0"/>
                        <a:cs typeface="Calibri" panose="020F0502020204030204" pitchFamily="34" charset="0"/>
                      </a:rPr>
                      <m:t>𝑃</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𝑟</m:t>
                        </m:r>
                      </m:e>
                    </m:d>
                  </m:oMath>
                </a14:m>
                <a:r>
                  <a:rPr lang="en-US" sz="1600" b="0" dirty="0" smtClean="0">
                    <a:latin typeface="Calibri" panose="020F0502020204030204" pitchFamily="34" charset="0"/>
                    <a:cs typeface="Calibri" panose="020F0502020204030204" pitchFamily="34" charset="0"/>
                  </a:rPr>
                  <a:t>, we have </a:t>
                </a:r>
                <a14:m>
                  <m:oMath xmlns:m="http://schemas.openxmlformats.org/officeDocument/2006/math">
                    <m:r>
                      <a:rPr lang="en-US" sz="1600" b="0" i="1" smtClean="0">
                        <a:latin typeface="Cambria Math" panose="02040503050406030204" pitchFamily="18" charset="0"/>
                        <a:cs typeface="Calibri" panose="020F0502020204030204" pitchFamily="34" charset="0"/>
                      </a:rPr>
                      <m:t>𝑃</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e>
                    </m:d>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oMath>
                </a14:m>
                <a:r>
                  <a:rPr lang="en-US" sz="1600" b="0" dirty="0" smtClean="0">
                    <a:latin typeface="Calibri" panose="020F0502020204030204" pitchFamily="34" charset="0"/>
                    <a:cs typeface="Calibri" panose="020F0502020204030204" pitchFamily="34" charset="0"/>
                  </a:rPr>
                  <a:t>. Moreover, for </a:t>
                </a:r>
                <a14:m>
                  <m:oMath xmlns:m="http://schemas.openxmlformats.org/officeDocument/2006/math">
                    <m:r>
                      <a:rPr lang="en-US" sz="1600" b="0" i="1" smtClean="0">
                        <a:latin typeface="Cambria Math" panose="02040503050406030204" pitchFamily="18" charset="0"/>
                        <a:cs typeface="Calibri" panose="020F0502020204030204" pitchFamily="34" charset="0"/>
                      </a:rPr>
                      <m:t>𝑟</m:t>
                    </m:r>
                    <m:r>
                      <a:rPr lang="en-US" sz="1600" b="0" i="1" smtClean="0">
                        <a:latin typeface="Cambria Math" panose="02040503050406030204" pitchFamily="18" charset="0"/>
                        <a:cs typeface="Calibri" panose="020F0502020204030204" pitchFamily="34" charset="0"/>
                      </a:rPr>
                      <m:t>&lt;</m:t>
                    </m:r>
                    <m:r>
                      <a:rPr lang="en-US" sz="1600" b="0" i="1" smtClean="0">
                        <a:latin typeface="Cambria Math" panose="02040503050406030204" pitchFamily="18" charset="0"/>
                        <a:cs typeface="Calibri" panose="020F0502020204030204" pitchFamily="34" charset="0"/>
                      </a:rPr>
                      <m:t>𝑛</m:t>
                    </m:r>
                  </m:oMath>
                </a14:m>
                <a:r>
                  <a:rPr lang="en-US" sz="1600" b="0" dirty="0" smtClean="0">
                    <a:latin typeface="Calibri" panose="020F0502020204030204" pitchFamily="34" charset="0"/>
                    <a:cs typeface="Calibri" panose="020F0502020204030204" pitchFamily="34" charset="0"/>
                  </a:rPr>
                  <a:t>, </a:t>
                </a:r>
              </a:p>
              <a:p>
                <a:pPr marL="82296" indent="0">
                  <a:spcBef>
                    <a:spcPts val="0"/>
                  </a:spcBef>
                  <a:buNone/>
                </a:pPr>
                <a:endParaRPr lang="en-US" sz="1600" b="0" dirty="0" smtClean="0">
                  <a:latin typeface="Calibri" panose="020F0502020204030204" pitchFamily="34" charset="0"/>
                  <a:cs typeface="Calibri" panose="020F0502020204030204" pitchFamily="34" charset="0"/>
                </a:endParaRPr>
              </a:p>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cs typeface="Calibri" panose="020F0502020204030204" pitchFamily="34" charset="0"/>
                        </a:rPr>
                        <m:t>𝑃</m:t>
                      </m:r>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𝑟</m:t>
                          </m:r>
                        </m:e>
                      </m:d>
                      <m:r>
                        <a:rPr lang="en-US" sz="1600" i="1">
                          <a:latin typeface="Cambria Math" panose="02040503050406030204" pitchFamily="18" charset="0"/>
                          <a:cs typeface="Calibri" panose="020F0502020204030204" pitchFamily="34" charset="0"/>
                        </a:rPr>
                        <m:t>=</m:t>
                      </m:r>
                      <m:f>
                        <m:fPr>
                          <m:ctrlPr>
                            <a:rPr lang="en-US" sz="1600" i="1" smtClean="0">
                              <a:latin typeface="Cambria Math" panose="02040503050406030204" pitchFamily="18" charset="0"/>
                              <a:cs typeface="Calibri" panose="020F0502020204030204" pitchFamily="34" charset="0"/>
                            </a:rPr>
                          </m:ctrlPr>
                        </m:fPr>
                        <m:num>
                          <m:r>
                            <a:rPr lang="en-US" sz="1600" b="0" i="1" smtClean="0">
                              <a:latin typeface="Cambria Math" panose="02040503050406030204" pitchFamily="18" charset="0"/>
                              <a:cs typeface="Calibri" panose="020F0502020204030204" pitchFamily="34" charset="0"/>
                            </a:rPr>
                            <m:t>𝑛</m:t>
                          </m:r>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−1</m:t>
                              </m:r>
                            </m:e>
                          </m:d>
                          <m:r>
                            <a:rPr lang="en-US" sz="1600" i="1">
                              <a:latin typeface="Cambria Math" panose="02040503050406030204" pitchFamily="18" charset="0"/>
                              <a:cs typeface="Calibri" panose="020F0502020204030204" pitchFamily="34" charset="0"/>
                            </a:rPr>
                            <m:t>⋯</m:t>
                          </m:r>
                          <m:d>
                            <m:dPr>
                              <m:ctrlPr>
                                <a:rPr lang="en-US" sz="1600" i="1" smtClean="0">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𝑟</m:t>
                              </m:r>
                              <m:r>
                                <a:rPr lang="en-US" sz="1600" i="1">
                                  <a:latin typeface="Cambria Math" panose="02040503050406030204" pitchFamily="18" charset="0"/>
                                  <a:cs typeface="Calibri" panose="020F0502020204030204" pitchFamily="34" charset="0"/>
                                </a:rPr>
                                <m:t>+1</m:t>
                              </m:r>
                            </m:e>
                          </m:d>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𝑟</m:t>
                              </m:r>
                            </m:e>
                          </m:d>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𝑟</m:t>
                              </m:r>
                              <m:r>
                                <a:rPr lang="en-US" sz="1600" b="0" i="1" smtClean="0">
                                  <a:latin typeface="Cambria Math" panose="02040503050406030204" pitchFamily="18" charset="0"/>
                                  <a:cs typeface="Calibri" panose="020F0502020204030204" pitchFamily="34" charset="0"/>
                                </a:rPr>
                                <m:t>−1</m:t>
                              </m:r>
                            </m:e>
                          </m:d>
                          <m:r>
                            <a:rPr lang="en-US" sz="1600" b="0" i="1" smtClean="0">
                              <a:latin typeface="Cambria Math" panose="02040503050406030204" pitchFamily="18" charset="0"/>
                              <a:cs typeface="Calibri" panose="020F0502020204030204" pitchFamily="34" charset="0"/>
                            </a:rPr>
                            <m:t>⋯3⋅2⋅1</m:t>
                          </m:r>
                        </m:num>
                        <m:den>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𝑟</m:t>
                              </m:r>
                            </m:e>
                          </m:d>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𝑟</m:t>
                              </m:r>
                              <m:r>
                                <a:rPr lang="en-US" sz="1600" i="1">
                                  <a:latin typeface="Cambria Math" panose="02040503050406030204" pitchFamily="18" charset="0"/>
                                  <a:cs typeface="Calibri" panose="020F0502020204030204" pitchFamily="34" charset="0"/>
                                </a:rPr>
                                <m:t>−1</m:t>
                              </m:r>
                            </m:e>
                          </m:d>
                          <m:r>
                            <a:rPr lang="en-US" sz="1600" i="1">
                              <a:latin typeface="Cambria Math" panose="02040503050406030204" pitchFamily="18" charset="0"/>
                              <a:cs typeface="Calibri" panose="020F0502020204030204" pitchFamily="34" charset="0"/>
                            </a:rPr>
                            <m:t>⋯3⋅2⋅1</m:t>
                          </m:r>
                        </m:den>
                      </m:f>
                      <m:r>
                        <a:rPr lang="en-US" sz="1600" b="0" i="1" smtClean="0">
                          <a:latin typeface="Cambria Math" panose="02040503050406030204" pitchFamily="18" charset="0"/>
                          <a:cs typeface="Calibri" panose="020F0502020204030204" pitchFamily="34" charset="0"/>
                        </a:rPr>
                        <m:t>=</m:t>
                      </m:r>
                      <m:f>
                        <m:fPr>
                          <m:ctrlPr>
                            <a:rPr lang="en-US" sz="1600" b="0" i="1" smtClean="0">
                              <a:latin typeface="Cambria Math" panose="02040503050406030204" pitchFamily="18" charset="0"/>
                              <a:cs typeface="Calibri" panose="020F0502020204030204" pitchFamily="34" charset="0"/>
                            </a:rPr>
                          </m:ctrlPr>
                        </m:fPr>
                        <m:num>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num>
                        <m:den>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𝑟</m:t>
                              </m:r>
                            </m:e>
                          </m:d>
                          <m:r>
                            <a:rPr lang="en-US" sz="1600" b="0" i="1" smtClean="0">
                              <a:latin typeface="Cambria Math" panose="02040503050406030204" pitchFamily="18" charset="0"/>
                              <a:cs typeface="Calibri" panose="020F0502020204030204" pitchFamily="34" charset="0"/>
                            </a:rPr>
                            <m:t>!</m:t>
                          </m:r>
                        </m:den>
                      </m:f>
                    </m:oMath>
                  </m:oMathPara>
                </a14:m>
                <a:endParaRPr lang="en-US" sz="1600" b="1" dirty="0">
                  <a:latin typeface="Calibri" panose="020F0502020204030204" pitchFamily="34" charset="0"/>
                  <a:cs typeface="Calibri" panose="020F0502020204030204" pitchFamily="34" charset="0"/>
                </a:endParaRPr>
              </a:p>
              <a:p>
                <a:pPr marL="82296" indent="0" algn="just">
                  <a:spcBef>
                    <a:spcPts val="0"/>
                  </a:spcBef>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11</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mc:AlternateContent xmlns:mc="http://schemas.openxmlformats.org/markup-compatibility/2006" xmlns:a14="http://schemas.microsoft.com/office/drawing/2010/main">
        <mc:Choice Requires="a14">
          <p:sp>
            <p:nvSpPr>
              <p:cNvPr id="6" name="TextBox 5"/>
              <p:cNvSpPr txBox="1"/>
              <p:nvPr/>
            </p:nvSpPr>
            <p:spPr>
              <a:xfrm>
                <a:off x="1929279" y="1445294"/>
                <a:ext cx="6347460" cy="584775"/>
              </a:xfrm>
              <a:prstGeom prst="rect">
                <a:avLst/>
              </a:prstGeom>
              <a:solidFill>
                <a:schemeClr val="accent3">
                  <a:lumMod val="20000"/>
                  <a:lumOff val="80000"/>
                </a:schemeClr>
              </a:solidFill>
              <a:ln w="25400">
                <a:solidFill>
                  <a:schemeClr val="accent4">
                    <a:lumMod val="50000"/>
                  </a:schemeClr>
                </a:solidFill>
              </a:ln>
            </p:spPr>
            <p:txBody>
              <a:bodyPr wrap="square" rtlCol="0">
                <a:spAutoFit/>
              </a:bodyPr>
              <a:lstStyle/>
              <a:p>
                <a:pPr algn="just"/>
                <a:r>
                  <a:rPr lang="en-US" sz="1600" dirty="0" smtClean="0">
                    <a:solidFill>
                      <a:prstClr val="black"/>
                    </a:solidFill>
                    <a:latin typeface="Calibri" panose="020F0502020204030204" pitchFamily="34" charset="0"/>
                    <a:cs typeface="Calibri" panose="020F0502020204030204" pitchFamily="34" charset="0"/>
                  </a:rPr>
                  <a:t>In how many ways can one </a:t>
                </a:r>
                <a:r>
                  <a:rPr lang="en-US" sz="1600" b="1" i="1" dirty="0" smtClean="0">
                    <a:solidFill>
                      <a:prstClr val="black"/>
                    </a:solidFill>
                    <a:latin typeface="Calibri" panose="020F0502020204030204" pitchFamily="34" charset="0"/>
                    <a:cs typeface="Calibri" panose="020F0502020204030204" pitchFamily="34" charset="0"/>
                  </a:rPr>
                  <a:t>order</a:t>
                </a:r>
                <a:r>
                  <a:rPr lang="en-US" sz="1600" dirty="0" smtClean="0">
                    <a:solidFill>
                      <a:prstClr val="black"/>
                    </a:solidFill>
                    <a:latin typeface="Calibri" panose="020F0502020204030204" pitchFamily="34" charset="0"/>
                    <a:cs typeface="Calibri" panose="020F0502020204030204" pitchFamily="34" charset="0"/>
                  </a:rPr>
                  <a:t> </a:t>
                </a:r>
                <a14:m>
                  <m:oMath xmlns:m="http://schemas.openxmlformats.org/officeDocument/2006/math">
                    <m:r>
                      <a:rPr lang="en-US" sz="1600" i="1">
                        <a:solidFill>
                          <a:prstClr val="black"/>
                        </a:solidFill>
                        <a:latin typeface="Cambria Math" panose="02040503050406030204" pitchFamily="18" charset="0"/>
                        <a:cs typeface="Calibri" panose="020F0502020204030204" pitchFamily="34" charset="0"/>
                      </a:rPr>
                      <m:t>𝑟</m:t>
                    </m:r>
                  </m:oMath>
                </a14:m>
                <a:r>
                  <a:rPr lang="en-US" sz="1600" dirty="0">
                    <a:solidFill>
                      <a:prstClr val="black"/>
                    </a:solidFill>
                    <a:latin typeface="Calibri" panose="020F0502020204030204" pitchFamily="34" charset="0"/>
                    <a:cs typeface="Calibri" panose="020F0502020204030204" pitchFamily="34" charset="0"/>
                  </a:rPr>
                  <a:t> of </a:t>
                </a:r>
                <a14:m>
                  <m:oMath xmlns:m="http://schemas.openxmlformats.org/officeDocument/2006/math">
                    <m:r>
                      <a:rPr lang="en-US" sz="1600" i="1" dirty="0">
                        <a:solidFill>
                          <a:prstClr val="black"/>
                        </a:solidFill>
                        <a:latin typeface="Cambria Math" panose="02040503050406030204" pitchFamily="18" charset="0"/>
                      </a:rPr>
                      <m:t>𝑛</m:t>
                    </m:r>
                  </m:oMath>
                </a14:m>
                <a:r>
                  <a:rPr lang="en-US" sz="1600" dirty="0" smtClean="0">
                    <a:solidFill>
                      <a:prstClr val="black"/>
                    </a:solidFill>
                    <a:latin typeface="Calibri" panose="020F0502020204030204" pitchFamily="34" charset="0"/>
                    <a:cs typeface="Calibri" panose="020F0502020204030204" pitchFamily="34" charset="0"/>
                  </a:rPr>
                  <a:t> distinct </a:t>
                </a:r>
                <a:r>
                  <a:rPr lang="en-US" sz="1600" dirty="0">
                    <a:solidFill>
                      <a:prstClr val="black"/>
                    </a:solidFill>
                    <a:latin typeface="Calibri" panose="020F0502020204030204" pitchFamily="34" charset="0"/>
                    <a:cs typeface="Calibri" panose="020F0502020204030204" pitchFamily="34" charset="0"/>
                  </a:rPr>
                  <a:t>objects </a:t>
                </a:r>
                <a:r>
                  <a:rPr lang="en-US" sz="1600" dirty="0" smtClean="0">
                    <a:solidFill>
                      <a:prstClr val="black"/>
                    </a:solidFill>
                    <a:latin typeface="Calibri" panose="020F0502020204030204" pitchFamily="34" charset="0"/>
                    <a:cs typeface="Calibri" panose="020F0502020204030204" pitchFamily="34" charset="0"/>
                  </a:rPr>
                  <a:t>where the </a:t>
                </a:r>
                <a:r>
                  <a:rPr lang="en-US" sz="1600" b="1" i="1" dirty="0" smtClean="0">
                    <a:solidFill>
                      <a:prstClr val="black"/>
                    </a:solidFill>
                    <a:latin typeface="Calibri" panose="020F0502020204030204" pitchFamily="34" charset="0"/>
                    <a:cs typeface="Calibri" panose="020F0502020204030204" pitchFamily="34" charset="0"/>
                  </a:rPr>
                  <a:t>repeated </a:t>
                </a:r>
                <a:r>
                  <a:rPr lang="en-US" sz="1600" b="1" i="1" dirty="0">
                    <a:solidFill>
                      <a:prstClr val="black"/>
                    </a:solidFill>
                    <a:latin typeface="Calibri" panose="020F0502020204030204" pitchFamily="34" charset="0"/>
                    <a:cs typeface="Calibri" panose="020F0502020204030204" pitchFamily="34" charset="0"/>
                  </a:rPr>
                  <a:t>use of </a:t>
                </a:r>
                <a:r>
                  <a:rPr lang="en-US" sz="1600" b="1" i="1" dirty="0" smtClean="0">
                    <a:solidFill>
                      <a:prstClr val="black"/>
                    </a:solidFill>
                    <a:latin typeface="Calibri" panose="020F0502020204030204" pitchFamily="34" charset="0"/>
                    <a:cs typeface="Calibri" panose="020F0502020204030204" pitchFamily="34" charset="0"/>
                  </a:rPr>
                  <a:t>objects is not allowed</a:t>
                </a:r>
                <a:r>
                  <a:rPr lang="en-US" sz="1600" dirty="0" smtClean="0">
                    <a:solidFill>
                      <a:prstClr val="black"/>
                    </a:solidFill>
                    <a:latin typeface="Calibri" panose="020F0502020204030204" pitchFamily="34" charset="0"/>
                    <a:cs typeface="Calibri" panose="020F0502020204030204" pitchFamily="34" charset="0"/>
                  </a:rPr>
                  <a:t>?</a:t>
                </a:r>
                <a:endParaRPr lang="en-US" sz="1600" dirty="0">
                  <a:solidFill>
                    <a:prstClr val="black"/>
                  </a:solidFill>
                  <a:latin typeface="Calibri" panose="020F0502020204030204" pitchFamily="34" charset="0"/>
                  <a:cs typeface="Calibri" panose="020F0502020204030204"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929279" y="1445294"/>
                <a:ext cx="6347460" cy="584775"/>
              </a:xfrm>
              <a:prstGeom prst="rect">
                <a:avLst/>
              </a:prstGeom>
              <a:blipFill rotWithShape="0">
                <a:blip r:embed="rId5"/>
                <a:stretch>
                  <a:fillRect l="-287" t="-1000" r="-287" b="-10000"/>
                </a:stretch>
              </a:blipFill>
              <a:ln w="25400">
                <a:solidFill>
                  <a:schemeClr val="accent4">
                    <a:lumMod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3" name="Table 22"/>
              <p:cNvGraphicFramePr>
                <a:graphicFrameLocks noGrp="1"/>
              </p:cNvGraphicFramePr>
              <p:nvPr>
                <p:extLst/>
              </p:nvPr>
            </p:nvGraphicFramePr>
            <p:xfrm>
              <a:off x="1929279" y="3086779"/>
              <a:ext cx="6372478" cy="940448"/>
            </p:xfrm>
            <a:graphic>
              <a:graphicData uri="http://schemas.openxmlformats.org/drawingml/2006/table">
                <a:tbl>
                  <a:tblPr firstRow="1" bandRow="1">
                    <a:tableStyleId>{10A1B5D5-9B99-4C35-A422-299274C87663}</a:tableStyleId>
                  </a:tblPr>
                  <a:tblGrid>
                    <a:gridCol w="708053"/>
                    <a:gridCol w="397935"/>
                    <a:gridCol w="914400"/>
                    <a:gridCol w="381000"/>
                    <a:gridCol w="457200"/>
                    <a:gridCol w="381000"/>
                    <a:gridCol w="1371600"/>
                    <a:gridCol w="381000"/>
                    <a:gridCol w="1380290"/>
                  </a:tblGrid>
                  <a:tr h="452768">
                    <a:tc>
                      <a:txBody>
                        <a:bodyPr/>
                        <a:lstStyle/>
                        <a:p>
                          <a:pPr algn="ctr"/>
                          <a:r>
                            <a:rPr lang="en-US" sz="1300" b="1" dirty="0" smtClean="0">
                              <a:latin typeface="Calibri" panose="020F0502020204030204" pitchFamily="34" charset="0"/>
                              <a:cs typeface="Calibri" panose="020F0502020204030204" pitchFamily="34" charset="0"/>
                            </a:rPr>
                            <a:t>Stage 1</a:t>
                          </a:r>
                          <a:endParaRPr lang="en-US" sz="1300" b="1" dirty="0">
                            <a:latin typeface="Calibri" panose="020F0502020204030204" pitchFamily="34" charset="0"/>
                            <a:cs typeface="Calibri" panose="020F0502020204030204" pitchFamily="34" charset="0"/>
                          </a:endParaRPr>
                        </a:p>
                      </a:txBody>
                      <a:tcPr anchor="ctr"/>
                    </a:tc>
                    <a:tc>
                      <a:txBody>
                        <a:bodyPr/>
                        <a:lstStyle/>
                        <a:p>
                          <a:pPr algn="ctr"/>
                          <a:endParaRPr lang="en-US" sz="1300" b="1" dirty="0">
                            <a:latin typeface="Calibri" panose="020F0502020204030204" pitchFamily="34" charset="0"/>
                            <a:cs typeface="Calibri" panose="020F0502020204030204" pitchFamily="34" charset="0"/>
                          </a:endParaRPr>
                        </a:p>
                      </a:txBody>
                      <a:tcPr anchor="ctr"/>
                    </a:tc>
                    <a:tc>
                      <a:txBody>
                        <a:bodyPr/>
                        <a:lstStyle/>
                        <a:p>
                          <a:pPr algn="ctr"/>
                          <a:r>
                            <a:rPr lang="en-US" sz="1300" b="1" dirty="0" smtClean="0">
                              <a:latin typeface="Calibri" panose="020F0502020204030204" pitchFamily="34" charset="0"/>
                              <a:cs typeface="Calibri" panose="020F0502020204030204" pitchFamily="34" charset="0"/>
                            </a:rPr>
                            <a:t>Stage 2</a:t>
                          </a:r>
                          <a:endParaRPr lang="en-US" sz="1300" b="1" dirty="0">
                            <a:latin typeface="Calibri" panose="020F0502020204030204" pitchFamily="34" charset="0"/>
                            <a:cs typeface="Calibri" panose="020F0502020204030204" pitchFamily="34" charset="0"/>
                          </a:endParaRPr>
                        </a:p>
                      </a:txBody>
                      <a:tcPr anchor="ctr"/>
                    </a:tc>
                    <a:tc>
                      <a:txBody>
                        <a:bodyPr/>
                        <a:lstStyle/>
                        <a:p>
                          <a:pPr algn="ctr"/>
                          <a:endParaRPr lang="en-US" sz="1300" b="1" dirty="0">
                            <a:latin typeface="Calibri" panose="020F0502020204030204" pitchFamily="34" charset="0"/>
                            <a:cs typeface="Calibri" panose="020F0502020204030204" pitchFamily="34" charset="0"/>
                          </a:endParaRPr>
                        </a:p>
                      </a:txBody>
                      <a:tcPr anchor="ctr"/>
                    </a:tc>
                    <a:tc>
                      <a:txBody>
                        <a:bodyPr/>
                        <a:lstStyle/>
                        <a:p>
                          <a:pPr algn="ctr"/>
                          <a:endParaRPr lang="en-US" sz="1300" b="1" dirty="0">
                            <a:latin typeface="Calibri" panose="020F0502020204030204" pitchFamily="34" charset="0"/>
                            <a:cs typeface="Calibri" panose="020F0502020204030204" pitchFamily="34" charset="0"/>
                          </a:endParaRPr>
                        </a:p>
                      </a:txBody>
                      <a:tcPr anchor="ctr"/>
                    </a:tc>
                    <a:tc>
                      <a:txBody>
                        <a:bodyPr/>
                        <a:lstStyle/>
                        <a:p>
                          <a:pPr algn="ctr"/>
                          <a:endParaRPr lang="en-US" sz="1300" b="1" dirty="0">
                            <a:latin typeface="Calibri" panose="020F0502020204030204" pitchFamily="34" charset="0"/>
                            <a:cs typeface="Calibri" panose="020F0502020204030204" pitchFamily="34" charset="0"/>
                          </a:endParaRPr>
                        </a:p>
                      </a:txBody>
                      <a:tcPr anchor="ctr"/>
                    </a:tc>
                    <a:tc>
                      <a:txBody>
                        <a:bodyPr/>
                        <a:lstStyle/>
                        <a:p>
                          <a:pPr algn="ctr"/>
                          <a:r>
                            <a:rPr lang="en-US" sz="1300" b="1" dirty="0" smtClean="0">
                              <a:latin typeface="Calibri" panose="020F0502020204030204" pitchFamily="34" charset="0"/>
                              <a:cs typeface="Calibri" panose="020F0502020204030204" pitchFamily="34" charset="0"/>
                            </a:rPr>
                            <a:t>Stage </a:t>
                          </a:r>
                          <a14:m>
                            <m:oMath xmlns:m="http://schemas.openxmlformats.org/officeDocument/2006/math">
                              <m:r>
                                <a:rPr lang="en-US" sz="1300" b="1" i="1" dirty="0" smtClean="0">
                                  <a:latin typeface="Cambria Math" panose="02040503050406030204" pitchFamily="18" charset="0"/>
                                  <a:cs typeface="Calibri" panose="020F0502020204030204" pitchFamily="34" charset="0"/>
                                </a:rPr>
                                <m:t>𝒓</m:t>
                              </m:r>
                            </m:oMath>
                          </a14:m>
                          <a:r>
                            <a:rPr lang="en-US" sz="1300" b="1" dirty="0" smtClean="0">
                              <a:latin typeface="Calibri" panose="020F0502020204030204" pitchFamily="34" charset="0"/>
                              <a:cs typeface="Calibri" panose="020F0502020204030204" pitchFamily="34" charset="0"/>
                            </a:rPr>
                            <a:t>-1</a:t>
                          </a:r>
                          <a:endParaRPr lang="en-US" sz="1300" b="1" dirty="0">
                            <a:latin typeface="Calibri" panose="020F0502020204030204" pitchFamily="34" charset="0"/>
                            <a:cs typeface="Calibri" panose="020F0502020204030204" pitchFamily="34" charset="0"/>
                          </a:endParaRPr>
                        </a:p>
                      </a:txBody>
                      <a:tcPr anchor="ctr"/>
                    </a:tc>
                    <a:tc>
                      <a:txBody>
                        <a:bodyPr/>
                        <a:lstStyle/>
                        <a:p>
                          <a:pPr algn="ctr"/>
                          <a:endParaRPr lang="en-US" sz="1300" b="1" dirty="0">
                            <a:latin typeface="Calibri" panose="020F0502020204030204" pitchFamily="34" charset="0"/>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dirty="0" smtClean="0">
                              <a:latin typeface="Calibri" panose="020F0502020204030204" pitchFamily="34" charset="0"/>
                              <a:cs typeface="Calibri" panose="020F0502020204030204" pitchFamily="34" charset="0"/>
                            </a:rPr>
                            <a:t>Stage r</a:t>
                          </a:r>
                        </a:p>
                        <a:p>
                          <a:pPr algn="ctr"/>
                          <a:endParaRPr lang="en-US" sz="1300" b="1" dirty="0">
                            <a:latin typeface="Calibri" panose="020F0502020204030204" pitchFamily="34" charset="0"/>
                            <a:cs typeface="Calibri" panose="020F0502020204030204" pitchFamily="34" charset="0"/>
                          </a:endParaRPr>
                        </a:p>
                      </a:txBody>
                      <a:tcPr anchor="ctr"/>
                    </a:tc>
                  </a:tr>
                  <a:tr h="45276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𝑛</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m:t>
                                </m:r>
                                <m:r>
                                  <a:rPr lang="en-US" sz="1600" b="0" i="1" dirty="0" smtClean="0">
                                    <a:latin typeface="Cambria Math" panose="02040503050406030204" pitchFamily="18" charset="0"/>
                                  </a:rPr>
                                  <m:t>𝑛</m:t>
                                </m:r>
                                <m:r>
                                  <a:rPr lang="en-US" sz="1600" b="0" i="1" dirty="0" smtClean="0">
                                    <a:latin typeface="Cambria Math" panose="02040503050406030204" pitchFamily="18" charset="0"/>
                                  </a:rPr>
                                  <m:t>−1)</m:t>
                                </m:r>
                              </m:oMath>
                            </m:oMathPara>
                          </a14:m>
                          <a:endParaRPr lang="en-US" sz="16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oMath>
                            </m:oMathPara>
                          </a14:m>
                          <a:endParaRPr lang="en-US" sz="16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m:t>
                                </m:r>
                                <m:r>
                                  <a:rPr lang="en-US" sz="1600" i="1" dirty="0" smtClean="0">
                                    <a:latin typeface="Cambria Math" panose="02040503050406030204" pitchFamily="18" charset="0"/>
                                  </a:rPr>
                                  <m:t>𝑛</m:t>
                                </m:r>
                                <m:r>
                                  <a:rPr lang="en-US" sz="1600" b="0" i="1" dirty="0" smtClean="0">
                                    <a:latin typeface="Cambria Math" panose="02040503050406030204" pitchFamily="18" charset="0"/>
                                  </a:rPr>
                                  <m:t>−(</m:t>
                                </m:r>
                                <m:r>
                                  <a:rPr lang="en-US" sz="1600" b="0" i="1" dirty="0" smtClean="0">
                                    <a:latin typeface="Cambria Math" panose="02040503050406030204" pitchFamily="18" charset="0"/>
                                  </a:rPr>
                                  <m:t>𝑟</m:t>
                                </m:r>
                                <m:r>
                                  <a:rPr lang="en-US" sz="1600" b="0" i="1" dirty="0" smtClean="0">
                                    <a:latin typeface="Cambria Math" panose="02040503050406030204" pitchFamily="18" charset="0"/>
                                  </a:rPr>
                                  <m:t>−2))</m:t>
                                </m:r>
                              </m:oMath>
                            </m:oMathPara>
                          </a14:m>
                          <a:endParaRPr lang="en-US" sz="16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m:t>
                                </m:r>
                                <m:r>
                                  <a:rPr lang="en-US" sz="1600" i="1" dirty="0" smtClean="0">
                                    <a:latin typeface="Cambria Math" panose="02040503050406030204" pitchFamily="18" charset="0"/>
                                  </a:rPr>
                                  <m:t>𝑛</m:t>
                                </m:r>
                                <m:r>
                                  <a:rPr lang="en-US" sz="1600" b="0" i="1" dirty="0" smtClean="0">
                                    <a:latin typeface="Cambria Math" panose="02040503050406030204" pitchFamily="18" charset="0"/>
                                  </a:rPr>
                                  <m:t>−(</m:t>
                                </m:r>
                                <m:r>
                                  <a:rPr lang="en-US" sz="1600" b="0" i="1" dirty="0" smtClean="0">
                                    <a:latin typeface="Cambria Math" panose="02040503050406030204" pitchFamily="18" charset="0"/>
                                  </a:rPr>
                                  <m:t>𝑟</m:t>
                                </m:r>
                                <m:r>
                                  <a:rPr lang="en-US" sz="1600" b="0" i="1" dirty="0" smtClean="0">
                                    <a:latin typeface="Cambria Math" panose="02040503050406030204" pitchFamily="18" charset="0"/>
                                  </a:rPr>
                                  <m:t>−1))</m:t>
                                </m:r>
                              </m:oMath>
                            </m:oMathPara>
                          </a14:m>
                          <a:endParaRPr lang="en-US" sz="1600" dirty="0"/>
                        </a:p>
                      </a:txBody>
                      <a:tcPr anchor="ctr"/>
                    </a:tc>
                  </a:tr>
                </a:tbl>
              </a:graphicData>
            </a:graphic>
          </p:graphicFrame>
        </mc:Choice>
        <mc:Fallback xmlns="">
          <p:graphicFrame>
            <p:nvGraphicFramePr>
              <p:cNvPr id="23" name="Table 22"/>
              <p:cNvGraphicFramePr>
                <a:graphicFrameLocks noGrp="1"/>
              </p:cNvGraphicFramePr>
              <p:nvPr>
                <p:extLst>
                  <p:ext uri="{D42A27DB-BD31-4B8C-83A1-F6EECF244321}">
                    <p14:modId xmlns:p14="http://schemas.microsoft.com/office/powerpoint/2010/main" val="1076656200"/>
                  </p:ext>
                </p:extLst>
              </p:nvPr>
            </p:nvGraphicFramePr>
            <p:xfrm>
              <a:off x="1929279" y="3086779"/>
              <a:ext cx="6372478" cy="940448"/>
            </p:xfrm>
            <a:graphic>
              <a:graphicData uri="http://schemas.openxmlformats.org/drawingml/2006/table">
                <a:tbl>
                  <a:tblPr firstRow="1" bandRow="1">
                    <a:tableStyleId>{10A1B5D5-9B99-4C35-A422-299274C87663}</a:tableStyleId>
                  </a:tblPr>
                  <a:tblGrid>
                    <a:gridCol w="708053"/>
                    <a:gridCol w="397935"/>
                    <a:gridCol w="914400"/>
                    <a:gridCol w="381000"/>
                    <a:gridCol w="457200"/>
                    <a:gridCol w="381000"/>
                    <a:gridCol w="1371600"/>
                    <a:gridCol w="381000"/>
                    <a:gridCol w="1380290"/>
                  </a:tblGrid>
                  <a:tr h="487680">
                    <a:tc>
                      <a:txBody>
                        <a:bodyPr/>
                        <a:lstStyle/>
                        <a:p>
                          <a:pPr algn="ctr"/>
                          <a:r>
                            <a:rPr lang="en-US" sz="1300" b="1" dirty="0" smtClean="0">
                              <a:latin typeface="Calibri" panose="020F0502020204030204" pitchFamily="34" charset="0"/>
                              <a:cs typeface="Calibri" panose="020F0502020204030204" pitchFamily="34" charset="0"/>
                            </a:rPr>
                            <a:t>Stage 1</a:t>
                          </a:r>
                          <a:endParaRPr lang="en-US" sz="1300" b="1" dirty="0">
                            <a:latin typeface="Calibri" panose="020F0502020204030204" pitchFamily="34" charset="0"/>
                            <a:cs typeface="Calibri" panose="020F0502020204030204" pitchFamily="34" charset="0"/>
                          </a:endParaRPr>
                        </a:p>
                      </a:txBody>
                      <a:tcPr anchor="ctr"/>
                    </a:tc>
                    <a:tc>
                      <a:txBody>
                        <a:bodyPr/>
                        <a:lstStyle/>
                        <a:p>
                          <a:pPr algn="ctr"/>
                          <a:endParaRPr lang="en-US" sz="1300" b="1" dirty="0">
                            <a:latin typeface="Calibri" panose="020F0502020204030204" pitchFamily="34" charset="0"/>
                            <a:cs typeface="Calibri" panose="020F0502020204030204" pitchFamily="34" charset="0"/>
                          </a:endParaRPr>
                        </a:p>
                      </a:txBody>
                      <a:tcPr anchor="ctr"/>
                    </a:tc>
                    <a:tc>
                      <a:txBody>
                        <a:bodyPr/>
                        <a:lstStyle/>
                        <a:p>
                          <a:pPr algn="ctr"/>
                          <a:r>
                            <a:rPr lang="en-US" sz="1300" b="1" dirty="0" smtClean="0">
                              <a:latin typeface="Calibri" panose="020F0502020204030204" pitchFamily="34" charset="0"/>
                              <a:cs typeface="Calibri" panose="020F0502020204030204" pitchFamily="34" charset="0"/>
                            </a:rPr>
                            <a:t>Stage 2</a:t>
                          </a:r>
                          <a:endParaRPr lang="en-US" sz="1300" b="1" dirty="0">
                            <a:latin typeface="Calibri" panose="020F0502020204030204" pitchFamily="34" charset="0"/>
                            <a:cs typeface="Calibri" panose="020F0502020204030204" pitchFamily="34" charset="0"/>
                          </a:endParaRPr>
                        </a:p>
                      </a:txBody>
                      <a:tcPr anchor="ctr"/>
                    </a:tc>
                    <a:tc>
                      <a:txBody>
                        <a:bodyPr/>
                        <a:lstStyle/>
                        <a:p>
                          <a:pPr algn="ctr"/>
                          <a:endParaRPr lang="en-US" sz="1300" b="1" dirty="0">
                            <a:latin typeface="Calibri" panose="020F0502020204030204" pitchFamily="34" charset="0"/>
                            <a:cs typeface="Calibri" panose="020F0502020204030204" pitchFamily="34" charset="0"/>
                          </a:endParaRPr>
                        </a:p>
                      </a:txBody>
                      <a:tcPr anchor="ctr"/>
                    </a:tc>
                    <a:tc>
                      <a:txBody>
                        <a:bodyPr/>
                        <a:lstStyle/>
                        <a:p>
                          <a:pPr algn="ctr"/>
                          <a:endParaRPr lang="en-US" sz="1300" b="1" dirty="0">
                            <a:latin typeface="Calibri" panose="020F0502020204030204" pitchFamily="34" charset="0"/>
                            <a:cs typeface="Calibri" panose="020F0502020204030204" pitchFamily="34" charset="0"/>
                          </a:endParaRPr>
                        </a:p>
                      </a:txBody>
                      <a:tcPr anchor="ctr"/>
                    </a:tc>
                    <a:tc>
                      <a:txBody>
                        <a:bodyPr/>
                        <a:lstStyle/>
                        <a:p>
                          <a:pPr algn="ctr"/>
                          <a:endParaRPr lang="en-US" sz="1300" b="1" dirty="0">
                            <a:latin typeface="Calibri" panose="020F0502020204030204" pitchFamily="34" charset="0"/>
                            <a:cs typeface="Calibri" panose="020F0502020204030204" pitchFamily="34" charset="0"/>
                          </a:endParaRPr>
                        </a:p>
                      </a:txBody>
                      <a:tcPr anchor="ctr"/>
                    </a:tc>
                    <a:tc>
                      <a:txBody>
                        <a:bodyPr/>
                        <a:lstStyle/>
                        <a:p>
                          <a:endParaRPr lang="en-US"/>
                        </a:p>
                      </a:txBody>
                      <a:tcPr anchor="ctr">
                        <a:blipFill rotWithShape="0">
                          <a:blip r:embed="rId6"/>
                          <a:stretch>
                            <a:fillRect l="-236889" t="-1250" r="-129333" b="-96250"/>
                          </a:stretch>
                        </a:blipFill>
                      </a:tcPr>
                    </a:tc>
                    <a:tc>
                      <a:txBody>
                        <a:bodyPr/>
                        <a:lstStyle/>
                        <a:p>
                          <a:pPr algn="ctr"/>
                          <a:endParaRPr lang="en-US" sz="1300" b="1" dirty="0">
                            <a:latin typeface="Calibri" panose="020F0502020204030204" pitchFamily="34" charset="0"/>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dirty="0" smtClean="0">
                              <a:latin typeface="Calibri" panose="020F0502020204030204" pitchFamily="34" charset="0"/>
                              <a:cs typeface="Calibri" panose="020F0502020204030204" pitchFamily="34" charset="0"/>
                            </a:rPr>
                            <a:t>Stage r</a:t>
                          </a:r>
                        </a:p>
                        <a:p>
                          <a:pPr algn="ctr"/>
                          <a:endParaRPr lang="en-US" sz="1300" b="1" dirty="0">
                            <a:latin typeface="Calibri" panose="020F0502020204030204" pitchFamily="34" charset="0"/>
                            <a:cs typeface="Calibri" panose="020F0502020204030204" pitchFamily="34" charset="0"/>
                          </a:endParaRPr>
                        </a:p>
                      </a:txBody>
                      <a:tcPr anchor="ctr"/>
                    </a:tc>
                  </a:tr>
                  <a:tr h="452768">
                    <a:tc>
                      <a:txBody>
                        <a:bodyPr/>
                        <a:lstStyle/>
                        <a:p>
                          <a:endParaRPr lang="en-US"/>
                        </a:p>
                      </a:txBody>
                      <a:tcPr anchor="ctr">
                        <a:blipFill rotWithShape="0">
                          <a:blip r:embed="rId6"/>
                          <a:stretch>
                            <a:fillRect l="-862" t="-108000" r="-803448" b="-2667"/>
                          </a:stretch>
                        </a:blipFill>
                      </a:tcPr>
                    </a:tc>
                    <a:tc>
                      <a:txBody>
                        <a:bodyPr/>
                        <a:lstStyle/>
                        <a:p>
                          <a:endParaRPr lang="en-US"/>
                        </a:p>
                      </a:txBody>
                      <a:tcPr anchor="ctr">
                        <a:blipFill rotWithShape="0">
                          <a:blip r:embed="rId6"/>
                          <a:stretch>
                            <a:fillRect l="-177273" t="-108000" r="-1312121" b="-2667"/>
                          </a:stretch>
                        </a:blipFill>
                      </a:tcPr>
                    </a:tc>
                    <a:tc>
                      <a:txBody>
                        <a:bodyPr/>
                        <a:lstStyle/>
                        <a:p>
                          <a:endParaRPr lang="en-US"/>
                        </a:p>
                      </a:txBody>
                      <a:tcPr anchor="ctr">
                        <a:blipFill rotWithShape="0">
                          <a:blip r:embed="rId6"/>
                          <a:stretch>
                            <a:fillRect l="-122000" t="-108000" r="-477333" b="-2667"/>
                          </a:stretch>
                        </a:blipFill>
                      </a:tcPr>
                    </a:tc>
                    <a:tc>
                      <a:txBody>
                        <a:bodyPr/>
                        <a:lstStyle/>
                        <a:p>
                          <a:endParaRPr lang="en-US"/>
                        </a:p>
                      </a:txBody>
                      <a:tcPr anchor="ctr">
                        <a:blipFill rotWithShape="0">
                          <a:blip r:embed="rId6"/>
                          <a:stretch>
                            <a:fillRect l="-537097" t="-108000" r="-1054839" b="-2667"/>
                          </a:stretch>
                        </a:blipFill>
                      </a:tcPr>
                    </a:tc>
                    <a:tc>
                      <a:txBody>
                        <a:bodyPr/>
                        <a:lstStyle/>
                        <a:p>
                          <a:endParaRPr lang="en-US"/>
                        </a:p>
                      </a:txBody>
                      <a:tcPr anchor="ctr">
                        <a:blipFill rotWithShape="0">
                          <a:blip r:embed="rId6"/>
                          <a:stretch>
                            <a:fillRect l="-526667" t="-108000" r="-772000" b="-2667"/>
                          </a:stretch>
                        </a:blipFill>
                      </a:tcPr>
                    </a:tc>
                    <a:tc>
                      <a:txBody>
                        <a:bodyPr/>
                        <a:lstStyle/>
                        <a:p>
                          <a:endParaRPr lang="en-US"/>
                        </a:p>
                      </a:txBody>
                      <a:tcPr anchor="ctr">
                        <a:blipFill rotWithShape="0">
                          <a:blip r:embed="rId6"/>
                          <a:stretch>
                            <a:fillRect l="-746032" t="-108000" r="-819048" b="-2667"/>
                          </a:stretch>
                        </a:blipFill>
                      </a:tcPr>
                    </a:tc>
                    <a:tc>
                      <a:txBody>
                        <a:bodyPr/>
                        <a:lstStyle/>
                        <a:p>
                          <a:endParaRPr lang="en-US"/>
                        </a:p>
                      </a:txBody>
                      <a:tcPr anchor="ctr">
                        <a:blipFill rotWithShape="0">
                          <a:blip r:embed="rId6"/>
                          <a:stretch>
                            <a:fillRect l="-236889" t="-108000" r="-129333" b="-2667"/>
                          </a:stretch>
                        </a:blipFill>
                      </a:tcPr>
                    </a:tc>
                    <a:tc>
                      <a:txBody>
                        <a:bodyPr/>
                        <a:lstStyle/>
                        <a:p>
                          <a:endParaRPr lang="en-US"/>
                        </a:p>
                      </a:txBody>
                      <a:tcPr anchor="ctr">
                        <a:blipFill rotWithShape="0">
                          <a:blip r:embed="rId6"/>
                          <a:stretch>
                            <a:fillRect l="-1222581" t="-108000" r="-369355" b="-2667"/>
                          </a:stretch>
                        </a:blipFill>
                      </a:tcPr>
                    </a:tc>
                    <a:tc>
                      <a:txBody>
                        <a:bodyPr/>
                        <a:lstStyle/>
                        <a:p>
                          <a:endParaRPr lang="en-US"/>
                        </a:p>
                      </a:txBody>
                      <a:tcPr anchor="ctr">
                        <a:blipFill rotWithShape="0">
                          <a:blip r:embed="rId6"/>
                          <a:stretch>
                            <a:fillRect l="-361233" t="-108000" r="-881" b="-2667"/>
                          </a:stretch>
                        </a:blipFill>
                      </a:tcPr>
                    </a:tc>
                  </a:tr>
                </a:tbl>
              </a:graphicData>
            </a:graphic>
          </p:graphicFrame>
        </mc:Fallback>
      </mc:AlternateContent>
    </p:spTree>
    <p:extLst>
      <p:ext uri="{BB962C8B-B14F-4D97-AF65-F5344CB8AC3E}">
        <p14:creationId xmlns:p14="http://schemas.microsoft.com/office/powerpoint/2010/main" val="282934170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Permutation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lnSpcReduction="10000"/>
              </a:bodyPr>
              <a:lstStyle/>
              <a:p>
                <a:pPr marL="80963" indent="0" algn="just">
                  <a:spcBef>
                    <a:spcPts val="1200"/>
                  </a:spcBef>
                  <a:buNone/>
                </a:pPr>
                <a:r>
                  <a:rPr lang="en-US" sz="1600" dirty="0" smtClean="0">
                    <a:latin typeface="Calibri" panose="020F0502020204030204" pitchFamily="34" charset="0"/>
                    <a:cs typeface="Calibri" panose="020F0502020204030204" pitchFamily="34" charset="0"/>
                  </a:rPr>
                  <a:t>Furthermore, it is immediate that there is no permutation of </a:t>
                </a:r>
                <a14:m>
                  <m:oMath xmlns:m="http://schemas.openxmlformats.org/officeDocument/2006/math">
                    <m:r>
                      <a:rPr lang="en-US" sz="1600" i="1" dirty="0" smtClean="0">
                        <a:latin typeface="Cambria Math" panose="02040503050406030204" pitchFamily="18" charset="0"/>
                        <a:cs typeface="Calibri" panose="020F0502020204030204" pitchFamily="34" charset="0"/>
                      </a:rPr>
                      <m:t>𝑟</m:t>
                    </m:r>
                  </m:oMath>
                </a14:m>
                <a:r>
                  <a:rPr lang="en-US" sz="1600" dirty="0" smtClean="0">
                    <a:latin typeface="Calibri" panose="020F0502020204030204" pitchFamily="34" charset="0"/>
                    <a:cs typeface="Calibri" panose="020F0502020204030204" pitchFamily="34" charset="0"/>
                  </a:rPr>
                  <a:t> of </a:t>
                </a:r>
                <a14:m>
                  <m:oMath xmlns:m="http://schemas.openxmlformats.org/officeDocument/2006/math">
                    <m:r>
                      <a:rPr lang="en-US" sz="1600" i="1" dirty="0"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distinct objects for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&lt;</m:t>
                    </m:r>
                    <m:r>
                      <a:rPr lang="en-US" sz="1600" b="0" i="1" smtClean="0">
                        <a:latin typeface="Cambria Math" panose="02040503050406030204" pitchFamily="18" charset="0"/>
                        <a:cs typeface="Calibri" panose="020F0502020204030204" pitchFamily="34" charset="0"/>
                      </a:rPr>
                      <m:t>𝑟</m:t>
                    </m:r>
                  </m:oMath>
                </a14:m>
                <a:r>
                  <a:rPr lang="en-US" sz="1600" dirty="0" smtClean="0">
                    <a:latin typeface="Calibri" panose="020F0502020204030204" pitchFamily="34" charset="0"/>
                    <a:cs typeface="Calibri" panose="020F0502020204030204" pitchFamily="34" charset="0"/>
                  </a:rPr>
                  <a:t>.</a:t>
                </a:r>
                <a:r>
                  <a:rPr lang="en-US" sz="1600" dirty="0">
                    <a:latin typeface="Calibri" panose="020F0502020204030204" pitchFamily="34" charset="0"/>
                    <a:cs typeface="Calibri" panose="020F0502020204030204" pitchFamily="34" charset="0"/>
                  </a:rPr>
                  <a:t> </a:t>
                </a:r>
                <a:endParaRPr lang="en-US" sz="1600" dirty="0" smtClean="0">
                  <a:latin typeface="Calibri" panose="020F0502020204030204" pitchFamily="34" charset="0"/>
                  <a:cs typeface="Calibri" panose="020F0502020204030204" pitchFamily="34" charset="0"/>
                </a:endParaRPr>
              </a:p>
              <a:p>
                <a:pPr marL="80963" indent="0" algn="just">
                  <a:spcBef>
                    <a:spcPts val="1200"/>
                  </a:spcBef>
                  <a:buNone/>
                </a:pPr>
                <a:r>
                  <a:rPr lang="en-US" sz="1600" dirty="0" smtClean="0">
                    <a:latin typeface="Calibri" panose="020F0502020204030204" pitchFamily="34" charset="0"/>
                    <a:cs typeface="Calibri" panose="020F0502020204030204" pitchFamily="34" charset="0"/>
                  </a:rPr>
                  <a:t>We </a:t>
                </a:r>
                <a:r>
                  <a:rPr lang="en-US" sz="1600" dirty="0">
                    <a:latin typeface="Calibri" panose="020F0502020204030204" pitchFamily="34" charset="0"/>
                    <a:cs typeface="Calibri" panose="020F0502020204030204" pitchFamily="34" charset="0"/>
                  </a:rPr>
                  <a:t>can thus summarize the results as follows:</a:t>
                </a:r>
              </a:p>
              <a:p>
                <a:pPr marL="80963" indent="0" algn="just">
                  <a:spcBef>
                    <a:spcPts val="1200"/>
                  </a:spcBef>
                  <a:buNone/>
                </a:pPr>
                <a:r>
                  <a:rPr lang="en-US" sz="1600" dirty="0" smtClean="0">
                    <a:latin typeface="Calibri" panose="020F0502020204030204" pitchFamily="34" charset="0"/>
                    <a:cs typeface="Calibri" panose="020F0502020204030204" pitchFamily="34" charset="0"/>
                  </a:rPr>
                  <a:t> </a:t>
                </a:r>
                <a:endParaRPr lang="en-US" sz="1600" b="1" dirty="0">
                  <a:latin typeface="Calibri" panose="020F0502020204030204" pitchFamily="34" charset="0"/>
                  <a:cs typeface="Calibri" panose="020F0502020204030204" pitchFamily="34" charset="0"/>
                </a:endParaRPr>
              </a:p>
              <a:p>
                <a:pPr marL="82296" indent="0" algn="just">
                  <a:spcBef>
                    <a:spcPts val="0"/>
                  </a:spcBef>
                  <a:buNone/>
                </a:pPr>
                <a:endParaRPr lang="en-US" sz="1600" b="1" dirty="0">
                  <a:latin typeface="Calibri" panose="020F0502020204030204" pitchFamily="34" charset="0"/>
                  <a:cs typeface="Calibri" panose="020F0502020204030204" pitchFamily="34" charset="0"/>
                </a:endParaRPr>
              </a:p>
              <a:p>
                <a:pPr marL="82296" indent="0" algn="just">
                  <a:spcBef>
                    <a:spcPts val="0"/>
                  </a:spcBef>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solidFill>
                      <a:srgbClr val="FF0000"/>
                    </a:solidFill>
                    <a:latin typeface="Calibri" panose="020F0502020204030204" pitchFamily="34" charset="0"/>
                    <a:cs typeface="Calibri" panose="020F0502020204030204" pitchFamily="34" charset="0"/>
                  </a:rPr>
                  <a:t>		</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b="1" dirty="0" smtClean="0">
                    <a:latin typeface="Calibri" panose="020F0502020204030204" pitchFamily="34" charset="0"/>
                    <a:cs typeface="Calibri" panose="020F0502020204030204" pitchFamily="34" charset="0"/>
                  </a:rPr>
                  <a:t>Example 8.</a:t>
                </a:r>
                <a:r>
                  <a:rPr lang="en-US" sz="1600" dirty="0" smtClean="0">
                    <a:latin typeface="Calibri" panose="020F0502020204030204" pitchFamily="34" charset="0"/>
                    <a:cs typeface="Calibri" panose="020F0502020204030204" pitchFamily="34" charset="0"/>
                  </a:rPr>
                  <a:t> Determine the number of ways a teacher can give four different gifts to forty students where no student can give more than one gift.</a:t>
                </a:r>
              </a:p>
              <a:p>
                <a:pPr marL="82296" indent="0">
                  <a:spcBef>
                    <a:spcPts val="0"/>
                  </a:spcBef>
                  <a:buNone/>
                </a:pPr>
                <a:endParaRPr lang="en-US" sz="1600" b="0" dirty="0" smtClean="0">
                  <a:latin typeface="Calibri" panose="020F0502020204030204" pitchFamily="34" charset="0"/>
                  <a:cs typeface="Calibri" panose="020F0502020204030204" pitchFamily="34" charset="0"/>
                </a:endParaRPr>
              </a:p>
              <a:p>
                <a:pPr marL="82296" indent="0" algn="just">
                  <a:spcBef>
                    <a:spcPts val="0"/>
                  </a:spcBef>
                  <a:buNone/>
                </a:pPr>
                <a:r>
                  <a:rPr lang="en-US" sz="1600" b="1" dirty="0" smtClean="0">
                    <a:latin typeface="Calibri" panose="020F0502020204030204" pitchFamily="34" charset="0"/>
                    <a:cs typeface="Calibri" panose="020F0502020204030204" pitchFamily="34" charset="0"/>
                  </a:rPr>
                  <a:t>Solution.</a:t>
                </a:r>
                <a:r>
                  <a:rPr lang="en-US" sz="1600" dirty="0" smtClean="0">
                    <a:latin typeface="Calibri" panose="020F0502020204030204" pitchFamily="34" charset="0"/>
                    <a:cs typeface="Calibri" panose="020F0502020204030204" pitchFamily="34" charset="0"/>
                  </a:rPr>
                  <a:t> The answer is the number of ways that one can order four of forty distinct objects without repetitions. So, it is the number of permutations of 4 of 40. That is,</a:t>
                </a:r>
              </a:p>
              <a:p>
                <a:pPr marL="82296" indent="0" algn="ctr">
                  <a:spcBef>
                    <a:spcPts val="0"/>
                  </a:spcBef>
                  <a:buNone/>
                </a:pPr>
                <a:r>
                  <a:rPr lang="en-US" sz="1600" dirty="0">
                    <a:latin typeface="Calibri" panose="020F0502020204030204" pitchFamily="34" charset="0"/>
                    <a:cs typeface="Calibri" panose="020F0502020204030204" pitchFamily="34" charset="0"/>
                  </a:rPr>
                  <a:t> </a:t>
                </a:r>
                <a14:m>
                  <m:oMath xmlns:m="http://schemas.openxmlformats.org/officeDocument/2006/math">
                    <m:r>
                      <a:rPr lang="en-US" sz="1600" i="1">
                        <a:latin typeface="Cambria Math" panose="02040503050406030204" pitchFamily="18" charset="0"/>
                        <a:cs typeface="Calibri" panose="020F0502020204030204" pitchFamily="34" charset="0"/>
                      </a:rPr>
                      <m:t>𝑃</m:t>
                    </m:r>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40,</m:t>
                        </m:r>
                        <m:r>
                          <a:rPr lang="en-US" sz="1600" b="0" i="1" smtClean="0">
                            <a:latin typeface="Cambria Math" panose="02040503050406030204" pitchFamily="18" charset="0"/>
                            <a:cs typeface="Calibri" panose="020F0502020204030204" pitchFamily="34" charset="0"/>
                          </a:rPr>
                          <m:t>4</m:t>
                        </m:r>
                      </m:e>
                    </m:d>
                    <m:r>
                      <a:rPr lang="en-US" sz="1600" i="1">
                        <a:latin typeface="Cambria Math" panose="02040503050406030204" pitchFamily="18" charset="0"/>
                        <a:cs typeface="Calibri" panose="020F0502020204030204" pitchFamily="34" charset="0"/>
                      </a:rPr>
                      <m:t>=</m:t>
                    </m:r>
                    <m:f>
                      <m:fPr>
                        <m:ctrlPr>
                          <a:rPr lang="en-US" sz="1600" i="1">
                            <a:latin typeface="Cambria Math" panose="02040503050406030204" pitchFamily="18" charset="0"/>
                            <a:cs typeface="Calibri" panose="020F0502020204030204" pitchFamily="34" charset="0"/>
                          </a:rPr>
                        </m:ctrlPr>
                      </m:fPr>
                      <m:num>
                        <m:r>
                          <a:rPr lang="en-US" sz="1600" i="1">
                            <a:latin typeface="Cambria Math" panose="02040503050406030204" pitchFamily="18" charset="0"/>
                            <a:cs typeface="Calibri" panose="020F0502020204030204" pitchFamily="34" charset="0"/>
                          </a:rPr>
                          <m:t>40!</m:t>
                        </m:r>
                      </m:num>
                      <m:den>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40−4</m:t>
                            </m:r>
                          </m:e>
                        </m:d>
                        <m:r>
                          <a:rPr lang="en-US" sz="1600" i="1">
                            <a:latin typeface="Cambria Math" panose="02040503050406030204" pitchFamily="18" charset="0"/>
                            <a:cs typeface="Calibri" panose="020F0502020204030204" pitchFamily="34" charset="0"/>
                          </a:rPr>
                          <m:t>!</m:t>
                        </m:r>
                      </m:den>
                    </m:f>
                  </m:oMath>
                </a14:m>
                <a:r>
                  <a:rPr lang="en-US" sz="1600" b="0" dirty="0" smtClean="0">
                    <a:cs typeface="Calibri" panose="020F0502020204030204" pitchFamily="34" charset="0"/>
                  </a:rPr>
                  <a:t> </a:t>
                </a:r>
                <a14:m>
                  <m:oMath xmlns:m="http://schemas.openxmlformats.org/officeDocument/2006/math">
                    <m:r>
                      <a:rPr lang="en-US" sz="1600" i="1">
                        <a:latin typeface="Cambria Math" panose="02040503050406030204" pitchFamily="18" charset="0"/>
                        <a:cs typeface="Calibri" panose="020F0502020204030204" pitchFamily="34" charset="0"/>
                      </a:rPr>
                      <m:t>=</m:t>
                    </m:r>
                    <m:f>
                      <m:fPr>
                        <m:ctrlPr>
                          <a:rPr lang="en-US" sz="1600" i="1">
                            <a:latin typeface="Cambria Math" panose="02040503050406030204" pitchFamily="18" charset="0"/>
                            <a:cs typeface="Calibri" panose="020F0502020204030204" pitchFamily="34" charset="0"/>
                          </a:rPr>
                        </m:ctrlPr>
                      </m:fPr>
                      <m:num>
                        <m:r>
                          <a:rPr lang="en-US" sz="1600" i="1">
                            <a:latin typeface="Cambria Math" panose="02040503050406030204" pitchFamily="18" charset="0"/>
                            <a:cs typeface="Calibri" panose="020F0502020204030204" pitchFamily="34" charset="0"/>
                          </a:rPr>
                          <m:t>40!</m:t>
                        </m:r>
                      </m:num>
                      <m:den>
                        <m:r>
                          <a:rPr lang="en-US" sz="1600" i="1">
                            <a:latin typeface="Cambria Math" panose="02040503050406030204" pitchFamily="18" charset="0"/>
                            <a:cs typeface="Calibri" panose="020F0502020204030204" pitchFamily="34" charset="0"/>
                          </a:rPr>
                          <m:t>36!</m:t>
                        </m:r>
                      </m:den>
                    </m:f>
                  </m:oMath>
                </a14:m>
                <a:r>
                  <a:rPr lang="en-US" sz="1600" b="1" dirty="0" smtClean="0">
                    <a:latin typeface="Calibri" panose="020F0502020204030204" pitchFamily="34" charset="0"/>
                    <a:cs typeface="Calibri" panose="020F0502020204030204" pitchFamily="34" charset="0"/>
                  </a:rPr>
                  <a:t> </a:t>
                </a:r>
                <a14:m>
                  <m:oMath xmlns:m="http://schemas.openxmlformats.org/officeDocument/2006/math">
                    <m:r>
                      <a:rPr lang="en-US" sz="1600">
                        <a:latin typeface="Cambria Math" panose="02040503050406030204" pitchFamily="18" charset="0"/>
                        <a:cs typeface="Calibri" panose="020F0502020204030204" pitchFamily="34" charset="0"/>
                      </a:rPr>
                      <m:t> </m:t>
                    </m:r>
                    <m:r>
                      <a:rPr lang="en-US" sz="1600" i="1">
                        <a:latin typeface="Cambria Math" panose="02040503050406030204" pitchFamily="18" charset="0"/>
                        <a:cs typeface="Calibri" panose="020F0502020204030204" pitchFamily="34" charset="0"/>
                      </a:rPr>
                      <m:t>=40×39×38×37=2,193,360</m:t>
                    </m:r>
                  </m:oMath>
                </a14:m>
                <a:r>
                  <a:rPr lang="en-US" sz="16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a:p>
                <a:pPr marL="82296" indent="0" algn="ctr">
                  <a:spcBef>
                    <a:spcPts val="0"/>
                  </a:spcBef>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None/>
                </a:pPr>
                <a:r>
                  <a:rPr lang="en-US" sz="1600" b="1" dirty="0" smtClean="0">
                    <a:latin typeface="Calibri" panose="020F0502020204030204" pitchFamily="34" charset="0"/>
                    <a:cs typeface="Calibri" panose="020F0502020204030204" pitchFamily="34" charset="0"/>
                  </a:rPr>
                  <a:t>Example 9.</a:t>
                </a:r>
                <a:r>
                  <a:rPr lang="en-US" sz="1600" dirty="0" smtClean="0">
                    <a:latin typeface="Calibri" panose="020F0502020204030204" pitchFamily="34" charset="0"/>
                    <a:cs typeface="Calibri" panose="020F0502020204030204" pitchFamily="34" charset="0"/>
                  </a:rPr>
                  <a:t> In how many ways can one order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different objects? (The number of permutations of n distinct objects.) </a:t>
                </a:r>
              </a:p>
              <a:p>
                <a:pPr marL="82296" indent="0" algn="just">
                  <a:spcBef>
                    <a:spcPts val="0"/>
                  </a:spcBef>
                  <a:buNone/>
                </a:pPr>
                <a:endParaRPr lang="en-US" sz="1600" b="1" dirty="0">
                  <a:latin typeface="Calibri" panose="020F0502020204030204" pitchFamily="34" charset="0"/>
                  <a:cs typeface="Calibri" panose="020F0502020204030204" pitchFamily="34" charset="0"/>
                </a:endParaRPr>
              </a:p>
              <a:p>
                <a:pPr marL="82296" indent="0" algn="just">
                  <a:spcBef>
                    <a:spcPts val="0"/>
                  </a:spcBef>
                  <a:buNone/>
                </a:pPr>
                <a:r>
                  <a:rPr lang="en-US" sz="1600" b="1" dirty="0" smtClean="0">
                    <a:latin typeface="Calibri" panose="020F0502020204030204" pitchFamily="34" charset="0"/>
                    <a:cs typeface="Calibri" panose="020F0502020204030204" pitchFamily="34" charset="0"/>
                  </a:rPr>
                  <a:t>Solution.</a:t>
                </a:r>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𝑃</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e>
                    </m:d>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r>
                      <a:rPr lang="en-US" sz="1600" b="0" i="0" smtClean="0">
                        <a:latin typeface="Cambria Math" panose="02040503050406030204" pitchFamily="18" charset="0"/>
                        <a:cs typeface="Calibri" panose="020F0502020204030204" pitchFamily="34" charset="0"/>
                      </a:rPr>
                      <m:t>!</m:t>
                    </m:r>
                  </m:oMath>
                </a14:m>
                <a:r>
                  <a:rPr lang="en-US" sz="1600" b="1" dirty="0" smtClean="0">
                    <a:latin typeface="Calibri" panose="020F0502020204030204" pitchFamily="34" charset="0"/>
                    <a:cs typeface="Calibri" panose="020F0502020204030204" pitchFamily="34" charset="0"/>
                  </a:rPr>
                  <a:t>.</a:t>
                </a:r>
              </a:p>
              <a:p>
                <a:pPr marL="82296" indent="0" algn="just">
                  <a:spcBef>
                    <a:spcPts val="0"/>
                  </a:spcBef>
                  <a:buNone/>
                </a:pPr>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824"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12</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mc:AlternateContent xmlns:mc="http://schemas.openxmlformats.org/markup-compatibility/2006" xmlns:a14="http://schemas.microsoft.com/office/drawing/2010/main">
        <mc:Choice Requires="a14">
          <p:sp>
            <p:nvSpPr>
              <p:cNvPr id="5" name="TextBox 4"/>
              <p:cNvSpPr txBox="1"/>
              <p:nvPr/>
            </p:nvSpPr>
            <p:spPr>
              <a:xfrm>
                <a:off x="3466846" y="2514600"/>
                <a:ext cx="3124200" cy="1004057"/>
              </a:xfrm>
              <a:prstGeom prst="rect">
                <a:avLst/>
              </a:prstGeom>
              <a:solidFill>
                <a:schemeClr val="accent3">
                  <a:lumMod val="20000"/>
                  <a:lumOff val="80000"/>
                </a:schemeClr>
              </a:solidFill>
              <a:ln w="25400">
                <a:solidFill>
                  <a:schemeClr val="accent4">
                    <a:lumMod val="50000"/>
                  </a:schemeClr>
                </a:solidFill>
              </a:ln>
            </p:spPr>
            <p:txBody>
              <a:bodyPr wrap="square" rtlCol="0">
                <a:spAutoFit/>
              </a:bodyPr>
              <a:lstStyle/>
              <a:p>
                <a:pPr/>
                <a14:m>
                  <m:oMathPara xmlns:m="http://schemas.openxmlformats.org/officeDocument/2006/math">
                    <m:oMathParaPr>
                      <m:jc m:val="center"/>
                    </m:oMathParaPr>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𝑟</m:t>
                          </m:r>
                        </m:e>
                      </m:d>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m>
                            <m:mPr>
                              <m:mcs>
                                <m:mc>
                                  <m:mcPr>
                                    <m:count m:val="2"/>
                                    <m:mcJc m:val="center"/>
                                  </m:mcPr>
                                </m:mc>
                              </m:mcs>
                              <m:ctrlPr>
                                <a:rPr lang="en-US" sz="1600" b="0" i="1" smtClean="0">
                                  <a:latin typeface="Cambria Math" panose="02040503050406030204" pitchFamily="18" charset="0"/>
                                </a:rPr>
                              </m:ctrlPr>
                            </m:mPr>
                            <m:mr>
                              <m:e>
                                <m:f>
                                  <m:fPr>
                                    <m:ctrlPr>
                                      <a:rPr lang="en-US" sz="1600" i="1">
                                        <a:latin typeface="Cambria Math" panose="02040503050406030204" pitchFamily="18" charset="0"/>
                                        <a:cs typeface="Calibri" panose="020F0502020204030204" pitchFamily="34" charset="0"/>
                                      </a:rPr>
                                    </m:ctrlPr>
                                  </m:fPr>
                                  <m:num>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m:t>
                                    </m:r>
                                  </m:num>
                                  <m:den>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𝑟</m:t>
                                        </m:r>
                                      </m:e>
                                    </m:d>
                                    <m:r>
                                      <a:rPr lang="en-US" sz="1600" i="1">
                                        <a:latin typeface="Cambria Math" panose="02040503050406030204" pitchFamily="18" charset="0"/>
                                        <a:cs typeface="Calibri" panose="020F0502020204030204" pitchFamily="34" charset="0"/>
                                      </a:rPr>
                                      <m:t>!</m:t>
                                    </m:r>
                                  </m:den>
                                </m:f>
                                <m:r>
                                  <a:rPr lang="en-US" sz="1600" b="0" i="1" smtClean="0">
                                    <a:latin typeface="Cambria Math" panose="02040503050406030204" pitchFamily="18" charset="0"/>
                                    <a:cs typeface="Calibri" panose="020F0502020204030204" pitchFamily="34" charset="0"/>
                                  </a:rPr>
                                  <m:t>,</m:t>
                                </m:r>
                              </m:e>
                              <m:e>
                                <m:r>
                                  <a:rPr lang="en-US" sz="1600" b="0" i="1" smtClean="0">
                                    <a:latin typeface="Cambria Math" panose="02040503050406030204" pitchFamily="18" charset="0"/>
                                  </a:rPr>
                                  <m:t>𝑟</m:t>
                                </m:r>
                                <m:r>
                                  <a:rPr lang="en-US" sz="1600" b="0" i="1" smtClean="0">
                                    <a:latin typeface="Cambria Math" panose="02040503050406030204" pitchFamily="18" charset="0"/>
                                  </a:rPr>
                                  <m:t>≤</m:t>
                                </m:r>
                                <m:r>
                                  <a:rPr lang="en-US" sz="1600" b="0" i="1" smtClean="0">
                                    <a:latin typeface="Cambria Math" panose="02040503050406030204" pitchFamily="18" charset="0"/>
                                  </a:rPr>
                                  <m:t>𝑛</m:t>
                                </m:r>
                              </m:e>
                            </m:mr>
                            <m:mr>
                              <m:e>
                                <m:r>
                                  <a:rPr lang="en-US" sz="1600" b="0" i="1" smtClean="0">
                                    <a:latin typeface="Cambria Math" panose="02040503050406030204" pitchFamily="18" charset="0"/>
                                  </a:rPr>
                                  <m:t>0,</m:t>
                                </m:r>
                              </m:e>
                              <m:e>
                                <m:r>
                                  <a:rPr lang="en-US" sz="1600" b="0" i="1" smtClean="0">
                                    <a:latin typeface="Cambria Math" panose="02040503050406030204" pitchFamily="18" charset="0"/>
                                  </a:rPr>
                                  <m:t>𝑟</m:t>
                                </m:r>
                                <m:r>
                                  <a:rPr lang="en-US" sz="1600" b="0" i="1" smtClean="0">
                                    <a:latin typeface="Cambria Math" panose="02040503050406030204" pitchFamily="18" charset="0"/>
                                  </a:rPr>
                                  <m:t>&gt;</m:t>
                                </m:r>
                                <m:r>
                                  <a:rPr lang="en-US" sz="1600" b="0" i="1" smtClean="0">
                                    <a:latin typeface="Cambria Math" panose="02040503050406030204" pitchFamily="18" charset="0"/>
                                  </a:rPr>
                                  <m:t>𝑛</m:t>
                                </m:r>
                              </m:e>
                            </m:mr>
                          </m:m>
                        </m:e>
                      </m:d>
                    </m:oMath>
                  </m:oMathPara>
                </a14:m>
                <a:endParaRPr lang="en-US" sz="1600" dirty="0"/>
              </a:p>
            </p:txBody>
          </p:sp>
        </mc:Choice>
        <mc:Fallback xmlns="">
          <p:sp>
            <p:nvSpPr>
              <p:cNvPr id="5" name="TextBox 4"/>
              <p:cNvSpPr txBox="1">
                <a:spLocks noRot="1" noChangeAspect="1" noMove="1" noResize="1" noEditPoints="1" noAdjustHandles="1" noChangeArrowheads="1" noChangeShapeType="1" noTextEdit="1"/>
              </p:cNvSpPr>
              <p:nvPr/>
            </p:nvSpPr>
            <p:spPr>
              <a:xfrm>
                <a:off x="3466846" y="2514600"/>
                <a:ext cx="3124200" cy="1004057"/>
              </a:xfrm>
              <a:prstGeom prst="rect">
                <a:avLst/>
              </a:prstGeom>
              <a:blipFill rotWithShape="0">
                <a:blip r:embed="rId5"/>
                <a:stretch>
                  <a:fillRect/>
                </a:stretch>
              </a:blipFill>
              <a:ln w="25400">
                <a:solidFill>
                  <a:schemeClr val="accent4">
                    <a:lumMod val="50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19138791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Permutation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a:bodyPr>
              <a:lstStyle/>
              <a:p>
                <a:pPr marL="80963" indent="0" algn="just">
                  <a:spcBef>
                    <a:spcPts val="1200"/>
                  </a:spcBef>
                  <a:buNone/>
                </a:pPr>
                <a:r>
                  <a:rPr lang="en-US" sz="1600" b="1" dirty="0" smtClean="0">
                    <a:latin typeface="Calibri" panose="020F0502020204030204" pitchFamily="34" charset="0"/>
                    <a:cs typeface="Calibri" panose="020F0502020204030204" pitchFamily="34" charset="0"/>
                  </a:rPr>
                  <a:t>Example 10.</a:t>
                </a:r>
                <a:r>
                  <a:rPr lang="en-US" sz="1600" dirty="0" smtClean="0">
                    <a:latin typeface="Calibri" panose="020F0502020204030204" pitchFamily="34" charset="0"/>
                    <a:cs typeface="Calibri" panose="020F0502020204030204" pitchFamily="34" charset="0"/>
                  </a:rPr>
                  <a:t> How many 3-digit positive integers can one build with digits 2, 2, 3, 4, 6, 7, 8, and 9? </a:t>
                </a:r>
              </a:p>
              <a:p>
                <a:pPr marL="80963" indent="0" algn="just">
                  <a:spcBef>
                    <a:spcPts val="1200"/>
                  </a:spcBef>
                  <a:buNone/>
                </a:pPr>
                <a:r>
                  <a:rPr lang="en-US" sz="1600" b="1" dirty="0" smtClean="0">
                    <a:latin typeface="Calibri" panose="020F0502020204030204" pitchFamily="34" charset="0"/>
                    <a:cs typeface="Calibri" panose="020F0502020204030204" pitchFamily="34" charset="0"/>
                  </a:rPr>
                  <a:t>Solution.</a:t>
                </a:r>
                <a:r>
                  <a:rPr lang="en-US" sz="1600" dirty="0" smtClean="0">
                    <a:latin typeface="Calibri" panose="020F0502020204030204" pitchFamily="34" charset="0"/>
                    <a:cs typeface="Calibri" panose="020F0502020204030204" pitchFamily="34" charset="0"/>
                  </a:rPr>
                  <a:t> One may suggest </a:t>
                </a:r>
                <a14:m>
                  <m:oMath xmlns:m="http://schemas.openxmlformats.org/officeDocument/2006/math">
                    <m:r>
                      <a:rPr lang="en-US" sz="1600" b="0" i="1" smtClean="0">
                        <a:latin typeface="Cambria Math" panose="02040503050406030204" pitchFamily="18" charset="0"/>
                        <a:cs typeface="Calibri" panose="020F0502020204030204" pitchFamily="34" charset="0"/>
                      </a:rPr>
                      <m:t>𝑃</m:t>
                    </m:r>
                    <m:r>
                      <a:rPr lang="en-US" sz="1600" b="0" i="1" smtClean="0">
                        <a:latin typeface="Cambria Math" panose="02040503050406030204" pitchFamily="18" charset="0"/>
                        <a:cs typeface="Calibri" panose="020F0502020204030204" pitchFamily="34" charset="0"/>
                      </a:rPr>
                      <m:t>(8,3)</m:t>
                    </m:r>
                  </m:oMath>
                </a14:m>
                <a:r>
                  <a:rPr lang="en-US" sz="1600" dirty="0" smtClean="0">
                    <a:latin typeface="Calibri" panose="020F0502020204030204" pitchFamily="34" charset="0"/>
                    <a:cs typeface="Calibri" panose="020F0502020204030204" pitchFamily="34" charset="0"/>
                  </a:rPr>
                  <a:t>. It is not a correct solution, as we cannot use the formula of permutation in cases where the given objects are not distinct. Another suggestion is the use of the principle of sum. Indeed, one can perform either of the two tasks: building a number that has at most one digit 2, and building a number that has two 2’s. The first task can be done in </a:t>
                </a:r>
                <a14:m>
                  <m:oMath xmlns:m="http://schemas.openxmlformats.org/officeDocument/2006/math">
                    <m:r>
                      <a:rPr lang="en-US" sz="1600" b="0" i="1" smtClean="0">
                        <a:latin typeface="Cambria Math" panose="02040503050406030204" pitchFamily="18" charset="0"/>
                        <a:cs typeface="Calibri" panose="020F0502020204030204" pitchFamily="34" charset="0"/>
                      </a:rPr>
                      <m:t>𝑃</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7,3</m:t>
                        </m:r>
                      </m:e>
                    </m:d>
                  </m:oMath>
                </a14:m>
                <a:r>
                  <a:rPr lang="en-US" sz="1600" dirty="0" smtClean="0">
                    <a:latin typeface="Calibri" panose="020F0502020204030204" pitchFamily="34" charset="0"/>
                    <a:cs typeface="Calibri" panose="020F0502020204030204" pitchFamily="34" charset="0"/>
                  </a:rPr>
                  <a:t>, when we leave out one of 2’s. For the second task, we have a procedure with two stages. Stage 1 is deciding on the positions of the two 2’s and Stage 2 is deciding on the digit of the remaining position. Thus, the second task can be done in </a:t>
                </a:r>
                <a14:m>
                  <m:oMath xmlns:m="http://schemas.openxmlformats.org/officeDocument/2006/math">
                    <m:r>
                      <a:rPr lang="en-US" sz="1600" b="0" i="1" smtClean="0">
                        <a:latin typeface="Cambria Math" panose="02040503050406030204" pitchFamily="18" charset="0"/>
                        <a:cs typeface="Calibri" panose="020F0502020204030204" pitchFamily="34" charset="0"/>
                      </a:rPr>
                      <m:t>3×6=18</m:t>
                    </m:r>
                  </m:oMath>
                </a14:m>
                <a:r>
                  <a:rPr lang="en-US" sz="1600" dirty="0" smtClean="0">
                    <a:latin typeface="Calibri" panose="020F0502020204030204" pitchFamily="34" charset="0"/>
                    <a:cs typeface="Calibri" panose="020F0502020204030204" pitchFamily="34" charset="0"/>
                  </a:rPr>
                  <a:t> ways. Hence, the answer is </a:t>
                </a:r>
                <a14:m>
                  <m:oMath xmlns:m="http://schemas.openxmlformats.org/officeDocument/2006/math">
                    <m:r>
                      <a:rPr lang="en-US" sz="1600" b="0" i="1" smtClean="0">
                        <a:latin typeface="Cambria Math" panose="02040503050406030204" pitchFamily="18" charset="0"/>
                        <a:cs typeface="Calibri" panose="020F0502020204030204" pitchFamily="34" charset="0"/>
                      </a:rPr>
                      <m:t>𝑃</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7,3</m:t>
                        </m:r>
                      </m:e>
                    </m:d>
                    <m:r>
                      <a:rPr lang="en-US" sz="1600" b="0" i="1" smtClean="0">
                        <a:latin typeface="Cambria Math" panose="02040503050406030204" pitchFamily="18" charset="0"/>
                        <a:cs typeface="Calibri" panose="020F0502020204030204" pitchFamily="34" charset="0"/>
                      </a:rPr>
                      <m:t>+18=228</m:t>
                    </m:r>
                  </m:oMath>
                </a14:m>
                <a:r>
                  <a:rPr lang="en-US" sz="1600" dirty="0" smtClean="0">
                    <a:latin typeface="Calibri" panose="020F0502020204030204" pitchFamily="34" charset="0"/>
                    <a:cs typeface="Calibri" panose="020F0502020204030204" pitchFamily="34" charset="0"/>
                  </a:rPr>
                  <a:t>.</a:t>
                </a:r>
              </a:p>
              <a:p>
                <a:pPr marL="80963" indent="0" algn="just">
                  <a:spcBef>
                    <a:spcPts val="1200"/>
                  </a:spcBef>
                  <a:buNone/>
                </a:pPr>
                <a:r>
                  <a:rPr lang="en-US" sz="1600" b="1" dirty="0" smtClean="0">
                    <a:latin typeface="Calibri" panose="020F0502020204030204" pitchFamily="34" charset="0"/>
                    <a:cs typeface="Calibri" panose="020F0502020204030204" pitchFamily="34" charset="0"/>
                  </a:rPr>
                  <a:t>Example 11. </a:t>
                </a:r>
                <a:r>
                  <a:rPr lang="en-US" sz="1600" dirty="0" smtClean="0">
                    <a:latin typeface="Calibri" panose="020F0502020204030204" pitchFamily="34" charset="0"/>
                    <a:cs typeface="Calibri" panose="020F0502020204030204" pitchFamily="34" charset="0"/>
                  </a:rPr>
                  <a:t>Determine the number of ways that one can order A, A, A, B, C, D, E, F, G, H.</a:t>
                </a:r>
              </a:p>
              <a:p>
                <a:pPr marL="80963" indent="0" algn="just">
                  <a:spcBef>
                    <a:spcPts val="1200"/>
                  </a:spcBef>
                  <a:buNone/>
                </a:pPr>
                <a:r>
                  <a:rPr lang="en-US" sz="1600" b="1" dirty="0" smtClean="0">
                    <a:latin typeface="Calibri" panose="020F0502020204030204" pitchFamily="34" charset="0"/>
                    <a:cs typeface="Calibri" panose="020F0502020204030204" pitchFamily="34" charset="0"/>
                  </a:rPr>
                  <a:t>Solution. </a:t>
                </a:r>
                <a:r>
                  <a:rPr lang="en-US" sz="1600" dirty="0" smtClean="0">
                    <a:latin typeface="Calibri" panose="020F0502020204030204" pitchFamily="34" charset="0"/>
                    <a:cs typeface="Calibri" panose="020F0502020204030204" pitchFamily="34" charset="0"/>
                  </a:rPr>
                  <a:t>Assume </a:t>
                </a:r>
                <a:r>
                  <a:rPr lang="en-US" sz="1600" dirty="0">
                    <a:latin typeface="Calibri" panose="020F0502020204030204" pitchFamily="34" charset="0"/>
                    <a:cs typeface="Calibri" panose="020F0502020204030204" pitchFamily="34" charset="0"/>
                  </a:rPr>
                  <a:t>that N is the solution to the </a:t>
                </a:r>
                <a:r>
                  <a:rPr lang="en-US" sz="1600" dirty="0" smtClean="0">
                    <a:latin typeface="Calibri" panose="020F0502020204030204" pitchFamily="34" charset="0"/>
                    <a:cs typeface="Calibri" panose="020F0502020204030204" pitchFamily="34" charset="0"/>
                  </a:rPr>
                  <a:t>problem. What is the relation between N and the solution to the same problem where the 3 letters A are different, say</a:t>
                </a:r>
                <a14:m>
                  <m:oMath xmlns:m="http://schemas.openxmlformats.org/officeDocument/2006/math">
                    <m:r>
                      <a:rPr lang="en-US" sz="1600" b="0" i="0" smtClean="0">
                        <a:latin typeface="Cambria Math" panose="02040503050406030204" pitchFamily="18" charset="0"/>
                        <a:cs typeface="Calibri" panose="020F0502020204030204" pitchFamily="34" charset="0"/>
                      </a:rPr>
                      <m:t> </m:t>
                    </m:r>
                  </m:oMath>
                </a14:m>
                <a:r>
                  <a:rPr lang="en-US" sz="1600" dirty="0" smtClean="0">
                    <a:latin typeface="Calibri" panose="020F0502020204030204" pitchFamily="34" charset="0"/>
                    <a:cs typeface="Calibri" panose="020F0502020204030204" pitchFamily="34" charset="0"/>
                  </a:rPr>
                  <a:t>A</a:t>
                </a:r>
                <a:r>
                  <a:rPr lang="en-US" sz="1600" baseline="-25000" dirty="0" smtClean="0">
                    <a:latin typeface="Calibri" panose="020F0502020204030204" pitchFamily="34" charset="0"/>
                    <a:cs typeface="Calibri" panose="020F0502020204030204" pitchFamily="34" charset="0"/>
                  </a:rPr>
                  <a:t>1</a:t>
                </a:r>
                <a:r>
                  <a:rPr lang="en-US" sz="1600" dirty="0" smtClean="0">
                    <a:latin typeface="Calibri" panose="020F0502020204030204" pitchFamily="34" charset="0"/>
                    <a:cs typeface="Calibri" panose="020F0502020204030204" pitchFamily="34" charset="0"/>
                  </a:rPr>
                  <a:t>, A</a:t>
                </a:r>
                <a:r>
                  <a:rPr lang="en-US" sz="1600" baseline="-25000" dirty="0" smtClean="0">
                    <a:latin typeface="Calibri" panose="020F0502020204030204" pitchFamily="34" charset="0"/>
                    <a:cs typeface="Calibri" panose="020F0502020204030204" pitchFamily="34" charset="0"/>
                  </a:rPr>
                  <a:t>2</a:t>
                </a:r>
                <a:r>
                  <a:rPr lang="en-US" sz="1600" dirty="0" smtClean="0">
                    <a:latin typeface="Calibri" panose="020F0502020204030204" pitchFamily="34" charset="0"/>
                    <a:cs typeface="Calibri" panose="020F0502020204030204" pitchFamily="34" charset="0"/>
                  </a:rPr>
                  <a:t>, A</a:t>
                </a:r>
                <a:r>
                  <a:rPr lang="en-US" sz="1600" baseline="-25000" dirty="0" smtClean="0">
                    <a:latin typeface="Calibri" panose="020F0502020204030204" pitchFamily="34" charset="0"/>
                    <a:cs typeface="Calibri" panose="020F0502020204030204" pitchFamily="34" charset="0"/>
                  </a:rPr>
                  <a:t>3</a:t>
                </a:r>
                <a:r>
                  <a:rPr lang="en-US" sz="1600" dirty="0" smtClean="0">
                    <a:latin typeface="Calibri" panose="020F0502020204030204" pitchFamily="34" charset="0"/>
                    <a:cs typeface="Calibri" panose="020F0502020204030204" pitchFamily="34" charset="0"/>
                  </a:rPr>
                  <a:t>? Evidently, the solution to the latter case is </a:t>
                </a:r>
                <a14:m>
                  <m:oMath xmlns:m="http://schemas.openxmlformats.org/officeDocument/2006/math">
                    <m:r>
                      <a:rPr lang="en-US" sz="1600" b="0" i="1" smtClean="0">
                        <a:latin typeface="Cambria Math" panose="02040503050406030204" pitchFamily="18" charset="0"/>
                        <a:cs typeface="Calibri" panose="020F0502020204030204" pitchFamily="34" charset="0"/>
                      </a:rPr>
                      <m:t>10!</m:t>
                    </m:r>
                  </m:oMath>
                </a14:m>
                <a:r>
                  <a:rPr lang="en-US" sz="1600" dirty="0" smtClean="0">
                    <a:latin typeface="Calibri" panose="020F0502020204030204" pitchFamily="34" charset="0"/>
                    <a:cs typeface="Calibri" panose="020F0502020204030204" pitchFamily="34" charset="0"/>
                  </a:rPr>
                  <a:t>. Now, consider the following permutation, for example.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13</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spTree>
    <p:extLst>
      <p:ext uri="{BB962C8B-B14F-4D97-AF65-F5344CB8AC3E}">
        <p14:creationId xmlns:p14="http://schemas.microsoft.com/office/powerpoint/2010/main" val="59630859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Permutation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a:bodyPr>
              <a:lstStyle/>
              <a:p>
                <a:pPr marL="80963" indent="0" algn="ctr">
                  <a:spcBef>
                    <a:spcPts val="1200"/>
                  </a:spcBef>
                  <a:buNone/>
                </a:pPr>
                <a:r>
                  <a:rPr lang="en-US" sz="1600" dirty="0">
                    <a:latin typeface="Calibri" panose="020F0502020204030204" pitchFamily="34" charset="0"/>
                    <a:cs typeface="Calibri" panose="020F0502020204030204" pitchFamily="34" charset="0"/>
                  </a:rPr>
                  <a:t>D  B  A</a:t>
                </a:r>
                <a:r>
                  <a:rPr lang="en-US" sz="1600" baseline="-25000" dirty="0">
                    <a:latin typeface="Calibri" panose="020F0502020204030204" pitchFamily="34" charset="0"/>
                    <a:cs typeface="Calibri" panose="020F0502020204030204" pitchFamily="34" charset="0"/>
                  </a:rPr>
                  <a:t>3</a:t>
                </a:r>
                <a:r>
                  <a:rPr lang="en-US" sz="1600" dirty="0">
                    <a:latin typeface="Calibri" panose="020F0502020204030204" pitchFamily="34" charset="0"/>
                    <a:cs typeface="Calibri" panose="020F0502020204030204" pitchFamily="34" charset="0"/>
                  </a:rPr>
                  <a:t>  C  H  A</a:t>
                </a:r>
                <a:r>
                  <a:rPr lang="en-US" sz="1600" baseline="-25000" dirty="0">
                    <a:latin typeface="Calibri" panose="020F0502020204030204" pitchFamily="34" charset="0"/>
                    <a:cs typeface="Calibri" panose="020F0502020204030204" pitchFamily="34" charset="0"/>
                  </a:rPr>
                  <a:t>1</a:t>
                </a:r>
                <a:r>
                  <a:rPr lang="en-US" sz="1600" dirty="0">
                    <a:latin typeface="Calibri" panose="020F0502020204030204" pitchFamily="34" charset="0"/>
                    <a:cs typeface="Calibri" panose="020F0502020204030204" pitchFamily="34" charset="0"/>
                  </a:rPr>
                  <a:t>  E  F  A</a:t>
                </a:r>
                <a:r>
                  <a:rPr lang="en-US" sz="1600" baseline="-25000" dirty="0">
                    <a:latin typeface="Calibri" panose="020F0502020204030204" pitchFamily="34" charset="0"/>
                    <a:cs typeface="Calibri" panose="020F0502020204030204" pitchFamily="34" charset="0"/>
                  </a:rPr>
                  <a:t>2</a:t>
                </a:r>
                <a:r>
                  <a:rPr lang="en-US" sz="1600" dirty="0">
                    <a:latin typeface="Calibri" panose="020F0502020204030204" pitchFamily="34" charset="0"/>
                    <a:cs typeface="Calibri" panose="020F0502020204030204" pitchFamily="34" charset="0"/>
                  </a:rPr>
                  <a:t>  G</a:t>
                </a:r>
              </a:p>
              <a:p>
                <a:pPr marL="80963" indent="0" algn="just">
                  <a:spcBef>
                    <a:spcPts val="1200"/>
                  </a:spcBef>
                  <a:buNone/>
                </a:pPr>
                <a:r>
                  <a:rPr lang="en-US" sz="1600" dirty="0" smtClean="0">
                    <a:latin typeface="Calibri" panose="020F0502020204030204" pitchFamily="34" charset="0"/>
                    <a:cs typeface="Calibri" panose="020F0502020204030204" pitchFamily="34" charset="0"/>
                  </a:rPr>
                  <a:t>There are 5 other permutations that can be obtained from the above one with changing the positions of the objects A1, A2, and A3. </a:t>
                </a:r>
              </a:p>
              <a:p>
                <a:pPr marL="80963" indent="0" algn="ctr">
                  <a:buNone/>
                </a:pPr>
                <a:r>
                  <a:rPr lang="en-US" sz="1600" dirty="0">
                    <a:latin typeface="Calibri" panose="020F0502020204030204" pitchFamily="34" charset="0"/>
                    <a:cs typeface="Calibri" panose="020F0502020204030204" pitchFamily="34" charset="0"/>
                  </a:rPr>
                  <a:t>D  B  </a:t>
                </a:r>
                <a:r>
                  <a:rPr lang="en-US" sz="1600" dirty="0" smtClean="0">
                    <a:latin typeface="Calibri" panose="020F0502020204030204" pitchFamily="34" charset="0"/>
                    <a:cs typeface="Calibri" panose="020F0502020204030204" pitchFamily="34" charset="0"/>
                  </a:rPr>
                  <a:t>A</a:t>
                </a:r>
                <a:r>
                  <a:rPr lang="en-US" sz="1600" baseline="-25000" dirty="0" smtClean="0">
                    <a:latin typeface="Calibri" panose="020F0502020204030204" pitchFamily="34" charset="0"/>
                    <a:cs typeface="Calibri" panose="020F0502020204030204" pitchFamily="34" charset="0"/>
                  </a:rPr>
                  <a:t>1</a:t>
                </a:r>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C  H  </a:t>
                </a:r>
                <a:r>
                  <a:rPr lang="en-US" sz="1600" dirty="0" smtClean="0">
                    <a:latin typeface="Calibri" panose="020F0502020204030204" pitchFamily="34" charset="0"/>
                    <a:cs typeface="Calibri" panose="020F0502020204030204" pitchFamily="34" charset="0"/>
                  </a:rPr>
                  <a:t>A</a:t>
                </a:r>
                <a:r>
                  <a:rPr lang="en-US" sz="1600" baseline="-25000" dirty="0" smtClean="0">
                    <a:latin typeface="Calibri" panose="020F0502020204030204" pitchFamily="34" charset="0"/>
                    <a:cs typeface="Calibri" panose="020F0502020204030204" pitchFamily="34" charset="0"/>
                  </a:rPr>
                  <a:t>2</a:t>
                </a:r>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E  F  </a:t>
                </a:r>
                <a:r>
                  <a:rPr lang="en-US" sz="1600" dirty="0" smtClean="0">
                    <a:latin typeface="Calibri" panose="020F0502020204030204" pitchFamily="34" charset="0"/>
                    <a:cs typeface="Calibri" panose="020F0502020204030204" pitchFamily="34" charset="0"/>
                  </a:rPr>
                  <a:t>A</a:t>
                </a:r>
                <a:r>
                  <a:rPr lang="en-US" sz="1600" baseline="-25000" dirty="0" smtClean="0">
                    <a:latin typeface="Calibri" panose="020F0502020204030204" pitchFamily="34" charset="0"/>
                    <a:cs typeface="Calibri" panose="020F0502020204030204" pitchFamily="34" charset="0"/>
                  </a:rPr>
                  <a:t>3</a:t>
                </a:r>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G</a:t>
                </a:r>
              </a:p>
              <a:p>
                <a:pPr marL="80963" indent="0" algn="ctr">
                  <a:spcBef>
                    <a:spcPts val="0"/>
                  </a:spcBef>
                  <a:buNone/>
                </a:pPr>
                <a:r>
                  <a:rPr lang="en-US" sz="1600" dirty="0">
                    <a:latin typeface="Calibri" panose="020F0502020204030204" pitchFamily="34" charset="0"/>
                    <a:cs typeface="Calibri" panose="020F0502020204030204" pitchFamily="34" charset="0"/>
                  </a:rPr>
                  <a:t>D  B  </a:t>
                </a:r>
                <a:r>
                  <a:rPr lang="en-US" sz="1600" dirty="0" smtClean="0">
                    <a:latin typeface="Calibri" panose="020F0502020204030204" pitchFamily="34" charset="0"/>
                    <a:cs typeface="Calibri" panose="020F0502020204030204" pitchFamily="34" charset="0"/>
                  </a:rPr>
                  <a:t>A</a:t>
                </a:r>
                <a:r>
                  <a:rPr lang="en-US" sz="1600" baseline="-25000" dirty="0" smtClean="0">
                    <a:latin typeface="Calibri" panose="020F0502020204030204" pitchFamily="34" charset="0"/>
                    <a:cs typeface="Calibri" panose="020F0502020204030204" pitchFamily="34" charset="0"/>
                  </a:rPr>
                  <a:t>1</a:t>
                </a:r>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C  H  </a:t>
                </a:r>
                <a:r>
                  <a:rPr lang="en-US" sz="1600" dirty="0" smtClean="0">
                    <a:latin typeface="Calibri" panose="020F0502020204030204" pitchFamily="34" charset="0"/>
                    <a:cs typeface="Calibri" panose="020F0502020204030204" pitchFamily="34" charset="0"/>
                  </a:rPr>
                  <a:t>A</a:t>
                </a:r>
                <a:r>
                  <a:rPr lang="en-US" sz="1600" baseline="-25000" dirty="0" smtClean="0">
                    <a:latin typeface="Calibri" panose="020F0502020204030204" pitchFamily="34" charset="0"/>
                    <a:cs typeface="Calibri" panose="020F0502020204030204" pitchFamily="34" charset="0"/>
                  </a:rPr>
                  <a:t>3</a:t>
                </a:r>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E  F  </a:t>
                </a:r>
                <a:r>
                  <a:rPr lang="en-US" sz="1600" dirty="0" smtClean="0">
                    <a:latin typeface="Calibri" panose="020F0502020204030204" pitchFamily="34" charset="0"/>
                    <a:cs typeface="Calibri" panose="020F0502020204030204" pitchFamily="34" charset="0"/>
                  </a:rPr>
                  <a:t>A</a:t>
                </a:r>
                <a:r>
                  <a:rPr lang="en-US" sz="1600" baseline="-25000" dirty="0" smtClean="0">
                    <a:latin typeface="Calibri" panose="020F0502020204030204" pitchFamily="34" charset="0"/>
                    <a:cs typeface="Calibri" panose="020F0502020204030204" pitchFamily="34" charset="0"/>
                  </a:rPr>
                  <a:t>2</a:t>
                </a:r>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G</a:t>
                </a:r>
              </a:p>
              <a:p>
                <a:pPr marL="80963" indent="0" algn="ctr">
                  <a:spcBef>
                    <a:spcPts val="0"/>
                  </a:spcBef>
                  <a:buNone/>
                </a:pPr>
                <a:r>
                  <a:rPr lang="en-US" sz="1600" dirty="0">
                    <a:latin typeface="Calibri" panose="020F0502020204030204" pitchFamily="34" charset="0"/>
                    <a:cs typeface="Calibri" panose="020F0502020204030204" pitchFamily="34" charset="0"/>
                  </a:rPr>
                  <a:t>D  B  </a:t>
                </a:r>
                <a:r>
                  <a:rPr lang="en-US" sz="1600" dirty="0" smtClean="0">
                    <a:latin typeface="Calibri" panose="020F0502020204030204" pitchFamily="34" charset="0"/>
                    <a:cs typeface="Calibri" panose="020F0502020204030204" pitchFamily="34" charset="0"/>
                  </a:rPr>
                  <a:t>A</a:t>
                </a:r>
                <a:r>
                  <a:rPr lang="en-US" sz="1600" baseline="-25000" dirty="0" smtClean="0">
                    <a:latin typeface="Calibri" panose="020F0502020204030204" pitchFamily="34" charset="0"/>
                    <a:cs typeface="Calibri" panose="020F0502020204030204" pitchFamily="34" charset="0"/>
                  </a:rPr>
                  <a:t>2</a:t>
                </a:r>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C  H  A</a:t>
                </a:r>
                <a:r>
                  <a:rPr lang="en-US" sz="1600" baseline="-25000" dirty="0">
                    <a:latin typeface="Calibri" panose="020F0502020204030204" pitchFamily="34" charset="0"/>
                    <a:cs typeface="Calibri" panose="020F0502020204030204" pitchFamily="34" charset="0"/>
                  </a:rPr>
                  <a:t>1</a:t>
                </a:r>
                <a:r>
                  <a:rPr lang="en-US" sz="1600" dirty="0">
                    <a:latin typeface="Calibri" panose="020F0502020204030204" pitchFamily="34" charset="0"/>
                    <a:cs typeface="Calibri" panose="020F0502020204030204" pitchFamily="34" charset="0"/>
                  </a:rPr>
                  <a:t>  E  F  </a:t>
                </a:r>
                <a:r>
                  <a:rPr lang="en-US" sz="1600" dirty="0" smtClean="0">
                    <a:latin typeface="Calibri" panose="020F0502020204030204" pitchFamily="34" charset="0"/>
                    <a:cs typeface="Calibri" panose="020F0502020204030204" pitchFamily="34" charset="0"/>
                  </a:rPr>
                  <a:t>A</a:t>
                </a:r>
                <a:r>
                  <a:rPr lang="en-US" sz="1600" baseline="-25000" dirty="0" smtClean="0">
                    <a:latin typeface="Calibri" panose="020F0502020204030204" pitchFamily="34" charset="0"/>
                    <a:cs typeface="Calibri" panose="020F0502020204030204" pitchFamily="34" charset="0"/>
                  </a:rPr>
                  <a:t>3</a:t>
                </a:r>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G</a:t>
                </a:r>
              </a:p>
              <a:p>
                <a:pPr marL="80963" indent="0" algn="ctr">
                  <a:spcBef>
                    <a:spcPts val="0"/>
                  </a:spcBef>
                  <a:buNone/>
                </a:pPr>
                <a:r>
                  <a:rPr lang="en-US" sz="1600" dirty="0">
                    <a:latin typeface="Calibri" panose="020F0502020204030204" pitchFamily="34" charset="0"/>
                    <a:cs typeface="Calibri" panose="020F0502020204030204" pitchFamily="34" charset="0"/>
                  </a:rPr>
                  <a:t>D  B  </a:t>
                </a:r>
                <a:r>
                  <a:rPr lang="en-US" sz="1600" dirty="0" smtClean="0">
                    <a:latin typeface="Calibri" panose="020F0502020204030204" pitchFamily="34" charset="0"/>
                    <a:cs typeface="Calibri" panose="020F0502020204030204" pitchFamily="34" charset="0"/>
                  </a:rPr>
                  <a:t>A</a:t>
                </a:r>
                <a:r>
                  <a:rPr lang="en-US" sz="1600" baseline="-25000" dirty="0" smtClean="0">
                    <a:latin typeface="Calibri" panose="020F0502020204030204" pitchFamily="34" charset="0"/>
                    <a:cs typeface="Calibri" panose="020F0502020204030204" pitchFamily="34" charset="0"/>
                  </a:rPr>
                  <a:t>2</a:t>
                </a:r>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C  H  </a:t>
                </a:r>
                <a:r>
                  <a:rPr lang="en-US" sz="1600" dirty="0" smtClean="0">
                    <a:latin typeface="Calibri" panose="020F0502020204030204" pitchFamily="34" charset="0"/>
                    <a:cs typeface="Calibri" panose="020F0502020204030204" pitchFamily="34" charset="0"/>
                  </a:rPr>
                  <a:t>A</a:t>
                </a:r>
                <a:r>
                  <a:rPr lang="en-US" sz="1600" baseline="-25000" dirty="0" smtClean="0">
                    <a:latin typeface="Calibri" panose="020F0502020204030204" pitchFamily="34" charset="0"/>
                    <a:cs typeface="Calibri" panose="020F0502020204030204" pitchFamily="34" charset="0"/>
                  </a:rPr>
                  <a:t>3</a:t>
                </a:r>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E  F  </a:t>
                </a:r>
                <a:r>
                  <a:rPr lang="en-US" sz="1600" dirty="0" smtClean="0">
                    <a:latin typeface="Calibri" panose="020F0502020204030204" pitchFamily="34" charset="0"/>
                    <a:cs typeface="Calibri" panose="020F0502020204030204" pitchFamily="34" charset="0"/>
                  </a:rPr>
                  <a:t>A</a:t>
                </a:r>
                <a:r>
                  <a:rPr lang="en-US" sz="1600" baseline="-25000" dirty="0" smtClean="0">
                    <a:latin typeface="Calibri" panose="020F0502020204030204" pitchFamily="34" charset="0"/>
                    <a:cs typeface="Calibri" panose="020F0502020204030204" pitchFamily="34" charset="0"/>
                  </a:rPr>
                  <a:t>1</a:t>
                </a:r>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G</a:t>
                </a:r>
              </a:p>
              <a:p>
                <a:pPr marL="80963" indent="0" algn="ctr">
                  <a:spcBef>
                    <a:spcPts val="0"/>
                  </a:spcBef>
                  <a:buNone/>
                </a:pPr>
                <a:r>
                  <a:rPr lang="en-US" sz="1600" dirty="0">
                    <a:latin typeface="Calibri" panose="020F0502020204030204" pitchFamily="34" charset="0"/>
                    <a:cs typeface="Calibri" panose="020F0502020204030204" pitchFamily="34" charset="0"/>
                  </a:rPr>
                  <a:t>D  B  A</a:t>
                </a:r>
                <a:r>
                  <a:rPr lang="en-US" sz="1600" baseline="-25000" dirty="0">
                    <a:latin typeface="Calibri" panose="020F0502020204030204" pitchFamily="34" charset="0"/>
                    <a:cs typeface="Calibri" panose="020F0502020204030204" pitchFamily="34" charset="0"/>
                  </a:rPr>
                  <a:t>3</a:t>
                </a:r>
                <a:r>
                  <a:rPr lang="en-US" sz="1600" dirty="0">
                    <a:latin typeface="Calibri" panose="020F0502020204030204" pitchFamily="34" charset="0"/>
                    <a:cs typeface="Calibri" panose="020F0502020204030204" pitchFamily="34" charset="0"/>
                  </a:rPr>
                  <a:t>  C  H  </a:t>
                </a:r>
                <a:r>
                  <a:rPr lang="en-US" sz="1600" dirty="0" smtClean="0">
                    <a:latin typeface="Calibri" panose="020F0502020204030204" pitchFamily="34" charset="0"/>
                    <a:cs typeface="Calibri" panose="020F0502020204030204" pitchFamily="34" charset="0"/>
                  </a:rPr>
                  <a:t>A</a:t>
                </a:r>
                <a:r>
                  <a:rPr lang="en-US" sz="1600" baseline="-25000" dirty="0" smtClean="0">
                    <a:latin typeface="Calibri" panose="020F0502020204030204" pitchFamily="34" charset="0"/>
                    <a:cs typeface="Calibri" panose="020F0502020204030204" pitchFamily="34" charset="0"/>
                  </a:rPr>
                  <a:t>2</a:t>
                </a:r>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E  F  </a:t>
                </a:r>
                <a:r>
                  <a:rPr lang="en-US" sz="1600" dirty="0" smtClean="0">
                    <a:latin typeface="Calibri" panose="020F0502020204030204" pitchFamily="34" charset="0"/>
                    <a:cs typeface="Calibri" panose="020F0502020204030204" pitchFamily="34" charset="0"/>
                  </a:rPr>
                  <a:t>A</a:t>
                </a:r>
                <a:r>
                  <a:rPr lang="en-US" sz="1600" baseline="-25000" dirty="0" smtClean="0">
                    <a:latin typeface="Calibri" panose="020F0502020204030204" pitchFamily="34" charset="0"/>
                    <a:cs typeface="Calibri" panose="020F0502020204030204" pitchFamily="34" charset="0"/>
                  </a:rPr>
                  <a:t>1</a:t>
                </a:r>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G</a:t>
                </a:r>
              </a:p>
              <a:p>
                <a:pPr marL="80963" indent="0" algn="just">
                  <a:spcBef>
                    <a:spcPts val="1200"/>
                  </a:spcBef>
                  <a:spcAft>
                    <a:spcPts val="1200"/>
                  </a:spcAft>
                  <a:buNone/>
                </a:pPr>
                <a:r>
                  <a:rPr lang="en-US" sz="1600" dirty="0" smtClean="0">
                    <a:latin typeface="Calibri" panose="020F0502020204030204" pitchFamily="34" charset="0"/>
                    <a:cs typeface="Calibri" panose="020F0502020204030204" pitchFamily="34" charset="0"/>
                  </a:rPr>
                  <a:t>They are collectively </a:t>
                </a:r>
                <a14:m>
                  <m:oMath xmlns:m="http://schemas.openxmlformats.org/officeDocument/2006/math">
                    <m:r>
                      <a:rPr lang="en-US" sz="1600" b="0" i="1" smtClean="0">
                        <a:latin typeface="Cambria Math" panose="02040503050406030204" pitchFamily="18" charset="0"/>
                        <a:cs typeface="Calibri" panose="020F0502020204030204" pitchFamily="34" charset="0"/>
                      </a:rPr>
                      <m:t>3!=6</m:t>
                    </m:r>
                  </m:oMath>
                </a14:m>
                <a:r>
                  <a:rPr lang="en-US" sz="1600" dirty="0" smtClean="0">
                    <a:latin typeface="Calibri" panose="020F0502020204030204" pitchFamily="34" charset="0"/>
                    <a:cs typeface="Calibri" panose="020F0502020204030204" pitchFamily="34" charset="0"/>
                  </a:rPr>
                  <a:t> permutations, the number of ways that one can order 3 different objects. However, these 6 permutations would be counted as one if the three letters were A, A, A. As a result, </a:t>
                </a:r>
                <a14:m>
                  <m:oMath xmlns:m="http://schemas.openxmlformats.org/officeDocument/2006/math">
                    <m:r>
                      <a:rPr lang="en-US" sz="1600" i="1">
                        <a:latin typeface="Cambria Math" panose="02040503050406030204" pitchFamily="18" charset="0"/>
                        <a:cs typeface="Calibri" panose="020F0502020204030204" pitchFamily="34" charset="0"/>
                      </a:rPr>
                      <m:t>10!=</m:t>
                    </m:r>
                    <m:r>
                      <a:rPr lang="en-US" sz="1600" i="1">
                        <a:latin typeface="Cambria Math" panose="02040503050406030204" pitchFamily="18" charset="0"/>
                        <a:cs typeface="Calibri" panose="020F0502020204030204" pitchFamily="34" charset="0"/>
                      </a:rPr>
                      <m:t>𝑁</m:t>
                    </m:r>
                    <m:r>
                      <a:rPr lang="en-US" sz="1600" i="1">
                        <a:latin typeface="Cambria Math" panose="02040503050406030204" pitchFamily="18" charset="0"/>
                        <a:cs typeface="Calibri" panose="020F0502020204030204" pitchFamily="34" charset="0"/>
                      </a:rPr>
                      <m:t>×3!</m:t>
                    </m:r>
                  </m:oMath>
                </a14:m>
                <a:r>
                  <a:rPr lang="en-US" sz="1600" dirty="0" smtClean="0">
                    <a:latin typeface="Calibri" panose="020F0502020204030204" pitchFamily="34" charset="0"/>
                    <a:cs typeface="Calibri" panose="020F0502020204030204" pitchFamily="34" charset="0"/>
                  </a:rPr>
                  <a:t> holds. Equivalently, the solution to the problem is </a:t>
                </a:r>
                <a14:m>
                  <m:oMath xmlns:m="http://schemas.openxmlformats.org/officeDocument/2006/math">
                    <m:r>
                      <a:rPr lang="en-US" sz="1600" b="0" i="1" smtClean="0">
                        <a:latin typeface="Cambria Math" panose="02040503050406030204" pitchFamily="18" charset="0"/>
                        <a:cs typeface="Calibri" panose="020F0502020204030204" pitchFamily="34" charset="0"/>
                      </a:rPr>
                      <m:t>𝑁</m:t>
                    </m:r>
                    <m:r>
                      <a:rPr lang="en-US" sz="1600" b="0" i="1" smtClean="0">
                        <a:latin typeface="Cambria Math" panose="02040503050406030204" pitchFamily="18" charset="0"/>
                        <a:cs typeface="Calibri" panose="020F0502020204030204" pitchFamily="34" charset="0"/>
                      </a:rPr>
                      <m:t>=</m:t>
                    </m:r>
                    <m:f>
                      <m:fPr>
                        <m:ctrlPr>
                          <a:rPr lang="en-US" sz="1600" b="0" i="1" smtClean="0">
                            <a:latin typeface="Cambria Math" panose="02040503050406030204" pitchFamily="18" charset="0"/>
                            <a:cs typeface="Calibri" panose="020F0502020204030204" pitchFamily="34" charset="0"/>
                          </a:rPr>
                        </m:ctrlPr>
                      </m:fPr>
                      <m:num>
                        <m:r>
                          <a:rPr lang="en-US" sz="1600" b="0" i="1" smtClean="0">
                            <a:latin typeface="Cambria Math" panose="02040503050406030204" pitchFamily="18" charset="0"/>
                            <a:cs typeface="Calibri" panose="020F0502020204030204" pitchFamily="34" charset="0"/>
                          </a:rPr>
                          <m:t>10!</m:t>
                        </m:r>
                      </m:num>
                      <m:den>
                        <m:r>
                          <a:rPr lang="en-US" sz="1600" b="0" i="1" smtClean="0">
                            <a:latin typeface="Cambria Math" panose="02040503050406030204" pitchFamily="18" charset="0"/>
                            <a:cs typeface="Calibri" panose="020F0502020204030204" pitchFamily="34" charset="0"/>
                          </a:rPr>
                          <m:t>3!</m:t>
                        </m:r>
                      </m:den>
                    </m:f>
                  </m:oMath>
                </a14:m>
                <a:r>
                  <a:rPr lang="en-US" sz="1600" dirty="0" smtClean="0">
                    <a:latin typeface="Calibri" panose="020F0502020204030204" pitchFamily="34" charset="0"/>
                    <a:cs typeface="Calibri" panose="020F0502020204030204" pitchFamily="34" charset="0"/>
                  </a:rPr>
                  <a:t>.</a:t>
                </a:r>
              </a:p>
              <a:p>
                <a:pPr marL="80963" indent="0" algn="just">
                  <a:spcBef>
                    <a:spcPts val="1200"/>
                  </a:spcBef>
                  <a:spcAft>
                    <a:spcPts val="1200"/>
                  </a:spcAft>
                  <a:buNone/>
                </a:pPr>
                <a:r>
                  <a:rPr lang="en-US" sz="1600" dirty="0" smtClean="0">
                    <a:latin typeface="Calibri" panose="020F0502020204030204" pitchFamily="34" charset="0"/>
                    <a:cs typeface="Calibri" panose="020F0502020204030204" pitchFamily="34" charset="0"/>
                  </a:rPr>
                  <a:t>The result can be generalized as follows: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14</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mc:AlternateContent xmlns:mc="http://schemas.openxmlformats.org/markup-compatibility/2006" xmlns:a14="http://schemas.microsoft.com/office/drawing/2010/main">
        <mc:Choice Requires="a14">
          <p:sp>
            <p:nvSpPr>
              <p:cNvPr id="5" name="TextBox 4"/>
              <p:cNvSpPr txBox="1"/>
              <p:nvPr/>
            </p:nvSpPr>
            <p:spPr>
              <a:xfrm>
                <a:off x="2404872" y="5480092"/>
                <a:ext cx="5559552" cy="693138"/>
              </a:xfrm>
              <a:prstGeom prst="rect">
                <a:avLst/>
              </a:prstGeom>
              <a:solidFill>
                <a:schemeClr val="accent6">
                  <a:lumMod val="40000"/>
                  <a:lumOff val="60000"/>
                </a:schemeClr>
              </a:solidFill>
              <a:ln w="25400">
                <a:solidFill>
                  <a:srgbClr val="00B0F0"/>
                </a:solidFill>
              </a:ln>
            </p:spPr>
            <p:txBody>
              <a:bodyPr wrap="square" rtlCol="0" anchor="ctr">
                <a:spAutoFit/>
              </a:bodyPr>
              <a:lstStyle/>
              <a:p>
                <a:pPr algn="just"/>
                <a:r>
                  <a:rPr lang="en-US" sz="1600" dirty="0">
                    <a:latin typeface="Calibri" panose="020F0502020204030204" pitchFamily="34" charset="0"/>
                    <a:cs typeface="Calibri" panose="020F0502020204030204" pitchFamily="34" charset="0"/>
                  </a:rPr>
                  <a:t>The number of permutations of </a:t>
                </a:r>
                <a14:m>
                  <m:oMath xmlns:m="http://schemas.openxmlformats.org/officeDocument/2006/math">
                    <m:r>
                      <a:rPr lang="en-US" sz="1600" i="1" dirty="0">
                        <a:latin typeface="Cambria Math" panose="02040503050406030204" pitchFamily="18" charset="0"/>
                        <a:cs typeface="Calibri" panose="020F0502020204030204" pitchFamily="34" charset="0"/>
                      </a:rPr>
                      <m:t>𝑛</m:t>
                    </m:r>
                  </m:oMath>
                </a14:m>
                <a:r>
                  <a:rPr lang="en-US" sz="1600" dirty="0">
                    <a:latin typeface="Calibri" panose="020F0502020204030204" pitchFamily="34" charset="0"/>
                    <a:cs typeface="Calibri" panose="020F0502020204030204" pitchFamily="34" charset="0"/>
                  </a:rPr>
                  <a:t> objects containing </a:t>
                </a:r>
                <a14:m>
                  <m:oMath xmlns:m="http://schemas.openxmlformats.org/officeDocument/2006/math">
                    <m:r>
                      <a:rPr lang="en-US" sz="1600" i="1" dirty="0">
                        <a:latin typeface="Cambria Math" panose="02040503050406030204" pitchFamily="18" charset="0"/>
                        <a:cs typeface="Calibri" panose="020F0502020204030204" pitchFamily="34" charset="0"/>
                      </a:rPr>
                      <m:t>𝑘</m:t>
                    </m:r>
                  </m:oMath>
                </a14:m>
                <a:r>
                  <a:rPr lang="en-US" sz="1600" dirty="0">
                    <a:latin typeface="Calibri" panose="020F0502020204030204" pitchFamily="34" charset="0"/>
                    <a:cs typeface="Calibri" panose="020F0502020204030204" pitchFamily="34" charset="0"/>
                  </a:rPr>
                  <a:t> identical (indistinguishable) objects is </a:t>
                </a:r>
                <a14:m>
                  <m:oMath xmlns:m="http://schemas.openxmlformats.org/officeDocument/2006/math">
                    <m:f>
                      <m:fPr>
                        <m:ctrlPr>
                          <a:rPr lang="en-US" sz="1600" i="1">
                            <a:latin typeface="Cambria Math" panose="02040503050406030204" pitchFamily="18" charset="0"/>
                            <a:cs typeface="Calibri" panose="020F0502020204030204" pitchFamily="34" charset="0"/>
                          </a:rPr>
                        </m:ctrlPr>
                      </m:fPr>
                      <m:num>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m:t>
                        </m:r>
                      </m:num>
                      <m:den>
                        <m:r>
                          <a:rPr lang="en-US" sz="1600" i="1">
                            <a:latin typeface="Cambria Math" panose="02040503050406030204" pitchFamily="18" charset="0"/>
                            <a:cs typeface="Calibri" panose="020F0502020204030204" pitchFamily="34" charset="0"/>
                          </a:rPr>
                          <m:t>𝑘</m:t>
                        </m:r>
                        <m:r>
                          <a:rPr lang="en-US" sz="1600" i="1">
                            <a:latin typeface="Cambria Math" panose="02040503050406030204" pitchFamily="18" charset="0"/>
                            <a:cs typeface="Calibri" panose="020F0502020204030204" pitchFamily="34" charset="0"/>
                          </a:rPr>
                          <m:t>!</m:t>
                        </m:r>
                      </m:den>
                    </m:f>
                  </m:oMath>
                </a14:m>
                <a:r>
                  <a:rPr lang="en-US" sz="16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404872" y="5480092"/>
                <a:ext cx="5559552" cy="693138"/>
              </a:xfrm>
              <a:prstGeom prst="rect">
                <a:avLst/>
              </a:prstGeom>
              <a:blipFill rotWithShape="0">
                <a:blip r:embed="rId5"/>
                <a:stretch>
                  <a:fillRect l="-437" r="-328" b="-2542"/>
                </a:stretch>
              </a:blipFill>
              <a:ln w="25400">
                <a:solidFill>
                  <a:srgbClr val="00B0F0"/>
                </a:solidFill>
              </a:ln>
            </p:spPr>
            <p:txBody>
              <a:bodyPr/>
              <a:lstStyle/>
              <a:p>
                <a:r>
                  <a:rPr lang="en-US">
                    <a:noFill/>
                  </a:rPr>
                  <a:t> </a:t>
                </a:r>
              </a:p>
            </p:txBody>
          </p:sp>
        </mc:Fallback>
      </mc:AlternateContent>
    </p:spTree>
    <p:extLst>
      <p:ext uri="{BB962C8B-B14F-4D97-AF65-F5344CB8AC3E}">
        <p14:creationId xmlns:p14="http://schemas.microsoft.com/office/powerpoint/2010/main" val="419106717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31" presetClass="entr" presetSubtype="0"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p:cTn id="40" dur="1000" fill="hold"/>
                                        <p:tgtEl>
                                          <p:spTgt spid="5"/>
                                        </p:tgtEl>
                                        <p:attrNameLst>
                                          <p:attrName>ppt_w</p:attrName>
                                        </p:attrNameLst>
                                      </p:cBhvr>
                                      <p:tavLst>
                                        <p:tav tm="0">
                                          <p:val>
                                            <p:fltVal val="0"/>
                                          </p:val>
                                        </p:tav>
                                        <p:tav tm="100000">
                                          <p:val>
                                            <p:strVal val="#ppt_w"/>
                                          </p:val>
                                        </p:tav>
                                      </p:tavLst>
                                    </p:anim>
                                    <p:anim calcmode="lin" valueType="num">
                                      <p:cBhvr>
                                        <p:cTn id="41" dur="1000" fill="hold"/>
                                        <p:tgtEl>
                                          <p:spTgt spid="5"/>
                                        </p:tgtEl>
                                        <p:attrNameLst>
                                          <p:attrName>ppt_h</p:attrName>
                                        </p:attrNameLst>
                                      </p:cBhvr>
                                      <p:tavLst>
                                        <p:tav tm="0">
                                          <p:val>
                                            <p:fltVal val="0"/>
                                          </p:val>
                                        </p:tav>
                                        <p:tav tm="100000">
                                          <p:val>
                                            <p:strVal val="#ppt_h"/>
                                          </p:val>
                                        </p:tav>
                                      </p:tavLst>
                                    </p:anim>
                                    <p:anim calcmode="lin" valueType="num">
                                      <p:cBhvr>
                                        <p:cTn id="42" dur="1000" fill="hold"/>
                                        <p:tgtEl>
                                          <p:spTgt spid="5"/>
                                        </p:tgtEl>
                                        <p:attrNameLst>
                                          <p:attrName>style.rotation</p:attrName>
                                        </p:attrNameLst>
                                      </p:cBhvr>
                                      <p:tavLst>
                                        <p:tav tm="0">
                                          <p:val>
                                            <p:fltVal val="90"/>
                                          </p:val>
                                        </p:tav>
                                        <p:tav tm="100000">
                                          <p:val>
                                            <p:fltVal val="0"/>
                                          </p:val>
                                        </p:tav>
                                      </p:tavLst>
                                    </p:anim>
                                    <p:animEffect transition="in" filter="fade">
                                      <p:cBhvr>
                                        <p:cTn id="4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Permutation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a:bodyPr>
              <a:lstStyle/>
              <a:p>
                <a:pPr marL="80963" indent="0" algn="just">
                  <a:spcBef>
                    <a:spcPts val="1200"/>
                  </a:spcBef>
                  <a:buNone/>
                </a:pPr>
                <a:r>
                  <a:rPr lang="en-US" sz="1600" dirty="0" smtClean="0">
                    <a:latin typeface="Calibri" panose="020F0502020204030204" pitchFamily="34" charset="0"/>
                    <a:cs typeface="Calibri" panose="020F0502020204030204" pitchFamily="34" charset="0"/>
                  </a:rPr>
                  <a:t>The result can even be more generalized.</a:t>
                </a:r>
              </a:p>
              <a:p>
                <a:pPr marL="80963" indent="0" algn="just">
                  <a:spcBef>
                    <a:spcPts val="1200"/>
                  </a:spcBef>
                  <a:buNone/>
                </a:pPr>
                <a:endParaRPr lang="en-US" sz="1600" dirty="0">
                  <a:latin typeface="Calibri" panose="020F0502020204030204" pitchFamily="34" charset="0"/>
                  <a:cs typeface="Calibri" panose="020F0502020204030204" pitchFamily="34" charset="0"/>
                </a:endParaRPr>
              </a:p>
              <a:p>
                <a:pPr marL="80963" indent="0" algn="just">
                  <a:spcBef>
                    <a:spcPts val="1200"/>
                  </a:spcBef>
                  <a:buNone/>
                </a:pPr>
                <a:endParaRPr lang="en-US" sz="1600" dirty="0" smtClean="0">
                  <a:latin typeface="Calibri" panose="020F0502020204030204" pitchFamily="34" charset="0"/>
                  <a:cs typeface="Calibri" panose="020F0502020204030204" pitchFamily="34" charset="0"/>
                </a:endParaRPr>
              </a:p>
              <a:p>
                <a:pPr marL="80963" indent="0" algn="just">
                  <a:spcBef>
                    <a:spcPts val="1200"/>
                  </a:spcBef>
                  <a:buNone/>
                </a:pPr>
                <a:endParaRPr lang="en-US" sz="1600" dirty="0">
                  <a:latin typeface="Calibri" panose="020F0502020204030204" pitchFamily="34" charset="0"/>
                  <a:cs typeface="Calibri" panose="020F0502020204030204" pitchFamily="34" charset="0"/>
                </a:endParaRPr>
              </a:p>
              <a:p>
                <a:pPr marL="80963" indent="0" algn="just">
                  <a:spcBef>
                    <a:spcPts val="1200"/>
                  </a:spcBef>
                  <a:buNone/>
                </a:pPr>
                <a:endParaRPr lang="en-US" sz="1600" dirty="0" smtClean="0">
                  <a:latin typeface="Calibri" panose="020F0502020204030204" pitchFamily="34" charset="0"/>
                  <a:cs typeface="Calibri" panose="020F0502020204030204" pitchFamily="34" charset="0"/>
                </a:endParaRPr>
              </a:p>
              <a:p>
                <a:pPr marL="80963" indent="0" algn="just">
                  <a:spcBef>
                    <a:spcPts val="1200"/>
                  </a:spcBef>
                  <a:buNone/>
                </a:pPr>
                <a:endParaRPr lang="en-US" sz="1600" b="1" dirty="0" smtClean="0">
                  <a:latin typeface="Calibri" panose="020F0502020204030204" pitchFamily="34" charset="0"/>
                  <a:cs typeface="Calibri" panose="020F0502020204030204" pitchFamily="34" charset="0"/>
                </a:endParaRPr>
              </a:p>
              <a:p>
                <a:pPr marL="80963" indent="0" algn="just">
                  <a:spcBef>
                    <a:spcPts val="1200"/>
                  </a:spcBef>
                  <a:buNone/>
                </a:pPr>
                <a:r>
                  <a:rPr lang="en-US" sz="1600" b="1" dirty="0" smtClean="0">
                    <a:latin typeface="Calibri" panose="020F0502020204030204" pitchFamily="34" charset="0"/>
                    <a:cs typeface="Calibri" panose="020F0502020204030204" pitchFamily="34" charset="0"/>
                  </a:rPr>
                  <a:t>Example 12.</a:t>
                </a:r>
                <a:r>
                  <a:rPr lang="en-US" sz="1600" dirty="0" smtClean="0">
                    <a:latin typeface="Calibri" panose="020F0502020204030204" pitchFamily="34" charset="0"/>
                    <a:cs typeface="Calibri" panose="020F0502020204030204" pitchFamily="34" charset="0"/>
                  </a:rPr>
                  <a:t> Determine the number of words that can be constructed using the letters of MISSISSIPPI (the words can be meaningless.)</a:t>
                </a:r>
              </a:p>
              <a:p>
                <a:pPr marL="80963" indent="0" algn="just">
                  <a:spcBef>
                    <a:spcPts val="1200"/>
                  </a:spcBef>
                  <a:buNone/>
                </a:pPr>
                <a:endParaRPr lang="en-US" sz="1600" b="1" dirty="0" smtClean="0">
                  <a:latin typeface="Calibri" panose="020F0502020204030204" pitchFamily="34" charset="0"/>
                  <a:cs typeface="Calibri" panose="020F0502020204030204" pitchFamily="34" charset="0"/>
                </a:endParaRPr>
              </a:p>
              <a:p>
                <a:pPr marL="80963" indent="0" algn="just">
                  <a:spcBef>
                    <a:spcPts val="1200"/>
                  </a:spcBef>
                  <a:buNone/>
                </a:pPr>
                <a:r>
                  <a:rPr lang="en-US" sz="1600" b="1" dirty="0" smtClean="0">
                    <a:latin typeface="Calibri" panose="020F0502020204030204" pitchFamily="34" charset="0"/>
                    <a:cs typeface="Calibri" panose="020F0502020204030204" pitchFamily="34" charset="0"/>
                  </a:rPr>
                  <a:t>Solution.</a:t>
                </a:r>
                <a:r>
                  <a:rPr lang="en-US" sz="1600" dirty="0" smtClean="0">
                    <a:latin typeface="Calibri" panose="020F0502020204030204" pitchFamily="34" charset="0"/>
                    <a:cs typeface="Calibri" panose="020F0502020204030204" pitchFamily="34" charset="0"/>
                  </a:rPr>
                  <a:t> There are 1 M, 4 I’s, 4 S’s, and 2 P’s. Thus, the number of permutations of the 11 letters is</a:t>
                </a:r>
              </a:p>
              <a:p>
                <a:pPr marL="80963" indent="0" algn="ctr">
                  <a:spcBef>
                    <a:spcPts val="1200"/>
                  </a:spcBef>
                  <a:buNone/>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cs typeface="Calibri" panose="020F0502020204030204" pitchFamily="34" charset="0"/>
                            </a:rPr>
                          </m:ctrlPr>
                        </m:fPr>
                        <m:num>
                          <m:r>
                            <a:rPr lang="en-US" sz="1600" b="0" i="1" smtClean="0">
                              <a:latin typeface="Cambria Math" panose="02040503050406030204" pitchFamily="18" charset="0"/>
                              <a:cs typeface="Calibri" panose="020F0502020204030204" pitchFamily="34" charset="0"/>
                            </a:rPr>
                            <m:t>11!</m:t>
                          </m:r>
                        </m:num>
                        <m:den>
                          <m:r>
                            <a:rPr lang="en-US" sz="1600" b="0" i="1" smtClean="0">
                              <a:latin typeface="Cambria Math" panose="02040503050406030204" pitchFamily="18" charset="0"/>
                              <a:cs typeface="Calibri" panose="020F0502020204030204" pitchFamily="34" charset="0"/>
                            </a:rPr>
                            <m:t>1!4!4!2!</m:t>
                          </m:r>
                        </m:den>
                      </m:f>
                    </m:oMath>
                  </m:oMathPara>
                </a14:m>
                <a:endParaRPr lang="en-US" sz="1600" dirty="0" smtClean="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15</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mc:AlternateContent xmlns:mc="http://schemas.openxmlformats.org/markup-compatibility/2006" xmlns:a14="http://schemas.microsoft.com/office/drawing/2010/main">
        <mc:Choice Requires="a14">
          <p:sp>
            <p:nvSpPr>
              <p:cNvPr id="5" name="TextBox 4"/>
              <p:cNvSpPr txBox="1"/>
              <p:nvPr/>
            </p:nvSpPr>
            <p:spPr>
              <a:xfrm>
                <a:off x="1716835" y="1861675"/>
                <a:ext cx="6807609" cy="1258101"/>
              </a:xfrm>
              <a:prstGeom prst="rect">
                <a:avLst/>
              </a:prstGeom>
              <a:solidFill>
                <a:schemeClr val="accent6">
                  <a:lumMod val="40000"/>
                  <a:lumOff val="60000"/>
                </a:schemeClr>
              </a:solidFill>
              <a:ln w="25400">
                <a:solidFill>
                  <a:srgbClr val="00B0F0"/>
                </a:solidFill>
              </a:ln>
            </p:spPr>
            <p:txBody>
              <a:bodyPr wrap="square" rtlCol="0" anchor="ctr">
                <a:spAutoFit/>
              </a:bodyPr>
              <a:lstStyle/>
              <a:p>
                <a:pPr algn="just">
                  <a:spcAft>
                    <a:spcPts val="1200"/>
                  </a:spcAft>
                </a:pPr>
                <a:r>
                  <a:rPr lang="en-US" sz="1600" dirty="0" smtClean="0">
                    <a:solidFill>
                      <a:prstClr val="black"/>
                    </a:solidFill>
                    <a:latin typeface="Calibri" panose="020F0502020204030204" pitchFamily="34" charset="0"/>
                    <a:cs typeface="Calibri" panose="020F0502020204030204" pitchFamily="34" charset="0"/>
                  </a:rPr>
                  <a:t>The number of permutations of objects </a:t>
                </a:r>
                <a14:m>
                  <m:oMath xmlns:m="http://schemas.openxmlformats.org/officeDocument/2006/math">
                    <m:sSub>
                      <m:sSubPr>
                        <m:ctrlPr>
                          <a:rPr lang="en-US" sz="1600" b="0" i="1" smtClean="0">
                            <a:solidFill>
                              <a:prstClr val="black"/>
                            </a:solidFill>
                            <a:latin typeface="Cambria Math" panose="02040503050406030204" pitchFamily="18" charset="0"/>
                            <a:cs typeface="Calibri" panose="020F0502020204030204" pitchFamily="34" charset="0"/>
                          </a:rPr>
                        </m:ctrlPr>
                      </m:sSubPr>
                      <m:e>
                        <m:r>
                          <a:rPr lang="en-US" sz="1600" b="0" i="1" smtClean="0">
                            <a:solidFill>
                              <a:prstClr val="black"/>
                            </a:solidFill>
                            <a:latin typeface="Cambria Math" panose="02040503050406030204" pitchFamily="18" charset="0"/>
                            <a:cs typeface="Calibri" panose="020F0502020204030204" pitchFamily="34" charset="0"/>
                          </a:rPr>
                          <m:t>𝑂</m:t>
                        </m:r>
                      </m:e>
                      <m:sub>
                        <m:r>
                          <a:rPr lang="en-US" sz="1600" b="0" i="1" smtClean="0">
                            <a:solidFill>
                              <a:prstClr val="black"/>
                            </a:solidFill>
                            <a:latin typeface="Cambria Math" panose="02040503050406030204" pitchFamily="18" charset="0"/>
                            <a:cs typeface="Calibri" panose="020F0502020204030204" pitchFamily="34" charset="0"/>
                          </a:rPr>
                          <m:t>1</m:t>
                        </m:r>
                      </m:sub>
                    </m:sSub>
                    <m:r>
                      <a:rPr lang="en-US" sz="1600" b="0" i="1" smtClean="0">
                        <a:solidFill>
                          <a:prstClr val="black"/>
                        </a:solidFill>
                        <a:latin typeface="Cambria Math" panose="02040503050406030204" pitchFamily="18" charset="0"/>
                        <a:cs typeface="Calibri" panose="020F0502020204030204" pitchFamily="34" charset="0"/>
                      </a:rPr>
                      <m:t>, …,</m:t>
                    </m:r>
                    <m:sSub>
                      <m:sSubPr>
                        <m:ctrlPr>
                          <a:rPr lang="en-US" sz="1600" b="0" i="1" smtClean="0">
                            <a:solidFill>
                              <a:prstClr val="black"/>
                            </a:solidFill>
                            <a:latin typeface="Cambria Math" panose="02040503050406030204" pitchFamily="18" charset="0"/>
                            <a:cs typeface="Calibri" panose="020F0502020204030204" pitchFamily="34" charset="0"/>
                          </a:rPr>
                        </m:ctrlPr>
                      </m:sSubPr>
                      <m:e>
                        <m:r>
                          <a:rPr lang="en-US" sz="1600" b="0" i="1" smtClean="0">
                            <a:solidFill>
                              <a:prstClr val="black"/>
                            </a:solidFill>
                            <a:latin typeface="Cambria Math" panose="02040503050406030204" pitchFamily="18" charset="0"/>
                            <a:cs typeface="Calibri" panose="020F0502020204030204" pitchFamily="34" charset="0"/>
                          </a:rPr>
                          <m:t>𝑂</m:t>
                        </m:r>
                      </m:e>
                      <m:sub>
                        <m:r>
                          <a:rPr lang="en-US" sz="1600" b="0" i="1" smtClean="0">
                            <a:solidFill>
                              <a:prstClr val="black"/>
                            </a:solidFill>
                            <a:latin typeface="Cambria Math" panose="02040503050406030204" pitchFamily="18" charset="0"/>
                            <a:cs typeface="Calibri" panose="020F0502020204030204" pitchFamily="34" charset="0"/>
                          </a:rPr>
                          <m:t>1</m:t>
                        </m:r>
                      </m:sub>
                    </m:sSub>
                    <m:r>
                      <a:rPr lang="en-US" sz="1600" b="0" i="1" smtClean="0">
                        <a:solidFill>
                          <a:prstClr val="black"/>
                        </a:solidFill>
                        <a:latin typeface="Cambria Math" panose="02040503050406030204" pitchFamily="18" charset="0"/>
                        <a:cs typeface="Calibri" panose="020F0502020204030204" pitchFamily="34" charset="0"/>
                      </a:rPr>
                      <m:t>,</m:t>
                    </m:r>
                    <m:sSub>
                      <m:sSubPr>
                        <m:ctrlPr>
                          <a:rPr lang="en-US" sz="1600" b="0" i="1" smtClean="0">
                            <a:solidFill>
                              <a:prstClr val="black"/>
                            </a:solidFill>
                            <a:latin typeface="Cambria Math" panose="02040503050406030204" pitchFamily="18" charset="0"/>
                            <a:cs typeface="Calibri" panose="020F0502020204030204" pitchFamily="34" charset="0"/>
                          </a:rPr>
                        </m:ctrlPr>
                      </m:sSubPr>
                      <m:e>
                        <m:r>
                          <a:rPr lang="en-US" sz="1600" b="0" i="1" smtClean="0">
                            <a:solidFill>
                              <a:prstClr val="black"/>
                            </a:solidFill>
                            <a:latin typeface="Cambria Math" panose="02040503050406030204" pitchFamily="18" charset="0"/>
                            <a:cs typeface="Calibri" panose="020F0502020204030204" pitchFamily="34" charset="0"/>
                          </a:rPr>
                          <m:t>𝑂</m:t>
                        </m:r>
                      </m:e>
                      <m:sub>
                        <m:r>
                          <a:rPr lang="en-US" sz="1600" b="0" i="1" smtClean="0">
                            <a:solidFill>
                              <a:prstClr val="black"/>
                            </a:solidFill>
                            <a:latin typeface="Cambria Math" panose="02040503050406030204" pitchFamily="18" charset="0"/>
                            <a:cs typeface="Calibri" panose="020F0502020204030204" pitchFamily="34" charset="0"/>
                          </a:rPr>
                          <m:t>2</m:t>
                        </m:r>
                      </m:sub>
                    </m:sSub>
                    <m:r>
                      <a:rPr lang="en-US" sz="1600" b="0" i="1" smtClean="0">
                        <a:solidFill>
                          <a:prstClr val="black"/>
                        </a:solidFill>
                        <a:latin typeface="Cambria Math" panose="02040503050406030204" pitchFamily="18" charset="0"/>
                        <a:cs typeface="Calibri" panose="020F0502020204030204" pitchFamily="34" charset="0"/>
                      </a:rPr>
                      <m:t>, …,</m:t>
                    </m:r>
                    <m:sSub>
                      <m:sSubPr>
                        <m:ctrlPr>
                          <a:rPr lang="en-US" sz="1600" b="0" i="1" smtClean="0">
                            <a:solidFill>
                              <a:prstClr val="black"/>
                            </a:solidFill>
                            <a:latin typeface="Cambria Math" panose="02040503050406030204" pitchFamily="18" charset="0"/>
                            <a:cs typeface="Calibri" panose="020F0502020204030204" pitchFamily="34" charset="0"/>
                          </a:rPr>
                        </m:ctrlPr>
                      </m:sSubPr>
                      <m:e>
                        <m:r>
                          <a:rPr lang="en-US" sz="1600" b="0" i="1" smtClean="0">
                            <a:solidFill>
                              <a:prstClr val="black"/>
                            </a:solidFill>
                            <a:latin typeface="Cambria Math" panose="02040503050406030204" pitchFamily="18" charset="0"/>
                            <a:cs typeface="Calibri" panose="020F0502020204030204" pitchFamily="34" charset="0"/>
                          </a:rPr>
                          <m:t>𝑂</m:t>
                        </m:r>
                      </m:e>
                      <m:sub>
                        <m:r>
                          <a:rPr lang="en-US" sz="1600" b="0" i="1" smtClean="0">
                            <a:solidFill>
                              <a:prstClr val="black"/>
                            </a:solidFill>
                            <a:latin typeface="Cambria Math" panose="02040503050406030204" pitchFamily="18" charset="0"/>
                            <a:cs typeface="Calibri" panose="020F0502020204030204" pitchFamily="34" charset="0"/>
                          </a:rPr>
                          <m:t>2</m:t>
                        </m:r>
                      </m:sub>
                    </m:sSub>
                    <m:r>
                      <a:rPr lang="en-US" sz="1600" b="0" i="1" smtClean="0">
                        <a:solidFill>
                          <a:prstClr val="black"/>
                        </a:solidFill>
                        <a:latin typeface="Cambria Math" panose="02040503050406030204" pitchFamily="18" charset="0"/>
                        <a:cs typeface="Calibri" panose="020F0502020204030204" pitchFamily="34" charset="0"/>
                      </a:rPr>
                      <m:t>,…,</m:t>
                    </m:r>
                    <m:sSub>
                      <m:sSubPr>
                        <m:ctrlPr>
                          <a:rPr lang="en-US" sz="1600" b="0" i="1" smtClean="0">
                            <a:solidFill>
                              <a:prstClr val="black"/>
                            </a:solidFill>
                            <a:latin typeface="Cambria Math" panose="02040503050406030204" pitchFamily="18" charset="0"/>
                            <a:cs typeface="Calibri" panose="020F0502020204030204" pitchFamily="34" charset="0"/>
                          </a:rPr>
                        </m:ctrlPr>
                      </m:sSubPr>
                      <m:e>
                        <m:r>
                          <a:rPr lang="en-US" sz="1600" b="0" i="1" smtClean="0">
                            <a:solidFill>
                              <a:prstClr val="black"/>
                            </a:solidFill>
                            <a:latin typeface="Cambria Math" panose="02040503050406030204" pitchFamily="18" charset="0"/>
                            <a:cs typeface="Calibri" panose="020F0502020204030204" pitchFamily="34" charset="0"/>
                          </a:rPr>
                          <m:t>𝑂</m:t>
                        </m:r>
                      </m:e>
                      <m:sub>
                        <m:r>
                          <a:rPr lang="en-US" sz="1600" b="0" i="1" smtClean="0">
                            <a:solidFill>
                              <a:prstClr val="black"/>
                            </a:solidFill>
                            <a:latin typeface="Cambria Math" panose="02040503050406030204" pitchFamily="18" charset="0"/>
                            <a:cs typeface="Calibri" panose="020F0502020204030204" pitchFamily="34" charset="0"/>
                          </a:rPr>
                          <m:t>𝑚</m:t>
                        </m:r>
                      </m:sub>
                    </m:sSub>
                    <m:r>
                      <a:rPr lang="en-US" sz="1600" b="0" i="1" smtClean="0">
                        <a:solidFill>
                          <a:prstClr val="black"/>
                        </a:solidFill>
                        <a:latin typeface="Cambria Math" panose="02040503050406030204" pitchFamily="18" charset="0"/>
                        <a:cs typeface="Calibri" panose="020F0502020204030204" pitchFamily="34" charset="0"/>
                      </a:rPr>
                      <m:t>, …, </m:t>
                    </m:r>
                    <m:sSub>
                      <m:sSubPr>
                        <m:ctrlPr>
                          <a:rPr lang="en-US" sz="1600" b="0" i="1" smtClean="0">
                            <a:solidFill>
                              <a:prstClr val="black"/>
                            </a:solidFill>
                            <a:latin typeface="Cambria Math" panose="02040503050406030204" pitchFamily="18" charset="0"/>
                            <a:cs typeface="Calibri" panose="020F0502020204030204" pitchFamily="34" charset="0"/>
                          </a:rPr>
                        </m:ctrlPr>
                      </m:sSubPr>
                      <m:e>
                        <m:r>
                          <a:rPr lang="en-US" sz="1600" b="0" i="1" smtClean="0">
                            <a:solidFill>
                              <a:prstClr val="black"/>
                            </a:solidFill>
                            <a:latin typeface="Cambria Math" panose="02040503050406030204" pitchFamily="18" charset="0"/>
                            <a:cs typeface="Calibri" panose="020F0502020204030204" pitchFamily="34" charset="0"/>
                          </a:rPr>
                          <m:t>𝑂</m:t>
                        </m:r>
                      </m:e>
                      <m:sub>
                        <m:r>
                          <a:rPr lang="en-US" sz="1600" b="0" i="1" smtClean="0">
                            <a:solidFill>
                              <a:prstClr val="black"/>
                            </a:solidFill>
                            <a:latin typeface="Cambria Math" panose="02040503050406030204" pitchFamily="18" charset="0"/>
                            <a:cs typeface="Calibri" panose="020F0502020204030204" pitchFamily="34" charset="0"/>
                          </a:rPr>
                          <m:t>𝑚</m:t>
                        </m:r>
                      </m:sub>
                    </m:sSub>
                  </m:oMath>
                </a14:m>
                <a:r>
                  <a:rPr lang="en-US" sz="1600" dirty="0" smtClean="0">
                    <a:solidFill>
                      <a:prstClr val="black"/>
                    </a:solidFill>
                    <a:latin typeface="Calibri" panose="020F0502020204030204" pitchFamily="34" charset="0"/>
                    <a:cs typeface="Calibri" panose="020F0502020204030204" pitchFamily="34" charset="0"/>
                  </a:rPr>
                  <a:t> containing </a:t>
                </a:r>
                <a14:m>
                  <m:oMath xmlns:m="http://schemas.openxmlformats.org/officeDocument/2006/math">
                    <m:sSub>
                      <m:sSubPr>
                        <m:ctrlPr>
                          <a:rPr lang="en-US" sz="1600" b="0" i="1" smtClean="0">
                            <a:solidFill>
                              <a:prstClr val="black"/>
                            </a:solidFill>
                            <a:latin typeface="Cambria Math" panose="02040503050406030204" pitchFamily="18" charset="0"/>
                            <a:cs typeface="Calibri" panose="020F0502020204030204" pitchFamily="34" charset="0"/>
                          </a:rPr>
                        </m:ctrlPr>
                      </m:sSubPr>
                      <m:e>
                        <m:r>
                          <a:rPr lang="en-US" sz="1600" b="0" i="1" smtClean="0">
                            <a:solidFill>
                              <a:prstClr val="black"/>
                            </a:solidFill>
                            <a:latin typeface="Cambria Math" panose="02040503050406030204" pitchFamily="18" charset="0"/>
                            <a:cs typeface="Calibri" panose="020F0502020204030204" pitchFamily="34" charset="0"/>
                          </a:rPr>
                          <m:t>𝑘</m:t>
                        </m:r>
                      </m:e>
                      <m:sub>
                        <m:r>
                          <a:rPr lang="en-US" sz="1600" b="0" i="1" smtClean="0">
                            <a:solidFill>
                              <a:prstClr val="black"/>
                            </a:solidFill>
                            <a:latin typeface="Cambria Math" panose="02040503050406030204" pitchFamily="18" charset="0"/>
                            <a:cs typeface="Calibri" panose="020F0502020204030204" pitchFamily="34" charset="0"/>
                          </a:rPr>
                          <m:t>𝑖</m:t>
                        </m:r>
                      </m:sub>
                    </m:sSub>
                  </m:oMath>
                </a14:m>
                <a:r>
                  <a:rPr lang="en-US" sz="1600" dirty="0" smtClean="0">
                    <a:solidFill>
                      <a:prstClr val="black"/>
                    </a:solidFill>
                    <a:latin typeface="Calibri" panose="020F0502020204030204" pitchFamily="34" charset="0"/>
                    <a:cs typeface="Calibri" panose="020F0502020204030204" pitchFamily="34" charset="0"/>
                  </a:rPr>
                  <a:t> objects </a:t>
                </a:r>
                <a14:m>
                  <m:oMath xmlns:m="http://schemas.openxmlformats.org/officeDocument/2006/math">
                    <m:sSub>
                      <m:sSubPr>
                        <m:ctrlPr>
                          <a:rPr lang="en-US" sz="1600" b="0" i="1" smtClean="0">
                            <a:solidFill>
                              <a:prstClr val="black"/>
                            </a:solidFill>
                            <a:latin typeface="Cambria Math" panose="02040503050406030204" pitchFamily="18" charset="0"/>
                            <a:cs typeface="Calibri" panose="020F0502020204030204" pitchFamily="34" charset="0"/>
                          </a:rPr>
                        </m:ctrlPr>
                      </m:sSubPr>
                      <m:e>
                        <m:r>
                          <a:rPr lang="en-US" sz="1600" b="0" i="1" smtClean="0">
                            <a:solidFill>
                              <a:prstClr val="black"/>
                            </a:solidFill>
                            <a:latin typeface="Cambria Math" panose="02040503050406030204" pitchFamily="18" charset="0"/>
                            <a:cs typeface="Calibri" panose="020F0502020204030204" pitchFamily="34" charset="0"/>
                          </a:rPr>
                          <m:t>𝑂</m:t>
                        </m:r>
                      </m:e>
                      <m:sub>
                        <m:r>
                          <a:rPr lang="en-US" sz="1600" b="0" i="1" smtClean="0">
                            <a:solidFill>
                              <a:prstClr val="black"/>
                            </a:solidFill>
                            <a:latin typeface="Cambria Math" panose="02040503050406030204" pitchFamily="18" charset="0"/>
                            <a:cs typeface="Calibri" panose="020F0502020204030204" pitchFamily="34" charset="0"/>
                          </a:rPr>
                          <m:t>𝑖</m:t>
                        </m:r>
                      </m:sub>
                    </m:sSub>
                  </m:oMath>
                </a14:m>
                <a:r>
                  <a:rPr lang="en-US" sz="1600" dirty="0" smtClean="0">
                    <a:solidFill>
                      <a:prstClr val="black"/>
                    </a:solidFill>
                    <a:latin typeface="Calibri" panose="020F0502020204030204" pitchFamily="34" charset="0"/>
                    <a:cs typeface="Calibri" panose="020F0502020204030204" pitchFamily="34" charset="0"/>
                  </a:rPr>
                  <a:t> for each </a:t>
                </a:r>
                <a14:m>
                  <m:oMath xmlns:m="http://schemas.openxmlformats.org/officeDocument/2006/math">
                    <m:r>
                      <a:rPr lang="en-US" sz="1600" b="0" i="1" smtClean="0">
                        <a:solidFill>
                          <a:prstClr val="black"/>
                        </a:solidFill>
                        <a:latin typeface="Cambria Math" panose="02040503050406030204" pitchFamily="18" charset="0"/>
                        <a:cs typeface="Calibri" panose="020F0502020204030204" pitchFamily="34" charset="0"/>
                      </a:rPr>
                      <m:t>𝑖</m:t>
                    </m:r>
                    <m:r>
                      <a:rPr lang="en-US" sz="1600" b="0" i="1" smtClean="0">
                        <a:solidFill>
                          <a:prstClr val="black"/>
                        </a:solidFill>
                        <a:latin typeface="Cambria Math" panose="02040503050406030204" pitchFamily="18" charset="0"/>
                        <a:cs typeface="Calibri" panose="020F0502020204030204" pitchFamily="34" charset="0"/>
                      </a:rPr>
                      <m:t>=1, 2,…,</m:t>
                    </m:r>
                    <m:r>
                      <a:rPr lang="en-US" sz="1600" b="0" i="1" smtClean="0">
                        <a:solidFill>
                          <a:prstClr val="black"/>
                        </a:solidFill>
                        <a:latin typeface="Cambria Math" panose="02040503050406030204" pitchFamily="18" charset="0"/>
                        <a:cs typeface="Calibri" panose="020F0502020204030204" pitchFamily="34" charset="0"/>
                      </a:rPr>
                      <m:t>𝑚</m:t>
                    </m:r>
                  </m:oMath>
                </a14:m>
                <a:r>
                  <a:rPr lang="en-US" sz="1600" dirty="0" smtClean="0">
                    <a:solidFill>
                      <a:prstClr val="black"/>
                    </a:solidFill>
                    <a:latin typeface="Calibri" panose="020F0502020204030204" pitchFamily="34" charset="0"/>
                    <a:cs typeface="Calibri" panose="020F0502020204030204" pitchFamily="34" charset="0"/>
                  </a:rPr>
                  <a:t> is</a:t>
                </a:r>
              </a:p>
              <a:p>
                <a:pPr algn="ctr"/>
                <a14:m>
                  <m:oMathPara xmlns:m="http://schemas.openxmlformats.org/officeDocument/2006/math">
                    <m:oMathParaPr>
                      <m:jc m:val="centerGroup"/>
                    </m:oMathParaPr>
                    <m:oMath xmlns:m="http://schemas.openxmlformats.org/officeDocument/2006/math">
                      <m:f>
                        <m:fPr>
                          <m:ctrlPr>
                            <a:rPr lang="en-US" sz="1600" i="1" smtClean="0">
                              <a:solidFill>
                                <a:prstClr val="black"/>
                              </a:solidFill>
                              <a:latin typeface="Cambria Math" panose="02040503050406030204" pitchFamily="18" charset="0"/>
                              <a:cs typeface="Calibri" panose="020F0502020204030204" pitchFamily="34" charset="0"/>
                            </a:rPr>
                          </m:ctrlPr>
                        </m:fPr>
                        <m:num>
                          <m:d>
                            <m:dPr>
                              <m:ctrlPr>
                                <a:rPr lang="en-US" sz="1600" b="0" i="1" smtClean="0">
                                  <a:solidFill>
                                    <a:prstClr val="black"/>
                                  </a:solidFill>
                                  <a:latin typeface="Cambria Math" panose="02040503050406030204" pitchFamily="18" charset="0"/>
                                  <a:cs typeface="Calibri" panose="020F0502020204030204" pitchFamily="34" charset="0"/>
                                </a:rPr>
                              </m:ctrlPr>
                            </m:dPr>
                            <m:e>
                              <m:sSub>
                                <m:sSubPr>
                                  <m:ctrlPr>
                                    <a:rPr lang="en-US" sz="1600" b="0" i="1" smtClean="0">
                                      <a:solidFill>
                                        <a:prstClr val="black"/>
                                      </a:solidFill>
                                      <a:latin typeface="Cambria Math" panose="02040503050406030204" pitchFamily="18" charset="0"/>
                                      <a:cs typeface="Calibri" panose="020F0502020204030204" pitchFamily="34" charset="0"/>
                                    </a:rPr>
                                  </m:ctrlPr>
                                </m:sSubPr>
                                <m:e>
                                  <m:r>
                                    <a:rPr lang="en-US" sz="1600" b="0" i="1" smtClean="0">
                                      <a:solidFill>
                                        <a:prstClr val="black"/>
                                      </a:solidFill>
                                      <a:latin typeface="Cambria Math" panose="02040503050406030204" pitchFamily="18" charset="0"/>
                                      <a:cs typeface="Calibri" panose="020F0502020204030204" pitchFamily="34" charset="0"/>
                                    </a:rPr>
                                    <m:t>𝑘</m:t>
                                  </m:r>
                                </m:e>
                                <m:sub>
                                  <m:r>
                                    <a:rPr lang="en-US" sz="1600" b="0" i="1" smtClean="0">
                                      <a:solidFill>
                                        <a:prstClr val="black"/>
                                      </a:solidFill>
                                      <a:latin typeface="Cambria Math" panose="02040503050406030204" pitchFamily="18" charset="0"/>
                                      <a:cs typeface="Calibri" panose="020F0502020204030204" pitchFamily="34" charset="0"/>
                                    </a:rPr>
                                    <m:t>1</m:t>
                                  </m:r>
                                </m:sub>
                              </m:sSub>
                              <m:r>
                                <a:rPr lang="en-US" sz="1600" b="0" i="1" smtClean="0">
                                  <a:solidFill>
                                    <a:prstClr val="black"/>
                                  </a:solidFill>
                                  <a:latin typeface="Cambria Math" panose="02040503050406030204" pitchFamily="18" charset="0"/>
                                  <a:cs typeface="Calibri" panose="020F0502020204030204" pitchFamily="34" charset="0"/>
                                </a:rPr>
                                <m:t>+</m:t>
                              </m:r>
                              <m:sSub>
                                <m:sSubPr>
                                  <m:ctrlPr>
                                    <a:rPr lang="en-US" sz="1600" b="0" i="1" smtClean="0">
                                      <a:solidFill>
                                        <a:prstClr val="black"/>
                                      </a:solidFill>
                                      <a:latin typeface="Cambria Math" panose="02040503050406030204" pitchFamily="18" charset="0"/>
                                      <a:cs typeface="Calibri" panose="020F0502020204030204" pitchFamily="34" charset="0"/>
                                    </a:rPr>
                                  </m:ctrlPr>
                                </m:sSubPr>
                                <m:e>
                                  <m:r>
                                    <a:rPr lang="en-US" sz="1600" b="0" i="1" smtClean="0">
                                      <a:solidFill>
                                        <a:prstClr val="black"/>
                                      </a:solidFill>
                                      <a:latin typeface="Cambria Math" panose="02040503050406030204" pitchFamily="18" charset="0"/>
                                      <a:cs typeface="Calibri" panose="020F0502020204030204" pitchFamily="34" charset="0"/>
                                    </a:rPr>
                                    <m:t>𝑘</m:t>
                                  </m:r>
                                </m:e>
                                <m:sub>
                                  <m:r>
                                    <a:rPr lang="en-US" sz="1600" b="0" i="1" smtClean="0">
                                      <a:solidFill>
                                        <a:prstClr val="black"/>
                                      </a:solidFill>
                                      <a:latin typeface="Cambria Math" panose="02040503050406030204" pitchFamily="18" charset="0"/>
                                      <a:cs typeface="Calibri" panose="020F0502020204030204" pitchFamily="34" charset="0"/>
                                    </a:rPr>
                                    <m:t>2</m:t>
                                  </m:r>
                                </m:sub>
                              </m:sSub>
                              <m:r>
                                <a:rPr lang="en-US" sz="1600" b="0" i="1" smtClean="0">
                                  <a:solidFill>
                                    <a:prstClr val="black"/>
                                  </a:solidFill>
                                  <a:latin typeface="Cambria Math" panose="02040503050406030204" pitchFamily="18" charset="0"/>
                                  <a:cs typeface="Calibri" panose="020F0502020204030204" pitchFamily="34" charset="0"/>
                                </a:rPr>
                                <m:t>+…+</m:t>
                              </m:r>
                              <m:sSub>
                                <m:sSubPr>
                                  <m:ctrlPr>
                                    <a:rPr lang="en-US" sz="1600" b="0" i="1" smtClean="0">
                                      <a:solidFill>
                                        <a:prstClr val="black"/>
                                      </a:solidFill>
                                      <a:latin typeface="Cambria Math" panose="02040503050406030204" pitchFamily="18" charset="0"/>
                                      <a:cs typeface="Calibri" panose="020F0502020204030204" pitchFamily="34" charset="0"/>
                                    </a:rPr>
                                  </m:ctrlPr>
                                </m:sSubPr>
                                <m:e>
                                  <m:r>
                                    <a:rPr lang="en-US" sz="1600" b="0" i="1" smtClean="0">
                                      <a:solidFill>
                                        <a:prstClr val="black"/>
                                      </a:solidFill>
                                      <a:latin typeface="Cambria Math" panose="02040503050406030204" pitchFamily="18" charset="0"/>
                                      <a:cs typeface="Calibri" panose="020F0502020204030204" pitchFamily="34" charset="0"/>
                                    </a:rPr>
                                    <m:t>𝑘</m:t>
                                  </m:r>
                                </m:e>
                                <m:sub>
                                  <m:r>
                                    <a:rPr lang="en-US" sz="1600" b="0" i="1" smtClean="0">
                                      <a:solidFill>
                                        <a:prstClr val="black"/>
                                      </a:solidFill>
                                      <a:latin typeface="Cambria Math" panose="02040503050406030204" pitchFamily="18" charset="0"/>
                                      <a:cs typeface="Calibri" panose="020F0502020204030204" pitchFamily="34" charset="0"/>
                                    </a:rPr>
                                    <m:t>𝑚</m:t>
                                  </m:r>
                                </m:sub>
                              </m:sSub>
                            </m:e>
                          </m:d>
                          <m:r>
                            <a:rPr lang="en-US" sz="1600" b="0" i="1" smtClean="0">
                              <a:solidFill>
                                <a:prstClr val="black"/>
                              </a:solidFill>
                              <a:latin typeface="Cambria Math" panose="02040503050406030204" pitchFamily="18" charset="0"/>
                              <a:cs typeface="Calibri" panose="020F0502020204030204" pitchFamily="34" charset="0"/>
                            </a:rPr>
                            <m:t>!</m:t>
                          </m:r>
                        </m:num>
                        <m:den>
                          <m:sSub>
                            <m:sSubPr>
                              <m:ctrlPr>
                                <a:rPr lang="en-US" sz="1600" b="0" i="1" smtClean="0">
                                  <a:solidFill>
                                    <a:prstClr val="black"/>
                                  </a:solidFill>
                                  <a:latin typeface="Cambria Math" panose="02040503050406030204" pitchFamily="18" charset="0"/>
                                  <a:cs typeface="Calibri" panose="020F0502020204030204" pitchFamily="34" charset="0"/>
                                </a:rPr>
                              </m:ctrlPr>
                            </m:sSubPr>
                            <m:e>
                              <m:r>
                                <a:rPr lang="en-US" sz="1600" b="0" i="1" smtClean="0">
                                  <a:solidFill>
                                    <a:prstClr val="black"/>
                                  </a:solidFill>
                                  <a:latin typeface="Cambria Math" panose="02040503050406030204" pitchFamily="18" charset="0"/>
                                  <a:cs typeface="Calibri" panose="020F0502020204030204" pitchFamily="34" charset="0"/>
                                </a:rPr>
                                <m:t>𝑘</m:t>
                              </m:r>
                            </m:e>
                            <m:sub>
                              <m:r>
                                <a:rPr lang="en-US" sz="1600" b="0" i="1" smtClean="0">
                                  <a:solidFill>
                                    <a:prstClr val="black"/>
                                  </a:solidFill>
                                  <a:latin typeface="Cambria Math" panose="02040503050406030204" pitchFamily="18" charset="0"/>
                                  <a:cs typeface="Calibri" panose="020F0502020204030204" pitchFamily="34" charset="0"/>
                                </a:rPr>
                                <m:t>1</m:t>
                              </m:r>
                            </m:sub>
                          </m:sSub>
                          <m:r>
                            <a:rPr lang="en-US" sz="1600" b="0" i="1" smtClean="0">
                              <a:solidFill>
                                <a:prstClr val="black"/>
                              </a:solidFill>
                              <a:latin typeface="Cambria Math" panose="02040503050406030204" pitchFamily="18" charset="0"/>
                              <a:cs typeface="Calibri" panose="020F0502020204030204" pitchFamily="34" charset="0"/>
                            </a:rPr>
                            <m:t>!</m:t>
                          </m:r>
                          <m:sSub>
                            <m:sSubPr>
                              <m:ctrlPr>
                                <a:rPr lang="en-US" sz="1600" b="0" i="1" smtClean="0">
                                  <a:solidFill>
                                    <a:prstClr val="black"/>
                                  </a:solidFill>
                                  <a:latin typeface="Cambria Math" panose="02040503050406030204" pitchFamily="18" charset="0"/>
                                  <a:cs typeface="Calibri" panose="020F0502020204030204" pitchFamily="34" charset="0"/>
                                </a:rPr>
                              </m:ctrlPr>
                            </m:sSubPr>
                            <m:e>
                              <m:r>
                                <a:rPr lang="en-US" sz="1600" b="0" i="1" smtClean="0">
                                  <a:solidFill>
                                    <a:prstClr val="black"/>
                                  </a:solidFill>
                                  <a:latin typeface="Cambria Math" panose="02040503050406030204" pitchFamily="18" charset="0"/>
                                  <a:cs typeface="Calibri" panose="020F0502020204030204" pitchFamily="34" charset="0"/>
                                </a:rPr>
                                <m:t>𝑘</m:t>
                              </m:r>
                            </m:e>
                            <m:sub>
                              <m:r>
                                <a:rPr lang="en-US" sz="1600" b="0" i="1" smtClean="0">
                                  <a:solidFill>
                                    <a:prstClr val="black"/>
                                  </a:solidFill>
                                  <a:latin typeface="Cambria Math" panose="02040503050406030204" pitchFamily="18" charset="0"/>
                                  <a:cs typeface="Calibri" panose="020F0502020204030204" pitchFamily="34" charset="0"/>
                                </a:rPr>
                                <m:t>2</m:t>
                              </m:r>
                            </m:sub>
                          </m:sSub>
                          <m:r>
                            <a:rPr lang="en-US" sz="1600" b="0" i="1" smtClean="0">
                              <a:solidFill>
                                <a:prstClr val="black"/>
                              </a:solidFill>
                              <a:latin typeface="Cambria Math" panose="02040503050406030204" pitchFamily="18" charset="0"/>
                              <a:cs typeface="Calibri" panose="020F0502020204030204" pitchFamily="34" charset="0"/>
                            </a:rPr>
                            <m:t>!⋯</m:t>
                          </m:r>
                          <m:sSub>
                            <m:sSubPr>
                              <m:ctrlPr>
                                <a:rPr lang="en-US" sz="1600" b="0" i="1" smtClean="0">
                                  <a:solidFill>
                                    <a:prstClr val="black"/>
                                  </a:solidFill>
                                  <a:latin typeface="Cambria Math" panose="02040503050406030204" pitchFamily="18" charset="0"/>
                                  <a:cs typeface="Calibri" panose="020F0502020204030204" pitchFamily="34" charset="0"/>
                                </a:rPr>
                              </m:ctrlPr>
                            </m:sSubPr>
                            <m:e>
                              <m:r>
                                <a:rPr lang="en-US" sz="1600" b="0" i="1" smtClean="0">
                                  <a:solidFill>
                                    <a:prstClr val="black"/>
                                  </a:solidFill>
                                  <a:latin typeface="Cambria Math" panose="02040503050406030204" pitchFamily="18" charset="0"/>
                                  <a:cs typeface="Calibri" panose="020F0502020204030204" pitchFamily="34" charset="0"/>
                                </a:rPr>
                                <m:t>𝑘</m:t>
                              </m:r>
                            </m:e>
                            <m:sub>
                              <m:r>
                                <a:rPr lang="en-US" sz="1600" b="0" i="1" smtClean="0">
                                  <a:solidFill>
                                    <a:prstClr val="black"/>
                                  </a:solidFill>
                                  <a:latin typeface="Cambria Math" panose="02040503050406030204" pitchFamily="18" charset="0"/>
                                  <a:cs typeface="Calibri" panose="020F0502020204030204" pitchFamily="34" charset="0"/>
                                </a:rPr>
                                <m:t>𝑚</m:t>
                              </m:r>
                            </m:sub>
                          </m:sSub>
                          <m:r>
                            <a:rPr lang="en-US" sz="1600" b="0" i="1" smtClean="0">
                              <a:solidFill>
                                <a:prstClr val="black"/>
                              </a:solidFill>
                              <a:latin typeface="Cambria Math" panose="02040503050406030204" pitchFamily="18" charset="0"/>
                              <a:cs typeface="Calibri" panose="020F0502020204030204" pitchFamily="34" charset="0"/>
                            </a:rPr>
                            <m:t>!</m:t>
                          </m:r>
                        </m:den>
                      </m:f>
                    </m:oMath>
                  </m:oMathPara>
                </a14:m>
                <a:endParaRPr lang="en-US" sz="1600" dirty="0">
                  <a:solidFill>
                    <a:prstClr val="black"/>
                  </a:solidFill>
                  <a:latin typeface="Calibri" panose="020F0502020204030204" pitchFamily="34" charset="0"/>
                  <a:cs typeface="Calibri" panose="020F0502020204030204"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716835" y="1861675"/>
                <a:ext cx="6807609" cy="1258101"/>
              </a:xfrm>
              <a:prstGeom prst="rect">
                <a:avLst/>
              </a:prstGeom>
              <a:blipFill rotWithShape="0">
                <a:blip r:embed="rId5"/>
                <a:stretch>
                  <a:fillRect l="-357"/>
                </a:stretch>
              </a:blipFill>
              <a:ln w="25400">
                <a:solidFill>
                  <a:srgbClr val="00B0F0"/>
                </a:solidFill>
              </a:ln>
            </p:spPr>
            <p:txBody>
              <a:bodyPr/>
              <a:lstStyle/>
              <a:p>
                <a:r>
                  <a:rPr lang="en-US">
                    <a:noFill/>
                  </a:rPr>
                  <a:t> </a:t>
                </a:r>
              </a:p>
            </p:txBody>
          </p:sp>
        </mc:Fallback>
      </mc:AlternateContent>
    </p:spTree>
    <p:extLst>
      <p:ext uri="{BB962C8B-B14F-4D97-AF65-F5344CB8AC3E}">
        <p14:creationId xmlns:p14="http://schemas.microsoft.com/office/powerpoint/2010/main" val="366583236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Permutation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lnSpcReduction="10000"/>
              </a:bodyPr>
              <a:lstStyle/>
              <a:p>
                <a:pPr marL="80963" indent="0" algn="just">
                  <a:spcBef>
                    <a:spcPts val="1200"/>
                  </a:spcBef>
                  <a:buNone/>
                </a:pPr>
                <a:r>
                  <a:rPr lang="en-US" sz="1600" b="1" dirty="0" smtClean="0">
                    <a:latin typeface="Calibri" panose="020F0502020204030204" pitchFamily="34" charset="0"/>
                    <a:cs typeface="Calibri" panose="020F0502020204030204" pitchFamily="34" charset="0"/>
                  </a:rPr>
                  <a:t>Example 13.</a:t>
                </a:r>
                <a:r>
                  <a:rPr lang="en-US" sz="1600" dirty="0">
                    <a:latin typeface="Calibri" panose="020F0502020204030204" pitchFamily="34" charset="0"/>
                    <a:cs typeface="Calibri" panose="020F0502020204030204" pitchFamily="34" charset="0"/>
                  </a:rPr>
                  <a:t> The following figure shows twelve clay targets that are arranged in four hanging columns. Deborah must break all 12 of these targets using her pistol and only 12 bullets and in so doing must always break the existing target at the bottom of a column. Her bullets certainly hit the targets. In how many different orders can Deborah shoot down (and break) the 12 targets?</a:t>
                </a:r>
                <a:endParaRPr lang="en-US" sz="1600" b="1" dirty="0">
                  <a:latin typeface="Calibri" panose="020F0502020204030204" pitchFamily="34" charset="0"/>
                  <a:cs typeface="Calibri" panose="020F0502020204030204" pitchFamily="34" charset="0"/>
                </a:endParaRPr>
              </a:p>
              <a:p>
                <a:pPr marL="80963" indent="0" algn="just">
                  <a:spcBef>
                    <a:spcPts val="1200"/>
                  </a:spcBef>
                  <a:buNone/>
                </a:pPr>
                <a:endParaRPr lang="en-US" sz="1600" dirty="0" smtClean="0">
                  <a:latin typeface="Calibri" panose="020F0502020204030204" pitchFamily="34" charset="0"/>
                  <a:cs typeface="Calibri" panose="020F0502020204030204" pitchFamily="34" charset="0"/>
                </a:endParaRPr>
              </a:p>
              <a:p>
                <a:pPr marL="80963" indent="0" algn="just">
                  <a:spcBef>
                    <a:spcPts val="1200"/>
                  </a:spcBef>
                  <a:buNone/>
                </a:pPr>
                <a:endParaRPr lang="en-US" sz="1600" dirty="0">
                  <a:latin typeface="Calibri" panose="020F0502020204030204" pitchFamily="34" charset="0"/>
                  <a:cs typeface="Calibri" panose="020F0502020204030204" pitchFamily="34" charset="0"/>
                </a:endParaRPr>
              </a:p>
              <a:p>
                <a:pPr marL="80963" indent="0" algn="just">
                  <a:spcBef>
                    <a:spcPts val="1200"/>
                  </a:spcBef>
                  <a:buNone/>
                </a:pPr>
                <a:endParaRPr lang="en-US" sz="1600" dirty="0" smtClean="0">
                  <a:latin typeface="Calibri" panose="020F0502020204030204" pitchFamily="34" charset="0"/>
                  <a:cs typeface="Calibri" panose="020F0502020204030204" pitchFamily="34" charset="0"/>
                </a:endParaRPr>
              </a:p>
              <a:p>
                <a:pPr marL="80963" indent="0" algn="just">
                  <a:spcBef>
                    <a:spcPts val="1200"/>
                  </a:spcBef>
                  <a:buNone/>
                </a:pPr>
                <a:endParaRPr lang="en-US" sz="1600" b="1" dirty="0" smtClean="0">
                  <a:latin typeface="Calibri" panose="020F0502020204030204" pitchFamily="34" charset="0"/>
                  <a:cs typeface="Calibri" panose="020F0502020204030204" pitchFamily="34" charset="0"/>
                </a:endParaRPr>
              </a:p>
              <a:p>
                <a:pPr marL="80963" indent="0" algn="just">
                  <a:spcBef>
                    <a:spcPts val="1200"/>
                  </a:spcBef>
                  <a:buNone/>
                </a:pPr>
                <a:endParaRPr lang="en-US" sz="1600" b="1" dirty="0" smtClean="0">
                  <a:latin typeface="Calibri" panose="020F0502020204030204" pitchFamily="34" charset="0"/>
                  <a:cs typeface="Calibri" panose="020F0502020204030204" pitchFamily="34" charset="0"/>
                </a:endParaRPr>
              </a:p>
              <a:p>
                <a:pPr marL="80963" indent="0" algn="just">
                  <a:spcBef>
                    <a:spcPts val="1200"/>
                  </a:spcBef>
                  <a:buNone/>
                </a:pPr>
                <a:r>
                  <a:rPr lang="en-US" sz="1600" b="1" dirty="0" smtClean="0">
                    <a:latin typeface="Calibri" panose="020F0502020204030204" pitchFamily="34" charset="0"/>
                    <a:cs typeface="Calibri" panose="020F0502020204030204" pitchFamily="34" charset="0"/>
                  </a:rPr>
                  <a:t>Solution.</a:t>
                </a:r>
                <a:r>
                  <a:rPr lang="en-US" sz="1600" dirty="0" smtClean="0">
                    <a:latin typeface="Calibri" panose="020F0502020204030204" pitchFamily="34" charset="0"/>
                    <a:cs typeface="Calibri" panose="020F0502020204030204" pitchFamily="34" charset="0"/>
                  </a:rPr>
                  <a:t> There are four columns, columns 1 through 4. As Deborah must always break the existing target at the bottom of a column, she should decide on a column at each of her shootings. For example, the sequence 1 1 4 2 3 1 3 2 4 2 1 4 corresponds to one of the orders she can break the targets. Thus, the answer is the number of permutations of four 1’s, three 2’s, two 3’s, and three 4’s. That is,</a:t>
                </a:r>
              </a:p>
              <a:p>
                <a:pPr marL="80963" indent="0" algn="ctr">
                  <a:spcBef>
                    <a:spcPts val="1200"/>
                  </a:spcBef>
                  <a:buNone/>
                </a:pPr>
                <a:r>
                  <a:rPr lang="en-US" sz="1600" dirty="0" smtClean="0">
                    <a:latin typeface="Calibri" panose="020F0502020204030204" pitchFamily="34" charset="0"/>
                    <a:cs typeface="Calibri" panose="020F0502020204030204" pitchFamily="34" charset="0"/>
                  </a:rPr>
                  <a:t> </a:t>
                </a:r>
                <a14:m>
                  <m:oMath xmlns:m="http://schemas.openxmlformats.org/officeDocument/2006/math">
                    <m:f>
                      <m:fPr>
                        <m:ctrlPr>
                          <a:rPr lang="en-US" sz="2000" i="1">
                            <a:latin typeface="Cambria Math" panose="02040503050406030204" pitchFamily="18" charset="0"/>
                            <a:cs typeface="Calibri" panose="020F0502020204030204" pitchFamily="34" charset="0"/>
                          </a:rPr>
                        </m:ctrlPr>
                      </m:fPr>
                      <m:num>
                        <m:r>
                          <a:rPr lang="en-US" sz="2000" i="1">
                            <a:latin typeface="Cambria Math" panose="02040503050406030204" pitchFamily="18" charset="0"/>
                            <a:cs typeface="Calibri" panose="020F0502020204030204" pitchFamily="34" charset="0"/>
                          </a:rPr>
                          <m:t>1</m:t>
                        </m:r>
                        <m:r>
                          <a:rPr lang="en-US" sz="2000" b="0" i="1" smtClean="0">
                            <a:latin typeface="Cambria Math" panose="02040503050406030204" pitchFamily="18" charset="0"/>
                            <a:cs typeface="Calibri" panose="020F0502020204030204" pitchFamily="34" charset="0"/>
                          </a:rPr>
                          <m:t>2</m:t>
                        </m:r>
                        <m:r>
                          <a:rPr lang="en-US" sz="2000" i="1">
                            <a:latin typeface="Cambria Math" panose="02040503050406030204" pitchFamily="18" charset="0"/>
                            <a:cs typeface="Calibri" panose="020F0502020204030204" pitchFamily="34" charset="0"/>
                          </a:rPr>
                          <m:t>!</m:t>
                        </m:r>
                      </m:num>
                      <m:den>
                        <m:r>
                          <a:rPr lang="en-US" sz="2000" i="1">
                            <a:latin typeface="Cambria Math" panose="02040503050406030204" pitchFamily="18" charset="0"/>
                            <a:cs typeface="Calibri" panose="020F0502020204030204" pitchFamily="34" charset="0"/>
                          </a:rPr>
                          <m:t>4!3!2!3!</m:t>
                        </m:r>
                      </m:den>
                    </m:f>
                  </m:oMath>
                </a14:m>
                <a:endParaRPr lang="en-US" sz="2000" dirty="0" smtClean="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824"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16</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sp>
        <p:nvSpPr>
          <p:cNvPr id="6" name="Rectangle 5"/>
          <p:cNvSpPr/>
          <p:nvPr/>
        </p:nvSpPr>
        <p:spPr>
          <a:xfrm>
            <a:off x="4012882" y="2743200"/>
            <a:ext cx="2343531" cy="6404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4266237" y="2807241"/>
            <a:ext cx="0" cy="1280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836285" y="2807241"/>
            <a:ext cx="0" cy="1280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469672" y="2807241"/>
            <a:ext cx="0" cy="1280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093651" y="2807241"/>
            <a:ext cx="0" cy="128082"/>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152227" y="2943185"/>
            <a:ext cx="228019" cy="230548"/>
          </a:xfrm>
          <a:prstGeom prst="ellipse">
            <a:avLst/>
          </a:prstGeom>
          <a:pattFill prst="shingle">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354935" y="2943185"/>
            <a:ext cx="228019" cy="230548"/>
          </a:xfrm>
          <a:prstGeom prst="ellipse">
            <a:avLst/>
          </a:prstGeom>
          <a:pattFill prst="shingle">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979642" y="2943185"/>
            <a:ext cx="228019" cy="230548"/>
          </a:xfrm>
          <a:prstGeom prst="ellipse">
            <a:avLst/>
          </a:prstGeom>
          <a:pattFill prst="shingle">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4266237" y="3173733"/>
            <a:ext cx="0" cy="1280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836285" y="3173733"/>
            <a:ext cx="0" cy="1280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468944" y="3175636"/>
            <a:ext cx="0" cy="1280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110583" y="3166138"/>
            <a:ext cx="0" cy="128082"/>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723178" y="2943185"/>
            <a:ext cx="228019" cy="230548"/>
          </a:xfrm>
          <a:prstGeom prst="ellipse">
            <a:avLst/>
          </a:prstGeom>
          <a:pattFill prst="shingle">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151501" y="3294220"/>
            <a:ext cx="228019" cy="230548"/>
          </a:xfrm>
          <a:prstGeom prst="ellipse">
            <a:avLst/>
          </a:prstGeom>
          <a:pattFill prst="shingle">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730152" y="3309677"/>
            <a:ext cx="228019" cy="230548"/>
          </a:xfrm>
          <a:prstGeom prst="ellipse">
            <a:avLst/>
          </a:prstGeom>
          <a:pattFill prst="shingle">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357932" y="3309677"/>
            <a:ext cx="228019" cy="230548"/>
          </a:xfrm>
          <a:prstGeom prst="ellipse">
            <a:avLst/>
          </a:prstGeom>
          <a:pattFill prst="shingle">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993589" y="3309677"/>
            <a:ext cx="228019" cy="230548"/>
          </a:xfrm>
          <a:prstGeom prst="ellipse">
            <a:avLst/>
          </a:prstGeom>
          <a:pattFill prst="shingle">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4265510" y="3540225"/>
            <a:ext cx="0" cy="1280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844161" y="3540225"/>
            <a:ext cx="0" cy="1280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103058" y="3548833"/>
            <a:ext cx="0" cy="128082"/>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4145492" y="3684651"/>
            <a:ext cx="228019" cy="230548"/>
          </a:xfrm>
          <a:prstGeom prst="ellipse">
            <a:avLst/>
          </a:prstGeom>
          <a:pattFill prst="shingle">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4730152" y="3684651"/>
            <a:ext cx="228019" cy="230548"/>
          </a:xfrm>
          <a:prstGeom prst="ellipse">
            <a:avLst/>
          </a:prstGeom>
          <a:pattFill prst="shingle">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5993589" y="3684651"/>
            <a:ext cx="228019" cy="230548"/>
          </a:xfrm>
          <a:prstGeom prst="ellipse">
            <a:avLst/>
          </a:prstGeom>
          <a:pattFill prst="shingle">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p:nvPr/>
        </p:nvCxnSpPr>
        <p:spPr>
          <a:xfrm>
            <a:off x="4259501" y="3915198"/>
            <a:ext cx="0" cy="128082"/>
          </a:xfrm>
          <a:prstGeom prst="line">
            <a:avLst/>
          </a:prstGeom>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4151501" y="4047957"/>
            <a:ext cx="228019" cy="230548"/>
          </a:xfrm>
          <a:prstGeom prst="ellipse">
            <a:avLst/>
          </a:prstGeom>
          <a:pattFill prst="shingle">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781115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1" nodeType="clickEffect">
                                  <p:stCondLst>
                                    <p:cond delay="0"/>
                                  </p:stCondLst>
                                  <p:childTnLst>
                                    <p:anim calcmode="lin" valueType="num">
                                      <p:cBhvr additive="base">
                                        <p:cTn id="66" dur="500"/>
                                        <p:tgtEl>
                                          <p:spTgt spid="35"/>
                                        </p:tgtEl>
                                        <p:attrNameLst>
                                          <p:attrName>ppt_x</p:attrName>
                                        </p:attrNameLst>
                                      </p:cBhvr>
                                      <p:tavLst>
                                        <p:tav tm="0">
                                          <p:val>
                                            <p:strVal val="ppt_x"/>
                                          </p:val>
                                        </p:tav>
                                        <p:tav tm="100000">
                                          <p:val>
                                            <p:strVal val="ppt_x"/>
                                          </p:val>
                                        </p:tav>
                                      </p:tavLst>
                                    </p:anim>
                                    <p:anim calcmode="lin" valueType="num">
                                      <p:cBhvr additive="base">
                                        <p:cTn id="67" dur="500"/>
                                        <p:tgtEl>
                                          <p:spTgt spid="35"/>
                                        </p:tgtEl>
                                        <p:attrNameLst>
                                          <p:attrName>ppt_y</p:attrName>
                                        </p:attrNameLst>
                                      </p:cBhvr>
                                      <p:tavLst>
                                        <p:tav tm="0">
                                          <p:val>
                                            <p:strVal val="ppt_y"/>
                                          </p:val>
                                        </p:tav>
                                        <p:tav tm="100000">
                                          <p:val>
                                            <p:strVal val="1+ppt_h/2"/>
                                          </p:val>
                                        </p:tav>
                                      </p:tavLst>
                                    </p:anim>
                                    <p:set>
                                      <p:cBhvr>
                                        <p:cTn id="68" dur="1" fill="hold">
                                          <p:stCondLst>
                                            <p:cond delay="499"/>
                                          </p:stCondLst>
                                        </p:cTn>
                                        <p:tgtEl>
                                          <p:spTgt spid="35"/>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grpId="1" nodeType="clickEffect">
                                  <p:stCondLst>
                                    <p:cond delay="0"/>
                                  </p:stCondLst>
                                  <p:childTnLst>
                                    <p:anim calcmode="lin" valueType="num">
                                      <p:cBhvr additive="base">
                                        <p:cTn id="72" dur="500"/>
                                        <p:tgtEl>
                                          <p:spTgt spid="31"/>
                                        </p:tgtEl>
                                        <p:attrNameLst>
                                          <p:attrName>ppt_x</p:attrName>
                                        </p:attrNameLst>
                                      </p:cBhvr>
                                      <p:tavLst>
                                        <p:tav tm="0">
                                          <p:val>
                                            <p:strVal val="ppt_x"/>
                                          </p:val>
                                        </p:tav>
                                        <p:tav tm="100000">
                                          <p:val>
                                            <p:strVal val="ppt_x"/>
                                          </p:val>
                                        </p:tav>
                                      </p:tavLst>
                                    </p:anim>
                                    <p:anim calcmode="lin" valueType="num">
                                      <p:cBhvr additive="base">
                                        <p:cTn id="73" dur="500"/>
                                        <p:tgtEl>
                                          <p:spTgt spid="31"/>
                                        </p:tgtEl>
                                        <p:attrNameLst>
                                          <p:attrName>ppt_y</p:attrName>
                                        </p:attrNameLst>
                                      </p:cBhvr>
                                      <p:tavLst>
                                        <p:tav tm="0">
                                          <p:val>
                                            <p:strVal val="ppt_y"/>
                                          </p:val>
                                        </p:tav>
                                        <p:tav tm="100000">
                                          <p:val>
                                            <p:strVal val="1+ppt_h/2"/>
                                          </p:val>
                                        </p:tav>
                                      </p:tavLst>
                                    </p:anim>
                                    <p:set>
                                      <p:cBhvr>
                                        <p:cTn id="74" dur="1" fill="hold">
                                          <p:stCondLst>
                                            <p:cond delay="499"/>
                                          </p:stCondLst>
                                        </p:cTn>
                                        <p:tgtEl>
                                          <p:spTgt spid="31"/>
                                        </p:tgtEl>
                                        <p:attrNameLst>
                                          <p:attrName>style.visibility</p:attrName>
                                        </p:attrNameLst>
                                      </p:cBhvr>
                                      <p:to>
                                        <p:strVal val="hidden"/>
                                      </p:to>
                                    </p:set>
                                  </p:childTnLst>
                                </p:cTn>
                              </p:par>
                              <p:par>
                                <p:cTn id="75" presetID="2" presetClass="exit" presetSubtype="4" fill="hold" nodeType="withEffect">
                                  <p:stCondLst>
                                    <p:cond delay="0"/>
                                  </p:stCondLst>
                                  <p:childTnLst>
                                    <p:anim calcmode="lin" valueType="num">
                                      <p:cBhvr additive="base">
                                        <p:cTn id="76" dur="500"/>
                                        <p:tgtEl>
                                          <p:spTgt spid="34"/>
                                        </p:tgtEl>
                                        <p:attrNameLst>
                                          <p:attrName>ppt_x</p:attrName>
                                        </p:attrNameLst>
                                      </p:cBhvr>
                                      <p:tavLst>
                                        <p:tav tm="0">
                                          <p:val>
                                            <p:strVal val="ppt_x"/>
                                          </p:val>
                                        </p:tav>
                                        <p:tav tm="100000">
                                          <p:val>
                                            <p:strVal val="ppt_x"/>
                                          </p:val>
                                        </p:tav>
                                      </p:tavLst>
                                    </p:anim>
                                    <p:anim calcmode="lin" valueType="num">
                                      <p:cBhvr additive="base">
                                        <p:cTn id="77" dur="500"/>
                                        <p:tgtEl>
                                          <p:spTgt spid="34"/>
                                        </p:tgtEl>
                                        <p:attrNameLst>
                                          <p:attrName>ppt_y</p:attrName>
                                        </p:attrNameLst>
                                      </p:cBhvr>
                                      <p:tavLst>
                                        <p:tav tm="0">
                                          <p:val>
                                            <p:strVal val="ppt_y"/>
                                          </p:val>
                                        </p:tav>
                                        <p:tav tm="100000">
                                          <p:val>
                                            <p:strVal val="1+ppt_h/2"/>
                                          </p:val>
                                        </p:tav>
                                      </p:tavLst>
                                    </p:anim>
                                    <p:set>
                                      <p:cBhvr>
                                        <p:cTn id="78" dur="1" fill="hold">
                                          <p:stCondLst>
                                            <p:cond delay="499"/>
                                          </p:stCondLst>
                                        </p:cTn>
                                        <p:tgtEl>
                                          <p:spTgt spid="34"/>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 presetClass="exit" presetSubtype="4" fill="hold" grpId="1" nodeType="clickEffect">
                                  <p:stCondLst>
                                    <p:cond delay="0"/>
                                  </p:stCondLst>
                                  <p:childTnLst>
                                    <p:anim calcmode="lin" valueType="num">
                                      <p:cBhvr additive="base">
                                        <p:cTn id="82" dur="500"/>
                                        <p:tgtEl>
                                          <p:spTgt spid="33"/>
                                        </p:tgtEl>
                                        <p:attrNameLst>
                                          <p:attrName>ppt_x</p:attrName>
                                        </p:attrNameLst>
                                      </p:cBhvr>
                                      <p:tavLst>
                                        <p:tav tm="0">
                                          <p:val>
                                            <p:strVal val="ppt_x"/>
                                          </p:val>
                                        </p:tav>
                                        <p:tav tm="100000">
                                          <p:val>
                                            <p:strVal val="ppt_x"/>
                                          </p:val>
                                        </p:tav>
                                      </p:tavLst>
                                    </p:anim>
                                    <p:anim calcmode="lin" valueType="num">
                                      <p:cBhvr additive="base">
                                        <p:cTn id="83" dur="500"/>
                                        <p:tgtEl>
                                          <p:spTgt spid="33"/>
                                        </p:tgtEl>
                                        <p:attrNameLst>
                                          <p:attrName>ppt_y</p:attrName>
                                        </p:attrNameLst>
                                      </p:cBhvr>
                                      <p:tavLst>
                                        <p:tav tm="0">
                                          <p:val>
                                            <p:strVal val="ppt_y"/>
                                          </p:val>
                                        </p:tav>
                                        <p:tav tm="100000">
                                          <p:val>
                                            <p:strVal val="1+ppt_h/2"/>
                                          </p:val>
                                        </p:tav>
                                      </p:tavLst>
                                    </p:anim>
                                    <p:set>
                                      <p:cBhvr>
                                        <p:cTn id="84" dur="1" fill="hold">
                                          <p:stCondLst>
                                            <p:cond delay="499"/>
                                          </p:stCondLst>
                                        </p:cTn>
                                        <p:tgtEl>
                                          <p:spTgt spid="33"/>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2" presetClass="exit" presetSubtype="4" fill="hold" grpId="1" nodeType="clickEffect">
                                  <p:stCondLst>
                                    <p:cond delay="0"/>
                                  </p:stCondLst>
                                  <p:childTnLst>
                                    <p:anim calcmode="lin" valueType="num">
                                      <p:cBhvr additive="base">
                                        <p:cTn id="88" dur="500"/>
                                        <p:tgtEl>
                                          <p:spTgt spid="32"/>
                                        </p:tgtEl>
                                        <p:attrNameLst>
                                          <p:attrName>ppt_x</p:attrName>
                                        </p:attrNameLst>
                                      </p:cBhvr>
                                      <p:tavLst>
                                        <p:tav tm="0">
                                          <p:val>
                                            <p:strVal val="ppt_x"/>
                                          </p:val>
                                        </p:tav>
                                        <p:tav tm="100000">
                                          <p:val>
                                            <p:strVal val="ppt_x"/>
                                          </p:val>
                                        </p:tav>
                                      </p:tavLst>
                                    </p:anim>
                                    <p:anim calcmode="lin" valueType="num">
                                      <p:cBhvr additive="base">
                                        <p:cTn id="89" dur="500"/>
                                        <p:tgtEl>
                                          <p:spTgt spid="32"/>
                                        </p:tgtEl>
                                        <p:attrNameLst>
                                          <p:attrName>ppt_y</p:attrName>
                                        </p:attrNameLst>
                                      </p:cBhvr>
                                      <p:tavLst>
                                        <p:tav tm="0">
                                          <p:val>
                                            <p:strVal val="ppt_y"/>
                                          </p:val>
                                        </p:tav>
                                        <p:tav tm="100000">
                                          <p:val>
                                            <p:strVal val="1+ppt_h/2"/>
                                          </p:val>
                                        </p:tav>
                                      </p:tavLst>
                                    </p:anim>
                                    <p:set>
                                      <p:cBhvr>
                                        <p:cTn id="90" dur="1" fill="hold">
                                          <p:stCondLst>
                                            <p:cond delay="499"/>
                                          </p:stCondLst>
                                        </p:cTn>
                                        <p:tgtEl>
                                          <p:spTgt spid="32"/>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2" presetClass="exit" presetSubtype="4" fill="hold" grpId="1" nodeType="clickEffect">
                                  <p:stCondLst>
                                    <p:cond delay="0"/>
                                  </p:stCondLst>
                                  <p:childTnLst>
                                    <p:anim calcmode="lin" valueType="num">
                                      <p:cBhvr additive="base">
                                        <p:cTn id="94" dur="500"/>
                                        <p:tgtEl>
                                          <p:spTgt spid="26"/>
                                        </p:tgtEl>
                                        <p:attrNameLst>
                                          <p:attrName>ppt_x</p:attrName>
                                        </p:attrNameLst>
                                      </p:cBhvr>
                                      <p:tavLst>
                                        <p:tav tm="0">
                                          <p:val>
                                            <p:strVal val="ppt_x"/>
                                          </p:val>
                                        </p:tav>
                                        <p:tav tm="100000">
                                          <p:val>
                                            <p:strVal val="ppt_x"/>
                                          </p:val>
                                        </p:tav>
                                      </p:tavLst>
                                    </p:anim>
                                    <p:anim calcmode="lin" valueType="num">
                                      <p:cBhvr additive="base">
                                        <p:cTn id="95" dur="500"/>
                                        <p:tgtEl>
                                          <p:spTgt spid="26"/>
                                        </p:tgtEl>
                                        <p:attrNameLst>
                                          <p:attrName>ppt_y</p:attrName>
                                        </p:attrNameLst>
                                      </p:cBhvr>
                                      <p:tavLst>
                                        <p:tav tm="0">
                                          <p:val>
                                            <p:strVal val="ppt_y"/>
                                          </p:val>
                                        </p:tav>
                                        <p:tav tm="100000">
                                          <p:val>
                                            <p:strVal val="1+ppt_h/2"/>
                                          </p:val>
                                        </p:tav>
                                      </p:tavLst>
                                    </p:anim>
                                    <p:set>
                                      <p:cBhvr>
                                        <p:cTn id="96" dur="1" fill="hold">
                                          <p:stCondLst>
                                            <p:cond delay="499"/>
                                          </p:stCondLst>
                                        </p:cTn>
                                        <p:tgtEl>
                                          <p:spTgt spid="26"/>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2" presetClass="exit" presetSubtype="4" fill="hold" grpId="1" nodeType="clickEffect">
                                  <p:stCondLst>
                                    <p:cond delay="0"/>
                                  </p:stCondLst>
                                  <p:childTnLst>
                                    <p:anim calcmode="lin" valueType="num">
                                      <p:cBhvr additive="base">
                                        <p:cTn id="100" dur="500"/>
                                        <p:tgtEl>
                                          <p:spTgt spid="24"/>
                                        </p:tgtEl>
                                        <p:attrNameLst>
                                          <p:attrName>ppt_x</p:attrName>
                                        </p:attrNameLst>
                                      </p:cBhvr>
                                      <p:tavLst>
                                        <p:tav tm="0">
                                          <p:val>
                                            <p:strVal val="ppt_x"/>
                                          </p:val>
                                        </p:tav>
                                        <p:tav tm="100000">
                                          <p:val>
                                            <p:strVal val="ppt_x"/>
                                          </p:val>
                                        </p:tav>
                                      </p:tavLst>
                                    </p:anim>
                                    <p:anim calcmode="lin" valueType="num">
                                      <p:cBhvr additive="base">
                                        <p:cTn id="101" dur="500"/>
                                        <p:tgtEl>
                                          <p:spTgt spid="24"/>
                                        </p:tgtEl>
                                        <p:attrNameLst>
                                          <p:attrName>ppt_y</p:attrName>
                                        </p:attrNameLst>
                                      </p:cBhvr>
                                      <p:tavLst>
                                        <p:tav tm="0">
                                          <p:val>
                                            <p:strVal val="ppt_y"/>
                                          </p:val>
                                        </p:tav>
                                        <p:tav tm="100000">
                                          <p:val>
                                            <p:strVal val="1+ppt_h/2"/>
                                          </p:val>
                                        </p:tav>
                                      </p:tavLst>
                                    </p:anim>
                                    <p:set>
                                      <p:cBhvr>
                                        <p:cTn id="102" dur="1" fill="hold">
                                          <p:stCondLst>
                                            <p:cond delay="499"/>
                                          </p:stCondLst>
                                        </p:cTn>
                                        <p:tgtEl>
                                          <p:spTgt spid="24"/>
                                        </p:tgtEl>
                                        <p:attrNameLst>
                                          <p:attrName>style.visibility</p:attrName>
                                        </p:attrNameLst>
                                      </p:cBhvr>
                                      <p:to>
                                        <p:strVal val="hidden"/>
                                      </p:to>
                                    </p:set>
                                  </p:childTnLst>
                                </p:cTn>
                              </p:par>
                              <p:par>
                                <p:cTn id="103" presetID="2" presetClass="exit" presetSubtype="4" fill="hold" nodeType="withEffect">
                                  <p:stCondLst>
                                    <p:cond delay="0"/>
                                  </p:stCondLst>
                                  <p:childTnLst>
                                    <p:anim calcmode="lin" valueType="num">
                                      <p:cBhvr additive="base">
                                        <p:cTn id="104" dur="500"/>
                                        <p:tgtEl>
                                          <p:spTgt spid="28"/>
                                        </p:tgtEl>
                                        <p:attrNameLst>
                                          <p:attrName>ppt_x</p:attrName>
                                        </p:attrNameLst>
                                      </p:cBhvr>
                                      <p:tavLst>
                                        <p:tav tm="0">
                                          <p:val>
                                            <p:strVal val="ppt_x"/>
                                          </p:val>
                                        </p:tav>
                                        <p:tav tm="100000">
                                          <p:val>
                                            <p:strVal val="ppt_x"/>
                                          </p:val>
                                        </p:tav>
                                      </p:tavLst>
                                    </p:anim>
                                    <p:anim calcmode="lin" valueType="num">
                                      <p:cBhvr additive="base">
                                        <p:cTn id="105" dur="500"/>
                                        <p:tgtEl>
                                          <p:spTgt spid="28"/>
                                        </p:tgtEl>
                                        <p:attrNameLst>
                                          <p:attrName>ppt_y</p:attrName>
                                        </p:attrNameLst>
                                      </p:cBhvr>
                                      <p:tavLst>
                                        <p:tav tm="0">
                                          <p:val>
                                            <p:strVal val="ppt_y"/>
                                          </p:val>
                                        </p:tav>
                                        <p:tav tm="100000">
                                          <p:val>
                                            <p:strVal val="1+ppt_h/2"/>
                                          </p:val>
                                        </p:tav>
                                      </p:tavLst>
                                    </p:anim>
                                    <p:set>
                                      <p:cBhvr>
                                        <p:cTn id="106" dur="1" fill="hold">
                                          <p:stCondLst>
                                            <p:cond delay="499"/>
                                          </p:stCondLst>
                                        </p:cTn>
                                        <p:tgtEl>
                                          <p:spTgt spid="28"/>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2" presetClass="exit" presetSubtype="4" fill="hold" grpId="1" nodeType="clickEffect">
                                  <p:stCondLst>
                                    <p:cond delay="0"/>
                                  </p:stCondLst>
                                  <p:childTnLst>
                                    <p:anim calcmode="lin" valueType="num">
                                      <p:cBhvr additive="base">
                                        <p:cTn id="110" dur="500"/>
                                        <p:tgtEl>
                                          <p:spTgt spid="17"/>
                                        </p:tgtEl>
                                        <p:attrNameLst>
                                          <p:attrName>ppt_x</p:attrName>
                                        </p:attrNameLst>
                                      </p:cBhvr>
                                      <p:tavLst>
                                        <p:tav tm="0">
                                          <p:val>
                                            <p:strVal val="ppt_x"/>
                                          </p:val>
                                        </p:tav>
                                        <p:tav tm="100000">
                                          <p:val>
                                            <p:strVal val="ppt_x"/>
                                          </p:val>
                                        </p:tav>
                                      </p:tavLst>
                                    </p:anim>
                                    <p:anim calcmode="lin" valueType="num">
                                      <p:cBhvr additive="base">
                                        <p:cTn id="111" dur="500"/>
                                        <p:tgtEl>
                                          <p:spTgt spid="17"/>
                                        </p:tgtEl>
                                        <p:attrNameLst>
                                          <p:attrName>ppt_y</p:attrName>
                                        </p:attrNameLst>
                                      </p:cBhvr>
                                      <p:tavLst>
                                        <p:tav tm="0">
                                          <p:val>
                                            <p:strVal val="ppt_y"/>
                                          </p:val>
                                        </p:tav>
                                        <p:tav tm="100000">
                                          <p:val>
                                            <p:strVal val="1+ppt_h/2"/>
                                          </p:val>
                                        </p:tav>
                                      </p:tavLst>
                                    </p:anim>
                                    <p:set>
                                      <p:cBhvr>
                                        <p:cTn id="112" dur="1" fill="hold">
                                          <p:stCondLst>
                                            <p:cond delay="499"/>
                                          </p:stCondLst>
                                        </p:cTn>
                                        <p:tgtEl>
                                          <p:spTgt spid="17"/>
                                        </p:tgtEl>
                                        <p:attrNameLst>
                                          <p:attrName>style.visibility</p:attrName>
                                        </p:attrNameLst>
                                      </p:cBhvr>
                                      <p:to>
                                        <p:strVal val="hidden"/>
                                      </p:to>
                                    </p:set>
                                  </p:childTnLst>
                                </p:cTn>
                              </p:par>
                              <p:par>
                                <p:cTn id="113" presetID="2" presetClass="exit" presetSubtype="4" fill="hold" nodeType="withEffect">
                                  <p:stCondLst>
                                    <p:cond delay="0"/>
                                  </p:stCondLst>
                                  <p:childTnLst>
                                    <p:anim calcmode="lin" valueType="num">
                                      <p:cBhvr additive="base">
                                        <p:cTn id="114" dur="500"/>
                                        <p:tgtEl>
                                          <p:spTgt spid="21"/>
                                        </p:tgtEl>
                                        <p:attrNameLst>
                                          <p:attrName>ppt_x</p:attrName>
                                        </p:attrNameLst>
                                      </p:cBhvr>
                                      <p:tavLst>
                                        <p:tav tm="0">
                                          <p:val>
                                            <p:strVal val="ppt_x"/>
                                          </p:val>
                                        </p:tav>
                                        <p:tav tm="100000">
                                          <p:val>
                                            <p:strVal val="ppt_x"/>
                                          </p:val>
                                        </p:tav>
                                      </p:tavLst>
                                    </p:anim>
                                    <p:anim calcmode="lin" valueType="num">
                                      <p:cBhvr additive="base">
                                        <p:cTn id="115" dur="500"/>
                                        <p:tgtEl>
                                          <p:spTgt spid="21"/>
                                        </p:tgtEl>
                                        <p:attrNameLst>
                                          <p:attrName>ppt_y</p:attrName>
                                        </p:attrNameLst>
                                      </p:cBhvr>
                                      <p:tavLst>
                                        <p:tav tm="0">
                                          <p:val>
                                            <p:strVal val="ppt_y"/>
                                          </p:val>
                                        </p:tav>
                                        <p:tav tm="100000">
                                          <p:val>
                                            <p:strVal val="1+ppt_h/2"/>
                                          </p:val>
                                        </p:tav>
                                      </p:tavLst>
                                    </p:anim>
                                    <p:set>
                                      <p:cBhvr>
                                        <p:cTn id="116" dur="1" fill="hold">
                                          <p:stCondLst>
                                            <p:cond delay="499"/>
                                          </p:stCondLst>
                                        </p:cTn>
                                        <p:tgtEl>
                                          <p:spTgt spid="21"/>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2" presetClass="exit" presetSubtype="4" fill="hold" grpId="1" nodeType="clickEffect">
                                  <p:stCondLst>
                                    <p:cond delay="0"/>
                                  </p:stCondLst>
                                  <p:childTnLst>
                                    <p:anim calcmode="lin" valueType="num">
                                      <p:cBhvr additive="base">
                                        <p:cTn id="120" dur="500"/>
                                        <p:tgtEl>
                                          <p:spTgt spid="25"/>
                                        </p:tgtEl>
                                        <p:attrNameLst>
                                          <p:attrName>ppt_x</p:attrName>
                                        </p:attrNameLst>
                                      </p:cBhvr>
                                      <p:tavLst>
                                        <p:tav tm="0">
                                          <p:val>
                                            <p:strVal val="ppt_x"/>
                                          </p:val>
                                        </p:tav>
                                        <p:tav tm="100000">
                                          <p:val>
                                            <p:strVal val="ppt_x"/>
                                          </p:val>
                                        </p:tav>
                                      </p:tavLst>
                                    </p:anim>
                                    <p:anim calcmode="lin" valueType="num">
                                      <p:cBhvr additive="base">
                                        <p:cTn id="121" dur="500"/>
                                        <p:tgtEl>
                                          <p:spTgt spid="25"/>
                                        </p:tgtEl>
                                        <p:attrNameLst>
                                          <p:attrName>ppt_y</p:attrName>
                                        </p:attrNameLst>
                                      </p:cBhvr>
                                      <p:tavLst>
                                        <p:tav tm="0">
                                          <p:val>
                                            <p:strVal val="ppt_y"/>
                                          </p:val>
                                        </p:tav>
                                        <p:tav tm="100000">
                                          <p:val>
                                            <p:strVal val="1+ppt_h/2"/>
                                          </p:val>
                                        </p:tav>
                                      </p:tavLst>
                                    </p:anim>
                                    <p:set>
                                      <p:cBhvr>
                                        <p:cTn id="122" dur="1" fill="hold">
                                          <p:stCondLst>
                                            <p:cond delay="499"/>
                                          </p:stCondLst>
                                        </p:cTn>
                                        <p:tgtEl>
                                          <p:spTgt spid="25"/>
                                        </p:tgtEl>
                                        <p:attrNameLst>
                                          <p:attrName>style.visibility</p:attrName>
                                        </p:attrNameLst>
                                      </p:cBhvr>
                                      <p:to>
                                        <p:strVal val="hidden"/>
                                      </p:to>
                                    </p:set>
                                  </p:childTnLst>
                                </p:cTn>
                              </p:par>
                              <p:par>
                                <p:cTn id="123" presetID="2" presetClass="exit" presetSubtype="4" fill="hold" nodeType="withEffect">
                                  <p:stCondLst>
                                    <p:cond delay="0"/>
                                  </p:stCondLst>
                                  <p:childTnLst>
                                    <p:anim calcmode="lin" valueType="num">
                                      <p:cBhvr additive="base">
                                        <p:cTn id="124" dur="500"/>
                                        <p:tgtEl>
                                          <p:spTgt spid="29"/>
                                        </p:tgtEl>
                                        <p:attrNameLst>
                                          <p:attrName>ppt_x</p:attrName>
                                        </p:attrNameLst>
                                      </p:cBhvr>
                                      <p:tavLst>
                                        <p:tav tm="0">
                                          <p:val>
                                            <p:strVal val="ppt_x"/>
                                          </p:val>
                                        </p:tav>
                                        <p:tav tm="100000">
                                          <p:val>
                                            <p:strVal val="ppt_x"/>
                                          </p:val>
                                        </p:tav>
                                      </p:tavLst>
                                    </p:anim>
                                    <p:anim calcmode="lin" valueType="num">
                                      <p:cBhvr additive="base">
                                        <p:cTn id="125" dur="500"/>
                                        <p:tgtEl>
                                          <p:spTgt spid="29"/>
                                        </p:tgtEl>
                                        <p:attrNameLst>
                                          <p:attrName>ppt_y</p:attrName>
                                        </p:attrNameLst>
                                      </p:cBhvr>
                                      <p:tavLst>
                                        <p:tav tm="0">
                                          <p:val>
                                            <p:strVal val="ppt_y"/>
                                          </p:val>
                                        </p:tav>
                                        <p:tav tm="100000">
                                          <p:val>
                                            <p:strVal val="1+ppt_h/2"/>
                                          </p:val>
                                        </p:tav>
                                      </p:tavLst>
                                    </p:anim>
                                    <p:set>
                                      <p:cBhvr>
                                        <p:cTn id="126" dur="1" fill="hold">
                                          <p:stCondLst>
                                            <p:cond delay="499"/>
                                          </p:stCondLst>
                                        </p:cTn>
                                        <p:tgtEl>
                                          <p:spTgt spid="29"/>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2" presetClass="exit" presetSubtype="4" fill="hold" grpId="1" nodeType="clickEffect">
                                  <p:stCondLst>
                                    <p:cond delay="0"/>
                                  </p:stCondLst>
                                  <p:childTnLst>
                                    <p:anim calcmode="lin" valueType="num">
                                      <p:cBhvr additive="base">
                                        <p:cTn id="130" dur="500"/>
                                        <p:tgtEl>
                                          <p:spTgt spid="27"/>
                                        </p:tgtEl>
                                        <p:attrNameLst>
                                          <p:attrName>ppt_x</p:attrName>
                                        </p:attrNameLst>
                                      </p:cBhvr>
                                      <p:tavLst>
                                        <p:tav tm="0">
                                          <p:val>
                                            <p:strVal val="ppt_x"/>
                                          </p:val>
                                        </p:tav>
                                        <p:tav tm="100000">
                                          <p:val>
                                            <p:strVal val="ppt_x"/>
                                          </p:val>
                                        </p:tav>
                                      </p:tavLst>
                                    </p:anim>
                                    <p:anim calcmode="lin" valueType="num">
                                      <p:cBhvr additive="base">
                                        <p:cTn id="131" dur="500"/>
                                        <p:tgtEl>
                                          <p:spTgt spid="27"/>
                                        </p:tgtEl>
                                        <p:attrNameLst>
                                          <p:attrName>ppt_y</p:attrName>
                                        </p:attrNameLst>
                                      </p:cBhvr>
                                      <p:tavLst>
                                        <p:tav tm="0">
                                          <p:val>
                                            <p:strVal val="ppt_y"/>
                                          </p:val>
                                        </p:tav>
                                        <p:tav tm="100000">
                                          <p:val>
                                            <p:strVal val="1+ppt_h/2"/>
                                          </p:val>
                                        </p:tav>
                                      </p:tavLst>
                                    </p:anim>
                                    <p:set>
                                      <p:cBhvr>
                                        <p:cTn id="132" dur="1" fill="hold">
                                          <p:stCondLst>
                                            <p:cond delay="499"/>
                                          </p:stCondLst>
                                        </p:cTn>
                                        <p:tgtEl>
                                          <p:spTgt spid="27"/>
                                        </p:tgtEl>
                                        <p:attrNameLst>
                                          <p:attrName>style.visibility</p:attrName>
                                        </p:attrNameLst>
                                      </p:cBhvr>
                                      <p:to>
                                        <p:strVal val="hidden"/>
                                      </p:to>
                                    </p:set>
                                  </p:childTnLst>
                                </p:cTn>
                              </p:par>
                              <p:par>
                                <p:cTn id="133" presetID="2" presetClass="exit" presetSubtype="4" fill="hold" nodeType="withEffect">
                                  <p:stCondLst>
                                    <p:cond delay="0"/>
                                  </p:stCondLst>
                                  <p:childTnLst>
                                    <p:anim calcmode="lin" valueType="num">
                                      <p:cBhvr additive="base">
                                        <p:cTn id="134" dur="500"/>
                                        <p:tgtEl>
                                          <p:spTgt spid="30"/>
                                        </p:tgtEl>
                                        <p:attrNameLst>
                                          <p:attrName>ppt_x</p:attrName>
                                        </p:attrNameLst>
                                      </p:cBhvr>
                                      <p:tavLst>
                                        <p:tav tm="0">
                                          <p:val>
                                            <p:strVal val="ppt_x"/>
                                          </p:val>
                                        </p:tav>
                                        <p:tav tm="100000">
                                          <p:val>
                                            <p:strVal val="ppt_x"/>
                                          </p:val>
                                        </p:tav>
                                      </p:tavLst>
                                    </p:anim>
                                    <p:anim calcmode="lin" valueType="num">
                                      <p:cBhvr additive="base">
                                        <p:cTn id="135" dur="500"/>
                                        <p:tgtEl>
                                          <p:spTgt spid="30"/>
                                        </p:tgtEl>
                                        <p:attrNameLst>
                                          <p:attrName>ppt_y</p:attrName>
                                        </p:attrNameLst>
                                      </p:cBhvr>
                                      <p:tavLst>
                                        <p:tav tm="0">
                                          <p:val>
                                            <p:strVal val="ppt_y"/>
                                          </p:val>
                                        </p:tav>
                                        <p:tav tm="100000">
                                          <p:val>
                                            <p:strVal val="1+ppt_h/2"/>
                                          </p:val>
                                        </p:tav>
                                      </p:tavLst>
                                    </p:anim>
                                    <p:set>
                                      <p:cBhvr>
                                        <p:cTn id="136" dur="1" fill="hold">
                                          <p:stCondLst>
                                            <p:cond delay="499"/>
                                          </p:stCondLst>
                                        </p:cTn>
                                        <p:tgtEl>
                                          <p:spTgt spid="30"/>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2" presetClass="exit" presetSubtype="4" fill="hold" nodeType="clickEffect">
                                  <p:stCondLst>
                                    <p:cond delay="0"/>
                                  </p:stCondLst>
                                  <p:childTnLst>
                                    <p:anim calcmode="lin" valueType="num">
                                      <p:cBhvr additive="base">
                                        <p:cTn id="140" dur="500"/>
                                        <p:tgtEl>
                                          <p:spTgt spid="20"/>
                                        </p:tgtEl>
                                        <p:attrNameLst>
                                          <p:attrName>ppt_x</p:attrName>
                                        </p:attrNameLst>
                                      </p:cBhvr>
                                      <p:tavLst>
                                        <p:tav tm="0">
                                          <p:val>
                                            <p:strVal val="ppt_x"/>
                                          </p:val>
                                        </p:tav>
                                        <p:tav tm="100000">
                                          <p:val>
                                            <p:strVal val="ppt_x"/>
                                          </p:val>
                                        </p:tav>
                                      </p:tavLst>
                                    </p:anim>
                                    <p:anim calcmode="lin" valueType="num">
                                      <p:cBhvr additive="base">
                                        <p:cTn id="141" dur="500"/>
                                        <p:tgtEl>
                                          <p:spTgt spid="20"/>
                                        </p:tgtEl>
                                        <p:attrNameLst>
                                          <p:attrName>ppt_y</p:attrName>
                                        </p:attrNameLst>
                                      </p:cBhvr>
                                      <p:tavLst>
                                        <p:tav tm="0">
                                          <p:val>
                                            <p:strVal val="ppt_y"/>
                                          </p:val>
                                        </p:tav>
                                        <p:tav tm="100000">
                                          <p:val>
                                            <p:strVal val="1+ppt_h/2"/>
                                          </p:val>
                                        </p:tav>
                                      </p:tavLst>
                                    </p:anim>
                                    <p:set>
                                      <p:cBhvr>
                                        <p:cTn id="142" dur="1" fill="hold">
                                          <p:stCondLst>
                                            <p:cond delay="499"/>
                                          </p:stCondLst>
                                        </p:cTn>
                                        <p:tgtEl>
                                          <p:spTgt spid="20"/>
                                        </p:tgtEl>
                                        <p:attrNameLst>
                                          <p:attrName>style.visibility</p:attrName>
                                        </p:attrNameLst>
                                      </p:cBhvr>
                                      <p:to>
                                        <p:strVal val="hidden"/>
                                      </p:to>
                                    </p:set>
                                  </p:childTnLst>
                                </p:cTn>
                              </p:par>
                              <p:par>
                                <p:cTn id="143" presetID="2" presetClass="exit" presetSubtype="4" fill="hold" grpId="1" nodeType="withEffect">
                                  <p:stCondLst>
                                    <p:cond delay="0"/>
                                  </p:stCondLst>
                                  <p:childTnLst>
                                    <p:anim calcmode="lin" valueType="num">
                                      <p:cBhvr additive="base">
                                        <p:cTn id="144" dur="500"/>
                                        <p:tgtEl>
                                          <p:spTgt spid="23"/>
                                        </p:tgtEl>
                                        <p:attrNameLst>
                                          <p:attrName>ppt_x</p:attrName>
                                        </p:attrNameLst>
                                      </p:cBhvr>
                                      <p:tavLst>
                                        <p:tav tm="0">
                                          <p:val>
                                            <p:strVal val="ppt_x"/>
                                          </p:val>
                                        </p:tav>
                                        <p:tav tm="100000">
                                          <p:val>
                                            <p:strVal val="ppt_x"/>
                                          </p:val>
                                        </p:tav>
                                      </p:tavLst>
                                    </p:anim>
                                    <p:anim calcmode="lin" valueType="num">
                                      <p:cBhvr additive="base">
                                        <p:cTn id="145" dur="500"/>
                                        <p:tgtEl>
                                          <p:spTgt spid="23"/>
                                        </p:tgtEl>
                                        <p:attrNameLst>
                                          <p:attrName>ppt_y</p:attrName>
                                        </p:attrNameLst>
                                      </p:cBhvr>
                                      <p:tavLst>
                                        <p:tav tm="0">
                                          <p:val>
                                            <p:strVal val="ppt_y"/>
                                          </p:val>
                                        </p:tav>
                                        <p:tav tm="100000">
                                          <p:val>
                                            <p:strVal val="1+ppt_h/2"/>
                                          </p:val>
                                        </p:tav>
                                      </p:tavLst>
                                    </p:anim>
                                    <p:set>
                                      <p:cBhvr>
                                        <p:cTn id="146" dur="1" fill="hold">
                                          <p:stCondLst>
                                            <p:cond delay="499"/>
                                          </p:stCondLst>
                                        </p:cTn>
                                        <p:tgtEl>
                                          <p:spTgt spid="23"/>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2" presetClass="exit" presetSubtype="4" fill="hold" grpId="1" nodeType="clickEffect">
                                  <p:stCondLst>
                                    <p:cond delay="0"/>
                                  </p:stCondLst>
                                  <p:childTnLst>
                                    <p:anim calcmode="lin" valueType="num">
                                      <p:cBhvr additive="base">
                                        <p:cTn id="150" dur="500"/>
                                        <p:tgtEl>
                                          <p:spTgt spid="15"/>
                                        </p:tgtEl>
                                        <p:attrNameLst>
                                          <p:attrName>ppt_x</p:attrName>
                                        </p:attrNameLst>
                                      </p:cBhvr>
                                      <p:tavLst>
                                        <p:tav tm="0">
                                          <p:val>
                                            <p:strVal val="ppt_x"/>
                                          </p:val>
                                        </p:tav>
                                        <p:tav tm="100000">
                                          <p:val>
                                            <p:strVal val="ppt_x"/>
                                          </p:val>
                                        </p:tav>
                                      </p:tavLst>
                                    </p:anim>
                                    <p:anim calcmode="lin" valueType="num">
                                      <p:cBhvr additive="base">
                                        <p:cTn id="151" dur="500"/>
                                        <p:tgtEl>
                                          <p:spTgt spid="15"/>
                                        </p:tgtEl>
                                        <p:attrNameLst>
                                          <p:attrName>ppt_y</p:attrName>
                                        </p:attrNameLst>
                                      </p:cBhvr>
                                      <p:tavLst>
                                        <p:tav tm="0">
                                          <p:val>
                                            <p:strVal val="ppt_y"/>
                                          </p:val>
                                        </p:tav>
                                        <p:tav tm="100000">
                                          <p:val>
                                            <p:strVal val="1+ppt_h/2"/>
                                          </p:val>
                                        </p:tav>
                                      </p:tavLst>
                                    </p:anim>
                                    <p:set>
                                      <p:cBhvr>
                                        <p:cTn id="152" dur="1" fill="hold">
                                          <p:stCondLst>
                                            <p:cond delay="499"/>
                                          </p:stCondLst>
                                        </p:cTn>
                                        <p:tgtEl>
                                          <p:spTgt spid="15"/>
                                        </p:tgtEl>
                                        <p:attrNameLst>
                                          <p:attrName>style.visibility</p:attrName>
                                        </p:attrNameLst>
                                      </p:cBhvr>
                                      <p:to>
                                        <p:strVal val="hidden"/>
                                      </p:to>
                                    </p:set>
                                  </p:childTnLst>
                                </p:cTn>
                              </p:par>
                              <p:par>
                                <p:cTn id="153" presetID="2" presetClass="exit" presetSubtype="4" fill="hold" nodeType="withEffect">
                                  <p:stCondLst>
                                    <p:cond delay="0"/>
                                  </p:stCondLst>
                                  <p:childTnLst>
                                    <p:anim calcmode="lin" valueType="num">
                                      <p:cBhvr additive="base">
                                        <p:cTn id="154" dur="500"/>
                                        <p:tgtEl>
                                          <p:spTgt spid="19"/>
                                        </p:tgtEl>
                                        <p:attrNameLst>
                                          <p:attrName>ppt_x</p:attrName>
                                        </p:attrNameLst>
                                      </p:cBhvr>
                                      <p:tavLst>
                                        <p:tav tm="0">
                                          <p:val>
                                            <p:strVal val="ppt_x"/>
                                          </p:val>
                                        </p:tav>
                                        <p:tav tm="100000">
                                          <p:val>
                                            <p:strVal val="ppt_x"/>
                                          </p:val>
                                        </p:tav>
                                      </p:tavLst>
                                    </p:anim>
                                    <p:anim calcmode="lin" valueType="num">
                                      <p:cBhvr additive="base">
                                        <p:cTn id="155" dur="500"/>
                                        <p:tgtEl>
                                          <p:spTgt spid="19"/>
                                        </p:tgtEl>
                                        <p:attrNameLst>
                                          <p:attrName>ppt_y</p:attrName>
                                        </p:attrNameLst>
                                      </p:cBhvr>
                                      <p:tavLst>
                                        <p:tav tm="0">
                                          <p:val>
                                            <p:strVal val="ppt_y"/>
                                          </p:val>
                                        </p:tav>
                                        <p:tav tm="100000">
                                          <p:val>
                                            <p:strVal val="1+ppt_h/2"/>
                                          </p:val>
                                        </p:tav>
                                      </p:tavLst>
                                    </p:anim>
                                    <p:set>
                                      <p:cBhvr>
                                        <p:cTn id="156" dur="1" fill="hold">
                                          <p:stCondLst>
                                            <p:cond delay="499"/>
                                          </p:stCondLst>
                                        </p:cTn>
                                        <p:tgtEl>
                                          <p:spTgt spid="19"/>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2" presetClass="exit" presetSubtype="4" fill="hold" grpId="1" nodeType="clickEffect">
                                  <p:stCondLst>
                                    <p:cond delay="0"/>
                                  </p:stCondLst>
                                  <p:childTnLst>
                                    <p:anim calcmode="lin" valueType="num">
                                      <p:cBhvr additive="base">
                                        <p:cTn id="160" dur="500"/>
                                        <p:tgtEl>
                                          <p:spTgt spid="18"/>
                                        </p:tgtEl>
                                        <p:attrNameLst>
                                          <p:attrName>ppt_x</p:attrName>
                                        </p:attrNameLst>
                                      </p:cBhvr>
                                      <p:tavLst>
                                        <p:tav tm="0">
                                          <p:val>
                                            <p:strVal val="ppt_x"/>
                                          </p:val>
                                        </p:tav>
                                        <p:tav tm="100000">
                                          <p:val>
                                            <p:strVal val="ppt_x"/>
                                          </p:val>
                                        </p:tav>
                                      </p:tavLst>
                                    </p:anim>
                                    <p:anim calcmode="lin" valueType="num">
                                      <p:cBhvr additive="base">
                                        <p:cTn id="161" dur="500"/>
                                        <p:tgtEl>
                                          <p:spTgt spid="18"/>
                                        </p:tgtEl>
                                        <p:attrNameLst>
                                          <p:attrName>ppt_y</p:attrName>
                                        </p:attrNameLst>
                                      </p:cBhvr>
                                      <p:tavLst>
                                        <p:tav tm="0">
                                          <p:val>
                                            <p:strVal val="ppt_y"/>
                                          </p:val>
                                        </p:tav>
                                        <p:tav tm="100000">
                                          <p:val>
                                            <p:strVal val="1+ppt_h/2"/>
                                          </p:val>
                                        </p:tav>
                                      </p:tavLst>
                                    </p:anim>
                                    <p:set>
                                      <p:cBhvr>
                                        <p:cTn id="162" dur="1" fill="hold">
                                          <p:stCondLst>
                                            <p:cond delay="499"/>
                                          </p:stCondLst>
                                        </p:cTn>
                                        <p:tgtEl>
                                          <p:spTgt spid="18"/>
                                        </p:tgtEl>
                                        <p:attrNameLst>
                                          <p:attrName>style.visibility</p:attrName>
                                        </p:attrNameLst>
                                      </p:cBhvr>
                                      <p:to>
                                        <p:strVal val="hidden"/>
                                      </p:to>
                                    </p:set>
                                  </p:childTnLst>
                                </p:cTn>
                              </p:par>
                              <p:par>
                                <p:cTn id="163" presetID="2" presetClass="exit" presetSubtype="4" fill="hold" nodeType="withEffect">
                                  <p:stCondLst>
                                    <p:cond delay="0"/>
                                  </p:stCondLst>
                                  <p:childTnLst>
                                    <p:anim calcmode="lin" valueType="num">
                                      <p:cBhvr additive="base">
                                        <p:cTn id="164" dur="500"/>
                                        <p:tgtEl>
                                          <p:spTgt spid="22"/>
                                        </p:tgtEl>
                                        <p:attrNameLst>
                                          <p:attrName>ppt_x</p:attrName>
                                        </p:attrNameLst>
                                      </p:cBhvr>
                                      <p:tavLst>
                                        <p:tav tm="0">
                                          <p:val>
                                            <p:strVal val="ppt_x"/>
                                          </p:val>
                                        </p:tav>
                                        <p:tav tm="100000">
                                          <p:val>
                                            <p:strVal val="ppt_x"/>
                                          </p:val>
                                        </p:tav>
                                      </p:tavLst>
                                    </p:anim>
                                    <p:anim calcmode="lin" valueType="num">
                                      <p:cBhvr additive="base">
                                        <p:cTn id="165" dur="500"/>
                                        <p:tgtEl>
                                          <p:spTgt spid="22"/>
                                        </p:tgtEl>
                                        <p:attrNameLst>
                                          <p:attrName>ppt_y</p:attrName>
                                        </p:attrNameLst>
                                      </p:cBhvr>
                                      <p:tavLst>
                                        <p:tav tm="0">
                                          <p:val>
                                            <p:strVal val="ppt_y"/>
                                          </p:val>
                                        </p:tav>
                                        <p:tav tm="100000">
                                          <p:val>
                                            <p:strVal val="1+ppt_h/2"/>
                                          </p:val>
                                        </p:tav>
                                      </p:tavLst>
                                    </p:anim>
                                    <p:set>
                                      <p:cBhvr>
                                        <p:cTn id="166" dur="1" fill="hold">
                                          <p:stCondLst>
                                            <p:cond delay="499"/>
                                          </p:stCondLst>
                                        </p:cTn>
                                        <p:tgtEl>
                                          <p:spTgt spid="22"/>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15" grpId="0" animBg="1"/>
      <p:bldP spid="15" grpId="1" animBg="1"/>
      <p:bldP spid="17" grpId="0" animBg="1"/>
      <p:bldP spid="17" grpId="1" animBg="1"/>
      <p:bldP spid="18" grpId="0" animBg="1"/>
      <p:bldP spid="18"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31" grpId="0" animBg="1"/>
      <p:bldP spid="31" grpId="1" animBg="1"/>
      <p:bldP spid="32" grpId="0" animBg="1"/>
      <p:bldP spid="32" grpId="1" animBg="1"/>
      <p:bldP spid="33" grpId="0" animBg="1"/>
      <p:bldP spid="33" grpId="1" animBg="1"/>
      <p:bldP spid="35" grpId="0" animBg="1"/>
      <p:bldP spid="35"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Combination</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fontScale="92500" lnSpcReduction="10000"/>
              </a:bodyPr>
              <a:lstStyle/>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457200" indent="0" algn="just">
                  <a:spcBef>
                    <a:spcPts val="0"/>
                  </a:spcBef>
                  <a:buNone/>
                </a:pPr>
                <a:r>
                  <a:rPr lang="en-US" sz="1600" dirty="0" smtClean="0">
                    <a:latin typeface="Calibri" panose="020F0502020204030204" pitchFamily="34" charset="0"/>
                    <a:cs typeface="Calibri" panose="020F0502020204030204" pitchFamily="34" charset="0"/>
                  </a:rPr>
                  <a:t> </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1800"/>
                  </a:spcBef>
                  <a:buNone/>
                </a:pPr>
                <a:r>
                  <a:rPr lang="en-US" sz="1600" dirty="0" smtClean="0">
                    <a:latin typeface="Calibri" panose="020F0502020204030204" pitchFamily="34" charset="0"/>
                    <a:cs typeface="Calibri" panose="020F0502020204030204" pitchFamily="34" charset="0"/>
                  </a:rPr>
                  <a:t>Let get back to the problem of permutation. One can order </a:t>
                </a:r>
                <a14:m>
                  <m:oMath xmlns:m="http://schemas.openxmlformats.org/officeDocument/2006/math">
                    <m:r>
                      <a:rPr lang="en-US" sz="1600" b="0" i="1" smtClean="0">
                        <a:latin typeface="Cambria Math" panose="02040503050406030204" pitchFamily="18" charset="0"/>
                        <a:cs typeface="Calibri" panose="020F0502020204030204" pitchFamily="34" charset="0"/>
                      </a:rPr>
                      <m:t>𝑟</m:t>
                    </m:r>
                  </m:oMath>
                </a14:m>
                <a:r>
                  <a:rPr lang="en-US" sz="1600" dirty="0" smtClean="0">
                    <a:latin typeface="Calibri" panose="020F0502020204030204" pitchFamily="34" charset="0"/>
                    <a:cs typeface="Calibri" panose="020F0502020204030204" pitchFamily="34" charset="0"/>
                  </a:rPr>
                  <a:t> of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distinct without repetitions in two stages. Stage 1 is selecting </a:t>
                </a:r>
                <a14:m>
                  <m:oMath xmlns:m="http://schemas.openxmlformats.org/officeDocument/2006/math">
                    <m:r>
                      <a:rPr lang="en-US" sz="1600" b="0" i="1" smtClean="0">
                        <a:latin typeface="Cambria Math" panose="02040503050406030204" pitchFamily="18" charset="0"/>
                        <a:cs typeface="Calibri" panose="020F0502020204030204" pitchFamily="34" charset="0"/>
                      </a:rPr>
                      <m:t>𝑟</m:t>
                    </m:r>
                  </m:oMath>
                </a14:m>
                <a:r>
                  <a:rPr lang="en-US" sz="1600" dirty="0" smtClean="0">
                    <a:latin typeface="Calibri" panose="020F0502020204030204" pitchFamily="34" charset="0"/>
                    <a:cs typeface="Calibri" panose="020F0502020204030204" pitchFamily="34" charset="0"/>
                  </a:rPr>
                  <a:t> of the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objects (without repetitions) and Stage 2 is to order the selected objects. The number of ways for doing the first stage equals the number of combinations of </a:t>
                </a:r>
                <a14:m>
                  <m:oMath xmlns:m="http://schemas.openxmlformats.org/officeDocument/2006/math">
                    <m:r>
                      <a:rPr lang="en-US" sz="1600" b="0" i="1" smtClean="0">
                        <a:latin typeface="Cambria Math" panose="02040503050406030204" pitchFamily="18" charset="0"/>
                        <a:cs typeface="Calibri" panose="020F0502020204030204" pitchFamily="34" charset="0"/>
                      </a:rPr>
                      <m:t>𝑟</m:t>
                    </m:r>
                  </m:oMath>
                </a14:m>
                <a:r>
                  <a:rPr lang="en-US" sz="1600" dirty="0" smtClean="0">
                    <a:latin typeface="Calibri" panose="020F0502020204030204" pitchFamily="34" charset="0"/>
                    <a:cs typeface="Calibri" panose="020F0502020204030204" pitchFamily="34" charset="0"/>
                  </a:rPr>
                  <a:t> of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distinct objects and the second stage can be done in </a:t>
                </a:r>
                <a14:m>
                  <m:oMath xmlns:m="http://schemas.openxmlformats.org/officeDocument/2006/math">
                    <m:r>
                      <a:rPr lang="en-US" sz="1600" b="0" i="1" smtClean="0">
                        <a:latin typeface="Cambria Math" panose="02040503050406030204" pitchFamily="18" charset="0"/>
                        <a:cs typeface="Calibri" panose="020F0502020204030204" pitchFamily="34" charset="0"/>
                      </a:rPr>
                      <m:t>𝑟</m:t>
                    </m:r>
                    <m:r>
                      <a:rPr lang="en-US" sz="1600" b="0" i="1"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This implies that </a:t>
                </a:r>
                <a14:m>
                  <m:oMath xmlns:m="http://schemas.openxmlformats.org/officeDocument/2006/math">
                    <m:r>
                      <a:rPr lang="en-US" sz="1600" b="0" i="1" smtClean="0">
                        <a:latin typeface="Cambria Math" panose="02040503050406030204" pitchFamily="18" charset="0"/>
                        <a:cs typeface="Calibri" panose="020F0502020204030204" pitchFamily="34" charset="0"/>
                      </a:rPr>
                      <m:t>𝑃</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𝑟</m:t>
                        </m:r>
                      </m:e>
                    </m:d>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𝐶</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𝑟</m:t>
                        </m:r>
                      </m:e>
                    </m:d>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𝑟</m:t>
                    </m:r>
                    <m:r>
                      <a:rPr lang="en-US" sz="1600" b="0" i="1" smtClean="0">
                        <a:latin typeface="Cambria Math" panose="02040503050406030204" pitchFamily="18" charset="0"/>
                        <a:cs typeface="Calibri" panose="020F0502020204030204" pitchFamily="34" charset="0"/>
                      </a:rPr>
                      <m:t>!</m:t>
                    </m:r>
                  </m:oMath>
                </a14:m>
                <a:r>
                  <a:rPr lang="en-US" sz="1600" b="0" dirty="0" smtClean="0">
                    <a:latin typeface="Calibri" panose="020F0502020204030204" pitchFamily="34" charset="0"/>
                    <a:cs typeface="Calibri" panose="020F0502020204030204" pitchFamily="34" charset="0"/>
                  </a:rPr>
                  <a:t>, and consequently, </a:t>
                </a:r>
                <a14:m>
                  <m:oMath xmlns:m="http://schemas.openxmlformats.org/officeDocument/2006/math">
                    <m:r>
                      <a:rPr lang="en-US" sz="1600" b="0" i="0" smtClean="0">
                        <a:latin typeface="Cambria Math" panose="02040503050406030204" pitchFamily="18" charset="0"/>
                        <a:cs typeface="Calibri" panose="020F0502020204030204" pitchFamily="34" charset="0"/>
                      </a:rPr>
                      <m:t> </m:t>
                    </m:r>
                    <m:r>
                      <a:rPr lang="en-US" sz="1600" b="0" i="1" smtClean="0">
                        <a:latin typeface="Cambria Math" panose="02040503050406030204" pitchFamily="18" charset="0"/>
                        <a:cs typeface="Calibri" panose="020F0502020204030204" pitchFamily="34" charset="0"/>
                      </a:rPr>
                      <m:t>𝐶</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𝑟</m:t>
                        </m:r>
                      </m:e>
                    </m:d>
                    <m:r>
                      <a:rPr lang="en-US" sz="1600" b="0" i="1" smtClean="0">
                        <a:latin typeface="Cambria Math" panose="02040503050406030204" pitchFamily="18" charset="0"/>
                        <a:cs typeface="Calibri" panose="020F0502020204030204" pitchFamily="34" charset="0"/>
                      </a:rPr>
                      <m:t>=</m:t>
                    </m:r>
                    <m:f>
                      <m:fPr>
                        <m:ctrlPr>
                          <a:rPr lang="en-US" sz="1600" b="0" i="1" smtClean="0">
                            <a:latin typeface="Cambria Math" panose="02040503050406030204" pitchFamily="18" charset="0"/>
                            <a:cs typeface="Calibri" panose="020F0502020204030204" pitchFamily="34" charset="0"/>
                          </a:rPr>
                        </m:ctrlPr>
                      </m:fPr>
                      <m:num>
                        <m:r>
                          <a:rPr lang="en-US" sz="1600" b="0" i="1" smtClean="0">
                            <a:latin typeface="Cambria Math" panose="02040503050406030204" pitchFamily="18" charset="0"/>
                            <a:cs typeface="Calibri" panose="020F0502020204030204" pitchFamily="34" charset="0"/>
                          </a:rPr>
                          <m:t>𝑃</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𝑟</m:t>
                        </m:r>
                        <m:r>
                          <a:rPr lang="en-US" sz="1600" b="0" i="1" smtClean="0">
                            <a:latin typeface="Cambria Math" panose="02040503050406030204" pitchFamily="18" charset="0"/>
                            <a:cs typeface="Calibri" panose="020F0502020204030204" pitchFamily="34" charset="0"/>
                          </a:rPr>
                          <m:t>)</m:t>
                        </m:r>
                      </m:num>
                      <m:den>
                        <m:r>
                          <a:rPr lang="en-US" sz="1600" b="0" i="1" smtClean="0">
                            <a:latin typeface="Cambria Math" panose="02040503050406030204" pitchFamily="18" charset="0"/>
                            <a:cs typeface="Calibri" panose="020F0502020204030204" pitchFamily="34" charset="0"/>
                          </a:rPr>
                          <m:t>𝑟</m:t>
                        </m:r>
                        <m:r>
                          <a:rPr lang="en-US" sz="1600" b="0" i="1" smtClean="0">
                            <a:latin typeface="Cambria Math" panose="02040503050406030204" pitchFamily="18" charset="0"/>
                            <a:cs typeface="Calibri" panose="020F0502020204030204" pitchFamily="34" charset="0"/>
                          </a:rPr>
                          <m:t>!</m:t>
                        </m:r>
                      </m:den>
                    </m:f>
                  </m:oMath>
                </a14:m>
                <a:r>
                  <a:rPr lang="en-US" sz="1600" dirty="0" smtClean="0">
                    <a:latin typeface="Calibri" panose="020F0502020204030204" pitchFamily="34" charset="0"/>
                    <a:cs typeface="Calibri" panose="020F0502020204030204" pitchFamily="34" charset="0"/>
                  </a:rPr>
                  <a:t>. Thus,</a:t>
                </a:r>
              </a:p>
              <a:p>
                <a:pPr marL="82296" indent="0" algn="just">
                  <a:spcBef>
                    <a:spcPts val="0"/>
                  </a:spcBef>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b="1"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solidFill>
                      <a:srgbClr val="FF0000"/>
                    </a:solidFill>
                    <a:latin typeface="Calibri" panose="020F0502020204030204" pitchFamily="34" charset="0"/>
                    <a:cs typeface="Calibri" panose="020F0502020204030204" pitchFamily="34" charset="0"/>
                  </a:rPr>
                  <a:t>		</a:t>
                </a:r>
              </a:p>
              <a:p>
                <a:pPr marL="82296" indent="0" algn="just">
                  <a:buNone/>
                </a:pPr>
                <a:r>
                  <a:rPr lang="en-US" sz="1600" dirty="0" smtClean="0">
                    <a:latin typeface="Calibri" panose="020F0502020204030204" pitchFamily="34" charset="0"/>
                    <a:cs typeface="Calibri" panose="020F0502020204030204" pitchFamily="34" charset="0"/>
                  </a:rPr>
                  <a:t>Another notation for the number of combinations of </a:t>
                </a:r>
                <a14:m>
                  <m:oMath xmlns:m="http://schemas.openxmlformats.org/officeDocument/2006/math">
                    <m:r>
                      <a:rPr lang="en-US" sz="1600" i="1" dirty="0" smtClean="0">
                        <a:latin typeface="Cambria Math" panose="02040503050406030204" pitchFamily="18" charset="0"/>
                        <a:cs typeface="Calibri" panose="020F0502020204030204" pitchFamily="34" charset="0"/>
                      </a:rPr>
                      <m:t>𝑟</m:t>
                    </m:r>
                  </m:oMath>
                </a14:m>
                <a:r>
                  <a:rPr lang="en-US" sz="1600" dirty="0" smtClean="0">
                    <a:latin typeface="Calibri" panose="020F0502020204030204" pitchFamily="34" charset="0"/>
                    <a:cs typeface="Calibri" panose="020F0502020204030204" pitchFamily="34" charset="0"/>
                  </a:rPr>
                  <a:t> of </a:t>
                </a:r>
                <a14:m>
                  <m:oMath xmlns:m="http://schemas.openxmlformats.org/officeDocument/2006/math">
                    <m:r>
                      <a:rPr lang="en-US" sz="1600" i="1" dirty="0"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distinct objects is </a:t>
                </a:r>
                <a14:m>
                  <m:oMath xmlns:m="http://schemas.openxmlformats.org/officeDocument/2006/math">
                    <m:d>
                      <m:dPr>
                        <m:ctrlPr>
                          <a:rPr lang="en-US" sz="1600" i="1" smtClean="0">
                            <a:latin typeface="Cambria Math" panose="02040503050406030204" pitchFamily="18" charset="0"/>
                            <a:cs typeface="Calibri" panose="020F0502020204030204" pitchFamily="34" charset="0"/>
                          </a:rPr>
                        </m:ctrlPr>
                      </m:dPr>
                      <m:e>
                        <m:m>
                          <m:mPr>
                            <m:mcs>
                              <m:mc>
                                <m:mcPr>
                                  <m:count m:val="1"/>
                                  <m:mcJc m:val="center"/>
                                </m:mcPr>
                              </m:mc>
                            </m:mcs>
                            <m:ctrlPr>
                              <a:rPr lang="en-US" sz="1600" i="1" smtClean="0">
                                <a:latin typeface="Cambria Math" panose="02040503050406030204" pitchFamily="18" charset="0"/>
                                <a:cs typeface="Calibri" panose="020F0502020204030204" pitchFamily="34" charset="0"/>
                              </a:rPr>
                            </m:ctrlPr>
                          </m:mPr>
                          <m:mr>
                            <m:e>
                              <m:r>
                                <m:rPr>
                                  <m:brk m:alnAt="7"/>
                                </m:rPr>
                                <a:rPr lang="en-US" sz="1600" b="0" i="1" smtClean="0">
                                  <a:latin typeface="Cambria Math" panose="02040503050406030204" pitchFamily="18" charset="0"/>
                                  <a:cs typeface="Calibri" panose="020F0502020204030204" pitchFamily="34" charset="0"/>
                                </a:rPr>
                                <m:t>𝑛</m:t>
                              </m:r>
                            </m:e>
                          </m:mr>
                          <m:mr>
                            <m:e>
                              <m:r>
                                <a:rPr lang="en-US" sz="1600" b="0" i="1" smtClean="0">
                                  <a:latin typeface="Cambria Math" panose="02040503050406030204" pitchFamily="18" charset="0"/>
                                  <a:cs typeface="Calibri" panose="020F0502020204030204" pitchFamily="34" charset="0"/>
                                </a:rPr>
                                <m:t>𝑟</m:t>
                              </m:r>
                            </m:e>
                          </m:mr>
                        </m:m>
                      </m:e>
                    </m:d>
                  </m:oMath>
                </a14:m>
                <a:r>
                  <a:rPr lang="en-US" sz="1600" dirty="0" smtClean="0">
                    <a:latin typeface="Calibri" panose="020F0502020204030204" pitchFamily="34" charset="0"/>
                    <a:cs typeface="Calibri" panose="020F0502020204030204" pitchFamily="34" charset="0"/>
                  </a:rPr>
                  <a:t>.</a:t>
                </a:r>
              </a:p>
              <a:p>
                <a:pPr marL="82296" indent="0" algn="just">
                  <a:buNone/>
                </a:pPr>
                <a:r>
                  <a:rPr lang="en-US" sz="1600" b="1" dirty="0">
                    <a:latin typeface="Calibri" panose="020F0502020204030204" pitchFamily="34" charset="0"/>
                    <a:cs typeface="Calibri" panose="020F0502020204030204" pitchFamily="34" charset="0"/>
                  </a:rPr>
                  <a:t>Example </a:t>
                </a:r>
                <a:r>
                  <a:rPr lang="en-US" sz="1600" b="1" dirty="0" smtClean="0">
                    <a:latin typeface="Calibri" panose="020F0502020204030204" pitchFamily="34" charset="0"/>
                    <a:cs typeface="Calibri" panose="020F0502020204030204" pitchFamily="34" charset="0"/>
                  </a:rPr>
                  <a:t>14.</a:t>
                </a:r>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Determine the number of ways a teacher can </a:t>
                </a:r>
                <a:r>
                  <a:rPr lang="en-US" sz="1600" dirty="0" smtClean="0">
                    <a:latin typeface="Calibri" panose="020F0502020204030204" pitchFamily="34" charset="0"/>
                    <a:cs typeface="Calibri" panose="020F0502020204030204" pitchFamily="34" charset="0"/>
                  </a:rPr>
                  <a:t>distribute </a:t>
                </a:r>
                <a:r>
                  <a:rPr lang="en-US" sz="1600" dirty="0">
                    <a:latin typeface="Calibri" panose="020F0502020204030204" pitchFamily="34" charset="0"/>
                    <a:cs typeface="Calibri" panose="020F0502020204030204" pitchFamily="34" charset="0"/>
                  </a:rPr>
                  <a:t>four </a:t>
                </a:r>
                <a:r>
                  <a:rPr lang="en-US" sz="1600" dirty="0" smtClean="0">
                    <a:latin typeface="Calibri" panose="020F0502020204030204" pitchFamily="34" charset="0"/>
                    <a:cs typeface="Calibri" panose="020F0502020204030204" pitchFamily="34" charset="0"/>
                  </a:rPr>
                  <a:t>identical (indistinguishable) gifts </a:t>
                </a:r>
                <a:r>
                  <a:rPr lang="en-US" sz="1600" dirty="0">
                    <a:latin typeface="Calibri" panose="020F0502020204030204" pitchFamily="34" charset="0"/>
                    <a:cs typeface="Calibri" panose="020F0502020204030204" pitchFamily="34" charset="0"/>
                  </a:rPr>
                  <a:t>to forty students where no student can give more than one gift.</a:t>
                </a:r>
              </a:p>
              <a:p>
                <a:pPr marL="82296" indent="0">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spcAft>
                    <a:spcPts val="600"/>
                  </a:spcAft>
                  <a:buNone/>
                </a:pPr>
                <a:r>
                  <a:rPr lang="en-US" sz="1600" b="1" dirty="0">
                    <a:latin typeface="Calibri" panose="020F0502020204030204" pitchFamily="34" charset="0"/>
                    <a:cs typeface="Calibri" panose="020F0502020204030204" pitchFamily="34" charset="0"/>
                  </a:rPr>
                  <a:t>Solution.</a:t>
                </a: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The answer </a:t>
                </a:r>
                <a:r>
                  <a:rPr lang="en-US" sz="1600" dirty="0">
                    <a:latin typeface="Calibri" panose="020F0502020204030204" pitchFamily="34" charset="0"/>
                    <a:cs typeface="Calibri" panose="020F0502020204030204" pitchFamily="34" charset="0"/>
                  </a:rPr>
                  <a:t>is the number of ways that </a:t>
                </a:r>
                <a:r>
                  <a:rPr lang="en-US" sz="1600" dirty="0" smtClean="0">
                    <a:latin typeface="Calibri" panose="020F0502020204030204" pitchFamily="34" charset="0"/>
                    <a:cs typeface="Calibri" panose="020F0502020204030204" pitchFamily="34" charset="0"/>
                  </a:rPr>
                  <a:t>one can select </a:t>
                </a:r>
                <a:r>
                  <a:rPr lang="en-US" sz="1600" dirty="0">
                    <a:latin typeface="Calibri" panose="020F0502020204030204" pitchFamily="34" charset="0"/>
                    <a:cs typeface="Calibri" panose="020F0502020204030204" pitchFamily="34" charset="0"/>
                  </a:rPr>
                  <a:t>four of forty distinct objects without repetitions. So, it is the number of </a:t>
                </a:r>
                <a:r>
                  <a:rPr lang="en-US" sz="1600" dirty="0" smtClean="0">
                    <a:latin typeface="Calibri" panose="020F0502020204030204" pitchFamily="34" charset="0"/>
                    <a:cs typeface="Calibri" panose="020F0502020204030204" pitchFamily="34" charset="0"/>
                  </a:rPr>
                  <a:t>combinations </a:t>
                </a:r>
                <a:r>
                  <a:rPr lang="en-US" sz="1600" dirty="0">
                    <a:latin typeface="Calibri" panose="020F0502020204030204" pitchFamily="34" charset="0"/>
                    <a:cs typeface="Calibri" panose="020F0502020204030204" pitchFamily="34" charset="0"/>
                  </a:rPr>
                  <a:t>of 4 of 40. That is,</a:t>
                </a:r>
              </a:p>
              <a:p>
                <a:pPr marL="82296" indent="0" algn="ctr">
                  <a:spcBef>
                    <a:spcPts val="0"/>
                  </a:spcBef>
                  <a:buNone/>
                </a:pPr>
                <a:r>
                  <a:rPr lang="en-US" sz="1600" dirty="0">
                    <a:latin typeface="Calibri" panose="020F0502020204030204" pitchFamily="34" charset="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𝐶</m:t>
                    </m:r>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40,</m:t>
                        </m:r>
                        <m:r>
                          <a:rPr lang="en-US" sz="1600" b="0" i="1" smtClean="0">
                            <a:latin typeface="Cambria Math" panose="02040503050406030204" pitchFamily="18" charset="0"/>
                            <a:cs typeface="Calibri" panose="020F0502020204030204" pitchFamily="34" charset="0"/>
                          </a:rPr>
                          <m:t>4</m:t>
                        </m:r>
                      </m:e>
                    </m:d>
                    <m:r>
                      <a:rPr lang="en-US" sz="1600" i="1">
                        <a:latin typeface="Cambria Math" panose="02040503050406030204" pitchFamily="18" charset="0"/>
                        <a:cs typeface="Calibri" panose="020F0502020204030204" pitchFamily="34" charset="0"/>
                      </a:rPr>
                      <m:t>=</m:t>
                    </m:r>
                    <m:f>
                      <m:fPr>
                        <m:ctrlPr>
                          <a:rPr lang="en-US" sz="1600" i="1">
                            <a:latin typeface="Cambria Math" panose="02040503050406030204" pitchFamily="18" charset="0"/>
                            <a:cs typeface="Calibri" panose="020F0502020204030204" pitchFamily="34" charset="0"/>
                          </a:rPr>
                        </m:ctrlPr>
                      </m:fPr>
                      <m:num>
                        <m:r>
                          <a:rPr lang="en-US" sz="1600" i="1">
                            <a:latin typeface="Cambria Math" panose="02040503050406030204" pitchFamily="18" charset="0"/>
                            <a:cs typeface="Calibri" panose="020F0502020204030204" pitchFamily="34" charset="0"/>
                          </a:rPr>
                          <m:t>40!</m:t>
                        </m:r>
                      </m:num>
                      <m:den>
                        <m:r>
                          <a:rPr lang="en-US" sz="1600" b="0" i="1" smtClean="0">
                            <a:latin typeface="Cambria Math" panose="02040503050406030204" pitchFamily="18" charset="0"/>
                            <a:cs typeface="Calibri" panose="020F0502020204030204" pitchFamily="34" charset="0"/>
                          </a:rPr>
                          <m:t>4!</m:t>
                        </m:r>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40−4</m:t>
                            </m:r>
                          </m:e>
                        </m:d>
                        <m:r>
                          <a:rPr lang="en-US" sz="1600" i="1">
                            <a:latin typeface="Cambria Math" panose="02040503050406030204" pitchFamily="18" charset="0"/>
                            <a:cs typeface="Calibri" panose="020F0502020204030204" pitchFamily="34" charset="0"/>
                          </a:rPr>
                          <m:t>!</m:t>
                        </m:r>
                      </m:den>
                    </m:f>
                  </m:oMath>
                </a14:m>
                <a:r>
                  <a:rPr lang="en-US" sz="1600" dirty="0">
                    <a:cs typeface="Calibri" panose="020F0502020204030204" pitchFamily="34" charset="0"/>
                  </a:rPr>
                  <a:t> </a:t>
                </a:r>
                <a14:m>
                  <m:oMath xmlns:m="http://schemas.openxmlformats.org/officeDocument/2006/math">
                    <m:r>
                      <a:rPr lang="en-US" sz="1600" i="1">
                        <a:latin typeface="Cambria Math" panose="02040503050406030204" pitchFamily="18" charset="0"/>
                        <a:cs typeface="Calibri" panose="020F0502020204030204" pitchFamily="34" charset="0"/>
                      </a:rPr>
                      <m:t>=</m:t>
                    </m:r>
                    <m:f>
                      <m:fPr>
                        <m:ctrlPr>
                          <a:rPr lang="en-US" sz="1600" i="1">
                            <a:latin typeface="Cambria Math" panose="02040503050406030204" pitchFamily="18" charset="0"/>
                            <a:cs typeface="Calibri" panose="020F0502020204030204" pitchFamily="34" charset="0"/>
                          </a:rPr>
                        </m:ctrlPr>
                      </m:fPr>
                      <m:num>
                        <m:r>
                          <a:rPr lang="en-US" sz="1600" i="1">
                            <a:latin typeface="Cambria Math" panose="02040503050406030204" pitchFamily="18" charset="0"/>
                            <a:cs typeface="Calibri" panose="020F0502020204030204" pitchFamily="34" charset="0"/>
                          </a:rPr>
                          <m:t>40!</m:t>
                        </m:r>
                      </m:num>
                      <m:den>
                        <m:r>
                          <a:rPr lang="en-US" sz="1600" b="0" i="1" smtClean="0">
                            <a:latin typeface="Cambria Math" panose="02040503050406030204" pitchFamily="18" charset="0"/>
                            <a:cs typeface="Calibri" panose="020F0502020204030204" pitchFamily="34" charset="0"/>
                          </a:rPr>
                          <m:t>4!</m:t>
                        </m:r>
                        <m:r>
                          <a:rPr lang="en-US" sz="1600" i="1">
                            <a:latin typeface="Cambria Math" panose="02040503050406030204" pitchFamily="18" charset="0"/>
                            <a:cs typeface="Calibri" panose="020F0502020204030204" pitchFamily="34" charset="0"/>
                          </a:rPr>
                          <m:t>36!</m:t>
                        </m:r>
                      </m:den>
                    </m:f>
                  </m:oMath>
                </a14:m>
                <a:r>
                  <a:rPr lang="en-US" sz="1600" b="1" dirty="0">
                    <a:latin typeface="Calibri" panose="020F0502020204030204" pitchFamily="34" charset="0"/>
                    <a:cs typeface="Calibri" panose="020F0502020204030204" pitchFamily="34" charset="0"/>
                  </a:rPr>
                  <a:t> </a:t>
                </a:r>
                <a14:m>
                  <m:oMath xmlns:m="http://schemas.openxmlformats.org/officeDocument/2006/math">
                    <m:r>
                      <a:rPr lang="en-US" sz="1600">
                        <a:latin typeface="Cambria Math" panose="02040503050406030204" pitchFamily="18" charset="0"/>
                        <a:cs typeface="Calibri" panose="020F0502020204030204" pitchFamily="34" charset="0"/>
                      </a:rPr>
                      <m:t> </m:t>
                    </m:r>
                    <m:r>
                      <a:rPr lang="en-US" sz="1600" i="1">
                        <a:latin typeface="Cambria Math" panose="02040503050406030204" pitchFamily="18" charset="0"/>
                        <a:cs typeface="Calibri" panose="020F0502020204030204" pitchFamily="34" charset="0"/>
                      </a:rPr>
                      <m:t>=</m:t>
                    </m:r>
                    <m:f>
                      <m:fPr>
                        <m:ctrlPr>
                          <a:rPr lang="en-US" sz="1600" i="1" smtClean="0">
                            <a:latin typeface="Cambria Math" panose="02040503050406030204" pitchFamily="18" charset="0"/>
                            <a:cs typeface="Calibri" panose="020F0502020204030204" pitchFamily="34" charset="0"/>
                          </a:rPr>
                        </m:ctrlPr>
                      </m:fPr>
                      <m:num>
                        <m:r>
                          <a:rPr lang="en-US" sz="1600" i="1">
                            <a:latin typeface="Cambria Math" panose="02040503050406030204" pitchFamily="18" charset="0"/>
                            <a:cs typeface="Calibri" panose="020F0502020204030204" pitchFamily="34" charset="0"/>
                          </a:rPr>
                          <m:t>40×39×38×37</m:t>
                        </m:r>
                      </m:num>
                      <m:den>
                        <m:r>
                          <a:rPr lang="en-US" sz="1600" b="0" i="1" smtClean="0">
                            <a:latin typeface="Cambria Math" panose="02040503050406030204" pitchFamily="18" charset="0"/>
                            <a:cs typeface="Calibri" panose="020F0502020204030204" pitchFamily="34" charset="0"/>
                          </a:rPr>
                          <m:t>4×3×2×1</m:t>
                        </m:r>
                      </m:den>
                    </m:f>
                    <m:r>
                      <a:rPr lang="en-US" sz="1600" i="1">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91,390</m:t>
                    </m:r>
                  </m:oMath>
                </a14:m>
                <a:r>
                  <a:rPr lang="en-US" sz="1600" dirty="0">
                    <a:latin typeface="Calibri" panose="020F0502020204030204" pitchFamily="34" charset="0"/>
                    <a:cs typeface="Calibri" panose="020F0502020204030204" pitchFamily="34" charset="0"/>
                  </a:rPr>
                  <a:t>.</a:t>
                </a:r>
              </a:p>
              <a:p>
                <a:pPr marL="82296" indent="0" algn="just">
                  <a:spcBef>
                    <a:spcPts val="0"/>
                  </a:spcBef>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r="-32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17</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mc:AlternateContent xmlns:mc="http://schemas.openxmlformats.org/markup-compatibility/2006" xmlns:a14="http://schemas.microsoft.com/office/drawing/2010/main">
        <mc:Choice Requires="a14">
          <p:sp>
            <p:nvSpPr>
              <p:cNvPr id="6" name="TextBox 5"/>
              <p:cNvSpPr txBox="1"/>
              <p:nvPr/>
            </p:nvSpPr>
            <p:spPr>
              <a:xfrm>
                <a:off x="1929279" y="1445294"/>
                <a:ext cx="6347460" cy="584775"/>
              </a:xfrm>
              <a:prstGeom prst="rect">
                <a:avLst/>
              </a:prstGeom>
              <a:solidFill>
                <a:schemeClr val="accent4">
                  <a:lumMod val="40000"/>
                  <a:lumOff val="60000"/>
                </a:schemeClr>
              </a:solidFill>
              <a:ln w="25400">
                <a:solidFill>
                  <a:schemeClr val="accent4">
                    <a:lumMod val="50000"/>
                  </a:schemeClr>
                </a:solidFill>
              </a:ln>
            </p:spPr>
            <p:txBody>
              <a:bodyPr wrap="square" rtlCol="0">
                <a:spAutoFit/>
              </a:bodyPr>
              <a:lstStyle/>
              <a:p>
                <a:pPr algn="just"/>
                <a:r>
                  <a:rPr lang="en-US" sz="1600" dirty="0" smtClean="0">
                    <a:solidFill>
                      <a:prstClr val="black"/>
                    </a:solidFill>
                    <a:latin typeface="Calibri" panose="020F0502020204030204" pitchFamily="34" charset="0"/>
                    <a:cs typeface="Calibri" panose="020F0502020204030204" pitchFamily="34" charset="0"/>
                  </a:rPr>
                  <a:t>In how many ways can one </a:t>
                </a:r>
                <a:r>
                  <a:rPr lang="en-US" sz="1600" b="1" i="1" dirty="0" smtClean="0">
                    <a:solidFill>
                      <a:prstClr val="black"/>
                    </a:solidFill>
                    <a:latin typeface="Calibri" panose="020F0502020204030204" pitchFamily="34" charset="0"/>
                    <a:cs typeface="Calibri" panose="020F0502020204030204" pitchFamily="34" charset="0"/>
                  </a:rPr>
                  <a:t>select</a:t>
                </a:r>
                <a:r>
                  <a:rPr lang="en-US" sz="1600" dirty="0" smtClean="0">
                    <a:solidFill>
                      <a:prstClr val="black"/>
                    </a:solidFill>
                    <a:latin typeface="Calibri" panose="020F0502020204030204" pitchFamily="34" charset="0"/>
                    <a:cs typeface="Calibri" panose="020F0502020204030204" pitchFamily="34" charset="0"/>
                  </a:rPr>
                  <a:t> </a:t>
                </a:r>
                <a14:m>
                  <m:oMath xmlns:m="http://schemas.openxmlformats.org/officeDocument/2006/math">
                    <m:r>
                      <a:rPr lang="en-US" sz="1600" i="1">
                        <a:solidFill>
                          <a:prstClr val="black"/>
                        </a:solidFill>
                        <a:latin typeface="Cambria Math" panose="02040503050406030204" pitchFamily="18" charset="0"/>
                        <a:cs typeface="Calibri" panose="020F0502020204030204" pitchFamily="34" charset="0"/>
                      </a:rPr>
                      <m:t>𝑟</m:t>
                    </m:r>
                  </m:oMath>
                </a14:m>
                <a:r>
                  <a:rPr lang="en-US" sz="1600" dirty="0">
                    <a:solidFill>
                      <a:prstClr val="black"/>
                    </a:solidFill>
                    <a:latin typeface="Calibri" panose="020F0502020204030204" pitchFamily="34" charset="0"/>
                    <a:cs typeface="Calibri" panose="020F0502020204030204" pitchFamily="34" charset="0"/>
                  </a:rPr>
                  <a:t> of </a:t>
                </a:r>
                <a14:m>
                  <m:oMath xmlns:m="http://schemas.openxmlformats.org/officeDocument/2006/math">
                    <m:r>
                      <a:rPr lang="en-US" sz="1600" i="1" dirty="0">
                        <a:solidFill>
                          <a:prstClr val="black"/>
                        </a:solidFill>
                        <a:latin typeface="Cambria Math" panose="02040503050406030204" pitchFamily="18" charset="0"/>
                      </a:rPr>
                      <m:t>𝑛</m:t>
                    </m:r>
                  </m:oMath>
                </a14:m>
                <a:r>
                  <a:rPr lang="en-US" sz="1600" dirty="0" smtClean="0">
                    <a:solidFill>
                      <a:prstClr val="black"/>
                    </a:solidFill>
                    <a:latin typeface="Calibri" panose="020F0502020204030204" pitchFamily="34" charset="0"/>
                    <a:cs typeface="Calibri" panose="020F0502020204030204" pitchFamily="34" charset="0"/>
                  </a:rPr>
                  <a:t> distinct </a:t>
                </a:r>
                <a:r>
                  <a:rPr lang="en-US" sz="1600" dirty="0">
                    <a:solidFill>
                      <a:prstClr val="black"/>
                    </a:solidFill>
                    <a:latin typeface="Calibri" panose="020F0502020204030204" pitchFamily="34" charset="0"/>
                    <a:cs typeface="Calibri" panose="020F0502020204030204" pitchFamily="34" charset="0"/>
                  </a:rPr>
                  <a:t>objects </a:t>
                </a:r>
                <a:r>
                  <a:rPr lang="en-US" sz="1600" dirty="0" smtClean="0">
                    <a:solidFill>
                      <a:prstClr val="black"/>
                    </a:solidFill>
                    <a:latin typeface="Calibri" panose="020F0502020204030204" pitchFamily="34" charset="0"/>
                    <a:cs typeface="Calibri" panose="020F0502020204030204" pitchFamily="34" charset="0"/>
                  </a:rPr>
                  <a:t>where the </a:t>
                </a:r>
                <a:r>
                  <a:rPr lang="en-US" sz="1600" b="1" i="1" dirty="0" smtClean="0">
                    <a:solidFill>
                      <a:prstClr val="black"/>
                    </a:solidFill>
                    <a:latin typeface="Calibri" panose="020F0502020204030204" pitchFamily="34" charset="0"/>
                    <a:cs typeface="Calibri" panose="020F0502020204030204" pitchFamily="34" charset="0"/>
                  </a:rPr>
                  <a:t>repeated </a:t>
                </a:r>
                <a:r>
                  <a:rPr lang="en-US" sz="1600" b="1" i="1" dirty="0">
                    <a:solidFill>
                      <a:prstClr val="black"/>
                    </a:solidFill>
                    <a:latin typeface="Calibri" panose="020F0502020204030204" pitchFamily="34" charset="0"/>
                    <a:cs typeface="Calibri" panose="020F0502020204030204" pitchFamily="34" charset="0"/>
                  </a:rPr>
                  <a:t>use of </a:t>
                </a:r>
                <a:r>
                  <a:rPr lang="en-US" sz="1600" b="1" i="1" dirty="0" smtClean="0">
                    <a:solidFill>
                      <a:prstClr val="black"/>
                    </a:solidFill>
                    <a:latin typeface="Calibri" panose="020F0502020204030204" pitchFamily="34" charset="0"/>
                    <a:cs typeface="Calibri" panose="020F0502020204030204" pitchFamily="34" charset="0"/>
                  </a:rPr>
                  <a:t>objects is not allowed</a:t>
                </a:r>
                <a:r>
                  <a:rPr lang="en-US" sz="1600" dirty="0" smtClean="0">
                    <a:solidFill>
                      <a:prstClr val="black"/>
                    </a:solidFill>
                    <a:latin typeface="Calibri" panose="020F0502020204030204" pitchFamily="34" charset="0"/>
                    <a:cs typeface="Calibri" panose="020F0502020204030204" pitchFamily="34" charset="0"/>
                  </a:rPr>
                  <a:t>?</a:t>
                </a:r>
                <a:endParaRPr lang="en-US" sz="1600" dirty="0">
                  <a:solidFill>
                    <a:prstClr val="black"/>
                  </a:solidFill>
                  <a:latin typeface="Calibri" panose="020F0502020204030204" pitchFamily="34" charset="0"/>
                  <a:cs typeface="Calibri" panose="020F0502020204030204"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929279" y="1445294"/>
                <a:ext cx="6347460" cy="584775"/>
              </a:xfrm>
              <a:prstGeom prst="rect">
                <a:avLst/>
              </a:prstGeom>
              <a:blipFill rotWithShape="0">
                <a:blip r:embed="rId5"/>
                <a:stretch>
                  <a:fillRect l="-287" t="-1000" r="-287" b="-10000"/>
                </a:stretch>
              </a:blipFill>
              <a:ln w="25400">
                <a:solidFill>
                  <a:schemeClr val="accent4">
                    <a:lumMod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314445" y="3359565"/>
                <a:ext cx="3429001" cy="1004057"/>
              </a:xfrm>
              <a:prstGeom prst="rect">
                <a:avLst/>
              </a:prstGeom>
              <a:solidFill>
                <a:schemeClr val="accent4">
                  <a:lumMod val="40000"/>
                  <a:lumOff val="60000"/>
                </a:schemeClr>
              </a:solidFill>
              <a:ln w="25400">
                <a:solidFill>
                  <a:schemeClr val="accent4">
                    <a:lumMod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𝑟</m:t>
                          </m:r>
                        </m:e>
                      </m:d>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m>
                            <m:mPr>
                              <m:mcs>
                                <m:mc>
                                  <m:mcPr>
                                    <m:count m:val="2"/>
                                    <m:mcJc m:val="center"/>
                                  </m:mcPr>
                                </m:mc>
                              </m:mcs>
                              <m:ctrlPr>
                                <a:rPr lang="en-US" sz="1600" b="0" i="1" smtClean="0">
                                  <a:latin typeface="Cambria Math" panose="02040503050406030204" pitchFamily="18" charset="0"/>
                                </a:rPr>
                              </m:ctrlPr>
                            </m:mPr>
                            <m:mr>
                              <m:e>
                                <m:f>
                                  <m:fPr>
                                    <m:ctrlPr>
                                      <a:rPr lang="en-US" sz="1600" i="1">
                                        <a:latin typeface="Cambria Math" panose="02040503050406030204" pitchFamily="18" charset="0"/>
                                        <a:cs typeface="Calibri" panose="020F0502020204030204" pitchFamily="34" charset="0"/>
                                      </a:rPr>
                                    </m:ctrlPr>
                                  </m:fPr>
                                  <m:num>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m:t>
                                    </m:r>
                                  </m:num>
                                  <m:den>
                                    <m:r>
                                      <a:rPr lang="en-US" sz="1600" i="1">
                                        <a:latin typeface="Cambria Math" panose="02040503050406030204" pitchFamily="18" charset="0"/>
                                        <a:cs typeface="Calibri" panose="020F0502020204030204" pitchFamily="34" charset="0"/>
                                      </a:rPr>
                                      <m:t>𝑟</m:t>
                                    </m:r>
                                    <m:r>
                                      <a:rPr lang="en-US" sz="1600" i="1">
                                        <a:latin typeface="Cambria Math" panose="02040503050406030204" pitchFamily="18" charset="0"/>
                                        <a:cs typeface="Calibri" panose="020F0502020204030204" pitchFamily="34" charset="0"/>
                                      </a:rPr>
                                      <m:t>!</m:t>
                                    </m:r>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𝑟</m:t>
                                        </m:r>
                                      </m:e>
                                    </m:d>
                                    <m:r>
                                      <a:rPr lang="en-US" sz="1600" i="1">
                                        <a:latin typeface="Cambria Math" panose="02040503050406030204" pitchFamily="18" charset="0"/>
                                        <a:cs typeface="Calibri" panose="020F0502020204030204" pitchFamily="34" charset="0"/>
                                      </a:rPr>
                                      <m:t>!</m:t>
                                    </m:r>
                                  </m:den>
                                </m:f>
                                <m:r>
                                  <a:rPr lang="en-US" sz="1600" b="0" i="1" smtClean="0">
                                    <a:latin typeface="Cambria Math" panose="02040503050406030204" pitchFamily="18" charset="0"/>
                                    <a:cs typeface="Calibri" panose="020F0502020204030204" pitchFamily="34" charset="0"/>
                                  </a:rPr>
                                  <m:t>,</m:t>
                                </m:r>
                              </m:e>
                              <m:e>
                                <m:r>
                                  <a:rPr lang="en-US" sz="1600" b="0" i="1" smtClean="0">
                                    <a:latin typeface="Cambria Math" panose="02040503050406030204" pitchFamily="18" charset="0"/>
                                  </a:rPr>
                                  <m:t>𝑟</m:t>
                                </m:r>
                                <m:r>
                                  <a:rPr lang="en-US" sz="1600" b="0" i="1" smtClean="0">
                                    <a:latin typeface="Cambria Math" panose="02040503050406030204" pitchFamily="18" charset="0"/>
                                  </a:rPr>
                                  <m:t>≤</m:t>
                                </m:r>
                                <m:r>
                                  <a:rPr lang="en-US" sz="1600" b="0" i="1" smtClean="0">
                                    <a:latin typeface="Cambria Math" panose="02040503050406030204" pitchFamily="18" charset="0"/>
                                  </a:rPr>
                                  <m:t>𝑛</m:t>
                                </m:r>
                              </m:e>
                            </m:mr>
                            <m:mr>
                              <m:e>
                                <m:r>
                                  <a:rPr lang="en-US" sz="1600" b="0" i="1" smtClean="0">
                                    <a:latin typeface="Cambria Math" panose="02040503050406030204" pitchFamily="18" charset="0"/>
                                  </a:rPr>
                                  <m:t>0,</m:t>
                                </m:r>
                              </m:e>
                              <m:e>
                                <m:r>
                                  <a:rPr lang="en-US" sz="1600" b="0" i="1" smtClean="0">
                                    <a:latin typeface="Cambria Math" panose="02040503050406030204" pitchFamily="18" charset="0"/>
                                  </a:rPr>
                                  <m:t>𝑟</m:t>
                                </m:r>
                                <m:r>
                                  <a:rPr lang="en-US" sz="1600" b="0" i="1" smtClean="0">
                                    <a:latin typeface="Cambria Math" panose="02040503050406030204" pitchFamily="18" charset="0"/>
                                  </a:rPr>
                                  <m:t>&gt;</m:t>
                                </m:r>
                                <m:r>
                                  <a:rPr lang="en-US" sz="1600" b="0" i="1" smtClean="0">
                                    <a:latin typeface="Cambria Math" panose="02040503050406030204" pitchFamily="18" charset="0"/>
                                  </a:rPr>
                                  <m:t>𝑛</m:t>
                                </m:r>
                              </m:e>
                            </m:mr>
                          </m:m>
                        </m:e>
                      </m:d>
                    </m:oMath>
                  </m:oMathPara>
                </a14:m>
                <a:endParaRPr lang="en-US" sz="1600" dirty="0"/>
              </a:p>
            </p:txBody>
          </p:sp>
        </mc:Choice>
        <mc:Fallback xmlns="">
          <p:sp>
            <p:nvSpPr>
              <p:cNvPr id="5" name="TextBox 4"/>
              <p:cNvSpPr txBox="1">
                <a:spLocks noRot="1" noChangeAspect="1" noMove="1" noResize="1" noEditPoints="1" noAdjustHandles="1" noChangeArrowheads="1" noChangeShapeType="1" noTextEdit="1"/>
              </p:cNvSpPr>
              <p:nvPr/>
            </p:nvSpPr>
            <p:spPr>
              <a:xfrm>
                <a:off x="3314445" y="3359565"/>
                <a:ext cx="3429001" cy="1004057"/>
              </a:xfrm>
              <a:prstGeom prst="rect">
                <a:avLst/>
              </a:prstGeom>
              <a:blipFill rotWithShape="0">
                <a:blip r:embed="rId6"/>
                <a:stretch>
                  <a:fillRect/>
                </a:stretch>
              </a:blipFill>
              <a:ln w="25400">
                <a:solidFill>
                  <a:schemeClr val="accent4">
                    <a:lumMod val="50000"/>
                  </a:schemeClr>
                </a:solidFill>
              </a:ln>
            </p:spPr>
            <p:txBody>
              <a:bodyPr/>
              <a:lstStyle/>
              <a:p>
                <a:r>
                  <a:rPr lang="en-US">
                    <a:noFill/>
                  </a:rPr>
                  <a:t> </a:t>
                </a:r>
              </a:p>
            </p:txBody>
          </p:sp>
        </mc:Fallback>
      </mc:AlternateContent>
    </p:spTree>
    <p:extLst>
      <p:ext uri="{BB962C8B-B14F-4D97-AF65-F5344CB8AC3E}">
        <p14:creationId xmlns:p14="http://schemas.microsoft.com/office/powerpoint/2010/main" val="4791656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Combination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lnSpcReduction="10000"/>
              </a:bodyPr>
              <a:lstStyle/>
              <a:p>
                <a:pPr marL="82296" indent="0" algn="just">
                  <a:spcBef>
                    <a:spcPts val="0"/>
                  </a:spcBef>
                  <a:spcAft>
                    <a:spcPts val="600"/>
                  </a:spcAft>
                  <a:buNone/>
                </a:pPr>
                <a:r>
                  <a:rPr lang="en-US" sz="1600" dirty="0" smtClean="0">
                    <a:latin typeface="Calibri" panose="020F0502020204030204" pitchFamily="34" charset="0"/>
                    <a:cs typeface="Calibri" panose="020F0502020204030204" pitchFamily="34" charset="0"/>
                  </a:rPr>
                  <a:t>The are some useful equalities.</a:t>
                </a:r>
              </a:p>
              <a:p>
                <a:pPr marL="2633663" indent="-342900" algn="just">
                  <a:spcBef>
                    <a:spcPts val="0"/>
                  </a:spcBef>
                  <a:spcAft>
                    <a:spcPts val="1200"/>
                  </a:spcAft>
                  <a:buAutoNum type="arabicPeriod"/>
                </a:pPr>
                <a14:m>
                  <m:oMath xmlns:m="http://schemas.openxmlformats.org/officeDocument/2006/math">
                    <m:d>
                      <m:dPr>
                        <m:ctrlPr>
                          <a:rPr lang="en-US" sz="1600" i="1" smtClean="0">
                            <a:latin typeface="Cambria Math" panose="02040503050406030204" pitchFamily="18" charset="0"/>
                            <a:cs typeface="Calibri" panose="020F0502020204030204" pitchFamily="34" charset="0"/>
                          </a:rPr>
                        </m:ctrlPr>
                      </m:dPr>
                      <m:e>
                        <m:m>
                          <m:mPr>
                            <m:mcs>
                              <m:mc>
                                <m:mcPr>
                                  <m:count m:val="1"/>
                                  <m:mcJc m:val="center"/>
                                </m:mcPr>
                              </m:mc>
                            </m:mcs>
                            <m:ctrlPr>
                              <a:rPr lang="en-US" sz="1600" i="1" smtClean="0">
                                <a:latin typeface="Cambria Math" panose="02040503050406030204" pitchFamily="18" charset="0"/>
                                <a:cs typeface="Calibri" panose="020F0502020204030204" pitchFamily="34" charset="0"/>
                              </a:rPr>
                            </m:ctrlPr>
                          </m:mPr>
                          <m:mr>
                            <m:e>
                              <m:r>
                                <m:rPr>
                                  <m:brk m:alnAt="7"/>
                                </m:rPr>
                                <a:rPr lang="en-US" sz="1600" b="0" i="1" smtClean="0">
                                  <a:latin typeface="Cambria Math" panose="02040503050406030204" pitchFamily="18" charset="0"/>
                                  <a:cs typeface="Calibri" panose="020F0502020204030204" pitchFamily="34" charset="0"/>
                                </a:rPr>
                                <m:t>𝑛</m:t>
                              </m:r>
                            </m:e>
                          </m:mr>
                          <m:mr>
                            <m:e>
                              <m:r>
                                <a:rPr lang="en-US" sz="1600" b="0" i="1" smtClean="0">
                                  <a:latin typeface="Cambria Math" panose="02040503050406030204" pitchFamily="18" charset="0"/>
                                  <a:cs typeface="Calibri" panose="020F0502020204030204" pitchFamily="34" charset="0"/>
                                </a:rPr>
                                <m:t>𝑟</m:t>
                              </m:r>
                            </m:e>
                          </m:mr>
                        </m:m>
                      </m:e>
                    </m:d>
                    <m:r>
                      <a:rPr lang="en-US" sz="1600" b="0" i="0" smtClean="0">
                        <a:latin typeface="Cambria Math" panose="02040503050406030204" pitchFamily="18" charset="0"/>
                        <a:cs typeface="Calibri" panose="020F0502020204030204" pitchFamily="34" charset="0"/>
                      </a:rPr>
                      <m:t>=</m:t>
                    </m:r>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m:rPr>
                                  <m:brk m:alnAt="7"/>
                                </m:rPr>
                                <a:rPr lang="en-US" sz="1600" i="1">
                                  <a:latin typeface="Cambria Math" panose="02040503050406030204" pitchFamily="18" charset="0"/>
                                  <a:cs typeface="Calibri" panose="020F0502020204030204" pitchFamily="34" charset="0"/>
                                </a:rPr>
                                <m:t>𝑛</m:t>
                              </m:r>
                            </m:e>
                          </m:mr>
                          <m:m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𝑟</m:t>
                              </m:r>
                            </m:e>
                          </m:mr>
                        </m:m>
                      </m:e>
                    </m:d>
                  </m:oMath>
                </a14:m>
                <a:endParaRPr lang="en-US" sz="1600" dirty="0" smtClean="0">
                  <a:cs typeface="Calibri" panose="020F0502020204030204" pitchFamily="34" charset="0"/>
                </a:endParaRPr>
              </a:p>
              <a:p>
                <a:pPr marL="2633663" indent="-342900" algn="just">
                  <a:spcBef>
                    <a:spcPts val="0"/>
                  </a:spcBef>
                  <a:spcAft>
                    <a:spcPts val="1200"/>
                  </a:spcAft>
                  <a:buAutoNum type="arabicPeriod"/>
                </a:pPr>
                <a14:m>
                  <m:oMath xmlns:m="http://schemas.openxmlformats.org/officeDocument/2006/math">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m:rPr>
                                  <m:brk m:alnAt="7"/>
                                </m:rPr>
                                <a:rPr lang="en-US" sz="1600" i="1">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e>
                          </m:mr>
                          <m:mr>
                            <m:e>
                              <m:r>
                                <a:rPr lang="en-US" sz="1600" i="1">
                                  <a:latin typeface="Cambria Math" panose="02040503050406030204" pitchFamily="18" charset="0"/>
                                  <a:cs typeface="Calibri" panose="020F0502020204030204" pitchFamily="34" charset="0"/>
                                </a:rPr>
                                <m:t>𝑟</m:t>
                              </m:r>
                            </m:e>
                          </m:mr>
                        </m:m>
                      </m:e>
                    </m:d>
                    <m:r>
                      <a:rPr lang="en-US" sz="1600">
                        <a:latin typeface="Cambria Math" panose="02040503050406030204" pitchFamily="18" charset="0"/>
                        <a:cs typeface="Calibri" panose="020F0502020204030204" pitchFamily="34" charset="0"/>
                      </a:rPr>
                      <m:t>=</m:t>
                    </m:r>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m:rPr>
                                  <m:brk m:alnAt="7"/>
                                </m:rPr>
                                <a:rPr lang="en-US" sz="1600" i="1">
                                  <a:latin typeface="Cambria Math" panose="02040503050406030204" pitchFamily="18" charset="0"/>
                                  <a:cs typeface="Calibri" panose="020F0502020204030204" pitchFamily="34" charset="0"/>
                                </a:rPr>
                                <m:t>𝑛</m:t>
                              </m:r>
                            </m:e>
                          </m:mr>
                          <m:mr>
                            <m:e>
                              <m:r>
                                <a:rPr lang="en-US" sz="1600" b="0" i="1" smtClean="0">
                                  <a:latin typeface="Cambria Math" panose="02040503050406030204" pitchFamily="18" charset="0"/>
                                  <a:cs typeface="Calibri" panose="020F0502020204030204" pitchFamily="34" charset="0"/>
                                </a:rPr>
                                <m:t>𝑟</m:t>
                              </m:r>
                            </m:e>
                          </m:mr>
                        </m:m>
                      </m:e>
                    </m:d>
                    <m:r>
                      <a:rPr lang="en-US" sz="1600" b="0" i="1" smtClean="0">
                        <a:latin typeface="Cambria Math" panose="02040503050406030204" pitchFamily="18" charset="0"/>
                        <a:cs typeface="Calibri" panose="020F0502020204030204" pitchFamily="34" charset="0"/>
                      </a:rPr>
                      <m:t>+</m:t>
                    </m:r>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m:rPr>
                                  <m:brk m:alnAt="7"/>
                                </m:rPr>
                                <a:rPr lang="en-US" sz="1600" i="1">
                                  <a:latin typeface="Cambria Math" panose="02040503050406030204" pitchFamily="18" charset="0"/>
                                  <a:cs typeface="Calibri" panose="020F0502020204030204" pitchFamily="34" charset="0"/>
                                </a:rPr>
                                <m:t>𝑛</m:t>
                              </m:r>
                            </m:e>
                          </m:mr>
                          <m:mr>
                            <m:e>
                              <m:r>
                                <a:rPr lang="en-US" sz="1600" b="0" i="1" smtClean="0">
                                  <a:latin typeface="Cambria Math" panose="02040503050406030204" pitchFamily="18" charset="0"/>
                                  <a:cs typeface="Calibri" panose="020F0502020204030204" pitchFamily="34" charset="0"/>
                                </a:rPr>
                                <m:t>𝑟</m:t>
                              </m:r>
                              <m:r>
                                <a:rPr lang="en-US" sz="1600" b="0" i="1" smtClean="0">
                                  <a:latin typeface="Cambria Math" panose="02040503050406030204" pitchFamily="18" charset="0"/>
                                  <a:cs typeface="Calibri" panose="020F0502020204030204" pitchFamily="34" charset="0"/>
                                </a:rPr>
                                <m:t>−1</m:t>
                              </m:r>
                            </m:e>
                          </m:mr>
                        </m:m>
                      </m:e>
                    </m:d>
                  </m:oMath>
                </a14:m>
                <a:endParaRPr lang="en-US" sz="1600" i="1" dirty="0" smtClean="0">
                  <a:latin typeface="Cambria Math" panose="02040503050406030204" pitchFamily="18" charset="0"/>
                  <a:cs typeface="Calibri" panose="020F0502020204030204" pitchFamily="34" charset="0"/>
                </a:endParaRPr>
              </a:p>
              <a:p>
                <a:pPr marL="2633663" indent="-342900" algn="just">
                  <a:spcBef>
                    <a:spcPts val="0"/>
                  </a:spcBef>
                  <a:buAutoNum type="arabicPeriod"/>
                </a:pPr>
                <a14:m>
                  <m:oMath xmlns:m="http://schemas.openxmlformats.org/officeDocument/2006/math">
                    <m:r>
                      <a:rPr lang="en-US" sz="1600" b="0" i="1" smtClean="0">
                        <a:latin typeface="Cambria Math" panose="02040503050406030204" pitchFamily="18" charset="0"/>
                        <a:cs typeface="Calibri" panose="020F0502020204030204" pitchFamily="34" charset="0"/>
                      </a:rPr>
                      <m:t>𝑟</m:t>
                    </m:r>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m:rPr>
                                  <m:brk m:alnAt="7"/>
                                </m:rPr>
                                <a:rPr lang="en-US" sz="1600" i="1">
                                  <a:latin typeface="Cambria Math" panose="02040503050406030204" pitchFamily="18" charset="0"/>
                                  <a:cs typeface="Calibri" panose="020F0502020204030204" pitchFamily="34" charset="0"/>
                                </a:rPr>
                                <m:t>𝑛</m:t>
                              </m:r>
                            </m:e>
                          </m:mr>
                          <m:mr>
                            <m:e>
                              <m:r>
                                <a:rPr lang="en-US" sz="1600" i="1">
                                  <a:latin typeface="Cambria Math" panose="02040503050406030204" pitchFamily="18" charset="0"/>
                                  <a:cs typeface="Calibri" panose="020F0502020204030204" pitchFamily="34" charset="0"/>
                                </a:rPr>
                                <m:t>𝑟</m:t>
                              </m:r>
                            </m:e>
                          </m:mr>
                        </m:m>
                      </m:e>
                    </m:d>
                    <m:r>
                      <a:rPr lang="en-US" sz="160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m:rPr>
                                  <m:brk m:alnAt="7"/>
                                </m:rPr>
                                <a:rPr lang="en-US" sz="1600" i="1">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e>
                          </m:mr>
                          <m:mr>
                            <m:e>
                              <m:r>
                                <a:rPr lang="en-US" sz="1600" b="0" i="1" smtClean="0">
                                  <a:latin typeface="Cambria Math" panose="02040503050406030204" pitchFamily="18" charset="0"/>
                                  <a:cs typeface="Calibri" panose="020F0502020204030204" pitchFamily="34" charset="0"/>
                                </a:rPr>
                                <m:t>𝑟</m:t>
                              </m:r>
                              <m:r>
                                <a:rPr lang="en-US" sz="1600" b="0" i="1" smtClean="0">
                                  <a:latin typeface="Cambria Math" panose="02040503050406030204" pitchFamily="18" charset="0"/>
                                  <a:cs typeface="Calibri" panose="020F0502020204030204" pitchFamily="34" charset="0"/>
                                </a:rPr>
                                <m:t>−1</m:t>
                              </m:r>
                            </m:e>
                          </m:mr>
                        </m:m>
                      </m:e>
                    </m:d>
                  </m:oMath>
                </a14:m>
                <a:endParaRPr lang="en-US" sz="1600" b="1" dirty="0" smtClean="0">
                  <a:latin typeface="Calibri" panose="020F0502020204030204" pitchFamily="34" charset="0"/>
                  <a:cs typeface="Calibri" panose="020F0502020204030204" pitchFamily="34" charset="0"/>
                </a:endParaRPr>
              </a:p>
              <a:p>
                <a:pPr marL="82296" indent="0" algn="just">
                  <a:lnSpc>
                    <a:spcPts val="2400"/>
                  </a:lnSpc>
                  <a:spcBef>
                    <a:spcPts val="1200"/>
                  </a:spcBef>
                  <a:buNone/>
                </a:pPr>
                <a:r>
                  <a:rPr lang="en-US" sz="1600" dirty="0" smtClean="0">
                    <a:latin typeface="Calibri" panose="020F0502020204030204" pitchFamily="34" charset="0"/>
                    <a:cs typeface="Calibri" panose="020F0502020204030204" pitchFamily="34" charset="0"/>
                  </a:rPr>
                  <a:t>One way to prove these equalities is the direct use of the formula of </a:t>
                </a:r>
                <a14:m>
                  <m:oMath xmlns:m="http://schemas.openxmlformats.org/officeDocument/2006/math">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m:rPr>
                                  <m:brk m:alnAt="7"/>
                                </m:rPr>
                                <a:rPr lang="en-US" sz="1600" i="1">
                                  <a:latin typeface="Cambria Math" panose="02040503050406030204" pitchFamily="18" charset="0"/>
                                  <a:cs typeface="Calibri" panose="020F0502020204030204" pitchFamily="34" charset="0"/>
                                </a:rPr>
                                <m:t>𝑛</m:t>
                              </m:r>
                            </m:e>
                          </m:mr>
                          <m:mr>
                            <m:e>
                              <m:r>
                                <a:rPr lang="en-US" sz="1600" i="1">
                                  <a:latin typeface="Cambria Math" panose="02040503050406030204" pitchFamily="18" charset="0"/>
                                  <a:cs typeface="Calibri" panose="020F0502020204030204" pitchFamily="34" charset="0"/>
                                </a:rPr>
                                <m:t>𝑟</m:t>
                              </m:r>
                            </m:e>
                          </m:mr>
                        </m:m>
                      </m:e>
                    </m:d>
                  </m:oMath>
                </a14:m>
                <a:r>
                  <a:rPr lang="en-US" sz="1600" dirty="0" smtClean="0">
                    <a:latin typeface="Calibri" panose="020F0502020204030204" pitchFamily="34" charset="0"/>
                    <a:cs typeface="Calibri" panose="020F0502020204030204" pitchFamily="34" charset="0"/>
                  </a:rPr>
                  <a:t>. Another approach, which is called a </a:t>
                </a:r>
                <a:r>
                  <a:rPr lang="en-US" sz="1600" b="1" i="1" dirty="0" smtClean="0">
                    <a:latin typeface="Calibri" panose="020F0502020204030204" pitchFamily="34" charset="0"/>
                    <a:cs typeface="Calibri" panose="020F0502020204030204" pitchFamily="34" charset="0"/>
                  </a:rPr>
                  <a:t>combinatorial argument (proof)</a:t>
                </a:r>
                <a:r>
                  <a:rPr lang="en-US" sz="1600" dirty="0" smtClean="0">
                    <a:latin typeface="Calibri" panose="020F0502020204030204" pitchFamily="34" charset="0"/>
                    <a:cs typeface="Calibri" panose="020F0502020204030204" pitchFamily="34" charset="0"/>
                  </a:rPr>
                  <a:t>, is to give a counting problem such that the left-hand side and the right-hand side of the equality are both solutions to that problem. For example, consider the second equality. The left side of the equality is the number of ways that one can select </a:t>
                </a:r>
                <a14:m>
                  <m:oMath xmlns:m="http://schemas.openxmlformats.org/officeDocument/2006/math">
                    <m:r>
                      <a:rPr lang="en-US" sz="1600" b="0" i="1" smtClean="0">
                        <a:latin typeface="Cambria Math" panose="02040503050406030204" pitchFamily="18" charset="0"/>
                        <a:cs typeface="Calibri" panose="020F0502020204030204" pitchFamily="34" charset="0"/>
                      </a:rPr>
                      <m:t>𝑟</m:t>
                    </m:r>
                  </m:oMath>
                </a14:m>
                <a:r>
                  <a:rPr lang="en-US" sz="1600" dirty="0" smtClean="0">
                    <a:latin typeface="Calibri" panose="020F0502020204030204" pitchFamily="34" charset="0"/>
                    <a:cs typeface="Calibri" panose="020F0502020204030204" pitchFamily="34" charset="0"/>
                  </a:rPr>
                  <a:t> of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distinct objects. Assume that one of these distinct objects is O. We have two possibilities to select </a:t>
                </a:r>
                <a14:m>
                  <m:oMath xmlns:m="http://schemas.openxmlformats.org/officeDocument/2006/math">
                    <m:r>
                      <a:rPr lang="en-US" sz="1600" b="0" i="1" smtClean="0">
                        <a:latin typeface="Cambria Math" panose="02040503050406030204" pitchFamily="18" charset="0"/>
                        <a:cs typeface="Calibri" panose="020F0502020204030204" pitchFamily="34" charset="0"/>
                      </a:rPr>
                      <m:t>𝑟</m:t>
                    </m:r>
                  </m:oMath>
                </a14:m>
                <a:r>
                  <a:rPr lang="en-US" sz="1600" dirty="0" smtClean="0">
                    <a:latin typeface="Calibri" panose="020F0502020204030204" pitchFamily="34" charset="0"/>
                    <a:cs typeface="Calibri" panose="020F0502020204030204" pitchFamily="34" charset="0"/>
                  </a:rPr>
                  <a:t> of the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objects. The selected objects may or may not contain O. There are </a:t>
                </a:r>
                <a14:m>
                  <m:oMath xmlns:m="http://schemas.openxmlformats.org/officeDocument/2006/math">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m:rPr>
                                  <m:brk m:alnAt="7"/>
                                </m:rPr>
                                <a:rPr lang="en-US" sz="1600" i="1">
                                  <a:latin typeface="Cambria Math" panose="02040503050406030204" pitchFamily="18" charset="0"/>
                                  <a:cs typeface="Calibri" panose="020F0502020204030204" pitchFamily="34" charset="0"/>
                                </a:rPr>
                                <m:t>𝑛</m:t>
                              </m:r>
                            </m:e>
                          </m:mr>
                          <m:mr>
                            <m:e>
                              <m:r>
                                <a:rPr lang="en-US" sz="1600" i="1">
                                  <a:latin typeface="Cambria Math" panose="02040503050406030204" pitchFamily="18" charset="0"/>
                                  <a:cs typeface="Calibri" panose="020F0502020204030204" pitchFamily="34" charset="0"/>
                                </a:rPr>
                                <m:t>𝑟</m:t>
                              </m:r>
                              <m:r>
                                <a:rPr lang="en-US" sz="1600" i="1">
                                  <a:latin typeface="Cambria Math" panose="02040503050406030204" pitchFamily="18" charset="0"/>
                                  <a:cs typeface="Calibri" panose="020F0502020204030204" pitchFamily="34" charset="0"/>
                                </a:rPr>
                                <m:t>−1</m:t>
                              </m:r>
                            </m:e>
                          </m:mr>
                        </m:m>
                      </m:e>
                    </m:d>
                  </m:oMath>
                </a14:m>
                <a:r>
                  <a:rPr lang="en-US" sz="1600" dirty="0" smtClean="0">
                    <a:latin typeface="Calibri" panose="020F0502020204030204" pitchFamily="34" charset="0"/>
                    <a:cs typeface="Calibri" panose="020F0502020204030204" pitchFamily="34" charset="0"/>
                  </a:rPr>
                  <a:t> ways to have O in the selected objects and </a:t>
                </a:r>
                <a14:m>
                  <m:oMath xmlns:m="http://schemas.openxmlformats.org/officeDocument/2006/math">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m:rPr>
                                  <m:brk m:alnAt="7"/>
                                </m:rPr>
                                <a:rPr lang="en-US" sz="1600" i="1">
                                  <a:latin typeface="Cambria Math" panose="02040503050406030204" pitchFamily="18" charset="0"/>
                                  <a:cs typeface="Calibri" panose="020F0502020204030204" pitchFamily="34" charset="0"/>
                                </a:rPr>
                                <m:t>𝑛</m:t>
                              </m:r>
                            </m:e>
                          </m:mr>
                          <m:mr>
                            <m:e>
                              <m:r>
                                <a:rPr lang="en-US" sz="1600" i="1">
                                  <a:latin typeface="Cambria Math" panose="02040503050406030204" pitchFamily="18" charset="0"/>
                                  <a:cs typeface="Calibri" panose="020F0502020204030204" pitchFamily="34" charset="0"/>
                                </a:rPr>
                                <m:t>𝑟</m:t>
                              </m:r>
                            </m:e>
                          </m:mr>
                        </m:m>
                      </m:e>
                    </m:d>
                  </m:oMath>
                </a14:m>
                <a:r>
                  <a:rPr lang="en-US" sz="1600" dirty="0" smtClean="0">
                    <a:latin typeface="Calibri" panose="020F0502020204030204" pitchFamily="34" charset="0"/>
                    <a:cs typeface="Calibri" panose="020F0502020204030204" pitchFamily="34" charset="0"/>
                  </a:rPr>
                  <a:t> ways to not to have it in the selected objects. </a:t>
                </a:r>
              </a:p>
              <a:p>
                <a:pPr marL="82296" indent="0" algn="just">
                  <a:spcBef>
                    <a:spcPts val="0"/>
                  </a:spcBef>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None/>
                </a:pPr>
                <a:r>
                  <a:rPr lang="en-US" sz="1600" i="1" dirty="0" smtClean="0">
                    <a:solidFill>
                      <a:schemeClr val="accent5">
                        <a:lumMod val="75000"/>
                      </a:schemeClr>
                    </a:solidFill>
                    <a:latin typeface="Calibri" panose="020F0502020204030204" pitchFamily="34" charset="0"/>
                    <a:cs typeface="Calibri" panose="020F0502020204030204" pitchFamily="34" charset="0"/>
                  </a:rPr>
                  <a:t>Give combinatorial arguments for the first and third equalities.</a:t>
                </a:r>
              </a:p>
              <a:p>
                <a:pPr marL="82296" indent="0" algn="just">
                  <a:spcBef>
                    <a:spcPts val="0"/>
                  </a:spcBef>
                  <a:buNone/>
                </a:pPr>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824"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18</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spTree>
    <p:extLst>
      <p:ext uri="{BB962C8B-B14F-4D97-AF65-F5344CB8AC3E}">
        <p14:creationId xmlns:p14="http://schemas.microsoft.com/office/powerpoint/2010/main" val="281266423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Combination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71600" y="1295400"/>
                <a:ext cx="7498080" cy="5181600"/>
              </a:xfrm>
            </p:spPr>
            <p:txBody>
              <a:bodyPr>
                <a:normAutofit/>
              </a:bodyPr>
              <a:lstStyle/>
              <a:p>
                <a:pPr marL="82296" indent="0" algn="just">
                  <a:spcBef>
                    <a:spcPts val="0"/>
                  </a:spcBef>
                  <a:spcAft>
                    <a:spcPts val="600"/>
                  </a:spcAft>
                  <a:buNone/>
                </a:pPr>
                <a:r>
                  <a:rPr lang="en-US" sz="1600" b="1" dirty="0" smtClean="0">
                    <a:latin typeface="Calibri" panose="020F0502020204030204" pitchFamily="34" charset="0"/>
                    <a:cs typeface="Calibri" panose="020F0502020204030204" pitchFamily="34" charset="0"/>
                  </a:rPr>
                  <a:t>Example 15.</a:t>
                </a:r>
                <a:r>
                  <a:rPr lang="en-US" sz="1600" dirty="0" smtClean="0">
                    <a:latin typeface="Calibri" panose="020F0502020204030204" pitchFamily="34" charset="0"/>
                    <a:cs typeface="Calibri" panose="020F0502020204030204" pitchFamily="34" charset="0"/>
                  </a:rPr>
                  <a:t> First, determine the number of </a:t>
                </a:r>
                <a14:m>
                  <m:oMath xmlns:m="http://schemas.openxmlformats.org/officeDocument/2006/math">
                    <m:r>
                      <a:rPr lang="en-US" sz="1600" i="1" dirty="0" smtClean="0">
                        <a:latin typeface="Cambria Math" panose="02040503050406030204" pitchFamily="18" charset="0"/>
                        <a:cs typeface="Calibri" panose="020F0502020204030204" pitchFamily="34" charset="0"/>
                      </a:rPr>
                      <m:t>𝑘</m:t>
                    </m:r>
                  </m:oMath>
                </a14:m>
                <a:r>
                  <a:rPr lang="en-US" sz="1600" dirty="0" smtClean="0">
                    <a:latin typeface="Calibri" panose="020F0502020204030204" pitchFamily="34" charset="0"/>
                    <a:cs typeface="Calibri" panose="020F0502020204030204" pitchFamily="34" charset="0"/>
                  </a:rPr>
                  <a:t>-element subsets of an </a:t>
                </a:r>
                <a14:m>
                  <m:oMath xmlns:m="http://schemas.openxmlformats.org/officeDocument/2006/math">
                    <m:r>
                      <a:rPr lang="en-US" sz="1600" i="1" dirty="0"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-element set </a:t>
                </a:r>
                <a14:m>
                  <m:oMath xmlns:m="http://schemas.openxmlformats.org/officeDocument/2006/math">
                    <m:r>
                      <a:rPr lang="en-US" sz="1600" b="0" i="1" smtClean="0">
                        <a:latin typeface="Cambria Math" panose="02040503050406030204" pitchFamily="18" charset="0"/>
                        <a:cs typeface="Calibri" panose="020F0502020204030204" pitchFamily="34" charset="0"/>
                      </a:rPr>
                      <m:t>𝑆</m:t>
                    </m:r>
                    <m:r>
                      <a:rPr lang="en-US" sz="1600" b="0" i="1" smtClean="0">
                        <a:latin typeface="Cambria Math" panose="02040503050406030204" pitchFamily="18" charset="0"/>
                        <a:cs typeface="Calibri" panose="020F0502020204030204" pitchFamily="34" charset="0"/>
                      </a:rPr>
                      <m:t> </m:t>
                    </m:r>
                  </m:oMath>
                </a14:m>
                <a:r>
                  <a:rPr lang="en-US" sz="1600" dirty="0" smtClean="0">
                    <a:latin typeface="Calibri" panose="020F0502020204030204" pitchFamily="34" charset="0"/>
                    <a:cs typeface="Calibri" panose="020F0502020204030204" pitchFamily="34" charset="0"/>
                  </a:rPr>
                  <a:t>where </a:t>
                </a:r>
                <a14:m>
                  <m:oMath xmlns:m="http://schemas.openxmlformats.org/officeDocument/2006/math">
                    <m:r>
                      <a:rPr lang="en-US" sz="1600" b="0" i="1" smtClean="0">
                        <a:latin typeface="Cambria Math" panose="02040503050406030204" pitchFamily="18" charset="0"/>
                        <a:cs typeface="Calibri" panose="020F0502020204030204" pitchFamily="34" charset="0"/>
                      </a:rPr>
                      <m:t>𝑘</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Then, show that </a:t>
                </a:r>
              </a:p>
              <a:p>
                <a:pPr marL="82296" indent="0" algn="ctr">
                  <a:spcBef>
                    <a:spcPts val="0"/>
                  </a:spcBef>
                  <a:spcAft>
                    <a:spcPts val="600"/>
                  </a:spcAft>
                  <a:buNone/>
                </a:pPr>
                <a14:m>
                  <m:oMathPara xmlns:m="http://schemas.openxmlformats.org/officeDocument/2006/math">
                    <m:oMathParaPr>
                      <m:jc m:val="centerGroup"/>
                    </m:oMathParaPr>
                    <m:oMath xmlns:m="http://schemas.openxmlformats.org/officeDocument/2006/math">
                      <m:nary>
                        <m:naryPr>
                          <m:chr m:val="∑"/>
                          <m:limLoc m:val="subSup"/>
                          <m:ctrlPr>
                            <a:rPr lang="en-US" sz="1600" b="0" i="1" smtClean="0">
                              <a:latin typeface="Cambria Math" panose="02040503050406030204" pitchFamily="18" charset="0"/>
                              <a:cs typeface="Calibri" panose="020F0502020204030204" pitchFamily="34" charset="0"/>
                            </a:rPr>
                          </m:ctrlPr>
                        </m:naryPr>
                        <m:sub>
                          <m:r>
                            <m:rPr>
                              <m:brk m:alnAt="25"/>
                            </m:rPr>
                            <a:rPr lang="en-US" sz="1600" b="0" i="1" smtClean="0">
                              <a:latin typeface="Cambria Math" panose="02040503050406030204" pitchFamily="18" charset="0"/>
                              <a:cs typeface="Calibri" panose="020F0502020204030204" pitchFamily="34" charset="0"/>
                            </a:rPr>
                            <m:t>𝑘</m:t>
                          </m:r>
                          <m:r>
                            <a:rPr lang="en-US" sz="1600" b="0" i="1" smtClean="0">
                              <a:latin typeface="Cambria Math" panose="02040503050406030204" pitchFamily="18" charset="0"/>
                              <a:cs typeface="Calibri" panose="020F0502020204030204" pitchFamily="34" charset="0"/>
                            </a:rPr>
                            <m:t>=0</m:t>
                          </m:r>
                        </m:sub>
                        <m:sup>
                          <m:r>
                            <a:rPr lang="en-US" sz="1600" b="0" i="1" smtClean="0">
                              <a:latin typeface="Cambria Math" panose="02040503050406030204" pitchFamily="18" charset="0"/>
                              <a:cs typeface="Calibri" panose="020F0502020204030204" pitchFamily="34" charset="0"/>
                            </a:rPr>
                            <m:t>𝑛</m:t>
                          </m:r>
                        </m:sup>
                        <m:e>
                          <m:d>
                            <m:dPr>
                              <m:ctrlPr>
                                <a:rPr lang="en-US" sz="1600" b="0" i="1" smtClean="0">
                                  <a:latin typeface="Cambria Math" panose="02040503050406030204" pitchFamily="18" charset="0"/>
                                  <a:cs typeface="Calibri" panose="020F0502020204030204" pitchFamily="34" charset="0"/>
                                </a:rPr>
                              </m:ctrlPr>
                            </m:dPr>
                            <m:e>
                              <m:m>
                                <m:mPr>
                                  <m:mcs>
                                    <m:mc>
                                      <m:mcPr>
                                        <m:count m:val="1"/>
                                        <m:mcJc m:val="center"/>
                                      </m:mcPr>
                                    </m:mc>
                                  </m:mcs>
                                  <m:ctrlPr>
                                    <a:rPr lang="en-US" sz="1600" b="0" i="1" smtClean="0">
                                      <a:latin typeface="Cambria Math" panose="02040503050406030204" pitchFamily="18" charset="0"/>
                                      <a:cs typeface="Calibri" panose="020F0502020204030204" pitchFamily="34" charset="0"/>
                                    </a:rPr>
                                  </m:ctrlPr>
                                </m:mPr>
                                <m:mr>
                                  <m:e>
                                    <m:r>
                                      <m:rPr>
                                        <m:brk m:alnAt="7"/>
                                      </m:rPr>
                                      <a:rPr lang="en-US" sz="1600" b="0" i="1" smtClean="0">
                                        <a:latin typeface="Cambria Math" panose="02040503050406030204" pitchFamily="18" charset="0"/>
                                        <a:cs typeface="Calibri" panose="020F0502020204030204" pitchFamily="34" charset="0"/>
                                      </a:rPr>
                                      <m:t>𝑛</m:t>
                                    </m:r>
                                  </m:e>
                                </m:mr>
                                <m:mr>
                                  <m:e>
                                    <m:r>
                                      <a:rPr lang="en-US" sz="1600" b="0" i="1" smtClean="0">
                                        <a:latin typeface="Cambria Math" panose="02040503050406030204" pitchFamily="18" charset="0"/>
                                        <a:cs typeface="Calibri" panose="020F0502020204030204" pitchFamily="34" charset="0"/>
                                      </a:rPr>
                                      <m:t>𝑘</m:t>
                                    </m:r>
                                  </m:e>
                                </m:mr>
                              </m:m>
                            </m:e>
                          </m:d>
                        </m:e>
                      </m:nary>
                      <m:r>
                        <a:rPr lang="en-US" sz="1600" b="0" i="0" smtClean="0">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r>
                            <a:rPr lang="en-US" sz="1600" b="0" i="0" smtClean="0">
                              <a:latin typeface="Cambria Math" panose="02040503050406030204" pitchFamily="18" charset="0"/>
                              <a:cs typeface="Calibri" panose="020F0502020204030204" pitchFamily="34" charset="0"/>
                            </a:rPr>
                            <m:t>2</m:t>
                          </m:r>
                        </m:e>
                        <m:sup>
                          <m:r>
                            <m:rPr>
                              <m:brk m:alnAt="7"/>
                            </m:rPr>
                            <a:rPr lang="en-US" sz="1600" i="1">
                              <a:latin typeface="Cambria Math" panose="02040503050406030204" pitchFamily="18" charset="0"/>
                              <a:cs typeface="Calibri" panose="020F0502020204030204" pitchFamily="34" charset="0"/>
                            </a:rPr>
                            <m:t>𝑛</m:t>
                          </m:r>
                        </m:sup>
                      </m:sSup>
                    </m:oMath>
                  </m:oMathPara>
                </a14:m>
                <a:endParaRPr lang="en-US" sz="1600" dirty="0" smtClean="0">
                  <a:latin typeface="Calibri" panose="020F0502020204030204" pitchFamily="34" charset="0"/>
                  <a:cs typeface="Calibri" panose="020F0502020204030204" pitchFamily="34" charset="0"/>
                </a:endParaRPr>
              </a:p>
              <a:p>
                <a:pPr marL="82296" indent="0" algn="just">
                  <a:spcBef>
                    <a:spcPts val="0"/>
                  </a:spcBef>
                  <a:spcAft>
                    <a:spcPts val="600"/>
                  </a:spcAft>
                  <a:buNone/>
                </a:pPr>
                <a:r>
                  <a:rPr lang="en-US" sz="1600" dirty="0" smtClean="0">
                    <a:latin typeface="Calibri" panose="020F0502020204030204" pitchFamily="34" charset="0"/>
                    <a:cs typeface="Calibri" panose="020F0502020204030204" pitchFamily="34" charset="0"/>
                  </a:rPr>
                  <a:t>holds.</a:t>
                </a:r>
                <a:endParaRPr lang="en-US" sz="1600" dirty="0">
                  <a:latin typeface="Calibri" panose="020F0502020204030204" pitchFamily="34" charset="0"/>
                  <a:cs typeface="Calibri" panose="020F0502020204030204" pitchFamily="34" charset="0"/>
                </a:endParaRPr>
              </a:p>
              <a:p>
                <a:pPr marL="82296" indent="0" algn="just">
                  <a:spcBef>
                    <a:spcPts val="0"/>
                  </a:spcBef>
                  <a:spcAft>
                    <a:spcPts val="600"/>
                  </a:spcAft>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spcAft>
                    <a:spcPts val="600"/>
                  </a:spcAft>
                  <a:buNone/>
                </a:pPr>
                <a:r>
                  <a:rPr lang="en-US" sz="1600" b="1" dirty="0" smtClean="0">
                    <a:latin typeface="Calibri" panose="020F0502020204030204" pitchFamily="34" charset="0"/>
                    <a:cs typeface="Calibri" panose="020F0502020204030204" pitchFamily="34" charset="0"/>
                  </a:rPr>
                  <a:t>Solution.</a:t>
                </a:r>
                <a:r>
                  <a:rPr lang="en-US" sz="1600" dirty="0" smtClean="0">
                    <a:latin typeface="Calibri" panose="020F0502020204030204" pitchFamily="34" charset="0"/>
                    <a:cs typeface="Calibri" panose="020F0502020204030204" pitchFamily="34" charset="0"/>
                  </a:rPr>
                  <a:t> To construct a </a:t>
                </a:r>
                <a14:m>
                  <m:oMath xmlns:m="http://schemas.openxmlformats.org/officeDocument/2006/math">
                    <m:r>
                      <a:rPr lang="en-US" sz="1600" i="1" dirty="0" smtClean="0">
                        <a:latin typeface="Cambria Math" panose="02040503050406030204" pitchFamily="18" charset="0"/>
                        <a:cs typeface="Calibri" panose="020F0502020204030204" pitchFamily="34" charset="0"/>
                      </a:rPr>
                      <m:t>𝑘</m:t>
                    </m:r>
                  </m:oMath>
                </a14:m>
                <a:r>
                  <a:rPr lang="en-US" sz="1600" dirty="0" smtClean="0">
                    <a:latin typeface="Calibri" panose="020F0502020204030204" pitchFamily="34" charset="0"/>
                    <a:cs typeface="Calibri" panose="020F0502020204030204" pitchFamily="34" charset="0"/>
                  </a:rPr>
                  <a:t>-element subset of </a:t>
                </a:r>
                <a14:m>
                  <m:oMath xmlns:m="http://schemas.openxmlformats.org/officeDocument/2006/math">
                    <m:r>
                      <a:rPr lang="en-US" sz="1600" b="0" i="1" smtClean="0">
                        <a:latin typeface="Cambria Math" panose="02040503050406030204" pitchFamily="18" charset="0"/>
                        <a:cs typeface="Calibri" panose="020F0502020204030204" pitchFamily="34" charset="0"/>
                      </a:rPr>
                      <m:t>𝑆</m:t>
                    </m:r>
                  </m:oMath>
                </a14:m>
                <a:r>
                  <a:rPr lang="en-US" sz="1600" dirty="0" smtClean="0">
                    <a:latin typeface="Calibri" panose="020F0502020204030204" pitchFamily="34" charset="0"/>
                    <a:cs typeface="Calibri" panose="020F0502020204030204" pitchFamily="34" charset="0"/>
                  </a:rPr>
                  <a:t>, we should select k of the n elements of </a:t>
                </a:r>
                <a14:m>
                  <m:oMath xmlns:m="http://schemas.openxmlformats.org/officeDocument/2006/math">
                    <m:r>
                      <a:rPr lang="en-US" sz="1600" b="0" i="1" smtClean="0">
                        <a:latin typeface="Cambria Math" panose="02040503050406030204" pitchFamily="18" charset="0"/>
                        <a:cs typeface="Calibri" panose="020F0502020204030204" pitchFamily="34" charset="0"/>
                      </a:rPr>
                      <m:t>𝑆</m:t>
                    </m:r>
                  </m:oMath>
                </a14:m>
                <a:r>
                  <a:rPr lang="en-US" sz="1600" dirty="0" smtClean="0">
                    <a:latin typeface="Calibri" panose="020F0502020204030204" pitchFamily="34" charset="0"/>
                    <a:cs typeface="Calibri" panose="020F0502020204030204" pitchFamily="34" charset="0"/>
                  </a:rPr>
                  <a:t>, which can be done in </a:t>
                </a:r>
                <a14:m>
                  <m:oMath xmlns:m="http://schemas.openxmlformats.org/officeDocument/2006/math">
                    <m:d>
                      <m:dPr>
                        <m:ctrlPr>
                          <a:rPr lang="en-US" sz="1600" i="1" smtClean="0">
                            <a:latin typeface="Cambria Math" panose="02040503050406030204" pitchFamily="18" charset="0"/>
                            <a:cs typeface="Calibri" panose="020F0502020204030204" pitchFamily="34" charset="0"/>
                          </a:rPr>
                        </m:ctrlPr>
                      </m:dPr>
                      <m:e>
                        <m:m>
                          <m:mPr>
                            <m:mcs>
                              <m:mc>
                                <m:mcPr>
                                  <m:count m:val="1"/>
                                  <m:mcJc m:val="center"/>
                                </m:mcPr>
                              </m:mc>
                            </m:mcs>
                            <m:ctrlPr>
                              <a:rPr lang="en-US" sz="1600" i="1" smtClean="0">
                                <a:latin typeface="Cambria Math" panose="02040503050406030204" pitchFamily="18" charset="0"/>
                                <a:cs typeface="Calibri" panose="020F0502020204030204" pitchFamily="34" charset="0"/>
                              </a:rPr>
                            </m:ctrlPr>
                          </m:mPr>
                          <m:mr>
                            <m:e>
                              <m:r>
                                <m:rPr>
                                  <m:brk m:alnAt="7"/>
                                </m:rPr>
                                <a:rPr lang="en-US" sz="1600" b="0" i="1" smtClean="0">
                                  <a:latin typeface="Cambria Math" panose="02040503050406030204" pitchFamily="18" charset="0"/>
                                  <a:cs typeface="Calibri" panose="020F0502020204030204" pitchFamily="34" charset="0"/>
                                </a:rPr>
                                <m:t>𝑛</m:t>
                              </m:r>
                            </m:e>
                          </m:mr>
                          <m:mr>
                            <m:e>
                              <m:r>
                                <a:rPr lang="en-US" sz="1600" b="0" i="1" smtClean="0">
                                  <a:latin typeface="Cambria Math" panose="02040503050406030204" pitchFamily="18" charset="0"/>
                                  <a:cs typeface="Calibri" panose="020F0502020204030204" pitchFamily="34" charset="0"/>
                                </a:rPr>
                                <m:t>𝑘</m:t>
                              </m:r>
                            </m:e>
                          </m:mr>
                        </m:m>
                      </m:e>
                    </m:d>
                  </m:oMath>
                </a14:m>
                <a:r>
                  <a:rPr lang="en-US" sz="1600" dirty="0" smtClean="0">
                    <a:latin typeface="Calibri" panose="020F0502020204030204" pitchFamily="34" charset="0"/>
                    <a:cs typeface="Calibri" panose="020F0502020204030204" pitchFamily="34" charset="0"/>
                  </a:rPr>
                  <a:t> ways. Moreover, a subset of </a:t>
                </a:r>
                <a14:m>
                  <m:oMath xmlns:m="http://schemas.openxmlformats.org/officeDocument/2006/math">
                    <m:r>
                      <a:rPr lang="en-US" sz="1600" b="0" i="1" smtClean="0">
                        <a:latin typeface="Cambria Math" panose="02040503050406030204" pitchFamily="18" charset="0"/>
                        <a:cs typeface="Calibri" panose="020F0502020204030204" pitchFamily="34" charset="0"/>
                      </a:rPr>
                      <m:t>𝑆</m:t>
                    </m:r>
                  </m:oMath>
                </a14:m>
                <a:r>
                  <a:rPr lang="en-US" sz="1600" dirty="0" smtClean="0">
                    <a:latin typeface="Calibri" panose="020F0502020204030204" pitchFamily="34" charset="0"/>
                    <a:cs typeface="Calibri" panose="020F0502020204030204" pitchFamily="34" charset="0"/>
                  </a:rPr>
                  <a:t> may have 0, 1, …, or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elements. As the number of subsets of </a:t>
                </a:r>
                <a14:m>
                  <m:oMath xmlns:m="http://schemas.openxmlformats.org/officeDocument/2006/math">
                    <m:r>
                      <a:rPr lang="en-US" sz="1600" b="0" i="1" smtClean="0">
                        <a:latin typeface="Cambria Math" panose="02040503050406030204" pitchFamily="18" charset="0"/>
                        <a:cs typeface="Calibri" panose="020F0502020204030204" pitchFamily="34" charset="0"/>
                      </a:rPr>
                      <m:t>𝑆</m:t>
                    </m:r>
                  </m:oMath>
                </a14:m>
                <a:r>
                  <a:rPr lang="en-US" sz="1600" dirty="0" smtClean="0">
                    <a:latin typeface="Calibri" panose="020F0502020204030204" pitchFamily="34" charset="0"/>
                    <a:cs typeface="Calibri" panose="020F0502020204030204" pitchFamily="34" charset="0"/>
                  </a:rPr>
                  <a:t> is </a:t>
                </a:r>
                <a14:m>
                  <m:oMath xmlns:m="http://schemas.openxmlformats.org/officeDocument/2006/math">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2</m:t>
                        </m:r>
                      </m:e>
                      <m:sup>
                        <m:r>
                          <a:rPr lang="en-US" sz="1600" b="0" i="1" smtClean="0">
                            <a:latin typeface="Cambria Math" panose="02040503050406030204" pitchFamily="18" charset="0"/>
                            <a:cs typeface="Calibri" panose="020F0502020204030204" pitchFamily="34" charset="0"/>
                          </a:rPr>
                          <m:t>𝑛</m:t>
                        </m:r>
                      </m:sup>
                    </m:sSup>
                  </m:oMath>
                </a14:m>
                <a:r>
                  <a:rPr lang="en-US" sz="1600" dirty="0" smtClean="0">
                    <a:latin typeface="Calibri" panose="020F0502020204030204" pitchFamily="34" charset="0"/>
                    <a:cs typeface="Calibri" panose="020F0502020204030204" pitchFamily="34" charset="0"/>
                  </a:rPr>
                  <a:t>, we have </a:t>
                </a:r>
                <a14:m>
                  <m:oMath xmlns:m="http://schemas.openxmlformats.org/officeDocument/2006/math">
                    <m:nary>
                      <m:naryPr>
                        <m:chr m:val="∑"/>
                        <m:limLoc m:val="subSup"/>
                        <m:ctrlPr>
                          <a:rPr lang="en-US" sz="1600" i="1">
                            <a:latin typeface="Cambria Math" panose="02040503050406030204" pitchFamily="18" charset="0"/>
                            <a:cs typeface="Calibri" panose="020F0502020204030204" pitchFamily="34" charset="0"/>
                          </a:rPr>
                        </m:ctrlPr>
                      </m:naryPr>
                      <m:sub>
                        <m:r>
                          <m:rPr>
                            <m:brk m:alnAt="25"/>
                          </m:rPr>
                          <a:rPr lang="en-US" sz="1600" i="1">
                            <a:latin typeface="Cambria Math" panose="02040503050406030204" pitchFamily="18" charset="0"/>
                            <a:cs typeface="Calibri" panose="020F0502020204030204" pitchFamily="34" charset="0"/>
                          </a:rPr>
                          <m:t>𝑘</m:t>
                        </m:r>
                        <m:r>
                          <a:rPr lang="en-US" sz="1600" i="1">
                            <a:latin typeface="Cambria Math" panose="02040503050406030204" pitchFamily="18" charset="0"/>
                            <a:cs typeface="Calibri" panose="020F0502020204030204" pitchFamily="34" charset="0"/>
                          </a:rPr>
                          <m:t>=0</m:t>
                        </m:r>
                      </m:sub>
                      <m:sup>
                        <m:r>
                          <a:rPr lang="en-US" sz="1600" i="1">
                            <a:latin typeface="Cambria Math" panose="02040503050406030204" pitchFamily="18" charset="0"/>
                            <a:cs typeface="Calibri" panose="020F0502020204030204" pitchFamily="34" charset="0"/>
                          </a:rPr>
                          <m:t>𝑛</m:t>
                        </m:r>
                      </m:sup>
                      <m:e>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m:rPr>
                                      <m:brk m:alnAt="7"/>
                                    </m:rPr>
                                    <a:rPr lang="en-US" sz="1600" i="1">
                                      <a:latin typeface="Cambria Math" panose="02040503050406030204" pitchFamily="18" charset="0"/>
                                      <a:cs typeface="Calibri" panose="020F0502020204030204" pitchFamily="34" charset="0"/>
                                    </a:rPr>
                                    <m:t>𝑛</m:t>
                                  </m:r>
                                </m:e>
                              </m:mr>
                              <m:mr>
                                <m:e>
                                  <m:r>
                                    <a:rPr lang="en-US" sz="1600" i="1">
                                      <a:latin typeface="Cambria Math" panose="02040503050406030204" pitchFamily="18" charset="0"/>
                                      <a:cs typeface="Calibri" panose="020F0502020204030204" pitchFamily="34" charset="0"/>
                                    </a:rPr>
                                    <m:t>𝑘</m:t>
                                  </m:r>
                                </m:e>
                              </m:mr>
                            </m:m>
                          </m:e>
                        </m:d>
                      </m:e>
                    </m:nary>
                    <m:r>
                      <a:rPr lang="en-US" sz="1600">
                        <a:latin typeface="Cambria Math" panose="02040503050406030204" pitchFamily="18" charset="0"/>
                        <a:cs typeface="Calibri" panose="020F0502020204030204" pitchFamily="34" charset="0"/>
                      </a:rPr>
                      <m:t>=</m:t>
                    </m:r>
                    <m:sSup>
                      <m:sSupPr>
                        <m:ctrlPr>
                          <a:rPr lang="en-US" sz="1600" i="1">
                            <a:latin typeface="Cambria Math" panose="02040503050406030204" pitchFamily="18" charset="0"/>
                            <a:cs typeface="Calibri" panose="020F0502020204030204" pitchFamily="34" charset="0"/>
                          </a:rPr>
                        </m:ctrlPr>
                      </m:sSupPr>
                      <m:e>
                        <m:r>
                          <a:rPr lang="en-US" sz="1600">
                            <a:latin typeface="Cambria Math" panose="02040503050406030204" pitchFamily="18" charset="0"/>
                            <a:cs typeface="Calibri" panose="020F0502020204030204" pitchFamily="34" charset="0"/>
                          </a:rPr>
                          <m:t>2</m:t>
                        </m:r>
                      </m:e>
                      <m:sup>
                        <m:r>
                          <m:rPr>
                            <m:brk m:alnAt="7"/>
                          </m:rPr>
                          <a:rPr lang="en-US" sz="1600" i="1">
                            <a:latin typeface="Cambria Math" panose="02040503050406030204" pitchFamily="18" charset="0"/>
                            <a:cs typeface="Calibri" panose="020F0502020204030204" pitchFamily="34" charset="0"/>
                          </a:rPr>
                          <m:t>𝑛</m:t>
                        </m:r>
                      </m:sup>
                    </m:sSup>
                  </m:oMath>
                </a14:m>
                <a:r>
                  <a:rPr lang="en-US" sz="1600" dirty="0" smtClean="0">
                    <a:latin typeface="Calibri" panose="020F0502020204030204" pitchFamily="34" charset="0"/>
                    <a:cs typeface="Calibri" panose="020F0502020204030204" pitchFamily="34" charset="0"/>
                  </a:rPr>
                  <a:t>.</a:t>
                </a:r>
              </a:p>
              <a:p>
                <a:pPr marL="82296" indent="0" algn="just">
                  <a:spcBef>
                    <a:spcPts val="0"/>
                  </a:spcBef>
                  <a:spcAft>
                    <a:spcPts val="600"/>
                  </a:spcAft>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spcAft>
                    <a:spcPts val="600"/>
                  </a:spcAft>
                  <a:buNone/>
                </a:pPr>
                <a:r>
                  <a:rPr lang="en-US" sz="1600" b="1" dirty="0" smtClean="0">
                    <a:latin typeface="Calibri" panose="020F0502020204030204" pitchFamily="34" charset="0"/>
                    <a:cs typeface="Calibri" panose="020F0502020204030204" pitchFamily="34" charset="0"/>
                  </a:rPr>
                  <a:t>Example 16. </a:t>
                </a:r>
                <a:r>
                  <a:rPr lang="en-US" sz="1600" dirty="0" smtClean="0">
                    <a:latin typeface="Calibri" panose="020F0502020204030204" pitchFamily="34" charset="0"/>
                    <a:cs typeface="Calibri" panose="020F0502020204030204" pitchFamily="34" charset="0"/>
                  </a:rPr>
                  <a:t>How </a:t>
                </a:r>
                <a:r>
                  <a:rPr lang="en-US" sz="1600" dirty="0" smtClean="0">
                    <a:latin typeface="Calibri" panose="020F0502020204030204" pitchFamily="34" charset="0"/>
                    <a:cs typeface="Calibri" panose="020F0502020204030204" pitchFamily="34" charset="0"/>
                  </a:rPr>
                  <a:t>many </a:t>
                </a:r>
                <a:r>
                  <a:rPr lang="en-US" sz="1600" dirty="0" smtClean="0">
                    <a:latin typeface="Calibri" panose="020F0502020204030204" pitchFamily="34" charset="0"/>
                    <a:cs typeface="Calibri" panose="020F0502020204030204" pitchFamily="34" charset="0"/>
                  </a:rPr>
                  <a:t>5-letter words are there where letters are A, A, A, A, B, C, D, E, F, G, H, I, J?</a:t>
                </a:r>
              </a:p>
              <a:p>
                <a:pPr marL="82296" indent="0" algn="just">
                  <a:spcBef>
                    <a:spcPts val="0"/>
                  </a:spcBef>
                  <a:spcAft>
                    <a:spcPts val="600"/>
                  </a:spcAft>
                  <a:buNone/>
                </a:pPr>
                <a:endParaRPr lang="en-US" sz="1600" dirty="0">
                  <a:latin typeface="Calibri" panose="020F0502020204030204" pitchFamily="34" charset="0"/>
                  <a:cs typeface="Calibri" panose="020F0502020204030204" pitchFamily="34" charset="0"/>
                </a:endParaRPr>
              </a:p>
              <a:p>
                <a:pPr marL="82296" indent="0" algn="just">
                  <a:spcBef>
                    <a:spcPts val="0"/>
                  </a:spcBef>
                  <a:spcAft>
                    <a:spcPts val="600"/>
                  </a:spcAft>
                  <a:buNone/>
                </a:pPr>
                <a:r>
                  <a:rPr lang="en-US" sz="1600" b="1" dirty="0" smtClean="0">
                    <a:latin typeface="Calibri" panose="020F0502020204030204" pitchFamily="34" charset="0"/>
                    <a:cs typeface="Calibri" panose="020F0502020204030204" pitchFamily="34" charset="0"/>
                  </a:rPr>
                  <a:t>Solution.</a:t>
                </a:r>
                <a:r>
                  <a:rPr lang="en-US" sz="1600" dirty="0" smtClean="0">
                    <a:latin typeface="Calibri" panose="020F0502020204030204" pitchFamily="34" charset="0"/>
                    <a:cs typeface="Calibri" panose="020F0502020204030204" pitchFamily="34" charset="0"/>
                  </a:rPr>
                  <a:t> The number of words with at most one A is </a:t>
                </a:r>
                <a14:m>
                  <m:oMath xmlns:m="http://schemas.openxmlformats.org/officeDocument/2006/math">
                    <m:r>
                      <a:rPr lang="en-US" sz="1600" b="0" i="1" smtClean="0">
                        <a:latin typeface="Cambria Math" panose="02040503050406030204" pitchFamily="18" charset="0"/>
                        <a:cs typeface="Calibri" panose="020F0502020204030204" pitchFamily="34" charset="0"/>
                      </a:rPr>
                      <m:t>𝑃</m:t>
                    </m:r>
                    <m:r>
                      <a:rPr lang="en-US" sz="1600" b="0" i="1" smtClean="0">
                        <a:latin typeface="Cambria Math" panose="02040503050406030204" pitchFamily="18" charset="0"/>
                        <a:cs typeface="Calibri" panose="020F0502020204030204" pitchFamily="34" charset="0"/>
                      </a:rPr>
                      <m:t>(10,5)</m:t>
                    </m:r>
                  </m:oMath>
                </a14:m>
                <a:r>
                  <a:rPr lang="en-US" sz="1600" dirty="0" smtClean="0">
                    <a:latin typeface="Calibri" panose="020F0502020204030204" pitchFamily="34" charset="0"/>
                    <a:cs typeface="Calibri" panose="020F0502020204030204" pitchFamily="34" charset="0"/>
                  </a:rPr>
                  <a:t>. The number of words with two A’s is </a:t>
                </a:r>
                <a14:m>
                  <m:oMath xmlns:m="http://schemas.openxmlformats.org/officeDocument/2006/math">
                    <m:d>
                      <m:dPr>
                        <m:ctrlPr>
                          <a:rPr lang="en-US" sz="1600" i="1" smtClean="0">
                            <a:latin typeface="Cambria Math" panose="02040503050406030204" pitchFamily="18" charset="0"/>
                            <a:cs typeface="Calibri" panose="020F0502020204030204" pitchFamily="34" charset="0"/>
                          </a:rPr>
                        </m:ctrlPr>
                      </m:dPr>
                      <m:e>
                        <m:eqArr>
                          <m:eqArrPr>
                            <m:ctrlPr>
                              <a:rPr lang="en-US" sz="1600" b="0" i="1" smtClean="0">
                                <a:latin typeface="Cambria Math" panose="02040503050406030204" pitchFamily="18" charset="0"/>
                                <a:cs typeface="Calibri" panose="020F0502020204030204" pitchFamily="34" charset="0"/>
                              </a:rPr>
                            </m:ctrlPr>
                          </m:eqArrPr>
                          <m:e>
                            <m:r>
                              <a:rPr lang="en-US" sz="1600" b="0" i="1" smtClean="0">
                                <a:latin typeface="Cambria Math" panose="02040503050406030204" pitchFamily="18" charset="0"/>
                                <a:cs typeface="Calibri" panose="020F0502020204030204" pitchFamily="34" charset="0"/>
                              </a:rPr>
                              <m:t>9</m:t>
                            </m:r>
                          </m:e>
                          <m:e>
                            <m:r>
                              <a:rPr lang="en-US" sz="1600" b="0" i="1" smtClean="0">
                                <a:latin typeface="Cambria Math" panose="02040503050406030204" pitchFamily="18" charset="0"/>
                                <a:cs typeface="Calibri" panose="020F0502020204030204" pitchFamily="34" charset="0"/>
                              </a:rPr>
                              <m:t>3</m:t>
                            </m:r>
                          </m:e>
                        </m:eqArr>
                      </m:e>
                    </m:d>
                    <m:f>
                      <m:fPr>
                        <m:ctrlPr>
                          <a:rPr lang="en-US" sz="1600" i="1" smtClean="0">
                            <a:latin typeface="Cambria Math" panose="02040503050406030204" pitchFamily="18" charset="0"/>
                            <a:cs typeface="Calibri" panose="020F0502020204030204" pitchFamily="34" charset="0"/>
                          </a:rPr>
                        </m:ctrlPr>
                      </m:fPr>
                      <m:num>
                        <m:r>
                          <a:rPr lang="en-US" sz="1600" b="0" i="1" smtClean="0">
                            <a:latin typeface="Cambria Math" panose="02040503050406030204" pitchFamily="18" charset="0"/>
                            <a:cs typeface="Calibri" panose="020F0502020204030204" pitchFamily="34" charset="0"/>
                          </a:rPr>
                          <m:t>5!</m:t>
                        </m:r>
                      </m:num>
                      <m:den>
                        <m:r>
                          <a:rPr lang="en-US" sz="1600" b="0" i="1" smtClean="0">
                            <a:latin typeface="Cambria Math" panose="02040503050406030204" pitchFamily="18" charset="0"/>
                            <a:cs typeface="Calibri" panose="020F0502020204030204" pitchFamily="34" charset="0"/>
                          </a:rPr>
                          <m:t>2!</m:t>
                        </m:r>
                      </m:den>
                    </m:f>
                  </m:oMath>
                </a14:m>
                <a:r>
                  <a:rPr lang="en-US" sz="1600" dirty="0" smtClean="0">
                    <a:latin typeface="Calibri" panose="020F0502020204030204" pitchFamily="34" charset="0"/>
                    <a:cs typeface="Calibri" panose="020F0502020204030204" pitchFamily="34" charset="0"/>
                  </a:rPr>
                  <a:t>. Similarly, the number of words with three and four A’s are </a:t>
                </a:r>
                <a14:m>
                  <m:oMath xmlns:m="http://schemas.openxmlformats.org/officeDocument/2006/math">
                    <m:d>
                      <m:dPr>
                        <m:ctrlPr>
                          <a:rPr lang="en-US" sz="1600" i="1">
                            <a:latin typeface="Cambria Math" panose="02040503050406030204" pitchFamily="18" charset="0"/>
                            <a:cs typeface="Calibri" panose="020F0502020204030204" pitchFamily="34" charset="0"/>
                          </a:rPr>
                        </m:ctrlPr>
                      </m:dPr>
                      <m:e>
                        <m:eqArr>
                          <m:eqArrPr>
                            <m:ctrlPr>
                              <a:rPr lang="en-US" sz="1600" i="1">
                                <a:latin typeface="Cambria Math" panose="02040503050406030204" pitchFamily="18" charset="0"/>
                                <a:cs typeface="Calibri" panose="020F0502020204030204" pitchFamily="34" charset="0"/>
                              </a:rPr>
                            </m:ctrlPr>
                          </m:eqArrPr>
                          <m:e>
                            <m:r>
                              <a:rPr lang="en-US" sz="1600" i="1">
                                <a:latin typeface="Cambria Math" panose="02040503050406030204" pitchFamily="18" charset="0"/>
                                <a:cs typeface="Calibri" panose="020F0502020204030204" pitchFamily="34" charset="0"/>
                              </a:rPr>
                              <m:t>9</m:t>
                            </m:r>
                          </m:e>
                          <m:e>
                            <m:r>
                              <a:rPr lang="en-US" sz="1600" b="0" i="1" smtClean="0">
                                <a:latin typeface="Cambria Math" panose="02040503050406030204" pitchFamily="18" charset="0"/>
                                <a:cs typeface="Calibri" panose="020F0502020204030204" pitchFamily="34" charset="0"/>
                              </a:rPr>
                              <m:t>2</m:t>
                            </m:r>
                          </m:e>
                        </m:eqArr>
                      </m:e>
                    </m:d>
                    <m:f>
                      <m:fPr>
                        <m:ctrlPr>
                          <a:rPr lang="en-US" sz="1600" i="1">
                            <a:latin typeface="Cambria Math" panose="02040503050406030204" pitchFamily="18" charset="0"/>
                            <a:cs typeface="Calibri" panose="020F0502020204030204" pitchFamily="34" charset="0"/>
                          </a:rPr>
                        </m:ctrlPr>
                      </m:fPr>
                      <m:num>
                        <m:r>
                          <a:rPr lang="en-US" sz="1600" i="1">
                            <a:latin typeface="Cambria Math" panose="02040503050406030204" pitchFamily="18" charset="0"/>
                            <a:cs typeface="Calibri" panose="020F0502020204030204" pitchFamily="34" charset="0"/>
                          </a:rPr>
                          <m:t>5!</m:t>
                        </m:r>
                      </m:num>
                      <m:den>
                        <m:r>
                          <a:rPr lang="en-US" sz="1600" b="0" i="1" smtClean="0">
                            <a:latin typeface="Cambria Math" panose="02040503050406030204" pitchFamily="18" charset="0"/>
                            <a:cs typeface="Calibri" panose="020F0502020204030204" pitchFamily="34" charset="0"/>
                          </a:rPr>
                          <m:t>3</m:t>
                        </m:r>
                        <m:r>
                          <a:rPr lang="en-US" sz="1600" i="1">
                            <a:latin typeface="Cambria Math" panose="02040503050406030204" pitchFamily="18" charset="0"/>
                            <a:cs typeface="Calibri" panose="020F0502020204030204" pitchFamily="34" charset="0"/>
                          </a:rPr>
                          <m:t>!</m:t>
                        </m:r>
                      </m:den>
                    </m:f>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d>
                      <m:dPr>
                        <m:ctrlPr>
                          <a:rPr lang="en-US" sz="1600" i="1">
                            <a:latin typeface="Cambria Math" panose="02040503050406030204" pitchFamily="18" charset="0"/>
                            <a:cs typeface="Calibri" panose="020F0502020204030204" pitchFamily="34" charset="0"/>
                          </a:rPr>
                        </m:ctrlPr>
                      </m:dPr>
                      <m:e>
                        <m:eqArr>
                          <m:eqArrPr>
                            <m:ctrlPr>
                              <a:rPr lang="en-US" sz="1600" i="1">
                                <a:latin typeface="Cambria Math" panose="02040503050406030204" pitchFamily="18" charset="0"/>
                                <a:cs typeface="Calibri" panose="020F0502020204030204" pitchFamily="34" charset="0"/>
                              </a:rPr>
                            </m:ctrlPr>
                          </m:eqArrPr>
                          <m:e>
                            <m:r>
                              <a:rPr lang="en-US" sz="1600" i="1">
                                <a:latin typeface="Cambria Math" panose="02040503050406030204" pitchFamily="18" charset="0"/>
                                <a:cs typeface="Calibri" panose="020F0502020204030204" pitchFamily="34" charset="0"/>
                              </a:rPr>
                              <m:t>9</m:t>
                            </m:r>
                          </m:e>
                          <m:e>
                            <m:r>
                              <a:rPr lang="en-US" sz="1600" b="0" i="1" smtClean="0">
                                <a:latin typeface="Cambria Math" panose="02040503050406030204" pitchFamily="18" charset="0"/>
                                <a:cs typeface="Calibri" panose="020F0502020204030204" pitchFamily="34" charset="0"/>
                              </a:rPr>
                              <m:t>1</m:t>
                            </m:r>
                          </m:e>
                        </m:eqArr>
                      </m:e>
                    </m:d>
                    <m:f>
                      <m:fPr>
                        <m:ctrlPr>
                          <a:rPr lang="en-US" sz="1600" i="1">
                            <a:latin typeface="Cambria Math" panose="02040503050406030204" pitchFamily="18" charset="0"/>
                            <a:cs typeface="Calibri" panose="020F0502020204030204" pitchFamily="34" charset="0"/>
                          </a:rPr>
                        </m:ctrlPr>
                      </m:fPr>
                      <m:num>
                        <m:r>
                          <a:rPr lang="en-US" sz="1600" i="1">
                            <a:latin typeface="Cambria Math" panose="02040503050406030204" pitchFamily="18" charset="0"/>
                            <a:cs typeface="Calibri" panose="020F0502020204030204" pitchFamily="34" charset="0"/>
                          </a:rPr>
                          <m:t>5!</m:t>
                        </m:r>
                      </m:num>
                      <m:den>
                        <m:r>
                          <a:rPr lang="en-US" sz="1600" b="0" i="1" smtClean="0">
                            <a:latin typeface="Cambria Math" panose="02040503050406030204" pitchFamily="18" charset="0"/>
                            <a:cs typeface="Calibri" panose="020F0502020204030204" pitchFamily="34" charset="0"/>
                          </a:rPr>
                          <m:t>4</m:t>
                        </m:r>
                        <m:r>
                          <a:rPr lang="en-US" sz="1600" i="1">
                            <a:latin typeface="Cambria Math" panose="02040503050406030204" pitchFamily="18" charset="0"/>
                            <a:cs typeface="Calibri" panose="020F0502020204030204" pitchFamily="34" charset="0"/>
                          </a:rPr>
                          <m:t>!</m:t>
                        </m:r>
                      </m:den>
                    </m:f>
                  </m:oMath>
                </a14:m>
                <a:r>
                  <a:rPr lang="en-US" sz="1600" dirty="0" smtClean="0">
                    <a:latin typeface="Calibri" panose="020F0502020204030204" pitchFamily="34" charset="0"/>
                    <a:cs typeface="Calibri" panose="020F0502020204030204" pitchFamily="34" charset="0"/>
                  </a:rPr>
                  <a:t>, respectively. The answer is</a:t>
                </a:r>
                <a14:m>
                  <m:oMath xmlns:m="http://schemas.openxmlformats.org/officeDocument/2006/math">
                    <m:r>
                      <a:rPr lang="en-US" sz="1600" b="0" i="0" smtClean="0">
                        <a:latin typeface="Cambria Math" panose="02040503050406030204" pitchFamily="18" charset="0"/>
                        <a:cs typeface="Calibri" panose="020F0502020204030204" pitchFamily="34" charset="0"/>
                      </a:rPr>
                      <m:t> </m:t>
                    </m:r>
                    <m:r>
                      <a:rPr lang="en-US" sz="1600" b="0" i="1" smtClean="0">
                        <a:latin typeface="Cambria Math" panose="02040503050406030204" pitchFamily="18" charset="0"/>
                        <a:cs typeface="Calibri" panose="020F0502020204030204" pitchFamily="34" charset="0"/>
                      </a:rPr>
                      <m:t>𝑃</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10,5</m:t>
                        </m:r>
                      </m:e>
                    </m:d>
                    <m:r>
                      <a:rPr lang="en-US" sz="1600" b="0" i="1" smtClean="0">
                        <a:latin typeface="Cambria Math" panose="02040503050406030204" pitchFamily="18" charset="0"/>
                        <a:cs typeface="Calibri" panose="020F0502020204030204" pitchFamily="34" charset="0"/>
                      </a:rPr>
                      <m:t>+</m:t>
                    </m:r>
                    <m:d>
                      <m:dPr>
                        <m:ctrlPr>
                          <a:rPr lang="en-US" sz="1600" i="1">
                            <a:latin typeface="Cambria Math" panose="02040503050406030204" pitchFamily="18" charset="0"/>
                            <a:cs typeface="Calibri" panose="020F0502020204030204" pitchFamily="34" charset="0"/>
                          </a:rPr>
                        </m:ctrlPr>
                      </m:dPr>
                      <m:e>
                        <m:eqArr>
                          <m:eqArrPr>
                            <m:ctrlPr>
                              <a:rPr lang="en-US" sz="1600" i="1">
                                <a:latin typeface="Cambria Math" panose="02040503050406030204" pitchFamily="18" charset="0"/>
                                <a:cs typeface="Calibri" panose="020F0502020204030204" pitchFamily="34" charset="0"/>
                              </a:rPr>
                            </m:ctrlPr>
                          </m:eqArrPr>
                          <m:e>
                            <m:r>
                              <a:rPr lang="en-US" sz="1600" i="1">
                                <a:latin typeface="Cambria Math" panose="02040503050406030204" pitchFamily="18" charset="0"/>
                                <a:cs typeface="Calibri" panose="020F0502020204030204" pitchFamily="34" charset="0"/>
                              </a:rPr>
                              <m:t>9</m:t>
                            </m:r>
                          </m:e>
                          <m:e>
                            <m:r>
                              <a:rPr lang="en-US" sz="1600" i="1">
                                <a:latin typeface="Cambria Math" panose="02040503050406030204" pitchFamily="18" charset="0"/>
                                <a:cs typeface="Calibri" panose="020F0502020204030204" pitchFamily="34" charset="0"/>
                              </a:rPr>
                              <m:t>3</m:t>
                            </m:r>
                          </m:e>
                        </m:eqArr>
                      </m:e>
                    </m:d>
                    <m:f>
                      <m:fPr>
                        <m:ctrlPr>
                          <a:rPr lang="en-US" sz="1600" i="1">
                            <a:latin typeface="Cambria Math" panose="02040503050406030204" pitchFamily="18" charset="0"/>
                            <a:cs typeface="Calibri" panose="020F0502020204030204" pitchFamily="34" charset="0"/>
                          </a:rPr>
                        </m:ctrlPr>
                      </m:fPr>
                      <m:num>
                        <m:r>
                          <a:rPr lang="en-US" sz="1600" i="1">
                            <a:latin typeface="Cambria Math" panose="02040503050406030204" pitchFamily="18" charset="0"/>
                            <a:cs typeface="Calibri" panose="020F0502020204030204" pitchFamily="34" charset="0"/>
                          </a:rPr>
                          <m:t>5!</m:t>
                        </m:r>
                      </m:num>
                      <m:den>
                        <m:r>
                          <a:rPr lang="en-US" sz="1600" i="1">
                            <a:latin typeface="Cambria Math" panose="02040503050406030204" pitchFamily="18" charset="0"/>
                            <a:cs typeface="Calibri" panose="020F0502020204030204" pitchFamily="34" charset="0"/>
                          </a:rPr>
                          <m:t>2!</m:t>
                        </m:r>
                      </m:den>
                    </m:f>
                  </m:oMath>
                </a14:m>
                <a:r>
                  <a:rPr lang="en-US" sz="1600" dirty="0" smtClean="0">
                    <a:latin typeface="Calibri" panose="020F0502020204030204" pitchFamily="34" charset="0"/>
                    <a:cs typeface="Calibri" panose="020F0502020204030204" pitchFamily="34" charset="0"/>
                  </a:rPr>
                  <a:t> + </a:t>
                </a:r>
                <a14:m>
                  <m:oMath xmlns:m="http://schemas.openxmlformats.org/officeDocument/2006/math">
                    <m:d>
                      <m:dPr>
                        <m:ctrlPr>
                          <a:rPr lang="en-US" sz="1600" i="1">
                            <a:latin typeface="Cambria Math" panose="02040503050406030204" pitchFamily="18" charset="0"/>
                            <a:cs typeface="Calibri" panose="020F0502020204030204" pitchFamily="34" charset="0"/>
                          </a:rPr>
                        </m:ctrlPr>
                      </m:dPr>
                      <m:e>
                        <m:eqArr>
                          <m:eqArrPr>
                            <m:ctrlPr>
                              <a:rPr lang="en-US" sz="1600" i="1">
                                <a:latin typeface="Cambria Math" panose="02040503050406030204" pitchFamily="18" charset="0"/>
                                <a:cs typeface="Calibri" panose="020F0502020204030204" pitchFamily="34" charset="0"/>
                              </a:rPr>
                            </m:ctrlPr>
                          </m:eqArrPr>
                          <m:e>
                            <m:r>
                              <a:rPr lang="en-US" sz="1600" i="1">
                                <a:latin typeface="Cambria Math" panose="02040503050406030204" pitchFamily="18" charset="0"/>
                                <a:cs typeface="Calibri" panose="020F0502020204030204" pitchFamily="34" charset="0"/>
                              </a:rPr>
                              <m:t>9</m:t>
                            </m:r>
                          </m:e>
                          <m:e>
                            <m:r>
                              <a:rPr lang="en-US" sz="1600" i="1">
                                <a:latin typeface="Cambria Math" panose="02040503050406030204" pitchFamily="18" charset="0"/>
                                <a:cs typeface="Calibri" panose="020F0502020204030204" pitchFamily="34" charset="0"/>
                              </a:rPr>
                              <m:t>2</m:t>
                            </m:r>
                          </m:e>
                        </m:eqArr>
                      </m:e>
                    </m:d>
                    <m:f>
                      <m:fPr>
                        <m:ctrlPr>
                          <a:rPr lang="en-US" sz="1600" i="1">
                            <a:latin typeface="Cambria Math" panose="02040503050406030204" pitchFamily="18" charset="0"/>
                            <a:cs typeface="Calibri" panose="020F0502020204030204" pitchFamily="34" charset="0"/>
                          </a:rPr>
                        </m:ctrlPr>
                      </m:fPr>
                      <m:num>
                        <m:r>
                          <a:rPr lang="en-US" sz="1600" i="1">
                            <a:latin typeface="Cambria Math" panose="02040503050406030204" pitchFamily="18" charset="0"/>
                            <a:cs typeface="Calibri" panose="020F0502020204030204" pitchFamily="34" charset="0"/>
                          </a:rPr>
                          <m:t>5!</m:t>
                        </m:r>
                      </m:num>
                      <m:den>
                        <m:r>
                          <a:rPr lang="en-US" sz="1600" i="1">
                            <a:latin typeface="Cambria Math" panose="02040503050406030204" pitchFamily="18" charset="0"/>
                            <a:cs typeface="Calibri" panose="020F0502020204030204" pitchFamily="34" charset="0"/>
                          </a:rPr>
                          <m:t>3!</m:t>
                        </m:r>
                      </m:den>
                    </m:f>
                  </m:oMath>
                </a14:m>
                <a:r>
                  <a:rPr lang="en-US" sz="1600" dirty="0" smtClean="0">
                    <a:latin typeface="Calibri" panose="020F0502020204030204" pitchFamily="34" charset="0"/>
                    <a:cs typeface="Calibri" panose="020F0502020204030204" pitchFamily="34" charset="0"/>
                  </a:rPr>
                  <a:t> + </a:t>
                </a:r>
                <a14:m>
                  <m:oMath xmlns:m="http://schemas.openxmlformats.org/officeDocument/2006/math">
                    <m:d>
                      <m:dPr>
                        <m:ctrlPr>
                          <a:rPr lang="en-US" sz="1600" i="1">
                            <a:latin typeface="Cambria Math" panose="02040503050406030204" pitchFamily="18" charset="0"/>
                            <a:cs typeface="Calibri" panose="020F0502020204030204" pitchFamily="34" charset="0"/>
                          </a:rPr>
                        </m:ctrlPr>
                      </m:dPr>
                      <m:e>
                        <m:eqArr>
                          <m:eqArrPr>
                            <m:ctrlPr>
                              <a:rPr lang="en-US" sz="1600" i="1">
                                <a:latin typeface="Cambria Math" panose="02040503050406030204" pitchFamily="18" charset="0"/>
                                <a:cs typeface="Calibri" panose="020F0502020204030204" pitchFamily="34" charset="0"/>
                              </a:rPr>
                            </m:ctrlPr>
                          </m:eqArrPr>
                          <m:e>
                            <m:r>
                              <a:rPr lang="en-US" sz="1600" i="1">
                                <a:latin typeface="Cambria Math" panose="02040503050406030204" pitchFamily="18" charset="0"/>
                                <a:cs typeface="Calibri" panose="020F0502020204030204" pitchFamily="34" charset="0"/>
                              </a:rPr>
                              <m:t>9</m:t>
                            </m:r>
                          </m:e>
                          <m:e>
                            <m:r>
                              <a:rPr lang="en-US" sz="1600" i="1">
                                <a:latin typeface="Cambria Math" panose="02040503050406030204" pitchFamily="18" charset="0"/>
                                <a:cs typeface="Calibri" panose="020F0502020204030204" pitchFamily="34" charset="0"/>
                              </a:rPr>
                              <m:t>1</m:t>
                            </m:r>
                          </m:e>
                        </m:eqArr>
                      </m:e>
                    </m:d>
                    <m:f>
                      <m:fPr>
                        <m:ctrlPr>
                          <a:rPr lang="en-US" sz="1600" i="1">
                            <a:latin typeface="Cambria Math" panose="02040503050406030204" pitchFamily="18" charset="0"/>
                            <a:cs typeface="Calibri" panose="020F0502020204030204" pitchFamily="34" charset="0"/>
                          </a:rPr>
                        </m:ctrlPr>
                      </m:fPr>
                      <m:num>
                        <m:r>
                          <a:rPr lang="en-US" sz="1600" i="1">
                            <a:latin typeface="Cambria Math" panose="02040503050406030204" pitchFamily="18" charset="0"/>
                            <a:cs typeface="Calibri" panose="020F0502020204030204" pitchFamily="34" charset="0"/>
                          </a:rPr>
                          <m:t>5!</m:t>
                        </m:r>
                      </m:num>
                      <m:den>
                        <m:r>
                          <a:rPr lang="en-US" sz="1600" i="1">
                            <a:latin typeface="Cambria Math" panose="02040503050406030204" pitchFamily="18" charset="0"/>
                            <a:cs typeface="Calibri" panose="020F0502020204030204" pitchFamily="34" charset="0"/>
                          </a:rPr>
                          <m:t>4!</m:t>
                        </m:r>
                      </m:den>
                    </m:f>
                  </m:oMath>
                </a14:m>
                <a:r>
                  <a:rPr lang="en-US" sz="16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19</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spTree>
    <p:extLst>
      <p:ext uri="{BB962C8B-B14F-4D97-AF65-F5344CB8AC3E}">
        <p14:creationId xmlns:p14="http://schemas.microsoft.com/office/powerpoint/2010/main" val="223402791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Introduction</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43000" y="1308463"/>
                <a:ext cx="7620000" cy="4997087"/>
              </a:xfrm>
            </p:spPr>
            <p:txBody>
              <a:bodyPr>
                <a:normAutofit fontScale="25000" lnSpcReduction="20000"/>
              </a:bodyPr>
              <a:lstStyle/>
              <a:p>
                <a:pPr marL="82296" indent="0">
                  <a:buNone/>
                </a:pPr>
                <a:endParaRPr lang="en-US" sz="2900" dirty="0" smtClean="0">
                  <a:latin typeface="Calibri" panose="020F0502020204030204" pitchFamily="34" charset="0"/>
                  <a:cs typeface="Calibri" panose="020F0502020204030204" pitchFamily="34" charset="0"/>
                </a:endParaRPr>
              </a:p>
              <a:p>
                <a:pPr marL="82296" indent="0">
                  <a:buNone/>
                </a:pPr>
                <a:r>
                  <a:rPr lang="en-US" sz="6000" dirty="0" smtClean="0">
                    <a:latin typeface="Calibri" panose="020F0502020204030204" pitchFamily="34" charset="0"/>
                    <a:cs typeface="Calibri" panose="020F0502020204030204" pitchFamily="34" charset="0"/>
                  </a:rPr>
                  <a:t>How to count the elements of a given finite set? To find the cardinality of the set.</a:t>
                </a:r>
              </a:p>
              <a:p>
                <a:pPr marL="82296" indent="0">
                  <a:buNone/>
                </a:pPr>
                <a:endParaRPr lang="en-US" sz="6000" dirty="0">
                  <a:latin typeface="Calibri" panose="020F0502020204030204" pitchFamily="34" charset="0"/>
                  <a:cs typeface="Calibri" panose="020F0502020204030204" pitchFamily="34" charset="0"/>
                </a:endParaRPr>
              </a:p>
              <a:p>
                <a:pPr marL="82296" indent="0" algn="just">
                  <a:buNone/>
                </a:pPr>
                <a:r>
                  <a:rPr lang="en-US" sz="6000" dirty="0" smtClean="0">
                    <a:latin typeface="Calibri" panose="020F0502020204030204" pitchFamily="34" charset="0"/>
                    <a:cs typeface="Calibri" panose="020F0502020204030204" pitchFamily="34" charset="0"/>
                  </a:rPr>
                  <a:t>The set membership is defined in some way. The set may be defined mathematically using symbols and operations. It may also be described in words, that is, in a natural language. </a:t>
                </a:r>
              </a:p>
              <a:p>
                <a:pPr marL="914400" indent="-282575"/>
                <a:r>
                  <a:rPr lang="en-US" sz="6000" dirty="0" smtClean="0">
                    <a:latin typeface="Calibri" panose="020F0502020204030204" pitchFamily="34" charset="0"/>
                    <a:cs typeface="Calibri" panose="020F0502020204030204" pitchFamily="34" charset="0"/>
                  </a:rPr>
                  <a:t>The set of all 3-digit positive integers.</a:t>
                </a:r>
              </a:p>
              <a:p>
                <a:pPr marL="914400"/>
                <a:r>
                  <a:rPr lang="en-US" sz="6000" dirty="0" smtClean="0">
                    <a:latin typeface="Calibri" panose="020F0502020204030204" pitchFamily="34" charset="0"/>
                    <a:cs typeface="Calibri" panose="020F0502020204030204" pitchFamily="34" charset="0"/>
                  </a:rPr>
                  <a:t>The set of all nonnegative integer solutions to the equation </a:t>
                </a:r>
                <a14:m>
                  <m:oMath xmlns:m="http://schemas.openxmlformats.org/officeDocument/2006/math">
                    <m:r>
                      <a:rPr lang="en-US" sz="6000" b="0" i="1" smtClean="0">
                        <a:latin typeface="Cambria Math" panose="02040503050406030204" pitchFamily="18" charset="0"/>
                        <a:cs typeface="Calibri" panose="020F0502020204030204" pitchFamily="34" charset="0"/>
                      </a:rPr>
                      <m:t>𝑥</m:t>
                    </m:r>
                    <m:r>
                      <a:rPr lang="en-US" sz="6000" b="0" i="1" smtClean="0">
                        <a:latin typeface="Cambria Math" panose="02040503050406030204" pitchFamily="18" charset="0"/>
                        <a:cs typeface="Calibri" panose="020F0502020204030204" pitchFamily="34" charset="0"/>
                      </a:rPr>
                      <m:t>+</m:t>
                    </m:r>
                    <m:r>
                      <a:rPr lang="en-US" sz="6000" b="0" i="1" smtClean="0">
                        <a:latin typeface="Cambria Math" panose="02040503050406030204" pitchFamily="18" charset="0"/>
                        <a:cs typeface="Calibri" panose="020F0502020204030204" pitchFamily="34" charset="0"/>
                      </a:rPr>
                      <m:t>𝑦</m:t>
                    </m:r>
                    <m:r>
                      <a:rPr lang="en-US" sz="6000" b="0" i="1" smtClean="0">
                        <a:latin typeface="Cambria Math" panose="02040503050406030204" pitchFamily="18" charset="0"/>
                        <a:cs typeface="Calibri" panose="020F0502020204030204" pitchFamily="34" charset="0"/>
                      </a:rPr>
                      <m:t>+</m:t>
                    </m:r>
                    <m:r>
                      <a:rPr lang="en-US" sz="6000" b="0" i="1" smtClean="0">
                        <a:latin typeface="Cambria Math" panose="02040503050406030204" pitchFamily="18" charset="0"/>
                        <a:cs typeface="Calibri" panose="020F0502020204030204" pitchFamily="34" charset="0"/>
                      </a:rPr>
                      <m:t>𝑧</m:t>
                    </m:r>
                    <m:r>
                      <a:rPr lang="en-US" sz="6000" b="0" i="1" smtClean="0">
                        <a:latin typeface="Cambria Math" panose="02040503050406030204" pitchFamily="18" charset="0"/>
                        <a:cs typeface="Calibri" panose="020F0502020204030204" pitchFamily="34" charset="0"/>
                      </a:rPr>
                      <m:t>+</m:t>
                    </m:r>
                    <m:r>
                      <a:rPr lang="en-US" sz="6000" b="0" i="1" smtClean="0">
                        <a:latin typeface="Cambria Math" panose="02040503050406030204" pitchFamily="18" charset="0"/>
                        <a:cs typeface="Calibri" panose="020F0502020204030204" pitchFamily="34" charset="0"/>
                      </a:rPr>
                      <m:t>𝑡</m:t>
                    </m:r>
                    <m:r>
                      <a:rPr lang="en-US" sz="6000" b="0" i="1" smtClean="0">
                        <a:latin typeface="Cambria Math" panose="02040503050406030204" pitchFamily="18" charset="0"/>
                        <a:cs typeface="Calibri" panose="020F0502020204030204" pitchFamily="34" charset="0"/>
                      </a:rPr>
                      <m:t>=14.</m:t>
                    </m:r>
                  </m:oMath>
                </a14:m>
                <a:endParaRPr lang="en-US" sz="6000" dirty="0" smtClean="0">
                  <a:latin typeface="Calibri" panose="020F0502020204030204" pitchFamily="34" charset="0"/>
                  <a:cs typeface="Calibri" panose="020F0502020204030204" pitchFamily="34" charset="0"/>
                </a:endParaRPr>
              </a:p>
              <a:p>
                <a:pPr marL="914400" algn="just"/>
                <a:r>
                  <a:rPr lang="en-US" sz="6000" dirty="0" smtClean="0">
                    <a:latin typeface="Calibri" panose="020F0502020204030204" pitchFamily="34" charset="0"/>
                    <a:cs typeface="Calibri" panose="020F0502020204030204" pitchFamily="34" charset="0"/>
                  </a:rPr>
                  <a:t>The set of all possible assignments of 12 identical presents (gifts) </a:t>
                </a:r>
                <a:r>
                  <a:rPr lang="en-US" sz="6000" smtClean="0">
                    <a:latin typeface="Calibri" panose="020F0502020204030204" pitchFamily="34" charset="0"/>
                    <a:cs typeface="Calibri" panose="020F0502020204030204" pitchFamily="34" charset="0"/>
                  </a:rPr>
                  <a:t>to 30 </a:t>
                </a:r>
                <a:r>
                  <a:rPr lang="en-US" sz="6000" dirty="0" smtClean="0">
                    <a:latin typeface="Calibri" panose="020F0502020204030204" pitchFamily="34" charset="0"/>
                    <a:cs typeface="Calibri" panose="020F0502020204030204" pitchFamily="34" charset="0"/>
                  </a:rPr>
                  <a:t>students such that no student can receive more than one present.</a:t>
                </a:r>
              </a:p>
              <a:p>
                <a:pPr marL="82296" indent="0" algn="just">
                  <a:spcBef>
                    <a:spcPts val="1200"/>
                  </a:spcBef>
                  <a:buNone/>
                </a:pPr>
                <a:r>
                  <a:rPr lang="en-US" sz="6000" dirty="0" smtClean="0">
                    <a:latin typeface="Calibri" panose="020F0502020204030204" pitchFamily="34" charset="0"/>
                    <a:cs typeface="Calibri" panose="020F0502020204030204" pitchFamily="34" charset="0"/>
                  </a:rPr>
                  <a:t>Sometimes, the set is defined implicitly. For example, “In how many ways, can one distribute 45 different books among 20 students?” The set indeed comprises all the possible distributions.</a:t>
                </a:r>
              </a:p>
              <a:p>
                <a:pPr marL="82296" indent="0" algn="just">
                  <a:spcBef>
                    <a:spcPts val="1200"/>
                  </a:spcBef>
                  <a:buNone/>
                </a:pPr>
                <a:r>
                  <a:rPr lang="en-US" sz="6000" dirty="0" smtClean="0">
                    <a:latin typeface="Calibri" panose="020F0502020204030204" pitchFamily="34" charset="0"/>
                    <a:cs typeface="Calibri" panose="020F0502020204030204" pitchFamily="34" charset="0"/>
                  </a:rPr>
                  <a:t>One naive solution is to enumerate the elements of the set and count them, a thing that we have done since our childhood. The number of ways one can give 2 identical gifts to 3 persons.</a:t>
                </a:r>
              </a:p>
              <a:p>
                <a:pPr marL="82296" indent="0">
                  <a:buNone/>
                </a:pPr>
                <a:endParaRPr lang="en-US" sz="6000" dirty="0" smtClean="0">
                  <a:latin typeface="Calibri" panose="020F0502020204030204" pitchFamily="34" charset="0"/>
                  <a:cs typeface="Calibri" panose="020F0502020204030204" pitchFamily="34" charset="0"/>
                </a:endParaRPr>
              </a:p>
              <a:p>
                <a:pPr marL="82296" indent="0">
                  <a:buNone/>
                </a:pPr>
                <a:endParaRPr lang="en-US" sz="6000" dirty="0">
                  <a:latin typeface="Calibri" panose="020F0502020204030204" pitchFamily="34" charset="0"/>
                  <a:cs typeface="Calibri" panose="020F0502020204030204" pitchFamily="34" charset="0"/>
                </a:endParaRPr>
              </a:p>
              <a:p>
                <a:pPr marL="82296" indent="0">
                  <a:buNone/>
                </a:pPr>
                <a:endParaRPr lang="en-US" sz="6000" dirty="0" smtClean="0">
                  <a:latin typeface="Calibri" panose="020F0502020204030204" pitchFamily="34" charset="0"/>
                  <a:cs typeface="Calibri" panose="020F0502020204030204" pitchFamily="34" charset="0"/>
                </a:endParaRPr>
              </a:p>
              <a:p>
                <a:pPr marL="82296" indent="0">
                  <a:buNone/>
                </a:pPr>
                <a:endParaRPr lang="en-US" sz="6000" dirty="0">
                  <a:latin typeface="Calibri" panose="020F0502020204030204" pitchFamily="34" charset="0"/>
                  <a:cs typeface="Calibri" panose="020F0502020204030204" pitchFamily="34" charset="0"/>
                </a:endParaRPr>
              </a:p>
              <a:p>
                <a:pPr marL="82296" indent="0" algn="just">
                  <a:buNone/>
                </a:pPr>
                <a:r>
                  <a:rPr lang="en-US" sz="6000" dirty="0" smtClean="0">
                    <a:latin typeface="Calibri" panose="020F0502020204030204" pitchFamily="34" charset="0"/>
                    <a:cs typeface="Calibri" panose="020F0502020204030204" pitchFamily="34" charset="0"/>
                  </a:rPr>
                  <a:t>Such a method does not work when the set has a large number of elements. This has led to the theory (and principles) of counting. The theory indeed helps us count the elements of a set without enumerating them.</a:t>
                </a:r>
              </a:p>
              <a:p>
                <a:pPr marL="82296" indent="0">
                  <a:buNone/>
                </a:pPr>
                <a:endParaRPr lang="en-US" sz="6000" dirty="0" smtClean="0">
                  <a:latin typeface="Calibri" panose="020F0502020204030204" pitchFamily="34" charset="0"/>
                  <a:cs typeface="Calibri" panose="020F0502020204030204" pitchFamily="34" charset="0"/>
                </a:endParaRPr>
              </a:p>
              <a:p>
                <a:pPr marL="82296" indent="0">
                  <a:buNone/>
                </a:pPr>
                <a:endParaRPr lang="en-US" sz="60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43000" y="1308463"/>
                <a:ext cx="7620000" cy="4997087"/>
              </a:xfrm>
              <a:blipFill rotWithShape="0">
                <a:blip r:embed="rId2"/>
                <a:stretch>
                  <a:fillRect r="-240" b="-109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pPr/>
              <a:t>2</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718425668"/>
              </p:ext>
            </p:extLst>
          </p:nvPr>
        </p:nvGraphicFramePr>
        <p:xfrm>
          <a:off x="2663952" y="4724400"/>
          <a:ext cx="841248" cy="822960"/>
        </p:xfrm>
        <a:graphic>
          <a:graphicData uri="http://schemas.openxmlformats.org/drawingml/2006/table">
            <a:tbl>
              <a:tblPr firstRow="1" bandRow="1">
                <a:tableStyleId>{5C22544A-7EE6-4342-B048-85BDC9FD1C3A}</a:tableStyleId>
              </a:tblPr>
              <a:tblGrid>
                <a:gridCol w="280416"/>
                <a:gridCol w="280416"/>
                <a:gridCol w="280416"/>
              </a:tblGrid>
              <a:tr h="281527">
                <a:tc>
                  <a:txBody>
                    <a:bodyPr/>
                    <a:lstStyle/>
                    <a:p>
                      <a:pPr algn="ctr"/>
                      <a:r>
                        <a:rPr lang="en-US" sz="1400" dirty="0" smtClean="0"/>
                        <a:t>A</a:t>
                      </a:r>
                      <a:endParaRPr lang="en-US" sz="1400" b="0"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sz="1400" dirty="0" smtClean="0"/>
                        <a:t>B</a:t>
                      </a:r>
                      <a:endParaRPr lang="en-US" sz="1400" b="0" dirty="0" smtClean="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sz="1400" dirty="0" smtClean="0"/>
                        <a:t>C</a:t>
                      </a:r>
                      <a:endParaRPr lang="en-US" sz="1400" b="0" dirty="0">
                        <a:solidFill>
                          <a:schemeClr val="tx1"/>
                        </a:solidFill>
                        <a:latin typeface="Calibri" panose="020F0502020204030204" pitchFamily="34" charset="0"/>
                        <a:cs typeface="Calibri" panose="020F0502020204030204" pitchFamily="34" charset="0"/>
                      </a:endParaRPr>
                    </a:p>
                  </a:txBody>
                  <a:tcPr/>
                </a:tc>
              </a:tr>
              <a:tr h="492673">
                <a:tc>
                  <a:txBody>
                    <a:bodyPr/>
                    <a:lstStyle/>
                    <a:p>
                      <a:pPr algn="ctr"/>
                      <a:endParaRPr lang="en-US" sz="1400" b="0" dirty="0">
                        <a:solidFill>
                          <a:schemeClr val="tx1"/>
                        </a:solidFill>
                        <a:latin typeface="Calibri" panose="020F0502020204030204" pitchFamily="34" charset="0"/>
                        <a:cs typeface="Calibri" panose="020F0502020204030204" pitchFamily="34" charset="0"/>
                      </a:endParaRPr>
                    </a:p>
                  </a:txBody>
                  <a:tcPr/>
                </a:tc>
                <a:tc>
                  <a:txBody>
                    <a:bodyPr/>
                    <a:lstStyle/>
                    <a:p>
                      <a:pPr algn="ctr"/>
                      <a:endParaRPr lang="en-US" sz="1400" b="0"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sz="1400" b="1" dirty="0" smtClean="0">
                          <a:solidFill>
                            <a:schemeClr val="tx1"/>
                          </a:solidFill>
                        </a:rPr>
                        <a:t>G</a:t>
                      </a:r>
                    </a:p>
                    <a:p>
                      <a:pPr algn="ctr"/>
                      <a:r>
                        <a:rPr lang="en-US" sz="1400" b="1" dirty="0" smtClean="0">
                          <a:solidFill>
                            <a:schemeClr val="tx1"/>
                          </a:solidFill>
                        </a:rPr>
                        <a:t>G</a:t>
                      </a:r>
                      <a:endParaRPr lang="en-US" sz="1400" b="1" dirty="0" smtClean="0">
                        <a:solidFill>
                          <a:schemeClr val="tx1"/>
                        </a:solidFill>
                        <a:latin typeface="Calibri" panose="020F0502020204030204" pitchFamily="34" charset="0"/>
                        <a:cs typeface="Calibri" panose="020F0502020204030204" pitchFamily="34" charset="0"/>
                      </a:endParaRPr>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806036350"/>
              </p:ext>
            </p:extLst>
          </p:nvPr>
        </p:nvGraphicFramePr>
        <p:xfrm>
          <a:off x="6388020" y="4739640"/>
          <a:ext cx="841248" cy="822960"/>
        </p:xfrm>
        <a:graphic>
          <a:graphicData uri="http://schemas.openxmlformats.org/drawingml/2006/table">
            <a:tbl>
              <a:tblPr firstRow="1" bandRow="1">
                <a:tableStyleId>{5C22544A-7EE6-4342-B048-85BDC9FD1C3A}</a:tableStyleId>
              </a:tblPr>
              <a:tblGrid>
                <a:gridCol w="280416"/>
                <a:gridCol w="280416"/>
                <a:gridCol w="280416"/>
              </a:tblGrid>
              <a:tr h="281527">
                <a:tc>
                  <a:txBody>
                    <a:bodyPr/>
                    <a:lstStyle/>
                    <a:p>
                      <a:pPr algn="ctr"/>
                      <a:r>
                        <a:rPr lang="en-US" sz="1400" dirty="0" smtClean="0"/>
                        <a:t>A</a:t>
                      </a:r>
                      <a:endParaRPr lang="en-US" sz="1400" b="0"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sz="1400" dirty="0" smtClean="0"/>
                        <a:t>B</a:t>
                      </a:r>
                      <a:endParaRPr lang="en-US" sz="1400" b="0" dirty="0" smtClean="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sz="1400" dirty="0" smtClean="0"/>
                        <a:t>C</a:t>
                      </a:r>
                      <a:endParaRPr lang="en-US" sz="1400" b="0" dirty="0">
                        <a:solidFill>
                          <a:schemeClr val="tx1"/>
                        </a:solidFill>
                        <a:latin typeface="Calibri" panose="020F0502020204030204" pitchFamily="34" charset="0"/>
                        <a:cs typeface="Calibri" panose="020F0502020204030204" pitchFamily="34" charset="0"/>
                      </a:endParaRPr>
                    </a:p>
                  </a:txBody>
                  <a:tcPr/>
                </a:tc>
              </a:tr>
              <a:tr h="492673">
                <a:tc>
                  <a:txBody>
                    <a:bodyPr/>
                    <a:lstStyle/>
                    <a:p>
                      <a:pPr algn="ctr"/>
                      <a:r>
                        <a:rPr lang="en-US" sz="1400" b="1" dirty="0" smtClean="0"/>
                        <a:t>G</a:t>
                      </a:r>
                    </a:p>
                    <a:p>
                      <a:pPr algn="ctr"/>
                      <a:endParaRPr lang="en-US" sz="1400" b="1"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sz="1400" b="1" dirty="0" smtClean="0"/>
                        <a:t>G</a:t>
                      </a:r>
                      <a:endParaRPr lang="en-US" sz="1400" b="1" dirty="0">
                        <a:solidFill>
                          <a:schemeClr val="tx1"/>
                        </a:solidFill>
                        <a:latin typeface="Calibri" panose="020F0502020204030204" pitchFamily="34" charset="0"/>
                        <a:cs typeface="Calibri" panose="020F0502020204030204" pitchFamily="34" charset="0"/>
                      </a:endParaRPr>
                    </a:p>
                  </a:txBody>
                  <a:tcPr/>
                </a:tc>
                <a:tc>
                  <a:txBody>
                    <a:bodyPr/>
                    <a:lstStyle/>
                    <a:p>
                      <a:pPr algn="ctr"/>
                      <a:endParaRPr lang="en-US" sz="1400" b="0" dirty="0" smtClean="0">
                        <a:solidFill>
                          <a:schemeClr val="tx1"/>
                        </a:solidFill>
                        <a:latin typeface="Calibri" panose="020F0502020204030204" pitchFamily="34" charset="0"/>
                        <a:cs typeface="Calibri" panose="020F0502020204030204" pitchFamily="34" charset="0"/>
                      </a:endParaRPr>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690118113"/>
              </p:ext>
            </p:extLst>
          </p:nvPr>
        </p:nvGraphicFramePr>
        <p:xfrm>
          <a:off x="7324248" y="4739640"/>
          <a:ext cx="841248" cy="822960"/>
        </p:xfrm>
        <a:graphic>
          <a:graphicData uri="http://schemas.openxmlformats.org/drawingml/2006/table">
            <a:tbl>
              <a:tblPr firstRow="1" bandRow="1">
                <a:tableStyleId>{5C22544A-7EE6-4342-B048-85BDC9FD1C3A}</a:tableStyleId>
              </a:tblPr>
              <a:tblGrid>
                <a:gridCol w="280416"/>
                <a:gridCol w="280416"/>
                <a:gridCol w="280416"/>
              </a:tblGrid>
              <a:tr h="281527">
                <a:tc>
                  <a:txBody>
                    <a:bodyPr/>
                    <a:lstStyle/>
                    <a:p>
                      <a:pPr algn="ctr"/>
                      <a:r>
                        <a:rPr lang="en-US" sz="1400" dirty="0" smtClean="0"/>
                        <a:t>A</a:t>
                      </a:r>
                      <a:endParaRPr lang="en-US" sz="1400" b="0"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sz="1400" dirty="0" smtClean="0"/>
                        <a:t>B</a:t>
                      </a:r>
                      <a:endParaRPr lang="en-US" sz="1400" b="0" dirty="0" smtClean="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sz="1400" dirty="0" smtClean="0"/>
                        <a:t>C</a:t>
                      </a:r>
                      <a:endParaRPr lang="en-US" sz="1400" b="0" dirty="0">
                        <a:solidFill>
                          <a:schemeClr val="tx1"/>
                        </a:solidFill>
                        <a:latin typeface="Calibri" panose="020F0502020204030204" pitchFamily="34" charset="0"/>
                        <a:cs typeface="Calibri" panose="020F0502020204030204" pitchFamily="34" charset="0"/>
                      </a:endParaRPr>
                    </a:p>
                  </a:txBody>
                  <a:tcPr/>
                </a:tc>
              </a:tr>
              <a:tr h="492673">
                <a:tc>
                  <a:txBody>
                    <a:bodyPr/>
                    <a:lstStyle/>
                    <a:p>
                      <a:pPr algn="ctr"/>
                      <a:r>
                        <a:rPr lang="en-US" sz="1400" b="1" dirty="0" smtClean="0"/>
                        <a:t>G</a:t>
                      </a:r>
                    </a:p>
                    <a:p>
                      <a:pPr algn="ctr"/>
                      <a:r>
                        <a:rPr lang="en-US" sz="1400" b="1" dirty="0" smtClean="0"/>
                        <a:t>G</a:t>
                      </a:r>
                      <a:endParaRPr lang="en-US" sz="1400" b="1" dirty="0">
                        <a:solidFill>
                          <a:schemeClr val="tx1"/>
                        </a:solidFill>
                        <a:latin typeface="Calibri" panose="020F0502020204030204" pitchFamily="34" charset="0"/>
                        <a:cs typeface="Calibri" panose="020F0502020204030204" pitchFamily="34" charset="0"/>
                      </a:endParaRPr>
                    </a:p>
                  </a:txBody>
                  <a:tcPr/>
                </a:tc>
                <a:tc>
                  <a:txBody>
                    <a:bodyPr/>
                    <a:lstStyle/>
                    <a:p>
                      <a:pPr algn="ctr"/>
                      <a:endParaRPr lang="en-US" sz="1400" b="0" dirty="0">
                        <a:solidFill>
                          <a:schemeClr val="tx1"/>
                        </a:solidFill>
                        <a:latin typeface="Calibri" panose="020F0502020204030204" pitchFamily="34" charset="0"/>
                        <a:cs typeface="Calibri" panose="020F0502020204030204" pitchFamily="34" charset="0"/>
                      </a:endParaRPr>
                    </a:p>
                  </a:txBody>
                  <a:tcPr/>
                </a:tc>
                <a:tc>
                  <a:txBody>
                    <a:bodyPr/>
                    <a:lstStyle/>
                    <a:p>
                      <a:pPr algn="ctr"/>
                      <a:endParaRPr lang="en-US" sz="1400" b="0" dirty="0" smtClean="0">
                        <a:solidFill>
                          <a:schemeClr val="tx1"/>
                        </a:solidFill>
                        <a:latin typeface="Calibri" panose="020F0502020204030204" pitchFamily="34" charset="0"/>
                        <a:cs typeface="Calibri" panose="020F0502020204030204" pitchFamily="34" charset="0"/>
                      </a:endParaRPr>
                    </a:p>
                  </a:txBody>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351646072"/>
              </p:ext>
            </p:extLst>
          </p:nvPr>
        </p:nvGraphicFramePr>
        <p:xfrm>
          <a:off x="4532376" y="4724400"/>
          <a:ext cx="841248" cy="832795"/>
        </p:xfrm>
        <a:graphic>
          <a:graphicData uri="http://schemas.openxmlformats.org/drawingml/2006/table">
            <a:tbl>
              <a:tblPr firstRow="1" bandRow="1">
                <a:tableStyleId>{5C22544A-7EE6-4342-B048-85BDC9FD1C3A}</a:tableStyleId>
              </a:tblPr>
              <a:tblGrid>
                <a:gridCol w="280416"/>
                <a:gridCol w="280416"/>
                <a:gridCol w="280416"/>
              </a:tblGrid>
              <a:tr h="294965">
                <a:tc>
                  <a:txBody>
                    <a:bodyPr/>
                    <a:lstStyle/>
                    <a:p>
                      <a:pPr algn="ctr"/>
                      <a:r>
                        <a:rPr lang="en-US" sz="1400" dirty="0" smtClean="0"/>
                        <a:t>A</a:t>
                      </a:r>
                      <a:endParaRPr lang="en-US" sz="1400" b="0"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sz="1400" dirty="0" smtClean="0"/>
                        <a:t>B</a:t>
                      </a:r>
                      <a:endParaRPr lang="en-US" sz="1400" b="0" dirty="0" smtClean="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sz="1400" dirty="0" smtClean="0"/>
                        <a:t>C</a:t>
                      </a:r>
                      <a:endParaRPr lang="en-US" sz="1400" b="0" dirty="0">
                        <a:solidFill>
                          <a:schemeClr val="tx1"/>
                        </a:solidFill>
                        <a:latin typeface="Calibri" panose="020F0502020204030204" pitchFamily="34" charset="0"/>
                        <a:cs typeface="Calibri" panose="020F0502020204030204" pitchFamily="34" charset="0"/>
                      </a:endParaRPr>
                    </a:p>
                  </a:txBody>
                  <a:tcPr/>
                </a:tc>
              </a:tr>
              <a:tr h="527995">
                <a:tc>
                  <a:txBody>
                    <a:bodyPr/>
                    <a:lstStyle/>
                    <a:p>
                      <a:pPr algn="ctr"/>
                      <a:r>
                        <a:rPr lang="en-US" sz="1400" b="1" dirty="0" smtClean="0"/>
                        <a:t>G</a:t>
                      </a:r>
                      <a:endParaRPr lang="en-US" sz="1400" b="1" dirty="0">
                        <a:solidFill>
                          <a:schemeClr val="tx1"/>
                        </a:solidFill>
                        <a:latin typeface="Calibri" panose="020F0502020204030204" pitchFamily="34" charset="0"/>
                        <a:cs typeface="Calibri" panose="020F0502020204030204" pitchFamily="34" charset="0"/>
                      </a:endParaRPr>
                    </a:p>
                  </a:txBody>
                  <a:tcPr/>
                </a:tc>
                <a:tc>
                  <a:txBody>
                    <a:bodyPr/>
                    <a:lstStyle/>
                    <a:p>
                      <a:pPr algn="ctr"/>
                      <a:endParaRPr lang="en-US" sz="1400" b="1" dirty="0" smtClean="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sz="1400" b="1" dirty="0" smtClean="0"/>
                        <a:t>G</a:t>
                      </a:r>
                      <a:endParaRPr lang="en-US" sz="1400" b="1" dirty="0" smtClean="0">
                        <a:solidFill>
                          <a:schemeClr val="tx1"/>
                        </a:solidFill>
                        <a:latin typeface="Calibri" panose="020F0502020204030204" pitchFamily="34" charset="0"/>
                        <a:cs typeface="Calibri" panose="020F0502020204030204" pitchFamily="34" charset="0"/>
                      </a:endParaRPr>
                    </a:p>
                  </a:txBody>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4104822937"/>
              </p:ext>
            </p:extLst>
          </p:nvPr>
        </p:nvGraphicFramePr>
        <p:xfrm>
          <a:off x="3591774" y="4724400"/>
          <a:ext cx="841248" cy="822960"/>
        </p:xfrm>
        <a:graphic>
          <a:graphicData uri="http://schemas.openxmlformats.org/drawingml/2006/table">
            <a:tbl>
              <a:tblPr firstRow="1" bandRow="1">
                <a:tableStyleId>{5C22544A-7EE6-4342-B048-85BDC9FD1C3A}</a:tableStyleId>
              </a:tblPr>
              <a:tblGrid>
                <a:gridCol w="280416"/>
                <a:gridCol w="280416"/>
                <a:gridCol w="280416"/>
              </a:tblGrid>
              <a:tr h="292600">
                <a:tc>
                  <a:txBody>
                    <a:bodyPr/>
                    <a:lstStyle/>
                    <a:p>
                      <a:pPr algn="ctr"/>
                      <a:r>
                        <a:rPr lang="en-US" sz="1400" dirty="0" smtClean="0"/>
                        <a:t>A</a:t>
                      </a:r>
                      <a:endParaRPr lang="en-US" sz="1400" b="0"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sz="1400" dirty="0" smtClean="0"/>
                        <a:t>B</a:t>
                      </a:r>
                      <a:endParaRPr lang="en-US" sz="1400" b="0" dirty="0" smtClean="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sz="1400" dirty="0" smtClean="0"/>
                        <a:t>C</a:t>
                      </a:r>
                      <a:endParaRPr lang="en-US" sz="1400" b="0" dirty="0">
                        <a:solidFill>
                          <a:schemeClr val="tx1"/>
                        </a:solidFill>
                        <a:latin typeface="Calibri" panose="020F0502020204030204" pitchFamily="34" charset="0"/>
                        <a:cs typeface="Calibri" panose="020F0502020204030204" pitchFamily="34" charset="0"/>
                      </a:endParaRPr>
                    </a:p>
                  </a:txBody>
                  <a:tcPr/>
                </a:tc>
              </a:tr>
              <a:tr h="492673">
                <a:tc>
                  <a:txBody>
                    <a:bodyPr/>
                    <a:lstStyle/>
                    <a:p>
                      <a:pPr algn="ctr"/>
                      <a:endParaRPr lang="en-US" sz="1400" b="0"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sz="1400" b="1" dirty="0" smtClean="0"/>
                        <a:t>G</a:t>
                      </a:r>
                      <a:endParaRPr lang="en-US" sz="1400" b="1"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sz="1400" b="1" dirty="0" smtClean="0"/>
                        <a:t>G</a:t>
                      </a:r>
                    </a:p>
                    <a:p>
                      <a:pPr algn="ctr"/>
                      <a:endParaRPr lang="en-US" sz="1400" b="1" dirty="0" smtClean="0">
                        <a:solidFill>
                          <a:schemeClr val="tx1"/>
                        </a:solidFill>
                        <a:latin typeface="Calibri" panose="020F0502020204030204" pitchFamily="34" charset="0"/>
                        <a:cs typeface="Calibri" panose="020F0502020204030204" pitchFamily="34" charset="0"/>
                      </a:endParaRPr>
                    </a:p>
                  </a:txBody>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845923324"/>
              </p:ext>
            </p:extLst>
          </p:nvPr>
        </p:nvGraphicFramePr>
        <p:xfrm>
          <a:off x="5453808" y="4724400"/>
          <a:ext cx="841248" cy="822960"/>
        </p:xfrm>
        <a:graphic>
          <a:graphicData uri="http://schemas.openxmlformats.org/drawingml/2006/table">
            <a:tbl>
              <a:tblPr firstRow="1" bandRow="1">
                <a:tableStyleId>{5C22544A-7EE6-4342-B048-85BDC9FD1C3A}</a:tableStyleId>
              </a:tblPr>
              <a:tblGrid>
                <a:gridCol w="280416"/>
                <a:gridCol w="280416"/>
                <a:gridCol w="280416"/>
              </a:tblGrid>
              <a:tr h="281527">
                <a:tc>
                  <a:txBody>
                    <a:bodyPr/>
                    <a:lstStyle/>
                    <a:p>
                      <a:pPr algn="ctr"/>
                      <a:r>
                        <a:rPr lang="en-US" sz="1400" dirty="0" smtClean="0"/>
                        <a:t>A</a:t>
                      </a:r>
                      <a:endParaRPr lang="en-US" sz="1400" b="0"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sz="1400" dirty="0" smtClean="0"/>
                        <a:t>B</a:t>
                      </a:r>
                      <a:endParaRPr lang="en-US" sz="1400" b="0" dirty="0" smtClean="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sz="1400" dirty="0" smtClean="0"/>
                        <a:t>C</a:t>
                      </a:r>
                      <a:endParaRPr lang="en-US" sz="1400" b="0" dirty="0">
                        <a:solidFill>
                          <a:schemeClr val="tx1"/>
                        </a:solidFill>
                        <a:latin typeface="Calibri" panose="020F0502020204030204" pitchFamily="34" charset="0"/>
                        <a:cs typeface="Calibri" panose="020F0502020204030204" pitchFamily="34" charset="0"/>
                      </a:endParaRPr>
                    </a:p>
                  </a:txBody>
                  <a:tcPr/>
                </a:tc>
              </a:tr>
              <a:tr h="492673">
                <a:tc>
                  <a:txBody>
                    <a:bodyPr/>
                    <a:lstStyle/>
                    <a:p>
                      <a:pPr algn="ctr"/>
                      <a:endParaRPr lang="en-US" sz="1400" b="0"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sz="1400" b="1" dirty="0" smtClean="0"/>
                        <a:t>G</a:t>
                      </a:r>
                    </a:p>
                    <a:p>
                      <a:pPr algn="ctr"/>
                      <a:r>
                        <a:rPr lang="en-US" sz="1400" b="1" dirty="0" smtClean="0"/>
                        <a:t>G</a:t>
                      </a:r>
                      <a:endParaRPr lang="en-US" sz="1400" b="1" dirty="0">
                        <a:solidFill>
                          <a:schemeClr val="tx1"/>
                        </a:solidFill>
                        <a:latin typeface="Calibri" panose="020F0502020204030204" pitchFamily="34" charset="0"/>
                        <a:cs typeface="Calibri" panose="020F0502020204030204" pitchFamily="34" charset="0"/>
                      </a:endParaRPr>
                    </a:p>
                  </a:txBody>
                  <a:tcPr/>
                </a:tc>
                <a:tc>
                  <a:txBody>
                    <a:bodyPr/>
                    <a:lstStyle/>
                    <a:p>
                      <a:pPr algn="ctr"/>
                      <a:endParaRPr lang="en-US" sz="1400" b="0" dirty="0" smtClean="0">
                        <a:solidFill>
                          <a:schemeClr val="tx1"/>
                        </a:solidFill>
                        <a:latin typeface="Calibri" panose="020F0502020204030204" pitchFamily="34" charset="0"/>
                        <a:cs typeface="Calibri" panose="020F0502020204030204" pitchFamily="34" charset="0"/>
                      </a:endParaRPr>
                    </a:p>
                  </a:txBody>
                  <a:tcPr/>
                </a:tc>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117285997"/>
              </p:ext>
            </p:extLst>
          </p:nvPr>
        </p:nvGraphicFramePr>
        <p:xfrm>
          <a:off x="1793160" y="4739640"/>
          <a:ext cx="841248" cy="822960"/>
        </p:xfrm>
        <a:graphic>
          <a:graphicData uri="http://schemas.openxmlformats.org/drawingml/2006/table">
            <a:tbl>
              <a:tblPr firstRow="1" bandRow="1">
                <a:tableStyleId>{073A0DAA-6AF3-43AB-8588-CEC1D06C72B9}</a:tableStyleId>
              </a:tblPr>
              <a:tblGrid>
                <a:gridCol w="841248"/>
              </a:tblGrid>
              <a:tr h="281527">
                <a:tc>
                  <a:txBody>
                    <a:bodyPr/>
                    <a:lstStyle/>
                    <a:p>
                      <a:pPr algn="ctr"/>
                      <a:r>
                        <a:rPr lang="en-US" sz="1400" b="0" dirty="0" smtClean="0">
                          <a:solidFill>
                            <a:schemeClr val="tx1"/>
                          </a:solidFill>
                          <a:latin typeface="Calibri" panose="020F0502020204030204" pitchFamily="34" charset="0"/>
                          <a:cs typeface="Calibri" panose="020F0502020204030204" pitchFamily="34" charset="0"/>
                        </a:rPr>
                        <a:t>Person</a:t>
                      </a:r>
                      <a:endParaRPr lang="en-US" sz="1400" b="0" dirty="0">
                        <a:solidFill>
                          <a:schemeClr val="tx1"/>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92673">
                <a:tc>
                  <a:txBody>
                    <a:bodyPr/>
                    <a:lstStyle/>
                    <a:p>
                      <a:pPr algn="ctr"/>
                      <a:r>
                        <a:rPr lang="en-US" sz="1400" b="0" dirty="0" smtClean="0">
                          <a:solidFill>
                            <a:schemeClr val="tx1"/>
                          </a:solidFill>
                          <a:latin typeface="Calibri" panose="020F0502020204030204" pitchFamily="34" charset="0"/>
                          <a:cs typeface="Calibri" panose="020F0502020204030204" pitchFamily="34" charset="0"/>
                        </a:rPr>
                        <a:t>Gifts Assigned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5" name="Picture 4">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6" name="Picture 5">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5"/>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Combination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fontScale="77500" lnSpcReduction="20000"/>
              </a:bodyPr>
              <a:lstStyle/>
              <a:p>
                <a:pPr marL="82296" indent="0" algn="just">
                  <a:lnSpc>
                    <a:spcPts val="2400"/>
                  </a:lnSpc>
                  <a:spcBef>
                    <a:spcPts val="0"/>
                  </a:spcBef>
                  <a:spcAft>
                    <a:spcPts val="600"/>
                  </a:spcAft>
                  <a:buNone/>
                </a:pPr>
                <a:r>
                  <a:rPr lang="en-US" sz="1600" b="1" dirty="0" smtClean="0">
                    <a:latin typeface="Calibri" panose="020F0502020204030204" pitchFamily="34" charset="0"/>
                    <a:cs typeface="Calibri" panose="020F0502020204030204" pitchFamily="34" charset="0"/>
                  </a:rPr>
                  <a:t>Example 17 (The Binomial Theorem.)</a:t>
                </a:r>
                <a:r>
                  <a:rPr lang="en-US" sz="1600" dirty="0" smtClean="0">
                    <a:latin typeface="Calibri" panose="020F0502020204030204" pitchFamily="34" charset="0"/>
                    <a:cs typeface="Calibri" panose="020F0502020204030204" pitchFamily="34" charset="0"/>
                  </a:rPr>
                  <a:t> Prove that the following equality holds for all real numbers </a:t>
                </a:r>
                <a14:m>
                  <m:oMath xmlns:m="http://schemas.openxmlformats.org/officeDocument/2006/math">
                    <m:r>
                      <a:rPr lang="en-US" sz="1600" b="0" i="1" smtClean="0">
                        <a:latin typeface="Cambria Math" panose="02040503050406030204" pitchFamily="18" charset="0"/>
                        <a:cs typeface="Calibri" panose="020F0502020204030204" pitchFamily="34" charset="0"/>
                      </a:rPr>
                      <m:t>𝑥</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r>
                      <a:rPr lang="en-US" sz="1600" b="0" i="1" smtClean="0">
                        <a:latin typeface="Cambria Math" panose="02040503050406030204" pitchFamily="18" charset="0"/>
                        <a:cs typeface="Calibri" panose="020F0502020204030204" pitchFamily="34" charset="0"/>
                      </a:rPr>
                      <m:t>𝑦</m:t>
                    </m:r>
                  </m:oMath>
                </a14:m>
                <a:r>
                  <a:rPr lang="en-US" sz="1600" dirty="0" smtClean="0">
                    <a:latin typeface="Calibri" panose="020F0502020204030204" pitchFamily="34" charset="0"/>
                    <a:cs typeface="Calibri" panose="020F0502020204030204" pitchFamily="34" charset="0"/>
                  </a:rPr>
                  <a:t>, and all positive integers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a:t>
                </a:r>
              </a:p>
              <a:p>
                <a:pPr marL="82296" indent="0" algn="just">
                  <a:lnSpc>
                    <a:spcPts val="2400"/>
                  </a:lnSpc>
                  <a:spcBef>
                    <a:spcPts val="0"/>
                  </a:spcBef>
                  <a:spcAft>
                    <a:spcPts val="600"/>
                  </a:spcAft>
                  <a:buNone/>
                </a:pP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cs typeface="Calibri" panose="020F0502020204030204" pitchFamily="34" charset="0"/>
                            </a:rPr>
                          </m:ctrlPr>
                        </m:sSupPr>
                        <m:e>
                          <m:d>
                            <m:dPr>
                              <m:ctrlPr>
                                <a:rPr lang="en-US" sz="1400" b="0" i="1" smtClean="0">
                                  <a:latin typeface="Cambria Math" panose="02040503050406030204" pitchFamily="18" charset="0"/>
                                  <a:cs typeface="Calibri" panose="020F0502020204030204" pitchFamily="34" charset="0"/>
                                </a:rPr>
                              </m:ctrlPr>
                            </m:dPr>
                            <m:e>
                              <m:r>
                                <a:rPr lang="en-US" sz="1400" b="0" i="1" smtClean="0">
                                  <a:latin typeface="Cambria Math" panose="02040503050406030204" pitchFamily="18" charset="0"/>
                                  <a:cs typeface="Calibri" panose="020F0502020204030204" pitchFamily="34" charset="0"/>
                                </a:rPr>
                                <m:t>𝑥</m:t>
                              </m:r>
                              <m:r>
                                <a:rPr lang="en-US" sz="1400" b="0" i="1" smtClean="0">
                                  <a:latin typeface="Cambria Math" panose="02040503050406030204" pitchFamily="18" charset="0"/>
                                  <a:cs typeface="Calibri" panose="020F0502020204030204" pitchFamily="34" charset="0"/>
                                </a:rPr>
                                <m:t>+</m:t>
                              </m:r>
                              <m:r>
                                <a:rPr lang="en-US" sz="1400" b="0" i="1" smtClean="0">
                                  <a:latin typeface="Cambria Math" panose="02040503050406030204" pitchFamily="18" charset="0"/>
                                  <a:cs typeface="Calibri" panose="020F0502020204030204" pitchFamily="34" charset="0"/>
                                </a:rPr>
                                <m:t>𝑦</m:t>
                              </m:r>
                            </m:e>
                          </m:d>
                        </m:e>
                        <m:sup>
                          <m:r>
                            <a:rPr lang="en-US" sz="1400" b="0" i="1" smtClean="0">
                              <a:latin typeface="Cambria Math" panose="02040503050406030204" pitchFamily="18" charset="0"/>
                              <a:cs typeface="Calibri" panose="020F0502020204030204" pitchFamily="34" charset="0"/>
                            </a:rPr>
                            <m:t>𝑛</m:t>
                          </m:r>
                        </m:sup>
                      </m:sSup>
                      <m:r>
                        <a:rPr lang="en-US" sz="1400" b="0" i="1" smtClean="0">
                          <a:latin typeface="Cambria Math" panose="02040503050406030204" pitchFamily="18" charset="0"/>
                          <a:cs typeface="Calibri" panose="020F0502020204030204" pitchFamily="34" charset="0"/>
                        </a:rPr>
                        <m:t>=</m:t>
                      </m:r>
                      <m:nary>
                        <m:naryPr>
                          <m:chr m:val="∑"/>
                          <m:limLoc m:val="subSup"/>
                          <m:ctrlPr>
                            <a:rPr lang="en-US" sz="1400" b="0" i="1" smtClean="0">
                              <a:latin typeface="Cambria Math" panose="02040503050406030204" pitchFamily="18" charset="0"/>
                              <a:cs typeface="Calibri" panose="020F0502020204030204" pitchFamily="34" charset="0"/>
                            </a:rPr>
                          </m:ctrlPr>
                        </m:naryPr>
                        <m:sub>
                          <m:r>
                            <m:rPr>
                              <m:brk m:alnAt="25"/>
                            </m:rPr>
                            <a:rPr lang="en-US" sz="1400" b="0" i="1" smtClean="0">
                              <a:latin typeface="Cambria Math" panose="02040503050406030204" pitchFamily="18" charset="0"/>
                              <a:cs typeface="Calibri" panose="020F0502020204030204" pitchFamily="34" charset="0"/>
                            </a:rPr>
                            <m:t>𝑟</m:t>
                          </m:r>
                          <m:r>
                            <a:rPr lang="en-US" sz="1400" b="0" i="1" smtClean="0">
                              <a:latin typeface="Cambria Math" panose="02040503050406030204" pitchFamily="18" charset="0"/>
                              <a:cs typeface="Calibri" panose="020F0502020204030204" pitchFamily="34" charset="0"/>
                            </a:rPr>
                            <m:t>=0</m:t>
                          </m:r>
                        </m:sub>
                        <m:sup>
                          <m:r>
                            <a:rPr lang="en-US" sz="1400" b="0" i="1" smtClean="0">
                              <a:latin typeface="Cambria Math" panose="02040503050406030204" pitchFamily="18" charset="0"/>
                              <a:cs typeface="Calibri" panose="020F0502020204030204" pitchFamily="34" charset="0"/>
                            </a:rPr>
                            <m:t>𝑛</m:t>
                          </m:r>
                        </m:sup>
                        <m:e>
                          <m:d>
                            <m:dPr>
                              <m:ctrlPr>
                                <a:rPr lang="en-US" sz="1400" b="0" i="1" smtClean="0">
                                  <a:latin typeface="Cambria Math" panose="02040503050406030204" pitchFamily="18" charset="0"/>
                                  <a:cs typeface="Calibri" panose="020F0502020204030204" pitchFamily="34" charset="0"/>
                                </a:rPr>
                              </m:ctrlPr>
                            </m:dPr>
                            <m:e>
                              <m:m>
                                <m:mPr>
                                  <m:mcs>
                                    <m:mc>
                                      <m:mcPr>
                                        <m:count m:val="1"/>
                                        <m:mcJc m:val="center"/>
                                      </m:mcPr>
                                    </m:mc>
                                  </m:mcs>
                                  <m:ctrlPr>
                                    <a:rPr lang="en-US" sz="1400" b="0" i="1" smtClean="0">
                                      <a:latin typeface="Cambria Math" panose="02040503050406030204" pitchFamily="18" charset="0"/>
                                      <a:cs typeface="Calibri" panose="020F0502020204030204" pitchFamily="34" charset="0"/>
                                    </a:rPr>
                                  </m:ctrlPr>
                                </m:mPr>
                                <m:mr>
                                  <m:e>
                                    <m:r>
                                      <m:rPr>
                                        <m:brk m:alnAt="7"/>
                                      </m:rPr>
                                      <a:rPr lang="en-US" sz="1400" b="0" i="1" smtClean="0">
                                        <a:latin typeface="Cambria Math" panose="02040503050406030204" pitchFamily="18" charset="0"/>
                                        <a:cs typeface="Calibri" panose="020F0502020204030204" pitchFamily="34" charset="0"/>
                                      </a:rPr>
                                      <m:t>𝑛</m:t>
                                    </m:r>
                                  </m:e>
                                </m:mr>
                                <m:mr>
                                  <m:e>
                                    <m:r>
                                      <a:rPr lang="en-US" sz="1400" b="0" i="1" smtClean="0">
                                        <a:latin typeface="Cambria Math" panose="02040503050406030204" pitchFamily="18" charset="0"/>
                                        <a:cs typeface="Calibri" panose="020F0502020204030204" pitchFamily="34" charset="0"/>
                                      </a:rPr>
                                      <m:t>𝑟</m:t>
                                    </m:r>
                                  </m:e>
                                </m:mr>
                              </m:m>
                            </m:e>
                          </m:d>
                          <m:sSup>
                            <m:sSupPr>
                              <m:ctrlPr>
                                <a:rPr lang="en-US" sz="1400" b="0" i="1" smtClean="0">
                                  <a:latin typeface="Cambria Math" panose="02040503050406030204" pitchFamily="18" charset="0"/>
                                  <a:cs typeface="Calibri" panose="020F0502020204030204" pitchFamily="34" charset="0"/>
                                </a:rPr>
                              </m:ctrlPr>
                            </m:sSupPr>
                            <m:e>
                              <m:r>
                                <a:rPr lang="en-US" sz="1400" b="0" i="1" smtClean="0">
                                  <a:latin typeface="Cambria Math" panose="02040503050406030204" pitchFamily="18" charset="0"/>
                                  <a:cs typeface="Calibri" panose="020F0502020204030204" pitchFamily="34" charset="0"/>
                                </a:rPr>
                                <m:t>𝑥</m:t>
                              </m:r>
                            </m:e>
                            <m:sup>
                              <m:r>
                                <a:rPr lang="en-US" sz="1400" b="0" i="1" smtClean="0">
                                  <a:latin typeface="Cambria Math" panose="02040503050406030204" pitchFamily="18" charset="0"/>
                                  <a:cs typeface="Calibri" panose="020F0502020204030204" pitchFamily="34" charset="0"/>
                                </a:rPr>
                                <m:t>𝑟</m:t>
                              </m:r>
                            </m:sup>
                          </m:sSup>
                          <m:sSup>
                            <m:sSupPr>
                              <m:ctrlPr>
                                <a:rPr lang="en-US" sz="1400" b="0" i="1" smtClean="0">
                                  <a:latin typeface="Cambria Math" panose="02040503050406030204" pitchFamily="18" charset="0"/>
                                  <a:cs typeface="Calibri" panose="020F0502020204030204" pitchFamily="34" charset="0"/>
                                </a:rPr>
                              </m:ctrlPr>
                            </m:sSupPr>
                            <m:e>
                              <m:r>
                                <a:rPr lang="en-US" sz="1400" b="0" i="1" smtClean="0">
                                  <a:latin typeface="Cambria Math" panose="02040503050406030204" pitchFamily="18" charset="0"/>
                                  <a:cs typeface="Calibri" panose="020F0502020204030204" pitchFamily="34" charset="0"/>
                                </a:rPr>
                                <m:t>𝑦</m:t>
                              </m:r>
                            </m:e>
                            <m:sup>
                              <m:r>
                                <a:rPr lang="en-US" sz="1400" b="0" i="1" smtClean="0">
                                  <a:latin typeface="Cambria Math" panose="02040503050406030204" pitchFamily="18" charset="0"/>
                                  <a:cs typeface="Calibri" panose="020F0502020204030204" pitchFamily="34" charset="0"/>
                                </a:rPr>
                                <m:t>𝑛</m:t>
                              </m:r>
                              <m:r>
                                <a:rPr lang="en-US" sz="1400" b="0" i="1" smtClean="0">
                                  <a:latin typeface="Cambria Math" panose="02040503050406030204" pitchFamily="18" charset="0"/>
                                  <a:cs typeface="Calibri" panose="020F0502020204030204" pitchFamily="34" charset="0"/>
                                </a:rPr>
                                <m:t>−</m:t>
                              </m:r>
                              <m:r>
                                <a:rPr lang="en-US" sz="1400" b="0" i="1" smtClean="0">
                                  <a:latin typeface="Cambria Math" panose="02040503050406030204" pitchFamily="18" charset="0"/>
                                  <a:cs typeface="Calibri" panose="020F0502020204030204" pitchFamily="34" charset="0"/>
                                </a:rPr>
                                <m:t>𝑟</m:t>
                              </m:r>
                            </m:sup>
                          </m:sSup>
                        </m:e>
                      </m:nary>
                      <m:r>
                        <a:rPr lang="en-US" sz="1400" b="0" i="1" smtClean="0">
                          <a:latin typeface="Cambria Math" panose="02040503050406030204" pitchFamily="18" charset="0"/>
                          <a:cs typeface="Calibri" panose="020F0502020204030204" pitchFamily="34" charset="0"/>
                        </a:rPr>
                        <m:t>=</m:t>
                      </m:r>
                      <m:d>
                        <m:dPr>
                          <m:ctrlPr>
                            <a:rPr lang="en-US" sz="1400" b="0" i="1" smtClean="0">
                              <a:latin typeface="Cambria Math" panose="02040503050406030204" pitchFamily="18" charset="0"/>
                              <a:cs typeface="Calibri" panose="020F0502020204030204" pitchFamily="34" charset="0"/>
                            </a:rPr>
                          </m:ctrlPr>
                        </m:dPr>
                        <m:e>
                          <m:m>
                            <m:mPr>
                              <m:mcs>
                                <m:mc>
                                  <m:mcPr>
                                    <m:count m:val="1"/>
                                    <m:mcJc m:val="center"/>
                                  </m:mcPr>
                                </m:mc>
                              </m:mcs>
                              <m:ctrlPr>
                                <a:rPr lang="en-US" sz="1400" b="0" i="1" smtClean="0">
                                  <a:latin typeface="Cambria Math" panose="02040503050406030204" pitchFamily="18" charset="0"/>
                                  <a:cs typeface="Calibri" panose="020F0502020204030204" pitchFamily="34" charset="0"/>
                                </a:rPr>
                              </m:ctrlPr>
                            </m:mPr>
                            <m:mr>
                              <m:e>
                                <m:r>
                                  <m:rPr>
                                    <m:brk m:alnAt="7"/>
                                  </m:rPr>
                                  <a:rPr lang="en-US" sz="1400" b="0" i="1" smtClean="0">
                                    <a:latin typeface="Cambria Math" panose="02040503050406030204" pitchFamily="18" charset="0"/>
                                    <a:cs typeface="Calibri" panose="020F0502020204030204" pitchFamily="34" charset="0"/>
                                  </a:rPr>
                                  <m:t>𝑛</m:t>
                                </m:r>
                              </m:e>
                            </m:mr>
                            <m:mr>
                              <m:e>
                                <m:r>
                                  <a:rPr lang="en-US" sz="1400" b="0" i="1" smtClean="0">
                                    <a:latin typeface="Cambria Math" panose="02040503050406030204" pitchFamily="18" charset="0"/>
                                    <a:cs typeface="Calibri" panose="020F0502020204030204" pitchFamily="34" charset="0"/>
                                  </a:rPr>
                                  <m:t>0</m:t>
                                </m:r>
                              </m:e>
                            </m:mr>
                          </m:m>
                        </m:e>
                      </m:d>
                      <m:sSup>
                        <m:sSupPr>
                          <m:ctrlPr>
                            <a:rPr lang="en-US" sz="1400" b="0" i="1" smtClean="0">
                              <a:latin typeface="Cambria Math" panose="02040503050406030204" pitchFamily="18" charset="0"/>
                              <a:cs typeface="Calibri" panose="020F0502020204030204" pitchFamily="34" charset="0"/>
                            </a:rPr>
                          </m:ctrlPr>
                        </m:sSupPr>
                        <m:e>
                          <m:r>
                            <a:rPr lang="en-US" sz="1400" b="0" i="1" smtClean="0">
                              <a:latin typeface="Cambria Math" panose="02040503050406030204" pitchFamily="18" charset="0"/>
                              <a:cs typeface="Calibri" panose="020F0502020204030204" pitchFamily="34" charset="0"/>
                            </a:rPr>
                            <m:t>𝑥</m:t>
                          </m:r>
                        </m:e>
                        <m:sup>
                          <m:r>
                            <a:rPr lang="en-US" sz="1400" b="0" i="1" smtClean="0">
                              <a:latin typeface="Cambria Math" panose="02040503050406030204" pitchFamily="18" charset="0"/>
                              <a:cs typeface="Calibri" panose="020F0502020204030204" pitchFamily="34" charset="0"/>
                            </a:rPr>
                            <m:t>0</m:t>
                          </m:r>
                        </m:sup>
                      </m:sSup>
                      <m:sSup>
                        <m:sSupPr>
                          <m:ctrlPr>
                            <a:rPr lang="en-US" sz="1400" b="0" i="1" smtClean="0">
                              <a:latin typeface="Cambria Math" panose="02040503050406030204" pitchFamily="18" charset="0"/>
                              <a:cs typeface="Calibri" panose="020F0502020204030204" pitchFamily="34" charset="0"/>
                            </a:rPr>
                          </m:ctrlPr>
                        </m:sSupPr>
                        <m:e>
                          <m:r>
                            <a:rPr lang="en-US" sz="1400" b="0" i="1" smtClean="0">
                              <a:latin typeface="Cambria Math" panose="02040503050406030204" pitchFamily="18" charset="0"/>
                              <a:cs typeface="Calibri" panose="020F0502020204030204" pitchFamily="34" charset="0"/>
                            </a:rPr>
                            <m:t>𝑦</m:t>
                          </m:r>
                        </m:e>
                        <m:sup>
                          <m:r>
                            <a:rPr lang="en-US" sz="1400" b="0" i="1" smtClean="0">
                              <a:latin typeface="Cambria Math" panose="02040503050406030204" pitchFamily="18" charset="0"/>
                              <a:cs typeface="Calibri" panose="020F0502020204030204" pitchFamily="34" charset="0"/>
                            </a:rPr>
                            <m:t>𝑛</m:t>
                          </m:r>
                        </m:sup>
                      </m:sSup>
                      <m:r>
                        <a:rPr lang="en-US" sz="1400" b="0" i="1" smtClean="0">
                          <a:latin typeface="Cambria Math" panose="02040503050406030204" pitchFamily="18" charset="0"/>
                          <a:cs typeface="Calibri" panose="020F0502020204030204" pitchFamily="34" charset="0"/>
                        </a:rPr>
                        <m:t>+</m:t>
                      </m:r>
                      <m:d>
                        <m:dPr>
                          <m:ctrlPr>
                            <a:rPr lang="en-US" sz="1400" i="1">
                              <a:latin typeface="Cambria Math" panose="02040503050406030204" pitchFamily="18" charset="0"/>
                              <a:cs typeface="Calibri" panose="020F0502020204030204" pitchFamily="34" charset="0"/>
                            </a:rPr>
                          </m:ctrlPr>
                        </m:dPr>
                        <m:e>
                          <m:m>
                            <m:mPr>
                              <m:mcs>
                                <m:mc>
                                  <m:mcPr>
                                    <m:count m:val="1"/>
                                    <m:mcJc m:val="center"/>
                                  </m:mcPr>
                                </m:mc>
                              </m:mcs>
                              <m:ctrlPr>
                                <a:rPr lang="en-US" sz="1400" i="1">
                                  <a:latin typeface="Cambria Math" panose="02040503050406030204" pitchFamily="18" charset="0"/>
                                  <a:cs typeface="Calibri" panose="020F0502020204030204" pitchFamily="34" charset="0"/>
                                </a:rPr>
                              </m:ctrlPr>
                            </m:mPr>
                            <m:mr>
                              <m:e>
                                <m:r>
                                  <m:rPr>
                                    <m:brk m:alnAt="7"/>
                                  </m:rPr>
                                  <a:rPr lang="en-US" sz="1400" i="1">
                                    <a:latin typeface="Cambria Math" panose="02040503050406030204" pitchFamily="18" charset="0"/>
                                    <a:cs typeface="Calibri" panose="020F0502020204030204" pitchFamily="34" charset="0"/>
                                  </a:rPr>
                                  <m:t>𝑛</m:t>
                                </m:r>
                              </m:e>
                            </m:mr>
                            <m:mr>
                              <m:e>
                                <m:r>
                                  <a:rPr lang="en-US" sz="1400" b="0" i="1" smtClean="0">
                                    <a:latin typeface="Cambria Math" panose="02040503050406030204" pitchFamily="18" charset="0"/>
                                    <a:cs typeface="Calibri" panose="020F0502020204030204" pitchFamily="34" charset="0"/>
                                  </a:rPr>
                                  <m:t>1</m:t>
                                </m:r>
                              </m:e>
                            </m:mr>
                          </m:m>
                        </m:e>
                      </m:d>
                      <m:sSup>
                        <m:sSupPr>
                          <m:ctrlPr>
                            <a:rPr lang="en-US" sz="1400" i="1">
                              <a:latin typeface="Cambria Math" panose="02040503050406030204" pitchFamily="18" charset="0"/>
                              <a:cs typeface="Calibri" panose="020F0502020204030204" pitchFamily="34" charset="0"/>
                            </a:rPr>
                          </m:ctrlPr>
                        </m:sSupPr>
                        <m:e>
                          <m:r>
                            <a:rPr lang="en-US" sz="1400" i="1">
                              <a:latin typeface="Cambria Math" panose="02040503050406030204" pitchFamily="18" charset="0"/>
                              <a:cs typeface="Calibri" panose="020F0502020204030204" pitchFamily="34" charset="0"/>
                            </a:rPr>
                            <m:t>𝑥</m:t>
                          </m:r>
                        </m:e>
                        <m:sup>
                          <m:r>
                            <a:rPr lang="en-US" sz="1400" b="0" i="1" smtClean="0">
                              <a:latin typeface="Cambria Math" panose="02040503050406030204" pitchFamily="18" charset="0"/>
                              <a:cs typeface="Calibri" panose="020F0502020204030204" pitchFamily="34" charset="0"/>
                            </a:rPr>
                            <m:t>1</m:t>
                          </m:r>
                        </m:sup>
                      </m:sSup>
                      <m:sSup>
                        <m:sSupPr>
                          <m:ctrlPr>
                            <a:rPr lang="en-US" sz="1400" i="1">
                              <a:latin typeface="Cambria Math" panose="02040503050406030204" pitchFamily="18" charset="0"/>
                              <a:cs typeface="Calibri" panose="020F0502020204030204" pitchFamily="34" charset="0"/>
                            </a:rPr>
                          </m:ctrlPr>
                        </m:sSupPr>
                        <m:e>
                          <m:r>
                            <a:rPr lang="en-US" sz="1400" i="1">
                              <a:latin typeface="Cambria Math" panose="02040503050406030204" pitchFamily="18" charset="0"/>
                              <a:cs typeface="Calibri" panose="020F0502020204030204" pitchFamily="34" charset="0"/>
                            </a:rPr>
                            <m:t>𝑦</m:t>
                          </m:r>
                        </m:e>
                        <m:sup>
                          <m:r>
                            <a:rPr lang="en-US" sz="1400" i="1">
                              <a:latin typeface="Cambria Math" panose="02040503050406030204" pitchFamily="18" charset="0"/>
                              <a:cs typeface="Calibri" panose="020F0502020204030204" pitchFamily="34" charset="0"/>
                            </a:rPr>
                            <m:t>𝑛</m:t>
                          </m:r>
                          <m:r>
                            <a:rPr lang="en-US" sz="1400" b="0" i="1" smtClean="0">
                              <a:latin typeface="Cambria Math" panose="02040503050406030204" pitchFamily="18" charset="0"/>
                              <a:cs typeface="Calibri" panose="020F0502020204030204" pitchFamily="34" charset="0"/>
                            </a:rPr>
                            <m:t>−1</m:t>
                          </m:r>
                        </m:sup>
                      </m:sSup>
                      <m:r>
                        <a:rPr lang="en-US" sz="1400" b="0" i="1" smtClean="0">
                          <a:latin typeface="Cambria Math" panose="02040503050406030204" pitchFamily="18" charset="0"/>
                          <a:cs typeface="Calibri" panose="020F0502020204030204" pitchFamily="34" charset="0"/>
                        </a:rPr>
                        <m:t>+⋯+</m:t>
                      </m:r>
                      <m:d>
                        <m:dPr>
                          <m:ctrlPr>
                            <a:rPr lang="en-US" sz="1400" i="1">
                              <a:latin typeface="Cambria Math" panose="02040503050406030204" pitchFamily="18" charset="0"/>
                              <a:cs typeface="Calibri" panose="020F0502020204030204" pitchFamily="34" charset="0"/>
                            </a:rPr>
                          </m:ctrlPr>
                        </m:dPr>
                        <m:e>
                          <m:m>
                            <m:mPr>
                              <m:mcs>
                                <m:mc>
                                  <m:mcPr>
                                    <m:count m:val="1"/>
                                    <m:mcJc m:val="center"/>
                                  </m:mcPr>
                                </m:mc>
                              </m:mcs>
                              <m:ctrlPr>
                                <a:rPr lang="en-US" sz="1400" i="1">
                                  <a:latin typeface="Cambria Math" panose="02040503050406030204" pitchFamily="18" charset="0"/>
                                  <a:cs typeface="Calibri" panose="020F0502020204030204" pitchFamily="34" charset="0"/>
                                </a:rPr>
                              </m:ctrlPr>
                            </m:mPr>
                            <m:mr>
                              <m:e>
                                <m:r>
                                  <m:rPr>
                                    <m:brk m:alnAt="7"/>
                                  </m:rPr>
                                  <a:rPr lang="en-US" sz="1400" i="1">
                                    <a:latin typeface="Cambria Math" panose="02040503050406030204" pitchFamily="18" charset="0"/>
                                    <a:cs typeface="Calibri" panose="020F0502020204030204" pitchFamily="34" charset="0"/>
                                  </a:rPr>
                                  <m:t>𝑛</m:t>
                                </m:r>
                              </m:e>
                            </m:mr>
                            <m:mr>
                              <m:e>
                                <m:r>
                                  <a:rPr lang="en-US" sz="1400" b="0" i="1" smtClean="0">
                                    <a:latin typeface="Cambria Math" panose="02040503050406030204" pitchFamily="18" charset="0"/>
                                    <a:cs typeface="Calibri" panose="020F0502020204030204" pitchFamily="34" charset="0"/>
                                  </a:rPr>
                                  <m:t>𝑛</m:t>
                                </m:r>
                                <m:r>
                                  <a:rPr lang="en-US" sz="1400" b="0" i="1" smtClean="0">
                                    <a:latin typeface="Cambria Math" panose="02040503050406030204" pitchFamily="18" charset="0"/>
                                    <a:cs typeface="Calibri" panose="020F0502020204030204" pitchFamily="34" charset="0"/>
                                  </a:rPr>
                                  <m:t>−1</m:t>
                                </m:r>
                              </m:e>
                            </m:mr>
                          </m:m>
                        </m:e>
                      </m:d>
                      <m:sSup>
                        <m:sSupPr>
                          <m:ctrlPr>
                            <a:rPr lang="en-US" sz="1400" i="1">
                              <a:latin typeface="Cambria Math" panose="02040503050406030204" pitchFamily="18" charset="0"/>
                              <a:cs typeface="Calibri" panose="020F0502020204030204" pitchFamily="34" charset="0"/>
                            </a:rPr>
                          </m:ctrlPr>
                        </m:sSupPr>
                        <m:e>
                          <m:r>
                            <a:rPr lang="en-US" sz="1400" i="1">
                              <a:latin typeface="Cambria Math" panose="02040503050406030204" pitchFamily="18" charset="0"/>
                              <a:cs typeface="Calibri" panose="020F0502020204030204" pitchFamily="34" charset="0"/>
                            </a:rPr>
                            <m:t>𝑥</m:t>
                          </m:r>
                        </m:e>
                        <m:sup>
                          <m:r>
                            <a:rPr lang="en-US" sz="1400" b="0" i="1" smtClean="0">
                              <a:latin typeface="Cambria Math" panose="02040503050406030204" pitchFamily="18" charset="0"/>
                              <a:cs typeface="Calibri" panose="020F0502020204030204" pitchFamily="34" charset="0"/>
                            </a:rPr>
                            <m:t>𝑛</m:t>
                          </m:r>
                          <m:r>
                            <a:rPr lang="en-US" sz="1400" b="0" i="1" smtClean="0">
                              <a:latin typeface="Cambria Math" panose="02040503050406030204" pitchFamily="18" charset="0"/>
                              <a:cs typeface="Calibri" panose="020F0502020204030204" pitchFamily="34" charset="0"/>
                            </a:rPr>
                            <m:t>−1</m:t>
                          </m:r>
                        </m:sup>
                      </m:sSup>
                      <m:sSup>
                        <m:sSupPr>
                          <m:ctrlPr>
                            <a:rPr lang="en-US" sz="1400" i="1">
                              <a:latin typeface="Cambria Math" panose="02040503050406030204" pitchFamily="18" charset="0"/>
                              <a:cs typeface="Calibri" panose="020F0502020204030204" pitchFamily="34" charset="0"/>
                            </a:rPr>
                          </m:ctrlPr>
                        </m:sSupPr>
                        <m:e>
                          <m:r>
                            <a:rPr lang="en-US" sz="1400" i="1">
                              <a:latin typeface="Cambria Math" panose="02040503050406030204" pitchFamily="18" charset="0"/>
                              <a:cs typeface="Calibri" panose="020F0502020204030204" pitchFamily="34" charset="0"/>
                            </a:rPr>
                            <m:t>𝑦</m:t>
                          </m:r>
                        </m:e>
                        <m:sup>
                          <m:r>
                            <a:rPr lang="en-US" sz="1400" i="1">
                              <a:latin typeface="Cambria Math" panose="02040503050406030204" pitchFamily="18" charset="0"/>
                              <a:cs typeface="Calibri" panose="020F0502020204030204" pitchFamily="34" charset="0"/>
                            </a:rPr>
                            <m:t>𝑛</m:t>
                          </m:r>
                        </m:sup>
                      </m:sSup>
                      <m:r>
                        <a:rPr lang="en-US" sz="1400" b="0" i="1" smtClean="0">
                          <a:latin typeface="Cambria Math" panose="02040503050406030204" pitchFamily="18" charset="0"/>
                          <a:cs typeface="Calibri" panose="020F0502020204030204" pitchFamily="34" charset="0"/>
                        </a:rPr>
                        <m:t>+</m:t>
                      </m:r>
                      <m:d>
                        <m:dPr>
                          <m:ctrlPr>
                            <a:rPr lang="en-US" sz="1400" i="1">
                              <a:latin typeface="Cambria Math" panose="02040503050406030204" pitchFamily="18" charset="0"/>
                              <a:cs typeface="Calibri" panose="020F0502020204030204" pitchFamily="34" charset="0"/>
                            </a:rPr>
                          </m:ctrlPr>
                        </m:dPr>
                        <m:e>
                          <m:m>
                            <m:mPr>
                              <m:mcs>
                                <m:mc>
                                  <m:mcPr>
                                    <m:count m:val="1"/>
                                    <m:mcJc m:val="center"/>
                                  </m:mcPr>
                                </m:mc>
                              </m:mcs>
                              <m:ctrlPr>
                                <a:rPr lang="en-US" sz="1400" i="1">
                                  <a:latin typeface="Cambria Math" panose="02040503050406030204" pitchFamily="18" charset="0"/>
                                  <a:cs typeface="Calibri" panose="020F0502020204030204" pitchFamily="34" charset="0"/>
                                </a:rPr>
                              </m:ctrlPr>
                            </m:mPr>
                            <m:mr>
                              <m:e>
                                <m:r>
                                  <m:rPr>
                                    <m:brk m:alnAt="7"/>
                                  </m:rPr>
                                  <a:rPr lang="en-US" sz="1400" i="1">
                                    <a:latin typeface="Cambria Math" panose="02040503050406030204" pitchFamily="18" charset="0"/>
                                    <a:cs typeface="Calibri" panose="020F0502020204030204" pitchFamily="34" charset="0"/>
                                  </a:rPr>
                                  <m:t>𝑛</m:t>
                                </m:r>
                              </m:e>
                            </m:mr>
                            <m:mr>
                              <m:e>
                                <m:r>
                                  <a:rPr lang="en-US" sz="1400" b="0" i="1" smtClean="0">
                                    <a:latin typeface="Cambria Math" panose="02040503050406030204" pitchFamily="18" charset="0"/>
                                    <a:cs typeface="Calibri" panose="020F0502020204030204" pitchFamily="34" charset="0"/>
                                  </a:rPr>
                                  <m:t>𝑛</m:t>
                                </m:r>
                              </m:e>
                            </m:mr>
                          </m:m>
                        </m:e>
                      </m:d>
                      <m:sSup>
                        <m:sSupPr>
                          <m:ctrlPr>
                            <a:rPr lang="en-US" sz="1400" i="1">
                              <a:latin typeface="Cambria Math" panose="02040503050406030204" pitchFamily="18" charset="0"/>
                              <a:cs typeface="Calibri" panose="020F0502020204030204" pitchFamily="34" charset="0"/>
                            </a:rPr>
                          </m:ctrlPr>
                        </m:sSupPr>
                        <m:e>
                          <m:r>
                            <a:rPr lang="en-US" sz="1400" i="1">
                              <a:latin typeface="Cambria Math" panose="02040503050406030204" pitchFamily="18" charset="0"/>
                              <a:cs typeface="Calibri" panose="020F0502020204030204" pitchFamily="34" charset="0"/>
                            </a:rPr>
                            <m:t>𝑥</m:t>
                          </m:r>
                        </m:e>
                        <m:sup>
                          <m:r>
                            <a:rPr lang="en-US" sz="1400" b="0" i="1" smtClean="0">
                              <a:latin typeface="Cambria Math" panose="02040503050406030204" pitchFamily="18" charset="0"/>
                              <a:cs typeface="Calibri" panose="020F0502020204030204" pitchFamily="34" charset="0"/>
                            </a:rPr>
                            <m:t>𝑛</m:t>
                          </m:r>
                        </m:sup>
                      </m:sSup>
                      <m:sSup>
                        <m:sSupPr>
                          <m:ctrlPr>
                            <a:rPr lang="en-US" sz="1400" i="1">
                              <a:latin typeface="Cambria Math" panose="02040503050406030204" pitchFamily="18" charset="0"/>
                              <a:cs typeface="Calibri" panose="020F0502020204030204" pitchFamily="34" charset="0"/>
                            </a:rPr>
                          </m:ctrlPr>
                        </m:sSupPr>
                        <m:e>
                          <m:r>
                            <a:rPr lang="en-US" sz="1400" i="1">
                              <a:latin typeface="Cambria Math" panose="02040503050406030204" pitchFamily="18" charset="0"/>
                              <a:cs typeface="Calibri" panose="020F0502020204030204" pitchFamily="34" charset="0"/>
                            </a:rPr>
                            <m:t>𝑦</m:t>
                          </m:r>
                        </m:e>
                        <m:sup>
                          <m:r>
                            <a:rPr lang="en-US" sz="1400" i="1" smtClean="0">
                              <a:latin typeface="Cambria Math" panose="02040503050406030204" pitchFamily="18" charset="0"/>
                              <a:cs typeface="Calibri" panose="020F0502020204030204" pitchFamily="34" charset="0"/>
                            </a:rPr>
                            <m:t>𝑛</m:t>
                          </m:r>
                        </m:sup>
                      </m:sSup>
                    </m:oMath>
                  </m:oMathPara>
                </a14:m>
                <a:endParaRPr lang="en-US" sz="1400" dirty="0" smtClean="0">
                  <a:latin typeface="Calibri" panose="020F0502020204030204" pitchFamily="34" charset="0"/>
                  <a:cs typeface="Calibri" panose="020F0502020204030204" pitchFamily="34" charset="0"/>
                </a:endParaRPr>
              </a:p>
              <a:p>
                <a:pPr marL="82296" indent="0" algn="just">
                  <a:lnSpc>
                    <a:spcPts val="2400"/>
                  </a:lnSpc>
                  <a:spcBef>
                    <a:spcPts val="0"/>
                  </a:spcBef>
                  <a:buNone/>
                </a:pPr>
                <a:r>
                  <a:rPr lang="en-US" sz="1600" b="1" dirty="0" smtClean="0">
                    <a:latin typeface="Calibri" panose="020F0502020204030204" pitchFamily="34" charset="0"/>
                    <a:cs typeface="Calibri" panose="020F0502020204030204" pitchFamily="34" charset="0"/>
                  </a:rPr>
                  <a:t>Solution. </a:t>
                </a:r>
                <a:r>
                  <a:rPr lang="en-US" sz="1600" dirty="0" smtClean="0">
                    <a:latin typeface="Calibri" panose="020F0502020204030204" pitchFamily="34" charset="0"/>
                    <a:cs typeface="Calibri" panose="020F0502020204030204" pitchFamily="34" charset="0"/>
                  </a:rPr>
                  <a:t>First, consider the special case for where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=3</m:t>
                    </m:r>
                  </m:oMath>
                </a14:m>
                <a:r>
                  <a:rPr lang="en-US" sz="1600" dirty="0" smtClean="0">
                    <a:latin typeface="Calibri" panose="020F0502020204030204" pitchFamily="34" charset="0"/>
                    <a:cs typeface="Calibri" panose="020F0502020204030204" pitchFamily="34" charset="0"/>
                  </a:rPr>
                  <a:t>. The expression </a:t>
                </a:r>
                <a14:m>
                  <m:oMath xmlns:m="http://schemas.openxmlformats.org/officeDocument/2006/math">
                    <m:sSup>
                      <m:sSupPr>
                        <m:ctrlPr>
                          <a:rPr lang="en-US" sz="1600" i="1">
                            <a:latin typeface="Cambria Math" panose="02040503050406030204" pitchFamily="18" charset="0"/>
                            <a:cs typeface="Calibri" panose="020F0502020204030204" pitchFamily="34" charset="0"/>
                          </a:rPr>
                        </m:ctrlPr>
                      </m:sSupPr>
                      <m:e>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𝑥</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𝑦</m:t>
                            </m:r>
                          </m:e>
                        </m:d>
                      </m:e>
                      <m:sup>
                        <m:r>
                          <a:rPr lang="en-US" sz="1600" b="0" i="1" smtClean="0">
                            <a:latin typeface="Cambria Math" panose="02040503050406030204" pitchFamily="18" charset="0"/>
                            <a:cs typeface="Calibri" panose="020F0502020204030204" pitchFamily="34" charset="0"/>
                          </a:rPr>
                          <m:t>3</m:t>
                        </m:r>
                      </m:sup>
                    </m:sSup>
                  </m:oMath>
                </a14:m>
                <a:r>
                  <a:rPr lang="en-US" sz="1600" dirty="0" smtClean="0">
                    <a:latin typeface="Calibri" panose="020F0502020204030204" pitchFamily="34" charset="0"/>
                    <a:cs typeface="Calibri" panose="020F0502020204030204" pitchFamily="34" charset="0"/>
                  </a:rPr>
                  <a:t> has </a:t>
                </a:r>
                <a14:m>
                  <m:oMath xmlns:m="http://schemas.openxmlformats.org/officeDocument/2006/math">
                    <m:r>
                      <a:rPr lang="en-US" sz="1600" b="0" i="1" dirty="0" smtClean="0">
                        <a:latin typeface="Cambria Math" panose="02040503050406030204" pitchFamily="18" charset="0"/>
                        <a:cs typeface="Calibri" panose="020F0502020204030204" pitchFamily="34" charset="0"/>
                      </a:rPr>
                      <m:t>3</m:t>
                    </m:r>
                  </m:oMath>
                </a14:m>
                <a:r>
                  <a:rPr lang="en-US" sz="1600" dirty="0" smtClean="0">
                    <a:latin typeface="Calibri" panose="020F0502020204030204" pitchFamily="34" charset="0"/>
                    <a:cs typeface="Calibri" panose="020F0502020204030204" pitchFamily="34" charset="0"/>
                  </a:rPr>
                  <a:t> factors, that is</a:t>
                </a:r>
                <a14:m>
                  <m:oMath xmlns:m="http://schemas.openxmlformats.org/officeDocument/2006/math">
                    <m:r>
                      <a:rPr lang="en-US" sz="1600" b="0" i="0" smtClean="0">
                        <a:latin typeface="Cambria Math" panose="02040503050406030204" pitchFamily="18" charset="0"/>
                        <a:cs typeface="Calibri" panose="020F0502020204030204" pitchFamily="34" charset="0"/>
                      </a:rPr>
                      <m:t> </m:t>
                    </m:r>
                    <m:sSup>
                      <m:sSupPr>
                        <m:ctrlPr>
                          <a:rPr lang="en-US" sz="1600" i="1">
                            <a:latin typeface="Cambria Math" panose="02040503050406030204" pitchFamily="18" charset="0"/>
                            <a:cs typeface="Calibri" panose="020F0502020204030204" pitchFamily="34" charset="0"/>
                          </a:rPr>
                        </m:ctrlPr>
                      </m:sSupPr>
                      <m:e>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𝑥</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𝑦</m:t>
                            </m:r>
                          </m:e>
                        </m:d>
                      </m:e>
                      <m:sup>
                        <m:r>
                          <a:rPr lang="en-US" sz="1600" b="0" i="1" smtClean="0">
                            <a:latin typeface="Cambria Math" panose="02040503050406030204" pitchFamily="18" charset="0"/>
                            <a:cs typeface="Calibri" panose="020F0502020204030204" pitchFamily="34" charset="0"/>
                          </a:rPr>
                          <m:t>3</m:t>
                        </m:r>
                      </m:sup>
                    </m:sSup>
                    <m:r>
                      <a:rPr lang="en-US" sz="1600" b="0" i="1" smtClean="0">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𝑥</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𝑦</m:t>
                        </m:r>
                      </m:e>
                    </m:d>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𝑥</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𝑦</m:t>
                        </m:r>
                      </m:e>
                    </m:d>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𝑥</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𝑦</m:t>
                    </m:r>
                    <m:r>
                      <a:rPr lang="en-US" sz="1600" b="0" i="1"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We multiply the first by the second factor and obtain </a:t>
                </a:r>
                <a14:m>
                  <m:oMath xmlns:m="http://schemas.openxmlformats.org/officeDocument/2006/math">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𝑥𝑥</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𝑥𝑦</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𝑦𝑥</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𝑦𝑦</m:t>
                        </m:r>
                      </m:e>
                    </m:d>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𝑥</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𝑦</m:t>
                        </m:r>
                      </m:e>
                    </m:d>
                  </m:oMath>
                </a14:m>
                <a:r>
                  <a:rPr lang="en-US" sz="1600" dirty="0" smtClean="0">
                    <a:latin typeface="Calibri" panose="020F0502020204030204" pitchFamily="34" charset="0"/>
                    <a:cs typeface="Calibri" panose="020F0502020204030204" pitchFamily="34" charset="0"/>
                  </a:rPr>
                  <a:t>. Again, we multiply the two factors and obtain</a:t>
                </a:r>
              </a:p>
              <a:p>
                <a:pPr marL="82296" indent="0" algn="ctr">
                  <a:lnSpc>
                    <a:spcPts val="2400"/>
                  </a:lnSpc>
                  <a:spcBef>
                    <a:spcPts val="0"/>
                  </a:spcBef>
                  <a:buNone/>
                </a:pPr>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𝑥𝑥𝑥</m:t>
                    </m:r>
                    <m:r>
                      <a:rPr lang="en-US" sz="1600" b="0" i="1" smtClean="0">
                        <a:latin typeface="Cambria Math" panose="02040503050406030204" pitchFamily="18" charset="0"/>
                        <a:cs typeface="Calibri" panose="020F0502020204030204" pitchFamily="34" charset="0"/>
                      </a:rPr>
                      <m:t>+</m:t>
                    </m:r>
                    <m:r>
                      <a:rPr lang="en-US" sz="1600" b="0" i="1" smtClean="0">
                        <a:solidFill>
                          <a:srgbClr val="FF0000"/>
                        </a:solidFill>
                        <a:latin typeface="Cambria Math" panose="02040503050406030204" pitchFamily="18" charset="0"/>
                        <a:cs typeface="Calibri" panose="020F0502020204030204" pitchFamily="34" charset="0"/>
                      </a:rPr>
                      <m:t>𝑥𝑥𝑦</m:t>
                    </m:r>
                    <m:r>
                      <a:rPr lang="en-US" sz="1600" b="0" i="1" smtClean="0">
                        <a:latin typeface="Cambria Math" panose="02040503050406030204" pitchFamily="18" charset="0"/>
                        <a:cs typeface="Calibri" panose="020F0502020204030204" pitchFamily="34" charset="0"/>
                      </a:rPr>
                      <m:t>+</m:t>
                    </m:r>
                    <m:r>
                      <a:rPr lang="en-US" sz="1600" b="0" i="1" smtClean="0">
                        <a:solidFill>
                          <a:srgbClr val="FF0000"/>
                        </a:solidFill>
                        <a:latin typeface="Cambria Math" panose="02040503050406030204" pitchFamily="18" charset="0"/>
                        <a:cs typeface="Calibri" panose="020F0502020204030204" pitchFamily="34" charset="0"/>
                      </a:rPr>
                      <m:t>𝑥𝑦𝑥</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𝑥𝑦𝑦</m:t>
                    </m:r>
                    <m:r>
                      <a:rPr lang="en-US" sz="1600" b="0" i="1" smtClean="0">
                        <a:latin typeface="Cambria Math" panose="02040503050406030204" pitchFamily="18" charset="0"/>
                        <a:cs typeface="Calibri" panose="020F0502020204030204" pitchFamily="34" charset="0"/>
                      </a:rPr>
                      <m:t>+</m:t>
                    </m:r>
                    <m:r>
                      <a:rPr lang="en-US" sz="1600" b="0" i="1" smtClean="0">
                        <a:solidFill>
                          <a:srgbClr val="FF0000"/>
                        </a:solidFill>
                        <a:latin typeface="Cambria Math" panose="02040503050406030204" pitchFamily="18" charset="0"/>
                        <a:cs typeface="Calibri" panose="020F0502020204030204" pitchFamily="34" charset="0"/>
                      </a:rPr>
                      <m:t>𝑦𝑥𝑥</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𝑦𝑥𝑦</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𝑦𝑦𝑥</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𝑦𝑦𝑦</m:t>
                    </m:r>
                  </m:oMath>
                </a14:m>
                <a:r>
                  <a:rPr lang="en-US" sz="1600" dirty="0" smtClean="0">
                    <a:latin typeface="Calibri" panose="020F0502020204030204" pitchFamily="34" charset="0"/>
                    <a:cs typeface="Calibri" panose="020F0502020204030204" pitchFamily="34" charset="0"/>
                  </a:rPr>
                  <a:t>. </a:t>
                </a:r>
              </a:p>
              <a:p>
                <a:pPr marL="82296" indent="0" algn="just">
                  <a:lnSpc>
                    <a:spcPts val="2400"/>
                  </a:lnSpc>
                  <a:spcBef>
                    <a:spcPts val="0"/>
                  </a:spcBef>
                  <a:buNone/>
                </a:pPr>
                <a:r>
                  <a:rPr lang="en-US" sz="1600" dirty="0" smtClean="0">
                    <a:latin typeface="Calibri" panose="020F0502020204030204" pitchFamily="34" charset="0"/>
                    <a:cs typeface="Calibri" panose="020F0502020204030204" pitchFamily="34" charset="0"/>
                  </a:rPr>
                  <a:t>As seen, there are </a:t>
                </a:r>
                <a14:m>
                  <m:oMath xmlns:m="http://schemas.openxmlformats.org/officeDocument/2006/math">
                    <m:r>
                      <a:rPr lang="en-US" sz="1600" b="0" i="1" smtClean="0">
                        <a:latin typeface="Cambria Math" panose="02040503050406030204" pitchFamily="18" charset="0"/>
                        <a:cs typeface="Calibri" panose="020F0502020204030204" pitchFamily="34" charset="0"/>
                      </a:rPr>
                      <m:t>2×2×2=8</m:t>
                    </m:r>
                  </m:oMath>
                </a14:m>
                <a:r>
                  <a:rPr lang="en-US" sz="1600" dirty="0" smtClean="0">
                    <a:latin typeface="Calibri" panose="020F0502020204030204" pitchFamily="34" charset="0"/>
                    <a:cs typeface="Calibri" panose="020F0502020204030204" pitchFamily="34" charset="0"/>
                  </a:rPr>
                  <a:t> terms where each term consists of </a:t>
                </a:r>
                <a14:m>
                  <m:oMath xmlns:m="http://schemas.openxmlformats.org/officeDocument/2006/math">
                    <m:r>
                      <a:rPr lang="en-US" sz="1600" b="0" i="1" smtClean="0">
                        <a:latin typeface="Cambria Math" panose="02040503050406030204" pitchFamily="18" charset="0"/>
                        <a:cs typeface="Calibri" panose="020F0502020204030204" pitchFamily="34" charset="0"/>
                      </a:rPr>
                      <m:t>3</m:t>
                    </m:r>
                  </m:oMath>
                </a14:m>
                <a:r>
                  <a:rPr lang="en-US" sz="1600" dirty="0" smtClean="0">
                    <a:latin typeface="Calibri" panose="020F0502020204030204" pitchFamily="34" charset="0"/>
                    <a:cs typeface="Calibri" panose="020F0502020204030204" pitchFamily="34" charset="0"/>
                  </a:rPr>
                  <a:t> factors. Some terms have 3 </a:t>
                </a:r>
                <a14:m>
                  <m:oMath xmlns:m="http://schemas.openxmlformats.org/officeDocument/2006/math">
                    <m:r>
                      <a:rPr lang="en-US" sz="1600" i="1" dirty="0" smtClean="0">
                        <a:latin typeface="Cambria Math" panose="02040503050406030204" pitchFamily="18" charset="0"/>
                        <a:cs typeface="Calibri" panose="020F0502020204030204" pitchFamily="34" charset="0"/>
                      </a:rPr>
                      <m:t>𝑥</m:t>
                    </m:r>
                  </m:oMath>
                </a14:m>
                <a:r>
                  <a:rPr lang="en-US" sz="1600" dirty="0" smtClean="0">
                    <a:latin typeface="Calibri" panose="020F0502020204030204" pitchFamily="34" charset="0"/>
                    <a:cs typeface="Calibri" panose="020F0502020204030204" pitchFamily="34" charset="0"/>
                  </a:rPr>
                  <a:t>’s, some others have 2 </a:t>
                </a:r>
                <a14:m>
                  <m:oMath xmlns:m="http://schemas.openxmlformats.org/officeDocument/2006/math">
                    <m:r>
                      <a:rPr lang="en-US" sz="1600" i="1" dirty="0" smtClean="0">
                        <a:latin typeface="Cambria Math" panose="02040503050406030204" pitchFamily="18" charset="0"/>
                        <a:cs typeface="Calibri" panose="020F0502020204030204" pitchFamily="34" charset="0"/>
                      </a:rPr>
                      <m:t>𝑥</m:t>
                    </m:r>
                  </m:oMath>
                </a14:m>
                <a:r>
                  <a:rPr lang="en-US" sz="1600" dirty="0" smtClean="0">
                    <a:latin typeface="Calibri" panose="020F0502020204030204" pitchFamily="34" charset="0"/>
                    <a:cs typeface="Calibri" panose="020F0502020204030204" pitchFamily="34" charset="0"/>
                  </a:rPr>
                  <a:t>’s and 1 </a:t>
                </a:r>
                <a14:m>
                  <m:oMath xmlns:m="http://schemas.openxmlformats.org/officeDocument/2006/math">
                    <m:r>
                      <a:rPr lang="en-US" sz="1600" i="1" dirty="0" smtClean="0">
                        <a:latin typeface="Cambria Math" panose="02040503050406030204" pitchFamily="18" charset="0"/>
                        <a:cs typeface="Calibri" panose="020F0502020204030204" pitchFamily="34" charset="0"/>
                      </a:rPr>
                      <m:t>𝑦</m:t>
                    </m:r>
                  </m:oMath>
                </a14:m>
                <a:r>
                  <a:rPr lang="en-US" sz="1600" dirty="0" smtClean="0">
                    <a:latin typeface="Calibri" panose="020F0502020204030204" pitchFamily="34" charset="0"/>
                    <a:cs typeface="Calibri" panose="020F0502020204030204" pitchFamily="34" charset="0"/>
                  </a:rPr>
                  <a:t>’s, some have 1 </a:t>
                </a:r>
                <a14:m>
                  <m:oMath xmlns:m="http://schemas.openxmlformats.org/officeDocument/2006/math">
                    <m:r>
                      <a:rPr lang="en-US" sz="1600" i="1" dirty="0" smtClean="0">
                        <a:latin typeface="Cambria Math" panose="02040503050406030204" pitchFamily="18" charset="0"/>
                        <a:cs typeface="Calibri" panose="020F0502020204030204" pitchFamily="34" charset="0"/>
                      </a:rPr>
                      <m:t>𝑥</m:t>
                    </m:r>
                  </m:oMath>
                </a14:m>
                <a:r>
                  <a:rPr lang="en-US" sz="1600" dirty="0" smtClean="0">
                    <a:latin typeface="Calibri" panose="020F0502020204030204" pitchFamily="34" charset="0"/>
                    <a:cs typeface="Calibri" panose="020F0502020204030204" pitchFamily="34" charset="0"/>
                  </a:rPr>
                  <a:t>’s and 2 </a:t>
                </a:r>
                <a14:m>
                  <m:oMath xmlns:m="http://schemas.openxmlformats.org/officeDocument/2006/math">
                    <m:r>
                      <a:rPr lang="en-US" sz="1600" i="1" dirty="0" smtClean="0">
                        <a:latin typeface="Cambria Math" panose="02040503050406030204" pitchFamily="18" charset="0"/>
                        <a:cs typeface="Calibri" panose="020F0502020204030204" pitchFamily="34" charset="0"/>
                      </a:rPr>
                      <m:t>𝑦</m:t>
                    </m:r>
                  </m:oMath>
                </a14:m>
                <a:r>
                  <a:rPr lang="en-US" sz="1600" dirty="0" smtClean="0">
                    <a:latin typeface="Calibri" panose="020F0502020204030204" pitchFamily="34" charset="0"/>
                    <a:cs typeface="Calibri" panose="020F0502020204030204" pitchFamily="34" charset="0"/>
                  </a:rPr>
                  <a:t>’s, and the remaining term has 3 </a:t>
                </a:r>
                <a14:m>
                  <m:oMath xmlns:m="http://schemas.openxmlformats.org/officeDocument/2006/math">
                    <m:r>
                      <a:rPr lang="en-US" sz="1600" i="1" dirty="0" smtClean="0">
                        <a:latin typeface="Cambria Math" panose="02040503050406030204" pitchFamily="18" charset="0"/>
                        <a:cs typeface="Calibri" panose="020F0502020204030204" pitchFamily="34" charset="0"/>
                      </a:rPr>
                      <m:t>𝑦</m:t>
                    </m:r>
                  </m:oMath>
                </a14:m>
                <a:r>
                  <a:rPr lang="en-US" sz="1600" dirty="0" smtClean="0">
                    <a:latin typeface="Calibri" panose="020F0502020204030204" pitchFamily="34" charset="0"/>
                    <a:cs typeface="Calibri" panose="020F0502020204030204" pitchFamily="34" charset="0"/>
                  </a:rPr>
                  <a:t>’s. How many terms have 2 </a:t>
                </a:r>
                <a14:m>
                  <m:oMath xmlns:m="http://schemas.openxmlformats.org/officeDocument/2006/math">
                    <m:r>
                      <a:rPr lang="en-US" sz="1600" i="1" dirty="0" smtClean="0">
                        <a:latin typeface="Cambria Math" panose="02040503050406030204" pitchFamily="18" charset="0"/>
                        <a:cs typeface="Calibri" panose="020F0502020204030204" pitchFamily="34" charset="0"/>
                      </a:rPr>
                      <m:t>𝑥</m:t>
                    </m:r>
                  </m:oMath>
                </a14:m>
                <a:r>
                  <a:rPr lang="en-US" sz="1600" dirty="0" smtClean="0">
                    <a:latin typeface="Calibri" panose="020F0502020204030204" pitchFamily="34" charset="0"/>
                    <a:cs typeface="Calibri" panose="020F0502020204030204" pitchFamily="34" charset="0"/>
                  </a:rPr>
                  <a:t>’s and 1 </a:t>
                </a:r>
                <a14:m>
                  <m:oMath xmlns:m="http://schemas.openxmlformats.org/officeDocument/2006/math">
                    <m:r>
                      <a:rPr lang="en-US" sz="1600" i="1" dirty="0" smtClean="0">
                        <a:latin typeface="Cambria Math" panose="02040503050406030204" pitchFamily="18" charset="0"/>
                        <a:cs typeface="Calibri" panose="020F0502020204030204" pitchFamily="34" charset="0"/>
                      </a:rPr>
                      <m:t>𝑦</m:t>
                    </m:r>
                  </m:oMath>
                </a14:m>
                <a:r>
                  <a:rPr lang="en-US" sz="1600" dirty="0" smtClean="0">
                    <a:latin typeface="Calibri" panose="020F0502020204030204" pitchFamily="34" charset="0"/>
                    <a:cs typeface="Calibri" panose="020F0502020204030204" pitchFamily="34" charset="0"/>
                  </a:rPr>
                  <a:t>’s?  As seen, there are 3 such terms among the 8 terms (shown in red.) It is indeed equal to the number of ways we can select 2 of the 3 factors of  </a:t>
                </a:r>
                <a14:m>
                  <m:oMath xmlns:m="http://schemas.openxmlformats.org/officeDocument/2006/math">
                    <m:sSup>
                      <m:sSupPr>
                        <m:ctrlPr>
                          <a:rPr lang="en-US" sz="1600" i="1">
                            <a:latin typeface="Cambria Math" panose="02040503050406030204" pitchFamily="18" charset="0"/>
                            <a:cs typeface="Calibri" panose="020F0502020204030204" pitchFamily="34" charset="0"/>
                          </a:rPr>
                        </m:ctrlPr>
                      </m:sSupPr>
                      <m:e>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𝑥</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𝑦</m:t>
                            </m:r>
                          </m:e>
                        </m:d>
                      </m:e>
                      <m:sup>
                        <m:r>
                          <a:rPr lang="en-US" sz="1600" i="1">
                            <a:latin typeface="Cambria Math" panose="02040503050406030204" pitchFamily="18" charset="0"/>
                            <a:cs typeface="Calibri" panose="020F0502020204030204" pitchFamily="34" charset="0"/>
                          </a:rPr>
                          <m:t>3</m:t>
                        </m:r>
                      </m:sup>
                    </m:sSup>
                  </m:oMath>
                </a14:m>
                <a:r>
                  <a:rPr lang="en-US" sz="1600" dirty="0" smtClean="0">
                    <a:latin typeface="Calibri" panose="020F0502020204030204" pitchFamily="34" charset="0"/>
                    <a:cs typeface="Calibri" panose="020F0502020204030204" pitchFamily="34" charset="0"/>
                  </a:rPr>
                  <a:t>, to put their </a:t>
                </a:r>
                <a14:m>
                  <m:oMath xmlns:m="http://schemas.openxmlformats.org/officeDocument/2006/math">
                    <m:r>
                      <a:rPr lang="en-US" sz="1600" i="1" dirty="0" smtClean="0">
                        <a:latin typeface="Cambria Math" panose="02040503050406030204" pitchFamily="18" charset="0"/>
                        <a:cs typeface="Calibri" panose="020F0502020204030204" pitchFamily="34" charset="0"/>
                      </a:rPr>
                      <m:t>𝑥</m:t>
                    </m:r>
                  </m:oMath>
                </a14:m>
                <a:r>
                  <a:rPr lang="en-US" sz="1600" dirty="0" smtClean="0">
                    <a:latin typeface="Calibri" panose="020F0502020204030204" pitchFamily="34" charset="0"/>
                    <a:cs typeface="Calibri" panose="020F0502020204030204" pitchFamily="34" charset="0"/>
                  </a:rPr>
                  <a:t>’s in the term, that is, </a:t>
                </a:r>
                <a14:m>
                  <m:oMath xmlns:m="http://schemas.openxmlformats.org/officeDocument/2006/math">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a:rPr lang="en-US" sz="1600" b="0" i="1" smtClean="0">
                                  <a:latin typeface="Cambria Math" panose="02040503050406030204" pitchFamily="18" charset="0"/>
                                  <a:cs typeface="Calibri" panose="020F0502020204030204" pitchFamily="34" charset="0"/>
                                </a:rPr>
                                <m:t>3</m:t>
                              </m:r>
                            </m:e>
                          </m:mr>
                          <m:mr>
                            <m:e>
                              <m:r>
                                <a:rPr lang="en-US" sz="1600" b="0" i="1" smtClean="0">
                                  <a:latin typeface="Cambria Math" panose="02040503050406030204" pitchFamily="18" charset="0"/>
                                  <a:cs typeface="Calibri" panose="020F0502020204030204" pitchFamily="34" charset="0"/>
                                </a:rPr>
                                <m:t>2</m:t>
                              </m:r>
                            </m:e>
                          </m:mr>
                        </m:m>
                      </m:e>
                    </m:d>
                    <m:r>
                      <a:rPr lang="en-US" sz="1600" b="0" i="0" smtClean="0">
                        <a:latin typeface="Cambria Math" panose="02040503050406030204" pitchFamily="18" charset="0"/>
                        <a:cs typeface="Calibri" panose="020F0502020204030204" pitchFamily="34" charset="0"/>
                      </a:rPr>
                      <m:t>=3</m:t>
                    </m:r>
                  </m:oMath>
                </a14:m>
                <a:r>
                  <a:rPr lang="en-US" sz="1600" dirty="0" smtClean="0">
                    <a:latin typeface="Calibri" panose="020F0502020204030204" pitchFamily="34" charset="0"/>
                    <a:cs typeface="Calibri" panose="020F0502020204030204" pitchFamily="34" charset="0"/>
                  </a:rPr>
                  <a:t>. Similarly, there are </a:t>
                </a:r>
                <a14:m>
                  <m:oMath xmlns:m="http://schemas.openxmlformats.org/officeDocument/2006/math">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a:rPr lang="en-US" sz="1600" i="1">
                                  <a:latin typeface="Cambria Math" panose="02040503050406030204" pitchFamily="18" charset="0"/>
                                  <a:cs typeface="Calibri" panose="020F0502020204030204" pitchFamily="34" charset="0"/>
                                </a:rPr>
                                <m:t>3</m:t>
                              </m:r>
                            </m:e>
                          </m:mr>
                          <m:mr>
                            <m:e>
                              <m:r>
                                <a:rPr lang="en-US" sz="1600" b="0" i="1" smtClean="0">
                                  <a:latin typeface="Cambria Math" panose="02040503050406030204" pitchFamily="18" charset="0"/>
                                  <a:cs typeface="Calibri" panose="020F0502020204030204" pitchFamily="34" charset="0"/>
                                </a:rPr>
                                <m:t>1</m:t>
                              </m:r>
                            </m:e>
                          </m:mr>
                        </m:m>
                      </m:e>
                    </m:d>
                    <m:r>
                      <a:rPr lang="en-US" sz="1600" b="0" i="1" smtClean="0">
                        <a:latin typeface="Cambria Math" panose="02040503050406030204" pitchFamily="18" charset="0"/>
                        <a:cs typeface="Calibri" panose="020F0502020204030204" pitchFamily="34" charset="0"/>
                      </a:rPr>
                      <m:t>=3</m:t>
                    </m:r>
                  </m:oMath>
                </a14:m>
                <a:r>
                  <a:rPr lang="en-US" sz="1600" dirty="0" smtClean="0">
                    <a:latin typeface="Calibri" panose="020F0502020204030204" pitchFamily="34" charset="0"/>
                    <a:cs typeface="Calibri" panose="020F0502020204030204" pitchFamily="34" charset="0"/>
                  </a:rPr>
                  <a:t> terms with 1 </a:t>
                </a:r>
                <a14:m>
                  <m:oMath xmlns:m="http://schemas.openxmlformats.org/officeDocument/2006/math">
                    <m:r>
                      <a:rPr lang="en-US" sz="1600" b="0" i="1" smtClean="0">
                        <a:latin typeface="Cambria Math" panose="02040503050406030204" pitchFamily="18" charset="0"/>
                        <a:cs typeface="Calibri" panose="020F0502020204030204" pitchFamily="34" charset="0"/>
                      </a:rPr>
                      <m:t>𝑥</m:t>
                    </m:r>
                  </m:oMath>
                </a14:m>
                <a:r>
                  <a:rPr lang="en-US" sz="1600" dirty="0" smtClean="0">
                    <a:latin typeface="Calibri" panose="020F0502020204030204" pitchFamily="34" charset="0"/>
                    <a:cs typeface="Calibri" panose="020F0502020204030204" pitchFamily="34" charset="0"/>
                  </a:rPr>
                  <a:t>’s and 2 </a:t>
                </a:r>
                <a14:m>
                  <m:oMath xmlns:m="http://schemas.openxmlformats.org/officeDocument/2006/math">
                    <m:r>
                      <a:rPr lang="en-US" sz="1600" b="0" i="1" smtClean="0">
                        <a:latin typeface="Cambria Math" panose="02040503050406030204" pitchFamily="18" charset="0"/>
                        <a:cs typeface="Calibri" panose="020F0502020204030204" pitchFamily="34" charset="0"/>
                      </a:rPr>
                      <m:t>𝑦</m:t>
                    </m:r>
                  </m:oMath>
                </a14:m>
                <a:r>
                  <a:rPr lang="en-US" sz="1600" dirty="0" smtClean="0">
                    <a:latin typeface="Calibri" panose="020F0502020204030204" pitchFamily="34" charset="0"/>
                    <a:cs typeface="Calibri" panose="020F0502020204030204" pitchFamily="34" charset="0"/>
                  </a:rPr>
                  <a:t>’s, </a:t>
                </a:r>
                <a14:m>
                  <m:oMath xmlns:m="http://schemas.openxmlformats.org/officeDocument/2006/math">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a:rPr lang="en-US" sz="1600" i="1">
                                  <a:latin typeface="Cambria Math" panose="02040503050406030204" pitchFamily="18" charset="0"/>
                                  <a:cs typeface="Calibri" panose="020F0502020204030204" pitchFamily="34" charset="0"/>
                                </a:rPr>
                                <m:t>3</m:t>
                              </m:r>
                            </m:e>
                          </m:mr>
                          <m:mr>
                            <m:e>
                              <m:r>
                                <a:rPr lang="en-US" sz="1600" b="0" i="1" smtClean="0">
                                  <a:latin typeface="Cambria Math" panose="02040503050406030204" pitchFamily="18" charset="0"/>
                                  <a:cs typeface="Calibri" panose="020F0502020204030204" pitchFamily="34" charset="0"/>
                                </a:rPr>
                                <m:t>3</m:t>
                              </m:r>
                            </m:e>
                          </m:mr>
                        </m:m>
                      </m:e>
                    </m:d>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terms with 3 </a:t>
                </a:r>
                <a14:m>
                  <m:oMath xmlns:m="http://schemas.openxmlformats.org/officeDocument/2006/math">
                    <m:r>
                      <a:rPr lang="en-US" sz="1600" b="0" i="1" smtClean="0">
                        <a:latin typeface="Cambria Math" panose="02040503050406030204" pitchFamily="18" charset="0"/>
                        <a:cs typeface="Calibri" panose="020F0502020204030204" pitchFamily="34" charset="0"/>
                      </a:rPr>
                      <m:t>𝑥</m:t>
                    </m:r>
                  </m:oMath>
                </a14:m>
                <a:r>
                  <a:rPr lang="en-US" sz="1600" dirty="0" smtClean="0">
                    <a:latin typeface="Calibri" panose="020F0502020204030204" pitchFamily="34" charset="0"/>
                    <a:cs typeface="Calibri" panose="020F0502020204030204" pitchFamily="34" charset="0"/>
                  </a:rPr>
                  <a:t>’s, and </a:t>
                </a:r>
                <a14:m>
                  <m:oMath xmlns:m="http://schemas.openxmlformats.org/officeDocument/2006/math">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a:rPr lang="en-US" sz="1600" i="1">
                                  <a:latin typeface="Cambria Math" panose="02040503050406030204" pitchFamily="18" charset="0"/>
                                  <a:cs typeface="Calibri" panose="020F0502020204030204" pitchFamily="34" charset="0"/>
                                </a:rPr>
                                <m:t>3</m:t>
                              </m:r>
                            </m:e>
                          </m:mr>
                          <m:mr>
                            <m:e>
                              <m:r>
                                <a:rPr lang="en-US" sz="1600" b="0" i="1" smtClean="0">
                                  <a:latin typeface="Cambria Math" panose="02040503050406030204" pitchFamily="18" charset="0"/>
                                  <a:cs typeface="Calibri" panose="020F0502020204030204" pitchFamily="34" charset="0"/>
                                </a:rPr>
                                <m:t>0</m:t>
                              </m:r>
                            </m:e>
                          </m:mr>
                        </m:m>
                      </m:e>
                    </m:d>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terms with 0 </a:t>
                </a:r>
                <a14:m>
                  <m:oMath xmlns:m="http://schemas.openxmlformats.org/officeDocument/2006/math">
                    <m:r>
                      <a:rPr lang="en-US" sz="1600" b="0" i="1" smtClean="0">
                        <a:latin typeface="Cambria Math" panose="02040503050406030204" pitchFamily="18" charset="0"/>
                        <a:cs typeface="Calibri" panose="020F0502020204030204" pitchFamily="34" charset="0"/>
                      </a:rPr>
                      <m:t>𝑥</m:t>
                    </m:r>
                  </m:oMath>
                </a14:m>
                <a:r>
                  <a:rPr lang="en-US" sz="1600" dirty="0" smtClean="0">
                    <a:latin typeface="Calibri" panose="020F0502020204030204" pitchFamily="34" charset="0"/>
                    <a:cs typeface="Calibri" panose="020F0502020204030204" pitchFamily="34" charset="0"/>
                  </a:rPr>
                  <a:t>’s.  Thus, </a:t>
                </a:r>
              </a:p>
              <a:p>
                <a:pPr marL="82296" indent="0" algn="ctr">
                  <a:lnSpc>
                    <a:spcPts val="2400"/>
                  </a:lnSpc>
                  <a:spcBef>
                    <a:spcPts val="0"/>
                  </a:spcBef>
                  <a:buNone/>
                </a:pPr>
                <a14:m>
                  <m:oMath xmlns:m="http://schemas.openxmlformats.org/officeDocument/2006/math">
                    <m:sSup>
                      <m:sSupPr>
                        <m:ctrlPr>
                          <a:rPr lang="en-US" sz="1600" i="1">
                            <a:latin typeface="Cambria Math" panose="02040503050406030204" pitchFamily="18" charset="0"/>
                            <a:cs typeface="Calibri" panose="020F0502020204030204" pitchFamily="34" charset="0"/>
                          </a:rPr>
                        </m:ctrlPr>
                      </m:sSupPr>
                      <m:e>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𝑥</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𝑦</m:t>
                            </m:r>
                          </m:e>
                        </m:d>
                      </m:e>
                      <m:sup>
                        <m:r>
                          <a:rPr lang="en-US" sz="1600" b="0" i="1" smtClean="0">
                            <a:latin typeface="Cambria Math" panose="02040503050406030204" pitchFamily="18" charset="0"/>
                            <a:cs typeface="Calibri" panose="020F0502020204030204" pitchFamily="34" charset="0"/>
                          </a:rPr>
                          <m:t>3</m:t>
                        </m:r>
                      </m:sup>
                    </m:sSup>
                    <m:r>
                      <a:rPr lang="en-US" sz="1600" i="1">
                        <a:latin typeface="Cambria Math" panose="02040503050406030204" pitchFamily="18" charset="0"/>
                        <a:cs typeface="Calibri" panose="020F0502020204030204" pitchFamily="34" charset="0"/>
                      </a:rPr>
                      <m:t>=</m:t>
                    </m:r>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a:rPr lang="en-US" sz="1600" b="0" i="1" smtClean="0">
                                  <a:latin typeface="Cambria Math" panose="02040503050406030204" pitchFamily="18" charset="0"/>
                                  <a:cs typeface="Calibri" panose="020F0502020204030204" pitchFamily="34" charset="0"/>
                                </a:rPr>
                                <m:t>3</m:t>
                              </m:r>
                            </m:e>
                          </m:mr>
                          <m:mr>
                            <m:e>
                              <m:r>
                                <a:rPr lang="en-US" sz="1600" i="1">
                                  <a:latin typeface="Cambria Math" panose="02040503050406030204" pitchFamily="18" charset="0"/>
                                  <a:cs typeface="Calibri" panose="020F0502020204030204" pitchFamily="34" charset="0"/>
                                </a:rPr>
                                <m:t>0</m:t>
                              </m:r>
                            </m:e>
                          </m:mr>
                        </m:m>
                      </m:e>
                    </m:d>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𝑥</m:t>
                        </m:r>
                      </m:e>
                      <m:sup>
                        <m:r>
                          <a:rPr lang="en-US" sz="1600" i="1">
                            <a:latin typeface="Cambria Math" panose="02040503050406030204" pitchFamily="18" charset="0"/>
                            <a:cs typeface="Calibri" panose="020F0502020204030204" pitchFamily="34" charset="0"/>
                          </a:rPr>
                          <m:t>0</m:t>
                        </m:r>
                      </m:sup>
                    </m:sSup>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𝑦</m:t>
                        </m:r>
                      </m:e>
                      <m:sup>
                        <m:r>
                          <a:rPr lang="en-US" sz="1600" b="0" i="1" smtClean="0">
                            <a:latin typeface="Cambria Math" panose="02040503050406030204" pitchFamily="18" charset="0"/>
                            <a:cs typeface="Calibri" panose="020F0502020204030204" pitchFamily="34" charset="0"/>
                          </a:rPr>
                          <m:t>3</m:t>
                        </m:r>
                      </m:sup>
                    </m:sSup>
                    <m:r>
                      <a:rPr lang="en-US" sz="1600" i="1">
                        <a:latin typeface="Cambria Math" panose="02040503050406030204" pitchFamily="18" charset="0"/>
                        <a:cs typeface="Calibri" panose="020F0502020204030204" pitchFamily="34" charset="0"/>
                      </a:rPr>
                      <m:t>+</m:t>
                    </m:r>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a:rPr lang="en-US" sz="1600" b="0" i="1" smtClean="0">
                                  <a:latin typeface="Cambria Math" panose="02040503050406030204" pitchFamily="18" charset="0"/>
                                  <a:cs typeface="Calibri" panose="020F0502020204030204" pitchFamily="34" charset="0"/>
                                </a:rPr>
                                <m:t>3</m:t>
                              </m:r>
                            </m:e>
                          </m:mr>
                          <m:mr>
                            <m:e>
                              <m:r>
                                <a:rPr lang="en-US" sz="1600" i="1">
                                  <a:latin typeface="Cambria Math" panose="02040503050406030204" pitchFamily="18" charset="0"/>
                                  <a:cs typeface="Calibri" panose="020F0502020204030204" pitchFamily="34" charset="0"/>
                                </a:rPr>
                                <m:t>1</m:t>
                              </m:r>
                            </m:e>
                          </m:mr>
                        </m:m>
                      </m:e>
                    </m:d>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𝑥</m:t>
                        </m:r>
                      </m:e>
                      <m:sup>
                        <m:r>
                          <a:rPr lang="en-US" sz="1600" i="1">
                            <a:latin typeface="Cambria Math" panose="02040503050406030204" pitchFamily="18" charset="0"/>
                            <a:cs typeface="Calibri" panose="020F0502020204030204" pitchFamily="34" charset="0"/>
                          </a:rPr>
                          <m:t>1</m:t>
                        </m:r>
                      </m:sup>
                    </m:sSup>
                    <m:sSup>
                      <m:sSupPr>
                        <m:ctrlPr>
                          <a:rPr lang="en-US" sz="1600" i="1" smtClean="0">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𝑦</m:t>
                        </m:r>
                      </m:e>
                      <m:sup>
                        <m:r>
                          <a:rPr lang="en-US" sz="1600" b="0" i="1" smtClean="0">
                            <a:latin typeface="Cambria Math" panose="02040503050406030204" pitchFamily="18" charset="0"/>
                            <a:cs typeface="Calibri" panose="020F0502020204030204" pitchFamily="34" charset="0"/>
                          </a:rPr>
                          <m:t>2</m:t>
                        </m:r>
                      </m:sup>
                    </m:sSup>
                    <m:r>
                      <a:rPr lang="en-US" sz="1600" i="1">
                        <a:latin typeface="Cambria Math" panose="02040503050406030204" pitchFamily="18" charset="0"/>
                        <a:cs typeface="Calibri" panose="020F0502020204030204" pitchFamily="34" charset="0"/>
                      </a:rPr>
                      <m:t>+</m:t>
                    </m:r>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a:rPr lang="en-US" sz="1600" i="1">
                                  <a:latin typeface="Cambria Math" panose="02040503050406030204" pitchFamily="18" charset="0"/>
                                  <a:cs typeface="Calibri" panose="020F0502020204030204" pitchFamily="34" charset="0"/>
                                </a:rPr>
                                <m:t>3</m:t>
                              </m:r>
                            </m:e>
                          </m:mr>
                          <m:mr>
                            <m:e>
                              <m:r>
                                <a:rPr lang="en-US" sz="1600" b="0" i="1" smtClean="0">
                                  <a:latin typeface="Cambria Math" panose="02040503050406030204" pitchFamily="18" charset="0"/>
                                  <a:cs typeface="Calibri" panose="020F0502020204030204" pitchFamily="34" charset="0"/>
                                </a:rPr>
                                <m:t>2</m:t>
                              </m:r>
                            </m:e>
                          </m:mr>
                        </m:m>
                      </m:e>
                    </m:d>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𝑥</m:t>
                        </m:r>
                      </m:e>
                      <m:sup>
                        <m:r>
                          <a:rPr lang="en-US" sz="1600" b="0" i="1" smtClean="0">
                            <a:latin typeface="Cambria Math" panose="02040503050406030204" pitchFamily="18" charset="0"/>
                            <a:cs typeface="Calibri" panose="020F0502020204030204" pitchFamily="34" charset="0"/>
                          </a:rPr>
                          <m:t>2</m:t>
                        </m:r>
                      </m:sup>
                    </m:sSup>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𝑦</m:t>
                        </m:r>
                      </m:e>
                      <m:sup>
                        <m:r>
                          <a:rPr lang="en-US" sz="1600" b="0" i="1" smtClean="0">
                            <a:latin typeface="Cambria Math" panose="02040503050406030204" pitchFamily="18" charset="0"/>
                            <a:cs typeface="Calibri" panose="020F0502020204030204" pitchFamily="34" charset="0"/>
                          </a:rPr>
                          <m:t>1</m:t>
                        </m:r>
                      </m:sup>
                    </m:sSup>
                    <m:r>
                      <a:rPr lang="en-US" sz="1600" b="0" i="1" smtClean="0">
                        <a:latin typeface="Cambria Math" panose="02040503050406030204" pitchFamily="18" charset="0"/>
                        <a:cs typeface="Calibri" panose="020F0502020204030204" pitchFamily="34" charset="0"/>
                      </a:rPr>
                      <m:t>+</m:t>
                    </m:r>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a:rPr lang="en-US" sz="1600" i="1">
                                  <a:latin typeface="Cambria Math" panose="02040503050406030204" pitchFamily="18" charset="0"/>
                                  <a:cs typeface="Calibri" panose="020F0502020204030204" pitchFamily="34" charset="0"/>
                                </a:rPr>
                                <m:t>3</m:t>
                              </m:r>
                            </m:e>
                          </m:mr>
                          <m:mr>
                            <m:e>
                              <m:r>
                                <a:rPr lang="en-US" sz="1600" b="0" i="1" smtClean="0">
                                  <a:latin typeface="Cambria Math" panose="02040503050406030204" pitchFamily="18" charset="0"/>
                                  <a:cs typeface="Calibri" panose="020F0502020204030204" pitchFamily="34" charset="0"/>
                                </a:rPr>
                                <m:t>3</m:t>
                              </m:r>
                            </m:e>
                          </m:mr>
                        </m:m>
                      </m:e>
                    </m:d>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𝑥</m:t>
                        </m:r>
                      </m:e>
                      <m:sup>
                        <m:r>
                          <a:rPr lang="en-US" sz="1600" b="0" i="1" smtClean="0">
                            <a:latin typeface="Cambria Math" panose="02040503050406030204" pitchFamily="18" charset="0"/>
                            <a:cs typeface="Calibri" panose="020F0502020204030204" pitchFamily="34" charset="0"/>
                          </a:rPr>
                          <m:t>3</m:t>
                        </m:r>
                      </m:sup>
                    </m:sSup>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𝑦</m:t>
                        </m:r>
                      </m:e>
                      <m:sup>
                        <m:r>
                          <a:rPr lang="en-US" sz="1600" b="0" i="1" smtClean="0">
                            <a:latin typeface="Cambria Math" panose="02040503050406030204" pitchFamily="18" charset="0"/>
                            <a:cs typeface="Calibri" panose="020F0502020204030204" pitchFamily="34" charset="0"/>
                          </a:rPr>
                          <m:t>0</m:t>
                        </m:r>
                      </m:sup>
                    </m:sSup>
                    <m:r>
                      <a:rPr lang="en-US" sz="1600" b="0" i="0" smtClean="0">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𝑦</m:t>
                        </m:r>
                      </m:e>
                      <m:sup>
                        <m:r>
                          <a:rPr lang="en-US" sz="1600" b="0" i="1" smtClean="0">
                            <a:latin typeface="Cambria Math" panose="02040503050406030204" pitchFamily="18" charset="0"/>
                            <a:cs typeface="Calibri" panose="020F0502020204030204" pitchFamily="34" charset="0"/>
                          </a:rPr>
                          <m:t>3</m:t>
                        </m:r>
                      </m:sup>
                    </m:sSup>
                    <m:r>
                      <a:rPr lang="en-US" sz="1600" b="0" i="1" smtClean="0">
                        <a:latin typeface="Cambria Math" panose="02040503050406030204" pitchFamily="18" charset="0"/>
                        <a:cs typeface="Calibri" panose="020F0502020204030204" pitchFamily="34" charset="0"/>
                      </a:rPr>
                      <m:t>+3</m:t>
                    </m:r>
                    <m:r>
                      <a:rPr lang="en-US" sz="1600" b="0" i="1" smtClean="0">
                        <a:latin typeface="Cambria Math" panose="02040503050406030204" pitchFamily="18" charset="0"/>
                        <a:cs typeface="Calibri" panose="020F0502020204030204" pitchFamily="34" charset="0"/>
                      </a:rPr>
                      <m:t>𝑥</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𝑦</m:t>
                        </m:r>
                      </m:e>
                      <m:sup>
                        <m:r>
                          <a:rPr lang="en-US" sz="1600" b="0" i="1" smtClean="0">
                            <a:latin typeface="Cambria Math" panose="02040503050406030204" pitchFamily="18" charset="0"/>
                            <a:cs typeface="Calibri" panose="020F0502020204030204" pitchFamily="34" charset="0"/>
                          </a:rPr>
                          <m:t>2</m:t>
                        </m:r>
                      </m:sup>
                    </m:sSup>
                    <m:r>
                      <a:rPr lang="en-US" sz="1600" b="0" i="1" smtClean="0">
                        <a:latin typeface="Cambria Math" panose="02040503050406030204" pitchFamily="18" charset="0"/>
                        <a:cs typeface="Calibri" panose="020F0502020204030204" pitchFamily="34" charset="0"/>
                      </a:rPr>
                      <m:t>+3</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𝑥</m:t>
                        </m:r>
                      </m:e>
                      <m:sup>
                        <m:r>
                          <a:rPr lang="en-US" sz="1600" b="0" i="1" smtClean="0">
                            <a:latin typeface="Cambria Math" panose="02040503050406030204" pitchFamily="18" charset="0"/>
                            <a:cs typeface="Calibri" panose="020F0502020204030204" pitchFamily="34" charset="0"/>
                          </a:rPr>
                          <m:t>2</m:t>
                        </m:r>
                      </m:sup>
                    </m:sSup>
                    <m:r>
                      <a:rPr lang="en-US" sz="1600" b="0" i="1" smtClean="0">
                        <a:latin typeface="Cambria Math" panose="02040503050406030204" pitchFamily="18" charset="0"/>
                        <a:cs typeface="Calibri" panose="020F0502020204030204" pitchFamily="34" charset="0"/>
                      </a:rPr>
                      <m:t>𝑦</m:t>
                    </m:r>
                    <m:r>
                      <a:rPr lang="en-US" sz="1600" b="0" i="1" smtClean="0">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𝑥</m:t>
                        </m:r>
                      </m:e>
                      <m:sup>
                        <m:r>
                          <a:rPr lang="en-US" sz="1600" b="0" i="1" smtClean="0">
                            <a:latin typeface="Cambria Math" panose="02040503050406030204" pitchFamily="18" charset="0"/>
                            <a:cs typeface="Calibri" panose="020F0502020204030204" pitchFamily="34" charset="0"/>
                          </a:rPr>
                          <m:t>3</m:t>
                        </m:r>
                      </m:sup>
                    </m:sSup>
                  </m:oMath>
                </a14:m>
                <a:r>
                  <a:rPr lang="en-US" sz="1600" dirty="0" smtClean="0">
                    <a:latin typeface="Calibri" panose="020F0502020204030204" pitchFamily="34" charset="0"/>
                    <a:cs typeface="Calibri" panose="020F0502020204030204" pitchFamily="34" charset="0"/>
                  </a:rPr>
                  <a:t>.</a:t>
                </a:r>
              </a:p>
              <a:p>
                <a:pPr marL="82296" indent="0">
                  <a:lnSpc>
                    <a:spcPts val="2400"/>
                  </a:lnSpc>
                  <a:spcBef>
                    <a:spcPts val="0"/>
                  </a:spcBef>
                  <a:buNone/>
                </a:pPr>
                <a:r>
                  <a:rPr lang="en-US" sz="1600" dirty="0" smtClean="0">
                    <a:latin typeface="Calibri" panose="020F0502020204030204" pitchFamily="34" charset="0"/>
                    <a:cs typeface="Calibri" panose="020F0502020204030204" pitchFamily="34" charset="0"/>
                  </a:rPr>
                  <a:t>Now, we repeat the argument for an arbitrary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The expression </a:t>
                </a:r>
                <a14:m>
                  <m:oMath xmlns:m="http://schemas.openxmlformats.org/officeDocument/2006/math">
                    <m:sSup>
                      <m:sSupPr>
                        <m:ctrlPr>
                          <a:rPr lang="en-US" sz="1600" i="1">
                            <a:latin typeface="Cambria Math" panose="02040503050406030204" pitchFamily="18" charset="0"/>
                            <a:cs typeface="Calibri" panose="020F0502020204030204" pitchFamily="34" charset="0"/>
                          </a:rPr>
                        </m:ctrlPr>
                      </m:sSupPr>
                      <m:e>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𝑥</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𝑦</m:t>
                            </m:r>
                          </m:e>
                        </m:d>
                      </m:e>
                      <m:sup>
                        <m:r>
                          <a:rPr lang="en-US" sz="1600" i="1">
                            <a:latin typeface="Cambria Math" panose="02040503050406030204" pitchFamily="18" charset="0"/>
                            <a:cs typeface="Calibri" panose="020F0502020204030204" pitchFamily="34" charset="0"/>
                          </a:rPr>
                          <m:t>𝑛</m:t>
                        </m:r>
                      </m:sup>
                    </m:sSup>
                  </m:oMath>
                </a14:m>
                <a:r>
                  <a:rPr lang="en-US" sz="1600" dirty="0" smtClean="0">
                    <a:latin typeface="Calibri" panose="020F0502020204030204" pitchFamily="34" charset="0"/>
                    <a:cs typeface="Calibri" panose="020F0502020204030204" pitchFamily="34" charset="0"/>
                  </a:rPr>
                  <a:t> has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factors that produce </a:t>
                </a:r>
                <a14:m>
                  <m:oMath xmlns:m="http://schemas.openxmlformats.org/officeDocument/2006/math">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2</m:t>
                        </m:r>
                      </m:e>
                      <m:sup>
                        <m:r>
                          <a:rPr lang="en-US" sz="1600" b="0" i="1" smtClean="0">
                            <a:latin typeface="Cambria Math" panose="02040503050406030204" pitchFamily="18" charset="0"/>
                            <a:cs typeface="Calibri" panose="020F0502020204030204" pitchFamily="34" charset="0"/>
                          </a:rPr>
                          <m:t>𝑛</m:t>
                        </m:r>
                      </m:sup>
                    </m:sSup>
                  </m:oMath>
                </a14:m>
                <a:r>
                  <a:rPr lang="en-US" sz="1600" dirty="0" smtClean="0">
                    <a:latin typeface="Calibri" panose="020F0502020204030204" pitchFamily="34" charset="0"/>
                    <a:cs typeface="Calibri" panose="020F0502020204030204" pitchFamily="34" charset="0"/>
                  </a:rPr>
                  <a:t> terms, each comprising </a:t>
                </a:r>
                <a14:m>
                  <m:oMath xmlns:m="http://schemas.openxmlformats.org/officeDocument/2006/math">
                    <m:r>
                      <a:rPr lang="en-US" sz="1600" i="1" dirty="0" smtClean="0">
                        <a:latin typeface="Cambria Math" panose="02040503050406030204" pitchFamily="18" charset="0"/>
                        <a:cs typeface="Calibri" panose="020F0502020204030204" pitchFamily="34" charset="0"/>
                      </a:rPr>
                      <m:t>𝑟</m:t>
                    </m:r>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i="1" dirty="0" smtClean="0">
                        <a:latin typeface="Cambria Math" panose="02040503050406030204" pitchFamily="18" charset="0"/>
                        <a:cs typeface="Calibri" panose="020F0502020204030204" pitchFamily="34" charset="0"/>
                      </a:rPr>
                      <m:t>𝑥</m:t>
                    </m:r>
                  </m:oMath>
                </a14:m>
                <a:r>
                  <a:rPr lang="en-US" sz="1600" dirty="0" smtClean="0">
                    <a:latin typeface="Calibri" panose="020F0502020204030204" pitchFamily="34" charset="0"/>
                    <a:cs typeface="Calibri" panose="020F0502020204030204" pitchFamily="34" charset="0"/>
                  </a:rPr>
                  <a:t>’s and </a:t>
                </a:r>
                <a14:m>
                  <m:oMath xmlns:m="http://schemas.openxmlformats.org/officeDocument/2006/math">
                    <m:r>
                      <a:rPr lang="en-US" sz="1600" i="1" dirty="0" smtClean="0">
                        <a:latin typeface="Cambria Math" panose="02040503050406030204" pitchFamily="18" charset="0"/>
                        <a:cs typeface="Calibri" panose="020F0502020204030204" pitchFamily="34" charset="0"/>
                      </a:rPr>
                      <m:t>(</m:t>
                    </m:r>
                    <m:r>
                      <a:rPr lang="en-US" sz="1600" i="1" dirty="0" smtClean="0">
                        <a:latin typeface="Cambria Math" panose="02040503050406030204" pitchFamily="18" charset="0"/>
                        <a:cs typeface="Calibri" panose="020F0502020204030204" pitchFamily="34" charset="0"/>
                      </a:rPr>
                      <m:t>𝑛</m:t>
                    </m:r>
                    <m:r>
                      <a:rPr lang="en-US" sz="1600" i="1" dirty="0" smtClean="0">
                        <a:latin typeface="Cambria Math" panose="02040503050406030204" pitchFamily="18" charset="0"/>
                        <a:cs typeface="Calibri" panose="020F0502020204030204" pitchFamily="34" charset="0"/>
                      </a:rPr>
                      <m:t>−</m:t>
                    </m:r>
                    <m:r>
                      <a:rPr lang="en-US" sz="1600" i="1" dirty="0" smtClean="0">
                        <a:latin typeface="Cambria Math" panose="02040503050406030204" pitchFamily="18" charset="0"/>
                        <a:cs typeface="Calibri" panose="020F0502020204030204" pitchFamily="34" charset="0"/>
                      </a:rPr>
                      <m:t>𝑟</m:t>
                    </m:r>
                    <m:r>
                      <a:rPr lang="en-US" sz="1600" i="1" dirty="0"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i="1" dirty="0" smtClean="0">
                        <a:latin typeface="Cambria Math" panose="02040503050406030204" pitchFamily="18" charset="0"/>
                        <a:cs typeface="Calibri" panose="020F0502020204030204" pitchFamily="34" charset="0"/>
                      </a:rPr>
                      <m:t>𝑦</m:t>
                    </m:r>
                  </m:oMath>
                </a14:m>
                <a:r>
                  <a:rPr lang="en-US" sz="1600" dirty="0" smtClean="0">
                    <a:latin typeface="Calibri" panose="020F0502020204030204" pitchFamily="34" charset="0"/>
                    <a:cs typeface="Calibri" panose="020F0502020204030204" pitchFamily="34" charset="0"/>
                  </a:rPr>
                  <a:t>’s, when multiplied. The number of term that have </a:t>
                </a:r>
                <a14:m>
                  <m:oMath xmlns:m="http://schemas.openxmlformats.org/officeDocument/2006/math">
                    <m:r>
                      <a:rPr lang="en-US" sz="1600" i="1" dirty="0">
                        <a:latin typeface="Cambria Math" panose="02040503050406030204" pitchFamily="18" charset="0"/>
                        <a:cs typeface="Calibri" panose="020F0502020204030204" pitchFamily="34" charset="0"/>
                      </a:rPr>
                      <m:t>𝑟</m:t>
                    </m:r>
                  </m:oMath>
                </a14:m>
                <a:r>
                  <a:rPr lang="en-US" sz="1600" dirty="0">
                    <a:latin typeface="Calibri" panose="020F0502020204030204" pitchFamily="34" charset="0"/>
                    <a:cs typeface="Calibri" panose="020F0502020204030204" pitchFamily="34" charset="0"/>
                  </a:rPr>
                  <a:t> </a:t>
                </a:r>
                <a14:m>
                  <m:oMath xmlns:m="http://schemas.openxmlformats.org/officeDocument/2006/math">
                    <m:r>
                      <a:rPr lang="en-US" sz="1600" i="1" dirty="0">
                        <a:latin typeface="Cambria Math" panose="02040503050406030204" pitchFamily="18" charset="0"/>
                        <a:cs typeface="Calibri" panose="020F0502020204030204" pitchFamily="34" charset="0"/>
                      </a:rPr>
                      <m:t>𝑥</m:t>
                    </m:r>
                  </m:oMath>
                </a14:m>
                <a:r>
                  <a:rPr lang="en-US" sz="1600" dirty="0">
                    <a:latin typeface="Calibri" panose="020F0502020204030204" pitchFamily="34" charset="0"/>
                    <a:cs typeface="Calibri" panose="020F0502020204030204" pitchFamily="34" charset="0"/>
                  </a:rPr>
                  <a:t>’s and </a:t>
                </a:r>
                <a14:m>
                  <m:oMath xmlns:m="http://schemas.openxmlformats.org/officeDocument/2006/math">
                    <m:r>
                      <a:rPr lang="en-US" sz="1600" i="1" dirty="0">
                        <a:latin typeface="Cambria Math" panose="02040503050406030204" pitchFamily="18" charset="0"/>
                        <a:cs typeface="Calibri" panose="020F0502020204030204" pitchFamily="34" charset="0"/>
                      </a:rPr>
                      <m:t>(</m:t>
                    </m:r>
                    <m:r>
                      <a:rPr lang="en-US" sz="1600" i="1" dirty="0">
                        <a:latin typeface="Cambria Math" panose="02040503050406030204" pitchFamily="18" charset="0"/>
                        <a:cs typeface="Calibri" panose="020F0502020204030204" pitchFamily="34" charset="0"/>
                      </a:rPr>
                      <m:t>𝑛</m:t>
                    </m:r>
                    <m:r>
                      <a:rPr lang="en-US" sz="1600" i="1" dirty="0">
                        <a:latin typeface="Cambria Math" panose="02040503050406030204" pitchFamily="18" charset="0"/>
                        <a:cs typeface="Calibri" panose="020F0502020204030204" pitchFamily="34" charset="0"/>
                      </a:rPr>
                      <m:t>−</m:t>
                    </m:r>
                    <m:r>
                      <a:rPr lang="en-US" sz="1600" i="1" dirty="0">
                        <a:latin typeface="Cambria Math" panose="02040503050406030204" pitchFamily="18" charset="0"/>
                        <a:cs typeface="Calibri" panose="020F0502020204030204" pitchFamily="34" charset="0"/>
                      </a:rPr>
                      <m:t>𝑟</m:t>
                    </m:r>
                    <m:r>
                      <a:rPr lang="en-US" sz="1600" i="1" dirty="0">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a:t>
                </a:r>
                <a14:m>
                  <m:oMath xmlns:m="http://schemas.openxmlformats.org/officeDocument/2006/math">
                    <m:r>
                      <a:rPr lang="en-US" sz="1600" i="1" dirty="0">
                        <a:latin typeface="Cambria Math" panose="02040503050406030204" pitchFamily="18" charset="0"/>
                        <a:cs typeface="Calibri" panose="020F0502020204030204" pitchFamily="34" charset="0"/>
                      </a:rPr>
                      <m:t>𝑦</m:t>
                    </m:r>
                  </m:oMath>
                </a14:m>
                <a:r>
                  <a:rPr lang="en-US" sz="1600" dirty="0" smtClean="0">
                    <a:latin typeface="Calibri" panose="020F0502020204030204" pitchFamily="34" charset="0"/>
                    <a:cs typeface="Calibri" panose="020F0502020204030204" pitchFamily="34" charset="0"/>
                  </a:rPr>
                  <a:t>’s is </a:t>
                </a:r>
                <a14:m>
                  <m:oMath xmlns:m="http://schemas.openxmlformats.org/officeDocument/2006/math">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m:rPr>
                                  <m:brk m:alnAt="7"/>
                                </m:rPr>
                                <a:rPr lang="en-US" sz="1600" i="1">
                                  <a:latin typeface="Cambria Math" panose="02040503050406030204" pitchFamily="18" charset="0"/>
                                  <a:cs typeface="Calibri" panose="020F0502020204030204" pitchFamily="34" charset="0"/>
                                </a:rPr>
                                <m:t>𝑛</m:t>
                              </m:r>
                            </m:e>
                          </m:mr>
                          <m:mr>
                            <m:e>
                              <m:r>
                                <a:rPr lang="en-US" sz="1600" b="0" i="1" smtClean="0">
                                  <a:latin typeface="Cambria Math" panose="02040503050406030204" pitchFamily="18" charset="0"/>
                                  <a:cs typeface="Calibri" panose="020F0502020204030204" pitchFamily="34" charset="0"/>
                                </a:rPr>
                                <m:t>𝑟</m:t>
                              </m:r>
                            </m:e>
                          </m:mr>
                        </m:m>
                      </m:e>
                    </m:d>
                  </m:oMath>
                </a14:m>
                <a:r>
                  <a:rPr lang="en-US" sz="1600" dirty="0" smtClean="0">
                    <a:latin typeface="Calibri" panose="020F0502020204030204" pitchFamily="34" charset="0"/>
                    <a:cs typeface="Calibri" panose="020F0502020204030204" pitchFamily="34" charset="0"/>
                  </a:rPr>
                  <a:t>. Note that r ranges from 0 to n. This completes the proof.</a:t>
                </a:r>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20</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spTree>
    <p:extLst>
      <p:ext uri="{BB962C8B-B14F-4D97-AF65-F5344CB8AC3E}">
        <p14:creationId xmlns:p14="http://schemas.microsoft.com/office/powerpoint/2010/main" val="144181738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Combination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fontScale="77500" lnSpcReduction="20000"/>
              </a:bodyPr>
              <a:lstStyle/>
              <a:p>
                <a:pPr marL="82296" indent="0" algn="just">
                  <a:lnSpc>
                    <a:spcPct val="120000"/>
                  </a:lnSpc>
                  <a:spcBef>
                    <a:spcPts val="0"/>
                  </a:spcBef>
                  <a:buNone/>
                </a:pPr>
                <a:r>
                  <a:rPr lang="en-US" sz="1600" dirty="0" smtClean="0">
                    <a:latin typeface="Calibri" panose="020F0502020204030204" pitchFamily="34" charset="0"/>
                    <a:cs typeface="Calibri" panose="020F0502020204030204" pitchFamily="34" charset="0"/>
                  </a:rPr>
                  <a:t>Some equalities can be derived from the binomial theorem.</a:t>
                </a:r>
              </a:p>
              <a:p>
                <a:pPr marL="1601788" indent="0" algn="just">
                  <a:lnSpc>
                    <a:spcPct val="120000"/>
                  </a:lnSpc>
                  <a:spcBef>
                    <a:spcPts val="0"/>
                  </a:spcBef>
                  <a:buNone/>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cs typeface="Calibri" panose="020F0502020204030204" pitchFamily="34" charset="0"/>
                        </a:rPr>
                        <m:t>1.     </m:t>
                      </m:r>
                      <m:nary>
                        <m:naryPr>
                          <m:chr m:val="∑"/>
                          <m:limLoc m:val="subSup"/>
                          <m:ctrlPr>
                            <a:rPr lang="en-US" sz="1600" i="1" smtClean="0">
                              <a:latin typeface="Cambria Math" panose="02040503050406030204" pitchFamily="18" charset="0"/>
                              <a:cs typeface="Calibri" panose="020F0502020204030204" pitchFamily="34" charset="0"/>
                            </a:rPr>
                          </m:ctrlPr>
                        </m:naryPr>
                        <m:sub>
                          <m:r>
                            <m:rPr>
                              <m:brk m:alnAt="25"/>
                            </m:rPr>
                            <a:rPr lang="en-US" sz="1600" b="0" i="1" smtClean="0">
                              <a:latin typeface="Cambria Math" panose="02040503050406030204" pitchFamily="18" charset="0"/>
                              <a:cs typeface="Calibri" panose="020F0502020204030204" pitchFamily="34" charset="0"/>
                            </a:rPr>
                            <m:t>𝑟</m:t>
                          </m:r>
                          <m:r>
                            <a:rPr lang="en-US" sz="1600" b="0" i="1" smtClean="0">
                              <a:latin typeface="Cambria Math" panose="02040503050406030204" pitchFamily="18" charset="0"/>
                              <a:cs typeface="Calibri" panose="020F0502020204030204" pitchFamily="34" charset="0"/>
                            </a:rPr>
                            <m:t>=0</m:t>
                          </m:r>
                        </m:sub>
                        <m:sup>
                          <m:r>
                            <a:rPr lang="en-US" sz="1600" b="0" i="1" smtClean="0">
                              <a:latin typeface="Cambria Math" panose="02040503050406030204" pitchFamily="18" charset="0"/>
                              <a:cs typeface="Calibri" panose="020F0502020204030204" pitchFamily="34" charset="0"/>
                            </a:rPr>
                            <m:t>𝑛</m:t>
                          </m:r>
                        </m:sup>
                        <m:e>
                          <m:d>
                            <m:dPr>
                              <m:ctrlPr>
                                <a:rPr lang="en-US" sz="1600" i="1" smtClean="0">
                                  <a:latin typeface="Cambria Math" panose="02040503050406030204" pitchFamily="18" charset="0"/>
                                  <a:cs typeface="Calibri" panose="020F0502020204030204" pitchFamily="34" charset="0"/>
                                </a:rPr>
                              </m:ctrlPr>
                            </m:dPr>
                            <m:e>
                              <m:eqArr>
                                <m:eqArrPr>
                                  <m:ctrlPr>
                                    <a:rPr lang="en-US" sz="1600" b="0" i="1" smtClean="0">
                                      <a:latin typeface="Cambria Math" panose="02040503050406030204" pitchFamily="18" charset="0"/>
                                      <a:cs typeface="Calibri" panose="020F0502020204030204" pitchFamily="34" charset="0"/>
                                    </a:rPr>
                                  </m:ctrlPr>
                                </m:eqArrPr>
                                <m:e>
                                  <m:r>
                                    <a:rPr lang="en-US" sz="1600" b="0" i="1" smtClean="0">
                                      <a:latin typeface="Cambria Math" panose="02040503050406030204" pitchFamily="18" charset="0"/>
                                      <a:cs typeface="Calibri" panose="020F0502020204030204" pitchFamily="34" charset="0"/>
                                    </a:rPr>
                                    <m:t>𝑛</m:t>
                                  </m:r>
                                </m:e>
                                <m:e>
                                  <m:r>
                                    <a:rPr lang="en-US" sz="1600" b="0" i="1" smtClean="0">
                                      <a:latin typeface="Cambria Math" panose="02040503050406030204" pitchFamily="18" charset="0"/>
                                      <a:cs typeface="Calibri" panose="020F0502020204030204" pitchFamily="34" charset="0"/>
                                    </a:rPr>
                                    <m:t>𝑟</m:t>
                                  </m:r>
                                </m:e>
                              </m:eqArr>
                            </m:e>
                          </m:d>
                          <m:r>
                            <a:rPr lang="en-US" sz="1600" b="0" i="1" smtClean="0">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2</m:t>
                              </m:r>
                            </m:e>
                            <m:sup>
                              <m:r>
                                <a:rPr lang="en-US" sz="1600" b="0" i="1" smtClean="0">
                                  <a:latin typeface="Cambria Math" panose="02040503050406030204" pitchFamily="18" charset="0"/>
                                  <a:cs typeface="Calibri" panose="020F0502020204030204" pitchFamily="34" charset="0"/>
                                </a:rPr>
                                <m:t>𝑛</m:t>
                              </m:r>
                            </m:sup>
                          </m:sSup>
                          <m:r>
                            <a:rPr lang="en-US" sz="1600" b="0" i="1" smtClean="0">
                              <a:latin typeface="Cambria Math" panose="02040503050406030204" pitchFamily="18" charset="0"/>
                              <a:cs typeface="Calibri" panose="020F0502020204030204" pitchFamily="34" charset="0"/>
                            </a:rPr>
                            <m:t>.</m:t>
                          </m:r>
                        </m:e>
                      </m:nary>
                    </m:oMath>
                  </m:oMathPara>
                </a14:m>
                <a:endParaRPr lang="en-US" sz="1600" dirty="0" smtClean="0">
                  <a:latin typeface="Calibri" panose="020F0502020204030204" pitchFamily="34" charset="0"/>
                  <a:cs typeface="Calibri" panose="020F0502020204030204" pitchFamily="34" charset="0"/>
                </a:endParaRPr>
              </a:p>
              <a:p>
                <a:pPr marL="1601788" indent="0" algn="ctr">
                  <a:lnSpc>
                    <a:spcPct val="120000"/>
                  </a:lnSpc>
                  <a:spcBef>
                    <a:spcPts val="0"/>
                  </a:spcBef>
                  <a:buNone/>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cs typeface="Calibri" panose="020F0502020204030204" pitchFamily="34" charset="0"/>
                        </a:rPr>
                        <m:t>2.     </m:t>
                      </m:r>
                      <m:nary>
                        <m:naryPr>
                          <m:chr m:val="∑"/>
                          <m:limLoc m:val="subSup"/>
                          <m:ctrlPr>
                            <a:rPr lang="en-US" sz="1600" i="1">
                              <a:latin typeface="Cambria Math" panose="02040503050406030204" pitchFamily="18" charset="0"/>
                              <a:cs typeface="Calibri" panose="020F0502020204030204" pitchFamily="34" charset="0"/>
                            </a:rPr>
                          </m:ctrlPr>
                        </m:naryPr>
                        <m:sub>
                          <m:r>
                            <m:rPr>
                              <m:brk m:alnAt="25"/>
                            </m:rPr>
                            <a:rPr lang="en-US" sz="1600" i="1">
                              <a:latin typeface="Cambria Math" panose="02040503050406030204" pitchFamily="18" charset="0"/>
                              <a:cs typeface="Calibri" panose="020F0502020204030204" pitchFamily="34" charset="0"/>
                            </a:rPr>
                            <m:t>𝑟</m:t>
                          </m:r>
                          <m:r>
                            <a:rPr lang="en-US" sz="1600" i="1">
                              <a:latin typeface="Cambria Math" panose="02040503050406030204" pitchFamily="18" charset="0"/>
                              <a:cs typeface="Calibri" panose="020F0502020204030204" pitchFamily="34" charset="0"/>
                            </a:rPr>
                            <m:t>=0</m:t>
                          </m:r>
                        </m:sub>
                        <m:sup>
                          <m:r>
                            <a:rPr lang="en-US" sz="1600" i="1">
                              <a:latin typeface="Cambria Math" panose="02040503050406030204" pitchFamily="18" charset="0"/>
                              <a:cs typeface="Calibri" panose="020F0502020204030204" pitchFamily="34" charset="0"/>
                            </a:rPr>
                            <m:t>𝑛</m:t>
                          </m:r>
                        </m:sup>
                        <m:e>
                          <m:sSup>
                            <m:sSupPr>
                              <m:ctrlPr>
                                <a:rPr lang="en-US" sz="1600" b="0" i="1" smtClean="0">
                                  <a:latin typeface="Cambria Math" panose="02040503050406030204" pitchFamily="18" charset="0"/>
                                  <a:cs typeface="Calibri" panose="020F0502020204030204" pitchFamily="34" charset="0"/>
                                </a:rPr>
                              </m:ctrlPr>
                            </m:sSupPr>
                            <m:e>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−1</m:t>
                                  </m:r>
                                </m:e>
                              </m:d>
                            </m:e>
                            <m:sup>
                              <m:r>
                                <a:rPr lang="en-US" sz="1600" b="0" i="1" smtClean="0">
                                  <a:latin typeface="Cambria Math" panose="02040503050406030204" pitchFamily="18" charset="0"/>
                                  <a:cs typeface="Calibri" panose="020F0502020204030204" pitchFamily="34" charset="0"/>
                                </a:rPr>
                                <m:t>𝑟</m:t>
                              </m:r>
                            </m:sup>
                          </m:sSup>
                          <m:d>
                            <m:dPr>
                              <m:ctrlPr>
                                <a:rPr lang="en-US" sz="1600" i="1">
                                  <a:latin typeface="Cambria Math" panose="02040503050406030204" pitchFamily="18" charset="0"/>
                                  <a:cs typeface="Calibri" panose="020F0502020204030204" pitchFamily="34" charset="0"/>
                                </a:rPr>
                              </m:ctrlPr>
                            </m:dPr>
                            <m:e>
                              <m:eqArr>
                                <m:eqArrPr>
                                  <m:ctrlPr>
                                    <a:rPr lang="en-US" sz="1600" i="1">
                                      <a:latin typeface="Cambria Math" panose="02040503050406030204" pitchFamily="18" charset="0"/>
                                      <a:cs typeface="Calibri" panose="020F0502020204030204" pitchFamily="34" charset="0"/>
                                    </a:rPr>
                                  </m:ctrlPr>
                                </m:eqArrPr>
                                <m:e>
                                  <m:r>
                                    <a:rPr lang="en-US" sz="1600" i="1">
                                      <a:latin typeface="Cambria Math" panose="02040503050406030204" pitchFamily="18" charset="0"/>
                                      <a:cs typeface="Calibri" panose="020F0502020204030204" pitchFamily="34" charset="0"/>
                                    </a:rPr>
                                    <m:t>𝑛</m:t>
                                  </m:r>
                                </m:e>
                                <m:e>
                                  <m:r>
                                    <a:rPr lang="en-US" sz="1600" i="1">
                                      <a:latin typeface="Cambria Math" panose="02040503050406030204" pitchFamily="18" charset="0"/>
                                      <a:cs typeface="Calibri" panose="020F0502020204030204" pitchFamily="34" charset="0"/>
                                    </a:rPr>
                                    <m:t>𝑟</m:t>
                                  </m:r>
                                </m:e>
                              </m:eqArr>
                            </m:e>
                          </m:d>
                          <m:r>
                            <a:rPr lang="en-US" sz="1600" i="1">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0</m:t>
                          </m:r>
                        </m:e>
                      </m:nary>
                      <m:r>
                        <a:rPr lang="en-US" sz="1600" b="0" i="1" smtClean="0">
                          <a:latin typeface="Cambria Math" panose="02040503050406030204" pitchFamily="18" charset="0"/>
                          <a:cs typeface="Calibri" panose="020F0502020204030204" pitchFamily="34" charset="0"/>
                        </a:rPr>
                        <m:t>.</m:t>
                      </m:r>
                    </m:oMath>
                  </m:oMathPara>
                </a14:m>
                <a:endParaRPr lang="en-US" sz="1600" dirty="0" smtClean="0">
                  <a:latin typeface="Calibri" panose="020F0502020204030204" pitchFamily="34" charset="0"/>
                  <a:cs typeface="Calibri" panose="020F0502020204030204" pitchFamily="34" charset="0"/>
                </a:endParaRPr>
              </a:p>
              <a:p>
                <a:pPr marL="1601788" indent="0" algn="ctr">
                  <a:lnSpc>
                    <a:spcPct val="120000"/>
                  </a:lnSpc>
                  <a:spcBef>
                    <a:spcPts val="0"/>
                  </a:spcBef>
                  <a:buNone/>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cs typeface="Calibri" panose="020F0502020204030204" pitchFamily="34" charset="0"/>
                        </a:rPr>
                        <m:t>3</m:t>
                      </m:r>
                      <m:r>
                        <a:rPr lang="en-US" sz="1600" i="1">
                          <a:latin typeface="Cambria Math" panose="02040503050406030204" pitchFamily="18" charset="0"/>
                          <a:cs typeface="Calibri" panose="020F0502020204030204" pitchFamily="34" charset="0"/>
                        </a:rPr>
                        <m:t>.     </m:t>
                      </m:r>
                      <m:nary>
                        <m:naryPr>
                          <m:chr m:val="∑"/>
                          <m:limLoc m:val="subSup"/>
                          <m:ctrlPr>
                            <a:rPr lang="en-US" sz="1600" i="1">
                              <a:latin typeface="Cambria Math" panose="02040503050406030204" pitchFamily="18" charset="0"/>
                              <a:cs typeface="Calibri" panose="020F0502020204030204" pitchFamily="34" charset="0"/>
                            </a:rPr>
                          </m:ctrlPr>
                        </m:naryPr>
                        <m:sub>
                          <m:eqArr>
                            <m:eqArrPr>
                              <m:ctrlPr>
                                <a:rPr lang="en-US" sz="1600" i="1">
                                  <a:latin typeface="Cambria Math" panose="02040503050406030204" pitchFamily="18" charset="0"/>
                                  <a:cs typeface="Calibri" panose="020F0502020204030204" pitchFamily="34" charset="0"/>
                                </a:rPr>
                              </m:ctrlPr>
                            </m:eqArrPr>
                            <m:e>
                              <m:r>
                                <m:rPr>
                                  <m:brk m:alnAt="25"/>
                                </m:rPr>
                                <a:rPr lang="en-US" sz="1600" i="1">
                                  <a:latin typeface="Cambria Math" panose="02040503050406030204" pitchFamily="18" charset="0"/>
                                  <a:cs typeface="Calibri" panose="020F0502020204030204" pitchFamily="34" charset="0"/>
                                </a:rPr>
                                <m:t>𝑟</m:t>
                              </m:r>
                              <m:r>
                                <a:rPr lang="en-US" sz="1600" i="1">
                                  <a:latin typeface="Cambria Math" panose="02040503050406030204" pitchFamily="18" charset="0"/>
                                  <a:cs typeface="Calibri" panose="020F0502020204030204" pitchFamily="34" charset="0"/>
                                </a:rPr>
                                <m:t>=0</m:t>
                              </m:r>
                            </m:e>
                            <m:e>
                              <m:r>
                                <a:rPr lang="en-US" sz="1600" b="0" i="1" smtClean="0">
                                  <a:latin typeface="Cambria Math" panose="02040503050406030204" pitchFamily="18" charset="0"/>
                                  <a:cs typeface="Calibri" panose="020F0502020204030204" pitchFamily="34" charset="0"/>
                                </a:rPr>
                                <m:t>𝑟</m:t>
                              </m:r>
                              <m:r>
                                <a:rPr lang="en-US" sz="1600" b="0" i="1" smtClean="0">
                                  <a:latin typeface="Cambria Math" panose="02040503050406030204" pitchFamily="18" charset="0"/>
                                  <a:cs typeface="Calibri" panose="020F0502020204030204" pitchFamily="34" charset="0"/>
                                </a:rPr>
                                <m:t> </m:t>
                              </m:r>
                              <m:r>
                                <a:rPr lang="en-US" sz="1600" b="0" i="1" smtClean="0">
                                  <a:latin typeface="Cambria Math" panose="02040503050406030204" pitchFamily="18" charset="0"/>
                                  <a:cs typeface="Calibri" panose="020F0502020204030204" pitchFamily="34" charset="0"/>
                                </a:rPr>
                                <m:t>𝑖𝑠</m:t>
                              </m:r>
                              <m:r>
                                <a:rPr lang="en-US" sz="1600" b="0" i="1" smtClean="0">
                                  <a:latin typeface="Cambria Math" panose="02040503050406030204" pitchFamily="18" charset="0"/>
                                  <a:cs typeface="Calibri" panose="020F0502020204030204" pitchFamily="34" charset="0"/>
                                </a:rPr>
                                <m:t> </m:t>
                              </m:r>
                              <m:r>
                                <a:rPr lang="en-US" sz="1600" b="0" i="1" smtClean="0">
                                  <a:latin typeface="Cambria Math" panose="02040503050406030204" pitchFamily="18" charset="0"/>
                                  <a:cs typeface="Calibri" panose="020F0502020204030204" pitchFamily="34" charset="0"/>
                                </a:rPr>
                                <m:t>𝑒𝑣𝑒𝑛</m:t>
                              </m:r>
                            </m:e>
                          </m:eqArr>
                        </m:sub>
                        <m:sup>
                          <m:r>
                            <a:rPr lang="en-US" sz="1600" i="1">
                              <a:latin typeface="Cambria Math" panose="02040503050406030204" pitchFamily="18" charset="0"/>
                              <a:cs typeface="Calibri" panose="020F0502020204030204" pitchFamily="34" charset="0"/>
                            </a:rPr>
                            <m:t>𝑛</m:t>
                          </m:r>
                        </m:sup>
                        <m:e>
                          <m:d>
                            <m:dPr>
                              <m:ctrlPr>
                                <a:rPr lang="en-US" sz="1600" i="1">
                                  <a:latin typeface="Cambria Math" panose="02040503050406030204" pitchFamily="18" charset="0"/>
                                  <a:cs typeface="Calibri" panose="020F0502020204030204" pitchFamily="34" charset="0"/>
                                </a:rPr>
                              </m:ctrlPr>
                            </m:dPr>
                            <m:e>
                              <m:eqArr>
                                <m:eqArrPr>
                                  <m:ctrlPr>
                                    <a:rPr lang="en-US" sz="1600" i="1">
                                      <a:latin typeface="Cambria Math" panose="02040503050406030204" pitchFamily="18" charset="0"/>
                                      <a:cs typeface="Calibri" panose="020F0502020204030204" pitchFamily="34" charset="0"/>
                                    </a:rPr>
                                  </m:ctrlPr>
                                </m:eqArrPr>
                                <m:e>
                                  <m:r>
                                    <a:rPr lang="en-US" sz="1600" i="1">
                                      <a:latin typeface="Cambria Math" panose="02040503050406030204" pitchFamily="18" charset="0"/>
                                      <a:cs typeface="Calibri" panose="020F0502020204030204" pitchFamily="34" charset="0"/>
                                    </a:rPr>
                                    <m:t>𝑛</m:t>
                                  </m:r>
                                </m:e>
                                <m:e>
                                  <m:r>
                                    <a:rPr lang="en-US" sz="1600" i="1">
                                      <a:latin typeface="Cambria Math" panose="02040503050406030204" pitchFamily="18" charset="0"/>
                                      <a:cs typeface="Calibri" panose="020F0502020204030204" pitchFamily="34" charset="0"/>
                                    </a:rPr>
                                    <m:t>𝑟</m:t>
                                  </m:r>
                                </m:e>
                              </m:eqArr>
                            </m:e>
                          </m:d>
                          <m:r>
                            <a:rPr lang="en-US" sz="1600" i="1">
                              <a:latin typeface="Cambria Math" panose="02040503050406030204" pitchFamily="18" charset="0"/>
                              <a:cs typeface="Calibri" panose="020F0502020204030204" pitchFamily="34" charset="0"/>
                            </a:rPr>
                            <m:t>=</m:t>
                          </m:r>
                        </m:e>
                      </m:nary>
                      <m:nary>
                        <m:naryPr>
                          <m:chr m:val="∑"/>
                          <m:limLoc m:val="subSup"/>
                          <m:ctrlPr>
                            <a:rPr lang="en-US" sz="1600" i="1">
                              <a:latin typeface="Cambria Math" panose="02040503050406030204" pitchFamily="18" charset="0"/>
                              <a:cs typeface="Calibri" panose="020F0502020204030204" pitchFamily="34" charset="0"/>
                            </a:rPr>
                          </m:ctrlPr>
                        </m:naryPr>
                        <m:sub>
                          <m:eqArr>
                            <m:eqArrPr>
                              <m:ctrlPr>
                                <a:rPr lang="en-US" sz="1600" i="1">
                                  <a:latin typeface="Cambria Math" panose="02040503050406030204" pitchFamily="18" charset="0"/>
                                  <a:cs typeface="Calibri" panose="020F0502020204030204" pitchFamily="34" charset="0"/>
                                </a:rPr>
                              </m:ctrlPr>
                            </m:eqArrPr>
                            <m:e>
                              <m:r>
                                <m:rPr>
                                  <m:brk m:alnAt="25"/>
                                </m:rPr>
                                <a:rPr lang="en-US" sz="1600" i="1">
                                  <a:latin typeface="Cambria Math" panose="02040503050406030204" pitchFamily="18" charset="0"/>
                                  <a:cs typeface="Calibri" panose="020F0502020204030204" pitchFamily="34" charset="0"/>
                                </a:rPr>
                                <m:t>𝑟</m:t>
                              </m:r>
                              <m:r>
                                <a:rPr lang="en-US" sz="1600" i="1">
                                  <a:latin typeface="Cambria Math" panose="02040503050406030204" pitchFamily="18" charset="0"/>
                                  <a:cs typeface="Calibri" panose="020F0502020204030204" pitchFamily="34" charset="0"/>
                                </a:rPr>
                                <m:t>=0</m:t>
                              </m:r>
                            </m:e>
                            <m:e>
                              <m:r>
                                <a:rPr lang="en-US" sz="1600" i="1">
                                  <a:latin typeface="Cambria Math" panose="02040503050406030204" pitchFamily="18" charset="0"/>
                                  <a:cs typeface="Calibri" panose="020F0502020204030204" pitchFamily="34" charset="0"/>
                                </a:rPr>
                                <m:t>𝑟</m:t>
                              </m:r>
                              <m:r>
                                <a:rPr lang="en-US" sz="1600" i="1">
                                  <a:latin typeface="Cambria Math" panose="02040503050406030204" pitchFamily="18" charset="0"/>
                                  <a:cs typeface="Calibri" panose="020F0502020204030204" pitchFamily="34" charset="0"/>
                                </a:rPr>
                                <m:t> </m:t>
                              </m:r>
                              <m:r>
                                <a:rPr lang="en-US" sz="1600" i="1">
                                  <a:latin typeface="Cambria Math" panose="02040503050406030204" pitchFamily="18" charset="0"/>
                                  <a:cs typeface="Calibri" panose="020F0502020204030204" pitchFamily="34" charset="0"/>
                                </a:rPr>
                                <m:t>𝑖𝑠</m:t>
                              </m:r>
                              <m:r>
                                <a:rPr lang="en-US" sz="1600" i="1">
                                  <a:latin typeface="Cambria Math" panose="02040503050406030204" pitchFamily="18" charset="0"/>
                                  <a:cs typeface="Calibri" panose="020F0502020204030204" pitchFamily="34" charset="0"/>
                                </a:rPr>
                                <m:t> </m:t>
                              </m:r>
                              <m:r>
                                <a:rPr lang="en-US" sz="1600" b="0" i="1" smtClean="0">
                                  <a:latin typeface="Cambria Math" panose="02040503050406030204" pitchFamily="18" charset="0"/>
                                  <a:cs typeface="Calibri" panose="020F0502020204030204" pitchFamily="34" charset="0"/>
                                </a:rPr>
                                <m:t>𝑜𝑑𝑑</m:t>
                              </m:r>
                            </m:e>
                          </m:eqArr>
                        </m:sub>
                        <m:sup>
                          <m:r>
                            <a:rPr lang="en-US" sz="1600" i="1">
                              <a:latin typeface="Cambria Math" panose="02040503050406030204" pitchFamily="18" charset="0"/>
                              <a:cs typeface="Calibri" panose="020F0502020204030204" pitchFamily="34" charset="0"/>
                            </a:rPr>
                            <m:t>𝑛</m:t>
                          </m:r>
                        </m:sup>
                        <m:e>
                          <m:d>
                            <m:dPr>
                              <m:ctrlPr>
                                <a:rPr lang="en-US" sz="1600" i="1">
                                  <a:latin typeface="Cambria Math" panose="02040503050406030204" pitchFamily="18" charset="0"/>
                                  <a:cs typeface="Calibri" panose="020F0502020204030204" pitchFamily="34" charset="0"/>
                                </a:rPr>
                              </m:ctrlPr>
                            </m:dPr>
                            <m:e>
                              <m:eqArr>
                                <m:eqArrPr>
                                  <m:ctrlPr>
                                    <a:rPr lang="en-US" sz="1600" i="1">
                                      <a:latin typeface="Cambria Math" panose="02040503050406030204" pitchFamily="18" charset="0"/>
                                      <a:cs typeface="Calibri" panose="020F0502020204030204" pitchFamily="34" charset="0"/>
                                    </a:rPr>
                                  </m:ctrlPr>
                                </m:eqArrPr>
                                <m:e>
                                  <m:r>
                                    <a:rPr lang="en-US" sz="1600" i="1">
                                      <a:latin typeface="Cambria Math" panose="02040503050406030204" pitchFamily="18" charset="0"/>
                                      <a:cs typeface="Calibri" panose="020F0502020204030204" pitchFamily="34" charset="0"/>
                                    </a:rPr>
                                    <m:t>𝑛</m:t>
                                  </m:r>
                                </m:e>
                                <m:e>
                                  <m:r>
                                    <a:rPr lang="en-US" sz="1600" i="1">
                                      <a:latin typeface="Cambria Math" panose="02040503050406030204" pitchFamily="18" charset="0"/>
                                      <a:cs typeface="Calibri" panose="020F0502020204030204" pitchFamily="34" charset="0"/>
                                    </a:rPr>
                                    <m:t>𝑟</m:t>
                                  </m:r>
                                </m:e>
                              </m:eqArr>
                            </m:e>
                          </m:d>
                        </m:e>
                      </m:nary>
                      <m:r>
                        <a:rPr lang="en-US" sz="1600" b="0" i="1" smtClean="0">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2</m:t>
                          </m:r>
                        </m:e>
                        <m:sup>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sup>
                      </m:sSup>
                      <m:r>
                        <a:rPr lang="en-US" sz="1600" i="1">
                          <a:latin typeface="Cambria Math" panose="02040503050406030204" pitchFamily="18" charset="0"/>
                          <a:cs typeface="Calibri" panose="020F0502020204030204" pitchFamily="34" charset="0"/>
                        </a:rPr>
                        <m:t>.</m:t>
                      </m:r>
                    </m:oMath>
                  </m:oMathPara>
                </a14:m>
                <a:endParaRPr lang="en-US" sz="1600" dirty="0">
                  <a:latin typeface="Calibri" panose="020F0502020204030204" pitchFamily="34" charset="0"/>
                  <a:cs typeface="Calibri" panose="020F0502020204030204" pitchFamily="34" charset="0"/>
                </a:endParaRPr>
              </a:p>
              <a:p>
                <a:pPr marL="82296" indent="0">
                  <a:lnSpc>
                    <a:spcPct val="120000"/>
                  </a:lnSpc>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lnSpc>
                    <a:spcPct val="120000"/>
                  </a:lnSpc>
                  <a:spcBef>
                    <a:spcPts val="0"/>
                  </a:spcBef>
                  <a:buNone/>
                </a:pPr>
                <a:r>
                  <a:rPr lang="en-US" sz="1600" dirty="0" smtClean="0">
                    <a:latin typeface="Calibri" panose="020F0502020204030204" pitchFamily="34" charset="0"/>
                    <a:cs typeface="Calibri" panose="020F0502020204030204" pitchFamily="34" charset="0"/>
                  </a:rPr>
                  <a:t>The first equality is derived if we substitute 1 for </a:t>
                </a:r>
                <a14:m>
                  <m:oMath xmlns:m="http://schemas.openxmlformats.org/officeDocument/2006/math">
                    <m:r>
                      <a:rPr lang="en-US" sz="1600" b="0" i="1" smtClean="0">
                        <a:latin typeface="Cambria Math" panose="02040503050406030204" pitchFamily="18" charset="0"/>
                        <a:cs typeface="Calibri" panose="020F0502020204030204" pitchFamily="34" charset="0"/>
                      </a:rPr>
                      <m:t>𝑥</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r>
                      <a:rPr lang="en-US" sz="1600" b="0" i="1" smtClean="0">
                        <a:latin typeface="Cambria Math" panose="02040503050406030204" pitchFamily="18" charset="0"/>
                        <a:cs typeface="Calibri" panose="020F0502020204030204" pitchFamily="34" charset="0"/>
                      </a:rPr>
                      <m:t>𝑦</m:t>
                    </m:r>
                  </m:oMath>
                </a14:m>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in the </a:t>
                </a:r>
                <a:r>
                  <a:rPr lang="en-US" sz="1600" dirty="0" smtClean="0">
                    <a:latin typeface="Calibri" panose="020F0502020204030204" pitchFamily="34" charset="0"/>
                    <a:cs typeface="Calibri" panose="020F0502020204030204" pitchFamily="34" charset="0"/>
                  </a:rPr>
                  <a:t>theorem. For the second equality, by putting 1 for </a:t>
                </a:r>
                <a14:m>
                  <m:oMath xmlns:m="http://schemas.openxmlformats.org/officeDocument/2006/math">
                    <m:r>
                      <a:rPr lang="en-US" sz="1600" i="1" dirty="0" smtClean="0">
                        <a:latin typeface="Cambria Math" panose="02040503050406030204" pitchFamily="18" charset="0"/>
                        <a:cs typeface="Calibri" panose="020F0502020204030204" pitchFamily="34" charset="0"/>
                      </a:rPr>
                      <m:t>𝑥</m:t>
                    </m:r>
                  </m:oMath>
                </a14:m>
                <a:r>
                  <a:rPr lang="en-US" sz="1600" dirty="0" smtClean="0">
                    <a:latin typeface="Calibri" panose="020F0502020204030204" pitchFamily="34" charset="0"/>
                    <a:cs typeface="Calibri" panose="020F0502020204030204" pitchFamily="34" charset="0"/>
                  </a:rPr>
                  <a:t> and -1 for </a:t>
                </a:r>
                <a14:m>
                  <m:oMath xmlns:m="http://schemas.openxmlformats.org/officeDocument/2006/math">
                    <m:r>
                      <a:rPr lang="en-US" sz="1600" i="1" dirty="0" smtClean="0">
                        <a:latin typeface="Cambria Math" panose="02040503050406030204" pitchFamily="18" charset="0"/>
                        <a:cs typeface="Calibri" panose="020F0502020204030204" pitchFamily="34" charset="0"/>
                      </a:rPr>
                      <m:t>𝑦</m:t>
                    </m:r>
                  </m:oMath>
                </a14:m>
                <a:r>
                  <a:rPr lang="en-US" sz="1600" dirty="0" smtClean="0">
                    <a:latin typeface="Calibri" panose="020F0502020204030204" pitchFamily="34" charset="0"/>
                    <a:cs typeface="Calibri" panose="020F0502020204030204" pitchFamily="34" charset="0"/>
                  </a:rPr>
                  <a:t>, we will have  </a:t>
                </a:r>
              </a:p>
              <a:p>
                <a:pPr marL="82296" indent="0" algn="ctr">
                  <a:lnSpc>
                    <a:spcPct val="120000"/>
                  </a:lnSpc>
                  <a:spcBef>
                    <a:spcPts val="0"/>
                  </a:spcBef>
                  <a:buNone/>
                </a:pPr>
                <a14:m>
                  <m:oMathPara xmlns:m="http://schemas.openxmlformats.org/officeDocument/2006/math">
                    <m:oMathParaPr>
                      <m:jc m:val="center"/>
                    </m:oMathParaPr>
                    <m:oMath xmlns:m="http://schemas.openxmlformats.org/officeDocument/2006/math">
                      <m:sSup>
                        <m:sSupPr>
                          <m:ctrlPr>
                            <a:rPr lang="en-US" sz="1500" i="1">
                              <a:latin typeface="Cambria Math" panose="02040503050406030204" pitchFamily="18" charset="0"/>
                              <a:cs typeface="Calibri" panose="020F0502020204030204" pitchFamily="34" charset="0"/>
                            </a:rPr>
                          </m:ctrlPr>
                        </m:sSupPr>
                        <m:e>
                          <m:d>
                            <m:dPr>
                              <m:ctrlPr>
                                <a:rPr lang="en-US" sz="1500" i="1">
                                  <a:latin typeface="Cambria Math" panose="02040503050406030204" pitchFamily="18" charset="0"/>
                                  <a:cs typeface="Calibri" panose="020F0502020204030204" pitchFamily="34" charset="0"/>
                                </a:rPr>
                              </m:ctrlPr>
                            </m:dPr>
                            <m:e>
                              <m:r>
                                <a:rPr lang="en-US" sz="1500" b="0" i="1" smtClean="0">
                                  <a:latin typeface="Cambria Math" panose="02040503050406030204" pitchFamily="18" charset="0"/>
                                  <a:cs typeface="Calibri" panose="020F0502020204030204" pitchFamily="34" charset="0"/>
                                </a:rPr>
                                <m:t>1</m:t>
                              </m:r>
                              <m:r>
                                <a:rPr lang="en-US" sz="1500" i="1">
                                  <a:latin typeface="Cambria Math" panose="02040503050406030204" pitchFamily="18" charset="0"/>
                                  <a:cs typeface="Calibri" panose="020F0502020204030204" pitchFamily="34" charset="0"/>
                                </a:rPr>
                                <m:t>+</m:t>
                              </m:r>
                              <m:r>
                                <a:rPr lang="en-US" sz="1500" b="0" i="1" smtClean="0">
                                  <a:latin typeface="Cambria Math" panose="02040503050406030204" pitchFamily="18" charset="0"/>
                                  <a:cs typeface="Calibri" panose="020F0502020204030204" pitchFamily="34" charset="0"/>
                                </a:rPr>
                                <m:t>(−1)</m:t>
                              </m:r>
                            </m:e>
                          </m:d>
                        </m:e>
                        <m:sup>
                          <m:r>
                            <a:rPr lang="en-US" sz="1500" i="1">
                              <a:latin typeface="Cambria Math" panose="02040503050406030204" pitchFamily="18" charset="0"/>
                              <a:cs typeface="Calibri" panose="020F0502020204030204" pitchFamily="34" charset="0"/>
                            </a:rPr>
                            <m:t>𝑛</m:t>
                          </m:r>
                        </m:sup>
                      </m:sSup>
                      <m:r>
                        <a:rPr lang="en-US" sz="1500" i="1">
                          <a:latin typeface="Cambria Math" panose="02040503050406030204" pitchFamily="18" charset="0"/>
                          <a:cs typeface="Calibri" panose="020F0502020204030204" pitchFamily="34" charset="0"/>
                        </a:rPr>
                        <m:t>=</m:t>
                      </m:r>
                      <m:r>
                        <a:rPr lang="en-US" sz="1500" b="0" i="1" smtClean="0">
                          <a:latin typeface="Cambria Math" panose="02040503050406030204" pitchFamily="18" charset="0"/>
                          <a:cs typeface="Calibri" panose="020F0502020204030204" pitchFamily="34" charset="0"/>
                        </a:rPr>
                        <m:t>0=</m:t>
                      </m:r>
                      <m:nary>
                        <m:naryPr>
                          <m:chr m:val="∑"/>
                          <m:limLoc m:val="subSup"/>
                          <m:ctrlPr>
                            <a:rPr lang="en-US" sz="1500" i="1">
                              <a:latin typeface="Cambria Math" panose="02040503050406030204" pitchFamily="18" charset="0"/>
                              <a:cs typeface="Calibri" panose="020F0502020204030204" pitchFamily="34" charset="0"/>
                            </a:rPr>
                          </m:ctrlPr>
                        </m:naryPr>
                        <m:sub>
                          <m:r>
                            <m:rPr>
                              <m:brk m:alnAt="25"/>
                            </m:rPr>
                            <a:rPr lang="en-US" sz="1500" i="1">
                              <a:latin typeface="Cambria Math" panose="02040503050406030204" pitchFamily="18" charset="0"/>
                              <a:cs typeface="Calibri" panose="020F0502020204030204" pitchFamily="34" charset="0"/>
                            </a:rPr>
                            <m:t>𝑟</m:t>
                          </m:r>
                          <m:r>
                            <a:rPr lang="en-US" sz="1500" i="1">
                              <a:latin typeface="Cambria Math" panose="02040503050406030204" pitchFamily="18" charset="0"/>
                              <a:cs typeface="Calibri" panose="020F0502020204030204" pitchFamily="34" charset="0"/>
                            </a:rPr>
                            <m:t>=0</m:t>
                          </m:r>
                        </m:sub>
                        <m:sup>
                          <m:r>
                            <a:rPr lang="en-US" sz="1500" i="1">
                              <a:latin typeface="Cambria Math" panose="02040503050406030204" pitchFamily="18" charset="0"/>
                              <a:cs typeface="Calibri" panose="020F0502020204030204" pitchFamily="34" charset="0"/>
                            </a:rPr>
                            <m:t>𝑛</m:t>
                          </m:r>
                        </m:sup>
                        <m:e>
                          <m:d>
                            <m:dPr>
                              <m:ctrlPr>
                                <a:rPr lang="en-US" sz="1500" i="1">
                                  <a:latin typeface="Cambria Math" panose="02040503050406030204" pitchFamily="18" charset="0"/>
                                  <a:cs typeface="Calibri" panose="020F0502020204030204" pitchFamily="34" charset="0"/>
                                </a:rPr>
                              </m:ctrlPr>
                            </m:dPr>
                            <m:e>
                              <m:m>
                                <m:mPr>
                                  <m:mcs>
                                    <m:mc>
                                      <m:mcPr>
                                        <m:count m:val="1"/>
                                        <m:mcJc m:val="center"/>
                                      </m:mcPr>
                                    </m:mc>
                                  </m:mcs>
                                  <m:ctrlPr>
                                    <a:rPr lang="en-US" sz="1500" i="1">
                                      <a:latin typeface="Cambria Math" panose="02040503050406030204" pitchFamily="18" charset="0"/>
                                      <a:cs typeface="Calibri" panose="020F0502020204030204" pitchFamily="34" charset="0"/>
                                    </a:rPr>
                                  </m:ctrlPr>
                                </m:mPr>
                                <m:mr>
                                  <m:e>
                                    <m:r>
                                      <m:rPr>
                                        <m:brk m:alnAt="7"/>
                                      </m:rPr>
                                      <a:rPr lang="en-US" sz="1500" i="1">
                                        <a:latin typeface="Cambria Math" panose="02040503050406030204" pitchFamily="18" charset="0"/>
                                        <a:cs typeface="Calibri" panose="020F0502020204030204" pitchFamily="34" charset="0"/>
                                      </a:rPr>
                                      <m:t>𝑛</m:t>
                                    </m:r>
                                  </m:e>
                                </m:mr>
                                <m:mr>
                                  <m:e>
                                    <m:r>
                                      <a:rPr lang="en-US" sz="1500" i="1">
                                        <a:latin typeface="Cambria Math" panose="02040503050406030204" pitchFamily="18" charset="0"/>
                                        <a:cs typeface="Calibri" panose="020F0502020204030204" pitchFamily="34" charset="0"/>
                                      </a:rPr>
                                      <m:t>𝑟</m:t>
                                    </m:r>
                                  </m:e>
                                </m:mr>
                              </m:m>
                            </m:e>
                          </m:d>
                          <m:sSup>
                            <m:sSupPr>
                              <m:ctrlPr>
                                <a:rPr lang="en-US" sz="1500" i="1">
                                  <a:latin typeface="Cambria Math" panose="02040503050406030204" pitchFamily="18" charset="0"/>
                                  <a:cs typeface="Calibri" panose="020F0502020204030204" pitchFamily="34" charset="0"/>
                                </a:rPr>
                              </m:ctrlPr>
                            </m:sSupPr>
                            <m:e>
                              <m:r>
                                <a:rPr lang="en-US" sz="1500" b="0" i="1" smtClean="0">
                                  <a:latin typeface="Cambria Math" panose="02040503050406030204" pitchFamily="18" charset="0"/>
                                  <a:cs typeface="Calibri" panose="020F0502020204030204" pitchFamily="34" charset="0"/>
                                </a:rPr>
                                <m:t>1</m:t>
                              </m:r>
                            </m:e>
                            <m:sup>
                              <m:r>
                                <a:rPr lang="en-US" sz="1500" i="1">
                                  <a:latin typeface="Cambria Math" panose="02040503050406030204" pitchFamily="18" charset="0"/>
                                  <a:cs typeface="Calibri" panose="020F0502020204030204" pitchFamily="34" charset="0"/>
                                </a:rPr>
                                <m:t>𝑟</m:t>
                              </m:r>
                            </m:sup>
                          </m:sSup>
                          <m:sSup>
                            <m:sSupPr>
                              <m:ctrlPr>
                                <a:rPr lang="en-US" sz="1500" i="1">
                                  <a:latin typeface="Cambria Math" panose="02040503050406030204" pitchFamily="18" charset="0"/>
                                  <a:cs typeface="Calibri" panose="020F0502020204030204" pitchFamily="34" charset="0"/>
                                </a:rPr>
                              </m:ctrlPr>
                            </m:sSupPr>
                            <m:e>
                              <m:r>
                                <a:rPr lang="en-US" sz="1500" b="0" i="1" smtClean="0">
                                  <a:latin typeface="Cambria Math" panose="02040503050406030204" pitchFamily="18" charset="0"/>
                                  <a:cs typeface="Calibri" panose="020F0502020204030204" pitchFamily="34" charset="0"/>
                                </a:rPr>
                                <m:t>(−1)</m:t>
                              </m:r>
                            </m:e>
                            <m:sup>
                              <m:r>
                                <a:rPr lang="en-US" sz="1500" i="1">
                                  <a:latin typeface="Cambria Math" panose="02040503050406030204" pitchFamily="18" charset="0"/>
                                  <a:cs typeface="Calibri" panose="020F0502020204030204" pitchFamily="34" charset="0"/>
                                </a:rPr>
                                <m:t>𝑛</m:t>
                              </m:r>
                              <m:r>
                                <a:rPr lang="en-US" sz="1500" i="1">
                                  <a:latin typeface="Cambria Math" panose="02040503050406030204" pitchFamily="18" charset="0"/>
                                  <a:cs typeface="Calibri" panose="020F0502020204030204" pitchFamily="34" charset="0"/>
                                </a:rPr>
                                <m:t>−</m:t>
                              </m:r>
                              <m:r>
                                <a:rPr lang="en-US" sz="1500" i="1">
                                  <a:latin typeface="Cambria Math" panose="02040503050406030204" pitchFamily="18" charset="0"/>
                                  <a:cs typeface="Calibri" panose="020F0502020204030204" pitchFamily="34" charset="0"/>
                                </a:rPr>
                                <m:t>𝑟</m:t>
                              </m:r>
                            </m:sup>
                          </m:sSup>
                        </m:e>
                      </m:nary>
                      <m:r>
                        <a:rPr lang="en-US" sz="1500" b="0" i="1" smtClean="0">
                          <a:latin typeface="Cambria Math" panose="02040503050406030204" pitchFamily="18" charset="0"/>
                          <a:cs typeface="Calibri" panose="020F0502020204030204" pitchFamily="34" charset="0"/>
                        </a:rPr>
                        <m:t>=</m:t>
                      </m:r>
                      <m:nary>
                        <m:naryPr>
                          <m:chr m:val="∑"/>
                          <m:limLoc m:val="subSup"/>
                          <m:ctrlPr>
                            <a:rPr lang="en-US" sz="1500" i="1" smtClean="0">
                              <a:latin typeface="Cambria Math" panose="02040503050406030204" pitchFamily="18" charset="0"/>
                              <a:cs typeface="Calibri" panose="020F0502020204030204" pitchFamily="34" charset="0"/>
                            </a:rPr>
                          </m:ctrlPr>
                        </m:naryPr>
                        <m:sub>
                          <m:r>
                            <m:rPr>
                              <m:brk m:alnAt="25"/>
                            </m:rPr>
                            <a:rPr lang="en-US" sz="1500" i="1">
                              <a:latin typeface="Cambria Math" panose="02040503050406030204" pitchFamily="18" charset="0"/>
                              <a:cs typeface="Calibri" panose="020F0502020204030204" pitchFamily="34" charset="0"/>
                            </a:rPr>
                            <m:t>𝑟</m:t>
                          </m:r>
                          <m:r>
                            <a:rPr lang="en-US" sz="1500" i="1">
                              <a:latin typeface="Cambria Math" panose="02040503050406030204" pitchFamily="18" charset="0"/>
                              <a:cs typeface="Calibri" panose="020F0502020204030204" pitchFamily="34" charset="0"/>
                            </a:rPr>
                            <m:t>=0</m:t>
                          </m:r>
                        </m:sub>
                        <m:sup>
                          <m:r>
                            <a:rPr lang="en-US" sz="1500" i="1">
                              <a:latin typeface="Cambria Math" panose="02040503050406030204" pitchFamily="18" charset="0"/>
                              <a:cs typeface="Calibri" panose="020F0502020204030204" pitchFamily="34" charset="0"/>
                            </a:rPr>
                            <m:t>𝑛</m:t>
                          </m:r>
                        </m:sup>
                        <m:e>
                          <m:d>
                            <m:dPr>
                              <m:ctrlPr>
                                <a:rPr lang="en-US" sz="1500" i="1">
                                  <a:latin typeface="Cambria Math" panose="02040503050406030204" pitchFamily="18" charset="0"/>
                                  <a:cs typeface="Calibri" panose="020F0502020204030204" pitchFamily="34" charset="0"/>
                                </a:rPr>
                              </m:ctrlPr>
                            </m:dPr>
                            <m:e>
                              <m:m>
                                <m:mPr>
                                  <m:mcs>
                                    <m:mc>
                                      <m:mcPr>
                                        <m:count m:val="1"/>
                                        <m:mcJc m:val="center"/>
                                      </m:mcPr>
                                    </m:mc>
                                  </m:mcs>
                                  <m:ctrlPr>
                                    <a:rPr lang="en-US" sz="1500" i="1">
                                      <a:latin typeface="Cambria Math" panose="02040503050406030204" pitchFamily="18" charset="0"/>
                                      <a:cs typeface="Calibri" panose="020F0502020204030204" pitchFamily="34" charset="0"/>
                                    </a:rPr>
                                  </m:ctrlPr>
                                </m:mPr>
                                <m:mr>
                                  <m:e>
                                    <m:r>
                                      <m:rPr>
                                        <m:brk m:alnAt="7"/>
                                      </m:rPr>
                                      <a:rPr lang="en-US" sz="1500" i="1">
                                        <a:latin typeface="Cambria Math" panose="02040503050406030204" pitchFamily="18" charset="0"/>
                                        <a:cs typeface="Calibri" panose="020F0502020204030204" pitchFamily="34" charset="0"/>
                                      </a:rPr>
                                      <m:t>𝑛</m:t>
                                    </m:r>
                                  </m:e>
                                </m:mr>
                                <m:mr>
                                  <m:e>
                                    <m:r>
                                      <a:rPr lang="en-US" sz="1500" b="0" i="1" smtClean="0">
                                        <a:latin typeface="Cambria Math" panose="02040503050406030204" pitchFamily="18" charset="0"/>
                                        <a:cs typeface="Calibri" panose="020F0502020204030204" pitchFamily="34" charset="0"/>
                                      </a:rPr>
                                      <m:t>𝑛</m:t>
                                    </m:r>
                                    <m:r>
                                      <a:rPr lang="en-US" sz="1500" b="0" i="1" smtClean="0">
                                        <a:latin typeface="Cambria Math" panose="02040503050406030204" pitchFamily="18" charset="0"/>
                                        <a:cs typeface="Calibri" panose="020F0502020204030204" pitchFamily="34" charset="0"/>
                                      </a:rPr>
                                      <m:t>−</m:t>
                                    </m:r>
                                    <m:r>
                                      <a:rPr lang="en-US" sz="1500" b="0" i="1" smtClean="0">
                                        <a:latin typeface="Cambria Math" panose="02040503050406030204" pitchFamily="18" charset="0"/>
                                        <a:cs typeface="Calibri" panose="020F0502020204030204" pitchFamily="34" charset="0"/>
                                      </a:rPr>
                                      <m:t>𝑟</m:t>
                                    </m:r>
                                  </m:e>
                                </m:mr>
                              </m:m>
                            </m:e>
                          </m:d>
                          <m:sSup>
                            <m:sSupPr>
                              <m:ctrlPr>
                                <a:rPr lang="en-US" sz="1500" i="1">
                                  <a:latin typeface="Cambria Math" panose="02040503050406030204" pitchFamily="18" charset="0"/>
                                  <a:cs typeface="Calibri" panose="020F0502020204030204" pitchFamily="34" charset="0"/>
                                </a:rPr>
                              </m:ctrlPr>
                            </m:sSupPr>
                            <m:e>
                              <m:r>
                                <a:rPr lang="en-US" sz="1500" i="1">
                                  <a:latin typeface="Cambria Math" panose="02040503050406030204" pitchFamily="18" charset="0"/>
                                  <a:cs typeface="Calibri" panose="020F0502020204030204" pitchFamily="34" charset="0"/>
                                </a:rPr>
                                <m:t>(−1)</m:t>
                              </m:r>
                            </m:e>
                            <m:sup>
                              <m:r>
                                <a:rPr lang="en-US" sz="1500" i="1">
                                  <a:latin typeface="Cambria Math" panose="02040503050406030204" pitchFamily="18" charset="0"/>
                                  <a:cs typeface="Calibri" panose="020F0502020204030204" pitchFamily="34" charset="0"/>
                                </a:rPr>
                                <m:t>𝑛</m:t>
                              </m:r>
                              <m:r>
                                <a:rPr lang="en-US" sz="1500" i="1">
                                  <a:latin typeface="Cambria Math" panose="02040503050406030204" pitchFamily="18" charset="0"/>
                                  <a:cs typeface="Calibri" panose="020F0502020204030204" pitchFamily="34" charset="0"/>
                                </a:rPr>
                                <m:t>−</m:t>
                              </m:r>
                              <m:r>
                                <a:rPr lang="en-US" sz="1500" i="1">
                                  <a:latin typeface="Cambria Math" panose="02040503050406030204" pitchFamily="18" charset="0"/>
                                  <a:cs typeface="Calibri" panose="020F0502020204030204" pitchFamily="34" charset="0"/>
                                </a:rPr>
                                <m:t>𝑟</m:t>
                              </m:r>
                            </m:sup>
                          </m:sSup>
                        </m:e>
                      </m:nary>
                      <m:r>
                        <a:rPr lang="en-US" sz="1500" b="0" i="1" smtClean="0">
                          <a:latin typeface="Cambria Math" panose="02040503050406030204" pitchFamily="18" charset="0"/>
                          <a:cs typeface="Calibri" panose="020F0502020204030204" pitchFamily="34" charset="0"/>
                        </a:rPr>
                        <m:t>=</m:t>
                      </m:r>
                      <m:nary>
                        <m:naryPr>
                          <m:chr m:val="∑"/>
                          <m:limLoc m:val="subSup"/>
                          <m:ctrlPr>
                            <a:rPr lang="en-US" sz="1500" i="1">
                              <a:latin typeface="Cambria Math" panose="02040503050406030204" pitchFamily="18" charset="0"/>
                              <a:cs typeface="Calibri" panose="020F0502020204030204" pitchFamily="34" charset="0"/>
                            </a:rPr>
                          </m:ctrlPr>
                        </m:naryPr>
                        <m:sub>
                          <m:r>
                            <m:rPr>
                              <m:brk m:alnAt="25"/>
                            </m:rPr>
                            <a:rPr lang="en-US" sz="1500" i="1">
                              <a:latin typeface="Cambria Math" panose="02040503050406030204" pitchFamily="18" charset="0"/>
                              <a:cs typeface="Calibri" panose="020F0502020204030204" pitchFamily="34" charset="0"/>
                            </a:rPr>
                            <m:t>𝑟</m:t>
                          </m:r>
                          <m:r>
                            <a:rPr lang="en-US" sz="1500" i="1">
                              <a:latin typeface="Cambria Math" panose="02040503050406030204" pitchFamily="18" charset="0"/>
                              <a:cs typeface="Calibri" panose="020F0502020204030204" pitchFamily="34" charset="0"/>
                            </a:rPr>
                            <m:t>=0</m:t>
                          </m:r>
                        </m:sub>
                        <m:sup>
                          <m:r>
                            <a:rPr lang="en-US" sz="1500" i="1">
                              <a:latin typeface="Cambria Math" panose="02040503050406030204" pitchFamily="18" charset="0"/>
                              <a:cs typeface="Calibri" panose="020F0502020204030204" pitchFamily="34" charset="0"/>
                            </a:rPr>
                            <m:t>𝑛</m:t>
                          </m:r>
                        </m:sup>
                        <m:e>
                          <m:d>
                            <m:dPr>
                              <m:ctrlPr>
                                <a:rPr lang="en-US" sz="1500" i="1">
                                  <a:latin typeface="Cambria Math" panose="02040503050406030204" pitchFamily="18" charset="0"/>
                                  <a:cs typeface="Calibri" panose="020F0502020204030204" pitchFamily="34" charset="0"/>
                                </a:rPr>
                              </m:ctrlPr>
                            </m:dPr>
                            <m:e>
                              <m:m>
                                <m:mPr>
                                  <m:mcs>
                                    <m:mc>
                                      <m:mcPr>
                                        <m:count m:val="1"/>
                                        <m:mcJc m:val="center"/>
                                      </m:mcPr>
                                    </m:mc>
                                  </m:mcs>
                                  <m:ctrlPr>
                                    <a:rPr lang="en-US" sz="1500" i="1">
                                      <a:latin typeface="Cambria Math" panose="02040503050406030204" pitchFamily="18" charset="0"/>
                                      <a:cs typeface="Calibri" panose="020F0502020204030204" pitchFamily="34" charset="0"/>
                                    </a:rPr>
                                  </m:ctrlPr>
                                </m:mPr>
                                <m:mr>
                                  <m:e>
                                    <m:r>
                                      <m:rPr>
                                        <m:brk m:alnAt="7"/>
                                      </m:rPr>
                                      <a:rPr lang="en-US" sz="1500" i="1">
                                        <a:latin typeface="Cambria Math" panose="02040503050406030204" pitchFamily="18" charset="0"/>
                                        <a:cs typeface="Calibri" panose="020F0502020204030204" pitchFamily="34" charset="0"/>
                                      </a:rPr>
                                      <m:t>𝑛</m:t>
                                    </m:r>
                                  </m:e>
                                </m:mr>
                                <m:mr>
                                  <m:e>
                                    <m:r>
                                      <a:rPr lang="en-US" sz="1500" b="0" i="1" smtClean="0">
                                        <a:latin typeface="Cambria Math" panose="02040503050406030204" pitchFamily="18" charset="0"/>
                                        <a:cs typeface="Calibri" panose="020F0502020204030204" pitchFamily="34" charset="0"/>
                                      </a:rPr>
                                      <m:t>𝑟</m:t>
                                    </m:r>
                                  </m:e>
                                </m:mr>
                              </m:m>
                            </m:e>
                          </m:d>
                          <m:sSup>
                            <m:sSupPr>
                              <m:ctrlPr>
                                <a:rPr lang="en-US" sz="1500" i="1">
                                  <a:latin typeface="Cambria Math" panose="02040503050406030204" pitchFamily="18" charset="0"/>
                                  <a:cs typeface="Calibri" panose="020F0502020204030204" pitchFamily="34" charset="0"/>
                                </a:rPr>
                              </m:ctrlPr>
                            </m:sSupPr>
                            <m:e>
                              <m:r>
                                <a:rPr lang="en-US" sz="1500" i="1">
                                  <a:latin typeface="Cambria Math" panose="02040503050406030204" pitchFamily="18" charset="0"/>
                                  <a:cs typeface="Calibri" panose="020F0502020204030204" pitchFamily="34" charset="0"/>
                                </a:rPr>
                                <m:t>(−1)</m:t>
                              </m:r>
                            </m:e>
                            <m:sup>
                              <m:r>
                                <a:rPr lang="en-US" sz="1500" b="0" i="1" smtClean="0">
                                  <a:latin typeface="Cambria Math" panose="02040503050406030204" pitchFamily="18" charset="0"/>
                                  <a:cs typeface="Calibri" panose="020F0502020204030204" pitchFamily="34" charset="0"/>
                                </a:rPr>
                                <m:t>𝑟</m:t>
                              </m:r>
                            </m:sup>
                          </m:sSup>
                          <m:r>
                            <a:rPr lang="en-US" sz="1500" b="0" i="1" smtClean="0">
                              <a:latin typeface="Cambria Math" panose="02040503050406030204" pitchFamily="18" charset="0"/>
                              <a:cs typeface="Calibri" panose="020F0502020204030204" pitchFamily="34" charset="0"/>
                            </a:rPr>
                            <m:t>.</m:t>
                          </m:r>
                        </m:e>
                      </m:nary>
                    </m:oMath>
                  </m:oMathPara>
                </a14:m>
                <a:endParaRPr lang="en-US" sz="1600" dirty="0" smtClean="0">
                  <a:latin typeface="Calibri" panose="020F0502020204030204" pitchFamily="34" charset="0"/>
                  <a:cs typeface="Calibri" panose="020F0502020204030204" pitchFamily="34" charset="0"/>
                </a:endParaRPr>
              </a:p>
              <a:p>
                <a:pPr marL="82296" indent="0" algn="just">
                  <a:lnSpc>
                    <a:spcPct val="120000"/>
                  </a:lnSpc>
                  <a:buNone/>
                </a:pPr>
                <a:r>
                  <a:rPr lang="en-US" sz="1600" dirty="0" smtClean="0">
                    <a:latin typeface="Calibri" panose="020F0502020204030204" pitchFamily="34" charset="0"/>
                    <a:cs typeface="Calibri" panose="020F0502020204030204" pitchFamily="34" charset="0"/>
                  </a:rPr>
                  <a:t>From </a:t>
                </a:r>
                <a:r>
                  <a:rPr lang="en-US" sz="1600" dirty="0">
                    <a:latin typeface="Calibri" panose="020F0502020204030204" pitchFamily="34" charset="0"/>
                    <a:cs typeface="Calibri" panose="020F0502020204030204" pitchFamily="34" charset="0"/>
                  </a:rPr>
                  <a:t>the first </a:t>
                </a:r>
                <a:r>
                  <a:rPr lang="en-US" sz="1600" dirty="0" smtClean="0">
                    <a:latin typeface="Calibri" panose="020F0502020204030204" pitchFamily="34" charset="0"/>
                    <a:cs typeface="Calibri" panose="020F0502020204030204" pitchFamily="34" charset="0"/>
                  </a:rPr>
                  <a:t>equality, the sum of the left and right sides of </a:t>
                </a:r>
                <a:r>
                  <a:rPr lang="en-US" sz="1600" smtClean="0">
                    <a:latin typeface="Calibri" panose="020F0502020204030204" pitchFamily="34" charset="0"/>
                    <a:cs typeface="Calibri" panose="020F0502020204030204" pitchFamily="34" charset="0"/>
                  </a:rPr>
                  <a:t>the third </a:t>
                </a:r>
                <a:r>
                  <a:rPr lang="en-US" sz="1600" dirty="0" smtClean="0">
                    <a:latin typeface="Calibri" panose="020F0502020204030204" pitchFamily="34" charset="0"/>
                    <a:cs typeface="Calibri" panose="020F0502020204030204" pitchFamily="34" charset="0"/>
                  </a:rPr>
                  <a:t>equality is equal to </a:t>
                </a:r>
                <a14:m>
                  <m:oMath xmlns:m="http://schemas.openxmlformats.org/officeDocument/2006/math">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2</m:t>
                        </m:r>
                      </m:e>
                      <m:sup>
                        <m:r>
                          <a:rPr lang="en-US" sz="1600" b="0" i="1" smtClean="0">
                            <a:latin typeface="Cambria Math" panose="02040503050406030204" pitchFamily="18" charset="0"/>
                            <a:cs typeface="Calibri" panose="020F0502020204030204" pitchFamily="34" charset="0"/>
                          </a:rPr>
                          <m:t>𝑛</m:t>
                        </m:r>
                      </m:sup>
                    </m:sSup>
                  </m:oMath>
                </a14:m>
                <a:r>
                  <a:rPr lang="en-US" sz="1600" dirty="0" smtClean="0">
                    <a:latin typeface="Calibri" panose="020F0502020204030204" pitchFamily="34" charset="0"/>
                    <a:cs typeface="Calibri" panose="020F0502020204030204" pitchFamily="34" charset="0"/>
                  </a:rPr>
                  <a:t>. From the second equality, the left-hand side of the third equality minus its right-hand side equals 0. This implies the third equality.</a:t>
                </a:r>
              </a:p>
              <a:p>
                <a:pPr marL="82296" indent="0" algn="just">
                  <a:lnSpc>
                    <a:spcPct val="120000"/>
                  </a:lnSpc>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lnSpc>
                    <a:spcPct val="120000"/>
                  </a:lnSpc>
                  <a:spcBef>
                    <a:spcPts val="0"/>
                  </a:spcBef>
                  <a:buNone/>
                </a:pPr>
                <a:r>
                  <a:rPr lang="en-US" sz="1600" b="1" dirty="0" smtClean="0">
                    <a:latin typeface="Calibri" panose="020F0502020204030204" pitchFamily="34" charset="0"/>
                    <a:cs typeface="Calibri" panose="020F0502020204030204" pitchFamily="34" charset="0"/>
                  </a:rPr>
                  <a:t>Example 18. </a:t>
                </a:r>
                <a:r>
                  <a:rPr lang="en-US" sz="1600" dirty="0" smtClean="0">
                    <a:latin typeface="Calibri" panose="020F0502020204030204" pitchFamily="34" charset="0"/>
                    <a:cs typeface="Calibri" panose="020F0502020204030204" pitchFamily="34" charset="0"/>
                  </a:rPr>
                  <a:t>Determine the coefficient of </a:t>
                </a:r>
                <a14:m>
                  <m:oMath xmlns:m="http://schemas.openxmlformats.org/officeDocument/2006/math">
                    <m:sSubSup>
                      <m:sSubSupPr>
                        <m:ctrlPr>
                          <a:rPr lang="en-US" sz="1600" b="0" i="1" smtClean="0">
                            <a:latin typeface="Cambria Math" panose="02040503050406030204" pitchFamily="18" charset="0"/>
                            <a:cs typeface="Calibri" panose="020F0502020204030204" pitchFamily="34" charset="0"/>
                          </a:rPr>
                        </m:ctrlPr>
                      </m:sSubSup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1</m:t>
                        </m:r>
                      </m:sub>
                      <m:sup>
                        <m:r>
                          <a:rPr lang="en-US" sz="1600" b="0" i="1" smtClean="0">
                            <a:latin typeface="Cambria Math" panose="02040503050406030204" pitchFamily="18" charset="0"/>
                            <a:cs typeface="Calibri" panose="020F0502020204030204" pitchFamily="34" charset="0"/>
                          </a:rPr>
                          <m:t>10</m:t>
                        </m:r>
                      </m:sup>
                    </m:sSubSup>
                    <m:sSubSup>
                      <m:sSubSupPr>
                        <m:ctrlPr>
                          <a:rPr lang="en-US" sz="1600" b="0" i="1" smtClean="0">
                            <a:latin typeface="Cambria Math" panose="02040503050406030204" pitchFamily="18" charset="0"/>
                            <a:cs typeface="Calibri" panose="020F0502020204030204" pitchFamily="34" charset="0"/>
                          </a:rPr>
                        </m:ctrlPr>
                      </m:sSubSup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2</m:t>
                        </m:r>
                      </m:sub>
                      <m:sup>
                        <m:r>
                          <a:rPr lang="en-US" sz="1600" b="0" i="1" smtClean="0">
                            <a:latin typeface="Cambria Math" panose="02040503050406030204" pitchFamily="18" charset="0"/>
                            <a:cs typeface="Calibri" panose="020F0502020204030204" pitchFamily="34" charset="0"/>
                          </a:rPr>
                          <m:t>4</m:t>
                        </m:r>
                      </m:sup>
                    </m:sSubSup>
                    <m:sSubSup>
                      <m:sSubSupPr>
                        <m:ctrlPr>
                          <a:rPr lang="en-US" sz="1600" b="0" i="1" smtClean="0">
                            <a:latin typeface="Cambria Math" panose="02040503050406030204" pitchFamily="18" charset="0"/>
                            <a:cs typeface="Calibri" panose="020F0502020204030204" pitchFamily="34" charset="0"/>
                          </a:rPr>
                        </m:ctrlPr>
                      </m:sSubSup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3</m:t>
                        </m:r>
                      </m:sub>
                      <m:sup>
                        <m:r>
                          <a:rPr lang="en-US" sz="1600" b="0" i="1" smtClean="0">
                            <a:latin typeface="Cambria Math" panose="02040503050406030204" pitchFamily="18" charset="0"/>
                            <a:cs typeface="Calibri" panose="020F0502020204030204" pitchFamily="34" charset="0"/>
                          </a:rPr>
                          <m:t>8</m:t>
                        </m:r>
                      </m:sup>
                    </m:sSubSup>
                    <m:sSubSup>
                      <m:sSubSupPr>
                        <m:ctrlPr>
                          <a:rPr lang="en-US" sz="1600" b="0" i="1" smtClean="0">
                            <a:latin typeface="Cambria Math" panose="02040503050406030204" pitchFamily="18" charset="0"/>
                            <a:cs typeface="Calibri" panose="020F0502020204030204" pitchFamily="34" charset="0"/>
                          </a:rPr>
                        </m:ctrlPr>
                      </m:sSubSup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4</m:t>
                        </m:r>
                      </m:sub>
                      <m:sup>
                        <m:r>
                          <a:rPr lang="en-US" sz="1600" b="0" i="1" smtClean="0">
                            <a:latin typeface="Cambria Math" panose="02040503050406030204" pitchFamily="18" charset="0"/>
                            <a:cs typeface="Calibri" panose="020F0502020204030204" pitchFamily="34" charset="0"/>
                          </a:rPr>
                          <m:t>3</m:t>
                        </m:r>
                      </m:sup>
                    </m:sSubSup>
                    <m:sSubSup>
                      <m:sSubSupPr>
                        <m:ctrlPr>
                          <a:rPr lang="en-US" sz="1600" b="0" i="1" smtClean="0">
                            <a:latin typeface="Cambria Math" panose="02040503050406030204" pitchFamily="18" charset="0"/>
                            <a:cs typeface="Calibri" panose="020F0502020204030204" pitchFamily="34" charset="0"/>
                          </a:rPr>
                        </m:ctrlPr>
                      </m:sSubSup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5</m:t>
                        </m:r>
                      </m:sub>
                      <m:sup>
                        <m:r>
                          <a:rPr lang="en-US" sz="1600" b="0" i="1" smtClean="0">
                            <a:latin typeface="Cambria Math" panose="02040503050406030204" pitchFamily="18" charset="0"/>
                            <a:cs typeface="Calibri" panose="020F0502020204030204" pitchFamily="34" charset="0"/>
                          </a:rPr>
                          <m:t>15</m:t>
                        </m:r>
                      </m:sup>
                    </m:sSubSup>
                  </m:oMath>
                </a14:m>
                <a:r>
                  <a:rPr lang="en-US" sz="1600" dirty="0" smtClean="0">
                    <a:latin typeface="Calibri" panose="020F0502020204030204" pitchFamily="34" charset="0"/>
                    <a:cs typeface="Calibri" panose="020F0502020204030204" pitchFamily="34" charset="0"/>
                  </a:rPr>
                  <a:t> in the expansion of the expression </a:t>
                </a:r>
                <a14:m>
                  <m:oMath xmlns:m="http://schemas.openxmlformats.org/officeDocument/2006/math">
                    <m:sSup>
                      <m:sSupPr>
                        <m:ctrlPr>
                          <a:rPr lang="en-US" sz="1600" b="0" i="1" smtClean="0">
                            <a:latin typeface="Cambria Math" panose="02040503050406030204" pitchFamily="18" charset="0"/>
                            <a:cs typeface="Calibri" panose="020F0502020204030204" pitchFamily="34" charset="0"/>
                          </a:rPr>
                        </m:ctrlPr>
                      </m:sSupPr>
                      <m:e>
                        <m:d>
                          <m:dPr>
                            <m:ctrlPr>
                              <a:rPr lang="en-US" sz="1600" b="0" i="1" smtClean="0">
                                <a:latin typeface="Cambria Math" panose="02040503050406030204" pitchFamily="18" charset="0"/>
                                <a:cs typeface="Calibri" panose="020F0502020204030204" pitchFamily="34" charset="0"/>
                              </a:rPr>
                            </m:ctrlPr>
                          </m:dPr>
                          <m:e>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3</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4</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5</m:t>
                                </m:r>
                              </m:sub>
                            </m:sSub>
                          </m:e>
                        </m:d>
                      </m:e>
                      <m:sup>
                        <m:r>
                          <a:rPr lang="en-US" sz="1600" b="0" i="1" smtClean="0">
                            <a:latin typeface="Cambria Math" panose="02040503050406030204" pitchFamily="18" charset="0"/>
                            <a:cs typeface="Calibri" panose="020F0502020204030204" pitchFamily="34" charset="0"/>
                          </a:rPr>
                          <m:t>40</m:t>
                        </m:r>
                      </m:sup>
                    </m:sSup>
                  </m:oMath>
                </a14:m>
                <a:r>
                  <a:rPr lang="en-US" sz="1600" dirty="0" smtClean="0">
                    <a:latin typeface="Calibri" panose="020F0502020204030204" pitchFamily="34" charset="0"/>
                    <a:cs typeface="Calibri" panose="020F0502020204030204" pitchFamily="34" charset="0"/>
                  </a:rPr>
                  <a:t>.</a:t>
                </a:r>
              </a:p>
              <a:p>
                <a:pPr marL="82296" indent="0" algn="just">
                  <a:lnSpc>
                    <a:spcPct val="120000"/>
                  </a:lnSpc>
                  <a:spcBef>
                    <a:spcPts val="0"/>
                  </a:spcBef>
                  <a:buNone/>
                </a:pPr>
                <a:endParaRPr lang="en-US" sz="1600" dirty="0">
                  <a:latin typeface="Calibri" panose="020F0502020204030204" pitchFamily="34" charset="0"/>
                  <a:cs typeface="Calibri" panose="020F0502020204030204" pitchFamily="34" charset="0"/>
                </a:endParaRPr>
              </a:p>
              <a:p>
                <a:pPr marL="82296" indent="0" algn="just">
                  <a:lnSpc>
                    <a:spcPct val="120000"/>
                  </a:lnSpc>
                  <a:spcBef>
                    <a:spcPts val="0"/>
                  </a:spcBef>
                  <a:spcAft>
                    <a:spcPts val="600"/>
                  </a:spcAft>
                  <a:buNone/>
                </a:pPr>
                <a:r>
                  <a:rPr lang="en-US" sz="1600" b="1" dirty="0" smtClean="0">
                    <a:latin typeface="Calibri" panose="020F0502020204030204" pitchFamily="34" charset="0"/>
                    <a:cs typeface="Calibri" panose="020F0502020204030204" pitchFamily="34" charset="0"/>
                  </a:rPr>
                  <a:t>Solution.</a:t>
                </a:r>
                <a:r>
                  <a:rPr lang="en-US" sz="1600" dirty="0" smtClean="0">
                    <a:latin typeface="Calibri" panose="020F0502020204030204" pitchFamily="34" charset="0"/>
                    <a:cs typeface="Calibri" panose="020F0502020204030204" pitchFamily="34" charset="0"/>
                  </a:rPr>
                  <a:t> The expression </a:t>
                </a:r>
                <a14:m>
                  <m:oMath xmlns:m="http://schemas.openxmlformats.org/officeDocument/2006/math">
                    <m:sSup>
                      <m:sSupPr>
                        <m:ctrlPr>
                          <a:rPr lang="en-US" sz="1600" i="1">
                            <a:latin typeface="Cambria Math" panose="02040503050406030204" pitchFamily="18" charset="0"/>
                            <a:cs typeface="Calibri" panose="020F0502020204030204" pitchFamily="34" charset="0"/>
                          </a:rPr>
                        </m:ctrlPr>
                      </m:sSupPr>
                      <m:e>
                        <m:d>
                          <m:dPr>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1</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2</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3</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4</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5</m:t>
                                </m:r>
                              </m:sub>
                            </m:sSub>
                          </m:e>
                        </m:d>
                      </m:e>
                      <m:sup>
                        <m:r>
                          <a:rPr lang="en-US" sz="1600" i="1">
                            <a:latin typeface="Cambria Math" panose="02040503050406030204" pitchFamily="18" charset="0"/>
                            <a:cs typeface="Calibri" panose="020F0502020204030204" pitchFamily="34" charset="0"/>
                          </a:rPr>
                          <m:t>40</m:t>
                        </m:r>
                      </m:sup>
                    </m:sSup>
                  </m:oMath>
                </a14:m>
                <a:r>
                  <a:rPr lang="en-US" sz="1600" dirty="0" smtClean="0">
                    <a:latin typeface="Calibri" panose="020F0502020204030204" pitchFamily="34" charset="0"/>
                    <a:cs typeface="Calibri" panose="020F0502020204030204" pitchFamily="34" charset="0"/>
                  </a:rPr>
                  <a:t> has 40 factors. We select 10 of the 40 factors for their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1</m:t>
                        </m:r>
                      </m:sub>
                    </m:sSub>
                  </m:oMath>
                </a14:m>
                <a:r>
                  <a:rPr lang="en-US" sz="1600" dirty="0" smtClean="0">
                    <a:latin typeface="Calibri" panose="020F0502020204030204" pitchFamily="34" charset="0"/>
                    <a:cs typeface="Calibri" panose="020F0502020204030204" pitchFamily="34" charset="0"/>
                  </a:rPr>
                  <a:t>, 4 of the remaining 30 factors for their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2</m:t>
                        </m:r>
                      </m:sub>
                    </m:sSub>
                  </m:oMath>
                </a14:m>
                <a:r>
                  <a:rPr lang="en-US" sz="1600" dirty="0" smtClean="0">
                    <a:latin typeface="Calibri" panose="020F0502020204030204" pitchFamily="34" charset="0"/>
                    <a:cs typeface="Calibri" panose="020F0502020204030204" pitchFamily="34" charset="0"/>
                  </a:rPr>
                  <a:t>, 8 of the remaining 26 factors for their </a:t>
                </a:r>
                <a14:m>
                  <m:oMath xmlns:m="http://schemas.openxmlformats.org/officeDocument/2006/math">
                    <m:sSub>
                      <m:sSubPr>
                        <m:ctrlPr>
                          <a:rPr lang="en-US" sz="1600" i="1" dirty="0" smtClean="0">
                            <a:latin typeface="Cambria Math" panose="02040503050406030204" pitchFamily="18" charset="0"/>
                            <a:cs typeface="Calibri" panose="020F0502020204030204" pitchFamily="34" charset="0"/>
                          </a:rPr>
                        </m:ctrlPr>
                      </m:sSubPr>
                      <m:e>
                        <m:r>
                          <a:rPr lang="en-US" sz="1600" i="1" dirty="0" smtClean="0">
                            <a:latin typeface="Cambria Math" panose="02040503050406030204" pitchFamily="18" charset="0"/>
                            <a:cs typeface="Calibri" panose="020F0502020204030204" pitchFamily="34" charset="0"/>
                          </a:rPr>
                          <m:t>𝑥</m:t>
                        </m:r>
                      </m:e>
                      <m:sub>
                        <m:r>
                          <a:rPr lang="en-US" sz="1600" i="1" dirty="0" smtClean="0">
                            <a:latin typeface="Cambria Math" panose="02040503050406030204" pitchFamily="18" charset="0"/>
                            <a:cs typeface="Calibri" panose="020F0502020204030204" pitchFamily="34" charset="0"/>
                          </a:rPr>
                          <m:t>3</m:t>
                        </m:r>
                      </m:sub>
                    </m:sSub>
                  </m:oMath>
                </a14:m>
                <a:r>
                  <a:rPr lang="en-US" sz="1600" dirty="0" smtClean="0">
                    <a:latin typeface="Calibri" panose="020F0502020204030204" pitchFamily="34" charset="0"/>
                    <a:cs typeface="Calibri" panose="020F0502020204030204" pitchFamily="34" charset="0"/>
                  </a:rPr>
                  <a:t>, 3 of the remaining 18 factors for their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4</m:t>
                        </m:r>
                      </m:sub>
                    </m:sSub>
                  </m:oMath>
                </a14:m>
                <a:r>
                  <a:rPr lang="en-US" sz="1600" dirty="0" smtClean="0">
                    <a:latin typeface="Calibri" panose="020F0502020204030204" pitchFamily="34" charset="0"/>
                    <a:cs typeface="Calibri" panose="020F0502020204030204" pitchFamily="34" charset="0"/>
                  </a:rPr>
                  <a:t>, and 15 of the remaining 15 factors for their </a:t>
                </a:r>
                <a14:m>
                  <m:oMath xmlns:m="http://schemas.openxmlformats.org/officeDocument/2006/math">
                    <m:sSub>
                      <m:sSubPr>
                        <m:ctrlPr>
                          <a:rPr lang="en-US" sz="1600" i="1" dirty="0" smtClean="0">
                            <a:latin typeface="Cambria Math" panose="02040503050406030204" pitchFamily="18" charset="0"/>
                            <a:cs typeface="Calibri" panose="020F0502020204030204" pitchFamily="34" charset="0"/>
                          </a:rPr>
                        </m:ctrlPr>
                      </m:sSubPr>
                      <m:e>
                        <m:r>
                          <a:rPr lang="en-US" sz="1600" i="1" dirty="0" smtClean="0">
                            <a:latin typeface="Cambria Math" panose="02040503050406030204" pitchFamily="18" charset="0"/>
                            <a:cs typeface="Calibri" panose="020F0502020204030204" pitchFamily="34" charset="0"/>
                          </a:rPr>
                          <m:t>𝑥</m:t>
                        </m:r>
                      </m:e>
                      <m:sub>
                        <m:r>
                          <a:rPr lang="en-US" sz="1600" i="1" dirty="0" smtClean="0">
                            <a:latin typeface="Cambria Math" panose="02040503050406030204" pitchFamily="18" charset="0"/>
                            <a:cs typeface="Calibri" panose="020F0502020204030204" pitchFamily="34" charset="0"/>
                          </a:rPr>
                          <m:t>5</m:t>
                        </m:r>
                      </m:sub>
                    </m:sSub>
                  </m:oMath>
                </a14:m>
                <a:r>
                  <a:rPr lang="en-US" sz="1600" dirty="0" smtClean="0">
                    <a:latin typeface="Calibri" panose="020F0502020204030204" pitchFamily="34" charset="0"/>
                    <a:cs typeface="Calibri" panose="020F0502020204030204" pitchFamily="34" charset="0"/>
                  </a:rPr>
                  <a:t>. Thus, the coefficient is</a:t>
                </a:r>
              </a:p>
              <a:p>
                <a:pPr marL="82296" indent="0" algn="ctr">
                  <a:lnSpc>
                    <a:spcPct val="120000"/>
                  </a:lnSpc>
                  <a:spcBef>
                    <a:spcPts val="0"/>
                  </a:spcBef>
                  <a:buNone/>
                </a:pPr>
                <a14:m>
                  <m:oMathPara xmlns:m="http://schemas.openxmlformats.org/officeDocument/2006/math">
                    <m:oMathParaPr>
                      <m:jc m:val="centerGroup"/>
                    </m:oMathParaPr>
                    <m:oMath xmlns:m="http://schemas.openxmlformats.org/officeDocument/2006/math">
                      <m:d>
                        <m:dPr>
                          <m:ctrlPr>
                            <a:rPr lang="en-US" sz="1600" i="1" smtClean="0">
                              <a:latin typeface="Cambria Math" panose="02040503050406030204" pitchFamily="18" charset="0"/>
                              <a:cs typeface="Calibri" panose="020F0502020204030204" pitchFamily="34" charset="0"/>
                            </a:rPr>
                          </m:ctrlPr>
                        </m:dPr>
                        <m:e>
                          <m:m>
                            <m:mPr>
                              <m:mcs>
                                <m:mc>
                                  <m:mcPr>
                                    <m:count m:val="1"/>
                                    <m:mcJc m:val="center"/>
                                  </m:mcPr>
                                </m:mc>
                              </m:mcs>
                              <m:ctrlPr>
                                <a:rPr lang="en-US" sz="1600" i="1" smtClean="0">
                                  <a:latin typeface="Cambria Math" panose="02040503050406030204" pitchFamily="18" charset="0"/>
                                  <a:cs typeface="Calibri" panose="020F0502020204030204" pitchFamily="34" charset="0"/>
                                </a:rPr>
                              </m:ctrlPr>
                            </m:mPr>
                            <m:mr>
                              <m:e>
                                <m:r>
                                  <m:rPr>
                                    <m:brk m:alnAt="7"/>
                                  </m:rPr>
                                  <a:rPr lang="en-US" sz="1600" b="0" i="1" smtClean="0">
                                    <a:latin typeface="Cambria Math" panose="02040503050406030204" pitchFamily="18" charset="0"/>
                                    <a:cs typeface="Calibri" panose="020F0502020204030204" pitchFamily="34" charset="0"/>
                                  </a:rPr>
                                  <m:t>4</m:t>
                                </m:r>
                                <m:r>
                                  <a:rPr lang="en-US" sz="1600" b="0" i="1" smtClean="0">
                                    <a:latin typeface="Cambria Math" panose="02040503050406030204" pitchFamily="18" charset="0"/>
                                    <a:cs typeface="Calibri" panose="020F0502020204030204" pitchFamily="34" charset="0"/>
                                  </a:rPr>
                                  <m:t>0</m:t>
                                </m:r>
                              </m:e>
                            </m:mr>
                            <m:mr>
                              <m:e>
                                <m:r>
                                  <a:rPr lang="en-US" sz="1600" b="0" i="1" smtClean="0">
                                    <a:latin typeface="Cambria Math" panose="02040503050406030204" pitchFamily="18" charset="0"/>
                                    <a:cs typeface="Calibri" panose="020F0502020204030204" pitchFamily="34" charset="0"/>
                                  </a:rPr>
                                  <m:t>10</m:t>
                                </m:r>
                              </m:e>
                            </m:mr>
                          </m:m>
                        </m:e>
                      </m:d>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m:rPr>
                                    <m:brk m:alnAt="7"/>
                                  </m:rPr>
                                  <a:rPr lang="en-US" sz="1600" b="0" i="1" smtClean="0">
                                    <a:latin typeface="Cambria Math" panose="02040503050406030204" pitchFamily="18" charset="0"/>
                                    <a:cs typeface="Calibri" panose="020F0502020204030204" pitchFamily="34" charset="0"/>
                                  </a:rPr>
                                  <m:t>3</m:t>
                                </m:r>
                                <m:r>
                                  <a:rPr lang="en-US" sz="1600" i="1">
                                    <a:latin typeface="Cambria Math" panose="02040503050406030204" pitchFamily="18" charset="0"/>
                                    <a:cs typeface="Calibri" panose="020F0502020204030204" pitchFamily="34" charset="0"/>
                                  </a:rPr>
                                  <m:t>0</m:t>
                                </m:r>
                              </m:e>
                            </m:mr>
                            <m:mr>
                              <m:e>
                                <m:r>
                                  <a:rPr lang="en-US" sz="1600" b="0" i="1" smtClean="0">
                                    <a:latin typeface="Cambria Math" panose="02040503050406030204" pitchFamily="18" charset="0"/>
                                    <a:cs typeface="Calibri" panose="020F0502020204030204" pitchFamily="34" charset="0"/>
                                  </a:rPr>
                                  <m:t>4</m:t>
                                </m:r>
                              </m:e>
                            </m:mr>
                          </m:m>
                        </m:e>
                      </m:d>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a:rPr lang="en-US" sz="1600" b="0" i="1" smtClean="0">
                                    <a:latin typeface="Cambria Math" panose="02040503050406030204" pitchFamily="18" charset="0"/>
                                    <a:cs typeface="Calibri" panose="020F0502020204030204" pitchFamily="34" charset="0"/>
                                  </a:rPr>
                                  <m:t>26</m:t>
                                </m:r>
                              </m:e>
                            </m:mr>
                            <m:mr>
                              <m:e>
                                <m:r>
                                  <a:rPr lang="en-US" sz="1600" b="0" i="1" smtClean="0">
                                    <a:latin typeface="Cambria Math" panose="02040503050406030204" pitchFamily="18" charset="0"/>
                                    <a:cs typeface="Calibri" panose="020F0502020204030204" pitchFamily="34" charset="0"/>
                                  </a:rPr>
                                  <m:t>8</m:t>
                                </m:r>
                              </m:e>
                            </m:mr>
                          </m:m>
                        </m:e>
                      </m:d>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a:rPr lang="en-US" sz="1600" b="0" i="1" smtClean="0">
                                    <a:latin typeface="Cambria Math" panose="02040503050406030204" pitchFamily="18" charset="0"/>
                                    <a:cs typeface="Calibri" panose="020F0502020204030204" pitchFamily="34" charset="0"/>
                                  </a:rPr>
                                  <m:t>18</m:t>
                                </m:r>
                              </m:e>
                            </m:mr>
                            <m:mr>
                              <m:e>
                                <m:r>
                                  <a:rPr lang="en-US" sz="1600" b="0" i="1" smtClean="0">
                                    <a:latin typeface="Cambria Math" panose="02040503050406030204" pitchFamily="18" charset="0"/>
                                    <a:cs typeface="Calibri" panose="020F0502020204030204" pitchFamily="34" charset="0"/>
                                  </a:rPr>
                                  <m:t>3</m:t>
                                </m:r>
                              </m:e>
                            </m:mr>
                          </m:m>
                        </m:e>
                      </m:d>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a:rPr lang="en-US" sz="1600" b="0" i="1" smtClean="0">
                                    <a:latin typeface="Cambria Math" panose="02040503050406030204" pitchFamily="18" charset="0"/>
                                    <a:cs typeface="Calibri" panose="020F0502020204030204" pitchFamily="34" charset="0"/>
                                  </a:rPr>
                                  <m:t>15</m:t>
                                </m:r>
                              </m:e>
                            </m:mr>
                            <m:mr>
                              <m:e>
                                <m:r>
                                  <a:rPr lang="en-US" sz="1600" b="0" i="1" smtClean="0">
                                    <a:latin typeface="Cambria Math" panose="02040503050406030204" pitchFamily="18" charset="0"/>
                                    <a:cs typeface="Calibri" panose="020F0502020204030204" pitchFamily="34" charset="0"/>
                                  </a:rPr>
                                  <m:t>15</m:t>
                                </m:r>
                              </m:e>
                            </m:mr>
                          </m:m>
                        </m:e>
                      </m:d>
                      <m:r>
                        <a:rPr lang="en-US" sz="1600" b="0" i="1" smtClean="0">
                          <a:latin typeface="Cambria Math" panose="02040503050406030204" pitchFamily="18" charset="0"/>
                          <a:cs typeface="Calibri" panose="020F0502020204030204" pitchFamily="34" charset="0"/>
                        </a:rPr>
                        <m:t>=</m:t>
                      </m:r>
                      <m:f>
                        <m:fPr>
                          <m:ctrlPr>
                            <a:rPr lang="en-US" sz="1600" b="0" i="1" smtClean="0">
                              <a:latin typeface="Cambria Math" panose="02040503050406030204" pitchFamily="18" charset="0"/>
                              <a:cs typeface="Calibri" panose="020F0502020204030204" pitchFamily="34" charset="0"/>
                            </a:rPr>
                          </m:ctrlPr>
                        </m:fPr>
                        <m:num>
                          <m:r>
                            <a:rPr lang="en-US" sz="1600" b="0" i="1" smtClean="0">
                              <a:latin typeface="Cambria Math" panose="02040503050406030204" pitchFamily="18" charset="0"/>
                              <a:cs typeface="Calibri" panose="020F0502020204030204" pitchFamily="34" charset="0"/>
                            </a:rPr>
                            <m:t>40!</m:t>
                          </m:r>
                        </m:num>
                        <m:den>
                          <m:r>
                            <a:rPr lang="en-US" sz="1600" b="0" i="1" smtClean="0">
                              <a:latin typeface="Cambria Math" panose="02040503050406030204" pitchFamily="18" charset="0"/>
                              <a:cs typeface="Calibri" panose="020F0502020204030204" pitchFamily="34" charset="0"/>
                            </a:rPr>
                            <m:t>10!4!8!3!15!</m:t>
                          </m:r>
                        </m:den>
                      </m:f>
                      <m:r>
                        <a:rPr lang="en-US" sz="1600" b="0" i="0" smtClean="0">
                          <a:latin typeface="Cambria Math" panose="02040503050406030204" pitchFamily="18" charset="0"/>
                          <a:cs typeface="Calibri" panose="020F0502020204030204" pitchFamily="34" charset="0"/>
                        </a:rPr>
                        <m:t>.</m:t>
                      </m:r>
                    </m:oMath>
                  </m:oMathPara>
                </a14:m>
                <a:endParaRPr lang="en-US" sz="1600" dirty="0" smtClean="0">
                  <a:latin typeface="Calibri" panose="020F0502020204030204" pitchFamily="34" charset="0"/>
                  <a:cs typeface="Calibri" panose="020F0502020204030204" pitchFamily="34" charset="0"/>
                </a:endParaRPr>
              </a:p>
              <a:p>
                <a:pPr marL="82296" indent="0">
                  <a:lnSpc>
                    <a:spcPct val="120000"/>
                  </a:lnSpc>
                  <a:buNone/>
                </a:pPr>
                <a:r>
                  <a:rPr lang="en-US" sz="1600" dirty="0" smtClean="0">
                    <a:latin typeface="Calibri" panose="020F0502020204030204" pitchFamily="34" charset="0"/>
                    <a:cs typeface="Calibri" panose="020F0502020204030204" pitchFamily="34" charset="0"/>
                  </a:rPr>
                  <a:t>The answer also equals the number of permutations of ten </a:t>
                </a:r>
                <a14:m>
                  <m:oMath xmlns:m="http://schemas.openxmlformats.org/officeDocument/2006/math">
                    <m:sSub>
                      <m:sSubPr>
                        <m:ctrlPr>
                          <a:rPr lang="en-US" sz="1600" i="1" dirty="0" smtClean="0">
                            <a:latin typeface="Cambria Math" panose="02040503050406030204" pitchFamily="18" charset="0"/>
                            <a:cs typeface="Calibri" panose="020F0502020204030204" pitchFamily="34" charset="0"/>
                          </a:rPr>
                        </m:ctrlPr>
                      </m:sSubPr>
                      <m:e>
                        <m:r>
                          <a:rPr lang="en-US" sz="1600" i="1" dirty="0" smtClean="0">
                            <a:latin typeface="Cambria Math" panose="02040503050406030204" pitchFamily="18" charset="0"/>
                            <a:cs typeface="Calibri" panose="020F0502020204030204" pitchFamily="34" charset="0"/>
                          </a:rPr>
                          <m:t>𝑥</m:t>
                        </m:r>
                      </m:e>
                      <m:sub>
                        <m:r>
                          <a:rPr lang="en-US" sz="1600" i="1" dirty="0" smtClean="0">
                            <a:latin typeface="Cambria Math" panose="02040503050406030204" pitchFamily="18" charset="0"/>
                            <a:cs typeface="Calibri" panose="020F0502020204030204" pitchFamily="34" charset="0"/>
                          </a:rPr>
                          <m:t>1</m:t>
                        </m:r>
                      </m:sub>
                    </m:sSub>
                  </m:oMath>
                </a14:m>
                <a:r>
                  <a:rPr lang="en-US" sz="1600" dirty="0" smtClean="0">
                    <a:latin typeface="Calibri" panose="020F0502020204030204" pitchFamily="34" charset="0"/>
                    <a:cs typeface="Calibri" panose="020F0502020204030204" pitchFamily="34" charset="0"/>
                  </a:rPr>
                  <a:t>’s , four </a:t>
                </a:r>
                <a14:m>
                  <m:oMath xmlns:m="http://schemas.openxmlformats.org/officeDocument/2006/math">
                    <m:sSub>
                      <m:sSubPr>
                        <m:ctrlPr>
                          <a:rPr lang="en-US" sz="1600" i="1" dirty="0">
                            <a:latin typeface="Cambria Math" panose="02040503050406030204" pitchFamily="18" charset="0"/>
                            <a:cs typeface="Calibri" panose="020F0502020204030204" pitchFamily="34" charset="0"/>
                          </a:rPr>
                        </m:ctrlPr>
                      </m:sSubPr>
                      <m:e>
                        <m:r>
                          <a:rPr lang="en-US" sz="1600" i="1" dirty="0">
                            <a:latin typeface="Cambria Math" panose="02040503050406030204" pitchFamily="18" charset="0"/>
                            <a:cs typeface="Calibri" panose="020F0502020204030204" pitchFamily="34" charset="0"/>
                          </a:rPr>
                          <m:t>𝑥</m:t>
                        </m:r>
                      </m:e>
                      <m:sub>
                        <m:r>
                          <a:rPr lang="en-US" sz="1600" b="0" i="1" dirty="0" smtClean="0">
                            <a:latin typeface="Cambria Math" panose="02040503050406030204" pitchFamily="18" charset="0"/>
                            <a:cs typeface="Calibri" panose="020F0502020204030204" pitchFamily="34" charset="0"/>
                          </a:rPr>
                          <m:t>2</m:t>
                        </m:r>
                      </m:sub>
                    </m:sSub>
                  </m:oMath>
                </a14:m>
                <a:r>
                  <a:rPr lang="en-US" sz="1600" dirty="0" smtClean="0">
                    <a:latin typeface="Calibri" panose="020F0502020204030204" pitchFamily="34" charset="0"/>
                    <a:cs typeface="Calibri" panose="020F0502020204030204" pitchFamily="34" charset="0"/>
                  </a:rPr>
                  <a:t>’s, eight </a:t>
                </a:r>
                <a14:m>
                  <m:oMath xmlns:m="http://schemas.openxmlformats.org/officeDocument/2006/math">
                    <m:sSub>
                      <m:sSubPr>
                        <m:ctrlPr>
                          <a:rPr lang="en-US" sz="1600" i="1" dirty="0">
                            <a:latin typeface="Cambria Math" panose="02040503050406030204" pitchFamily="18" charset="0"/>
                            <a:cs typeface="Calibri" panose="020F0502020204030204" pitchFamily="34" charset="0"/>
                          </a:rPr>
                        </m:ctrlPr>
                      </m:sSubPr>
                      <m:e>
                        <m:r>
                          <a:rPr lang="en-US" sz="1600" i="1" dirty="0">
                            <a:latin typeface="Cambria Math" panose="02040503050406030204" pitchFamily="18" charset="0"/>
                            <a:cs typeface="Calibri" panose="020F0502020204030204" pitchFamily="34" charset="0"/>
                          </a:rPr>
                          <m:t>𝑥</m:t>
                        </m:r>
                      </m:e>
                      <m:sub>
                        <m:r>
                          <a:rPr lang="en-US" sz="1600" b="0" i="1" dirty="0" smtClean="0">
                            <a:latin typeface="Cambria Math" panose="02040503050406030204" pitchFamily="18" charset="0"/>
                            <a:cs typeface="Calibri" panose="020F0502020204030204" pitchFamily="34" charset="0"/>
                          </a:rPr>
                          <m:t>3</m:t>
                        </m:r>
                      </m:sub>
                    </m:sSub>
                  </m:oMath>
                </a14:m>
                <a:r>
                  <a:rPr lang="en-US" sz="1600" dirty="0" smtClean="0">
                    <a:latin typeface="Calibri" panose="020F0502020204030204" pitchFamily="34" charset="0"/>
                    <a:cs typeface="Calibri" panose="020F0502020204030204" pitchFamily="34" charset="0"/>
                  </a:rPr>
                  <a:t>’s, three </a:t>
                </a:r>
                <a14:m>
                  <m:oMath xmlns:m="http://schemas.openxmlformats.org/officeDocument/2006/math">
                    <m:sSub>
                      <m:sSubPr>
                        <m:ctrlPr>
                          <a:rPr lang="en-US" sz="1600" i="1" dirty="0">
                            <a:latin typeface="Cambria Math" panose="02040503050406030204" pitchFamily="18" charset="0"/>
                            <a:cs typeface="Calibri" panose="020F0502020204030204" pitchFamily="34" charset="0"/>
                          </a:rPr>
                        </m:ctrlPr>
                      </m:sSubPr>
                      <m:e>
                        <m:r>
                          <a:rPr lang="en-US" sz="1600" i="1" dirty="0">
                            <a:latin typeface="Cambria Math" panose="02040503050406030204" pitchFamily="18" charset="0"/>
                            <a:cs typeface="Calibri" panose="020F0502020204030204" pitchFamily="34" charset="0"/>
                          </a:rPr>
                          <m:t>𝑥</m:t>
                        </m:r>
                      </m:e>
                      <m:sub>
                        <m:r>
                          <a:rPr lang="en-US" sz="1600" b="0" i="1" dirty="0" smtClean="0">
                            <a:latin typeface="Cambria Math" panose="02040503050406030204" pitchFamily="18" charset="0"/>
                            <a:cs typeface="Calibri" panose="020F0502020204030204" pitchFamily="34" charset="0"/>
                          </a:rPr>
                          <m:t>4</m:t>
                        </m:r>
                      </m:sub>
                    </m:sSub>
                  </m:oMath>
                </a14:m>
                <a:r>
                  <a:rPr lang="en-US" sz="1600" dirty="0" smtClean="0">
                    <a:latin typeface="Calibri" panose="020F0502020204030204" pitchFamily="34" charset="0"/>
                    <a:cs typeface="Calibri" panose="020F0502020204030204" pitchFamily="34" charset="0"/>
                  </a:rPr>
                  <a:t>’s, and fifteen </a:t>
                </a:r>
                <a14:m>
                  <m:oMath xmlns:m="http://schemas.openxmlformats.org/officeDocument/2006/math">
                    <m:sSub>
                      <m:sSubPr>
                        <m:ctrlPr>
                          <a:rPr lang="en-US" sz="1600" i="1" dirty="0">
                            <a:latin typeface="Cambria Math" panose="02040503050406030204" pitchFamily="18" charset="0"/>
                            <a:cs typeface="Calibri" panose="020F0502020204030204" pitchFamily="34" charset="0"/>
                          </a:rPr>
                        </m:ctrlPr>
                      </m:sSubPr>
                      <m:e>
                        <m:r>
                          <a:rPr lang="en-US" sz="1600" i="1" dirty="0">
                            <a:latin typeface="Cambria Math" panose="02040503050406030204" pitchFamily="18" charset="0"/>
                            <a:cs typeface="Calibri" panose="020F0502020204030204" pitchFamily="34" charset="0"/>
                          </a:rPr>
                          <m:t>𝑥</m:t>
                        </m:r>
                      </m:e>
                      <m:sub>
                        <m:r>
                          <a:rPr lang="en-US" sz="1600" b="0" i="1" dirty="0" smtClean="0">
                            <a:latin typeface="Cambria Math" panose="02040503050406030204" pitchFamily="18" charset="0"/>
                            <a:cs typeface="Calibri" panose="020F0502020204030204" pitchFamily="34" charset="0"/>
                          </a:rPr>
                          <m:t>5</m:t>
                        </m:r>
                      </m:sub>
                    </m:sSub>
                  </m:oMath>
                </a14:m>
                <a:r>
                  <a:rPr lang="en-US" sz="1600" dirty="0" smtClean="0">
                    <a:latin typeface="Calibri" panose="020F0502020204030204" pitchFamily="34" charset="0"/>
                    <a:cs typeface="Calibri" panose="020F0502020204030204" pitchFamily="34" charset="0"/>
                  </a:rPr>
                  <a:t>’s.</a:t>
                </a:r>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752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21</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spTree>
    <p:extLst>
      <p:ext uri="{BB962C8B-B14F-4D97-AF65-F5344CB8AC3E}">
        <p14:creationId xmlns:p14="http://schemas.microsoft.com/office/powerpoint/2010/main" val="271116129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Combination with Repetition</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fontScale="92500" lnSpcReduction="20000"/>
              </a:bodyPr>
              <a:lstStyle/>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457200" indent="0" algn="just">
                  <a:spcBef>
                    <a:spcPts val="0"/>
                  </a:spcBef>
                  <a:buNone/>
                </a:pPr>
                <a:r>
                  <a:rPr lang="en-US" sz="1600" dirty="0" smtClean="0">
                    <a:latin typeface="Calibri" panose="020F0502020204030204" pitchFamily="34" charset="0"/>
                    <a:cs typeface="Calibri" panose="020F0502020204030204" pitchFamily="34" charset="0"/>
                  </a:rPr>
                  <a:t> </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The order of objects is not relevant and the repeated selection of objects is allowed. Consider we have 3 distinct objects, say A, B, and C, and we are going to select two of these objects where repetitions are allowed. The ways for doing this task are as follows:</a:t>
                </a:r>
              </a:p>
              <a:p>
                <a:pPr marL="82296" indent="0" algn="just">
                  <a:buNone/>
                </a:pPr>
                <a:r>
                  <a:rPr lang="en-US" sz="1600" dirty="0" smtClean="0">
                    <a:latin typeface="Calibri" panose="020F0502020204030204" pitchFamily="34" charset="0"/>
                    <a:cs typeface="Calibri" panose="020F0502020204030204" pitchFamily="34" charset="0"/>
                  </a:rPr>
                  <a:t>			A, A	B, B	C, C</a:t>
                </a:r>
              </a:p>
              <a:p>
                <a:pPr marL="82296" indent="0" algn="just">
                  <a:spcBef>
                    <a:spcPts val="0"/>
                  </a:spcBef>
                  <a:buNone/>
                </a:pPr>
                <a:r>
                  <a:rPr lang="en-US" sz="1600" dirty="0" smtClean="0">
                    <a:latin typeface="Calibri" panose="020F0502020204030204" pitchFamily="34" charset="0"/>
                    <a:cs typeface="Calibri" panose="020F0502020204030204" pitchFamily="34" charset="0"/>
                  </a:rPr>
                  <a:t>			A, B	B, C</a:t>
                </a:r>
              </a:p>
              <a:p>
                <a:pPr marL="82296" indent="0" algn="just">
                  <a:spcBef>
                    <a:spcPts val="0"/>
                  </a:spcBef>
                  <a:buNone/>
                </a:pPr>
                <a:r>
                  <a:rPr lang="en-US" sz="1600" dirty="0" smtClean="0">
                    <a:latin typeface="Calibri" panose="020F0502020204030204" pitchFamily="34" charset="0"/>
                    <a:cs typeface="Calibri" panose="020F0502020204030204" pitchFamily="34" charset="0"/>
                  </a:rPr>
                  <a:t>			A, C 	</a:t>
                </a:r>
              </a:p>
              <a:p>
                <a:pPr marL="82296" indent="0" algn="just">
                  <a:spcBef>
                    <a:spcPts val="0"/>
                  </a:spcBef>
                  <a:buNone/>
                </a:pPr>
                <a:endParaRPr lang="en-US" sz="1600" b="1"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Thus, </a:t>
                </a:r>
                <a14:m>
                  <m:oMath xmlns:m="http://schemas.openxmlformats.org/officeDocument/2006/math">
                    <m:r>
                      <a:rPr lang="en-US" sz="1600" b="0" i="1" smtClean="0">
                        <a:latin typeface="Cambria Math" panose="02040503050406030204" pitchFamily="18" charset="0"/>
                        <a:cs typeface="Calibri" panose="020F0502020204030204" pitchFamily="34" charset="0"/>
                      </a:rPr>
                      <m:t>𝐻</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3,2</m:t>
                        </m:r>
                      </m:e>
                    </m:d>
                    <m:r>
                      <a:rPr lang="en-US" sz="1600" b="0" i="1" smtClean="0">
                        <a:latin typeface="Cambria Math" panose="02040503050406030204" pitchFamily="18" charset="0"/>
                        <a:cs typeface="Calibri" panose="020F0502020204030204" pitchFamily="34" charset="0"/>
                      </a:rPr>
                      <m:t>=6</m:t>
                    </m:r>
                  </m:oMath>
                </a14:m>
                <a:r>
                  <a:rPr lang="en-US" sz="1600" dirty="0" smtClean="0">
                    <a:latin typeface="Calibri" panose="020F0502020204030204" pitchFamily="34" charset="0"/>
                    <a:cs typeface="Calibri" panose="020F0502020204030204" pitchFamily="34" charset="0"/>
                  </a:rPr>
                  <a:t>. The ways in the first row can be read as </a:t>
                </a:r>
                <a:r>
                  <a:rPr lang="en-US" sz="1600" i="1" dirty="0" smtClean="0">
                    <a:latin typeface="Calibri" panose="020F0502020204030204" pitchFamily="34" charset="0"/>
                    <a:cs typeface="Calibri" panose="020F0502020204030204" pitchFamily="34" charset="0"/>
                  </a:rPr>
                  <a:t>2 A’s</a:t>
                </a:r>
                <a:r>
                  <a:rPr lang="en-US" sz="1600" dirty="0" smtClean="0">
                    <a:latin typeface="Calibri" panose="020F0502020204030204" pitchFamily="34" charset="0"/>
                    <a:cs typeface="Calibri" panose="020F0502020204030204" pitchFamily="34" charset="0"/>
                  </a:rPr>
                  <a:t>, </a:t>
                </a:r>
                <a:r>
                  <a:rPr lang="en-US" sz="1600" i="1" dirty="0" smtClean="0">
                    <a:latin typeface="Calibri" panose="020F0502020204030204" pitchFamily="34" charset="0"/>
                    <a:cs typeface="Calibri" panose="020F0502020204030204" pitchFamily="34" charset="0"/>
                  </a:rPr>
                  <a:t>2 B’s</a:t>
                </a:r>
                <a:r>
                  <a:rPr lang="en-US" sz="1600" dirty="0" smtClean="0">
                    <a:latin typeface="Calibri" panose="020F0502020204030204" pitchFamily="34" charset="0"/>
                    <a:cs typeface="Calibri" panose="020F0502020204030204" pitchFamily="34" charset="0"/>
                  </a:rPr>
                  <a:t>, and </a:t>
                </a:r>
                <a:r>
                  <a:rPr lang="en-US" sz="1600" i="1" dirty="0" smtClean="0">
                    <a:latin typeface="Calibri" panose="020F0502020204030204" pitchFamily="34" charset="0"/>
                    <a:cs typeface="Calibri" panose="020F0502020204030204" pitchFamily="34" charset="0"/>
                  </a:rPr>
                  <a:t>2 C’s</a:t>
                </a:r>
                <a:r>
                  <a:rPr lang="en-US" sz="1600" dirty="0" smtClean="0">
                    <a:latin typeface="Calibri" panose="020F0502020204030204" pitchFamily="34" charset="0"/>
                    <a:cs typeface="Calibri" panose="020F0502020204030204" pitchFamily="34" charset="0"/>
                  </a:rPr>
                  <a:t>, respectively. The ones in the second row can similarly be read, </a:t>
                </a:r>
                <a:r>
                  <a:rPr lang="en-US" sz="1600" i="1" dirty="0" smtClean="0">
                    <a:latin typeface="Calibri" panose="020F0502020204030204" pitchFamily="34" charset="0"/>
                    <a:cs typeface="Calibri" panose="020F0502020204030204" pitchFamily="34" charset="0"/>
                  </a:rPr>
                  <a:t>1 A and 1 B </a:t>
                </a:r>
                <a:r>
                  <a:rPr lang="en-US" sz="1600" dirty="0" smtClean="0">
                    <a:latin typeface="Calibri" panose="020F0502020204030204" pitchFamily="34" charset="0"/>
                    <a:cs typeface="Calibri" panose="020F0502020204030204" pitchFamily="34" charset="0"/>
                  </a:rPr>
                  <a:t>and </a:t>
                </a:r>
                <a:r>
                  <a:rPr lang="en-US" sz="1600" i="1" dirty="0" smtClean="0">
                    <a:latin typeface="Calibri" panose="020F0502020204030204" pitchFamily="34" charset="0"/>
                    <a:cs typeface="Calibri" panose="020F0502020204030204" pitchFamily="34" charset="0"/>
                  </a:rPr>
                  <a:t>1 B and 1 C</a:t>
                </a:r>
                <a:r>
                  <a:rPr lang="en-US" sz="1600" dirty="0" smtClean="0">
                    <a:latin typeface="Calibri" panose="020F0502020204030204" pitchFamily="34" charset="0"/>
                    <a:cs typeface="Calibri" panose="020F0502020204030204" pitchFamily="34" charset="0"/>
                  </a:rPr>
                  <a:t>. Finally, the way in the third row can be read </a:t>
                </a:r>
                <a:r>
                  <a:rPr lang="en-US" sz="1600" i="1" dirty="0" smtClean="0">
                    <a:latin typeface="Calibri" panose="020F0502020204030204" pitchFamily="34" charset="0"/>
                    <a:cs typeface="Calibri" panose="020F0502020204030204" pitchFamily="34" charset="0"/>
                  </a:rPr>
                  <a:t>1 A and 1 C</a:t>
                </a:r>
                <a:r>
                  <a:rPr lang="en-US" sz="1600" dirty="0" smtClean="0">
                    <a:latin typeface="Calibri" panose="020F0502020204030204" pitchFamily="34" charset="0"/>
                    <a:cs typeface="Calibri" panose="020F0502020204030204" pitchFamily="34" charset="0"/>
                  </a:rPr>
                  <a:t>. </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As a result, the problem can be equivalently be stated as in how many ways can one decide on the number of A’s, the number of B’s, and the number of C’s such that the number of objects is collectively 2? To calculate the answer, one can consider two symbols | as separators and two symbols * showing the number of objects selected.  </a:t>
                </a: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solidFill>
                      <a:srgbClr val="FF0000"/>
                    </a:solidFill>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A, A		**| |		2 A’s, 0 B’s, 0 </a:t>
                </a:r>
                <a:r>
                  <a:rPr lang="en-US" sz="1600" dirty="0" smtClean="0">
                    <a:latin typeface="Calibri" panose="020F0502020204030204" pitchFamily="34" charset="0"/>
                    <a:cs typeface="Calibri" panose="020F0502020204030204" pitchFamily="34" charset="0"/>
                  </a:rPr>
                  <a:t>C’s</a:t>
                </a:r>
              </a:p>
              <a:p>
                <a:pPr marL="82296" indent="0" algn="just">
                  <a:spcBef>
                    <a:spcPts val="0"/>
                  </a:spcBef>
                  <a:buNone/>
                </a:pP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A</a:t>
                </a:r>
                <a:r>
                  <a:rPr lang="en-US" sz="1600" dirty="0">
                    <a:latin typeface="Calibri" panose="020F0502020204030204" pitchFamily="34" charset="0"/>
                    <a:cs typeface="Calibri" panose="020F0502020204030204" pitchFamily="34" charset="0"/>
                  </a:rPr>
                  <a:t>, B </a:t>
                </a:r>
                <a:r>
                  <a:rPr lang="en-US" sz="1600" dirty="0" smtClean="0">
                    <a:latin typeface="Calibri" panose="020F0502020204030204" pitchFamily="34" charset="0"/>
                    <a:cs typeface="Calibri" panose="020F0502020204030204" pitchFamily="34" charset="0"/>
                  </a:rPr>
                  <a:t>		*|*|		1 A, 1 B, 0 C’s</a:t>
                </a: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solidFill>
                      <a:srgbClr val="FF0000"/>
                    </a:solidFill>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B, C		|*|*		0 A’s, 1 B, 1 C</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solidFill>
                      <a:schemeClr val="tx1"/>
                    </a:solidFill>
                    <a:latin typeface="Calibri" panose="020F0502020204030204" pitchFamily="34" charset="0"/>
                    <a:cs typeface="Calibri" panose="020F0502020204030204" pitchFamily="34" charset="0"/>
                  </a:rPr>
                  <a:t>Thus, </a:t>
                </a:r>
                <a14:m>
                  <m:oMath xmlns:m="http://schemas.openxmlformats.org/officeDocument/2006/math">
                    <m:r>
                      <a:rPr lang="en-US" sz="1600" b="0" i="1" smtClean="0">
                        <a:solidFill>
                          <a:schemeClr val="tx1"/>
                        </a:solidFill>
                        <a:latin typeface="Cambria Math" panose="02040503050406030204" pitchFamily="18" charset="0"/>
                        <a:cs typeface="Calibri" panose="020F0502020204030204" pitchFamily="34" charset="0"/>
                      </a:rPr>
                      <m:t>𝐻</m:t>
                    </m:r>
                    <m:d>
                      <m:dPr>
                        <m:ctrlPr>
                          <a:rPr lang="en-US" sz="1600" b="0" i="1" smtClean="0">
                            <a:solidFill>
                              <a:schemeClr val="tx1"/>
                            </a:solidFill>
                            <a:latin typeface="Cambria Math" panose="02040503050406030204" pitchFamily="18" charset="0"/>
                            <a:cs typeface="Calibri" panose="020F0502020204030204" pitchFamily="34" charset="0"/>
                          </a:rPr>
                        </m:ctrlPr>
                      </m:dPr>
                      <m:e>
                        <m:r>
                          <a:rPr lang="en-US" sz="1600" b="0" i="1" smtClean="0">
                            <a:solidFill>
                              <a:schemeClr val="tx1"/>
                            </a:solidFill>
                            <a:latin typeface="Cambria Math" panose="02040503050406030204" pitchFamily="18" charset="0"/>
                            <a:cs typeface="Calibri" panose="020F0502020204030204" pitchFamily="34" charset="0"/>
                          </a:rPr>
                          <m:t>3,2</m:t>
                        </m:r>
                      </m:e>
                    </m:d>
                  </m:oMath>
                </a14:m>
                <a:r>
                  <a:rPr lang="en-US" sz="1600" dirty="0" smtClean="0">
                    <a:solidFill>
                      <a:schemeClr val="tx1"/>
                    </a:solidFill>
                    <a:latin typeface="Calibri" panose="020F0502020204030204" pitchFamily="34" charset="0"/>
                    <a:cs typeface="Calibri" panose="020F0502020204030204" pitchFamily="34" charset="0"/>
                  </a:rPr>
                  <a:t> equals the number of permutations of 2 |’s and 2 *’s, which is </a:t>
                </a:r>
                <a14:m>
                  <m:oMath xmlns:m="http://schemas.openxmlformats.org/officeDocument/2006/math">
                    <m:f>
                      <m:fPr>
                        <m:ctrlPr>
                          <a:rPr lang="en-US" sz="1600" i="1" smtClean="0">
                            <a:solidFill>
                              <a:schemeClr val="tx1"/>
                            </a:solidFill>
                            <a:latin typeface="Cambria Math" panose="02040503050406030204" pitchFamily="18" charset="0"/>
                            <a:cs typeface="Calibri" panose="020F0502020204030204" pitchFamily="34" charset="0"/>
                          </a:rPr>
                        </m:ctrlPr>
                      </m:fPr>
                      <m:num>
                        <m:r>
                          <a:rPr lang="en-US" sz="1600" b="0" i="1" smtClean="0">
                            <a:solidFill>
                              <a:schemeClr val="tx1"/>
                            </a:solidFill>
                            <a:latin typeface="Cambria Math" panose="02040503050406030204" pitchFamily="18" charset="0"/>
                            <a:cs typeface="Calibri" panose="020F0502020204030204" pitchFamily="34" charset="0"/>
                          </a:rPr>
                          <m:t>4!</m:t>
                        </m:r>
                      </m:num>
                      <m:den>
                        <m:r>
                          <a:rPr lang="en-US" sz="1600" b="0" i="1" smtClean="0">
                            <a:solidFill>
                              <a:schemeClr val="tx1"/>
                            </a:solidFill>
                            <a:latin typeface="Cambria Math" panose="02040503050406030204" pitchFamily="18" charset="0"/>
                            <a:cs typeface="Calibri" panose="020F0502020204030204" pitchFamily="34" charset="0"/>
                          </a:rPr>
                          <m:t>2!2!</m:t>
                        </m:r>
                      </m:den>
                    </m:f>
                    <m:r>
                      <a:rPr lang="en-US" sz="1600" b="0" i="1" smtClean="0">
                        <a:solidFill>
                          <a:schemeClr val="tx1"/>
                        </a:solidFill>
                        <a:latin typeface="Cambria Math" panose="02040503050406030204" pitchFamily="18" charset="0"/>
                        <a:cs typeface="Calibri" panose="020F0502020204030204" pitchFamily="34" charset="0"/>
                      </a:rPr>
                      <m:t>=6</m:t>
                    </m:r>
                  </m:oMath>
                </a14:m>
                <a:r>
                  <a:rPr lang="en-US" sz="1600" dirty="0" smtClean="0">
                    <a:solidFill>
                      <a:schemeClr val="tx1"/>
                    </a:solidFill>
                    <a:latin typeface="Calibri" panose="020F0502020204030204" pitchFamily="34" charset="0"/>
                    <a:cs typeface="Calibri" panose="020F0502020204030204" pitchFamily="34" charset="0"/>
                  </a:rPr>
                  <a:t>.</a:t>
                </a:r>
                <a:r>
                  <a:rPr lang="en-US" sz="1600" dirty="0" smtClean="0">
                    <a:solidFill>
                      <a:srgbClr val="FF0000"/>
                    </a:solidFill>
                    <a:latin typeface="Calibri" panose="020F0502020204030204" pitchFamily="34" charset="0"/>
                    <a:cs typeface="Calibri" panose="020F0502020204030204" pitchFamily="34" charset="0"/>
                  </a:rPr>
                  <a:t> </a:t>
                </a:r>
              </a:p>
              <a:p>
                <a:pPr marL="82296" indent="0" algn="just">
                  <a:spcBef>
                    <a:spcPts val="0"/>
                  </a:spcBef>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r="-32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22</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mc:AlternateContent xmlns:mc="http://schemas.openxmlformats.org/markup-compatibility/2006" xmlns:a14="http://schemas.microsoft.com/office/drawing/2010/main">
        <mc:Choice Requires="a14">
          <p:sp>
            <p:nvSpPr>
              <p:cNvPr id="6" name="TextBox 5"/>
              <p:cNvSpPr txBox="1"/>
              <p:nvPr/>
            </p:nvSpPr>
            <p:spPr>
              <a:xfrm>
                <a:off x="1946910" y="1422525"/>
                <a:ext cx="6347460" cy="584775"/>
              </a:xfrm>
              <a:prstGeom prst="rect">
                <a:avLst/>
              </a:prstGeom>
              <a:solidFill>
                <a:schemeClr val="accent5">
                  <a:lumMod val="40000"/>
                  <a:lumOff val="60000"/>
                </a:schemeClr>
              </a:solidFill>
              <a:ln w="25400">
                <a:solidFill>
                  <a:schemeClr val="accent4">
                    <a:lumMod val="50000"/>
                  </a:schemeClr>
                </a:solidFill>
              </a:ln>
            </p:spPr>
            <p:txBody>
              <a:bodyPr wrap="square" rtlCol="0">
                <a:spAutoFit/>
              </a:bodyPr>
              <a:lstStyle/>
              <a:p>
                <a:pPr algn="just"/>
                <a:r>
                  <a:rPr lang="en-US" sz="1600" dirty="0" smtClean="0">
                    <a:solidFill>
                      <a:prstClr val="black"/>
                    </a:solidFill>
                    <a:latin typeface="Calibri" panose="020F0502020204030204" pitchFamily="34" charset="0"/>
                    <a:cs typeface="Calibri" panose="020F0502020204030204" pitchFamily="34" charset="0"/>
                  </a:rPr>
                  <a:t>In how many ways can one </a:t>
                </a:r>
                <a:r>
                  <a:rPr lang="en-US" sz="1600" b="1" i="1" dirty="0" smtClean="0">
                    <a:solidFill>
                      <a:prstClr val="black"/>
                    </a:solidFill>
                    <a:latin typeface="Calibri" panose="020F0502020204030204" pitchFamily="34" charset="0"/>
                    <a:cs typeface="Calibri" panose="020F0502020204030204" pitchFamily="34" charset="0"/>
                  </a:rPr>
                  <a:t>select</a:t>
                </a:r>
                <a:r>
                  <a:rPr lang="en-US" sz="1600" dirty="0" smtClean="0">
                    <a:solidFill>
                      <a:prstClr val="black"/>
                    </a:solidFill>
                    <a:latin typeface="Calibri" panose="020F0502020204030204" pitchFamily="34" charset="0"/>
                    <a:cs typeface="Calibri" panose="020F0502020204030204" pitchFamily="34" charset="0"/>
                  </a:rPr>
                  <a:t> </a:t>
                </a:r>
                <a14:m>
                  <m:oMath xmlns:m="http://schemas.openxmlformats.org/officeDocument/2006/math">
                    <m:r>
                      <a:rPr lang="en-US" sz="1600" i="1">
                        <a:solidFill>
                          <a:prstClr val="black"/>
                        </a:solidFill>
                        <a:latin typeface="Cambria Math" panose="02040503050406030204" pitchFamily="18" charset="0"/>
                        <a:cs typeface="Calibri" panose="020F0502020204030204" pitchFamily="34" charset="0"/>
                      </a:rPr>
                      <m:t>𝑟</m:t>
                    </m:r>
                  </m:oMath>
                </a14:m>
                <a:r>
                  <a:rPr lang="en-US" sz="1600" dirty="0">
                    <a:solidFill>
                      <a:prstClr val="black"/>
                    </a:solidFill>
                    <a:latin typeface="Calibri" panose="020F0502020204030204" pitchFamily="34" charset="0"/>
                    <a:cs typeface="Calibri" panose="020F0502020204030204" pitchFamily="34" charset="0"/>
                  </a:rPr>
                  <a:t> of </a:t>
                </a:r>
                <a14:m>
                  <m:oMath xmlns:m="http://schemas.openxmlformats.org/officeDocument/2006/math">
                    <m:r>
                      <a:rPr lang="en-US" sz="1600" i="1" dirty="0">
                        <a:solidFill>
                          <a:prstClr val="black"/>
                        </a:solidFill>
                        <a:latin typeface="Cambria Math" panose="02040503050406030204" pitchFamily="18" charset="0"/>
                      </a:rPr>
                      <m:t>𝑛</m:t>
                    </m:r>
                  </m:oMath>
                </a14:m>
                <a:r>
                  <a:rPr lang="en-US" sz="1600" dirty="0" smtClean="0">
                    <a:solidFill>
                      <a:prstClr val="black"/>
                    </a:solidFill>
                    <a:latin typeface="Calibri" panose="020F0502020204030204" pitchFamily="34" charset="0"/>
                    <a:cs typeface="Calibri" panose="020F0502020204030204" pitchFamily="34" charset="0"/>
                  </a:rPr>
                  <a:t> distinct </a:t>
                </a:r>
                <a:r>
                  <a:rPr lang="en-US" sz="1600" dirty="0">
                    <a:solidFill>
                      <a:prstClr val="black"/>
                    </a:solidFill>
                    <a:latin typeface="Calibri" panose="020F0502020204030204" pitchFamily="34" charset="0"/>
                    <a:cs typeface="Calibri" panose="020F0502020204030204" pitchFamily="34" charset="0"/>
                  </a:rPr>
                  <a:t>objects </a:t>
                </a:r>
                <a:r>
                  <a:rPr lang="en-US" sz="1600" dirty="0" smtClean="0">
                    <a:solidFill>
                      <a:prstClr val="black"/>
                    </a:solidFill>
                    <a:latin typeface="Calibri" panose="020F0502020204030204" pitchFamily="34" charset="0"/>
                    <a:cs typeface="Calibri" panose="020F0502020204030204" pitchFamily="34" charset="0"/>
                  </a:rPr>
                  <a:t>where the </a:t>
                </a:r>
                <a:r>
                  <a:rPr lang="en-US" sz="1600" b="1" i="1" dirty="0" smtClean="0">
                    <a:solidFill>
                      <a:prstClr val="black"/>
                    </a:solidFill>
                    <a:latin typeface="Calibri" panose="020F0502020204030204" pitchFamily="34" charset="0"/>
                    <a:cs typeface="Calibri" panose="020F0502020204030204" pitchFamily="34" charset="0"/>
                  </a:rPr>
                  <a:t>repeated </a:t>
                </a:r>
                <a:r>
                  <a:rPr lang="en-US" sz="1600" b="1" i="1" dirty="0">
                    <a:solidFill>
                      <a:prstClr val="black"/>
                    </a:solidFill>
                    <a:latin typeface="Calibri" panose="020F0502020204030204" pitchFamily="34" charset="0"/>
                    <a:cs typeface="Calibri" panose="020F0502020204030204" pitchFamily="34" charset="0"/>
                  </a:rPr>
                  <a:t>use of </a:t>
                </a:r>
                <a:r>
                  <a:rPr lang="en-US" sz="1600" b="1" i="1" dirty="0" smtClean="0">
                    <a:solidFill>
                      <a:prstClr val="black"/>
                    </a:solidFill>
                    <a:latin typeface="Calibri" panose="020F0502020204030204" pitchFamily="34" charset="0"/>
                    <a:cs typeface="Calibri" panose="020F0502020204030204" pitchFamily="34" charset="0"/>
                  </a:rPr>
                  <a:t>objects is allowed</a:t>
                </a:r>
                <a:r>
                  <a:rPr lang="en-US" sz="1600" dirty="0" smtClean="0">
                    <a:solidFill>
                      <a:prstClr val="black"/>
                    </a:solidFill>
                    <a:latin typeface="Calibri" panose="020F0502020204030204" pitchFamily="34" charset="0"/>
                    <a:cs typeface="Calibri" panose="020F0502020204030204" pitchFamily="34" charset="0"/>
                  </a:rPr>
                  <a:t>?</a:t>
                </a:r>
                <a:endParaRPr lang="en-US" sz="1600" dirty="0">
                  <a:solidFill>
                    <a:prstClr val="black"/>
                  </a:solidFill>
                  <a:latin typeface="Calibri" panose="020F0502020204030204" pitchFamily="34" charset="0"/>
                  <a:cs typeface="Calibri" panose="020F0502020204030204"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946910" y="1422525"/>
                <a:ext cx="6347460" cy="584775"/>
              </a:xfrm>
              <a:prstGeom prst="rect">
                <a:avLst/>
              </a:prstGeom>
              <a:blipFill rotWithShape="0">
                <a:blip r:embed="rId12"/>
                <a:stretch>
                  <a:fillRect l="-287" t="-1000" r="-287" b="-10000"/>
                </a:stretch>
              </a:blipFill>
              <a:ln w="25400">
                <a:solidFill>
                  <a:schemeClr val="accent4">
                    <a:lumMod val="50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43521035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Combination with Repetition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lnSpcReduction="10000"/>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The argument can be generalized to the problem of combination with repetition of </a:t>
                </a:r>
                <a14:m>
                  <m:oMath xmlns:m="http://schemas.openxmlformats.org/officeDocument/2006/math">
                    <m:r>
                      <a:rPr lang="en-US" sz="1600" b="0" i="1" smtClean="0">
                        <a:latin typeface="Cambria Math" panose="02040503050406030204" pitchFamily="18" charset="0"/>
                        <a:cs typeface="Calibri" panose="020F0502020204030204" pitchFamily="34" charset="0"/>
                      </a:rPr>
                      <m:t>𝑟</m:t>
                    </m:r>
                  </m:oMath>
                </a14:m>
                <a:r>
                  <a:rPr lang="en-US" sz="1600" dirty="0" smtClean="0">
                    <a:latin typeface="Calibri" panose="020F0502020204030204" pitchFamily="34" charset="0"/>
                    <a:cs typeface="Calibri" panose="020F0502020204030204" pitchFamily="34" charset="0"/>
                  </a:rPr>
                  <a:t> of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distinct objects: </a:t>
                </a:r>
                <a14:m>
                  <m:oMath xmlns:m="http://schemas.openxmlformats.org/officeDocument/2006/math">
                    <m:r>
                      <a:rPr lang="en-US" sz="1600" b="0" i="1" smtClean="0">
                        <a:latin typeface="Cambria Math" panose="02040503050406030204" pitchFamily="18" charset="0"/>
                        <a:cs typeface="Calibri" panose="020F0502020204030204" pitchFamily="34" charset="0"/>
                      </a:rPr>
                      <m:t>𝐻</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𝑟</m:t>
                    </m:r>
                    <m:r>
                      <a:rPr lang="en-US" sz="1600" b="0" i="1"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equals the number of permutations of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|’s and </a:t>
                </a:r>
                <a14:m>
                  <m:oMath xmlns:m="http://schemas.openxmlformats.org/officeDocument/2006/math">
                    <m:r>
                      <a:rPr lang="en-US" sz="1600" b="0" i="1" smtClean="0">
                        <a:latin typeface="Cambria Math" panose="02040503050406030204" pitchFamily="18" charset="0"/>
                        <a:cs typeface="Calibri" panose="020F0502020204030204" pitchFamily="34" charset="0"/>
                      </a:rPr>
                      <m:t>𝑟</m:t>
                    </m:r>
                  </m:oMath>
                </a14:m>
                <a:r>
                  <a:rPr lang="en-US" sz="1600" dirty="0" smtClean="0">
                    <a:latin typeface="Calibri" panose="020F0502020204030204" pitchFamily="34" charset="0"/>
                    <a:cs typeface="Calibri" panose="020F0502020204030204" pitchFamily="34" charset="0"/>
                  </a:rPr>
                  <a:t> *’s, that is, </a:t>
                </a:r>
                <a14:m>
                  <m:oMath xmlns:m="http://schemas.openxmlformats.org/officeDocument/2006/math">
                    <m:r>
                      <a:rPr lang="en-US" sz="1600" b="0" i="1" smtClean="0">
                        <a:latin typeface="Cambria Math" panose="02040503050406030204" pitchFamily="18" charset="0"/>
                        <a:cs typeface="Calibri" panose="020F0502020204030204" pitchFamily="34" charset="0"/>
                      </a:rPr>
                      <m:t>𝐻</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𝑟</m:t>
                        </m:r>
                      </m:e>
                    </m:d>
                    <m:r>
                      <a:rPr lang="en-US" sz="1600" b="0" i="1" smtClean="0">
                        <a:latin typeface="Cambria Math" panose="02040503050406030204" pitchFamily="18" charset="0"/>
                        <a:cs typeface="Calibri" panose="020F0502020204030204" pitchFamily="34" charset="0"/>
                      </a:rPr>
                      <m:t>=</m:t>
                    </m:r>
                    <m:f>
                      <m:fPr>
                        <m:ctrlPr>
                          <a:rPr lang="en-US" sz="1600" b="0" i="1" smtClean="0">
                            <a:latin typeface="Cambria Math" panose="02040503050406030204" pitchFamily="18" charset="0"/>
                            <a:cs typeface="Calibri" panose="020F0502020204030204" pitchFamily="34" charset="0"/>
                          </a:rPr>
                        </m:ctrlPr>
                      </m:fPr>
                      <m:num>
                        <m:d>
                          <m:dPr>
                            <m:ctrlPr>
                              <a:rPr lang="en-US" sz="1600" b="0" i="1" smtClean="0">
                                <a:latin typeface="Cambria Math" panose="02040503050406030204" pitchFamily="18" charset="0"/>
                                <a:cs typeface="Calibri" panose="020F0502020204030204" pitchFamily="34" charset="0"/>
                              </a:rPr>
                            </m:ctrlPr>
                          </m:dPr>
                          <m:e>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e>
                            </m:d>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𝑟</m:t>
                            </m:r>
                          </m:e>
                        </m:d>
                        <m:r>
                          <a:rPr lang="en-US" sz="1600" b="0" i="1" smtClean="0">
                            <a:latin typeface="Cambria Math" panose="02040503050406030204" pitchFamily="18" charset="0"/>
                            <a:cs typeface="Calibri" panose="020F0502020204030204" pitchFamily="34" charset="0"/>
                          </a:rPr>
                          <m:t>!</m:t>
                        </m:r>
                      </m:num>
                      <m:den>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e>
                        </m:d>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𝑟</m:t>
                        </m:r>
                        <m:r>
                          <a:rPr lang="en-US" sz="1600" b="0" i="1" smtClean="0">
                            <a:latin typeface="Cambria Math" panose="02040503050406030204" pitchFamily="18" charset="0"/>
                            <a:cs typeface="Calibri" panose="020F0502020204030204" pitchFamily="34" charset="0"/>
                          </a:rPr>
                          <m:t>!</m:t>
                        </m:r>
                      </m:den>
                    </m:f>
                    <m:r>
                      <a:rPr lang="en-US" sz="1600" b="0" i="0" smtClean="0">
                        <a:latin typeface="Cambria Math" panose="02040503050406030204" pitchFamily="18" charset="0"/>
                        <a:cs typeface="Calibri" panose="020F0502020204030204" pitchFamily="34" charset="0"/>
                      </a:rPr>
                      <m:t>=</m:t>
                    </m:r>
                    <m:f>
                      <m:fPr>
                        <m:ctrlPr>
                          <a:rPr lang="en-US" sz="1600" b="0" i="1" smtClean="0">
                            <a:latin typeface="Cambria Math" panose="02040503050406030204" pitchFamily="18" charset="0"/>
                            <a:cs typeface="Calibri" panose="020F0502020204030204" pitchFamily="34" charset="0"/>
                          </a:rPr>
                        </m:ctrlPr>
                      </m:fPr>
                      <m:num>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𝑟</m:t>
                            </m:r>
                            <m:r>
                              <a:rPr lang="en-US" sz="1600" b="0" i="1" smtClean="0">
                                <a:latin typeface="Cambria Math" panose="02040503050406030204" pitchFamily="18" charset="0"/>
                                <a:cs typeface="Calibri" panose="020F0502020204030204" pitchFamily="34" charset="0"/>
                              </a:rPr>
                              <m:t>−1</m:t>
                            </m:r>
                          </m:e>
                        </m:d>
                        <m:r>
                          <a:rPr lang="en-US" sz="1600" b="0" i="1" smtClean="0">
                            <a:latin typeface="Cambria Math" panose="02040503050406030204" pitchFamily="18" charset="0"/>
                            <a:cs typeface="Calibri" panose="020F0502020204030204" pitchFamily="34" charset="0"/>
                          </a:rPr>
                          <m:t>!</m:t>
                        </m:r>
                      </m:num>
                      <m:den>
                        <m:r>
                          <a:rPr lang="en-US" sz="1600" b="0" i="1" smtClean="0">
                            <a:latin typeface="Cambria Math" panose="02040503050406030204" pitchFamily="18" charset="0"/>
                            <a:cs typeface="Calibri" panose="020F0502020204030204" pitchFamily="34" charset="0"/>
                          </a:rPr>
                          <m:t>𝑟</m:t>
                        </m:r>
                        <m:r>
                          <a:rPr lang="en-US" sz="1600" b="0" i="1" smtClean="0">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e>
                        </m:d>
                        <m:r>
                          <a:rPr lang="en-US" sz="1600" b="0" i="1" smtClean="0">
                            <a:latin typeface="Cambria Math" panose="02040503050406030204" pitchFamily="18" charset="0"/>
                            <a:cs typeface="Calibri" panose="020F0502020204030204" pitchFamily="34" charset="0"/>
                          </a:rPr>
                          <m:t>!</m:t>
                        </m:r>
                      </m:den>
                    </m:f>
                  </m:oMath>
                </a14:m>
                <a:r>
                  <a:rPr lang="en-US" sz="1600" dirty="0" smtClean="0">
                    <a:latin typeface="Calibri" panose="020F0502020204030204" pitchFamily="34" charset="0"/>
                    <a:cs typeface="Calibri" panose="020F0502020204030204" pitchFamily="34" charset="0"/>
                  </a:rPr>
                  <a:t>. Therefore,</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None/>
                </a:pPr>
                <a:r>
                  <a:rPr lang="en-US" sz="1600" b="1" dirty="0" smtClean="0">
                    <a:latin typeface="Calibri" panose="020F0502020204030204" pitchFamily="34" charset="0"/>
                    <a:cs typeface="Calibri" panose="020F0502020204030204" pitchFamily="34" charset="0"/>
                  </a:rPr>
                  <a:t>Example 19.</a:t>
                </a:r>
                <a:r>
                  <a:rPr lang="en-US" sz="1600" dirty="0" smtClean="0">
                    <a:latin typeface="Calibri" panose="020F0502020204030204" pitchFamily="34" charset="0"/>
                    <a:cs typeface="Calibri" panose="020F0502020204030204" pitchFamily="34" charset="0"/>
                  </a:rPr>
                  <a:t> Determine the number of ways in which a teacher can distribute 8 identical gifts among 40 students.</a:t>
                </a:r>
              </a:p>
              <a:p>
                <a:pPr marL="82296" indent="0" algn="just">
                  <a:spcBef>
                    <a:spcPts val="1200"/>
                  </a:spcBef>
                  <a:buNone/>
                </a:pPr>
                <a:r>
                  <a:rPr lang="en-US" sz="1600" b="1" dirty="0" smtClean="0">
                    <a:latin typeface="Calibri" panose="020F0502020204030204" pitchFamily="34" charset="0"/>
                    <a:cs typeface="Calibri" panose="020F0502020204030204" pitchFamily="34" charset="0"/>
                  </a:rPr>
                  <a:t>Solution.</a:t>
                </a:r>
                <a:r>
                  <a:rPr lang="en-US" sz="1600" dirty="0" smtClean="0">
                    <a:latin typeface="Calibri" panose="020F0502020204030204" pitchFamily="34" charset="0"/>
                    <a:cs typeface="Calibri" panose="020F0502020204030204" pitchFamily="34" charset="0"/>
                  </a:rPr>
                  <a:t> This is equivalent to selecting 8 of 40 distinct objects where the repeated use of objects is allowed. That is, the answer is</a:t>
                </a:r>
              </a:p>
              <a:p>
                <a:pPr marL="82296" indent="0" algn="just">
                  <a:spcBef>
                    <a:spcPts val="1200"/>
                  </a:spcBef>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Calibri" panose="020F0502020204030204" pitchFamily="34" charset="0"/>
                        </a:rPr>
                        <m:t>𝐻</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40,8</m:t>
                          </m:r>
                        </m:e>
                      </m:d>
                      <m:r>
                        <a:rPr lang="en-US" sz="1600" b="0" i="1" smtClean="0">
                          <a:latin typeface="Cambria Math" panose="02040503050406030204" pitchFamily="18" charset="0"/>
                          <a:cs typeface="Calibri" panose="020F0502020204030204" pitchFamily="34" charset="0"/>
                        </a:rPr>
                        <m:t>=</m:t>
                      </m:r>
                      <m:d>
                        <m:dPr>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r>
                                  <m:rPr>
                                    <m:brk m:alnAt="7"/>
                                  </m:rPr>
                                  <a:rPr lang="en-US" sz="1600" b="0" i="1" smtClean="0">
                                    <a:latin typeface="Cambria Math" panose="02040503050406030204" pitchFamily="18" charset="0"/>
                                  </a:rPr>
                                  <m:t>4</m:t>
                                </m:r>
                                <m:r>
                                  <a:rPr lang="en-US" sz="1600" b="0" i="1" smtClean="0">
                                    <a:latin typeface="Cambria Math" panose="02040503050406030204" pitchFamily="18" charset="0"/>
                                  </a:rPr>
                                  <m:t>0+8−1</m:t>
                                </m:r>
                              </m:e>
                            </m:mr>
                            <m:mr>
                              <m:e>
                                <m:r>
                                  <a:rPr lang="en-US" sz="1600" b="0" i="1" smtClean="0">
                                    <a:latin typeface="Cambria Math" panose="02040503050406030204" pitchFamily="18" charset="0"/>
                                  </a:rPr>
                                  <m:t>40</m:t>
                                </m:r>
                              </m:e>
                            </m:mr>
                          </m:m>
                        </m:e>
                      </m:d>
                      <m:r>
                        <a:rPr lang="en-US" sz="1600" b="0" i="0" smtClean="0">
                          <a:latin typeface="Cambria Math" panose="02040503050406030204" pitchFamily="18" charset="0"/>
                        </a:rPr>
                        <m:t>=</m:t>
                      </m:r>
                      <m:d>
                        <m:dPr>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r>
                                  <a:rPr lang="en-US" sz="1600" b="0" i="1" smtClean="0">
                                    <a:latin typeface="Cambria Math" panose="02040503050406030204" pitchFamily="18" charset="0"/>
                                  </a:rPr>
                                  <m:t>47</m:t>
                                </m:r>
                              </m:e>
                            </m:mr>
                            <m:mr>
                              <m:e>
                                <m:r>
                                  <a:rPr lang="en-US" sz="1600" b="0" i="1" smtClean="0">
                                    <a:latin typeface="Cambria Math" panose="02040503050406030204" pitchFamily="18" charset="0"/>
                                  </a:rPr>
                                  <m:t>40</m:t>
                                </m:r>
                              </m:e>
                            </m:mr>
                          </m:m>
                        </m:e>
                      </m:d>
                    </m:oMath>
                  </m:oMathPara>
                </a14:m>
                <a:endParaRPr lang="en-US" sz="1600" dirty="0" smtClean="0">
                  <a:latin typeface="Calibri" panose="020F0502020204030204" pitchFamily="34" charset="0"/>
                  <a:cs typeface="Calibri" panose="020F0502020204030204" pitchFamily="34" charset="0"/>
                </a:endParaRPr>
              </a:p>
              <a:p>
                <a:pPr marL="82296" indent="0" algn="just">
                  <a:lnSpc>
                    <a:spcPts val="2400"/>
                  </a:lnSpc>
                  <a:spcBef>
                    <a:spcPts val="1200"/>
                  </a:spcBef>
                  <a:buNone/>
                </a:pPr>
                <a:r>
                  <a:rPr lang="en-US" sz="1600" b="1" dirty="0" smtClean="0">
                    <a:latin typeface="Calibri" panose="020F0502020204030204" pitchFamily="34" charset="0"/>
                    <a:cs typeface="Calibri" panose="020F0502020204030204" pitchFamily="34" charset="0"/>
                  </a:rPr>
                  <a:t>Example 20.</a:t>
                </a:r>
                <a:r>
                  <a:rPr lang="en-US" sz="1600" dirty="0" smtClean="0">
                    <a:latin typeface="Calibri" panose="020F0502020204030204" pitchFamily="34" charset="0"/>
                    <a:cs typeface="Calibri" panose="020F0502020204030204" pitchFamily="34" charset="0"/>
                  </a:rPr>
                  <a:t> Find the number of nonnegative solutions to the equation </a:t>
                </a:r>
              </a:p>
              <a:p>
                <a:pPr marL="82296" indent="0" algn="ctr">
                  <a:lnSpc>
                    <a:spcPts val="2400"/>
                  </a:lnSpc>
                  <a:spcBef>
                    <a:spcPts val="0"/>
                  </a:spcBef>
                  <a:buNone/>
                </a:pP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𝑘</m:t>
                        </m:r>
                      </m:sub>
                    </m:sSub>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a:p>
                <a:pPr marL="82296" indent="0" algn="just">
                  <a:spcBef>
                    <a:spcPts val="1200"/>
                  </a:spcBef>
                  <a:spcAft>
                    <a:spcPts val="1200"/>
                  </a:spcAft>
                  <a:buNone/>
                </a:pPr>
                <a:r>
                  <a:rPr lang="en-US" sz="1600" b="1" dirty="0" smtClean="0">
                    <a:latin typeface="Calibri" panose="020F0502020204030204" pitchFamily="34" charset="0"/>
                    <a:cs typeface="Calibri" panose="020F0502020204030204" pitchFamily="34" charset="0"/>
                  </a:rPr>
                  <a:t>Solution.</a:t>
                </a:r>
                <a:r>
                  <a:rPr lang="en-US" sz="1600" dirty="0" smtClean="0">
                    <a:latin typeface="Calibri" panose="020F0502020204030204" pitchFamily="34" charset="0"/>
                    <a:cs typeface="Calibri" panose="020F0502020204030204" pitchFamily="34" charset="0"/>
                  </a:rPr>
                  <a:t> The answer is the number of ways that one can select </a:t>
                </a:r>
                <a14:m>
                  <m:oMath xmlns:m="http://schemas.openxmlformats.org/officeDocument/2006/math">
                    <m:r>
                      <a:rPr lang="en-US" sz="1600" i="1" dirty="0"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objects of </a:t>
                </a:r>
                <a14:m>
                  <m:oMath xmlns:m="http://schemas.openxmlformats.org/officeDocument/2006/math">
                    <m:r>
                      <a:rPr lang="en-US" sz="1600" i="1" dirty="0" smtClean="0">
                        <a:latin typeface="Cambria Math" panose="02040503050406030204" pitchFamily="18" charset="0"/>
                        <a:cs typeface="Calibri" panose="020F0502020204030204" pitchFamily="34" charset="0"/>
                      </a:rPr>
                      <m:t>𝑘</m:t>
                    </m:r>
                  </m:oMath>
                </a14:m>
                <a:r>
                  <a:rPr lang="en-US" sz="1600" dirty="0" smtClean="0">
                    <a:latin typeface="Calibri" panose="020F0502020204030204" pitchFamily="34" charset="0"/>
                    <a:cs typeface="Calibri" panose="020F0502020204030204" pitchFamily="34" charset="0"/>
                  </a:rPr>
                  <a:t> objects </a:t>
                </a:r>
                <a14:m>
                  <m:oMath xmlns:m="http://schemas.openxmlformats.org/officeDocument/2006/math">
                    <m:sSub>
                      <m:sSubPr>
                        <m:ctrlPr>
                          <a:rPr lang="en-US" sz="1600" i="1" dirty="0" smtClean="0">
                            <a:latin typeface="Cambria Math" panose="02040503050406030204" pitchFamily="18" charset="0"/>
                            <a:cs typeface="Calibri" panose="020F0502020204030204" pitchFamily="34" charset="0"/>
                          </a:rPr>
                        </m:ctrlPr>
                      </m:sSubPr>
                      <m:e>
                        <m:r>
                          <a:rPr lang="en-US" sz="1600" i="1" dirty="0" smtClean="0">
                            <a:latin typeface="Cambria Math" panose="02040503050406030204" pitchFamily="18" charset="0"/>
                            <a:cs typeface="Calibri" panose="020F0502020204030204" pitchFamily="34" charset="0"/>
                          </a:rPr>
                          <m:t>𝑥</m:t>
                        </m:r>
                      </m:e>
                      <m:sub>
                        <m:r>
                          <a:rPr lang="en-US" sz="1600" i="1" dirty="0" smtClean="0">
                            <a:latin typeface="Cambria Math" panose="02040503050406030204" pitchFamily="18" charset="0"/>
                            <a:cs typeface="Calibri" panose="020F0502020204030204" pitchFamily="34" charset="0"/>
                          </a:rPr>
                          <m:t>1</m:t>
                        </m:r>
                      </m:sub>
                    </m:sSub>
                    <m:r>
                      <a:rPr lang="en-US" sz="1600" i="1" dirty="0" smtClean="0">
                        <a:latin typeface="Cambria Math" panose="02040503050406030204" pitchFamily="18" charset="0"/>
                        <a:cs typeface="Calibri" panose="020F0502020204030204" pitchFamily="34" charset="0"/>
                      </a:rPr>
                      <m:t>, </m:t>
                    </m:r>
                    <m:sSub>
                      <m:sSubPr>
                        <m:ctrlPr>
                          <a:rPr lang="en-US" sz="1600" i="1" dirty="0" smtClean="0">
                            <a:latin typeface="Cambria Math" panose="02040503050406030204" pitchFamily="18" charset="0"/>
                            <a:cs typeface="Calibri" panose="020F0502020204030204" pitchFamily="34" charset="0"/>
                          </a:rPr>
                        </m:ctrlPr>
                      </m:sSubPr>
                      <m:e>
                        <m:r>
                          <a:rPr lang="en-US" sz="1600" i="1" dirty="0" smtClean="0">
                            <a:latin typeface="Cambria Math" panose="02040503050406030204" pitchFamily="18" charset="0"/>
                            <a:cs typeface="Calibri" panose="020F0502020204030204" pitchFamily="34" charset="0"/>
                          </a:rPr>
                          <m:t>𝑥</m:t>
                        </m:r>
                      </m:e>
                      <m:sub>
                        <m:r>
                          <a:rPr lang="en-US" sz="1600" i="1" dirty="0" smtClean="0">
                            <a:latin typeface="Cambria Math" panose="02040503050406030204" pitchFamily="18" charset="0"/>
                            <a:cs typeface="Calibri" panose="020F0502020204030204" pitchFamily="34" charset="0"/>
                          </a:rPr>
                          <m:t>2</m:t>
                        </m:r>
                      </m:sub>
                    </m:sSub>
                    <m:r>
                      <a:rPr lang="en-US" sz="1600" i="1" dirty="0" smtClean="0">
                        <a:latin typeface="Cambria Math" panose="02040503050406030204" pitchFamily="18" charset="0"/>
                        <a:cs typeface="Calibri" panose="020F0502020204030204" pitchFamily="34" charset="0"/>
                      </a:rPr>
                      <m:t>, …, </m:t>
                    </m:r>
                    <m:sSub>
                      <m:sSubPr>
                        <m:ctrlPr>
                          <a:rPr lang="en-US" sz="1600" i="1" dirty="0" err="1" smtClean="0">
                            <a:latin typeface="Cambria Math" panose="02040503050406030204" pitchFamily="18" charset="0"/>
                            <a:cs typeface="Calibri" panose="020F0502020204030204" pitchFamily="34" charset="0"/>
                          </a:rPr>
                        </m:ctrlPr>
                      </m:sSubPr>
                      <m:e>
                        <m:r>
                          <a:rPr lang="en-US" sz="1600" i="1" dirty="0" err="1" smtClean="0">
                            <a:latin typeface="Cambria Math" panose="02040503050406030204" pitchFamily="18" charset="0"/>
                            <a:cs typeface="Calibri" panose="020F0502020204030204" pitchFamily="34" charset="0"/>
                          </a:rPr>
                          <m:t>𝑥</m:t>
                        </m:r>
                      </m:e>
                      <m:sub>
                        <m:r>
                          <a:rPr lang="en-US" sz="1600" i="1" dirty="0" err="1" smtClean="0">
                            <a:latin typeface="Cambria Math" panose="02040503050406030204" pitchFamily="18" charset="0"/>
                            <a:cs typeface="Calibri" panose="020F0502020204030204" pitchFamily="34" charset="0"/>
                          </a:rPr>
                          <m:t>𝑘</m:t>
                        </m:r>
                      </m:sub>
                    </m:sSub>
                    <m:r>
                      <a:rPr lang="en-US" sz="1600" i="1" dirty="0" smtClean="0">
                        <a:latin typeface="Cambria Math" panose="02040503050406030204" pitchFamily="18" charset="0"/>
                        <a:cs typeface="Calibri" panose="020F0502020204030204" pitchFamily="34" charset="0"/>
                      </a:rPr>
                      <m:t> </m:t>
                    </m:r>
                  </m:oMath>
                </a14:m>
                <a:r>
                  <a:rPr lang="en-US" sz="1600" dirty="0" smtClean="0">
                    <a:latin typeface="Calibri" panose="020F0502020204030204" pitchFamily="34" charset="0"/>
                    <a:cs typeface="Calibri" panose="020F0502020204030204" pitchFamily="34" charset="0"/>
                  </a:rPr>
                  <a:t>where the repeated use of objects is allowed, that is,</a:t>
                </a:r>
              </a:p>
              <a:p>
                <a:pPr marL="82296" indent="0" algn="ctr">
                  <a:spcBef>
                    <a:spcPts val="0"/>
                  </a:spcBef>
                  <a:buNone/>
                </a:pPr>
                <a14:m>
                  <m:oMathPara xmlns:m="http://schemas.openxmlformats.org/officeDocument/2006/math">
                    <m:oMathParaPr>
                      <m:jc m:val="centerGroup"/>
                    </m:oMathParaPr>
                    <m:oMath xmlns:m="http://schemas.openxmlformats.org/officeDocument/2006/math">
                      <m:d>
                        <m:dPr>
                          <m:ctrlPr>
                            <a:rPr lang="en-US" sz="1600" i="1" smtClean="0">
                              <a:latin typeface="Cambria Math" panose="02040503050406030204" pitchFamily="18" charset="0"/>
                              <a:cs typeface="Calibri" panose="020F0502020204030204" pitchFamily="34" charset="0"/>
                            </a:rPr>
                          </m:ctrlPr>
                        </m:dPr>
                        <m:e>
                          <m:m>
                            <m:mPr>
                              <m:mcs>
                                <m:mc>
                                  <m:mcPr>
                                    <m:count m:val="1"/>
                                    <m:mcJc m:val="center"/>
                                  </m:mcPr>
                                </m:mc>
                              </m:mcs>
                              <m:ctrlPr>
                                <a:rPr lang="en-US" sz="1600" i="1" smtClean="0">
                                  <a:latin typeface="Cambria Math" panose="02040503050406030204" pitchFamily="18" charset="0"/>
                                  <a:cs typeface="Calibri" panose="020F0502020204030204" pitchFamily="34" charset="0"/>
                                </a:rPr>
                              </m:ctrlPr>
                            </m:mPr>
                            <m:mr>
                              <m:e>
                                <m:r>
                                  <m:rPr>
                                    <m:brk m:alnAt="7"/>
                                  </m:rPr>
                                  <a:rPr lang="en-US" sz="1600" b="0" i="1" smtClean="0">
                                    <a:latin typeface="Cambria Math" panose="02040503050406030204" pitchFamily="18" charset="0"/>
                                    <a:cs typeface="Calibri" panose="020F0502020204030204" pitchFamily="34" charset="0"/>
                                  </a:rPr>
                                  <m:t>𝑘</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e>
                            </m:mr>
                            <m:mr>
                              <m:e>
                                <m:r>
                                  <a:rPr lang="en-US" sz="1600" b="0" i="1" smtClean="0">
                                    <a:latin typeface="Cambria Math" panose="02040503050406030204" pitchFamily="18" charset="0"/>
                                    <a:cs typeface="Calibri" panose="020F0502020204030204" pitchFamily="34" charset="0"/>
                                  </a:rPr>
                                  <m:t>𝑛</m:t>
                                </m:r>
                              </m:e>
                            </m:mr>
                          </m:m>
                        </m:e>
                      </m:d>
                      <m:r>
                        <a:rPr lang="en-US" sz="1600" b="0" i="1" smtClean="0">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cs typeface="Calibri" panose="020F0502020204030204" pitchFamily="34" charset="0"/>
                            </a:rPr>
                          </m:ctrlPr>
                        </m:dPr>
                        <m:e>
                          <m:m>
                            <m:mPr>
                              <m:mcs>
                                <m:mc>
                                  <m:mcPr>
                                    <m:count m:val="1"/>
                                    <m:mcJc m:val="center"/>
                                  </m:mcPr>
                                </m:mc>
                              </m:mcs>
                              <m:ctrlPr>
                                <a:rPr lang="en-US" sz="1600" b="0" i="1" smtClean="0">
                                  <a:latin typeface="Cambria Math" panose="02040503050406030204" pitchFamily="18" charset="0"/>
                                  <a:cs typeface="Calibri" panose="020F0502020204030204" pitchFamily="34" charset="0"/>
                                </a:rPr>
                              </m:ctrlPr>
                            </m:mPr>
                            <m:mr>
                              <m:e>
                                <m:r>
                                  <m:rPr>
                                    <m:brk m:alnAt="7"/>
                                  </m:rP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𝑘</m:t>
                                </m:r>
                                <m:r>
                                  <a:rPr lang="en-US" sz="1600" b="0" i="1" smtClean="0">
                                    <a:latin typeface="Cambria Math" panose="02040503050406030204" pitchFamily="18" charset="0"/>
                                    <a:cs typeface="Calibri" panose="020F0502020204030204" pitchFamily="34" charset="0"/>
                                  </a:rPr>
                                  <m:t>−1</m:t>
                                </m:r>
                              </m:e>
                            </m:mr>
                            <m:mr>
                              <m:e>
                                <m:r>
                                  <a:rPr lang="en-US" sz="1600" b="0" i="1" smtClean="0">
                                    <a:latin typeface="Cambria Math" panose="02040503050406030204" pitchFamily="18" charset="0"/>
                                    <a:cs typeface="Calibri" panose="020F0502020204030204" pitchFamily="34" charset="0"/>
                                  </a:rPr>
                                  <m:t>𝑘</m:t>
                                </m:r>
                                <m:r>
                                  <a:rPr lang="en-US" sz="1600" b="0" i="1" smtClean="0">
                                    <a:latin typeface="Cambria Math" panose="02040503050406030204" pitchFamily="18" charset="0"/>
                                    <a:cs typeface="Calibri" panose="020F0502020204030204" pitchFamily="34" charset="0"/>
                                  </a:rPr>
                                  <m:t>−1</m:t>
                                </m:r>
                              </m:e>
                            </m:mr>
                          </m:m>
                        </m:e>
                      </m:d>
                      <m:r>
                        <a:rPr lang="en-US" sz="1600" b="0" i="1" smtClean="0">
                          <a:latin typeface="Cambria Math" panose="02040503050406030204" pitchFamily="18" charset="0"/>
                          <a:cs typeface="Calibri" panose="020F0502020204030204" pitchFamily="34" charset="0"/>
                        </a:rPr>
                        <m:t>.</m:t>
                      </m:r>
                    </m:oMath>
                  </m:oMathPara>
                </a14:m>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10"/>
                <a:stretch>
                  <a:fillRect t="-824"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23</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11"/>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12"/>
          <a:stretch>
            <a:fillRect/>
          </a:stretch>
        </p:blipFill>
        <p:spPr>
          <a:xfrm>
            <a:off x="5103009" y="6585231"/>
            <a:ext cx="286537" cy="188992"/>
          </a:xfrm>
          <a:prstGeom prst="rect">
            <a:avLst/>
          </a:prstGeom>
          <a:scene3d>
            <a:camera prst="orthographicFront">
              <a:rot lat="0" lon="10800000" rev="0"/>
            </a:camera>
            <a:lightRig rig="threePt" dir="t"/>
          </a:scene3d>
        </p:spPr>
      </p:pic>
      <mc:AlternateContent xmlns:mc="http://schemas.openxmlformats.org/markup-compatibility/2006" xmlns:a14="http://schemas.microsoft.com/office/drawing/2010/main">
        <mc:Choice Requires="a14">
          <p:sp>
            <p:nvSpPr>
              <p:cNvPr id="7" name="TextBox 6"/>
              <p:cNvSpPr txBox="1"/>
              <p:nvPr/>
            </p:nvSpPr>
            <p:spPr>
              <a:xfrm>
                <a:off x="3406139" y="2362200"/>
                <a:ext cx="3429001" cy="501356"/>
              </a:xfrm>
              <a:prstGeom prst="rect">
                <a:avLst/>
              </a:prstGeom>
              <a:solidFill>
                <a:schemeClr val="accent5">
                  <a:lumMod val="40000"/>
                  <a:lumOff val="60000"/>
                </a:schemeClr>
              </a:solidFill>
              <a:ln w="25400">
                <a:solidFill>
                  <a:schemeClr val="accent4">
                    <a:lumMod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smtClean="0">
                          <a:solidFill>
                            <a:prstClr val="black"/>
                          </a:solidFill>
                          <a:latin typeface="Cambria Math" panose="02040503050406030204" pitchFamily="18" charset="0"/>
                        </a:rPr>
                        <m:t>𝐻</m:t>
                      </m:r>
                      <m:d>
                        <m:dPr>
                          <m:ctrlPr>
                            <a:rPr lang="en-US" sz="1600" i="1" smtClean="0">
                              <a:solidFill>
                                <a:prstClr val="black"/>
                              </a:solidFill>
                              <a:latin typeface="Cambria Math" panose="02040503050406030204" pitchFamily="18" charset="0"/>
                            </a:rPr>
                          </m:ctrlPr>
                        </m:dPr>
                        <m:e>
                          <m:r>
                            <a:rPr lang="en-US" sz="1600" i="1" smtClean="0">
                              <a:solidFill>
                                <a:prstClr val="black"/>
                              </a:solidFill>
                              <a:latin typeface="Cambria Math" panose="02040503050406030204" pitchFamily="18" charset="0"/>
                            </a:rPr>
                            <m:t>𝑛</m:t>
                          </m:r>
                          <m:r>
                            <a:rPr lang="en-US" sz="1600" i="1" smtClean="0">
                              <a:solidFill>
                                <a:prstClr val="black"/>
                              </a:solidFill>
                              <a:latin typeface="Cambria Math" panose="02040503050406030204" pitchFamily="18" charset="0"/>
                            </a:rPr>
                            <m:t>,</m:t>
                          </m:r>
                          <m:r>
                            <a:rPr lang="en-US" sz="1600" i="1" smtClean="0">
                              <a:solidFill>
                                <a:prstClr val="black"/>
                              </a:solidFill>
                              <a:latin typeface="Cambria Math" panose="02040503050406030204" pitchFamily="18" charset="0"/>
                            </a:rPr>
                            <m:t>𝑟</m:t>
                          </m:r>
                        </m:e>
                      </m:d>
                      <m:r>
                        <a:rPr lang="en-US" sz="1600" i="1" smtClean="0">
                          <a:solidFill>
                            <a:prstClr val="black"/>
                          </a:solidFill>
                          <a:latin typeface="Cambria Math" panose="02040503050406030204" pitchFamily="18" charset="0"/>
                        </a:rPr>
                        <m:t>=</m:t>
                      </m:r>
                      <m:d>
                        <m:dPr>
                          <m:ctrlPr>
                            <a:rPr lang="en-US" sz="1600" i="1" smtClean="0">
                              <a:solidFill>
                                <a:prstClr val="black"/>
                              </a:solidFill>
                              <a:latin typeface="Cambria Math" panose="02040503050406030204" pitchFamily="18" charset="0"/>
                            </a:rPr>
                          </m:ctrlPr>
                        </m:dPr>
                        <m:e>
                          <m:m>
                            <m:mPr>
                              <m:mcs>
                                <m:mc>
                                  <m:mcPr>
                                    <m:count m:val="1"/>
                                    <m:mcJc m:val="center"/>
                                  </m:mcPr>
                                </m:mc>
                              </m:mcs>
                              <m:ctrlPr>
                                <a:rPr lang="en-US" sz="1600" i="1" smtClean="0">
                                  <a:solidFill>
                                    <a:prstClr val="black"/>
                                  </a:solidFill>
                                  <a:latin typeface="Cambria Math" panose="02040503050406030204" pitchFamily="18" charset="0"/>
                                </a:rPr>
                              </m:ctrlPr>
                            </m:mPr>
                            <m:mr>
                              <m:e>
                                <m:r>
                                  <m:rPr>
                                    <m:brk m:alnAt="7"/>
                                  </m:rPr>
                                  <a:rPr lang="en-US" sz="1600" i="1" smtClean="0">
                                    <a:solidFill>
                                      <a:prstClr val="black"/>
                                    </a:solidFill>
                                    <a:latin typeface="Cambria Math" panose="02040503050406030204" pitchFamily="18" charset="0"/>
                                  </a:rPr>
                                  <m:t>𝑛</m:t>
                                </m:r>
                                <m:r>
                                  <a:rPr lang="en-US" sz="1600" i="1" smtClean="0">
                                    <a:solidFill>
                                      <a:prstClr val="black"/>
                                    </a:solidFill>
                                    <a:latin typeface="Cambria Math" panose="02040503050406030204" pitchFamily="18" charset="0"/>
                                  </a:rPr>
                                  <m:t>+</m:t>
                                </m:r>
                                <m:r>
                                  <a:rPr lang="en-US" sz="1600" i="1" smtClean="0">
                                    <a:solidFill>
                                      <a:prstClr val="black"/>
                                    </a:solidFill>
                                    <a:latin typeface="Cambria Math" panose="02040503050406030204" pitchFamily="18" charset="0"/>
                                  </a:rPr>
                                  <m:t>𝑟</m:t>
                                </m:r>
                                <m:r>
                                  <a:rPr lang="en-US" sz="1600" i="1" smtClean="0">
                                    <a:solidFill>
                                      <a:prstClr val="black"/>
                                    </a:solidFill>
                                    <a:latin typeface="Cambria Math" panose="02040503050406030204" pitchFamily="18" charset="0"/>
                                  </a:rPr>
                                  <m:t>−1</m:t>
                                </m:r>
                              </m:e>
                            </m:mr>
                            <m:mr>
                              <m:e>
                                <m:r>
                                  <a:rPr lang="en-US" sz="1600" i="1" smtClean="0">
                                    <a:solidFill>
                                      <a:prstClr val="black"/>
                                    </a:solidFill>
                                    <a:latin typeface="Cambria Math" panose="02040503050406030204" pitchFamily="18" charset="0"/>
                                  </a:rPr>
                                  <m:t>𝑟</m:t>
                                </m:r>
                              </m:e>
                            </m:mr>
                          </m:m>
                        </m:e>
                      </m:d>
                      <m:r>
                        <a:rPr lang="en-US" sz="1600" i="1" smtClean="0">
                          <a:solidFill>
                            <a:prstClr val="black"/>
                          </a:solidFill>
                          <a:latin typeface="Cambria Math" panose="02040503050406030204" pitchFamily="18" charset="0"/>
                        </a:rPr>
                        <m:t>=</m:t>
                      </m:r>
                      <m:d>
                        <m:dPr>
                          <m:ctrlPr>
                            <a:rPr lang="en-US" sz="1600" i="1">
                              <a:solidFill>
                                <a:prstClr val="black"/>
                              </a:solidFill>
                              <a:latin typeface="Cambria Math" panose="02040503050406030204" pitchFamily="18" charset="0"/>
                            </a:rPr>
                          </m:ctrlPr>
                        </m:dPr>
                        <m:e>
                          <m:m>
                            <m:mPr>
                              <m:mcs>
                                <m:mc>
                                  <m:mcPr>
                                    <m:count m:val="1"/>
                                    <m:mcJc m:val="center"/>
                                  </m:mcPr>
                                </m:mc>
                              </m:mcs>
                              <m:ctrlPr>
                                <a:rPr lang="en-US" sz="1600" i="1">
                                  <a:solidFill>
                                    <a:prstClr val="black"/>
                                  </a:solidFill>
                                  <a:latin typeface="Cambria Math" panose="02040503050406030204" pitchFamily="18" charset="0"/>
                                </a:rPr>
                              </m:ctrlPr>
                            </m:mPr>
                            <m:mr>
                              <m:e>
                                <m:r>
                                  <m:rPr>
                                    <m:brk m:alnAt="7"/>
                                  </m:rPr>
                                  <a:rPr lang="en-US" sz="1600" i="1">
                                    <a:solidFill>
                                      <a:prstClr val="black"/>
                                    </a:solidFill>
                                    <a:latin typeface="Cambria Math" panose="02040503050406030204" pitchFamily="18" charset="0"/>
                                  </a:rPr>
                                  <m:t>𝑛</m:t>
                                </m:r>
                                <m:r>
                                  <a:rPr lang="en-US" sz="1600" i="1">
                                    <a:solidFill>
                                      <a:prstClr val="black"/>
                                    </a:solidFill>
                                    <a:latin typeface="Cambria Math" panose="02040503050406030204" pitchFamily="18" charset="0"/>
                                  </a:rPr>
                                  <m:t>+</m:t>
                                </m:r>
                                <m:r>
                                  <a:rPr lang="en-US" sz="1600" i="1">
                                    <a:solidFill>
                                      <a:prstClr val="black"/>
                                    </a:solidFill>
                                    <a:latin typeface="Cambria Math" panose="02040503050406030204" pitchFamily="18" charset="0"/>
                                  </a:rPr>
                                  <m:t>𝑟</m:t>
                                </m:r>
                                <m:r>
                                  <a:rPr lang="en-US" sz="1600" i="1">
                                    <a:solidFill>
                                      <a:prstClr val="black"/>
                                    </a:solidFill>
                                    <a:latin typeface="Cambria Math" panose="02040503050406030204" pitchFamily="18" charset="0"/>
                                  </a:rPr>
                                  <m:t>−1</m:t>
                                </m:r>
                              </m:e>
                            </m:mr>
                            <m:mr>
                              <m:e>
                                <m:r>
                                  <a:rPr lang="en-US" sz="1600" i="1" smtClean="0">
                                    <a:solidFill>
                                      <a:prstClr val="black"/>
                                    </a:solidFill>
                                    <a:latin typeface="Cambria Math" panose="02040503050406030204" pitchFamily="18" charset="0"/>
                                  </a:rPr>
                                  <m:t>𝑛</m:t>
                                </m:r>
                                <m:r>
                                  <a:rPr lang="en-US" sz="1600" i="1" smtClean="0">
                                    <a:solidFill>
                                      <a:prstClr val="black"/>
                                    </a:solidFill>
                                    <a:latin typeface="Cambria Math" panose="02040503050406030204" pitchFamily="18" charset="0"/>
                                  </a:rPr>
                                  <m:t>−1</m:t>
                                </m:r>
                              </m:e>
                            </m:mr>
                          </m:m>
                        </m:e>
                      </m:d>
                    </m:oMath>
                  </m:oMathPara>
                </a14:m>
                <a:endParaRPr lang="en-US" sz="1600" dirty="0">
                  <a:solidFill>
                    <a:prstClr val="black"/>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3406139" y="2362200"/>
                <a:ext cx="3429001" cy="501356"/>
              </a:xfrm>
              <a:prstGeom prst="rect">
                <a:avLst/>
              </a:prstGeom>
              <a:blipFill rotWithShape="0">
                <a:blip r:embed="rId9"/>
                <a:stretch>
                  <a:fillRect/>
                </a:stretch>
              </a:blipFill>
              <a:ln w="25400">
                <a:solidFill>
                  <a:schemeClr val="accent4">
                    <a:lumMod val="50000"/>
                  </a:schemeClr>
                </a:solidFill>
              </a:ln>
            </p:spPr>
            <p:txBody>
              <a:bodyPr/>
              <a:lstStyle/>
              <a:p>
                <a:r>
                  <a:rPr lang="en-US">
                    <a:noFill/>
                  </a:rPr>
                  <a:t> </a:t>
                </a:r>
              </a:p>
            </p:txBody>
          </p:sp>
        </mc:Fallback>
      </mc:AlternateContent>
    </p:spTree>
    <p:extLst>
      <p:ext uri="{BB962C8B-B14F-4D97-AF65-F5344CB8AC3E}">
        <p14:creationId xmlns:p14="http://schemas.microsoft.com/office/powerpoint/2010/main" val="407213656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Combination with Repetition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a:bodyPr>
              <a:lstStyle/>
              <a:p>
                <a:pPr marL="82296" indent="0" algn="just">
                  <a:spcBef>
                    <a:spcPts val="0"/>
                  </a:spcBef>
                  <a:buNone/>
                </a:pPr>
                <a:r>
                  <a:rPr lang="en-US" sz="1600" b="1" dirty="0" smtClean="0">
                    <a:latin typeface="Calibri" panose="020F0502020204030204" pitchFamily="34" charset="0"/>
                    <a:cs typeface="Calibri" panose="020F0502020204030204" pitchFamily="34" charset="0"/>
                  </a:rPr>
                  <a:t>Example 21.</a:t>
                </a:r>
                <a:r>
                  <a:rPr lang="en-US" sz="1600" dirty="0" smtClean="0">
                    <a:latin typeface="Calibri" panose="020F0502020204030204" pitchFamily="34" charset="0"/>
                    <a:cs typeface="Calibri" panose="020F0502020204030204" pitchFamily="34" charset="0"/>
                  </a:rPr>
                  <a:t> Find the number of integer solutions to the following equation where   </a:t>
                </a:r>
                <a14:m>
                  <m:oMath xmlns:m="http://schemas.openxmlformats.org/officeDocument/2006/math">
                    <m:r>
                      <a:rPr lang="en-US" sz="1600" b="0" i="1" smtClean="0">
                        <a:latin typeface="Cambria Math" panose="02040503050406030204" pitchFamily="18" charset="0"/>
                        <a:cs typeface="Calibri" panose="020F0502020204030204" pitchFamily="34" charset="0"/>
                      </a:rPr>
                      <m:t>5≤</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𝑖</m:t>
                        </m:r>
                      </m:sub>
                    </m:sSub>
                  </m:oMath>
                </a14:m>
                <a:r>
                  <a:rPr lang="en-US" sz="1600" dirty="0" smtClean="0">
                    <a:latin typeface="Calibri" panose="020F0502020204030204" pitchFamily="34" charset="0"/>
                    <a:cs typeface="Calibri" panose="020F0502020204030204" pitchFamily="34" charset="0"/>
                  </a:rPr>
                  <a:t> for </a:t>
                </a:r>
                <a14:m>
                  <m:oMath xmlns:m="http://schemas.openxmlformats.org/officeDocument/2006/math">
                    <m:r>
                      <a:rPr lang="en-US" sz="1600" b="0" i="1" smtClean="0">
                        <a:latin typeface="Cambria Math" panose="02040503050406030204" pitchFamily="18" charset="0"/>
                        <a:cs typeface="Calibri" panose="020F0502020204030204" pitchFamily="34" charset="0"/>
                      </a:rPr>
                      <m:t>𝑖</m:t>
                    </m:r>
                    <m:r>
                      <a:rPr lang="en-US" sz="1600" b="0" i="1" smtClean="0">
                        <a:latin typeface="Cambria Math" panose="02040503050406030204" pitchFamily="18" charset="0"/>
                        <a:cs typeface="Calibri" panose="020F0502020204030204" pitchFamily="34" charset="0"/>
                      </a:rPr>
                      <m:t>=1, 2, 3, 4</m:t>
                    </m:r>
                  </m:oMath>
                </a14:m>
                <a:r>
                  <a:rPr lang="en-US" sz="1600" dirty="0" smtClean="0">
                    <a:latin typeface="Calibri" panose="020F0502020204030204" pitchFamily="34" charset="0"/>
                    <a:cs typeface="Calibri" panose="020F0502020204030204" pitchFamily="34" charset="0"/>
                  </a:rPr>
                  <a:t>.</a:t>
                </a:r>
              </a:p>
              <a:p>
                <a:pPr marL="82296" indent="0" algn="ctr">
                  <a:spcBef>
                    <a:spcPts val="0"/>
                  </a:spcBef>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1</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2</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3</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4</m:t>
                          </m:r>
                        </m:sub>
                      </m:sSub>
                      <m:r>
                        <a:rPr lang="en-US" sz="1600" i="1">
                          <a:latin typeface="Cambria Math" panose="02040503050406030204" pitchFamily="18" charset="0"/>
                          <a:cs typeface="Calibri" panose="020F0502020204030204" pitchFamily="34" charset="0"/>
                        </a:rPr>
                        <m:t>=30</m:t>
                      </m:r>
                      <m:r>
                        <a:rPr lang="en-US" sz="1600" b="0" i="0" smtClean="0">
                          <a:latin typeface="Cambria Math" panose="02040503050406030204" pitchFamily="18" charset="0"/>
                          <a:cs typeface="Calibri" panose="020F0502020204030204" pitchFamily="34" charset="0"/>
                        </a:rPr>
                        <m:t>.</m:t>
                      </m:r>
                    </m:oMath>
                  </m:oMathPara>
                </a14:m>
                <a:endParaRPr lang="en-US" sz="1600" dirty="0">
                  <a:latin typeface="Calibri" panose="020F0502020204030204" pitchFamily="34" charset="0"/>
                  <a:cs typeface="Calibri" panose="020F0502020204030204" pitchFamily="34" charset="0"/>
                </a:endParaRPr>
              </a:p>
              <a:p>
                <a:pPr marL="82296" indent="0" algn="just">
                  <a:spcBef>
                    <a:spcPts val="1200"/>
                  </a:spcBef>
                  <a:spcAft>
                    <a:spcPts val="1200"/>
                  </a:spcAft>
                  <a:buNone/>
                </a:pPr>
                <a:r>
                  <a:rPr lang="en-US" sz="1600" b="1" dirty="0" smtClean="0">
                    <a:latin typeface="Calibri" panose="020F0502020204030204" pitchFamily="34" charset="0"/>
                    <a:cs typeface="Calibri" panose="020F0502020204030204" pitchFamily="34" charset="0"/>
                  </a:rPr>
                  <a:t>Solution.</a:t>
                </a:r>
                <a:r>
                  <a:rPr lang="en-US" sz="1600" dirty="0" smtClean="0">
                    <a:latin typeface="Calibri" panose="020F0502020204030204" pitchFamily="34" charset="0"/>
                    <a:cs typeface="Calibri" panose="020F0502020204030204" pitchFamily="34" charset="0"/>
                  </a:rPr>
                  <a:t> Define new variables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𝑦</m:t>
                        </m:r>
                      </m:e>
                      <m:sub>
                        <m:r>
                          <a:rPr lang="en-US" sz="1600" b="0" i="1" smtClean="0">
                            <a:latin typeface="Cambria Math" panose="02040503050406030204" pitchFamily="18" charset="0"/>
                            <a:cs typeface="Calibri" panose="020F0502020204030204" pitchFamily="34" charset="0"/>
                          </a:rPr>
                          <m:t>𝑖</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𝑖</m:t>
                        </m:r>
                      </m:sub>
                    </m:sSub>
                    <m:r>
                      <a:rPr lang="en-US" sz="1600" b="0" i="1" smtClean="0">
                        <a:latin typeface="Cambria Math" panose="02040503050406030204" pitchFamily="18" charset="0"/>
                        <a:cs typeface="Calibri" panose="020F0502020204030204" pitchFamily="34" charset="0"/>
                      </a:rPr>
                      <m:t>−5</m:t>
                    </m:r>
                  </m:oMath>
                </a14:m>
                <a:r>
                  <a:rPr lang="en-US" sz="1600" dirty="0" smtClean="0">
                    <a:latin typeface="Calibri" panose="020F0502020204030204" pitchFamily="34" charset="0"/>
                    <a:cs typeface="Calibri" panose="020F0502020204030204" pitchFamily="34" charset="0"/>
                  </a:rPr>
                  <a:t>. This leads to the equation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𝑦</m:t>
                        </m:r>
                      </m:e>
                      <m:sub>
                        <m:r>
                          <a:rPr lang="en-US" sz="1600" i="1">
                            <a:latin typeface="Cambria Math" panose="02040503050406030204" pitchFamily="18" charset="0"/>
                            <a:cs typeface="Calibri" panose="020F0502020204030204" pitchFamily="34" charset="0"/>
                          </a:rPr>
                          <m:t>1</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𝑦</m:t>
                        </m:r>
                      </m:e>
                      <m:sub>
                        <m:r>
                          <a:rPr lang="en-US" sz="1600" i="1">
                            <a:latin typeface="Cambria Math" panose="02040503050406030204" pitchFamily="18" charset="0"/>
                            <a:cs typeface="Calibri" panose="020F0502020204030204" pitchFamily="34" charset="0"/>
                          </a:rPr>
                          <m:t>2</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𝑦</m:t>
                        </m:r>
                      </m:e>
                      <m:sub>
                        <m:r>
                          <a:rPr lang="en-US" sz="1600" i="1">
                            <a:latin typeface="Cambria Math" panose="02040503050406030204" pitchFamily="18" charset="0"/>
                            <a:cs typeface="Calibri" panose="020F0502020204030204" pitchFamily="34" charset="0"/>
                          </a:rPr>
                          <m:t>3</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𝑦</m:t>
                        </m:r>
                      </m:e>
                      <m:sub>
                        <m:r>
                          <a:rPr lang="en-US" sz="1600" i="1">
                            <a:latin typeface="Cambria Math" panose="02040503050406030204" pitchFamily="18" charset="0"/>
                            <a:cs typeface="Calibri" panose="020F0502020204030204" pitchFamily="34" charset="0"/>
                          </a:rPr>
                          <m:t>4</m:t>
                        </m:r>
                      </m:sub>
                    </m:sSub>
                    <m:r>
                      <a:rPr lang="en-US" sz="1600" i="1">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10</m:t>
                    </m:r>
                  </m:oMath>
                </a14:m>
                <a:r>
                  <a:rPr lang="en-US" sz="1600" dirty="0" smtClean="0">
                    <a:latin typeface="Calibri" panose="020F0502020204030204" pitchFamily="34" charset="0"/>
                    <a:cs typeface="Calibri" panose="020F0502020204030204" pitchFamily="34" charset="0"/>
                  </a:rPr>
                  <a:t> where </a:t>
                </a:r>
                <a14:m>
                  <m:oMath xmlns:m="http://schemas.openxmlformats.org/officeDocument/2006/math">
                    <m:r>
                      <a:rPr lang="en-US" sz="1600" b="0" i="1" smtClean="0">
                        <a:latin typeface="Cambria Math" panose="02040503050406030204" pitchFamily="18" charset="0"/>
                        <a:cs typeface="Calibri" panose="020F0502020204030204" pitchFamily="34" charset="0"/>
                      </a:rPr>
                      <m:t>0</m:t>
                    </m:r>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𝑦</m:t>
                        </m:r>
                      </m:e>
                      <m:sub>
                        <m:r>
                          <a:rPr lang="en-US" sz="1600" i="1">
                            <a:latin typeface="Cambria Math" panose="02040503050406030204" pitchFamily="18" charset="0"/>
                            <a:cs typeface="Calibri" panose="020F0502020204030204" pitchFamily="34" charset="0"/>
                          </a:rPr>
                          <m:t>𝑖</m:t>
                        </m:r>
                      </m:sub>
                    </m:sSub>
                  </m:oMath>
                </a14:m>
                <a:r>
                  <a:rPr lang="en-US" sz="1600" dirty="0" smtClean="0">
                    <a:latin typeface="Calibri" panose="020F0502020204030204" pitchFamily="34" charset="0"/>
                    <a:cs typeface="Calibri" panose="020F0502020204030204" pitchFamily="34" charset="0"/>
                  </a:rPr>
                  <a:t>. The answer is the number of solutions to this new equation, which is, </a:t>
                </a:r>
                <a14:m>
                  <m:oMath xmlns:m="http://schemas.openxmlformats.org/officeDocument/2006/math">
                    <m:d>
                      <m:dPr>
                        <m:ctrlPr>
                          <a:rPr lang="en-US" sz="1600" i="1" smtClean="0">
                            <a:latin typeface="Cambria Math" panose="02040503050406030204" pitchFamily="18" charset="0"/>
                            <a:cs typeface="Calibri" panose="020F0502020204030204" pitchFamily="34" charset="0"/>
                          </a:rPr>
                        </m:ctrlPr>
                      </m:dPr>
                      <m:e>
                        <m:m>
                          <m:mPr>
                            <m:mcs>
                              <m:mc>
                                <m:mcPr>
                                  <m:count m:val="1"/>
                                  <m:mcJc m:val="center"/>
                                </m:mcPr>
                              </m:mc>
                            </m:mcs>
                            <m:ctrlPr>
                              <a:rPr lang="en-US" sz="1600" i="1" smtClean="0">
                                <a:latin typeface="Cambria Math" panose="02040503050406030204" pitchFamily="18" charset="0"/>
                                <a:cs typeface="Calibri" panose="020F0502020204030204" pitchFamily="34" charset="0"/>
                              </a:rPr>
                            </m:ctrlPr>
                          </m:mPr>
                          <m:mr>
                            <m:e>
                              <m:r>
                                <m:rPr>
                                  <m:brk m:alnAt="7"/>
                                </m:rPr>
                                <a:rPr lang="en-US" sz="1600" b="0" i="1" smtClean="0">
                                  <a:latin typeface="Cambria Math" panose="02040503050406030204" pitchFamily="18" charset="0"/>
                                  <a:cs typeface="Calibri" panose="020F0502020204030204" pitchFamily="34" charset="0"/>
                                </a:rPr>
                                <m:t>4</m:t>
                              </m:r>
                              <m:r>
                                <a:rPr lang="en-US" sz="1600" b="0" i="1" smtClean="0">
                                  <a:latin typeface="Cambria Math" panose="02040503050406030204" pitchFamily="18" charset="0"/>
                                  <a:cs typeface="Calibri" panose="020F0502020204030204" pitchFamily="34" charset="0"/>
                                </a:rPr>
                                <m:t>+10−1</m:t>
                              </m:r>
                            </m:e>
                          </m:mr>
                          <m:mr>
                            <m:e>
                              <m:r>
                                <a:rPr lang="en-US" sz="1600" b="0" i="1" smtClean="0">
                                  <a:latin typeface="Cambria Math" panose="02040503050406030204" pitchFamily="18" charset="0"/>
                                  <a:cs typeface="Calibri" panose="020F0502020204030204" pitchFamily="34" charset="0"/>
                                </a:rPr>
                                <m:t>10</m:t>
                              </m:r>
                            </m:e>
                          </m:mr>
                        </m:m>
                      </m:e>
                    </m:d>
                    <m:r>
                      <a:rPr lang="en-US" sz="1600" b="0" i="1" smtClean="0">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cs typeface="Calibri" panose="020F0502020204030204" pitchFamily="34" charset="0"/>
                          </a:rPr>
                        </m:ctrlPr>
                      </m:dPr>
                      <m:e>
                        <m:m>
                          <m:mPr>
                            <m:mcs>
                              <m:mc>
                                <m:mcPr>
                                  <m:count m:val="1"/>
                                  <m:mcJc m:val="center"/>
                                </m:mcPr>
                              </m:mc>
                            </m:mcs>
                            <m:ctrlPr>
                              <a:rPr lang="en-US" sz="1600" b="0" i="1" smtClean="0">
                                <a:latin typeface="Cambria Math" panose="02040503050406030204" pitchFamily="18" charset="0"/>
                                <a:cs typeface="Calibri" panose="020F0502020204030204" pitchFamily="34" charset="0"/>
                              </a:rPr>
                            </m:ctrlPr>
                          </m:mPr>
                          <m:mr>
                            <m:e>
                              <m:r>
                                <m:rPr>
                                  <m:brk m:alnAt="7"/>
                                </m:rPr>
                                <a:rPr lang="en-US" sz="1600" b="0" i="1" smtClean="0">
                                  <a:latin typeface="Cambria Math" panose="02040503050406030204" pitchFamily="18" charset="0"/>
                                  <a:cs typeface="Calibri" panose="020F0502020204030204" pitchFamily="34" charset="0"/>
                                </a:rPr>
                                <m:t>1</m:t>
                              </m:r>
                              <m:r>
                                <a:rPr lang="en-US" sz="1600" b="0" i="1" smtClean="0">
                                  <a:latin typeface="Cambria Math" panose="02040503050406030204" pitchFamily="18" charset="0"/>
                                  <a:cs typeface="Calibri" panose="020F0502020204030204" pitchFamily="34" charset="0"/>
                                </a:rPr>
                                <m:t>3</m:t>
                              </m:r>
                            </m:e>
                          </m:mr>
                          <m:mr>
                            <m:e>
                              <m:r>
                                <a:rPr lang="en-US" sz="1600" b="0" i="1" smtClean="0">
                                  <a:latin typeface="Cambria Math" panose="02040503050406030204" pitchFamily="18" charset="0"/>
                                  <a:cs typeface="Calibri" panose="020F0502020204030204" pitchFamily="34" charset="0"/>
                                </a:rPr>
                                <m:t>10</m:t>
                              </m:r>
                            </m:e>
                          </m:mr>
                        </m:m>
                      </m:e>
                    </m:d>
                  </m:oMath>
                </a14:m>
                <a:r>
                  <a:rPr lang="en-US" sz="1600" dirty="0" smtClean="0">
                    <a:latin typeface="Calibri" panose="020F0502020204030204" pitchFamily="34" charset="0"/>
                    <a:cs typeface="Calibri" panose="020F0502020204030204" pitchFamily="34" charset="0"/>
                  </a:rPr>
                  <a:t>.</a:t>
                </a:r>
              </a:p>
              <a:p>
                <a:pPr marL="82296" indent="0" algn="just">
                  <a:spcBef>
                    <a:spcPts val="1200"/>
                  </a:spcBef>
                  <a:spcAft>
                    <a:spcPts val="1200"/>
                  </a:spcAft>
                  <a:buNone/>
                </a:pPr>
                <a:r>
                  <a:rPr lang="en-US" sz="1600" b="1" dirty="0" smtClean="0">
                    <a:latin typeface="Calibri" panose="020F0502020204030204" pitchFamily="34" charset="0"/>
                    <a:cs typeface="Calibri" panose="020F0502020204030204" pitchFamily="34" charset="0"/>
                  </a:rPr>
                  <a:t>Example 22. </a:t>
                </a:r>
                <a:r>
                  <a:rPr lang="en-US" sz="1600" dirty="0" smtClean="0">
                    <a:latin typeface="Calibri" panose="020F0502020204030204" pitchFamily="34" charset="0"/>
                    <a:cs typeface="Calibri" panose="020F0502020204030204" pitchFamily="34" charset="0"/>
                  </a:rPr>
                  <a:t>In how many ways, can John put </a:t>
                </a:r>
                <a14:m>
                  <m:oMath xmlns:m="http://schemas.openxmlformats.org/officeDocument/2006/math">
                    <m:r>
                      <a:rPr lang="en-US" sz="1600" i="1" dirty="0" smtClean="0">
                        <a:latin typeface="Cambria Math" panose="02040503050406030204" pitchFamily="18" charset="0"/>
                        <a:cs typeface="Calibri" panose="020F0502020204030204" pitchFamily="34" charset="0"/>
                      </a:rPr>
                      <m:t>𝑚</m:t>
                    </m:r>
                  </m:oMath>
                </a14:m>
                <a:r>
                  <a:rPr lang="en-US" sz="1600" dirty="0" smtClean="0">
                    <a:latin typeface="Calibri" panose="020F0502020204030204" pitchFamily="34" charset="0"/>
                    <a:cs typeface="Calibri" panose="020F0502020204030204" pitchFamily="34" charset="0"/>
                  </a:rPr>
                  <a:t> identical balls into </a:t>
                </a:r>
                <a14:m>
                  <m:oMath xmlns:m="http://schemas.openxmlformats.org/officeDocument/2006/math">
                    <m:r>
                      <a:rPr lang="en-US" sz="1600" i="1" dirty="0"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different containers so that no container remains empty? (</a:t>
                </a:r>
                <a14:m>
                  <m:oMath xmlns:m="http://schemas.openxmlformats.org/officeDocument/2006/math">
                    <m:r>
                      <a:rPr lang="en-US" sz="1600" b="0" i="1" smtClean="0">
                        <a:latin typeface="Cambria Math" panose="02040503050406030204" pitchFamily="18" charset="0"/>
                        <a:cs typeface="Calibri" panose="020F0502020204030204" pitchFamily="34" charset="0"/>
                      </a:rPr>
                      <m:t>𝑚</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oMath>
                </a14:m>
                <a:endParaRPr lang="en-US" sz="1600" dirty="0" smtClean="0">
                  <a:latin typeface="Calibri" panose="020F0502020204030204" pitchFamily="34" charset="0"/>
                  <a:cs typeface="Calibri" panose="020F0502020204030204" pitchFamily="34" charset="0"/>
                </a:endParaRPr>
              </a:p>
              <a:p>
                <a:pPr marL="82296" indent="0" algn="just">
                  <a:spcBef>
                    <a:spcPts val="1200"/>
                  </a:spcBef>
                  <a:spcAft>
                    <a:spcPts val="1200"/>
                  </a:spcAft>
                  <a:buNone/>
                </a:pPr>
                <a:r>
                  <a:rPr lang="en-US" sz="1600" b="1" dirty="0" smtClean="0">
                    <a:latin typeface="Calibri" panose="020F0502020204030204" pitchFamily="34" charset="0"/>
                    <a:cs typeface="Calibri" panose="020F0502020204030204" pitchFamily="34" charset="0"/>
                  </a:rPr>
                  <a:t>Solution.</a:t>
                </a:r>
                <a:r>
                  <a:rPr lang="en-US" sz="1600" dirty="0" smtClean="0">
                    <a:latin typeface="Calibri" panose="020F0502020204030204" pitchFamily="34" charset="0"/>
                    <a:cs typeface="Calibri" panose="020F0502020204030204" pitchFamily="34" charset="0"/>
                  </a:rPr>
                  <a:t> He can first put one ball into each container, which can be done in one way. Then, he puts </a:t>
                </a:r>
                <a14:m>
                  <m:oMath xmlns:m="http://schemas.openxmlformats.org/officeDocument/2006/math">
                    <m:r>
                      <a:rPr lang="en-US" sz="1600" i="1" dirty="0" smtClean="0">
                        <a:latin typeface="Cambria Math" panose="02040503050406030204" pitchFamily="18" charset="0"/>
                        <a:cs typeface="Calibri" panose="020F0502020204030204" pitchFamily="34" charset="0"/>
                      </a:rPr>
                      <m:t>𝑚</m:t>
                    </m:r>
                    <m:r>
                      <a:rPr lang="en-US" sz="1600" i="1" dirty="0" smtClean="0">
                        <a:latin typeface="Cambria Math" panose="02040503050406030204" pitchFamily="18" charset="0"/>
                        <a:cs typeface="Calibri" panose="020F0502020204030204" pitchFamily="34" charset="0"/>
                      </a:rPr>
                      <m:t>−</m:t>
                    </m:r>
                    <m:r>
                      <a:rPr lang="en-US" sz="1600" i="1" dirty="0"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remaining balls into the containers. This can be done in the number of ways one can select </a:t>
                </a:r>
                <a14:m>
                  <m:oMath xmlns:m="http://schemas.openxmlformats.org/officeDocument/2006/math">
                    <m:r>
                      <a:rPr lang="en-US" sz="1600" i="1" dirty="0" smtClean="0">
                        <a:latin typeface="Cambria Math" panose="02040503050406030204" pitchFamily="18" charset="0"/>
                        <a:cs typeface="Calibri" panose="020F0502020204030204" pitchFamily="34" charset="0"/>
                      </a:rPr>
                      <m:t>𝑚</m:t>
                    </m:r>
                    <m:r>
                      <a:rPr lang="en-US" sz="1600" i="1" dirty="0" smtClean="0">
                        <a:latin typeface="Cambria Math" panose="02040503050406030204" pitchFamily="18" charset="0"/>
                        <a:cs typeface="Calibri" panose="020F0502020204030204" pitchFamily="34" charset="0"/>
                      </a:rPr>
                      <m:t>−</m:t>
                    </m:r>
                    <m:r>
                      <a:rPr lang="en-US" sz="1600" i="1" dirty="0"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of </a:t>
                </a:r>
                <a14:m>
                  <m:oMath xmlns:m="http://schemas.openxmlformats.org/officeDocument/2006/math">
                    <m:r>
                      <a:rPr lang="en-US" sz="1600" i="1" dirty="0"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distinct objects where repetition is allowed. The solution is thus</a:t>
                </a:r>
                <a:endParaRPr lang="en-US" sz="1600" dirty="0">
                  <a:latin typeface="Calibri" panose="020F0502020204030204" pitchFamily="34" charset="0"/>
                  <a:cs typeface="Calibri" panose="020F0502020204030204" pitchFamily="34" charset="0"/>
                </a:endParaRPr>
              </a:p>
              <a:p>
                <a:pPr marL="82296" indent="0" algn="ctr">
                  <a:spcBef>
                    <a:spcPts val="1200"/>
                  </a:spcBef>
                  <a:spcAft>
                    <a:spcPts val="1200"/>
                  </a:spcAft>
                  <a:buNone/>
                </a:pPr>
                <a14:m>
                  <m:oMathPara xmlns:m="http://schemas.openxmlformats.org/officeDocument/2006/math">
                    <m:oMathParaPr>
                      <m:jc m:val="centerGroup"/>
                    </m:oMathParaPr>
                    <m:oMath xmlns:m="http://schemas.openxmlformats.org/officeDocument/2006/math">
                      <m:d>
                        <m:dPr>
                          <m:ctrlPr>
                            <a:rPr lang="en-US" sz="1600" i="1" smtClean="0">
                              <a:latin typeface="Cambria Math" panose="02040503050406030204" pitchFamily="18" charset="0"/>
                              <a:cs typeface="Calibri" panose="020F0502020204030204" pitchFamily="34" charset="0"/>
                            </a:rPr>
                          </m:ctrlPr>
                        </m:dPr>
                        <m:e>
                          <m:m>
                            <m:mPr>
                              <m:mcs>
                                <m:mc>
                                  <m:mcPr>
                                    <m:count m:val="1"/>
                                    <m:mcJc m:val="center"/>
                                  </m:mcPr>
                                </m:mc>
                              </m:mcs>
                              <m:ctrlPr>
                                <a:rPr lang="en-US" sz="1600" i="1" smtClean="0">
                                  <a:latin typeface="Cambria Math" panose="02040503050406030204" pitchFamily="18" charset="0"/>
                                  <a:cs typeface="Calibri" panose="020F0502020204030204" pitchFamily="34" charset="0"/>
                                </a:rPr>
                              </m:ctrlPr>
                            </m:mPr>
                            <m:mr>
                              <m:e>
                                <m:r>
                                  <m:rPr>
                                    <m:brk m:alnAt="7"/>
                                  </m:rP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cs typeface="Calibri" panose="020F0502020204030204" pitchFamily="34" charset="0"/>
                                      </a:rPr>
                                    </m:ctrlPr>
                                  </m:dPr>
                                  <m:e>
                                    <m:r>
                                      <m:rPr>
                                        <m:brk m:alnAt="7"/>
                                      </m:rPr>
                                      <a:rPr lang="en-US" sz="1600" b="0" i="1" smtClean="0">
                                        <a:latin typeface="Cambria Math" panose="02040503050406030204" pitchFamily="18" charset="0"/>
                                        <a:cs typeface="Calibri" panose="020F0502020204030204" pitchFamily="34" charset="0"/>
                                      </a:rPr>
                                      <m:t>𝑚</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e>
                                </m:d>
                                <m:r>
                                  <m:rPr>
                                    <m:brk m:alnAt="7"/>
                                  </m:rP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1</m:t>
                                </m:r>
                              </m:e>
                            </m:mr>
                            <m:mr>
                              <m:e>
                                <m:r>
                                  <a:rPr lang="en-US" sz="1600" b="0" i="1" smtClean="0">
                                    <a:latin typeface="Cambria Math" panose="02040503050406030204" pitchFamily="18" charset="0"/>
                                    <a:cs typeface="Calibri" panose="020F0502020204030204" pitchFamily="34" charset="0"/>
                                  </a:rPr>
                                  <m:t>𝑚</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e>
                            </m:mr>
                          </m:m>
                        </m:e>
                      </m:d>
                      <m:r>
                        <a:rPr lang="en-US" sz="1600" b="0" i="0" smtClean="0">
                          <a:latin typeface="Cambria Math" panose="02040503050406030204" pitchFamily="18" charset="0"/>
                          <a:cs typeface="Calibri" panose="020F0502020204030204" pitchFamily="34" charset="0"/>
                        </a:rPr>
                        <m:t>=</m:t>
                      </m:r>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m:rPr>
                                    <m:brk m:alnAt="7"/>
                                  </m:rP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m:t>
                                </m:r>
                                <m:d>
                                  <m:dPr>
                                    <m:ctrlPr>
                                      <a:rPr lang="en-US" sz="1600" i="1">
                                        <a:latin typeface="Cambria Math" panose="02040503050406030204" pitchFamily="18" charset="0"/>
                                        <a:cs typeface="Calibri" panose="020F0502020204030204" pitchFamily="34" charset="0"/>
                                      </a:rPr>
                                    </m:ctrlPr>
                                  </m:dPr>
                                  <m:e>
                                    <m:r>
                                      <m:rPr>
                                        <m:brk m:alnAt="7"/>
                                      </m:rPr>
                                      <a:rPr lang="en-US" sz="1600" i="1">
                                        <a:latin typeface="Cambria Math" panose="02040503050406030204" pitchFamily="18" charset="0"/>
                                        <a:cs typeface="Calibri" panose="020F0502020204030204" pitchFamily="34" charset="0"/>
                                      </a:rPr>
                                      <m:t>𝑚</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𝑛</m:t>
                                    </m:r>
                                  </m:e>
                                </m:d>
                                <m:r>
                                  <m:rPr>
                                    <m:brk m:alnAt="7"/>
                                  </m:rP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1</m:t>
                                </m:r>
                              </m:e>
                            </m:mr>
                            <m:m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e>
                            </m:mr>
                          </m:m>
                        </m:e>
                      </m:d>
                      <m:r>
                        <a:rPr lang="en-US" sz="1600" b="0" i="1" smtClean="0">
                          <a:latin typeface="Cambria Math" panose="02040503050406030204" pitchFamily="18" charset="0"/>
                          <a:cs typeface="Calibri" panose="020F0502020204030204" pitchFamily="34" charset="0"/>
                        </a:rPr>
                        <m:t>=</m:t>
                      </m:r>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a:rPr lang="en-US" sz="1600" b="0" i="1" smtClean="0">
                                    <a:latin typeface="Cambria Math" panose="02040503050406030204" pitchFamily="18" charset="0"/>
                                    <a:cs typeface="Calibri" panose="020F0502020204030204" pitchFamily="34" charset="0"/>
                                  </a:rPr>
                                  <m:t>𝑚</m:t>
                                </m:r>
                                <m:r>
                                  <a:rPr lang="en-US" sz="1600" b="0" i="1" smtClean="0">
                                    <a:latin typeface="Cambria Math" panose="02040503050406030204" pitchFamily="18" charset="0"/>
                                    <a:cs typeface="Calibri" panose="020F0502020204030204" pitchFamily="34" charset="0"/>
                                  </a:rPr>
                                  <m:t>−1</m:t>
                                </m:r>
                              </m:e>
                            </m:mr>
                            <m:m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e>
                            </m:mr>
                          </m:m>
                        </m:e>
                      </m:d>
                      <m:r>
                        <a:rPr lang="en-US" sz="1600" b="0" i="1" smtClean="0">
                          <a:latin typeface="Cambria Math" panose="02040503050406030204" pitchFamily="18" charset="0"/>
                          <a:cs typeface="Calibri" panose="020F0502020204030204" pitchFamily="34" charset="0"/>
                        </a:rPr>
                        <m:t>.</m:t>
                      </m:r>
                    </m:oMath>
                  </m:oMathPara>
                </a14:m>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24</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spTree>
    <p:extLst>
      <p:ext uri="{BB962C8B-B14F-4D97-AF65-F5344CB8AC3E}">
        <p14:creationId xmlns:p14="http://schemas.microsoft.com/office/powerpoint/2010/main" val="98064149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The Catalan Number</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lnSpcReduction="10000"/>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Consider the following figure, which has six rows and four columns. One moving object is initially on the lower leftmost corner of the board. In each step, the object can either move one unit to the right or move one unit upward. What is the number of ways the object can arrive at the upper rightmost corner of the board?</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1800"/>
                  </a:spcBef>
                  <a:spcAft>
                    <a:spcPts val="1200"/>
                  </a:spcAft>
                  <a:buNone/>
                </a:pPr>
                <a:r>
                  <a:rPr lang="en-US" sz="1600" dirty="0" smtClean="0">
                    <a:latin typeface="Calibri" panose="020F0502020204030204" pitchFamily="34" charset="0"/>
                    <a:cs typeface="Calibri" panose="020F0502020204030204" pitchFamily="34" charset="0"/>
                  </a:rPr>
                  <a:t>The path shown in blue can be represented by the word </a:t>
                </a:r>
                <a:r>
                  <a:rPr lang="en-US" sz="1600" dirty="0" smtClean="0">
                    <a:solidFill>
                      <a:schemeClr val="accent1">
                        <a:lumMod val="75000"/>
                      </a:schemeClr>
                    </a:solidFill>
                    <a:latin typeface="Calibri" panose="020F0502020204030204" pitchFamily="34" charset="0"/>
                    <a:cs typeface="Calibri" panose="020F0502020204030204" pitchFamily="34" charset="0"/>
                  </a:rPr>
                  <a:t>RUURUURRUU</a:t>
                </a:r>
                <a:r>
                  <a:rPr lang="en-US" sz="1600" dirty="0" smtClean="0">
                    <a:latin typeface="Calibri" panose="020F0502020204030204" pitchFamily="34" charset="0"/>
                    <a:cs typeface="Calibri" panose="020F0502020204030204" pitchFamily="34" charset="0"/>
                  </a:rPr>
                  <a:t> and the one shown in red can be represented by </a:t>
                </a:r>
                <a:r>
                  <a:rPr lang="en-US" sz="1600" dirty="0" smtClean="0">
                    <a:solidFill>
                      <a:schemeClr val="accent3"/>
                    </a:solidFill>
                    <a:latin typeface="Calibri" panose="020F0502020204030204" pitchFamily="34" charset="0"/>
                    <a:cs typeface="Calibri" panose="020F0502020204030204" pitchFamily="34" charset="0"/>
                  </a:rPr>
                  <a:t>UUURRRUUUR</a:t>
                </a:r>
                <a:r>
                  <a:rPr lang="en-US" sz="1600" dirty="0" smtClean="0">
                    <a:latin typeface="Calibri" panose="020F0502020204030204" pitchFamily="34" charset="0"/>
                    <a:cs typeface="Calibri" panose="020F0502020204030204" pitchFamily="34" charset="0"/>
                  </a:rPr>
                  <a:t>, where R and U denote right and up, respectively. Indeed, each path corresponds to a 10-letter word with 6 U’s and 4 R’s and vice versa. Thus, the number of paths equals </a:t>
                </a:r>
                <a14:m>
                  <m:oMath xmlns:m="http://schemas.openxmlformats.org/officeDocument/2006/math">
                    <m:f>
                      <m:fPr>
                        <m:ctrlPr>
                          <a:rPr lang="en-US" sz="1600" i="1" smtClean="0">
                            <a:latin typeface="Cambria Math" panose="02040503050406030204" pitchFamily="18" charset="0"/>
                            <a:cs typeface="Calibri" panose="020F0502020204030204" pitchFamily="34" charset="0"/>
                          </a:rPr>
                        </m:ctrlPr>
                      </m:fPr>
                      <m:num>
                        <m:r>
                          <a:rPr lang="en-US" sz="1600" b="0" i="1" smtClean="0">
                            <a:latin typeface="Cambria Math" panose="02040503050406030204" pitchFamily="18" charset="0"/>
                            <a:cs typeface="Calibri" panose="020F0502020204030204" pitchFamily="34" charset="0"/>
                          </a:rPr>
                          <m:t>10!</m:t>
                        </m:r>
                      </m:num>
                      <m:den>
                        <m:r>
                          <a:rPr lang="en-US" sz="1600" b="0" i="1" smtClean="0">
                            <a:latin typeface="Cambria Math" panose="02040503050406030204" pitchFamily="18" charset="0"/>
                            <a:cs typeface="Calibri" panose="020F0502020204030204" pitchFamily="34" charset="0"/>
                          </a:rPr>
                          <m:t>6!4!</m:t>
                        </m:r>
                      </m:den>
                    </m:f>
                  </m:oMath>
                </a14:m>
                <a:r>
                  <a:rPr lang="en-US" sz="1600" dirty="0" smtClean="0">
                    <a:latin typeface="Calibri" panose="020F0502020204030204" pitchFamily="34" charset="0"/>
                    <a:cs typeface="Calibri" panose="020F0502020204030204" pitchFamily="34" charset="0"/>
                  </a:rPr>
                  <a:t>. </a:t>
                </a:r>
              </a:p>
              <a:p>
                <a:pPr marL="82296" indent="0" algn="just">
                  <a:spcBef>
                    <a:spcPts val="1200"/>
                  </a:spcBef>
                  <a:spcAft>
                    <a:spcPts val="1200"/>
                  </a:spcAft>
                  <a:buNone/>
                </a:pPr>
                <a:r>
                  <a:rPr lang="en-US" sz="1600" dirty="0" smtClean="0">
                    <a:solidFill>
                      <a:schemeClr val="accent5">
                        <a:lumMod val="75000"/>
                      </a:schemeClr>
                    </a:solidFill>
                    <a:latin typeface="Calibri" panose="020F0502020204030204" pitchFamily="34" charset="0"/>
                    <a:cs typeface="Calibri" panose="020F0502020204030204" pitchFamily="34" charset="0"/>
                  </a:rPr>
                  <a:t>The answer is also the number of nonnegative integer solutions to </a:t>
                </a:r>
                <a14:m>
                  <m:oMath xmlns:m="http://schemas.openxmlformats.org/officeDocument/2006/math">
                    <m:sSub>
                      <m:sSubPr>
                        <m:ctrlPr>
                          <a:rPr lang="en-US" sz="1600" b="0" i="1" smtClean="0">
                            <a:solidFill>
                              <a:schemeClr val="accent5">
                                <a:lumMod val="75000"/>
                              </a:schemeClr>
                            </a:solidFill>
                            <a:latin typeface="Cambria Math" panose="02040503050406030204" pitchFamily="18" charset="0"/>
                            <a:cs typeface="Calibri" panose="020F0502020204030204" pitchFamily="34" charset="0"/>
                          </a:rPr>
                        </m:ctrlPr>
                      </m:sSubPr>
                      <m:e>
                        <m:r>
                          <a:rPr lang="en-US" sz="1600" b="0" i="1" smtClean="0">
                            <a:solidFill>
                              <a:schemeClr val="accent5">
                                <a:lumMod val="75000"/>
                              </a:schemeClr>
                            </a:solidFill>
                            <a:latin typeface="Cambria Math" panose="02040503050406030204" pitchFamily="18" charset="0"/>
                            <a:cs typeface="Calibri" panose="020F0502020204030204" pitchFamily="34" charset="0"/>
                          </a:rPr>
                          <m:t>𝑥</m:t>
                        </m:r>
                      </m:e>
                      <m:sub>
                        <m:r>
                          <a:rPr lang="en-US" sz="1600" b="0" i="1" smtClean="0">
                            <a:solidFill>
                              <a:schemeClr val="accent5">
                                <a:lumMod val="75000"/>
                              </a:schemeClr>
                            </a:solidFill>
                            <a:latin typeface="Cambria Math" panose="02040503050406030204" pitchFamily="18" charset="0"/>
                            <a:cs typeface="Calibri" panose="020F0502020204030204" pitchFamily="34" charset="0"/>
                          </a:rPr>
                          <m:t>1</m:t>
                        </m:r>
                      </m:sub>
                    </m:sSub>
                    <m:r>
                      <a:rPr lang="en-US" sz="1600" b="0" i="1" smtClean="0">
                        <a:solidFill>
                          <a:schemeClr val="accent5">
                            <a:lumMod val="75000"/>
                          </a:schemeClr>
                        </a:solidFill>
                        <a:latin typeface="Cambria Math" panose="02040503050406030204" pitchFamily="18" charset="0"/>
                        <a:cs typeface="Calibri" panose="020F0502020204030204" pitchFamily="34" charset="0"/>
                      </a:rPr>
                      <m:t>+</m:t>
                    </m:r>
                    <m:sSub>
                      <m:sSubPr>
                        <m:ctrlPr>
                          <a:rPr lang="en-US" sz="1600" b="0" i="1" smtClean="0">
                            <a:solidFill>
                              <a:schemeClr val="accent5">
                                <a:lumMod val="75000"/>
                              </a:schemeClr>
                            </a:solidFill>
                            <a:latin typeface="Cambria Math" panose="02040503050406030204" pitchFamily="18" charset="0"/>
                            <a:cs typeface="Calibri" panose="020F0502020204030204" pitchFamily="34" charset="0"/>
                          </a:rPr>
                        </m:ctrlPr>
                      </m:sSubPr>
                      <m:e>
                        <m:r>
                          <a:rPr lang="en-US" sz="1600" b="0" i="1" smtClean="0">
                            <a:solidFill>
                              <a:schemeClr val="accent5">
                                <a:lumMod val="75000"/>
                              </a:schemeClr>
                            </a:solidFill>
                            <a:latin typeface="Cambria Math" panose="02040503050406030204" pitchFamily="18" charset="0"/>
                            <a:cs typeface="Calibri" panose="020F0502020204030204" pitchFamily="34" charset="0"/>
                          </a:rPr>
                          <m:t>𝑥</m:t>
                        </m:r>
                      </m:e>
                      <m:sub>
                        <m:r>
                          <a:rPr lang="en-US" sz="1600" b="0" i="1" smtClean="0">
                            <a:solidFill>
                              <a:schemeClr val="accent5">
                                <a:lumMod val="75000"/>
                              </a:schemeClr>
                            </a:solidFill>
                            <a:latin typeface="Cambria Math" panose="02040503050406030204" pitchFamily="18" charset="0"/>
                            <a:cs typeface="Calibri" panose="020F0502020204030204" pitchFamily="34" charset="0"/>
                          </a:rPr>
                          <m:t>2</m:t>
                        </m:r>
                      </m:sub>
                    </m:sSub>
                    <m:r>
                      <a:rPr lang="en-US" sz="1600" b="0" i="1" smtClean="0">
                        <a:solidFill>
                          <a:schemeClr val="accent5">
                            <a:lumMod val="75000"/>
                          </a:schemeClr>
                        </a:solidFill>
                        <a:latin typeface="Cambria Math" panose="02040503050406030204" pitchFamily="18" charset="0"/>
                        <a:cs typeface="Calibri" panose="020F0502020204030204" pitchFamily="34" charset="0"/>
                      </a:rPr>
                      <m:t>+</m:t>
                    </m:r>
                    <m:sSub>
                      <m:sSubPr>
                        <m:ctrlPr>
                          <a:rPr lang="en-US" sz="1600" b="0" i="1" smtClean="0">
                            <a:solidFill>
                              <a:schemeClr val="accent5">
                                <a:lumMod val="75000"/>
                              </a:schemeClr>
                            </a:solidFill>
                            <a:latin typeface="Cambria Math" panose="02040503050406030204" pitchFamily="18" charset="0"/>
                            <a:cs typeface="Calibri" panose="020F0502020204030204" pitchFamily="34" charset="0"/>
                          </a:rPr>
                        </m:ctrlPr>
                      </m:sSubPr>
                      <m:e>
                        <m:r>
                          <a:rPr lang="en-US" sz="1600" b="0" i="1" smtClean="0">
                            <a:solidFill>
                              <a:schemeClr val="accent5">
                                <a:lumMod val="75000"/>
                              </a:schemeClr>
                            </a:solidFill>
                            <a:latin typeface="Cambria Math" panose="02040503050406030204" pitchFamily="18" charset="0"/>
                            <a:cs typeface="Calibri" panose="020F0502020204030204" pitchFamily="34" charset="0"/>
                          </a:rPr>
                          <m:t>𝑥</m:t>
                        </m:r>
                      </m:e>
                      <m:sub>
                        <m:r>
                          <a:rPr lang="en-US" sz="1600" b="0" i="1" smtClean="0">
                            <a:solidFill>
                              <a:schemeClr val="accent5">
                                <a:lumMod val="75000"/>
                              </a:schemeClr>
                            </a:solidFill>
                            <a:latin typeface="Cambria Math" panose="02040503050406030204" pitchFamily="18" charset="0"/>
                            <a:cs typeface="Calibri" panose="020F0502020204030204" pitchFamily="34" charset="0"/>
                          </a:rPr>
                          <m:t>3</m:t>
                        </m:r>
                      </m:sub>
                    </m:sSub>
                    <m:r>
                      <a:rPr lang="en-US" sz="1600" b="0" i="1" smtClean="0">
                        <a:solidFill>
                          <a:schemeClr val="accent5">
                            <a:lumMod val="75000"/>
                          </a:schemeClr>
                        </a:solidFill>
                        <a:latin typeface="Cambria Math" panose="02040503050406030204" pitchFamily="18" charset="0"/>
                        <a:cs typeface="Calibri" panose="020F0502020204030204" pitchFamily="34" charset="0"/>
                      </a:rPr>
                      <m:t>+</m:t>
                    </m:r>
                    <m:sSub>
                      <m:sSubPr>
                        <m:ctrlPr>
                          <a:rPr lang="en-US" sz="1600" b="0" i="1" smtClean="0">
                            <a:solidFill>
                              <a:schemeClr val="accent5">
                                <a:lumMod val="75000"/>
                              </a:schemeClr>
                            </a:solidFill>
                            <a:latin typeface="Cambria Math" panose="02040503050406030204" pitchFamily="18" charset="0"/>
                            <a:cs typeface="Calibri" panose="020F0502020204030204" pitchFamily="34" charset="0"/>
                          </a:rPr>
                        </m:ctrlPr>
                      </m:sSubPr>
                      <m:e>
                        <m:r>
                          <a:rPr lang="en-US" sz="1600" b="0" i="1" smtClean="0">
                            <a:solidFill>
                              <a:schemeClr val="accent5">
                                <a:lumMod val="75000"/>
                              </a:schemeClr>
                            </a:solidFill>
                            <a:latin typeface="Cambria Math" panose="02040503050406030204" pitchFamily="18" charset="0"/>
                            <a:cs typeface="Calibri" panose="020F0502020204030204" pitchFamily="34" charset="0"/>
                          </a:rPr>
                          <m:t>𝑥</m:t>
                        </m:r>
                      </m:e>
                      <m:sub>
                        <m:r>
                          <a:rPr lang="en-US" sz="1600" b="0" i="1" smtClean="0">
                            <a:solidFill>
                              <a:schemeClr val="accent5">
                                <a:lumMod val="75000"/>
                              </a:schemeClr>
                            </a:solidFill>
                            <a:latin typeface="Cambria Math" panose="02040503050406030204" pitchFamily="18" charset="0"/>
                            <a:cs typeface="Calibri" panose="020F0502020204030204" pitchFamily="34" charset="0"/>
                          </a:rPr>
                          <m:t>4</m:t>
                        </m:r>
                      </m:sub>
                    </m:sSub>
                    <m:r>
                      <a:rPr lang="en-US" sz="1600" b="0" i="1" smtClean="0">
                        <a:solidFill>
                          <a:schemeClr val="accent5">
                            <a:lumMod val="75000"/>
                          </a:schemeClr>
                        </a:solidFill>
                        <a:latin typeface="Cambria Math" panose="02040503050406030204" pitchFamily="18" charset="0"/>
                        <a:cs typeface="Calibri" panose="020F0502020204030204" pitchFamily="34" charset="0"/>
                      </a:rPr>
                      <m:t>+</m:t>
                    </m:r>
                    <m:sSub>
                      <m:sSubPr>
                        <m:ctrlPr>
                          <a:rPr lang="en-US" sz="1600" b="0" i="1" smtClean="0">
                            <a:solidFill>
                              <a:schemeClr val="accent5">
                                <a:lumMod val="75000"/>
                              </a:schemeClr>
                            </a:solidFill>
                            <a:latin typeface="Cambria Math" panose="02040503050406030204" pitchFamily="18" charset="0"/>
                            <a:cs typeface="Calibri" panose="020F0502020204030204" pitchFamily="34" charset="0"/>
                          </a:rPr>
                        </m:ctrlPr>
                      </m:sSubPr>
                      <m:e>
                        <m:r>
                          <a:rPr lang="en-US" sz="1600" b="0" i="1" smtClean="0">
                            <a:solidFill>
                              <a:schemeClr val="accent5">
                                <a:lumMod val="75000"/>
                              </a:schemeClr>
                            </a:solidFill>
                            <a:latin typeface="Cambria Math" panose="02040503050406030204" pitchFamily="18" charset="0"/>
                            <a:cs typeface="Calibri" panose="020F0502020204030204" pitchFamily="34" charset="0"/>
                          </a:rPr>
                          <m:t>𝑥</m:t>
                        </m:r>
                      </m:e>
                      <m:sub>
                        <m:r>
                          <a:rPr lang="en-US" sz="1600" b="0" i="1" smtClean="0">
                            <a:solidFill>
                              <a:schemeClr val="accent5">
                                <a:lumMod val="75000"/>
                              </a:schemeClr>
                            </a:solidFill>
                            <a:latin typeface="Cambria Math" panose="02040503050406030204" pitchFamily="18" charset="0"/>
                            <a:cs typeface="Calibri" panose="020F0502020204030204" pitchFamily="34" charset="0"/>
                          </a:rPr>
                          <m:t>5</m:t>
                        </m:r>
                      </m:sub>
                    </m:sSub>
                    <m:r>
                      <a:rPr lang="en-US" sz="1600" b="0" i="1" smtClean="0">
                        <a:solidFill>
                          <a:schemeClr val="accent5">
                            <a:lumMod val="75000"/>
                          </a:schemeClr>
                        </a:solidFill>
                        <a:latin typeface="Cambria Math" panose="02040503050406030204" pitchFamily="18" charset="0"/>
                        <a:cs typeface="Calibri" panose="020F0502020204030204" pitchFamily="34" charset="0"/>
                      </a:rPr>
                      <m:t>=6</m:t>
                    </m:r>
                  </m:oMath>
                </a14:m>
                <a:r>
                  <a:rPr lang="en-US" sz="1600" dirty="0" smtClean="0">
                    <a:solidFill>
                      <a:schemeClr val="accent5">
                        <a:lumMod val="75000"/>
                      </a:schemeClr>
                    </a:solidFill>
                    <a:latin typeface="Calibri" panose="020F0502020204030204" pitchFamily="34" charset="0"/>
                    <a:cs typeface="Calibri" panose="020F0502020204030204" pitchFamily="34" charset="0"/>
                  </a:rPr>
                  <a:t> (why?)</a:t>
                </a:r>
                <a:r>
                  <a:rPr lang="en-US" sz="1600" dirty="0" smtClean="0">
                    <a:latin typeface="Calibri" panose="020F0502020204030204" pitchFamily="34" charset="0"/>
                    <a:cs typeface="Calibri" panose="020F0502020204030204" pitchFamily="34" charset="0"/>
                  </a:rPr>
                  <a:t> </a:t>
                </a:r>
                <a:endParaRPr lang="en-US" sz="1600" b="1" dirty="0" smtClean="0">
                  <a:latin typeface="Calibri" panose="020F0502020204030204" pitchFamily="34" charset="0"/>
                  <a:cs typeface="Calibri" panose="020F0502020204030204" pitchFamily="34" charset="0"/>
                </a:endParaRPr>
              </a:p>
              <a:p>
                <a:pPr marL="82296" indent="0" algn="just">
                  <a:spcBef>
                    <a:spcPts val="1200"/>
                  </a:spcBef>
                  <a:spcAft>
                    <a:spcPts val="1200"/>
                  </a:spcAft>
                  <a:buNone/>
                </a:pPr>
                <a:endParaRPr lang="en-US" sz="1600" b="1"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824"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25</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grpSp>
        <p:nvGrpSpPr>
          <p:cNvPr id="89" name="Group 88"/>
          <p:cNvGrpSpPr/>
          <p:nvPr/>
        </p:nvGrpSpPr>
        <p:grpSpPr>
          <a:xfrm>
            <a:off x="4628774" y="2400300"/>
            <a:ext cx="1109806" cy="1600200"/>
            <a:chOff x="4279740" y="2514600"/>
            <a:chExt cx="1511460" cy="2286000"/>
          </a:xfrm>
        </p:grpSpPr>
        <p:sp>
          <p:nvSpPr>
            <p:cNvPr id="5" name="Rectangle 4"/>
            <p:cNvSpPr/>
            <p:nvPr/>
          </p:nvSpPr>
          <p:spPr>
            <a:xfrm>
              <a:off x="4279740" y="2514600"/>
              <a:ext cx="1511320" cy="2286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2" name="Straight Connector 11"/>
            <p:cNvCxnSpPr/>
            <p:nvPr/>
          </p:nvCxnSpPr>
          <p:spPr>
            <a:xfrm flipH="1">
              <a:off x="5028946" y="2514600"/>
              <a:ext cx="114" cy="2286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648060" y="2514600"/>
              <a:ext cx="140" cy="2286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5410060" y="2514600"/>
              <a:ext cx="140" cy="2286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791060" y="2514600"/>
              <a:ext cx="140" cy="2286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279740" y="2895600"/>
              <a:ext cx="15113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4279740" y="3276600"/>
              <a:ext cx="15113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279740" y="3657600"/>
              <a:ext cx="15113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4279740" y="4038600"/>
              <a:ext cx="15113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4279740" y="4419600"/>
              <a:ext cx="15113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1" name="Straight Connector 90"/>
          <p:cNvCxnSpPr/>
          <p:nvPr/>
        </p:nvCxnSpPr>
        <p:spPr>
          <a:xfrm>
            <a:off x="4628774" y="3993126"/>
            <a:ext cx="27044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899217" y="3726426"/>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899217" y="3472016"/>
            <a:ext cx="27044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5181600" y="2933700"/>
            <a:ext cx="27044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5468034" y="2933700"/>
            <a:ext cx="27044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4899217" y="3459726"/>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5169660" y="3200400"/>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5169660" y="2933700"/>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5738477" y="2667000"/>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5738477" y="2400300"/>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4629024" y="3200400"/>
            <a:ext cx="270443"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628774" y="3733800"/>
            <a:ext cx="0" cy="26670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4899217" y="3200400"/>
            <a:ext cx="270443"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5181600" y="3200400"/>
            <a:ext cx="270443"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5452043" y="2400300"/>
            <a:ext cx="270443"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4628774" y="3467100"/>
            <a:ext cx="0" cy="26670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4628774" y="3200400"/>
            <a:ext cx="0" cy="26670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5452043" y="2933700"/>
            <a:ext cx="0" cy="26670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5452043" y="2667000"/>
            <a:ext cx="0" cy="26670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5452043" y="2400300"/>
            <a:ext cx="0" cy="26670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597013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1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1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1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1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1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The Catalan Number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fontScale="85000" lnSpcReduction="20000"/>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Consider the following figure. Each move is one of the types U: </a:t>
                </a:r>
                <a14:m>
                  <m:oMath xmlns:m="http://schemas.openxmlformats.org/officeDocument/2006/math">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𝑥</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𝑦</m:t>
                        </m:r>
                      </m:e>
                    </m:d>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𝑥</m:t>
                    </m:r>
                    <m:r>
                      <a:rPr lang="en-US" sz="1600" b="0" i="1" smtClean="0">
                        <a:latin typeface="Cambria Math" panose="02040503050406030204" pitchFamily="18" charset="0"/>
                        <a:ea typeface="Cambria Math" panose="02040503050406030204" pitchFamily="18" charset="0"/>
                        <a:cs typeface="Calibri" panose="020F0502020204030204" pitchFamily="34" charset="0"/>
                      </a:rPr>
                      <m:t>+1,</m:t>
                    </m:r>
                    <m:r>
                      <a:rPr lang="en-US" sz="1600" b="0" i="1" smtClean="0">
                        <a:latin typeface="Cambria Math" panose="02040503050406030204" pitchFamily="18" charset="0"/>
                        <a:ea typeface="Cambria Math" panose="02040503050406030204" pitchFamily="18" charset="0"/>
                        <a:cs typeface="Calibri" panose="020F0502020204030204" pitchFamily="34" charset="0"/>
                      </a:rPr>
                      <m:t>𝑦</m:t>
                    </m:r>
                    <m:r>
                      <a:rPr lang="en-US" sz="1600" b="0" i="1" smtClean="0">
                        <a:latin typeface="Cambria Math" panose="02040503050406030204" pitchFamily="18" charset="0"/>
                        <a:ea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and D: </a:t>
                </a:r>
                <a14:m>
                  <m:oMath xmlns:m="http://schemas.openxmlformats.org/officeDocument/2006/math">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𝑥</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𝑦</m:t>
                        </m:r>
                      </m:e>
                    </m:d>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𝑥</m:t>
                    </m:r>
                    <m:r>
                      <a:rPr lang="en-US" sz="1600" b="0" i="1" smtClean="0">
                        <a:latin typeface="Cambria Math" panose="02040503050406030204" pitchFamily="18" charset="0"/>
                        <a:ea typeface="Cambria Math" panose="02040503050406030204" pitchFamily="18" charset="0"/>
                        <a:cs typeface="Calibri" panose="020F0502020204030204" pitchFamily="34" charset="0"/>
                      </a:rPr>
                      <m:t>+1,</m:t>
                    </m:r>
                    <m:r>
                      <a:rPr lang="en-US" sz="1600" b="0" i="1" smtClean="0">
                        <a:latin typeface="Cambria Math" panose="02040503050406030204" pitchFamily="18" charset="0"/>
                        <a:ea typeface="Cambria Math" panose="02040503050406030204" pitchFamily="18" charset="0"/>
                        <a:cs typeface="Calibri" panose="020F0502020204030204" pitchFamily="34" charset="0"/>
                      </a:rPr>
                      <m:t>𝑦</m:t>
                    </m:r>
                    <m:r>
                      <a:rPr lang="en-US" sz="1600" b="0" i="1" smtClean="0">
                        <a:latin typeface="Cambria Math" panose="02040503050406030204" pitchFamily="18" charset="0"/>
                        <a:ea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In how many ways can one travel in the </a:t>
                </a:r>
                <a14:m>
                  <m:oMath xmlns:m="http://schemas.openxmlformats.org/officeDocument/2006/math">
                    <m:r>
                      <a:rPr lang="en-US" sz="1600" i="1" dirty="0" smtClean="0">
                        <a:latin typeface="Cambria Math" panose="02040503050406030204" pitchFamily="18" charset="0"/>
                        <a:cs typeface="Calibri" panose="020F0502020204030204" pitchFamily="34" charset="0"/>
                      </a:rPr>
                      <m:t>𝑥𝑦</m:t>
                    </m:r>
                  </m:oMath>
                </a14:m>
                <a:r>
                  <a:rPr lang="en-US" sz="1600" dirty="0" smtClean="0">
                    <a:latin typeface="Calibri" panose="020F0502020204030204" pitchFamily="34" charset="0"/>
                    <a:cs typeface="Calibri" panose="020F0502020204030204" pitchFamily="34" charset="0"/>
                  </a:rPr>
                  <a:t>-plane from (0,2) to (22,4), that is, from A to B?</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1800"/>
                  </a:spcBef>
                  <a:spcAft>
                    <a:spcPts val="1200"/>
                  </a:spcAft>
                  <a:buNone/>
                </a:pPr>
                <a:endParaRPr lang="en-US" sz="1600" dirty="0" smtClean="0">
                  <a:latin typeface="Calibri" panose="020F0502020204030204" pitchFamily="34" charset="0"/>
                  <a:cs typeface="Calibri" panose="020F0502020204030204" pitchFamily="34" charset="0"/>
                </a:endParaRPr>
              </a:p>
              <a:p>
                <a:pPr marL="82296" indent="0" algn="just">
                  <a:spcBef>
                    <a:spcPts val="1800"/>
                  </a:spcBef>
                  <a:spcAft>
                    <a:spcPts val="1200"/>
                  </a:spcAft>
                  <a:buNone/>
                </a:pPr>
                <a:endParaRPr lang="en-US" sz="1600" dirty="0" smtClean="0">
                  <a:latin typeface="Calibri" panose="020F0502020204030204" pitchFamily="34" charset="0"/>
                  <a:cs typeface="Calibri" panose="020F0502020204030204" pitchFamily="34" charset="0"/>
                </a:endParaRPr>
              </a:p>
              <a:p>
                <a:pPr marL="82296" indent="0" algn="just">
                  <a:spcBef>
                    <a:spcPts val="2400"/>
                  </a:spcBef>
                  <a:buNone/>
                </a:pPr>
                <a:r>
                  <a:rPr lang="en-US" sz="1600" dirty="0" smtClean="0">
                    <a:latin typeface="Calibri" panose="020F0502020204030204" pitchFamily="34" charset="0"/>
                    <a:cs typeface="Calibri" panose="020F0502020204030204" pitchFamily="34" charset="0"/>
                  </a:rPr>
                  <a:t>As with the previous example, any path from </a:t>
                </a:r>
                <a14:m>
                  <m:oMath xmlns:m="http://schemas.openxmlformats.org/officeDocument/2006/math">
                    <m:r>
                      <a:rPr lang="en-US" sz="1600" i="1" dirty="0" smtClean="0">
                        <a:latin typeface="Cambria Math" panose="02040503050406030204" pitchFamily="18" charset="0"/>
                        <a:cs typeface="Calibri" panose="020F0502020204030204" pitchFamily="34" charset="0"/>
                      </a:rPr>
                      <m:t>𝐴</m:t>
                    </m:r>
                  </m:oMath>
                </a14:m>
                <a:r>
                  <a:rPr lang="en-US" sz="1600" dirty="0" smtClean="0">
                    <a:latin typeface="Calibri" panose="020F0502020204030204" pitchFamily="34" charset="0"/>
                    <a:cs typeface="Calibri" panose="020F0502020204030204" pitchFamily="34" charset="0"/>
                  </a:rPr>
                  <a:t> to </a:t>
                </a:r>
                <a14:m>
                  <m:oMath xmlns:m="http://schemas.openxmlformats.org/officeDocument/2006/math">
                    <m:r>
                      <a:rPr lang="en-US" sz="1600" i="1" dirty="0" smtClean="0">
                        <a:latin typeface="Cambria Math" panose="02040503050406030204" pitchFamily="18" charset="0"/>
                        <a:cs typeface="Calibri" panose="020F0502020204030204" pitchFamily="34" charset="0"/>
                      </a:rPr>
                      <m:t>𝐵</m:t>
                    </m:r>
                  </m:oMath>
                </a14:m>
                <a:r>
                  <a:rPr lang="en-US" sz="1600" dirty="0" smtClean="0">
                    <a:latin typeface="Calibri" panose="020F0502020204030204" pitchFamily="34" charset="0"/>
                    <a:cs typeface="Calibri" panose="020F0502020204030204" pitchFamily="34" charset="0"/>
                  </a:rPr>
                  <a:t> corresponds to a permutation of 12 U’s and 10 D’s. Therefore, the number of paths from </a:t>
                </a:r>
                <a14:m>
                  <m:oMath xmlns:m="http://schemas.openxmlformats.org/officeDocument/2006/math">
                    <m:r>
                      <a:rPr lang="en-US" sz="1600" i="1" dirty="0" smtClean="0">
                        <a:latin typeface="Cambria Math" panose="02040503050406030204" pitchFamily="18" charset="0"/>
                        <a:cs typeface="Calibri" panose="020F0502020204030204" pitchFamily="34" charset="0"/>
                      </a:rPr>
                      <m:t>𝐴</m:t>
                    </m:r>
                  </m:oMath>
                </a14:m>
                <a:r>
                  <a:rPr lang="en-US" sz="1600" dirty="0" smtClean="0">
                    <a:latin typeface="Calibri" panose="020F0502020204030204" pitchFamily="34" charset="0"/>
                    <a:cs typeface="Calibri" panose="020F0502020204030204" pitchFamily="34" charset="0"/>
                  </a:rPr>
                  <a:t> to </a:t>
                </a:r>
                <a14:m>
                  <m:oMath xmlns:m="http://schemas.openxmlformats.org/officeDocument/2006/math">
                    <m:r>
                      <a:rPr lang="en-US" sz="1600" i="1" dirty="0" smtClean="0">
                        <a:latin typeface="Cambria Math" panose="02040503050406030204" pitchFamily="18" charset="0"/>
                        <a:cs typeface="Calibri" panose="020F0502020204030204" pitchFamily="34" charset="0"/>
                      </a:rPr>
                      <m:t>𝐵</m:t>
                    </m:r>
                  </m:oMath>
                </a14:m>
                <a:r>
                  <a:rPr lang="en-US" sz="1600" dirty="0" smtClean="0">
                    <a:latin typeface="Calibri" panose="020F0502020204030204" pitchFamily="34" charset="0"/>
                    <a:cs typeface="Calibri" panose="020F0502020204030204" pitchFamily="34" charset="0"/>
                  </a:rPr>
                  <a:t> is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𝑁</m:t>
                        </m:r>
                      </m:e>
                      <m:sub>
                        <m:r>
                          <a:rPr lang="en-US" sz="1600" b="0" i="1" smtClean="0">
                            <a:latin typeface="Cambria Math" panose="02040503050406030204" pitchFamily="18" charset="0"/>
                            <a:cs typeface="Calibri" panose="020F0502020204030204" pitchFamily="34" charset="0"/>
                          </a:rPr>
                          <m:t>𝐴𝐵</m:t>
                        </m:r>
                      </m:sub>
                    </m:sSub>
                    <m:r>
                      <a:rPr lang="en-US" sz="1600" b="0" i="1" smtClean="0">
                        <a:latin typeface="Cambria Math" panose="02040503050406030204" pitchFamily="18" charset="0"/>
                        <a:cs typeface="Calibri" panose="020F0502020204030204" pitchFamily="34" charset="0"/>
                      </a:rPr>
                      <m:t>=</m:t>
                    </m:r>
                    <m:f>
                      <m:fPr>
                        <m:ctrlPr>
                          <a:rPr lang="en-US" sz="1600" i="1" smtClean="0">
                            <a:latin typeface="Cambria Math" panose="02040503050406030204" pitchFamily="18" charset="0"/>
                            <a:cs typeface="Calibri" panose="020F0502020204030204" pitchFamily="34" charset="0"/>
                          </a:rPr>
                        </m:ctrlPr>
                      </m:fPr>
                      <m:num>
                        <m:r>
                          <a:rPr lang="en-US" sz="1600" b="0" i="1" smtClean="0">
                            <a:latin typeface="Cambria Math" panose="02040503050406030204" pitchFamily="18" charset="0"/>
                            <a:cs typeface="Calibri" panose="020F0502020204030204" pitchFamily="34" charset="0"/>
                          </a:rPr>
                          <m:t>22!</m:t>
                        </m:r>
                      </m:num>
                      <m:den>
                        <m:r>
                          <a:rPr lang="en-US" sz="1600" b="0" i="1" smtClean="0">
                            <a:latin typeface="Cambria Math" panose="02040503050406030204" pitchFamily="18" charset="0"/>
                            <a:cs typeface="Calibri" panose="020F0502020204030204" pitchFamily="34" charset="0"/>
                          </a:rPr>
                          <m:t>12!10!</m:t>
                        </m:r>
                      </m:den>
                    </m:f>
                    <m:r>
                      <a:rPr lang="en-US" sz="1600">
                        <a:latin typeface="Cambria Math" panose="02040503050406030204" pitchFamily="18" charset="0"/>
                        <a:cs typeface="Calibri" panose="020F0502020204030204" pitchFamily="34" charset="0"/>
                      </a:rPr>
                      <m:t>=3,628,800</m:t>
                    </m:r>
                  </m:oMath>
                </a14:m>
                <a:r>
                  <a:rPr lang="en-US" sz="1600" dirty="0" smtClean="0">
                    <a:latin typeface="Calibri" panose="020F0502020204030204" pitchFamily="34" charset="0"/>
                    <a:cs typeface="Calibri" panose="020F0502020204030204" pitchFamily="34" charset="0"/>
                  </a:rPr>
                  <a:t>.</a:t>
                </a:r>
              </a:p>
              <a:p>
                <a:pPr marL="82296" indent="0" algn="just">
                  <a:buNone/>
                </a:pPr>
                <a:r>
                  <a:rPr lang="en-US" sz="1600" dirty="0" smtClean="0">
                    <a:latin typeface="Calibri" panose="020F0502020204030204" pitchFamily="34" charset="0"/>
                    <a:cs typeface="Calibri" panose="020F0502020204030204" pitchFamily="34" charset="0"/>
                  </a:rPr>
                  <a:t>Can you find the number of paths from </a:t>
                </a:r>
                <a14:m>
                  <m:oMath xmlns:m="http://schemas.openxmlformats.org/officeDocument/2006/math">
                    <m:r>
                      <a:rPr lang="en-US" sz="1600" i="1" dirty="0" smtClean="0">
                        <a:latin typeface="Cambria Math" panose="02040503050406030204" pitchFamily="18" charset="0"/>
                        <a:cs typeface="Calibri" panose="020F0502020204030204" pitchFamily="34" charset="0"/>
                      </a:rPr>
                      <m:t>𝐴</m:t>
                    </m:r>
                  </m:oMath>
                </a14:m>
                <a:r>
                  <a:rPr lang="en-US" sz="1600" dirty="0" smtClean="0">
                    <a:latin typeface="Calibri" panose="020F0502020204030204" pitchFamily="34" charset="0"/>
                    <a:cs typeface="Calibri" panose="020F0502020204030204" pitchFamily="34" charset="0"/>
                  </a:rPr>
                  <a:t> to </a:t>
                </a:r>
                <a14:m>
                  <m:oMath xmlns:m="http://schemas.openxmlformats.org/officeDocument/2006/math">
                    <m:r>
                      <a:rPr lang="en-US" sz="1600" i="1" dirty="0" smtClean="0">
                        <a:latin typeface="Cambria Math" panose="02040503050406030204" pitchFamily="18" charset="0"/>
                        <a:cs typeface="Calibri" panose="020F0502020204030204" pitchFamily="34" charset="0"/>
                      </a:rPr>
                      <m:t>𝐵</m:t>
                    </m:r>
                  </m:oMath>
                </a14:m>
                <a:r>
                  <a:rPr lang="en-US" sz="1600" dirty="0" smtClean="0">
                    <a:latin typeface="Calibri" panose="020F0502020204030204" pitchFamily="34" charset="0"/>
                    <a:cs typeface="Calibri" panose="020F0502020204030204" pitchFamily="34" charset="0"/>
                  </a:rPr>
                  <a:t> that touch or cross the </a:t>
                </a:r>
                <a14:m>
                  <m:oMath xmlns:m="http://schemas.openxmlformats.org/officeDocument/2006/math">
                    <m:r>
                      <a:rPr lang="en-US" sz="1600" i="1" dirty="0" smtClean="0">
                        <a:latin typeface="Cambria Math" panose="02040503050406030204" pitchFamily="18" charset="0"/>
                        <a:cs typeface="Calibri" panose="020F0502020204030204" pitchFamily="34" charset="0"/>
                      </a:rPr>
                      <m:t>𝑥</m:t>
                    </m:r>
                  </m:oMath>
                </a14:m>
                <a:r>
                  <a:rPr lang="en-US" sz="1600" dirty="0" smtClean="0">
                    <a:latin typeface="Calibri" panose="020F0502020204030204" pitchFamily="34" charset="0"/>
                    <a:cs typeface="Calibri" panose="020F0502020204030204" pitchFamily="34" charset="0"/>
                  </a:rPr>
                  <a:t>-axis? </a:t>
                </a:r>
              </a:p>
              <a:p>
                <a:pPr marL="82296" indent="0" algn="just">
                  <a:buNone/>
                </a:pPr>
                <a:r>
                  <a:rPr lang="en-US" sz="1600" dirty="0" smtClean="0">
                    <a:latin typeface="Calibri" panose="020F0502020204030204" pitchFamily="34" charset="0"/>
                    <a:cs typeface="Calibri" panose="020F0502020204030204" pitchFamily="34" charset="0"/>
                  </a:rPr>
                  <a:t>Consider the brown path in the figure, it corresponds to the dashed brown path, which is the result of reflecting the segment of the brown path from </a:t>
                </a:r>
                <a14:m>
                  <m:oMath xmlns:m="http://schemas.openxmlformats.org/officeDocument/2006/math">
                    <m:r>
                      <a:rPr lang="en-US" sz="1600" b="0" i="1" dirty="0" smtClean="0">
                        <a:latin typeface="Cambria Math" panose="02040503050406030204" pitchFamily="18" charset="0"/>
                        <a:cs typeface="Calibri" panose="020F0502020204030204" pitchFamily="34" charset="0"/>
                      </a:rPr>
                      <m:t>𝐴</m:t>
                    </m:r>
                  </m:oMath>
                </a14:m>
                <a:r>
                  <a:rPr lang="en-US" sz="1600" dirty="0" smtClean="0">
                    <a:latin typeface="Calibri" panose="020F0502020204030204" pitchFamily="34" charset="0"/>
                    <a:cs typeface="Calibri" panose="020F0502020204030204" pitchFamily="34" charset="0"/>
                  </a:rPr>
                  <a:t> to the first point it reaches (touches or crosses) the </a:t>
                </a:r>
                <a14:m>
                  <m:oMath xmlns:m="http://schemas.openxmlformats.org/officeDocument/2006/math">
                    <m:r>
                      <a:rPr lang="en-US" sz="1600" b="0" i="1" smtClean="0">
                        <a:latin typeface="Cambria Math" panose="02040503050406030204" pitchFamily="18" charset="0"/>
                        <a:cs typeface="Calibri" panose="020F0502020204030204" pitchFamily="34" charset="0"/>
                      </a:rPr>
                      <m:t>𝑥</m:t>
                    </m:r>
                  </m:oMath>
                </a14:m>
                <a:r>
                  <a:rPr lang="en-US" sz="1600" dirty="0" smtClean="0">
                    <a:latin typeface="Calibri" panose="020F0502020204030204" pitchFamily="34" charset="0"/>
                    <a:cs typeface="Calibri" panose="020F0502020204030204" pitchFamily="34" charset="0"/>
                  </a:rPr>
                  <a:t>-axis. The same holds for the red path. Thus, the number of paths from </a:t>
                </a:r>
                <a14:m>
                  <m:oMath xmlns:m="http://schemas.openxmlformats.org/officeDocument/2006/math">
                    <m:r>
                      <a:rPr lang="en-US" sz="1600" i="1" dirty="0" smtClean="0">
                        <a:latin typeface="Cambria Math" panose="02040503050406030204" pitchFamily="18" charset="0"/>
                        <a:cs typeface="Calibri" panose="020F0502020204030204" pitchFamily="34" charset="0"/>
                      </a:rPr>
                      <m:t>𝐴</m:t>
                    </m:r>
                  </m:oMath>
                </a14:m>
                <a:r>
                  <a:rPr lang="en-US" sz="1600" dirty="0" smtClean="0">
                    <a:latin typeface="Calibri" panose="020F0502020204030204" pitchFamily="34" charset="0"/>
                    <a:cs typeface="Calibri" panose="020F0502020204030204" pitchFamily="34" charset="0"/>
                  </a:rPr>
                  <a:t> to </a:t>
                </a:r>
                <a14:m>
                  <m:oMath xmlns:m="http://schemas.openxmlformats.org/officeDocument/2006/math">
                    <m:r>
                      <a:rPr lang="en-US" sz="1600" i="1" dirty="0" smtClean="0">
                        <a:latin typeface="Cambria Math" panose="02040503050406030204" pitchFamily="18" charset="0"/>
                        <a:cs typeface="Calibri" panose="020F0502020204030204" pitchFamily="34" charset="0"/>
                      </a:rPr>
                      <m:t>𝐵</m:t>
                    </m:r>
                  </m:oMath>
                </a14:m>
                <a:r>
                  <a:rPr lang="en-US" sz="1600" dirty="0" smtClean="0">
                    <a:latin typeface="Calibri" panose="020F0502020204030204" pitchFamily="34" charset="0"/>
                    <a:cs typeface="Calibri" panose="020F0502020204030204" pitchFamily="34" charset="0"/>
                  </a:rPr>
                  <a:t> that touch or cross the </a:t>
                </a:r>
                <a14:m>
                  <m:oMath xmlns:m="http://schemas.openxmlformats.org/officeDocument/2006/math">
                    <m:r>
                      <a:rPr lang="en-US" sz="1600" i="1" dirty="0">
                        <a:latin typeface="Cambria Math" panose="02040503050406030204" pitchFamily="18" charset="0"/>
                        <a:cs typeface="Calibri" panose="020F0502020204030204" pitchFamily="34" charset="0"/>
                      </a:rPr>
                      <m:t>𝑥</m:t>
                    </m:r>
                  </m:oMath>
                </a14:m>
                <a:r>
                  <a:rPr lang="en-US" sz="1600" dirty="0">
                    <a:latin typeface="Calibri" panose="020F0502020204030204" pitchFamily="34" charset="0"/>
                    <a:cs typeface="Calibri" panose="020F0502020204030204" pitchFamily="34" charset="0"/>
                  </a:rPr>
                  <a:t>-</a:t>
                </a:r>
                <a:r>
                  <a:rPr lang="en-US" sz="1600" dirty="0" smtClean="0">
                    <a:latin typeface="Calibri" panose="020F0502020204030204" pitchFamily="34" charset="0"/>
                    <a:cs typeface="Calibri" panose="020F0502020204030204" pitchFamily="34" charset="0"/>
                  </a:rPr>
                  <a:t>axis is equal to the number of paths from </a:t>
                </a:r>
                <a14:m>
                  <m:oMath xmlns:m="http://schemas.openxmlformats.org/officeDocument/2006/math">
                    <m:r>
                      <a:rPr lang="en-US" sz="1600" b="0" i="1" smtClean="0">
                        <a:latin typeface="Cambria Math" panose="02040503050406030204" pitchFamily="18" charset="0"/>
                        <a:cs typeface="Calibri" panose="020F0502020204030204" pitchFamily="34" charset="0"/>
                      </a:rPr>
                      <m:t>𝐴</m:t>
                    </m:r>
                    <m:r>
                      <a:rPr lang="en-US" sz="1600" b="0" i="1"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to </a:t>
                </a:r>
                <a14:m>
                  <m:oMath xmlns:m="http://schemas.openxmlformats.org/officeDocument/2006/math">
                    <m:r>
                      <a:rPr lang="en-US" sz="1600" i="1" dirty="0" smtClean="0">
                        <a:latin typeface="Cambria Math" panose="02040503050406030204" pitchFamily="18" charset="0"/>
                        <a:cs typeface="Calibri" panose="020F0502020204030204" pitchFamily="34" charset="0"/>
                      </a:rPr>
                      <m:t>𝐵</m:t>
                    </m:r>
                  </m:oMath>
                </a14:m>
                <a:r>
                  <a:rPr lang="en-US" sz="1600" dirty="0" smtClean="0">
                    <a:latin typeface="Calibri" panose="020F0502020204030204" pitchFamily="34" charset="0"/>
                    <a:cs typeface="Calibri" panose="020F0502020204030204" pitchFamily="34" charset="0"/>
                  </a:rPr>
                  <a:t> where </a:t>
                </a:r>
                <a14:m>
                  <m:oMath xmlns:m="http://schemas.openxmlformats.org/officeDocument/2006/math">
                    <m:r>
                      <a:rPr lang="en-US" sz="1600" b="0" i="1" smtClean="0">
                        <a:latin typeface="Cambria Math" panose="02040503050406030204" pitchFamily="18" charset="0"/>
                        <a:cs typeface="Calibri" panose="020F0502020204030204" pitchFamily="34" charset="0"/>
                      </a:rPr>
                      <m:t>𝐴</m:t>
                    </m:r>
                    <m:r>
                      <a:rPr lang="en-US" sz="1600" b="0" i="1"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is the result of reflecting </a:t>
                </a:r>
                <a14:m>
                  <m:oMath xmlns:m="http://schemas.openxmlformats.org/officeDocument/2006/math">
                    <m:r>
                      <a:rPr lang="en-US" sz="1600" b="0" i="1" smtClean="0">
                        <a:latin typeface="Cambria Math" panose="02040503050406030204" pitchFamily="18" charset="0"/>
                        <a:cs typeface="Calibri" panose="020F0502020204030204" pitchFamily="34" charset="0"/>
                      </a:rPr>
                      <m:t>𝐴</m:t>
                    </m:r>
                  </m:oMath>
                </a14:m>
                <a:r>
                  <a:rPr lang="en-US" sz="1600" dirty="0" smtClean="0">
                    <a:latin typeface="Calibri" panose="020F0502020204030204" pitchFamily="34" charset="0"/>
                    <a:cs typeface="Calibri" panose="020F0502020204030204" pitchFamily="34" charset="0"/>
                  </a:rPr>
                  <a:t> in the </a:t>
                </a:r>
                <a14:m>
                  <m:oMath xmlns:m="http://schemas.openxmlformats.org/officeDocument/2006/math">
                    <m:r>
                      <a:rPr lang="en-US" sz="1600" i="1" dirty="0" smtClean="0">
                        <a:latin typeface="Cambria Math" panose="02040503050406030204" pitchFamily="18" charset="0"/>
                        <a:cs typeface="Calibri" panose="020F0502020204030204" pitchFamily="34" charset="0"/>
                      </a:rPr>
                      <m:t>𝑥</m:t>
                    </m:r>
                  </m:oMath>
                </a14:m>
                <a:r>
                  <a:rPr lang="en-US" sz="1600" dirty="0" smtClean="0">
                    <a:latin typeface="Calibri" panose="020F0502020204030204" pitchFamily="34" charset="0"/>
                    <a:cs typeface="Calibri" panose="020F0502020204030204" pitchFamily="34" charset="0"/>
                  </a:rPr>
                  <a:t>-axis, that is,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𝑁</m:t>
                        </m:r>
                      </m:e>
                      <m:sub>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𝐴</m:t>
                            </m:r>
                          </m:e>
                          <m:sup>
                            <m:r>
                              <a:rPr lang="en-US" sz="1600" b="0" i="1" smtClean="0">
                                <a:latin typeface="Cambria Math" panose="02040503050406030204" pitchFamily="18" charset="0"/>
                                <a:cs typeface="Calibri" panose="020F0502020204030204" pitchFamily="34" charset="0"/>
                              </a:rPr>
                              <m:t>′</m:t>
                            </m:r>
                          </m:sup>
                        </m:sSup>
                        <m:r>
                          <a:rPr lang="en-US" sz="1600" b="0" i="1" smtClean="0">
                            <a:latin typeface="Cambria Math" panose="02040503050406030204" pitchFamily="18" charset="0"/>
                            <a:cs typeface="Calibri" panose="020F0502020204030204" pitchFamily="34" charset="0"/>
                          </a:rPr>
                          <m:t>𝐵</m:t>
                        </m:r>
                      </m:sub>
                    </m:sSub>
                    <m:r>
                      <a:rPr lang="en-US" sz="1600" b="0" i="1" smtClean="0">
                        <a:latin typeface="Cambria Math" panose="02040503050406030204" pitchFamily="18" charset="0"/>
                        <a:cs typeface="Calibri" panose="020F0502020204030204" pitchFamily="34" charset="0"/>
                      </a:rPr>
                      <m:t>=</m:t>
                    </m:r>
                    <m:f>
                      <m:fPr>
                        <m:ctrlPr>
                          <a:rPr lang="en-US" sz="1600" b="0" i="1" smtClean="0">
                            <a:latin typeface="Cambria Math" panose="02040503050406030204" pitchFamily="18" charset="0"/>
                            <a:cs typeface="Calibri" panose="020F0502020204030204" pitchFamily="34" charset="0"/>
                          </a:rPr>
                        </m:ctrlPr>
                      </m:fPr>
                      <m:num>
                        <m:r>
                          <a:rPr lang="en-US" sz="1600" b="0" i="1" smtClean="0">
                            <a:latin typeface="Cambria Math" panose="02040503050406030204" pitchFamily="18" charset="0"/>
                            <a:cs typeface="Calibri" panose="020F0502020204030204" pitchFamily="34" charset="0"/>
                          </a:rPr>
                          <m:t>22!</m:t>
                        </m:r>
                      </m:num>
                      <m:den>
                        <m:r>
                          <a:rPr lang="en-US" sz="1600" b="0" i="1" smtClean="0">
                            <a:latin typeface="Cambria Math" panose="02040503050406030204" pitchFamily="18" charset="0"/>
                            <a:cs typeface="Calibri" panose="020F0502020204030204" pitchFamily="34" charset="0"/>
                          </a:rPr>
                          <m:t>14!8!</m:t>
                        </m:r>
                      </m:den>
                    </m:f>
                    <m:r>
                      <a:rPr lang="en-US" sz="1600" b="0" i="1" smtClean="0">
                        <a:latin typeface="Cambria Math" panose="02040503050406030204" pitchFamily="18" charset="0"/>
                        <a:cs typeface="Calibri" panose="020F0502020204030204" pitchFamily="34" charset="0"/>
                      </a:rPr>
                      <m:t>=319,770</m:t>
                    </m:r>
                  </m:oMath>
                </a14:m>
                <a:r>
                  <a:rPr lang="en-US" sz="1600" dirty="0" smtClean="0">
                    <a:latin typeface="Calibri" panose="020F0502020204030204" pitchFamily="34" charset="0"/>
                    <a:cs typeface="Calibri" panose="020F0502020204030204" pitchFamily="34" charset="0"/>
                  </a:rPr>
                  <a:t>.</a:t>
                </a:r>
              </a:p>
              <a:p>
                <a:pPr marL="82296" indent="0" algn="just">
                  <a:spcBef>
                    <a:spcPts val="1200"/>
                  </a:spcBef>
                  <a:spcAft>
                    <a:spcPts val="1200"/>
                  </a:spcAft>
                  <a:buNone/>
                </a:pPr>
                <a:endParaRPr lang="en-US" sz="1600" b="1"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941" r="-24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26</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grpSp>
        <p:nvGrpSpPr>
          <p:cNvPr id="80" name="Group 79"/>
          <p:cNvGrpSpPr/>
          <p:nvPr/>
        </p:nvGrpSpPr>
        <p:grpSpPr>
          <a:xfrm>
            <a:off x="2644357" y="1676400"/>
            <a:ext cx="4917304" cy="2879279"/>
            <a:chOff x="3276600" y="2057400"/>
            <a:chExt cx="4917304" cy="2879279"/>
          </a:xfrm>
        </p:grpSpPr>
        <p:cxnSp>
          <p:nvCxnSpPr>
            <p:cNvPr id="14" name="Straight Arrow Connector 13"/>
            <p:cNvCxnSpPr/>
            <p:nvPr/>
          </p:nvCxnSpPr>
          <p:spPr>
            <a:xfrm flipV="1">
              <a:off x="4002904" y="3639792"/>
              <a:ext cx="3581400" cy="14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3989190" y="2191991"/>
              <a:ext cx="13714" cy="27446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442689" y="3336479"/>
              <a:ext cx="105893" cy="307777"/>
            </a:xfrm>
            <a:prstGeom prst="rect">
              <a:avLst/>
            </a:prstGeom>
            <a:noFill/>
          </p:spPr>
          <p:txBody>
            <a:bodyPr wrap="square" rtlCol="0">
              <a:spAutoFit/>
            </a:bodyPr>
            <a:lstStyle/>
            <a:p>
              <a:r>
                <a:rPr lang="en-US" sz="1400" dirty="0" smtClean="0">
                  <a:solidFill>
                    <a:prstClr val="black"/>
                  </a:solidFill>
                </a:rPr>
                <a:t>x</a:t>
              </a:r>
              <a:endParaRPr lang="en-US" sz="1400" dirty="0">
                <a:solidFill>
                  <a:prstClr val="black"/>
                </a:solidFill>
              </a:endParaRPr>
            </a:p>
          </p:txBody>
        </p:sp>
        <p:sp>
          <p:nvSpPr>
            <p:cNvPr id="52" name="TextBox 51"/>
            <p:cNvSpPr txBox="1"/>
            <p:nvPr/>
          </p:nvSpPr>
          <p:spPr>
            <a:xfrm flipH="1">
              <a:off x="3692010" y="2057400"/>
              <a:ext cx="228599" cy="307777"/>
            </a:xfrm>
            <a:prstGeom prst="rect">
              <a:avLst/>
            </a:prstGeom>
            <a:noFill/>
          </p:spPr>
          <p:txBody>
            <a:bodyPr wrap="square" rtlCol="0">
              <a:spAutoFit/>
            </a:bodyPr>
            <a:lstStyle/>
            <a:p>
              <a:r>
                <a:rPr lang="en-US" sz="1400" dirty="0" smtClean="0">
                  <a:solidFill>
                    <a:prstClr val="black"/>
                  </a:solidFill>
                </a:rPr>
                <a:t>y</a:t>
              </a:r>
              <a:endParaRPr lang="en-US" sz="1400" dirty="0">
                <a:solidFill>
                  <a:prstClr val="black"/>
                </a:solidFill>
              </a:endParaRPr>
            </a:p>
          </p:txBody>
        </p:sp>
        <p:cxnSp>
          <p:nvCxnSpPr>
            <p:cNvPr id="6" name="Straight Connector 5"/>
            <p:cNvCxnSpPr/>
            <p:nvPr/>
          </p:nvCxnSpPr>
          <p:spPr>
            <a:xfrm>
              <a:off x="4002904" y="3488879"/>
              <a:ext cx="3352800" cy="1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002904" y="37936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002904" y="39460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002904" y="40984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02904" y="42508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02904" y="44032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02904" y="45556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002904" y="47080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002904" y="33364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002904" y="31840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02904" y="30316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02904" y="28792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002904" y="27268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002904" y="25744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002904" y="24220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1553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3077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4601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125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7649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9173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0697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2221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3745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5269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6793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8317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9841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1365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2889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4413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5937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7461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8985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70509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2033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3557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3973810" y="331943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74" name="TextBox 73"/>
            <p:cNvSpPr txBox="1"/>
            <p:nvPr/>
          </p:nvSpPr>
          <p:spPr>
            <a:xfrm flipH="1">
              <a:off x="3276600" y="3184079"/>
              <a:ext cx="689520" cy="307777"/>
            </a:xfrm>
            <a:prstGeom prst="rect">
              <a:avLst/>
            </a:prstGeom>
            <a:noFill/>
          </p:spPr>
          <p:txBody>
            <a:bodyPr wrap="square" rtlCol="0">
              <a:spAutoFit/>
            </a:bodyPr>
            <a:lstStyle/>
            <a:p>
              <a:r>
                <a:rPr lang="en-US" sz="1400" dirty="0" smtClean="0">
                  <a:solidFill>
                    <a:prstClr val="black"/>
                  </a:solidFill>
                </a:rPr>
                <a:t>A (0,2)</a:t>
              </a:r>
              <a:endParaRPr lang="en-US" sz="1400" dirty="0">
                <a:solidFill>
                  <a:prstClr val="black"/>
                </a:solidFill>
              </a:endParaRPr>
            </a:p>
          </p:txBody>
        </p:sp>
        <p:sp>
          <p:nvSpPr>
            <p:cNvPr id="75" name="Oval 74"/>
            <p:cNvSpPr/>
            <p:nvPr/>
          </p:nvSpPr>
          <p:spPr>
            <a:xfrm>
              <a:off x="7332844" y="3009563"/>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76" name="TextBox 75"/>
            <p:cNvSpPr txBox="1"/>
            <p:nvPr/>
          </p:nvSpPr>
          <p:spPr>
            <a:xfrm flipH="1">
              <a:off x="7369418" y="2874815"/>
              <a:ext cx="824486" cy="307777"/>
            </a:xfrm>
            <a:prstGeom prst="rect">
              <a:avLst/>
            </a:prstGeom>
            <a:noFill/>
          </p:spPr>
          <p:txBody>
            <a:bodyPr wrap="square" rtlCol="0">
              <a:spAutoFit/>
            </a:bodyPr>
            <a:lstStyle/>
            <a:p>
              <a:r>
                <a:rPr lang="en-US" sz="1400" dirty="0" smtClean="0">
                  <a:solidFill>
                    <a:prstClr val="black"/>
                  </a:solidFill>
                </a:rPr>
                <a:t>B (22,4)</a:t>
              </a:r>
              <a:endParaRPr lang="en-US" sz="1400" dirty="0">
                <a:solidFill>
                  <a:prstClr val="black"/>
                </a:solidFill>
              </a:endParaRPr>
            </a:p>
          </p:txBody>
        </p:sp>
      </p:grpSp>
      <p:cxnSp>
        <p:nvCxnSpPr>
          <p:cNvPr id="82" name="Straight Connector 81"/>
          <p:cNvCxnSpPr/>
          <p:nvPr/>
        </p:nvCxnSpPr>
        <p:spPr>
          <a:xfrm>
            <a:off x="4124678" y="2801592"/>
            <a:ext cx="161778" cy="156404"/>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733364" y="2790494"/>
            <a:ext cx="158068" cy="16346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280048" y="2954388"/>
            <a:ext cx="161298" cy="153455"/>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889647" y="2950465"/>
            <a:ext cx="152400"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3822486" y="2496544"/>
            <a:ext cx="152400"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3974885" y="2647208"/>
            <a:ext cx="152400"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5042049" y="3102865"/>
            <a:ext cx="152400"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3366300" y="2952502"/>
            <a:ext cx="152400" cy="1524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3979564" y="3413707"/>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3364850" y="2814741"/>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3517181" y="2662342"/>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3671878" y="2505830"/>
            <a:ext cx="158376" cy="15129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V="1">
            <a:off x="4428970" y="2951411"/>
            <a:ext cx="164121" cy="16753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4584848" y="2800068"/>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V="1">
            <a:off x="5195176" y="3114381"/>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V="1">
            <a:off x="5346849" y="2957996"/>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V="1">
            <a:off x="5499297" y="2801361"/>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5647938" y="2652185"/>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5793973" y="2504447"/>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V="1">
            <a:off x="5949333" y="2350453"/>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6101733" y="2188108"/>
            <a:ext cx="163134" cy="161834"/>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6258743" y="2184957"/>
            <a:ext cx="152400"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6410874" y="2337441"/>
            <a:ext cx="152400"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6566049" y="2487599"/>
            <a:ext cx="152400"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3518700" y="3104902"/>
            <a:ext cx="152400" cy="1524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3671100" y="3257302"/>
            <a:ext cx="152400" cy="1524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823500" y="3409702"/>
            <a:ext cx="168890" cy="15938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V="1">
            <a:off x="4133358" y="3251141"/>
            <a:ext cx="165874" cy="16405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4284143" y="3255710"/>
            <a:ext cx="152400" cy="1524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4436543" y="3408110"/>
            <a:ext cx="152400" cy="1524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4588943" y="3560510"/>
            <a:ext cx="152400" cy="1524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4739295" y="3712910"/>
            <a:ext cx="169709" cy="16548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4896056" y="3723019"/>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5049918" y="3567641"/>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V="1">
            <a:off x="5198764" y="3416487"/>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V="1">
            <a:off x="5352540" y="3262795"/>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V="1">
            <a:off x="5501237" y="3109137"/>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V="1">
            <a:off x="5651255" y="2958225"/>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5803654" y="2802554"/>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5956053" y="2647439"/>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flipV="1">
            <a:off x="6108393" y="2492745"/>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6251679" y="2486699"/>
            <a:ext cx="169709" cy="16548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6404079" y="2639099"/>
            <a:ext cx="169709" cy="16548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V="1">
            <a:off x="6559631" y="2651203"/>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68" name="Group 167"/>
          <p:cNvGrpSpPr/>
          <p:nvPr/>
        </p:nvGrpSpPr>
        <p:grpSpPr>
          <a:xfrm>
            <a:off x="3370262" y="3279330"/>
            <a:ext cx="1829599" cy="758721"/>
            <a:chOff x="357129" y="2548012"/>
            <a:chExt cx="1829599" cy="758721"/>
          </a:xfrm>
          <a:scene3d>
            <a:camera prst="orthographicFront">
              <a:rot lat="10800000" lon="0" rev="0"/>
            </a:camera>
            <a:lightRig rig="threePt" dir="t"/>
          </a:scene3d>
        </p:grpSpPr>
        <p:cxnSp>
          <p:nvCxnSpPr>
            <p:cNvPr id="154" name="Straight Connector 153"/>
            <p:cNvCxnSpPr/>
            <p:nvPr/>
          </p:nvCxnSpPr>
          <p:spPr>
            <a:xfrm>
              <a:off x="1116957" y="2853060"/>
              <a:ext cx="161778" cy="156404"/>
            </a:xfrm>
            <a:prstGeom prst="line">
              <a:avLst/>
            </a:prstGeom>
            <a:ln w="2540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1725643" y="2841962"/>
              <a:ext cx="158068" cy="163462"/>
            </a:xfrm>
            <a:prstGeom prst="line">
              <a:avLst/>
            </a:prstGeom>
            <a:ln w="2540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1272327" y="3005856"/>
              <a:ext cx="161298" cy="153455"/>
            </a:xfrm>
            <a:prstGeom prst="line">
              <a:avLst/>
            </a:prstGeom>
            <a:ln w="2540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1881926" y="3001933"/>
              <a:ext cx="152400" cy="152400"/>
            </a:xfrm>
            <a:prstGeom prst="line">
              <a:avLst/>
            </a:prstGeom>
            <a:ln w="2540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14765" y="2548012"/>
              <a:ext cx="152400" cy="152400"/>
            </a:xfrm>
            <a:prstGeom prst="line">
              <a:avLst/>
            </a:prstGeom>
            <a:ln w="2540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967164" y="2698676"/>
              <a:ext cx="152400" cy="152400"/>
            </a:xfrm>
            <a:prstGeom prst="line">
              <a:avLst/>
            </a:prstGeom>
            <a:ln w="2540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2034328" y="3154333"/>
              <a:ext cx="152400" cy="152400"/>
            </a:xfrm>
            <a:prstGeom prst="line">
              <a:avLst/>
            </a:prstGeom>
            <a:ln w="2540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V="1">
              <a:off x="357129" y="2866209"/>
              <a:ext cx="152400" cy="155377"/>
            </a:xfrm>
            <a:prstGeom prst="line">
              <a:avLst/>
            </a:prstGeom>
            <a:ln w="2540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509460" y="2713810"/>
              <a:ext cx="152400" cy="155377"/>
            </a:xfrm>
            <a:prstGeom prst="line">
              <a:avLst/>
            </a:prstGeom>
            <a:ln w="2540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V="1">
              <a:off x="664157" y="2557298"/>
              <a:ext cx="158376" cy="151298"/>
            </a:xfrm>
            <a:prstGeom prst="line">
              <a:avLst/>
            </a:prstGeom>
            <a:ln w="2540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V="1">
              <a:off x="1421249" y="3002879"/>
              <a:ext cx="164121" cy="167530"/>
            </a:xfrm>
            <a:prstGeom prst="line">
              <a:avLst/>
            </a:prstGeom>
            <a:ln w="2540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1577127" y="2851536"/>
              <a:ext cx="152400" cy="155377"/>
            </a:xfrm>
            <a:prstGeom prst="line">
              <a:avLst/>
            </a:prstGeom>
            <a:ln w="25400">
              <a:solidFill>
                <a:schemeClr val="tx2"/>
              </a:solidFill>
              <a:prstDash val="sysDash"/>
            </a:ln>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flipH="1">
            <a:off x="2592802" y="3401186"/>
            <a:ext cx="813367" cy="307777"/>
          </a:xfrm>
          <a:prstGeom prst="rect">
            <a:avLst/>
          </a:prstGeom>
          <a:noFill/>
        </p:spPr>
        <p:txBody>
          <a:bodyPr wrap="square" rtlCol="0">
            <a:spAutoFit/>
          </a:bodyPr>
          <a:lstStyle/>
          <a:p>
            <a:r>
              <a:rPr lang="en-US" sz="1400" dirty="0" smtClean="0">
                <a:solidFill>
                  <a:prstClr val="black"/>
                </a:solidFill>
              </a:rPr>
              <a:t>A’ (0,-2)</a:t>
            </a:r>
            <a:endParaRPr lang="en-US" sz="1400" dirty="0">
              <a:solidFill>
                <a:prstClr val="black"/>
              </a:solidFill>
            </a:endParaRPr>
          </a:p>
        </p:txBody>
      </p:sp>
      <p:grpSp>
        <p:nvGrpSpPr>
          <p:cNvPr id="206" name="Group 205"/>
          <p:cNvGrpSpPr/>
          <p:nvPr/>
        </p:nvGrpSpPr>
        <p:grpSpPr>
          <a:xfrm>
            <a:off x="3364872" y="3268440"/>
            <a:ext cx="304800" cy="304800"/>
            <a:chOff x="1528147" y="3014635"/>
            <a:chExt cx="304800" cy="304800"/>
          </a:xfrm>
          <a:scene3d>
            <a:camera prst="orthographicFront">
              <a:rot lat="10800000" lon="0" rev="0"/>
            </a:camera>
            <a:lightRig rig="threePt" dir="t"/>
          </a:scene3d>
        </p:grpSpPr>
        <p:cxnSp>
          <p:nvCxnSpPr>
            <p:cNvPr id="187" name="Straight Connector 186"/>
            <p:cNvCxnSpPr/>
            <p:nvPr/>
          </p:nvCxnSpPr>
          <p:spPr>
            <a:xfrm>
              <a:off x="1528147" y="3014635"/>
              <a:ext cx="152400" cy="15240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1680547" y="3167035"/>
              <a:ext cx="152400" cy="15240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7162077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500"/>
                                  </p:stCondLst>
                                  <p:childTnLst>
                                    <p:set>
                                      <p:cBhvr>
                                        <p:cTn id="17" dur="1" fill="hold">
                                          <p:stCondLst>
                                            <p:cond delay="0"/>
                                          </p:stCondLst>
                                        </p:cTn>
                                        <p:tgtEl>
                                          <p:spTgt spid="104"/>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nodeType="afterEffect">
                                  <p:stCondLst>
                                    <p:cond delay="500"/>
                                  </p:stCondLst>
                                  <p:childTnLst>
                                    <p:set>
                                      <p:cBhvr>
                                        <p:cTn id="20" dur="1" fill="hold">
                                          <p:stCondLst>
                                            <p:cond delay="0"/>
                                          </p:stCondLst>
                                        </p:cTn>
                                        <p:tgtEl>
                                          <p:spTgt spid="106"/>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nodeType="afterEffect">
                                  <p:stCondLst>
                                    <p:cond delay="500"/>
                                  </p:stCondLst>
                                  <p:childTnLst>
                                    <p:set>
                                      <p:cBhvr>
                                        <p:cTn id="23" dur="1" fill="hold">
                                          <p:stCondLst>
                                            <p:cond delay="0"/>
                                          </p:stCondLst>
                                        </p:cTn>
                                        <p:tgtEl>
                                          <p:spTgt spid="87"/>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nodeType="afterEffect">
                                  <p:stCondLst>
                                    <p:cond delay="500"/>
                                  </p:stCondLst>
                                  <p:childTnLst>
                                    <p:set>
                                      <p:cBhvr>
                                        <p:cTn id="26" dur="1" fill="hold">
                                          <p:stCondLst>
                                            <p:cond delay="0"/>
                                          </p:stCondLst>
                                        </p:cTn>
                                        <p:tgtEl>
                                          <p:spTgt spid="88"/>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nodeType="afterEffect">
                                  <p:stCondLst>
                                    <p:cond delay="500"/>
                                  </p:stCondLst>
                                  <p:childTnLst>
                                    <p:set>
                                      <p:cBhvr>
                                        <p:cTn id="29" dur="1" fill="hold">
                                          <p:stCondLst>
                                            <p:cond delay="0"/>
                                          </p:stCondLst>
                                        </p:cTn>
                                        <p:tgtEl>
                                          <p:spTgt spid="82"/>
                                        </p:tgtEl>
                                        <p:attrNameLst>
                                          <p:attrName>style.visibility</p:attrName>
                                        </p:attrNameLst>
                                      </p:cBhvr>
                                      <p:to>
                                        <p:strVal val="visible"/>
                                      </p:to>
                                    </p:set>
                                  </p:childTnLst>
                                </p:cTn>
                              </p:par>
                            </p:childTnLst>
                          </p:cTn>
                        </p:par>
                        <p:par>
                          <p:cTn id="30" fill="hold">
                            <p:stCondLst>
                              <p:cond delay="2500"/>
                            </p:stCondLst>
                            <p:childTnLst>
                              <p:par>
                                <p:cTn id="31" presetID="1" presetClass="entr" presetSubtype="0" fill="hold" nodeType="afterEffect">
                                  <p:stCondLst>
                                    <p:cond delay="500"/>
                                  </p:stCondLst>
                                  <p:childTnLst>
                                    <p:set>
                                      <p:cBhvr>
                                        <p:cTn id="32" dur="1" fill="hold">
                                          <p:stCondLst>
                                            <p:cond delay="0"/>
                                          </p:stCondLst>
                                        </p:cTn>
                                        <p:tgtEl>
                                          <p:spTgt spid="84"/>
                                        </p:tgtEl>
                                        <p:attrNameLst>
                                          <p:attrName>style.visibility</p:attrName>
                                        </p:attrNameLst>
                                      </p:cBhvr>
                                      <p:to>
                                        <p:strVal val="visible"/>
                                      </p:to>
                                    </p:set>
                                  </p:childTnLst>
                                </p:cTn>
                              </p:par>
                            </p:childTnLst>
                          </p:cTn>
                        </p:par>
                        <p:par>
                          <p:cTn id="33" fill="hold">
                            <p:stCondLst>
                              <p:cond delay="3000"/>
                            </p:stCondLst>
                            <p:childTnLst>
                              <p:par>
                                <p:cTn id="34" presetID="1" presetClass="entr" presetSubtype="0" fill="hold" nodeType="afterEffect">
                                  <p:stCondLst>
                                    <p:cond delay="500"/>
                                  </p:stCondLst>
                                  <p:childTnLst>
                                    <p:set>
                                      <p:cBhvr>
                                        <p:cTn id="35" dur="1" fill="hold">
                                          <p:stCondLst>
                                            <p:cond delay="0"/>
                                          </p:stCondLst>
                                        </p:cTn>
                                        <p:tgtEl>
                                          <p:spTgt spid="107"/>
                                        </p:tgtEl>
                                        <p:attrNameLst>
                                          <p:attrName>style.visibility</p:attrName>
                                        </p:attrNameLst>
                                      </p:cBhvr>
                                      <p:to>
                                        <p:strVal val="visible"/>
                                      </p:to>
                                    </p:set>
                                  </p:childTnLst>
                                </p:cTn>
                              </p:par>
                            </p:childTnLst>
                          </p:cTn>
                        </p:par>
                        <p:par>
                          <p:cTn id="36" fill="hold">
                            <p:stCondLst>
                              <p:cond delay="3500"/>
                            </p:stCondLst>
                            <p:childTnLst>
                              <p:par>
                                <p:cTn id="37" presetID="1" presetClass="entr" presetSubtype="0" fill="hold" nodeType="afterEffect">
                                  <p:stCondLst>
                                    <p:cond delay="500"/>
                                  </p:stCondLst>
                                  <p:childTnLst>
                                    <p:set>
                                      <p:cBhvr>
                                        <p:cTn id="38" dur="1" fill="hold">
                                          <p:stCondLst>
                                            <p:cond delay="0"/>
                                          </p:stCondLst>
                                        </p:cTn>
                                        <p:tgtEl>
                                          <p:spTgt spid="108"/>
                                        </p:tgtEl>
                                        <p:attrNameLst>
                                          <p:attrName>style.visibility</p:attrName>
                                        </p:attrNameLst>
                                      </p:cBhvr>
                                      <p:to>
                                        <p:strVal val="visible"/>
                                      </p:to>
                                    </p:set>
                                  </p:childTnLst>
                                </p:cTn>
                              </p:par>
                            </p:childTnLst>
                          </p:cTn>
                        </p:par>
                        <p:par>
                          <p:cTn id="39" fill="hold">
                            <p:stCondLst>
                              <p:cond delay="4000"/>
                            </p:stCondLst>
                            <p:childTnLst>
                              <p:par>
                                <p:cTn id="40" presetID="1" presetClass="entr" presetSubtype="0" fill="hold" nodeType="afterEffect">
                                  <p:stCondLst>
                                    <p:cond delay="500"/>
                                  </p:stCondLst>
                                  <p:childTnLst>
                                    <p:set>
                                      <p:cBhvr>
                                        <p:cTn id="41" dur="1" fill="hold">
                                          <p:stCondLst>
                                            <p:cond delay="0"/>
                                          </p:stCondLst>
                                        </p:cTn>
                                        <p:tgtEl>
                                          <p:spTgt spid="83"/>
                                        </p:tgtEl>
                                        <p:attrNameLst>
                                          <p:attrName>style.visibility</p:attrName>
                                        </p:attrNameLst>
                                      </p:cBhvr>
                                      <p:to>
                                        <p:strVal val="visible"/>
                                      </p:to>
                                    </p:set>
                                  </p:childTnLst>
                                </p:cTn>
                              </p:par>
                            </p:childTnLst>
                          </p:cTn>
                        </p:par>
                        <p:par>
                          <p:cTn id="42" fill="hold">
                            <p:stCondLst>
                              <p:cond delay="4500"/>
                            </p:stCondLst>
                            <p:childTnLst>
                              <p:par>
                                <p:cTn id="43" presetID="1" presetClass="entr" presetSubtype="0" fill="hold" nodeType="afterEffect">
                                  <p:stCondLst>
                                    <p:cond delay="500"/>
                                  </p:stCondLst>
                                  <p:childTnLst>
                                    <p:set>
                                      <p:cBhvr>
                                        <p:cTn id="44" dur="1" fill="hold">
                                          <p:stCondLst>
                                            <p:cond delay="0"/>
                                          </p:stCondLst>
                                        </p:cTn>
                                        <p:tgtEl>
                                          <p:spTgt spid="86"/>
                                        </p:tgtEl>
                                        <p:attrNameLst>
                                          <p:attrName>style.visibility</p:attrName>
                                        </p:attrNameLst>
                                      </p:cBhvr>
                                      <p:to>
                                        <p:strVal val="visible"/>
                                      </p:to>
                                    </p:set>
                                  </p:childTnLst>
                                </p:cTn>
                              </p:par>
                            </p:childTnLst>
                          </p:cTn>
                        </p:par>
                        <p:par>
                          <p:cTn id="45" fill="hold">
                            <p:stCondLst>
                              <p:cond delay="5000"/>
                            </p:stCondLst>
                            <p:childTnLst>
                              <p:par>
                                <p:cTn id="46" presetID="1" presetClass="entr" presetSubtype="0" fill="hold" nodeType="afterEffect">
                                  <p:stCondLst>
                                    <p:cond delay="500"/>
                                  </p:stCondLst>
                                  <p:childTnLst>
                                    <p:set>
                                      <p:cBhvr>
                                        <p:cTn id="47" dur="1" fill="hold">
                                          <p:stCondLst>
                                            <p:cond delay="0"/>
                                          </p:stCondLst>
                                        </p:cTn>
                                        <p:tgtEl>
                                          <p:spTgt spid="89"/>
                                        </p:tgtEl>
                                        <p:attrNameLst>
                                          <p:attrName>style.visibility</p:attrName>
                                        </p:attrNameLst>
                                      </p:cBhvr>
                                      <p:to>
                                        <p:strVal val="visible"/>
                                      </p:to>
                                    </p:set>
                                  </p:childTnLst>
                                </p:cTn>
                              </p:par>
                            </p:childTnLst>
                          </p:cTn>
                        </p:par>
                        <p:par>
                          <p:cTn id="48" fill="hold">
                            <p:stCondLst>
                              <p:cond delay="5500"/>
                            </p:stCondLst>
                            <p:childTnLst>
                              <p:par>
                                <p:cTn id="49" presetID="1" presetClass="entr" presetSubtype="0" fill="hold" nodeType="afterEffect">
                                  <p:stCondLst>
                                    <p:cond delay="500"/>
                                  </p:stCondLst>
                                  <p:childTnLst>
                                    <p:set>
                                      <p:cBhvr>
                                        <p:cTn id="50" dur="1" fill="hold">
                                          <p:stCondLst>
                                            <p:cond delay="0"/>
                                          </p:stCondLst>
                                        </p:cTn>
                                        <p:tgtEl>
                                          <p:spTgt spid="114"/>
                                        </p:tgtEl>
                                        <p:attrNameLst>
                                          <p:attrName>style.visibility</p:attrName>
                                        </p:attrNameLst>
                                      </p:cBhvr>
                                      <p:to>
                                        <p:strVal val="visible"/>
                                      </p:to>
                                    </p:set>
                                  </p:childTnLst>
                                </p:cTn>
                              </p:par>
                            </p:childTnLst>
                          </p:cTn>
                        </p:par>
                        <p:par>
                          <p:cTn id="51" fill="hold">
                            <p:stCondLst>
                              <p:cond delay="6000"/>
                            </p:stCondLst>
                            <p:childTnLst>
                              <p:par>
                                <p:cTn id="52" presetID="1" presetClass="entr" presetSubtype="0" fill="hold" nodeType="afterEffect">
                                  <p:stCondLst>
                                    <p:cond delay="500"/>
                                  </p:stCondLst>
                                  <p:childTnLst>
                                    <p:set>
                                      <p:cBhvr>
                                        <p:cTn id="53" dur="1" fill="hold">
                                          <p:stCondLst>
                                            <p:cond delay="0"/>
                                          </p:stCondLst>
                                        </p:cTn>
                                        <p:tgtEl>
                                          <p:spTgt spid="115"/>
                                        </p:tgtEl>
                                        <p:attrNameLst>
                                          <p:attrName>style.visibility</p:attrName>
                                        </p:attrNameLst>
                                      </p:cBhvr>
                                      <p:to>
                                        <p:strVal val="visible"/>
                                      </p:to>
                                    </p:set>
                                  </p:childTnLst>
                                </p:cTn>
                              </p:par>
                            </p:childTnLst>
                          </p:cTn>
                        </p:par>
                        <p:par>
                          <p:cTn id="54" fill="hold">
                            <p:stCondLst>
                              <p:cond delay="6500"/>
                            </p:stCondLst>
                            <p:childTnLst>
                              <p:par>
                                <p:cTn id="55" presetID="1" presetClass="entr" presetSubtype="0" fill="hold" nodeType="afterEffect">
                                  <p:stCondLst>
                                    <p:cond delay="500"/>
                                  </p:stCondLst>
                                  <p:childTnLst>
                                    <p:set>
                                      <p:cBhvr>
                                        <p:cTn id="56" dur="1" fill="hold">
                                          <p:stCondLst>
                                            <p:cond delay="0"/>
                                          </p:stCondLst>
                                        </p:cTn>
                                        <p:tgtEl>
                                          <p:spTgt spid="116"/>
                                        </p:tgtEl>
                                        <p:attrNameLst>
                                          <p:attrName>style.visibility</p:attrName>
                                        </p:attrNameLst>
                                      </p:cBhvr>
                                      <p:to>
                                        <p:strVal val="visible"/>
                                      </p:to>
                                    </p:set>
                                  </p:childTnLst>
                                </p:cTn>
                              </p:par>
                            </p:childTnLst>
                          </p:cTn>
                        </p:par>
                        <p:par>
                          <p:cTn id="57" fill="hold">
                            <p:stCondLst>
                              <p:cond delay="7000"/>
                            </p:stCondLst>
                            <p:childTnLst>
                              <p:par>
                                <p:cTn id="58" presetID="1" presetClass="entr" presetSubtype="0" fill="hold" nodeType="afterEffect">
                                  <p:stCondLst>
                                    <p:cond delay="500"/>
                                  </p:stCondLst>
                                  <p:childTnLst>
                                    <p:set>
                                      <p:cBhvr>
                                        <p:cTn id="59" dur="1" fill="hold">
                                          <p:stCondLst>
                                            <p:cond delay="0"/>
                                          </p:stCondLst>
                                        </p:cTn>
                                        <p:tgtEl>
                                          <p:spTgt spid="117"/>
                                        </p:tgtEl>
                                        <p:attrNameLst>
                                          <p:attrName>style.visibility</p:attrName>
                                        </p:attrNameLst>
                                      </p:cBhvr>
                                      <p:to>
                                        <p:strVal val="visible"/>
                                      </p:to>
                                    </p:set>
                                  </p:childTnLst>
                                </p:cTn>
                              </p:par>
                            </p:childTnLst>
                          </p:cTn>
                        </p:par>
                        <p:par>
                          <p:cTn id="60" fill="hold">
                            <p:stCondLst>
                              <p:cond delay="7500"/>
                            </p:stCondLst>
                            <p:childTnLst>
                              <p:par>
                                <p:cTn id="61" presetID="1" presetClass="entr" presetSubtype="0" fill="hold" nodeType="afterEffect">
                                  <p:stCondLst>
                                    <p:cond delay="500"/>
                                  </p:stCondLst>
                                  <p:childTnLst>
                                    <p:set>
                                      <p:cBhvr>
                                        <p:cTn id="62" dur="1" fill="hold">
                                          <p:stCondLst>
                                            <p:cond delay="0"/>
                                          </p:stCondLst>
                                        </p:cTn>
                                        <p:tgtEl>
                                          <p:spTgt spid="118"/>
                                        </p:tgtEl>
                                        <p:attrNameLst>
                                          <p:attrName>style.visibility</p:attrName>
                                        </p:attrNameLst>
                                      </p:cBhvr>
                                      <p:to>
                                        <p:strVal val="visible"/>
                                      </p:to>
                                    </p:set>
                                  </p:childTnLst>
                                </p:cTn>
                              </p:par>
                            </p:childTnLst>
                          </p:cTn>
                        </p:par>
                        <p:par>
                          <p:cTn id="63" fill="hold">
                            <p:stCondLst>
                              <p:cond delay="8000"/>
                            </p:stCondLst>
                            <p:childTnLst>
                              <p:par>
                                <p:cTn id="64" presetID="1" presetClass="entr" presetSubtype="0" fill="hold" nodeType="afterEffect">
                                  <p:stCondLst>
                                    <p:cond delay="500"/>
                                  </p:stCondLst>
                                  <p:childTnLst>
                                    <p:set>
                                      <p:cBhvr>
                                        <p:cTn id="65" dur="1" fill="hold">
                                          <p:stCondLst>
                                            <p:cond delay="0"/>
                                          </p:stCondLst>
                                        </p:cTn>
                                        <p:tgtEl>
                                          <p:spTgt spid="119"/>
                                        </p:tgtEl>
                                        <p:attrNameLst>
                                          <p:attrName>style.visibility</p:attrName>
                                        </p:attrNameLst>
                                      </p:cBhvr>
                                      <p:to>
                                        <p:strVal val="visible"/>
                                      </p:to>
                                    </p:set>
                                  </p:childTnLst>
                                </p:cTn>
                              </p:par>
                            </p:childTnLst>
                          </p:cTn>
                        </p:par>
                        <p:par>
                          <p:cTn id="66" fill="hold">
                            <p:stCondLst>
                              <p:cond delay="8500"/>
                            </p:stCondLst>
                            <p:childTnLst>
                              <p:par>
                                <p:cTn id="67" presetID="1" presetClass="entr" presetSubtype="0" fill="hold" nodeType="afterEffect">
                                  <p:stCondLst>
                                    <p:cond delay="0"/>
                                  </p:stCondLst>
                                  <p:childTnLst>
                                    <p:set>
                                      <p:cBhvr>
                                        <p:cTn id="68" dur="1" fill="hold">
                                          <p:stCondLst>
                                            <p:cond delay="0"/>
                                          </p:stCondLst>
                                        </p:cTn>
                                        <p:tgtEl>
                                          <p:spTgt spid="120"/>
                                        </p:tgtEl>
                                        <p:attrNameLst>
                                          <p:attrName>style.visibility</p:attrName>
                                        </p:attrNameLst>
                                      </p:cBhvr>
                                      <p:to>
                                        <p:strVal val="visible"/>
                                      </p:to>
                                    </p:set>
                                  </p:childTnLst>
                                </p:cTn>
                              </p:par>
                            </p:childTnLst>
                          </p:cTn>
                        </p:par>
                        <p:par>
                          <p:cTn id="69" fill="hold">
                            <p:stCondLst>
                              <p:cond delay="8500"/>
                            </p:stCondLst>
                            <p:childTnLst>
                              <p:par>
                                <p:cTn id="70" presetID="1" presetClass="entr" presetSubtype="0" fill="hold" nodeType="afterEffect">
                                  <p:stCondLst>
                                    <p:cond delay="500"/>
                                  </p:stCondLst>
                                  <p:childTnLst>
                                    <p:set>
                                      <p:cBhvr>
                                        <p:cTn id="71" dur="1" fill="hold">
                                          <p:stCondLst>
                                            <p:cond delay="0"/>
                                          </p:stCondLst>
                                        </p:cTn>
                                        <p:tgtEl>
                                          <p:spTgt spid="121"/>
                                        </p:tgtEl>
                                        <p:attrNameLst>
                                          <p:attrName>style.visibility</p:attrName>
                                        </p:attrNameLst>
                                      </p:cBhvr>
                                      <p:to>
                                        <p:strVal val="visible"/>
                                      </p:to>
                                    </p:set>
                                  </p:childTnLst>
                                </p:cTn>
                              </p:par>
                            </p:childTnLst>
                          </p:cTn>
                        </p:par>
                        <p:par>
                          <p:cTn id="72" fill="hold">
                            <p:stCondLst>
                              <p:cond delay="9000"/>
                            </p:stCondLst>
                            <p:childTnLst>
                              <p:par>
                                <p:cTn id="73" presetID="1" presetClass="entr" presetSubtype="0" fill="hold" nodeType="afterEffect">
                                  <p:stCondLst>
                                    <p:cond delay="500"/>
                                  </p:stCondLst>
                                  <p:childTnLst>
                                    <p:set>
                                      <p:cBhvr>
                                        <p:cTn id="74" dur="1" fill="hold">
                                          <p:stCondLst>
                                            <p:cond delay="0"/>
                                          </p:stCondLst>
                                        </p:cTn>
                                        <p:tgtEl>
                                          <p:spTgt spid="122"/>
                                        </p:tgtEl>
                                        <p:attrNameLst>
                                          <p:attrName>style.visibility</p:attrName>
                                        </p:attrNameLst>
                                      </p:cBhvr>
                                      <p:to>
                                        <p:strVal val="visible"/>
                                      </p:to>
                                    </p:set>
                                  </p:childTnLst>
                                </p:cTn>
                              </p:par>
                            </p:childTnLst>
                          </p:cTn>
                        </p:par>
                        <p:par>
                          <p:cTn id="75" fill="hold">
                            <p:stCondLst>
                              <p:cond delay="9500"/>
                            </p:stCondLst>
                            <p:childTnLst>
                              <p:par>
                                <p:cTn id="76" presetID="1" presetClass="entr" presetSubtype="0" fill="hold" nodeType="afterEffect">
                                  <p:stCondLst>
                                    <p:cond delay="500"/>
                                  </p:stCondLst>
                                  <p:childTnLst>
                                    <p:set>
                                      <p:cBhvr>
                                        <p:cTn id="77" dur="1" fill="hold">
                                          <p:stCondLst>
                                            <p:cond delay="0"/>
                                          </p:stCondLst>
                                        </p:cTn>
                                        <p:tgtEl>
                                          <p:spTgt spid="123"/>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90"/>
                                        </p:tgtEl>
                                        <p:attrNameLst>
                                          <p:attrName>style.visibility</p:attrName>
                                        </p:attrNameLst>
                                      </p:cBhvr>
                                      <p:to>
                                        <p:strVal val="visible"/>
                                      </p:to>
                                    </p:set>
                                  </p:childTnLst>
                                </p:cTn>
                              </p:par>
                            </p:childTnLst>
                          </p:cTn>
                        </p:par>
                        <p:par>
                          <p:cTn id="82" fill="hold">
                            <p:stCondLst>
                              <p:cond delay="0"/>
                            </p:stCondLst>
                            <p:childTnLst>
                              <p:par>
                                <p:cTn id="83" presetID="1" presetClass="entr" presetSubtype="0" fill="hold" nodeType="afterEffect">
                                  <p:stCondLst>
                                    <p:cond delay="500"/>
                                  </p:stCondLst>
                                  <p:childTnLst>
                                    <p:set>
                                      <p:cBhvr>
                                        <p:cTn id="84" dur="1" fill="hold">
                                          <p:stCondLst>
                                            <p:cond delay="0"/>
                                          </p:stCondLst>
                                        </p:cTn>
                                        <p:tgtEl>
                                          <p:spTgt spid="127"/>
                                        </p:tgtEl>
                                        <p:attrNameLst>
                                          <p:attrName>style.visibility</p:attrName>
                                        </p:attrNameLst>
                                      </p:cBhvr>
                                      <p:to>
                                        <p:strVal val="visible"/>
                                      </p:to>
                                    </p:set>
                                  </p:childTnLst>
                                </p:cTn>
                              </p:par>
                            </p:childTnLst>
                          </p:cTn>
                        </p:par>
                        <p:par>
                          <p:cTn id="85" fill="hold">
                            <p:stCondLst>
                              <p:cond delay="500"/>
                            </p:stCondLst>
                            <p:childTnLst>
                              <p:par>
                                <p:cTn id="86" presetID="1" presetClass="entr" presetSubtype="0" fill="hold" nodeType="afterEffect">
                                  <p:stCondLst>
                                    <p:cond delay="500"/>
                                  </p:stCondLst>
                                  <p:childTnLst>
                                    <p:set>
                                      <p:cBhvr>
                                        <p:cTn id="87" dur="1" fill="hold">
                                          <p:stCondLst>
                                            <p:cond delay="0"/>
                                          </p:stCondLst>
                                        </p:cTn>
                                        <p:tgtEl>
                                          <p:spTgt spid="128"/>
                                        </p:tgtEl>
                                        <p:attrNameLst>
                                          <p:attrName>style.visibility</p:attrName>
                                        </p:attrNameLst>
                                      </p:cBhvr>
                                      <p:to>
                                        <p:strVal val="visible"/>
                                      </p:to>
                                    </p:set>
                                  </p:childTnLst>
                                </p:cTn>
                              </p:par>
                            </p:childTnLst>
                          </p:cTn>
                        </p:par>
                        <p:par>
                          <p:cTn id="88" fill="hold">
                            <p:stCondLst>
                              <p:cond delay="1000"/>
                            </p:stCondLst>
                            <p:childTnLst>
                              <p:par>
                                <p:cTn id="89" presetID="1" presetClass="entr" presetSubtype="0" fill="hold" nodeType="afterEffect">
                                  <p:stCondLst>
                                    <p:cond delay="500"/>
                                  </p:stCondLst>
                                  <p:childTnLst>
                                    <p:set>
                                      <p:cBhvr>
                                        <p:cTn id="90" dur="1" fill="hold">
                                          <p:stCondLst>
                                            <p:cond delay="0"/>
                                          </p:stCondLst>
                                        </p:cTn>
                                        <p:tgtEl>
                                          <p:spTgt spid="129"/>
                                        </p:tgtEl>
                                        <p:attrNameLst>
                                          <p:attrName>style.visibility</p:attrName>
                                        </p:attrNameLst>
                                      </p:cBhvr>
                                      <p:to>
                                        <p:strVal val="visible"/>
                                      </p:to>
                                    </p:set>
                                  </p:childTnLst>
                                </p:cTn>
                              </p:par>
                            </p:childTnLst>
                          </p:cTn>
                        </p:par>
                        <p:par>
                          <p:cTn id="91" fill="hold">
                            <p:stCondLst>
                              <p:cond delay="1500"/>
                            </p:stCondLst>
                            <p:childTnLst>
                              <p:par>
                                <p:cTn id="92" presetID="1" presetClass="entr" presetSubtype="0" fill="hold" nodeType="afterEffect">
                                  <p:stCondLst>
                                    <p:cond delay="500"/>
                                  </p:stCondLst>
                                  <p:childTnLst>
                                    <p:set>
                                      <p:cBhvr>
                                        <p:cTn id="93" dur="1" fill="hold">
                                          <p:stCondLst>
                                            <p:cond delay="0"/>
                                          </p:stCondLst>
                                        </p:cTn>
                                        <p:tgtEl>
                                          <p:spTgt spid="97"/>
                                        </p:tgtEl>
                                        <p:attrNameLst>
                                          <p:attrName>style.visibility</p:attrName>
                                        </p:attrNameLst>
                                      </p:cBhvr>
                                      <p:to>
                                        <p:strVal val="visible"/>
                                      </p:to>
                                    </p:set>
                                  </p:childTnLst>
                                </p:cTn>
                              </p:par>
                            </p:childTnLst>
                          </p:cTn>
                        </p:par>
                        <p:par>
                          <p:cTn id="94" fill="hold">
                            <p:stCondLst>
                              <p:cond delay="2000"/>
                            </p:stCondLst>
                            <p:childTnLst>
                              <p:par>
                                <p:cTn id="95" presetID="1" presetClass="entr" presetSubtype="0" fill="hold" nodeType="afterEffect">
                                  <p:stCondLst>
                                    <p:cond delay="500"/>
                                  </p:stCondLst>
                                  <p:childTnLst>
                                    <p:set>
                                      <p:cBhvr>
                                        <p:cTn id="96" dur="1" fill="hold">
                                          <p:stCondLst>
                                            <p:cond delay="0"/>
                                          </p:stCondLst>
                                        </p:cTn>
                                        <p:tgtEl>
                                          <p:spTgt spid="130"/>
                                        </p:tgtEl>
                                        <p:attrNameLst>
                                          <p:attrName>style.visibility</p:attrName>
                                        </p:attrNameLst>
                                      </p:cBhvr>
                                      <p:to>
                                        <p:strVal val="visible"/>
                                      </p:to>
                                    </p:set>
                                  </p:childTnLst>
                                </p:cTn>
                              </p:par>
                            </p:childTnLst>
                          </p:cTn>
                        </p:par>
                        <p:par>
                          <p:cTn id="97" fill="hold">
                            <p:stCondLst>
                              <p:cond delay="2500"/>
                            </p:stCondLst>
                            <p:childTnLst>
                              <p:par>
                                <p:cTn id="98" presetID="1" presetClass="entr" presetSubtype="0" fill="hold" nodeType="afterEffect">
                                  <p:stCondLst>
                                    <p:cond delay="500"/>
                                  </p:stCondLst>
                                  <p:childTnLst>
                                    <p:set>
                                      <p:cBhvr>
                                        <p:cTn id="99" dur="1" fill="hold">
                                          <p:stCondLst>
                                            <p:cond delay="0"/>
                                          </p:stCondLst>
                                        </p:cTn>
                                        <p:tgtEl>
                                          <p:spTgt spid="131"/>
                                        </p:tgtEl>
                                        <p:attrNameLst>
                                          <p:attrName>style.visibility</p:attrName>
                                        </p:attrNameLst>
                                      </p:cBhvr>
                                      <p:to>
                                        <p:strVal val="visible"/>
                                      </p:to>
                                    </p:set>
                                  </p:childTnLst>
                                </p:cTn>
                              </p:par>
                            </p:childTnLst>
                          </p:cTn>
                        </p:par>
                        <p:par>
                          <p:cTn id="100" fill="hold">
                            <p:stCondLst>
                              <p:cond delay="3000"/>
                            </p:stCondLst>
                            <p:childTnLst>
                              <p:par>
                                <p:cTn id="101" presetID="1" presetClass="entr" presetSubtype="0" fill="hold" nodeType="afterEffect">
                                  <p:stCondLst>
                                    <p:cond delay="500"/>
                                  </p:stCondLst>
                                  <p:childTnLst>
                                    <p:set>
                                      <p:cBhvr>
                                        <p:cTn id="102" dur="1" fill="hold">
                                          <p:stCondLst>
                                            <p:cond delay="0"/>
                                          </p:stCondLst>
                                        </p:cTn>
                                        <p:tgtEl>
                                          <p:spTgt spid="133"/>
                                        </p:tgtEl>
                                        <p:attrNameLst>
                                          <p:attrName>style.visibility</p:attrName>
                                        </p:attrNameLst>
                                      </p:cBhvr>
                                      <p:to>
                                        <p:strVal val="visible"/>
                                      </p:to>
                                    </p:set>
                                  </p:childTnLst>
                                </p:cTn>
                              </p:par>
                            </p:childTnLst>
                          </p:cTn>
                        </p:par>
                        <p:par>
                          <p:cTn id="103" fill="hold">
                            <p:stCondLst>
                              <p:cond delay="3500"/>
                            </p:stCondLst>
                            <p:childTnLst>
                              <p:par>
                                <p:cTn id="104" presetID="1" presetClass="entr" presetSubtype="0" fill="hold" nodeType="afterEffect">
                                  <p:stCondLst>
                                    <p:cond delay="500"/>
                                  </p:stCondLst>
                                  <p:childTnLst>
                                    <p:set>
                                      <p:cBhvr>
                                        <p:cTn id="105" dur="1" fill="hold">
                                          <p:stCondLst>
                                            <p:cond delay="0"/>
                                          </p:stCondLst>
                                        </p:cTn>
                                        <p:tgtEl>
                                          <p:spTgt spid="134"/>
                                        </p:tgtEl>
                                        <p:attrNameLst>
                                          <p:attrName>style.visibility</p:attrName>
                                        </p:attrNameLst>
                                      </p:cBhvr>
                                      <p:to>
                                        <p:strVal val="visible"/>
                                      </p:to>
                                    </p:set>
                                  </p:childTnLst>
                                </p:cTn>
                              </p:par>
                            </p:childTnLst>
                          </p:cTn>
                        </p:par>
                        <p:par>
                          <p:cTn id="106" fill="hold">
                            <p:stCondLst>
                              <p:cond delay="4000"/>
                            </p:stCondLst>
                            <p:childTnLst>
                              <p:par>
                                <p:cTn id="107" presetID="1" presetClass="entr" presetSubtype="0" fill="hold" nodeType="afterEffect">
                                  <p:stCondLst>
                                    <p:cond delay="500"/>
                                  </p:stCondLst>
                                  <p:childTnLst>
                                    <p:set>
                                      <p:cBhvr>
                                        <p:cTn id="108" dur="1" fill="hold">
                                          <p:stCondLst>
                                            <p:cond delay="0"/>
                                          </p:stCondLst>
                                        </p:cTn>
                                        <p:tgtEl>
                                          <p:spTgt spid="135"/>
                                        </p:tgtEl>
                                        <p:attrNameLst>
                                          <p:attrName>style.visibility</p:attrName>
                                        </p:attrNameLst>
                                      </p:cBhvr>
                                      <p:to>
                                        <p:strVal val="visible"/>
                                      </p:to>
                                    </p:set>
                                  </p:childTnLst>
                                </p:cTn>
                              </p:par>
                            </p:childTnLst>
                          </p:cTn>
                        </p:par>
                        <p:par>
                          <p:cTn id="109" fill="hold">
                            <p:stCondLst>
                              <p:cond delay="4500"/>
                            </p:stCondLst>
                            <p:childTnLst>
                              <p:par>
                                <p:cTn id="110" presetID="1" presetClass="entr" presetSubtype="0" fill="hold" nodeType="afterEffect">
                                  <p:stCondLst>
                                    <p:cond delay="500"/>
                                  </p:stCondLst>
                                  <p:childTnLst>
                                    <p:set>
                                      <p:cBhvr>
                                        <p:cTn id="111" dur="1" fill="hold">
                                          <p:stCondLst>
                                            <p:cond delay="0"/>
                                          </p:stCondLst>
                                        </p:cTn>
                                        <p:tgtEl>
                                          <p:spTgt spid="137"/>
                                        </p:tgtEl>
                                        <p:attrNameLst>
                                          <p:attrName>style.visibility</p:attrName>
                                        </p:attrNameLst>
                                      </p:cBhvr>
                                      <p:to>
                                        <p:strVal val="visible"/>
                                      </p:to>
                                    </p:set>
                                  </p:childTnLst>
                                </p:cTn>
                              </p:par>
                            </p:childTnLst>
                          </p:cTn>
                        </p:par>
                        <p:par>
                          <p:cTn id="112" fill="hold">
                            <p:stCondLst>
                              <p:cond delay="5000"/>
                            </p:stCondLst>
                            <p:childTnLst>
                              <p:par>
                                <p:cTn id="113" presetID="1" presetClass="entr" presetSubtype="0" fill="hold" nodeType="afterEffect">
                                  <p:stCondLst>
                                    <p:cond delay="500"/>
                                  </p:stCondLst>
                                  <p:childTnLst>
                                    <p:set>
                                      <p:cBhvr>
                                        <p:cTn id="114" dur="1" fill="hold">
                                          <p:stCondLst>
                                            <p:cond delay="0"/>
                                          </p:stCondLst>
                                        </p:cTn>
                                        <p:tgtEl>
                                          <p:spTgt spid="138"/>
                                        </p:tgtEl>
                                        <p:attrNameLst>
                                          <p:attrName>style.visibility</p:attrName>
                                        </p:attrNameLst>
                                      </p:cBhvr>
                                      <p:to>
                                        <p:strVal val="visible"/>
                                      </p:to>
                                    </p:set>
                                  </p:childTnLst>
                                </p:cTn>
                              </p:par>
                            </p:childTnLst>
                          </p:cTn>
                        </p:par>
                        <p:par>
                          <p:cTn id="115" fill="hold">
                            <p:stCondLst>
                              <p:cond delay="5500"/>
                            </p:stCondLst>
                            <p:childTnLst>
                              <p:par>
                                <p:cTn id="116" presetID="1" presetClass="entr" presetSubtype="0" fill="hold" nodeType="afterEffect">
                                  <p:stCondLst>
                                    <p:cond delay="500"/>
                                  </p:stCondLst>
                                  <p:childTnLst>
                                    <p:set>
                                      <p:cBhvr>
                                        <p:cTn id="117" dur="1" fill="hold">
                                          <p:stCondLst>
                                            <p:cond delay="0"/>
                                          </p:stCondLst>
                                        </p:cTn>
                                        <p:tgtEl>
                                          <p:spTgt spid="139"/>
                                        </p:tgtEl>
                                        <p:attrNameLst>
                                          <p:attrName>style.visibility</p:attrName>
                                        </p:attrNameLst>
                                      </p:cBhvr>
                                      <p:to>
                                        <p:strVal val="visible"/>
                                      </p:to>
                                    </p:set>
                                  </p:childTnLst>
                                </p:cTn>
                              </p:par>
                            </p:childTnLst>
                          </p:cTn>
                        </p:par>
                        <p:par>
                          <p:cTn id="118" fill="hold">
                            <p:stCondLst>
                              <p:cond delay="6000"/>
                            </p:stCondLst>
                            <p:childTnLst>
                              <p:par>
                                <p:cTn id="119" presetID="1" presetClass="entr" presetSubtype="0" fill="hold" nodeType="afterEffect">
                                  <p:stCondLst>
                                    <p:cond delay="500"/>
                                  </p:stCondLst>
                                  <p:childTnLst>
                                    <p:set>
                                      <p:cBhvr>
                                        <p:cTn id="120" dur="1" fill="hold">
                                          <p:stCondLst>
                                            <p:cond delay="0"/>
                                          </p:stCondLst>
                                        </p:cTn>
                                        <p:tgtEl>
                                          <p:spTgt spid="140"/>
                                        </p:tgtEl>
                                        <p:attrNameLst>
                                          <p:attrName>style.visibility</p:attrName>
                                        </p:attrNameLst>
                                      </p:cBhvr>
                                      <p:to>
                                        <p:strVal val="visible"/>
                                      </p:to>
                                    </p:set>
                                  </p:childTnLst>
                                </p:cTn>
                              </p:par>
                            </p:childTnLst>
                          </p:cTn>
                        </p:par>
                        <p:par>
                          <p:cTn id="121" fill="hold">
                            <p:stCondLst>
                              <p:cond delay="6500"/>
                            </p:stCondLst>
                            <p:childTnLst>
                              <p:par>
                                <p:cTn id="122" presetID="1" presetClass="entr" presetSubtype="0" fill="hold" nodeType="afterEffect">
                                  <p:stCondLst>
                                    <p:cond delay="500"/>
                                  </p:stCondLst>
                                  <p:childTnLst>
                                    <p:set>
                                      <p:cBhvr>
                                        <p:cTn id="123" dur="1" fill="hold">
                                          <p:stCondLst>
                                            <p:cond delay="0"/>
                                          </p:stCondLst>
                                        </p:cTn>
                                        <p:tgtEl>
                                          <p:spTgt spid="145"/>
                                        </p:tgtEl>
                                        <p:attrNameLst>
                                          <p:attrName>style.visibility</p:attrName>
                                        </p:attrNameLst>
                                      </p:cBhvr>
                                      <p:to>
                                        <p:strVal val="visible"/>
                                      </p:to>
                                    </p:set>
                                  </p:childTnLst>
                                </p:cTn>
                              </p:par>
                            </p:childTnLst>
                          </p:cTn>
                        </p:par>
                        <p:par>
                          <p:cTn id="124" fill="hold">
                            <p:stCondLst>
                              <p:cond delay="7000"/>
                            </p:stCondLst>
                            <p:childTnLst>
                              <p:par>
                                <p:cTn id="125" presetID="1" presetClass="entr" presetSubtype="0" fill="hold" nodeType="afterEffect">
                                  <p:stCondLst>
                                    <p:cond delay="500"/>
                                  </p:stCondLst>
                                  <p:childTnLst>
                                    <p:set>
                                      <p:cBhvr>
                                        <p:cTn id="126" dur="1" fill="hold">
                                          <p:stCondLst>
                                            <p:cond delay="0"/>
                                          </p:stCondLst>
                                        </p:cTn>
                                        <p:tgtEl>
                                          <p:spTgt spid="146"/>
                                        </p:tgtEl>
                                        <p:attrNameLst>
                                          <p:attrName>style.visibility</p:attrName>
                                        </p:attrNameLst>
                                      </p:cBhvr>
                                      <p:to>
                                        <p:strVal val="visible"/>
                                      </p:to>
                                    </p:set>
                                  </p:childTnLst>
                                </p:cTn>
                              </p:par>
                            </p:childTnLst>
                          </p:cTn>
                        </p:par>
                        <p:par>
                          <p:cTn id="127" fill="hold">
                            <p:stCondLst>
                              <p:cond delay="7500"/>
                            </p:stCondLst>
                            <p:childTnLst>
                              <p:par>
                                <p:cTn id="128" presetID="1" presetClass="entr" presetSubtype="0" fill="hold" nodeType="afterEffect">
                                  <p:stCondLst>
                                    <p:cond delay="500"/>
                                  </p:stCondLst>
                                  <p:childTnLst>
                                    <p:set>
                                      <p:cBhvr>
                                        <p:cTn id="129" dur="1" fill="hold">
                                          <p:stCondLst>
                                            <p:cond delay="0"/>
                                          </p:stCondLst>
                                        </p:cTn>
                                        <p:tgtEl>
                                          <p:spTgt spid="147"/>
                                        </p:tgtEl>
                                        <p:attrNameLst>
                                          <p:attrName>style.visibility</p:attrName>
                                        </p:attrNameLst>
                                      </p:cBhvr>
                                      <p:to>
                                        <p:strVal val="visible"/>
                                      </p:to>
                                    </p:set>
                                  </p:childTnLst>
                                </p:cTn>
                              </p:par>
                            </p:childTnLst>
                          </p:cTn>
                        </p:par>
                        <p:par>
                          <p:cTn id="130" fill="hold">
                            <p:stCondLst>
                              <p:cond delay="8000"/>
                            </p:stCondLst>
                            <p:childTnLst>
                              <p:par>
                                <p:cTn id="131" presetID="1" presetClass="entr" presetSubtype="0" fill="hold" nodeType="afterEffect">
                                  <p:stCondLst>
                                    <p:cond delay="500"/>
                                  </p:stCondLst>
                                  <p:childTnLst>
                                    <p:set>
                                      <p:cBhvr>
                                        <p:cTn id="132" dur="1" fill="hold">
                                          <p:stCondLst>
                                            <p:cond delay="0"/>
                                          </p:stCondLst>
                                        </p:cTn>
                                        <p:tgtEl>
                                          <p:spTgt spid="148"/>
                                        </p:tgtEl>
                                        <p:attrNameLst>
                                          <p:attrName>style.visibility</p:attrName>
                                        </p:attrNameLst>
                                      </p:cBhvr>
                                      <p:to>
                                        <p:strVal val="visible"/>
                                      </p:to>
                                    </p:set>
                                  </p:childTnLst>
                                </p:cTn>
                              </p:par>
                            </p:childTnLst>
                          </p:cTn>
                        </p:par>
                        <p:par>
                          <p:cTn id="133" fill="hold">
                            <p:stCondLst>
                              <p:cond delay="8500"/>
                            </p:stCondLst>
                            <p:childTnLst>
                              <p:par>
                                <p:cTn id="134" presetID="1" presetClass="entr" presetSubtype="0" fill="hold" nodeType="afterEffect">
                                  <p:stCondLst>
                                    <p:cond delay="500"/>
                                  </p:stCondLst>
                                  <p:childTnLst>
                                    <p:set>
                                      <p:cBhvr>
                                        <p:cTn id="135" dur="1" fill="hold">
                                          <p:stCondLst>
                                            <p:cond delay="0"/>
                                          </p:stCondLst>
                                        </p:cTn>
                                        <p:tgtEl>
                                          <p:spTgt spid="149"/>
                                        </p:tgtEl>
                                        <p:attrNameLst>
                                          <p:attrName>style.visibility</p:attrName>
                                        </p:attrNameLst>
                                      </p:cBhvr>
                                      <p:to>
                                        <p:strVal val="visible"/>
                                      </p:to>
                                    </p:set>
                                  </p:childTnLst>
                                </p:cTn>
                              </p:par>
                            </p:childTnLst>
                          </p:cTn>
                        </p:par>
                        <p:par>
                          <p:cTn id="136" fill="hold">
                            <p:stCondLst>
                              <p:cond delay="9000"/>
                            </p:stCondLst>
                            <p:childTnLst>
                              <p:par>
                                <p:cTn id="137" presetID="1" presetClass="entr" presetSubtype="0" fill="hold" nodeType="afterEffect">
                                  <p:stCondLst>
                                    <p:cond delay="500"/>
                                  </p:stCondLst>
                                  <p:childTnLst>
                                    <p:set>
                                      <p:cBhvr>
                                        <p:cTn id="138" dur="1" fill="hold">
                                          <p:stCondLst>
                                            <p:cond delay="0"/>
                                          </p:stCondLst>
                                        </p:cTn>
                                        <p:tgtEl>
                                          <p:spTgt spid="151"/>
                                        </p:tgtEl>
                                        <p:attrNameLst>
                                          <p:attrName>style.visibility</p:attrName>
                                        </p:attrNameLst>
                                      </p:cBhvr>
                                      <p:to>
                                        <p:strVal val="visible"/>
                                      </p:to>
                                    </p:set>
                                  </p:childTnLst>
                                </p:cTn>
                              </p:par>
                            </p:childTnLst>
                          </p:cTn>
                        </p:par>
                        <p:par>
                          <p:cTn id="139" fill="hold">
                            <p:stCondLst>
                              <p:cond delay="9500"/>
                            </p:stCondLst>
                            <p:childTnLst>
                              <p:par>
                                <p:cTn id="140" presetID="1" presetClass="entr" presetSubtype="0" fill="hold" nodeType="afterEffect">
                                  <p:stCondLst>
                                    <p:cond delay="500"/>
                                  </p:stCondLst>
                                  <p:childTnLst>
                                    <p:set>
                                      <p:cBhvr>
                                        <p:cTn id="141" dur="1" fill="hold">
                                          <p:stCondLst>
                                            <p:cond delay="0"/>
                                          </p:stCondLst>
                                        </p:cTn>
                                        <p:tgtEl>
                                          <p:spTgt spid="152"/>
                                        </p:tgtEl>
                                        <p:attrNameLst>
                                          <p:attrName>style.visibility</p:attrName>
                                        </p:attrNameLst>
                                      </p:cBhvr>
                                      <p:to>
                                        <p:strVal val="visible"/>
                                      </p:to>
                                    </p:set>
                                  </p:childTnLst>
                                </p:cTn>
                              </p:par>
                            </p:childTnLst>
                          </p:cTn>
                        </p:par>
                        <p:par>
                          <p:cTn id="142" fill="hold">
                            <p:stCondLst>
                              <p:cond delay="10000"/>
                            </p:stCondLst>
                            <p:childTnLst>
                              <p:par>
                                <p:cTn id="143" presetID="1" presetClass="entr" presetSubtype="0" fill="hold" nodeType="afterEffect">
                                  <p:stCondLst>
                                    <p:cond delay="500"/>
                                  </p:stCondLst>
                                  <p:childTnLst>
                                    <p:set>
                                      <p:cBhvr>
                                        <p:cTn id="144" dur="1" fill="hold">
                                          <p:stCondLst>
                                            <p:cond delay="0"/>
                                          </p:stCondLst>
                                        </p:cTn>
                                        <p:tgtEl>
                                          <p:spTgt spid="153"/>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168"/>
                                        </p:tgtEl>
                                        <p:attrNameLst>
                                          <p:attrName>style.visibility</p:attrName>
                                        </p:attrNameLst>
                                      </p:cBhvr>
                                      <p:to>
                                        <p:strVal val="visible"/>
                                      </p:to>
                                    </p:set>
                                  </p:childTnLst>
                                </p:cTn>
                              </p:par>
                            </p:childTnLst>
                          </p:cTn>
                        </p:par>
                        <p:par>
                          <p:cTn id="161" fill="hold">
                            <p:stCondLst>
                              <p:cond delay="0"/>
                            </p:stCondLst>
                            <p:childTnLst>
                              <p:par>
                                <p:cTn id="162" presetID="1" presetClass="entr" presetSubtype="0" fill="hold" grpId="0" nodeType="afterEffect">
                                  <p:stCondLst>
                                    <p:cond delay="0"/>
                                  </p:stCondLst>
                                  <p:childTnLst>
                                    <p:set>
                                      <p:cBhvr>
                                        <p:cTn id="163" dur="1" fill="hold">
                                          <p:stCondLst>
                                            <p:cond delay="0"/>
                                          </p:stCondLst>
                                        </p:cTn>
                                        <p:tgtEl>
                                          <p:spTgt spid="183"/>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 presetClass="entr" presetSubtype="0" fill="hold" nodeType="clickEffect">
                                  <p:stCondLst>
                                    <p:cond delay="0"/>
                                  </p:stCondLst>
                                  <p:childTnLst>
                                    <p:set>
                                      <p:cBhvr>
                                        <p:cTn id="167" dur="1" fill="hold">
                                          <p:stCondLst>
                                            <p:cond delay="0"/>
                                          </p:stCondLst>
                                        </p:cTn>
                                        <p:tgtEl>
                                          <p:spTgt spid="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The Catalan Number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a:bodyPr>
              <a:lstStyle/>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1800"/>
                  </a:spcBef>
                  <a:spcAft>
                    <a:spcPts val="1200"/>
                  </a:spcAft>
                  <a:buNone/>
                </a:pPr>
                <a:endParaRPr lang="en-US" sz="1600" dirty="0" smtClean="0">
                  <a:latin typeface="Calibri" panose="020F0502020204030204" pitchFamily="34" charset="0"/>
                  <a:cs typeface="Calibri" panose="020F0502020204030204" pitchFamily="34" charset="0"/>
                </a:endParaRPr>
              </a:p>
              <a:p>
                <a:pPr marL="82296" indent="0" algn="just">
                  <a:spcBef>
                    <a:spcPts val="1800"/>
                  </a:spcBef>
                  <a:spcAft>
                    <a:spcPts val="1200"/>
                  </a:spcAft>
                  <a:buNone/>
                </a:pPr>
                <a:endParaRPr lang="en-US" sz="1600" dirty="0" smtClean="0">
                  <a:latin typeface="Calibri" panose="020F0502020204030204" pitchFamily="34" charset="0"/>
                  <a:cs typeface="Calibri" panose="020F0502020204030204" pitchFamily="34" charset="0"/>
                </a:endParaRPr>
              </a:p>
              <a:p>
                <a:pPr marL="82296" indent="0" algn="just">
                  <a:buNone/>
                </a:pPr>
                <a:r>
                  <a:rPr lang="en-US" sz="1600" dirty="0" smtClean="0">
                    <a:latin typeface="Calibri" panose="020F0502020204030204" pitchFamily="34" charset="0"/>
                    <a:cs typeface="Calibri" panose="020F0502020204030204" pitchFamily="34" charset="0"/>
                  </a:rPr>
                  <a:t>Can you find the number of paths from </a:t>
                </a:r>
                <a14:m>
                  <m:oMath xmlns:m="http://schemas.openxmlformats.org/officeDocument/2006/math">
                    <m:r>
                      <a:rPr lang="en-US" sz="1600" i="1" dirty="0" smtClean="0">
                        <a:latin typeface="Cambria Math" panose="02040503050406030204" pitchFamily="18" charset="0"/>
                        <a:cs typeface="Calibri" panose="020F0502020204030204" pitchFamily="34" charset="0"/>
                      </a:rPr>
                      <m:t>𝐴</m:t>
                    </m:r>
                  </m:oMath>
                </a14:m>
                <a:r>
                  <a:rPr lang="en-US" sz="1600" dirty="0" smtClean="0">
                    <a:latin typeface="Calibri" panose="020F0502020204030204" pitchFamily="34" charset="0"/>
                    <a:cs typeface="Calibri" panose="020F0502020204030204" pitchFamily="34" charset="0"/>
                  </a:rPr>
                  <a:t> to </a:t>
                </a:r>
                <a14:m>
                  <m:oMath xmlns:m="http://schemas.openxmlformats.org/officeDocument/2006/math">
                    <m:r>
                      <a:rPr lang="en-US" sz="1600" i="1" dirty="0" smtClean="0">
                        <a:latin typeface="Cambria Math" panose="02040503050406030204" pitchFamily="18" charset="0"/>
                        <a:cs typeface="Calibri" panose="020F0502020204030204" pitchFamily="34" charset="0"/>
                      </a:rPr>
                      <m:t>𝐵</m:t>
                    </m:r>
                  </m:oMath>
                </a14:m>
                <a:r>
                  <a:rPr lang="en-US" sz="1600" dirty="0" smtClean="0">
                    <a:latin typeface="Calibri" panose="020F0502020204030204" pitchFamily="34" charset="0"/>
                    <a:cs typeface="Calibri" panose="020F0502020204030204" pitchFamily="34" charset="0"/>
                  </a:rPr>
                  <a:t> that cross the </a:t>
                </a:r>
                <a14:m>
                  <m:oMath xmlns:m="http://schemas.openxmlformats.org/officeDocument/2006/math">
                    <m:r>
                      <a:rPr lang="en-US" sz="1600" i="1" dirty="0" smtClean="0">
                        <a:latin typeface="Cambria Math" panose="02040503050406030204" pitchFamily="18" charset="0"/>
                        <a:cs typeface="Calibri" panose="020F0502020204030204" pitchFamily="34" charset="0"/>
                      </a:rPr>
                      <m:t>𝑥</m:t>
                    </m:r>
                  </m:oMath>
                </a14:m>
                <a:r>
                  <a:rPr lang="en-US" sz="1600" dirty="0" smtClean="0">
                    <a:latin typeface="Calibri" panose="020F0502020204030204" pitchFamily="34" charset="0"/>
                    <a:cs typeface="Calibri" panose="020F0502020204030204" pitchFamily="34" charset="0"/>
                  </a:rPr>
                  <a:t>-axis? </a:t>
                </a:r>
              </a:p>
              <a:p>
                <a:pPr marL="82296" indent="0" algn="just">
                  <a:buNone/>
                </a:pPr>
                <a:endParaRPr lang="en-US" sz="1600" dirty="0" smtClean="0">
                  <a:latin typeface="Calibri" panose="020F0502020204030204" pitchFamily="34" charset="0"/>
                  <a:cs typeface="Calibri" panose="020F0502020204030204" pitchFamily="34" charset="0"/>
                </a:endParaRPr>
              </a:p>
              <a:p>
                <a:pPr marL="82296" indent="0" algn="just">
                  <a:buNone/>
                </a:pPr>
                <a:r>
                  <a:rPr lang="en-US" sz="1600" dirty="0" smtClean="0">
                    <a:latin typeface="Calibri" panose="020F0502020204030204" pitchFamily="34" charset="0"/>
                    <a:cs typeface="Calibri" panose="020F0502020204030204" pitchFamily="34" charset="0"/>
                  </a:rPr>
                  <a:t>Such paths touch or cross the line </a:t>
                </a:r>
                <a14:m>
                  <m:oMath xmlns:m="http://schemas.openxmlformats.org/officeDocument/2006/math">
                    <m:r>
                      <a:rPr lang="en-US" sz="1600" i="1" dirty="0" smtClean="0">
                        <a:latin typeface="Cambria Math" panose="02040503050406030204" pitchFamily="18" charset="0"/>
                        <a:cs typeface="Calibri" panose="020F0502020204030204" pitchFamily="34" charset="0"/>
                      </a:rPr>
                      <m:t>𝑦</m:t>
                    </m:r>
                    <m:r>
                      <a:rPr lang="en-US" sz="1600" i="1" dirty="0"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So, we can reflect A in line y=-1, which results in the point A’’(0,-4). The number of paths from A to B that cross the x-axis is thus the number of paths from A’’ to B, that is,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𝑁</m:t>
                        </m:r>
                      </m:e>
                      <m:sub>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𝐴</m:t>
                            </m:r>
                          </m:e>
                          <m:sup>
                            <m:r>
                              <a:rPr lang="en-US" sz="1600" b="0" i="1" smtClean="0">
                                <a:latin typeface="Cambria Math" panose="02040503050406030204" pitchFamily="18" charset="0"/>
                                <a:cs typeface="Calibri" panose="020F0502020204030204" pitchFamily="34" charset="0"/>
                              </a:rPr>
                              <m:t>′′</m:t>
                            </m:r>
                          </m:sup>
                        </m:sSup>
                        <m:r>
                          <a:rPr lang="en-US" sz="1600" b="0" i="1" smtClean="0">
                            <a:latin typeface="Cambria Math" panose="02040503050406030204" pitchFamily="18" charset="0"/>
                            <a:cs typeface="Calibri" panose="020F0502020204030204" pitchFamily="34" charset="0"/>
                          </a:rPr>
                          <m:t>𝐵</m:t>
                        </m:r>
                      </m:sub>
                    </m:sSub>
                    <m:r>
                      <a:rPr lang="en-US" sz="1600" b="0" i="1" smtClean="0">
                        <a:latin typeface="Cambria Math" panose="02040503050406030204" pitchFamily="18" charset="0"/>
                        <a:cs typeface="Calibri" panose="020F0502020204030204" pitchFamily="34" charset="0"/>
                      </a:rPr>
                      <m:t>=</m:t>
                    </m:r>
                    <m:f>
                      <m:fPr>
                        <m:ctrlPr>
                          <a:rPr lang="en-US" sz="1600" b="0" i="1" smtClean="0">
                            <a:latin typeface="Cambria Math" panose="02040503050406030204" pitchFamily="18" charset="0"/>
                            <a:cs typeface="Calibri" panose="020F0502020204030204" pitchFamily="34" charset="0"/>
                          </a:rPr>
                        </m:ctrlPr>
                      </m:fPr>
                      <m:num>
                        <m:r>
                          <a:rPr lang="en-US" sz="1600" b="0" i="1" smtClean="0">
                            <a:latin typeface="Cambria Math" panose="02040503050406030204" pitchFamily="18" charset="0"/>
                            <a:cs typeface="Calibri" panose="020F0502020204030204" pitchFamily="34" charset="0"/>
                          </a:rPr>
                          <m:t>22!</m:t>
                        </m:r>
                      </m:num>
                      <m:den>
                        <m:r>
                          <a:rPr lang="en-US" sz="1600" b="0" i="1" smtClean="0">
                            <a:latin typeface="Cambria Math" panose="02040503050406030204" pitchFamily="18" charset="0"/>
                            <a:cs typeface="Calibri" panose="020F0502020204030204" pitchFamily="34" charset="0"/>
                          </a:rPr>
                          <m:t>15!7!</m:t>
                        </m:r>
                      </m:den>
                    </m:f>
                    <m:r>
                      <a:rPr lang="en-US" sz="1600" b="0" i="1" smtClean="0">
                        <a:latin typeface="Cambria Math" panose="02040503050406030204" pitchFamily="18" charset="0"/>
                        <a:cs typeface="Calibri" panose="020F0502020204030204" pitchFamily="34" charset="0"/>
                      </a:rPr>
                      <m:t>=170,544</m:t>
                    </m:r>
                  </m:oMath>
                </a14:m>
                <a:r>
                  <a:rPr lang="en-US" sz="16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27</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grpSp>
        <p:nvGrpSpPr>
          <p:cNvPr id="80" name="Group 79"/>
          <p:cNvGrpSpPr/>
          <p:nvPr/>
        </p:nvGrpSpPr>
        <p:grpSpPr>
          <a:xfrm>
            <a:off x="2570294" y="1289437"/>
            <a:ext cx="4917304" cy="2879279"/>
            <a:chOff x="3276600" y="2057400"/>
            <a:chExt cx="4917304" cy="2879279"/>
          </a:xfrm>
        </p:grpSpPr>
        <p:cxnSp>
          <p:nvCxnSpPr>
            <p:cNvPr id="14" name="Straight Arrow Connector 13"/>
            <p:cNvCxnSpPr/>
            <p:nvPr/>
          </p:nvCxnSpPr>
          <p:spPr>
            <a:xfrm flipV="1">
              <a:off x="4002904" y="3639792"/>
              <a:ext cx="3581400" cy="14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3989190" y="2191991"/>
              <a:ext cx="13714" cy="27446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442689" y="3336479"/>
              <a:ext cx="105893" cy="307777"/>
            </a:xfrm>
            <a:prstGeom prst="rect">
              <a:avLst/>
            </a:prstGeom>
            <a:noFill/>
          </p:spPr>
          <p:txBody>
            <a:bodyPr wrap="square" rtlCol="0">
              <a:spAutoFit/>
            </a:bodyPr>
            <a:lstStyle/>
            <a:p>
              <a:r>
                <a:rPr lang="en-US" sz="1400" dirty="0" smtClean="0">
                  <a:solidFill>
                    <a:prstClr val="black"/>
                  </a:solidFill>
                </a:rPr>
                <a:t>x</a:t>
              </a:r>
              <a:endParaRPr lang="en-US" sz="1400" dirty="0">
                <a:solidFill>
                  <a:prstClr val="black"/>
                </a:solidFill>
              </a:endParaRPr>
            </a:p>
          </p:txBody>
        </p:sp>
        <p:sp>
          <p:nvSpPr>
            <p:cNvPr id="52" name="TextBox 51"/>
            <p:cNvSpPr txBox="1"/>
            <p:nvPr/>
          </p:nvSpPr>
          <p:spPr>
            <a:xfrm flipH="1">
              <a:off x="3692010" y="2057400"/>
              <a:ext cx="228599" cy="307777"/>
            </a:xfrm>
            <a:prstGeom prst="rect">
              <a:avLst/>
            </a:prstGeom>
            <a:noFill/>
          </p:spPr>
          <p:txBody>
            <a:bodyPr wrap="square" rtlCol="0">
              <a:spAutoFit/>
            </a:bodyPr>
            <a:lstStyle/>
            <a:p>
              <a:r>
                <a:rPr lang="en-US" sz="1400" dirty="0" smtClean="0">
                  <a:solidFill>
                    <a:prstClr val="black"/>
                  </a:solidFill>
                </a:rPr>
                <a:t>y</a:t>
              </a:r>
              <a:endParaRPr lang="en-US" sz="1400" dirty="0">
                <a:solidFill>
                  <a:prstClr val="black"/>
                </a:solidFill>
              </a:endParaRPr>
            </a:p>
          </p:txBody>
        </p:sp>
        <p:cxnSp>
          <p:nvCxnSpPr>
            <p:cNvPr id="6" name="Straight Connector 5"/>
            <p:cNvCxnSpPr/>
            <p:nvPr/>
          </p:nvCxnSpPr>
          <p:spPr>
            <a:xfrm>
              <a:off x="4002904" y="3488879"/>
              <a:ext cx="3352800" cy="1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002904" y="37936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002904" y="39460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002904" y="40984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02904" y="42508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02904" y="44032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02904" y="45556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002904" y="47080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002904" y="33364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002904" y="31840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02904" y="30316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02904" y="28792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002904" y="27268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002904" y="25744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002904" y="24220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1553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3077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4601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125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7649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9173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0697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2221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3745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5269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6793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8317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9841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1365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2889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4413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5937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7461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8985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70509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2033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3557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3973810" y="331943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74" name="TextBox 73"/>
            <p:cNvSpPr txBox="1"/>
            <p:nvPr/>
          </p:nvSpPr>
          <p:spPr>
            <a:xfrm flipH="1">
              <a:off x="3276600" y="3184079"/>
              <a:ext cx="689520" cy="307777"/>
            </a:xfrm>
            <a:prstGeom prst="rect">
              <a:avLst/>
            </a:prstGeom>
            <a:noFill/>
          </p:spPr>
          <p:txBody>
            <a:bodyPr wrap="square" rtlCol="0">
              <a:spAutoFit/>
            </a:bodyPr>
            <a:lstStyle/>
            <a:p>
              <a:r>
                <a:rPr lang="en-US" sz="1400" dirty="0" smtClean="0">
                  <a:solidFill>
                    <a:prstClr val="black"/>
                  </a:solidFill>
                </a:rPr>
                <a:t>A (0,2)</a:t>
              </a:r>
              <a:endParaRPr lang="en-US" sz="1400" dirty="0">
                <a:solidFill>
                  <a:prstClr val="black"/>
                </a:solidFill>
              </a:endParaRPr>
            </a:p>
          </p:txBody>
        </p:sp>
        <p:sp>
          <p:nvSpPr>
            <p:cNvPr id="75" name="Oval 74"/>
            <p:cNvSpPr/>
            <p:nvPr/>
          </p:nvSpPr>
          <p:spPr>
            <a:xfrm>
              <a:off x="7332844" y="3009563"/>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76" name="TextBox 75"/>
            <p:cNvSpPr txBox="1"/>
            <p:nvPr/>
          </p:nvSpPr>
          <p:spPr>
            <a:xfrm flipH="1">
              <a:off x="7369418" y="2874815"/>
              <a:ext cx="824486" cy="307777"/>
            </a:xfrm>
            <a:prstGeom prst="rect">
              <a:avLst/>
            </a:prstGeom>
            <a:noFill/>
          </p:spPr>
          <p:txBody>
            <a:bodyPr wrap="square" rtlCol="0">
              <a:spAutoFit/>
            </a:bodyPr>
            <a:lstStyle/>
            <a:p>
              <a:r>
                <a:rPr lang="en-US" sz="1400" dirty="0" smtClean="0">
                  <a:solidFill>
                    <a:prstClr val="black"/>
                  </a:solidFill>
                </a:rPr>
                <a:t>B (22,4)</a:t>
              </a:r>
              <a:endParaRPr lang="en-US" sz="1400" dirty="0">
                <a:solidFill>
                  <a:prstClr val="black"/>
                </a:solidFill>
              </a:endParaRPr>
            </a:p>
          </p:txBody>
        </p:sp>
      </p:grpSp>
      <p:cxnSp>
        <p:nvCxnSpPr>
          <p:cNvPr id="82" name="Straight Connector 81"/>
          <p:cNvCxnSpPr/>
          <p:nvPr/>
        </p:nvCxnSpPr>
        <p:spPr>
          <a:xfrm>
            <a:off x="4050615" y="2414629"/>
            <a:ext cx="161778" cy="156404"/>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659301" y="2403531"/>
            <a:ext cx="158068" cy="16346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205985" y="2567425"/>
            <a:ext cx="161298" cy="153455"/>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815584" y="2563502"/>
            <a:ext cx="152400"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3748423" y="2109581"/>
            <a:ext cx="152400"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3900822" y="2260245"/>
            <a:ext cx="152400"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4967986" y="2715902"/>
            <a:ext cx="152400"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3292237" y="2565539"/>
            <a:ext cx="152400" cy="1524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3905501" y="3026744"/>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3290787" y="2427778"/>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3443118" y="2275379"/>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3597815" y="2118867"/>
            <a:ext cx="158376" cy="15129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V="1">
            <a:off x="4354907" y="2564448"/>
            <a:ext cx="164121" cy="16753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4510785" y="2413105"/>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V="1">
            <a:off x="5121113" y="2727418"/>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V="1">
            <a:off x="5272786" y="2571033"/>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V="1">
            <a:off x="5425234" y="2414398"/>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5573875" y="2265222"/>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5719910" y="2117484"/>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V="1">
            <a:off x="5875270" y="1963490"/>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6027670" y="1801145"/>
            <a:ext cx="163134" cy="161834"/>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6184680" y="1797994"/>
            <a:ext cx="152400"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6336811" y="1950478"/>
            <a:ext cx="152400"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6491986" y="2100636"/>
            <a:ext cx="152400"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3444637" y="2717939"/>
            <a:ext cx="152400" cy="1524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3597037" y="2870339"/>
            <a:ext cx="152400" cy="1524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749437" y="3022739"/>
            <a:ext cx="168890" cy="15938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V="1">
            <a:off x="4059295" y="2864178"/>
            <a:ext cx="165874" cy="16405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4210080" y="2868747"/>
            <a:ext cx="152400" cy="1524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4362480" y="3021147"/>
            <a:ext cx="152400" cy="1524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4514880" y="3173547"/>
            <a:ext cx="152400" cy="1524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4665232" y="3325947"/>
            <a:ext cx="169709" cy="16548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4821993" y="3336056"/>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4975855" y="3180678"/>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V="1">
            <a:off x="5124701" y="3029524"/>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V="1">
            <a:off x="5278477" y="2875832"/>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V="1">
            <a:off x="5427174" y="2722174"/>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V="1">
            <a:off x="5577192" y="2571262"/>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5729591" y="2415591"/>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5881990" y="2260476"/>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flipV="1">
            <a:off x="6034330" y="2105782"/>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6177616" y="2099736"/>
            <a:ext cx="169709" cy="16548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6330016" y="2252136"/>
            <a:ext cx="169709" cy="16548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V="1">
            <a:off x="6485568" y="2264240"/>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895600" y="3028234"/>
            <a:ext cx="3962400" cy="0"/>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6698346" y="2845619"/>
                <a:ext cx="1066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solidFill>
                            <a:prstClr val="black"/>
                          </a:solidFill>
                          <a:latin typeface="Cambria Math" panose="02040503050406030204" pitchFamily="18" charset="0"/>
                        </a:rPr>
                        <m:t>𝑦</m:t>
                      </m:r>
                      <m:r>
                        <a:rPr lang="en-US" sz="1400" i="1" smtClean="0">
                          <a:solidFill>
                            <a:prstClr val="black"/>
                          </a:solidFill>
                          <a:latin typeface="Cambria Math" panose="02040503050406030204" pitchFamily="18" charset="0"/>
                        </a:rPr>
                        <m:t>=−1</m:t>
                      </m:r>
                    </m:oMath>
                  </m:oMathPara>
                </a14:m>
                <a:endParaRPr lang="en-US" sz="1400" dirty="0">
                  <a:solidFill>
                    <a:prstClr val="black"/>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698346" y="2845619"/>
                <a:ext cx="1066800" cy="307777"/>
              </a:xfrm>
              <a:prstGeom prst="rect">
                <a:avLst/>
              </a:prstGeom>
              <a:blipFill rotWithShape="0">
                <a:blip r:embed="rId5"/>
                <a:stretch>
                  <a:fillRect b="-4000"/>
                </a:stretch>
              </a:blipFill>
            </p:spPr>
            <p:txBody>
              <a:bodyPr/>
              <a:lstStyle/>
              <a:p>
                <a:r>
                  <a:rPr lang="en-US">
                    <a:noFill/>
                  </a:rPr>
                  <a:t> </a:t>
                </a:r>
              </a:p>
            </p:txBody>
          </p:sp>
        </mc:Fallback>
      </mc:AlternateContent>
      <p:grpSp>
        <p:nvGrpSpPr>
          <p:cNvPr id="11" name="Group 10"/>
          <p:cNvGrpSpPr/>
          <p:nvPr/>
        </p:nvGrpSpPr>
        <p:grpSpPr>
          <a:xfrm>
            <a:off x="3295680" y="3037898"/>
            <a:ext cx="457200" cy="457200"/>
            <a:chOff x="1427294" y="2655778"/>
            <a:chExt cx="457200" cy="457200"/>
          </a:xfrm>
          <a:scene3d>
            <a:camera prst="orthographicFront">
              <a:rot lat="10800000" lon="0" rev="0"/>
            </a:camera>
            <a:lightRig rig="threePt" dir="t"/>
          </a:scene3d>
        </p:grpSpPr>
        <p:cxnSp>
          <p:nvCxnSpPr>
            <p:cNvPr id="124" name="Straight Connector 123"/>
            <p:cNvCxnSpPr/>
            <p:nvPr/>
          </p:nvCxnSpPr>
          <p:spPr>
            <a:xfrm>
              <a:off x="1427294" y="2655778"/>
              <a:ext cx="152400" cy="15240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579694" y="2808178"/>
              <a:ext cx="152400" cy="15240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732094" y="2960578"/>
              <a:ext cx="152400" cy="15240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sp>
        <p:nvSpPr>
          <p:cNvPr id="132" name="TextBox 131"/>
          <p:cNvSpPr txBox="1"/>
          <p:nvPr/>
        </p:nvSpPr>
        <p:spPr>
          <a:xfrm flipH="1">
            <a:off x="2555828" y="3310176"/>
            <a:ext cx="811412" cy="307777"/>
          </a:xfrm>
          <a:prstGeom prst="rect">
            <a:avLst/>
          </a:prstGeom>
          <a:noFill/>
        </p:spPr>
        <p:txBody>
          <a:bodyPr wrap="square" rtlCol="0">
            <a:spAutoFit/>
          </a:bodyPr>
          <a:lstStyle/>
          <a:p>
            <a:r>
              <a:rPr lang="en-US" sz="1400" dirty="0" smtClean="0">
                <a:solidFill>
                  <a:prstClr val="black"/>
                </a:solidFill>
              </a:rPr>
              <a:t>A’’(0,-4)</a:t>
            </a:r>
            <a:endParaRPr lang="en-US" sz="1400" dirty="0">
              <a:solidFill>
                <a:prstClr val="black"/>
              </a:solidFill>
            </a:endParaRPr>
          </a:p>
        </p:txBody>
      </p:sp>
    </p:spTree>
    <p:extLst>
      <p:ext uri="{BB962C8B-B14F-4D97-AF65-F5344CB8AC3E}">
        <p14:creationId xmlns:p14="http://schemas.microsoft.com/office/powerpoint/2010/main" val="55697748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13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The Catalan Number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a:bodyPr>
              <a:lstStyle/>
              <a:p>
                <a:pPr marL="82296" indent="0" algn="just">
                  <a:spcBef>
                    <a:spcPts val="0"/>
                  </a:spcBef>
                  <a:buNone/>
                </a:pPr>
                <a:r>
                  <a:rPr lang="en-US" sz="1600" b="1" dirty="0" smtClean="0">
                    <a:latin typeface="Calibri" panose="020F0502020204030204" pitchFamily="34" charset="0"/>
                    <a:cs typeface="Calibri" panose="020F0502020204030204" pitchFamily="34" charset="0"/>
                  </a:rPr>
                  <a:t>Example 23. </a:t>
                </a:r>
                <a:r>
                  <a:rPr lang="en-US" sz="1600" dirty="0" smtClean="0">
                    <a:latin typeface="Calibri" panose="020F0502020204030204" pitchFamily="34" charset="0"/>
                    <a:cs typeface="Calibri" panose="020F0502020204030204" pitchFamily="34" charset="0"/>
                  </a:rPr>
                  <a:t>Determine the number of ways of arranging n A’s and n B’s in a row such that, when counted from left to right, nowhere the number of B’s exceeds the number of A’s.</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b="1" dirty="0" smtClean="0">
                    <a:latin typeface="Calibri" panose="020F0502020204030204" pitchFamily="34" charset="0"/>
                    <a:cs typeface="Calibri" panose="020F0502020204030204" pitchFamily="34" charset="0"/>
                  </a:rPr>
                  <a:t>Solution.</a:t>
                </a:r>
                <a:r>
                  <a:rPr lang="en-US" sz="1600" dirty="0" smtClean="0">
                    <a:latin typeface="Calibri" panose="020F0502020204030204" pitchFamily="34" charset="0"/>
                    <a:cs typeface="Calibri" panose="020F0502020204030204" pitchFamily="34" charset="0"/>
                  </a:rPr>
                  <a:t> First consider the case </a:t>
                </a:r>
                <a14:m>
                  <m:oMath xmlns:m="http://schemas.openxmlformats.org/officeDocument/2006/math">
                    <m:r>
                      <a:rPr lang="en-US" sz="1600" i="1" dirty="0" smtClean="0">
                        <a:latin typeface="Cambria Math" panose="02040503050406030204" pitchFamily="18" charset="0"/>
                        <a:cs typeface="Calibri" panose="020F0502020204030204" pitchFamily="34" charset="0"/>
                      </a:rPr>
                      <m:t>𝑛</m:t>
                    </m:r>
                    <m:r>
                      <a:rPr lang="en-US" sz="1600" i="1" dirty="0" smtClean="0">
                        <a:latin typeface="Cambria Math" panose="02040503050406030204" pitchFamily="18" charset="0"/>
                        <a:cs typeface="Calibri" panose="020F0502020204030204" pitchFamily="34" charset="0"/>
                      </a:rPr>
                      <m:t>=3</m:t>
                    </m:r>
                  </m:oMath>
                </a14:m>
                <a:r>
                  <a:rPr lang="en-US" sz="1600" dirty="0" smtClean="0">
                    <a:latin typeface="Calibri" panose="020F0502020204030204" pitchFamily="34" charset="0"/>
                    <a:cs typeface="Calibri" panose="020F0502020204030204" pitchFamily="34" charset="0"/>
                  </a:rPr>
                  <a:t>. There are five ways for arranging three A’s and three B’s in a row as specified in the problem: AAABBB, AABABB, AABBAB, ABAABB, ABABAB (note that the total number of ways is </a:t>
                </a:r>
                <a14:m>
                  <m:oMath xmlns:m="http://schemas.openxmlformats.org/officeDocument/2006/math">
                    <m:f>
                      <m:fPr>
                        <m:ctrlPr>
                          <a:rPr lang="en-US" sz="1600" i="1" smtClean="0">
                            <a:latin typeface="Cambria Math" panose="02040503050406030204" pitchFamily="18" charset="0"/>
                            <a:cs typeface="Calibri" panose="020F0502020204030204" pitchFamily="34" charset="0"/>
                          </a:rPr>
                        </m:ctrlPr>
                      </m:fPr>
                      <m:num>
                        <m:r>
                          <a:rPr lang="en-US" sz="1600" b="0" i="1" smtClean="0">
                            <a:latin typeface="Cambria Math" panose="02040503050406030204" pitchFamily="18" charset="0"/>
                            <a:cs typeface="Calibri" panose="020F0502020204030204" pitchFamily="34" charset="0"/>
                          </a:rPr>
                          <m:t>6!</m:t>
                        </m:r>
                      </m:num>
                      <m:den>
                        <m:r>
                          <a:rPr lang="en-US" sz="1600" b="0" i="1" smtClean="0">
                            <a:latin typeface="Cambria Math" panose="02040503050406030204" pitchFamily="18" charset="0"/>
                            <a:cs typeface="Calibri" panose="020F0502020204030204" pitchFamily="34" charset="0"/>
                          </a:rPr>
                          <m:t>3!3!</m:t>
                        </m:r>
                      </m:den>
                    </m:f>
                    <m:r>
                      <a:rPr lang="en-US" sz="1600" b="0" i="1" smtClean="0">
                        <a:latin typeface="Cambria Math" panose="02040503050406030204" pitchFamily="18" charset="0"/>
                        <a:cs typeface="Calibri" panose="020F0502020204030204" pitchFamily="34" charset="0"/>
                      </a:rPr>
                      <m:t>=20</m:t>
                    </m:r>
                  </m:oMath>
                </a14:m>
                <a:r>
                  <a:rPr lang="en-US" sz="1600" dirty="0" smtClean="0">
                    <a:latin typeface="Calibri" panose="020F0502020204030204" pitchFamily="34" charset="0"/>
                    <a:cs typeface="Calibri" panose="020F0502020204030204" pitchFamily="34" charset="0"/>
                  </a:rPr>
                  <a:t>. Now, consider the general case. We can think of any of such arrangements as a path from </a:t>
                </a:r>
                <a14:m>
                  <m:oMath xmlns:m="http://schemas.openxmlformats.org/officeDocument/2006/math">
                    <m:r>
                      <a:rPr lang="en-US" sz="1600" i="1" dirty="0" smtClean="0">
                        <a:latin typeface="Cambria Math" panose="02040503050406030204" pitchFamily="18" charset="0"/>
                        <a:cs typeface="Calibri" panose="020F0502020204030204" pitchFamily="34" charset="0"/>
                      </a:rPr>
                      <m:t>(0,0) </m:t>
                    </m:r>
                  </m:oMath>
                </a14:m>
                <a:r>
                  <a:rPr lang="en-US" sz="1600" dirty="0" smtClean="0">
                    <a:latin typeface="Calibri" panose="020F0502020204030204" pitchFamily="34" charset="0"/>
                    <a:cs typeface="Calibri" panose="020F0502020204030204" pitchFamily="34" charset="0"/>
                  </a:rPr>
                  <a:t>to </a:t>
                </a:r>
                <a14:m>
                  <m:oMath xmlns:m="http://schemas.openxmlformats.org/officeDocument/2006/math">
                    <m:r>
                      <a:rPr lang="en-US" sz="1600" i="1" dirty="0" smtClean="0">
                        <a:latin typeface="Cambria Math" panose="02040503050406030204" pitchFamily="18" charset="0"/>
                        <a:cs typeface="Calibri" panose="020F0502020204030204" pitchFamily="34" charset="0"/>
                      </a:rPr>
                      <m:t>(2</m:t>
                    </m:r>
                    <m:r>
                      <a:rPr lang="en-US" sz="1600" i="1" dirty="0" smtClean="0">
                        <a:latin typeface="Cambria Math" panose="02040503050406030204" pitchFamily="18" charset="0"/>
                        <a:cs typeface="Calibri" panose="020F0502020204030204" pitchFamily="34" charset="0"/>
                      </a:rPr>
                      <m:t>𝑛</m:t>
                    </m:r>
                    <m:r>
                      <a:rPr lang="en-US" sz="1600" i="1" dirty="0" smtClean="0">
                        <a:latin typeface="Cambria Math" panose="02040503050406030204" pitchFamily="18" charset="0"/>
                        <a:cs typeface="Calibri" panose="020F0502020204030204" pitchFamily="34" charset="0"/>
                      </a:rPr>
                      <m:t>,0) </m:t>
                    </m:r>
                  </m:oMath>
                </a14:m>
                <a:r>
                  <a:rPr lang="en-US" sz="1600" dirty="0" smtClean="0">
                    <a:latin typeface="Calibri" panose="020F0502020204030204" pitchFamily="34" charset="0"/>
                    <a:cs typeface="Calibri" panose="020F0502020204030204" pitchFamily="34" charset="0"/>
                  </a:rPr>
                  <a:t>that does not cross the </a:t>
                </a:r>
                <a14:m>
                  <m:oMath xmlns:m="http://schemas.openxmlformats.org/officeDocument/2006/math">
                    <m:r>
                      <a:rPr lang="en-US" sz="1600" i="1" dirty="0" smtClean="0">
                        <a:latin typeface="Cambria Math" panose="02040503050406030204" pitchFamily="18" charset="0"/>
                        <a:cs typeface="Calibri" panose="020F0502020204030204" pitchFamily="34" charset="0"/>
                      </a:rPr>
                      <m:t>𝑥</m:t>
                    </m:r>
                  </m:oMath>
                </a14:m>
                <a:r>
                  <a:rPr lang="en-US" sz="1600" dirty="0" smtClean="0">
                    <a:latin typeface="Calibri" panose="020F0502020204030204" pitchFamily="34" charset="0"/>
                    <a:cs typeface="Calibri" panose="020F0502020204030204" pitchFamily="34" charset="0"/>
                  </a:rPr>
                  <a:t>-axis (</a:t>
                </a:r>
                <a:r>
                  <a:rPr lang="en-US" sz="1600" dirty="0">
                    <a:latin typeface="Calibri" panose="020F0502020204030204" pitchFamily="34" charset="0"/>
                    <a:cs typeface="Calibri" panose="020F0502020204030204" pitchFamily="34" charset="0"/>
                  </a:rPr>
                  <a:t>Each move is one of the types U: </a:t>
                </a:r>
                <a14:m>
                  <m:oMath xmlns:m="http://schemas.openxmlformats.org/officeDocument/2006/math">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𝑥</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𝑦</m:t>
                        </m:r>
                      </m:e>
                    </m:d>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𝑥</m:t>
                    </m:r>
                    <m:r>
                      <a:rPr lang="en-US" sz="1600" i="1">
                        <a:latin typeface="Cambria Math" panose="02040503050406030204" pitchFamily="18" charset="0"/>
                        <a:ea typeface="Cambria Math" panose="02040503050406030204" pitchFamily="18" charset="0"/>
                        <a:cs typeface="Calibri" panose="020F0502020204030204" pitchFamily="34" charset="0"/>
                      </a:rPr>
                      <m:t>+1,</m:t>
                    </m:r>
                    <m:r>
                      <a:rPr lang="en-US" sz="1600" i="1">
                        <a:latin typeface="Cambria Math" panose="02040503050406030204" pitchFamily="18" charset="0"/>
                        <a:ea typeface="Cambria Math" panose="02040503050406030204" pitchFamily="18" charset="0"/>
                        <a:cs typeface="Calibri" panose="020F0502020204030204" pitchFamily="34" charset="0"/>
                      </a:rPr>
                      <m:t>𝑦</m:t>
                    </m:r>
                    <m:r>
                      <a:rPr lang="en-US" sz="1600" i="1">
                        <a:latin typeface="Cambria Math" panose="02040503050406030204" pitchFamily="18" charset="0"/>
                        <a:ea typeface="Cambria Math" panose="02040503050406030204" pitchFamily="18" charset="0"/>
                        <a:cs typeface="Calibri" panose="020F0502020204030204" pitchFamily="34" charset="0"/>
                      </a:rPr>
                      <m:t>+1)</m:t>
                    </m:r>
                  </m:oMath>
                </a14:m>
                <a:r>
                  <a:rPr lang="en-US" sz="1600" dirty="0">
                    <a:latin typeface="Calibri" panose="020F0502020204030204" pitchFamily="34" charset="0"/>
                    <a:cs typeface="Calibri" panose="020F0502020204030204" pitchFamily="34" charset="0"/>
                  </a:rPr>
                  <a:t> and D: </a:t>
                </a:r>
                <a14:m>
                  <m:oMath xmlns:m="http://schemas.openxmlformats.org/officeDocument/2006/math">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𝑥</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𝑦</m:t>
                        </m:r>
                      </m:e>
                    </m:d>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𝑥</m:t>
                    </m:r>
                    <m:r>
                      <a:rPr lang="en-US" sz="1600" i="1">
                        <a:latin typeface="Cambria Math" panose="02040503050406030204" pitchFamily="18" charset="0"/>
                        <a:ea typeface="Cambria Math" panose="02040503050406030204" pitchFamily="18" charset="0"/>
                        <a:cs typeface="Calibri" panose="020F0502020204030204" pitchFamily="34" charset="0"/>
                      </a:rPr>
                      <m:t>+1,</m:t>
                    </m:r>
                    <m:r>
                      <a:rPr lang="en-US" sz="1600" i="1">
                        <a:latin typeface="Cambria Math" panose="02040503050406030204" pitchFamily="18" charset="0"/>
                        <a:ea typeface="Cambria Math" panose="02040503050406030204" pitchFamily="18" charset="0"/>
                        <a:cs typeface="Calibri" panose="020F0502020204030204" pitchFamily="34" charset="0"/>
                      </a:rPr>
                      <m:t>𝑦</m:t>
                    </m:r>
                    <m:r>
                      <a:rPr lang="en-US" sz="1600" i="1">
                        <a:latin typeface="Cambria Math" panose="02040503050406030204" pitchFamily="18" charset="0"/>
                        <a:ea typeface="Cambria Math" panose="02040503050406030204" pitchFamily="18" charset="0"/>
                        <a:cs typeface="Calibri" panose="020F0502020204030204" pitchFamily="34" charset="0"/>
                      </a:rPr>
                      <m:t>−1)</m:t>
                    </m:r>
                  </m:oMath>
                </a14:m>
                <a:r>
                  <a:rPr lang="en-US" sz="1600" dirty="0">
                    <a:latin typeface="Calibri" panose="020F0502020204030204" pitchFamily="34" charset="0"/>
                    <a:cs typeface="Calibri" panose="020F0502020204030204" pitchFamily="34" charset="0"/>
                  </a:rPr>
                  <a:t>.</a:t>
                </a:r>
                <a:r>
                  <a:rPr lang="en-US" sz="1600" dirty="0" smtClean="0">
                    <a:latin typeface="Calibri" panose="020F0502020204030204" pitchFamily="34" charset="0"/>
                    <a:cs typeface="Calibri" panose="020F0502020204030204" pitchFamily="34" charset="0"/>
                  </a:rPr>
                  <a:t>) We can count the number of paths that cross the </a:t>
                </a:r>
                <a14:m>
                  <m:oMath xmlns:m="http://schemas.openxmlformats.org/officeDocument/2006/math">
                    <m:r>
                      <a:rPr lang="en-US" sz="1600" i="1" dirty="0" smtClean="0">
                        <a:latin typeface="Cambria Math" panose="02040503050406030204" pitchFamily="18" charset="0"/>
                        <a:cs typeface="Calibri" panose="020F0502020204030204" pitchFamily="34" charset="0"/>
                      </a:rPr>
                      <m:t>𝑥</m:t>
                    </m:r>
                  </m:oMath>
                </a14:m>
                <a:r>
                  <a:rPr lang="en-US" sz="1600" dirty="0" smtClean="0">
                    <a:latin typeface="Calibri" panose="020F0502020204030204" pitchFamily="34" charset="0"/>
                    <a:cs typeface="Calibri" panose="020F0502020204030204" pitchFamily="34" charset="0"/>
                  </a:rPr>
                  <a:t>-axis. To do so, we can reflect the point </a:t>
                </a:r>
                <a14:m>
                  <m:oMath xmlns:m="http://schemas.openxmlformats.org/officeDocument/2006/math">
                    <m:r>
                      <a:rPr lang="en-US" sz="1600" i="1" dirty="0" smtClean="0">
                        <a:latin typeface="Cambria Math" panose="02040503050406030204" pitchFamily="18" charset="0"/>
                        <a:cs typeface="Calibri" panose="020F0502020204030204" pitchFamily="34" charset="0"/>
                      </a:rPr>
                      <m:t>(0,0) </m:t>
                    </m:r>
                  </m:oMath>
                </a14:m>
                <a:r>
                  <a:rPr lang="en-US" sz="1600" dirty="0" smtClean="0">
                    <a:latin typeface="Calibri" panose="020F0502020204030204" pitchFamily="34" charset="0"/>
                    <a:cs typeface="Calibri" panose="020F0502020204030204" pitchFamily="34" charset="0"/>
                  </a:rPr>
                  <a:t>in line </a:t>
                </a:r>
                <a14:m>
                  <m:oMath xmlns:m="http://schemas.openxmlformats.org/officeDocument/2006/math">
                    <m:r>
                      <a:rPr lang="en-US" sz="1600" i="1" dirty="0" smtClean="0">
                        <a:latin typeface="Cambria Math" panose="02040503050406030204" pitchFamily="18" charset="0"/>
                        <a:cs typeface="Calibri" panose="020F0502020204030204" pitchFamily="34" charset="0"/>
                      </a:rPr>
                      <m:t>𝑦</m:t>
                    </m:r>
                    <m:r>
                      <a:rPr lang="en-US" sz="1600" i="1" dirty="0"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which results in the point </a:t>
                </a:r>
                <a14:m>
                  <m:oMath xmlns:m="http://schemas.openxmlformats.org/officeDocument/2006/math">
                    <m:r>
                      <a:rPr lang="en-US" sz="1600" i="1" dirty="0" smtClean="0">
                        <a:latin typeface="Cambria Math" panose="02040503050406030204" pitchFamily="18" charset="0"/>
                        <a:cs typeface="Calibri" panose="020F0502020204030204" pitchFamily="34" charset="0"/>
                      </a:rPr>
                      <m:t>(0,−2)</m:t>
                    </m:r>
                  </m:oMath>
                </a14:m>
                <a:r>
                  <a:rPr lang="en-US" sz="1600" dirty="0" smtClean="0">
                    <a:latin typeface="Calibri" panose="020F0502020204030204" pitchFamily="34" charset="0"/>
                    <a:cs typeface="Calibri" panose="020F0502020204030204" pitchFamily="34" charset="0"/>
                  </a:rPr>
                  <a:t>. Then, we calculate the number of paths from </a:t>
                </a:r>
                <a14:m>
                  <m:oMath xmlns:m="http://schemas.openxmlformats.org/officeDocument/2006/math">
                    <m:r>
                      <a:rPr lang="en-US" sz="1600" i="1" dirty="0" smtClean="0">
                        <a:latin typeface="Cambria Math" panose="02040503050406030204" pitchFamily="18" charset="0"/>
                        <a:cs typeface="Calibri" panose="020F0502020204030204" pitchFamily="34" charset="0"/>
                      </a:rPr>
                      <m:t>(0,−2) </m:t>
                    </m:r>
                  </m:oMath>
                </a14:m>
                <a:r>
                  <a:rPr lang="en-US" sz="1600" dirty="0" smtClean="0">
                    <a:latin typeface="Calibri" panose="020F0502020204030204" pitchFamily="34" charset="0"/>
                    <a:cs typeface="Calibri" panose="020F0502020204030204" pitchFamily="34" charset="0"/>
                  </a:rPr>
                  <a:t>to </a:t>
                </a:r>
                <a14:m>
                  <m:oMath xmlns:m="http://schemas.openxmlformats.org/officeDocument/2006/math">
                    <m:r>
                      <a:rPr lang="en-US" sz="1600" i="1" dirty="0" smtClean="0">
                        <a:latin typeface="Cambria Math" panose="02040503050406030204" pitchFamily="18" charset="0"/>
                        <a:cs typeface="Calibri" panose="020F0502020204030204" pitchFamily="34" charset="0"/>
                      </a:rPr>
                      <m:t>(2</m:t>
                    </m:r>
                    <m:r>
                      <a:rPr lang="en-US" sz="1600" i="1" dirty="0" smtClean="0">
                        <a:latin typeface="Cambria Math" panose="02040503050406030204" pitchFamily="18" charset="0"/>
                        <a:cs typeface="Calibri" panose="020F0502020204030204" pitchFamily="34" charset="0"/>
                      </a:rPr>
                      <m:t>𝑛</m:t>
                    </m:r>
                    <m:r>
                      <a:rPr lang="en-US" sz="1600" i="1" dirty="0" smtClean="0">
                        <a:latin typeface="Cambria Math" panose="02040503050406030204" pitchFamily="18" charset="0"/>
                        <a:cs typeface="Calibri" panose="020F0502020204030204" pitchFamily="34" charset="0"/>
                      </a:rPr>
                      <m:t>,0)</m:t>
                    </m:r>
                  </m:oMath>
                </a14:m>
                <a:r>
                  <a:rPr lang="en-US" sz="1600" dirty="0" smtClean="0">
                    <a:latin typeface="Calibri" panose="020F0502020204030204" pitchFamily="34" charset="0"/>
                    <a:cs typeface="Calibri" panose="020F0502020204030204" pitchFamily="34" charset="0"/>
                  </a:rPr>
                  <a:t>. If </a:t>
                </a:r>
                <a14:m>
                  <m:oMath xmlns:m="http://schemas.openxmlformats.org/officeDocument/2006/math">
                    <m:r>
                      <a:rPr lang="en-US" sz="1600" i="1" dirty="0" smtClean="0">
                        <a:latin typeface="Cambria Math" panose="02040503050406030204" pitchFamily="18" charset="0"/>
                        <a:cs typeface="Calibri" panose="020F0502020204030204" pitchFamily="34" charset="0"/>
                      </a:rPr>
                      <m:t>𝑢</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r>
                      <a:rPr lang="en-US" sz="1600" i="1" dirty="0" smtClean="0">
                        <a:latin typeface="Cambria Math" panose="02040503050406030204" pitchFamily="18" charset="0"/>
                        <a:cs typeface="Calibri" panose="020F0502020204030204" pitchFamily="34" charset="0"/>
                      </a:rPr>
                      <m:t>𝑑</m:t>
                    </m:r>
                  </m:oMath>
                </a14:m>
                <a:r>
                  <a:rPr lang="en-US" sz="1600" dirty="0" smtClean="0">
                    <a:latin typeface="Calibri" panose="020F0502020204030204" pitchFamily="34" charset="0"/>
                    <a:cs typeface="Calibri" panose="020F0502020204030204" pitchFamily="34" charset="0"/>
                  </a:rPr>
                  <a:t> respectively denote the number of U’s and D’s, we have </a:t>
                </a:r>
                <a14:m>
                  <m:oMath xmlns:m="http://schemas.openxmlformats.org/officeDocument/2006/math">
                    <m:r>
                      <a:rPr lang="en-US" sz="1600" i="1" dirty="0" smtClean="0">
                        <a:latin typeface="Cambria Math" panose="02040503050406030204" pitchFamily="18" charset="0"/>
                        <a:cs typeface="Calibri" panose="020F0502020204030204" pitchFamily="34" charset="0"/>
                      </a:rPr>
                      <m:t>𝑢</m:t>
                    </m:r>
                    <m:r>
                      <a:rPr lang="en-US" sz="1600" i="1" dirty="0" smtClean="0">
                        <a:latin typeface="Cambria Math" panose="02040503050406030204" pitchFamily="18" charset="0"/>
                        <a:cs typeface="Calibri" panose="020F0502020204030204" pitchFamily="34" charset="0"/>
                      </a:rPr>
                      <m:t>+</m:t>
                    </m:r>
                    <m:r>
                      <a:rPr lang="en-US" sz="1600" i="1" dirty="0" smtClean="0">
                        <a:latin typeface="Cambria Math" panose="02040503050406030204" pitchFamily="18" charset="0"/>
                        <a:cs typeface="Calibri" panose="020F0502020204030204" pitchFamily="34" charset="0"/>
                      </a:rPr>
                      <m:t>𝑑</m:t>
                    </m:r>
                    <m:r>
                      <a:rPr lang="en-US" sz="1600" i="1" dirty="0" smtClean="0">
                        <a:latin typeface="Cambria Math" panose="02040503050406030204" pitchFamily="18" charset="0"/>
                        <a:cs typeface="Calibri" panose="020F0502020204030204" pitchFamily="34" charset="0"/>
                      </a:rPr>
                      <m:t>=2</m:t>
                    </m:r>
                    <m:r>
                      <a:rPr lang="en-US" sz="1600" i="1" dirty="0"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r>
                      <a:rPr lang="en-US" sz="1600" i="1" dirty="0" smtClean="0">
                        <a:latin typeface="Cambria Math" panose="02040503050406030204" pitchFamily="18" charset="0"/>
                        <a:cs typeface="Calibri" panose="020F0502020204030204" pitchFamily="34" charset="0"/>
                      </a:rPr>
                      <m:t>𝑢</m:t>
                    </m:r>
                    <m:r>
                      <a:rPr lang="en-US" sz="1600" i="1" dirty="0" smtClean="0">
                        <a:latin typeface="Cambria Math" panose="02040503050406030204" pitchFamily="18" charset="0"/>
                        <a:cs typeface="Calibri" panose="020F0502020204030204" pitchFamily="34" charset="0"/>
                      </a:rPr>
                      <m:t>−</m:t>
                    </m:r>
                    <m:r>
                      <a:rPr lang="en-US" sz="1600" i="1" dirty="0" smtClean="0">
                        <a:latin typeface="Cambria Math" panose="02040503050406030204" pitchFamily="18" charset="0"/>
                        <a:cs typeface="Calibri" panose="020F0502020204030204" pitchFamily="34" charset="0"/>
                      </a:rPr>
                      <m:t>𝑑</m:t>
                    </m:r>
                    <m:r>
                      <a:rPr lang="en-US" sz="1600" i="1" dirty="0" smtClean="0">
                        <a:latin typeface="Cambria Math" panose="02040503050406030204" pitchFamily="18" charset="0"/>
                        <a:cs typeface="Calibri" panose="020F0502020204030204" pitchFamily="34" charset="0"/>
                      </a:rPr>
                      <m:t>=2</m:t>
                    </m:r>
                  </m:oMath>
                </a14:m>
                <a:r>
                  <a:rPr lang="en-US" sz="1600" dirty="0" smtClean="0">
                    <a:latin typeface="Calibri" panose="020F0502020204030204" pitchFamily="34" charset="0"/>
                    <a:cs typeface="Calibri" panose="020F0502020204030204" pitchFamily="34" charset="0"/>
                  </a:rPr>
                  <a:t>. This yields </a:t>
                </a:r>
                <a14:m>
                  <m:oMath xmlns:m="http://schemas.openxmlformats.org/officeDocument/2006/math">
                    <m:r>
                      <a:rPr lang="en-US" sz="1600" i="1" dirty="0" smtClean="0">
                        <a:latin typeface="Cambria Math" panose="02040503050406030204" pitchFamily="18" charset="0"/>
                        <a:cs typeface="Calibri" panose="020F0502020204030204" pitchFamily="34" charset="0"/>
                      </a:rPr>
                      <m:t>𝑢</m:t>
                    </m:r>
                    <m:r>
                      <a:rPr lang="en-US" sz="1600" i="1" dirty="0" smtClean="0">
                        <a:latin typeface="Cambria Math" panose="02040503050406030204" pitchFamily="18" charset="0"/>
                        <a:cs typeface="Calibri" panose="020F0502020204030204" pitchFamily="34" charset="0"/>
                      </a:rPr>
                      <m:t>=</m:t>
                    </m:r>
                    <m:r>
                      <a:rPr lang="en-US" sz="1600" i="1" dirty="0" smtClean="0">
                        <a:latin typeface="Cambria Math" panose="02040503050406030204" pitchFamily="18" charset="0"/>
                        <a:cs typeface="Calibri" panose="020F0502020204030204" pitchFamily="34" charset="0"/>
                      </a:rPr>
                      <m:t>𝑛</m:t>
                    </m:r>
                    <m:r>
                      <a:rPr lang="en-US" sz="1600" i="1" dirty="0"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r>
                      <a:rPr lang="en-US" sz="1600" i="1" dirty="0" smtClean="0">
                        <a:latin typeface="Cambria Math" panose="02040503050406030204" pitchFamily="18" charset="0"/>
                        <a:cs typeface="Calibri" panose="020F0502020204030204" pitchFamily="34" charset="0"/>
                      </a:rPr>
                      <m:t>𝑑</m:t>
                    </m:r>
                    <m:r>
                      <a:rPr lang="en-US" sz="1600" i="1" dirty="0" smtClean="0">
                        <a:latin typeface="Cambria Math" panose="02040503050406030204" pitchFamily="18" charset="0"/>
                        <a:cs typeface="Calibri" panose="020F0502020204030204" pitchFamily="34" charset="0"/>
                      </a:rPr>
                      <m:t>=</m:t>
                    </m:r>
                    <m:r>
                      <a:rPr lang="en-US" sz="1600" i="1" dirty="0" smtClean="0">
                        <a:latin typeface="Cambria Math" panose="02040503050406030204" pitchFamily="18" charset="0"/>
                        <a:cs typeface="Calibri" panose="020F0502020204030204" pitchFamily="34" charset="0"/>
                      </a:rPr>
                      <m:t>𝑛</m:t>
                    </m:r>
                    <m:r>
                      <a:rPr lang="en-US" sz="1600" i="1" dirty="0"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Thus, the number of paths that cross the </a:t>
                </a:r>
                <a14:m>
                  <m:oMath xmlns:m="http://schemas.openxmlformats.org/officeDocument/2006/math">
                    <m:r>
                      <a:rPr lang="en-US" sz="1600" i="1" dirty="0" smtClean="0">
                        <a:latin typeface="Cambria Math" panose="02040503050406030204" pitchFamily="18" charset="0"/>
                        <a:cs typeface="Calibri" panose="020F0502020204030204" pitchFamily="34" charset="0"/>
                      </a:rPr>
                      <m:t>𝑥</m:t>
                    </m:r>
                  </m:oMath>
                </a14:m>
                <a:r>
                  <a:rPr lang="en-US" sz="1600" dirty="0" smtClean="0">
                    <a:latin typeface="Calibri" panose="020F0502020204030204" pitchFamily="34" charset="0"/>
                    <a:cs typeface="Calibri" panose="020F0502020204030204" pitchFamily="34" charset="0"/>
                  </a:rPr>
                  <a:t>-axis is </a:t>
                </a:r>
                <a14:m>
                  <m:oMath xmlns:m="http://schemas.openxmlformats.org/officeDocument/2006/math">
                    <m:f>
                      <m:fPr>
                        <m:ctrlPr>
                          <a:rPr lang="en-US" sz="1600" i="1" smtClean="0">
                            <a:latin typeface="Cambria Math" panose="02040503050406030204" pitchFamily="18" charset="0"/>
                            <a:cs typeface="Calibri" panose="020F0502020204030204" pitchFamily="34" charset="0"/>
                          </a:rPr>
                        </m:ctrlPr>
                      </m:fPr>
                      <m:num>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2</m:t>
                            </m:r>
                            <m:r>
                              <a:rPr lang="en-US" sz="1600" b="0" i="1" smtClean="0">
                                <a:latin typeface="Cambria Math" panose="02040503050406030204" pitchFamily="18" charset="0"/>
                                <a:cs typeface="Calibri" panose="020F0502020204030204" pitchFamily="34" charset="0"/>
                              </a:rPr>
                              <m:t>𝑛</m:t>
                            </m:r>
                          </m:e>
                        </m:d>
                        <m:r>
                          <a:rPr lang="en-US" sz="1600" b="0" i="1" smtClean="0">
                            <a:latin typeface="Cambria Math" panose="02040503050406030204" pitchFamily="18" charset="0"/>
                            <a:cs typeface="Calibri" panose="020F0502020204030204" pitchFamily="34" charset="0"/>
                          </a:rPr>
                          <m:t>!</m:t>
                        </m:r>
                      </m:num>
                      <m:den>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e>
                        </m:d>
                        <m:r>
                          <a:rPr lang="en-US" sz="1600" b="0" i="1" smtClean="0">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e>
                        </m:d>
                        <m:r>
                          <a:rPr lang="en-US" sz="1600" b="0" i="1" smtClean="0">
                            <a:latin typeface="Cambria Math" panose="02040503050406030204" pitchFamily="18" charset="0"/>
                            <a:cs typeface="Calibri" panose="020F0502020204030204" pitchFamily="34" charset="0"/>
                          </a:rPr>
                          <m:t>!</m:t>
                        </m:r>
                      </m:den>
                    </m:f>
                  </m:oMath>
                </a14:m>
                <a:r>
                  <a:rPr lang="en-US" sz="1600" dirty="0" smtClean="0">
                    <a:latin typeface="Calibri" panose="020F0502020204030204" pitchFamily="34" charset="0"/>
                    <a:cs typeface="Calibri" panose="020F0502020204030204" pitchFamily="34" charset="0"/>
                  </a:rPr>
                  <a:t>. As the total number of ways for arranging n A’s and n B’s in a row is </a:t>
                </a:r>
                <a14:m>
                  <m:oMath xmlns:m="http://schemas.openxmlformats.org/officeDocument/2006/math">
                    <m:f>
                      <m:fPr>
                        <m:ctrlPr>
                          <a:rPr lang="en-US" sz="1600" i="1" smtClean="0">
                            <a:latin typeface="Cambria Math" panose="02040503050406030204" pitchFamily="18" charset="0"/>
                            <a:cs typeface="Calibri" panose="020F0502020204030204" pitchFamily="34" charset="0"/>
                          </a:rPr>
                        </m:ctrlPr>
                      </m:fPr>
                      <m:num>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2</m:t>
                            </m:r>
                            <m:r>
                              <a:rPr lang="en-US" sz="1600" b="0" i="1" smtClean="0">
                                <a:latin typeface="Cambria Math" panose="02040503050406030204" pitchFamily="18" charset="0"/>
                                <a:cs typeface="Calibri" panose="020F0502020204030204" pitchFamily="34" charset="0"/>
                              </a:rPr>
                              <m:t>𝑛</m:t>
                            </m:r>
                          </m:e>
                        </m:d>
                        <m:r>
                          <a:rPr lang="en-US" sz="1600" b="0" i="1" smtClean="0">
                            <a:latin typeface="Cambria Math" panose="02040503050406030204" pitchFamily="18" charset="0"/>
                            <a:cs typeface="Calibri" panose="020F0502020204030204" pitchFamily="34" charset="0"/>
                          </a:rPr>
                          <m:t>!</m:t>
                        </m:r>
                      </m:num>
                      <m:den>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den>
                    </m:f>
                  </m:oMath>
                </a14:m>
                <a:r>
                  <a:rPr lang="en-US" sz="1600" dirty="0" smtClean="0">
                    <a:latin typeface="Calibri" panose="020F0502020204030204" pitchFamily="34" charset="0"/>
                    <a:cs typeface="Calibri" panose="020F0502020204030204" pitchFamily="34" charset="0"/>
                  </a:rPr>
                  <a:t>, the answer is</a:t>
                </a:r>
              </a:p>
              <a:p>
                <a:pPr marL="82296" indent="0" algn="just">
                  <a:spcAft>
                    <a:spcPts val="600"/>
                  </a:spcAft>
                  <a:buNone/>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cs typeface="Calibri" panose="020F0502020204030204" pitchFamily="34" charset="0"/>
                            </a:rPr>
                          </m:ctrlPr>
                        </m:fPr>
                        <m:num>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2</m:t>
                              </m:r>
                              <m:r>
                                <a:rPr lang="en-US" sz="1600" b="0" i="1" smtClean="0">
                                  <a:latin typeface="Cambria Math" panose="02040503050406030204" pitchFamily="18" charset="0"/>
                                  <a:cs typeface="Calibri" panose="020F0502020204030204" pitchFamily="34" charset="0"/>
                                </a:rPr>
                                <m:t>𝑛</m:t>
                              </m:r>
                            </m:e>
                          </m:d>
                          <m:r>
                            <a:rPr lang="en-US" sz="1600" b="0" i="1" smtClean="0">
                              <a:latin typeface="Cambria Math" panose="02040503050406030204" pitchFamily="18" charset="0"/>
                              <a:cs typeface="Calibri" panose="020F0502020204030204" pitchFamily="34" charset="0"/>
                            </a:rPr>
                            <m:t>!</m:t>
                          </m:r>
                        </m:num>
                        <m:den>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den>
                      </m:f>
                      <m:r>
                        <a:rPr lang="en-US" sz="1600" b="0" i="1" smtClean="0">
                          <a:latin typeface="Cambria Math" panose="02040503050406030204" pitchFamily="18" charset="0"/>
                          <a:cs typeface="Calibri" panose="020F0502020204030204" pitchFamily="34" charset="0"/>
                        </a:rPr>
                        <m:t>−</m:t>
                      </m:r>
                      <m:f>
                        <m:fPr>
                          <m:ctrlPr>
                            <a:rPr lang="en-US" sz="1600" b="0" i="1" smtClean="0">
                              <a:latin typeface="Cambria Math" panose="02040503050406030204" pitchFamily="18" charset="0"/>
                              <a:cs typeface="Calibri" panose="020F0502020204030204" pitchFamily="34" charset="0"/>
                            </a:rPr>
                          </m:ctrlPr>
                        </m:fPr>
                        <m:num>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2</m:t>
                              </m:r>
                              <m:r>
                                <a:rPr lang="en-US" sz="1600" b="0" i="1" smtClean="0">
                                  <a:latin typeface="Cambria Math" panose="02040503050406030204" pitchFamily="18" charset="0"/>
                                  <a:cs typeface="Calibri" panose="020F0502020204030204" pitchFamily="34" charset="0"/>
                                </a:rPr>
                                <m:t>𝑛</m:t>
                              </m:r>
                            </m:e>
                          </m:d>
                          <m:r>
                            <a:rPr lang="en-US" sz="1600" b="0" i="1" smtClean="0">
                              <a:latin typeface="Cambria Math" panose="02040503050406030204" pitchFamily="18" charset="0"/>
                              <a:cs typeface="Calibri" panose="020F0502020204030204" pitchFamily="34" charset="0"/>
                            </a:rPr>
                            <m:t>!</m:t>
                          </m:r>
                        </m:num>
                        <m:den>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e>
                          </m:d>
                          <m:r>
                            <a:rPr lang="en-US" sz="1600" b="0" i="1" smtClean="0">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e>
                          </m:d>
                          <m:r>
                            <a:rPr lang="en-US" sz="1600" b="0" i="1" smtClean="0">
                              <a:latin typeface="Cambria Math" panose="02040503050406030204" pitchFamily="18" charset="0"/>
                              <a:cs typeface="Calibri" panose="020F0502020204030204" pitchFamily="34" charset="0"/>
                            </a:rPr>
                            <m:t>!</m:t>
                          </m:r>
                        </m:den>
                      </m:f>
                      <m:r>
                        <a:rPr lang="en-US" sz="1600" b="0" i="1" smtClean="0">
                          <a:latin typeface="Cambria Math" panose="02040503050406030204" pitchFamily="18" charset="0"/>
                          <a:cs typeface="Calibri" panose="020F0502020204030204" pitchFamily="34" charset="0"/>
                        </a:rPr>
                        <m:t>=</m:t>
                      </m:r>
                      <m:f>
                        <m:fPr>
                          <m:ctrlPr>
                            <a:rPr lang="en-US" sz="1600" b="0" i="1" smtClean="0">
                              <a:solidFill>
                                <a:srgbClr val="FF0000"/>
                              </a:solidFill>
                              <a:latin typeface="Cambria Math" panose="02040503050406030204" pitchFamily="18" charset="0"/>
                              <a:cs typeface="Calibri" panose="020F0502020204030204" pitchFamily="34" charset="0"/>
                            </a:rPr>
                          </m:ctrlPr>
                        </m:fPr>
                        <m:num>
                          <m:r>
                            <a:rPr lang="en-US" sz="1600" b="0" i="1" smtClean="0">
                              <a:solidFill>
                                <a:srgbClr val="FF0000"/>
                              </a:solidFill>
                              <a:latin typeface="Cambria Math" panose="02040503050406030204" pitchFamily="18" charset="0"/>
                              <a:cs typeface="Calibri" panose="020F0502020204030204" pitchFamily="34" charset="0"/>
                            </a:rPr>
                            <m:t>1</m:t>
                          </m:r>
                        </m:num>
                        <m:den>
                          <m:r>
                            <a:rPr lang="en-US" sz="1600" b="0" i="1" smtClean="0">
                              <a:solidFill>
                                <a:srgbClr val="FF0000"/>
                              </a:solidFill>
                              <a:latin typeface="Cambria Math" panose="02040503050406030204" pitchFamily="18" charset="0"/>
                              <a:cs typeface="Calibri" panose="020F0502020204030204" pitchFamily="34" charset="0"/>
                            </a:rPr>
                            <m:t>𝑛</m:t>
                          </m:r>
                          <m:r>
                            <a:rPr lang="en-US" sz="1600" b="0" i="1" smtClean="0">
                              <a:solidFill>
                                <a:srgbClr val="FF0000"/>
                              </a:solidFill>
                              <a:latin typeface="Cambria Math" panose="02040503050406030204" pitchFamily="18" charset="0"/>
                              <a:cs typeface="Calibri" panose="020F0502020204030204" pitchFamily="34" charset="0"/>
                            </a:rPr>
                            <m:t>+1</m:t>
                          </m:r>
                        </m:den>
                      </m:f>
                      <m:d>
                        <m:dPr>
                          <m:ctrlPr>
                            <a:rPr lang="en-US" sz="1600" b="0" i="1" smtClean="0">
                              <a:solidFill>
                                <a:srgbClr val="FF0000"/>
                              </a:solidFill>
                              <a:latin typeface="Cambria Math" panose="02040503050406030204" pitchFamily="18" charset="0"/>
                              <a:cs typeface="Calibri" panose="020F0502020204030204" pitchFamily="34" charset="0"/>
                            </a:rPr>
                          </m:ctrlPr>
                        </m:dPr>
                        <m:e>
                          <m:m>
                            <m:mPr>
                              <m:mcs>
                                <m:mc>
                                  <m:mcPr>
                                    <m:count m:val="1"/>
                                    <m:mcJc m:val="center"/>
                                  </m:mcPr>
                                </m:mc>
                              </m:mcs>
                              <m:ctrlPr>
                                <a:rPr lang="en-US" sz="1600" b="0" i="1" smtClean="0">
                                  <a:solidFill>
                                    <a:srgbClr val="FF0000"/>
                                  </a:solidFill>
                                  <a:latin typeface="Cambria Math" panose="02040503050406030204" pitchFamily="18" charset="0"/>
                                  <a:cs typeface="Calibri" panose="020F0502020204030204" pitchFamily="34" charset="0"/>
                                </a:rPr>
                              </m:ctrlPr>
                            </m:mPr>
                            <m:mr>
                              <m:e>
                                <m:r>
                                  <m:rPr>
                                    <m:brk m:alnAt="7"/>
                                  </m:rPr>
                                  <a:rPr lang="en-US" sz="1600" b="0" i="1" smtClean="0">
                                    <a:solidFill>
                                      <a:srgbClr val="FF0000"/>
                                    </a:solidFill>
                                    <a:latin typeface="Cambria Math" panose="02040503050406030204" pitchFamily="18" charset="0"/>
                                    <a:cs typeface="Calibri" panose="020F0502020204030204" pitchFamily="34" charset="0"/>
                                  </a:rPr>
                                  <m:t>2</m:t>
                                </m:r>
                                <m:r>
                                  <a:rPr lang="en-US" sz="1600" b="0" i="1" smtClean="0">
                                    <a:solidFill>
                                      <a:srgbClr val="FF0000"/>
                                    </a:solidFill>
                                    <a:latin typeface="Cambria Math" panose="02040503050406030204" pitchFamily="18" charset="0"/>
                                    <a:cs typeface="Calibri" panose="020F0502020204030204" pitchFamily="34" charset="0"/>
                                  </a:rPr>
                                  <m:t>𝑛</m:t>
                                </m:r>
                              </m:e>
                            </m:mr>
                            <m:mr>
                              <m:e>
                                <m:r>
                                  <a:rPr lang="en-US" sz="1600" b="0" i="1" smtClean="0">
                                    <a:solidFill>
                                      <a:srgbClr val="FF0000"/>
                                    </a:solidFill>
                                    <a:latin typeface="Cambria Math" panose="02040503050406030204" pitchFamily="18" charset="0"/>
                                    <a:cs typeface="Calibri" panose="020F0502020204030204" pitchFamily="34" charset="0"/>
                                  </a:rPr>
                                  <m:t>𝑛</m:t>
                                </m:r>
                              </m:e>
                            </m:mr>
                          </m:m>
                        </m:e>
                      </m:d>
                      <m:r>
                        <a:rPr lang="en-US" sz="1600" b="0" i="1" smtClean="0">
                          <a:latin typeface="Cambria Math" panose="02040503050406030204" pitchFamily="18" charset="0"/>
                          <a:cs typeface="Calibri" panose="020F0502020204030204" pitchFamily="34" charset="0"/>
                        </a:rPr>
                        <m:t>.</m:t>
                      </m:r>
                    </m:oMath>
                  </m:oMathPara>
                </a14:m>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This number is known as the </a:t>
                </a:r>
                <a14:m>
                  <m:oMath xmlns:m="http://schemas.openxmlformats.org/officeDocument/2006/math">
                    <m:r>
                      <a:rPr lang="en-US" sz="1600" i="1" dirty="0" smtClean="0">
                        <a:latin typeface="Cambria Math" panose="02040503050406030204" pitchFamily="18" charset="0"/>
                        <a:cs typeface="Calibri" panose="020F0502020204030204" pitchFamily="34" charset="0"/>
                      </a:rPr>
                      <m:t>𝑛</m:t>
                    </m:r>
                  </m:oMath>
                </a14:m>
                <a:r>
                  <a:rPr lang="en-US" sz="1600" baseline="30000" dirty="0" smtClean="0">
                    <a:latin typeface="Calibri" panose="020F0502020204030204" pitchFamily="34" charset="0"/>
                    <a:cs typeface="Calibri" panose="020F0502020204030204" pitchFamily="34" charset="0"/>
                  </a:rPr>
                  <a:t>th</a:t>
                </a:r>
                <a:r>
                  <a:rPr lang="en-US" sz="1600" dirty="0" smtClean="0">
                    <a:latin typeface="Calibri" panose="020F0502020204030204" pitchFamily="34" charset="0"/>
                    <a:cs typeface="Calibri" panose="020F0502020204030204" pitchFamily="34" charset="0"/>
                  </a:rPr>
                  <a:t> </a:t>
                </a:r>
                <a:r>
                  <a:rPr lang="en-US" sz="1600" b="1" dirty="0" smtClean="0">
                    <a:latin typeface="Calibri" panose="020F0502020204030204" pitchFamily="34" charset="0"/>
                    <a:cs typeface="Calibri" panose="020F0502020204030204" pitchFamily="34" charset="0"/>
                  </a:rPr>
                  <a:t>Catalan number </a:t>
                </a:r>
                <a:r>
                  <a:rPr lang="en-US" sz="1600" dirty="0" smtClean="0">
                    <a:latin typeface="Calibri" panose="020F0502020204030204" pitchFamily="34" charset="0"/>
                    <a:cs typeface="Calibri" panose="020F0502020204030204" pitchFamily="34" charset="0"/>
                  </a:rPr>
                  <a:t>and is denoted by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𝐶</m:t>
                        </m:r>
                      </m:e>
                      <m:sub>
                        <m:r>
                          <a:rPr lang="en-US" sz="1600" b="0" i="1" smtClean="0">
                            <a:latin typeface="Cambria Math" panose="02040503050406030204" pitchFamily="18" charset="0"/>
                            <a:cs typeface="Calibri" panose="020F0502020204030204" pitchFamily="34" charset="0"/>
                          </a:rPr>
                          <m:t>𝑛</m:t>
                        </m:r>
                      </m:sub>
                    </m:sSub>
                  </m:oMath>
                </a14:m>
                <a:r>
                  <a:rPr lang="en-US" sz="16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28</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grpSp>
        <p:nvGrpSpPr>
          <p:cNvPr id="214" name="Group 213"/>
          <p:cNvGrpSpPr/>
          <p:nvPr/>
        </p:nvGrpSpPr>
        <p:grpSpPr>
          <a:xfrm>
            <a:off x="6364020" y="0"/>
            <a:ext cx="2763729" cy="3657600"/>
            <a:chOff x="-172929" y="1219200"/>
            <a:chExt cx="2763729" cy="3657600"/>
          </a:xfrm>
        </p:grpSpPr>
        <p:sp>
          <p:nvSpPr>
            <p:cNvPr id="110" name="Rectangle 109"/>
            <p:cNvSpPr/>
            <p:nvPr/>
          </p:nvSpPr>
          <p:spPr>
            <a:xfrm>
              <a:off x="-172929" y="1219200"/>
              <a:ext cx="2763729" cy="3657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02" name="Group 101"/>
            <p:cNvGrpSpPr/>
            <p:nvPr/>
          </p:nvGrpSpPr>
          <p:grpSpPr>
            <a:xfrm>
              <a:off x="-49335" y="1357514"/>
              <a:ext cx="2546503" cy="3355777"/>
              <a:chOff x="766559" y="1292423"/>
              <a:chExt cx="2546503" cy="3355777"/>
            </a:xfrm>
            <a:noFill/>
          </p:grpSpPr>
          <p:cxnSp>
            <p:nvCxnSpPr>
              <p:cNvPr id="12" name="Straight Arrow Connector 11"/>
              <p:cNvCxnSpPr/>
              <p:nvPr/>
            </p:nvCxnSpPr>
            <p:spPr>
              <a:xfrm>
                <a:off x="1071358" y="3124200"/>
                <a:ext cx="2133600" cy="0"/>
              </a:xfrm>
              <a:prstGeom prst="straightConnector1">
                <a:avLst/>
              </a:prstGeom>
              <a:grpFill/>
              <a:ln w="190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1071358" y="1371601"/>
                <a:ext cx="0" cy="3276599"/>
              </a:xfrm>
              <a:prstGeom prst="straightConnector1">
                <a:avLst/>
              </a:prstGeom>
              <a:grpFill/>
              <a:ln w="19050">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376158" y="1600200"/>
                <a:ext cx="0" cy="304800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680958" y="1600200"/>
                <a:ext cx="0" cy="304800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1985758" y="1600200"/>
                <a:ext cx="0" cy="304800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290558" y="1600200"/>
                <a:ext cx="0" cy="304800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595358" y="1600200"/>
                <a:ext cx="0" cy="304800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2900158" y="1600200"/>
                <a:ext cx="0" cy="304800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1071358" y="2209800"/>
                <a:ext cx="1828800" cy="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1071358" y="1905000"/>
                <a:ext cx="1828800" cy="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1071358" y="3733800"/>
                <a:ext cx="1828800" cy="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1071358" y="4038600"/>
                <a:ext cx="1828800" cy="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1071358" y="4343400"/>
                <a:ext cx="1828800" cy="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1071358" y="4648200"/>
                <a:ext cx="1828800" cy="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1071358" y="1600200"/>
                <a:ext cx="1828800" cy="0"/>
              </a:xfrm>
              <a:prstGeom prst="line">
                <a:avLst/>
              </a:prstGeom>
              <a:grpFill/>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3001758" y="2819400"/>
                <a:ext cx="311304" cy="307777"/>
              </a:xfrm>
              <a:prstGeom prst="rect">
                <a:avLst/>
              </a:prstGeom>
              <a:grpFill/>
            </p:spPr>
            <p:txBody>
              <a:bodyPr wrap="none">
                <a:spAutoFit/>
              </a:bodyPr>
              <a:lstStyle/>
              <a:p>
                <a:r>
                  <a:rPr lang="en-US" sz="1400" dirty="0">
                    <a:solidFill>
                      <a:prstClr val="black"/>
                    </a:solidFill>
                  </a:rPr>
                  <a:t>X</a:t>
                </a:r>
              </a:p>
            </p:txBody>
          </p:sp>
          <p:sp>
            <p:nvSpPr>
              <p:cNvPr id="159" name="Rectangle 158"/>
              <p:cNvSpPr/>
              <p:nvPr/>
            </p:nvSpPr>
            <p:spPr>
              <a:xfrm>
                <a:off x="766559" y="1292423"/>
                <a:ext cx="293670" cy="307777"/>
              </a:xfrm>
              <a:prstGeom prst="rect">
                <a:avLst/>
              </a:prstGeom>
              <a:grpFill/>
            </p:spPr>
            <p:txBody>
              <a:bodyPr wrap="none">
                <a:spAutoFit/>
              </a:bodyPr>
              <a:lstStyle/>
              <a:p>
                <a:r>
                  <a:rPr lang="en-US" sz="1400" dirty="0" smtClean="0">
                    <a:solidFill>
                      <a:prstClr val="black"/>
                    </a:solidFill>
                  </a:rPr>
                  <a:t>Y</a:t>
                </a:r>
                <a:endParaRPr lang="en-US" sz="1400" dirty="0">
                  <a:solidFill>
                    <a:prstClr val="black"/>
                  </a:solidFill>
                </a:endParaRPr>
              </a:p>
            </p:txBody>
          </p:sp>
          <p:cxnSp>
            <p:nvCxnSpPr>
              <p:cNvPr id="169" name="Straight Connector 168"/>
              <p:cNvCxnSpPr/>
              <p:nvPr/>
            </p:nvCxnSpPr>
            <p:spPr>
              <a:xfrm>
                <a:off x="1071358" y="2819400"/>
                <a:ext cx="1828800" cy="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1071358" y="2514600"/>
                <a:ext cx="1828800" cy="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071358" y="3429000"/>
                <a:ext cx="1828800" cy="0"/>
              </a:xfrm>
              <a:prstGeom prst="line">
                <a:avLst/>
              </a:prstGeom>
              <a:grpFill/>
            </p:spPr>
            <p:style>
              <a:lnRef idx="1">
                <a:schemeClr val="accent1"/>
              </a:lnRef>
              <a:fillRef idx="0">
                <a:schemeClr val="accent1"/>
              </a:fillRef>
              <a:effectRef idx="0">
                <a:schemeClr val="accent1"/>
              </a:effectRef>
              <a:fontRef idx="minor">
                <a:schemeClr val="tx1"/>
              </a:fontRef>
            </p:style>
          </p:cxnSp>
        </p:grpSp>
      </p:grpSp>
      <p:cxnSp>
        <p:nvCxnSpPr>
          <p:cNvPr id="202" name="Straight Connector 201"/>
          <p:cNvCxnSpPr/>
          <p:nvPr/>
        </p:nvCxnSpPr>
        <p:spPr>
          <a:xfrm flipV="1">
            <a:off x="6806782" y="1672501"/>
            <a:ext cx="304800" cy="304800"/>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203" name="Straight Connector 202"/>
          <p:cNvCxnSpPr/>
          <p:nvPr/>
        </p:nvCxnSpPr>
        <p:spPr>
          <a:xfrm flipV="1">
            <a:off x="7109275" y="1364725"/>
            <a:ext cx="308695" cy="309265"/>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204" name="Straight Connector 203"/>
          <p:cNvCxnSpPr/>
          <p:nvPr/>
        </p:nvCxnSpPr>
        <p:spPr>
          <a:xfrm>
            <a:off x="7416382" y="1364725"/>
            <a:ext cx="304800" cy="3048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7718875" y="1668337"/>
            <a:ext cx="304800" cy="3048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8023675" y="1980278"/>
            <a:ext cx="304800" cy="3048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flipV="1">
            <a:off x="8311886" y="1983254"/>
            <a:ext cx="304800" cy="304800"/>
          </a:xfrm>
          <a:prstGeom prst="line">
            <a:avLst/>
          </a:prstGeom>
          <a:ln w="28575"/>
        </p:spPr>
        <p:style>
          <a:lnRef idx="1">
            <a:schemeClr val="accent3"/>
          </a:lnRef>
          <a:fillRef idx="0">
            <a:schemeClr val="accent3"/>
          </a:fillRef>
          <a:effectRef idx="0">
            <a:schemeClr val="accent3"/>
          </a:effectRef>
          <a:fontRef idx="minor">
            <a:schemeClr val="tx1"/>
          </a:fontRef>
        </p:style>
      </p:cxnSp>
      <p:sp>
        <p:nvSpPr>
          <p:cNvPr id="208" name="TextBox 207"/>
          <p:cNvSpPr txBox="1"/>
          <p:nvPr/>
        </p:nvSpPr>
        <p:spPr>
          <a:xfrm>
            <a:off x="6951597" y="1678223"/>
            <a:ext cx="278175" cy="307777"/>
          </a:xfrm>
          <a:prstGeom prst="rect">
            <a:avLst/>
          </a:prstGeom>
          <a:noFill/>
        </p:spPr>
        <p:txBody>
          <a:bodyPr wrap="square" rtlCol="0">
            <a:spAutoFit/>
          </a:bodyPr>
          <a:lstStyle/>
          <a:p>
            <a:r>
              <a:rPr lang="en-US" sz="1400" dirty="0" smtClean="0">
                <a:solidFill>
                  <a:srgbClr val="C00000"/>
                </a:solidFill>
              </a:rPr>
              <a:t>A</a:t>
            </a:r>
            <a:endParaRPr lang="en-US" sz="1400" dirty="0">
              <a:solidFill>
                <a:srgbClr val="C00000"/>
              </a:solidFill>
            </a:endParaRPr>
          </a:p>
        </p:txBody>
      </p:sp>
      <p:sp>
        <p:nvSpPr>
          <p:cNvPr id="209" name="TextBox 208"/>
          <p:cNvSpPr txBox="1"/>
          <p:nvPr/>
        </p:nvSpPr>
        <p:spPr>
          <a:xfrm>
            <a:off x="7183662" y="1454256"/>
            <a:ext cx="278175" cy="307777"/>
          </a:xfrm>
          <a:prstGeom prst="rect">
            <a:avLst/>
          </a:prstGeom>
          <a:noFill/>
        </p:spPr>
        <p:txBody>
          <a:bodyPr wrap="square" rtlCol="0">
            <a:spAutoFit/>
          </a:bodyPr>
          <a:lstStyle/>
          <a:p>
            <a:r>
              <a:rPr lang="en-US" sz="1400" dirty="0" smtClean="0">
                <a:solidFill>
                  <a:srgbClr val="C00000"/>
                </a:solidFill>
              </a:rPr>
              <a:t>A</a:t>
            </a:r>
            <a:endParaRPr lang="en-US" sz="1400" dirty="0">
              <a:solidFill>
                <a:srgbClr val="C00000"/>
              </a:solidFill>
            </a:endParaRPr>
          </a:p>
        </p:txBody>
      </p:sp>
      <p:sp>
        <p:nvSpPr>
          <p:cNvPr id="210" name="TextBox 209"/>
          <p:cNvSpPr txBox="1"/>
          <p:nvPr/>
        </p:nvSpPr>
        <p:spPr>
          <a:xfrm>
            <a:off x="7842295" y="1568549"/>
            <a:ext cx="278175" cy="307777"/>
          </a:xfrm>
          <a:prstGeom prst="rect">
            <a:avLst/>
          </a:prstGeom>
          <a:noFill/>
        </p:spPr>
        <p:txBody>
          <a:bodyPr wrap="square" rtlCol="0">
            <a:spAutoFit/>
          </a:bodyPr>
          <a:lstStyle/>
          <a:p>
            <a:r>
              <a:rPr lang="en-US" sz="1400" dirty="0" smtClean="0">
                <a:solidFill>
                  <a:srgbClr val="C00000"/>
                </a:solidFill>
              </a:rPr>
              <a:t>B</a:t>
            </a:r>
            <a:endParaRPr lang="en-US" sz="1400" dirty="0">
              <a:solidFill>
                <a:srgbClr val="C00000"/>
              </a:solidFill>
            </a:endParaRPr>
          </a:p>
        </p:txBody>
      </p:sp>
      <p:sp>
        <p:nvSpPr>
          <p:cNvPr id="211" name="TextBox 210"/>
          <p:cNvSpPr txBox="1"/>
          <p:nvPr/>
        </p:nvSpPr>
        <p:spPr>
          <a:xfrm>
            <a:off x="7556839" y="1281812"/>
            <a:ext cx="278175" cy="307777"/>
          </a:xfrm>
          <a:prstGeom prst="rect">
            <a:avLst/>
          </a:prstGeom>
          <a:noFill/>
        </p:spPr>
        <p:txBody>
          <a:bodyPr wrap="square" rtlCol="0">
            <a:spAutoFit/>
          </a:bodyPr>
          <a:lstStyle/>
          <a:p>
            <a:r>
              <a:rPr lang="en-US" sz="1400" dirty="0" smtClean="0">
                <a:solidFill>
                  <a:srgbClr val="C00000"/>
                </a:solidFill>
              </a:rPr>
              <a:t>B</a:t>
            </a:r>
            <a:endParaRPr lang="en-US" sz="1400" dirty="0">
              <a:solidFill>
                <a:srgbClr val="C00000"/>
              </a:solidFill>
            </a:endParaRPr>
          </a:p>
        </p:txBody>
      </p:sp>
      <p:sp>
        <p:nvSpPr>
          <p:cNvPr id="212" name="TextBox 211"/>
          <p:cNvSpPr txBox="1"/>
          <p:nvPr/>
        </p:nvSpPr>
        <p:spPr>
          <a:xfrm>
            <a:off x="8104352" y="1879732"/>
            <a:ext cx="278175" cy="307777"/>
          </a:xfrm>
          <a:prstGeom prst="rect">
            <a:avLst/>
          </a:prstGeom>
          <a:noFill/>
        </p:spPr>
        <p:txBody>
          <a:bodyPr wrap="square" rtlCol="0">
            <a:spAutoFit/>
          </a:bodyPr>
          <a:lstStyle/>
          <a:p>
            <a:r>
              <a:rPr lang="en-US" sz="1400" dirty="0" smtClean="0">
                <a:solidFill>
                  <a:srgbClr val="C00000"/>
                </a:solidFill>
              </a:rPr>
              <a:t>B</a:t>
            </a:r>
            <a:endParaRPr lang="en-US" sz="1400" dirty="0">
              <a:solidFill>
                <a:srgbClr val="C00000"/>
              </a:solidFill>
            </a:endParaRPr>
          </a:p>
        </p:txBody>
      </p:sp>
      <p:sp>
        <p:nvSpPr>
          <p:cNvPr id="213" name="TextBox 212"/>
          <p:cNvSpPr txBox="1"/>
          <p:nvPr/>
        </p:nvSpPr>
        <p:spPr>
          <a:xfrm>
            <a:off x="8459602" y="2018637"/>
            <a:ext cx="278175" cy="307777"/>
          </a:xfrm>
          <a:prstGeom prst="rect">
            <a:avLst/>
          </a:prstGeom>
          <a:noFill/>
        </p:spPr>
        <p:txBody>
          <a:bodyPr wrap="square" rtlCol="0">
            <a:spAutoFit/>
          </a:bodyPr>
          <a:lstStyle/>
          <a:p>
            <a:r>
              <a:rPr lang="en-US" sz="1400" dirty="0" smtClean="0">
                <a:solidFill>
                  <a:srgbClr val="C00000"/>
                </a:solidFill>
              </a:rPr>
              <a:t>A</a:t>
            </a:r>
            <a:endParaRPr lang="en-US" sz="1400" dirty="0">
              <a:solidFill>
                <a:srgbClr val="C00000"/>
              </a:solidFill>
            </a:endParaRPr>
          </a:p>
        </p:txBody>
      </p:sp>
      <p:cxnSp>
        <p:nvCxnSpPr>
          <p:cNvPr id="8" name="Straight Connector 7"/>
          <p:cNvCxnSpPr/>
          <p:nvPr/>
        </p:nvCxnSpPr>
        <p:spPr>
          <a:xfrm flipV="1">
            <a:off x="6813732" y="1668923"/>
            <a:ext cx="290431" cy="30480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902995" y="1729682"/>
            <a:ext cx="304800" cy="307777"/>
          </a:xfrm>
          <a:prstGeom prst="rect">
            <a:avLst/>
          </a:prstGeom>
          <a:noFill/>
        </p:spPr>
        <p:txBody>
          <a:bodyPr wrap="square" rtlCol="0">
            <a:spAutoFit/>
          </a:bodyPr>
          <a:lstStyle/>
          <a:p>
            <a:r>
              <a:rPr lang="en-US" sz="1400" dirty="0" smtClean="0">
                <a:solidFill>
                  <a:srgbClr val="00B050"/>
                </a:solidFill>
              </a:rPr>
              <a:t>A</a:t>
            </a:r>
            <a:endParaRPr lang="en-US" sz="1400" dirty="0">
              <a:solidFill>
                <a:srgbClr val="00B050"/>
              </a:solidFill>
            </a:endParaRPr>
          </a:p>
        </p:txBody>
      </p:sp>
      <p:cxnSp>
        <p:nvCxnSpPr>
          <p:cNvPr id="16" name="Straight Connector 15"/>
          <p:cNvCxnSpPr/>
          <p:nvPr/>
        </p:nvCxnSpPr>
        <p:spPr>
          <a:xfrm>
            <a:off x="7108690" y="1667435"/>
            <a:ext cx="300272" cy="304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197742" y="1582639"/>
            <a:ext cx="278175" cy="307777"/>
          </a:xfrm>
          <a:prstGeom prst="rect">
            <a:avLst/>
          </a:prstGeom>
          <a:noFill/>
        </p:spPr>
        <p:txBody>
          <a:bodyPr wrap="square" rtlCol="0">
            <a:spAutoFit/>
          </a:bodyPr>
          <a:lstStyle/>
          <a:p>
            <a:r>
              <a:rPr lang="en-US" sz="1400" dirty="0" smtClean="0">
                <a:solidFill>
                  <a:srgbClr val="00B050"/>
                </a:solidFill>
              </a:rPr>
              <a:t>B</a:t>
            </a:r>
            <a:endParaRPr lang="en-US" sz="1400" dirty="0">
              <a:solidFill>
                <a:srgbClr val="00B050"/>
              </a:solidFill>
            </a:endParaRPr>
          </a:p>
        </p:txBody>
      </p:sp>
      <p:cxnSp>
        <p:nvCxnSpPr>
          <p:cNvPr id="64" name="Straight Connector 63"/>
          <p:cNvCxnSpPr/>
          <p:nvPr/>
        </p:nvCxnSpPr>
        <p:spPr>
          <a:xfrm flipV="1">
            <a:off x="7408114" y="1665655"/>
            <a:ext cx="305647" cy="306516"/>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7717601" y="1360854"/>
            <a:ext cx="290431" cy="30480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509831" y="1706874"/>
            <a:ext cx="304800" cy="307777"/>
          </a:xfrm>
          <a:prstGeom prst="rect">
            <a:avLst/>
          </a:prstGeom>
          <a:noFill/>
        </p:spPr>
        <p:txBody>
          <a:bodyPr wrap="square" rtlCol="0">
            <a:spAutoFit/>
          </a:bodyPr>
          <a:lstStyle/>
          <a:p>
            <a:r>
              <a:rPr lang="en-US" sz="1400" dirty="0" smtClean="0">
                <a:solidFill>
                  <a:srgbClr val="00B050"/>
                </a:solidFill>
              </a:rPr>
              <a:t>A</a:t>
            </a:r>
            <a:endParaRPr lang="en-US" sz="1400" dirty="0">
              <a:solidFill>
                <a:srgbClr val="00B050"/>
              </a:solidFill>
            </a:endParaRPr>
          </a:p>
        </p:txBody>
      </p:sp>
      <p:sp>
        <p:nvSpPr>
          <p:cNvPr id="70" name="TextBox 69"/>
          <p:cNvSpPr txBox="1"/>
          <p:nvPr/>
        </p:nvSpPr>
        <p:spPr>
          <a:xfrm>
            <a:off x="7784972" y="1439632"/>
            <a:ext cx="304800" cy="307777"/>
          </a:xfrm>
          <a:prstGeom prst="rect">
            <a:avLst/>
          </a:prstGeom>
          <a:noFill/>
        </p:spPr>
        <p:txBody>
          <a:bodyPr wrap="square" rtlCol="0">
            <a:spAutoFit/>
          </a:bodyPr>
          <a:lstStyle/>
          <a:p>
            <a:r>
              <a:rPr lang="en-US" sz="1400" dirty="0" smtClean="0">
                <a:solidFill>
                  <a:srgbClr val="00B050"/>
                </a:solidFill>
              </a:rPr>
              <a:t>A</a:t>
            </a:r>
            <a:endParaRPr lang="en-US" sz="1400" dirty="0">
              <a:solidFill>
                <a:srgbClr val="00B050"/>
              </a:solidFill>
            </a:endParaRPr>
          </a:p>
        </p:txBody>
      </p:sp>
      <p:sp>
        <p:nvSpPr>
          <p:cNvPr id="71" name="TextBox 70"/>
          <p:cNvSpPr txBox="1"/>
          <p:nvPr/>
        </p:nvSpPr>
        <p:spPr>
          <a:xfrm>
            <a:off x="8394436" y="1556396"/>
            <a:ext cx="278175" cy="307777"/>
          </a:xfrm>
          <a:prstGeom prst="rect">
            <a:avLst/>
          </a:prstGeom>
          <a:noFill/>
        </p:spPr>
        <p:txBody>
          <a:bodyPr wrap="square" rtlCol="0">
            <a:spAutoFit/>
          </a:bodyPr>
          <a:lstStyle/>
          <a:p>
            <a:r>
              <a:rPr lang="en-US" sz="1400" dirty="0" smtClean="0">
                <a:solidFill>
                  <a:srgbClr val="00B050"/>
                </a:solidFill>
              </a:rPr>
              <a:t>B</a:t>
            </a:r>
            <a:endParaRPr lang="en-US" sz="1400" dirty="0">
              <a:solidFill>
                <a:srgbClr val="00B050"/>
              </a:solidFill>
            </a:endParaRPr>
          </a:p>
        </p:txBody>
      </p:sp>
      <p:sp>
        <p:nvSpPr>
          <p:cNvPr id="72" name="TextBox 71"/>
          <p:cNvSpPr txBox="1"/>
          <p:nvPr/>
        </p:nvSpPr>
        <p:spPr>
          <a:xfrm>
            <a:off x="8128554" y="1303609"/>
            <a:ext cx="278175" cy="307777"/>
          </a:xfrm>
          <a:prstGeom prst="rect">
            <a:avLst/>
          </a:prstGeom>
          <a:noFill/>
        </p:spPr>
        <p:txBody>
          <a:bodyPr wrap="square" rtlCol="0">
            <a:spAutoFit/>
          </a:bodyPr>
          <a:lstStyle/>
          <a:p>
            <a:r>
              <a:rPr lang="en-US" sz="1400" dirty="0" smtClean="0">
                <a:solidFill>
                  <a:srgbClr val="00B050"/>
                </a:solidFill>
              </a:rPr>
              <a:t>B</a:t>
            </a:r>
            <a:endParaRPr lang="en-US" sz="1400" dirty="0">
              <a:solidFill>
                <a:srgbClr val="00B050"/>
              </a:solidFill>
            </a:endParaRPr>
          </a:p>
        </p:txBody>
      </p:sp>
      <p:cxnSp>
        <p:nvCxnSpPr>
          <p:cNvPr id="73" name="Straight Connector 72"/>
          <p:cNvCxnSpPr/>
          <p:nvPr/>
        </p:nvCxnSpPr>
        <p:spPr>
          <a:xfrm>
            <a:off x="8012800" y="1360854"/>
            <a:ext cx="300272" cy="304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8317599" y="1668440"/>
            <a:ext cx="300272" cy="304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13040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0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0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213"/>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207"/>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206"/>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212"/>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210"/>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205"/>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204"/>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211"/>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09"/>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02"/>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208"/>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203"/>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4"/>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73"/>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7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nodeType="clickEffect">
                                  <p:stCondLst>
                                    <p:cond delay="0"/>
                                  </p:stCondLst>
                                  <p:childTnLst>
                                    <p:set>
                                      <p:cBhvr>
                                        <p:cTn id="106" dur="1" fill="hold">
                                          <p:stCondLst>
                                            <p:cond delay="0"/>
                                          </p:stCondLst>
                                        </p:cTn>
                                        <p:tgtEl>
                                          <p:spTgt spid="8"/>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14"/>
                                        </p:tgtEl>
                                        <p:attrNameLst>
                                          <p:attrName>style.visibility</p:attrName>
                                        </p:attrNameLst>
                                      </p:cBhvr>
                                      <p:to>
                                        <p:strVal val="hidden"/>
                                      </p:to>
                                    </p:set>
                                  </p:childTnLst>
                                </p:cTn>
                              </p:par>
                              <p:par>
                                <p:cTn id="109" presetID="1" presetClass="exit" presetSubtype="0" fill="hold" nodeType="withEffect">
                                  <p:stCondLst>
                                    <p:cond delay="0"/>
                                  </p:stCondLst>
                                  <p:childTnLst>
                                    <p:set>
                                      <p:cBhvr>
                                        <p:cTn id="110" dur="1" fill="hold">
                                          <p:stCondLst>
                                            <p:cond delay="0"/>
                                          </p:stCondLst>
                                        </p:cTn>
                                        <p:tgtEl>
                                          <p:spTgt spid="16"/>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63"/>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64"/>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65"/>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69"/>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70"/>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71"/>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72"/>
                                        </p:tgtEl>
                                        <p:attrNameLst>
                                          <p:attrName>style.visibility</p:attrName>
                                        </p:attrNameLst>
                                      </p:cBhvr>
                                      <p:to>
                                        <p:strVal val="hidden"/>
                                      </p:to>
                                    </p:set>
                                  </p:childTnLst>
                                </p:cTn>
                              </p:par>
                              <p:par>
                                <p:cTn id="125" presetID="1" presetClass="exit" presetSubtype="0" fill="hold" nodeType="withEffect">
                                  <p:stCondLst>
                                    <p:cond delay="0"/>
                                  </p:stCondLst>
                                  <p:childTnLst>
                                    <p:set>
                                      <p:cBhvr>
                                        <p:cTn id="126" dur="1" fill="hold">
                                          <p:stCondLst>
                                            <p:cond delay="0"/>
                                          </p:stCondLst>
                                        </p:cTn>
                                        <p:tgtEl>
                                          <p:spTgt spid="73"/>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74"/>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nodeType="clickEffect">
                                  <p:stCondLst>
                                    <p:cond delay="0"/>
                                  </p:stCondLst>
                                  <p:childTnLst>
                                    <p:set>
                                      <p:cBhvr>
                                        <p:cTn id="132" dur="1" fill="hold">
                                          <p:stCondLst>
                                            <p:cond delay="0"/>
                                          </p:stCondLst>
                                        </p:cTn>
                                        <p:tgtEl>
                                          <p:spTgt spid="214"/>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08" grpId="0"/>
      <p:bldP spid="208" grpId="1"/>
      <p:bldP spid="209" grpId="0"/>
      <p:bldP spid="209" grpId="1"/>
      <p:bldP spid="210" grpId="0"/>
      <p:bldP spid="210" grpId="1"/>
      <p:bldP spid="211" grpId="0"/>
      <p:bldP spid="211" grpId="1"/>
      <p:bldP spid="212" grpId="0"/>
      <p:bldP spid="212" grpId="1"/>
      <p:bldP spid="213" grpId="0"/>
      <p:bldP spid="213" grpId="1"/>
      <p:bldP spid="14" grpId="0"/>
      <p:bldP spid="14" grpId="1"/>
      <p:bldP spid="63" grpId="0"/>
      <p:bldP spid="63" grpId="1"/>
      <p:bldP spid="69" grpId="0"/>
      <p:bldP spid="69" grpId="1"/>
      <p:bldP spid="70" grpId="0"/>
      <p:bldP spid="70" grpId="1"/>
      <p:bldP spid="71" grpId="0"/>
      <p:bldP spid="71" grpId="1"/>
      <p:bldP spid="72" grpId="0"/>
      <p:bldP spid="72"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568" y="304800"/>
            <a:ext cx="7498080" cy="4800600"/>
          </a:xfrm>
        </p:spPr>
        <p:txBody>
          <a:bodyPr>
            <a:noAutofit/>
          </a:bodyPr>
          <a:lstStyle/>
          <a:p>
            <a:pPr marL="82296" indent="0" algn="ctr">
              <a:buNone/>
            </a:pPr>
            <a:endParaRPr lang="en-US" sz="1500" b="1" dirty="0" smtClean="0">
              <a:latin typeface="Calibri" panose="020F0502020204030204" pitchFamily="34" charset="0"/>
              <a:cs typeface="Calibri" panose="020F0502020204030204" pitchFamily="34" charset="0"/>
            </a:endParaRPr>
          </a:p>
          <a:p>
            <a:pPr marL="82296" indent="0" algn="ctr">
              <a:buNone/>
            </a:pPr>
            <a:endParaRPr lang="en-US" sz="1500" b="1" dirty="0">
              <a:latin typeface="Calibri" panose="020F0502020204030204" pitchFamily="34" charset="0"/>
              <a:cs typeface="Calibri" panose="020F0502020204030204" pitchFamily="34" charset="0"/>
            </a:endParaRPr>
          </a:p>
          <a:p>
            <a:pPr marL="82296" indent="0" algn="ctr">
              <a:buNone/>
            </a:pPr>
            <a:endParaRPr lang="en-US" sz="1500" b="1" dirty="0" smtClean="0">
              <a:latin typeface="Calibri" panose="020F0502020204030204" pitchFamily="34" charset="0"/>
              <a:cs typeface="Calibri" panose="020F0502020204030204" pitchFamily="34" charset="0"/>
            </a:endParaRPr>
          </a:p>
          <a:p>
            <a:pPr marL="82296" indent="0" algn="ctr">
              <a:buNone/>
            </a:pPr>
            <a:endParaRPr lang="en-US" sz="1500" b="1" dirty="0" smtClean="0">
              <a:latin typeface="Calibri" panose="020F0502020204030204" pitchFamily="34" charset="0"/>
              <a:cs typeface="Calibri" panose="020F0502020204030204" pitchFamily="34" charset="0"/>
            </a:endParaRPr>
          </a:p>
          <a:p>
            <a:pPr marL="82296" indent="0" algn="ctr">
              <a:buNone/>
            </a:pPr>
            <a:endParaRPr lang="en-US" sz="1500" b="1" dirty="0">
              <a:latin typeface="Calibri" panose="020F0502020204030204" pitchFamily="34" charset="0"/>
              <a:cs typeface="Calibri" panose="020F0502020204030204" pitchFamily="34" charset="0"/>
            </a:endParaRPr>
          </a:p>
          <a:p>
            <a:pPr marL="82296" indent="0" algn="ctr">
              <a:buNone/>
            </a:pPr>
            <a:r>
              <a:rPr lang="en-US" sz="2000" b="1" dirty="0" smtClean="0">
                <a:latin typeface="Calibri" panose="020F0502020204030204" pitchFamily="34" charset="0"/>
                <a:cs typeface="Calibri" panose="020F0502020204030204" pitchFamily="34" charset="0"/>
              </a:rPr>
              <a:t>Textbook: Ralph P. </a:t>
            </a:r>
            <a:r>
              <a:rPr lang="en-US" sz="2000" b="1" dirty="0" err="1" smtClean="0">
                <a:latin typeface="Calibri" panose="020F0502020204030204" pitchFamily="34" charset="0"/>
                <a:cs typeface="Calibri" panose="020F0502020204030204" pitchFamily="34" charset="0"/>
              </a:rPr>
              <a:t>Grimaldi</a:t>
            </a:r>
            <a:r>
              <a:rPr lang="en-US" sz="2000" b="1" dirty="0" smtClean="0">
                <a:latin typeface="Calibri" panose="020F0502020204030204" pitchFamily="34" charset="0"/>
                <a:cs typeface="Calibri" panose="020F0502020204030204" pitchFamily="34" charset="0"/>
              </a:rPr>
              <a:t>, Discrete and Combinatorial Mathematics</a:t>
            </a:r>
          </a:p>
          <a:p>
            <a:pPr marL="82296" indent="0" algn="ctr">
              <a:buNone/>
            </a:pPr>
            <a:endParaRPr lang="en-US" sz="2000" b="1" dirty="0">
              <a:latin typeface="Calibri" panose="020F0502020204030204" pitchFamily="34" charset="0"/>
              <a:cs typeface="Calibri" panose="020F0502020204030204" pitchFamily="34" charset="0"/>
            </a:endParaRPr>
          </a:p>
          <a:p>
            <a:pPr marL="82296" indent="0" algn="ctr">
              <a:buNone/>
            </a:pPr>
            <a:r>
              <a:rPr lang="en-US" sz="2000" b="1" dirty="0" smtClean="0">
                <a:latin typeface="Calibri" panose="020F0502020204030204" pitchFamily="34" charset="0"/>
                <a:cs typeface="Calibri" panose="020F0502020204030204" pitchFamily="34" charset="0"/>
              </a:rPr>
              <a:t>Do exercises of Chapter 1 as homework and upload your solutions via Moodle (follow the instructions on the page of the TA course.)</a:t>
            </a:r>
            <a:endParaRPr lang="en-US" sz="2000" b="1" dirty="0">
              <a:latin typeface="Calibri" panose="020F0502020204030204" pitchFamily="34" charset="0"/>
              <a:cs typeface="Calibri" panose="020F0502020204030204" pitchFamily="34" charset="0"/>
            </a:endParaRPr>
          </a:p>
          <a:p>
            <a:pPr marL="82296" indent="0" algn="ctr">
              <a:buNone/>
            </a:pPr>
            <a:endParaRPr lang="en-US" sz="1500" dirty="0">
              <a:latin typeface="Calibri" panose="020F0502020204030204" pitchFamily="34" charset="0"/>
              <a:cs typeface="Calibri" panose="020F0502020204030204" pitchFamily="34" charset="0"/>
            </a:endParaRPr>
          </a:p>
          <a:p>
            <a:pPr marL="82296" indent="0" algn="ctr">
              <a:buNone/>
            </a:pPr>
            <a:r>
              <a:rPr lang="en-US" sz="44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p>
          <a:p>
            <a:endParaRPr lang="en-US" sz="1600" dirty="0" smtClean="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CF49A065-8151-4F45-B403-06189971DF72}" type="slidenum">
              <a:rPr lang="en-US" smtClean="0"/>
              <a:pPr/>
              <a:t>29</a:t>
            </a:fld>
            <a:endParaRPr lang="en-US"/>
          </a:p>
        </p:txBody>
      </p:sp>
    </p:spTree>
    <p:extLst>
      <p:ext uri="{BB962C8B-B14F-4D97-AF65-F5344CB8AC3E}">
        <p14:creationId xmlns:p14="http://schemas.microsoft.com/office/powerpoint/2010/main" val="272568219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Basic Principles of Counting</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010150"/>
              </a:xfrm>
            </p:spPr>
            <p:txBody>
              <a:bodyPr>
                <a:normAutofit lnSpcReduction="10000"/>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We may think of how one can build (construct) an element of the given set, possibly through a number of stages and choosing among several possibilities. The problem of counting the elements of the set is then reduced to the problem of calculating the number of ways that an element of the set can be constructed.</a:t>
                </a:r>
              </a:p>
              <a:p>
                <a:pPr marL="82296" indent="0">
                  <a:spcBef>
                    <a:spcPts val="0"/>
                  </a:spcBef>
                  <a:buNone/>
                </a:pPr>
                <a:endParaRPr lang="en-US" sz="1600" dirty="0">
                  <a:latin typeface="Calibri" panose="020F0502020204030204" pitchFamily="34" charset="0"/>
                  <a:cs typeface="Calibri" panose="020F0502020204030204" pitchFamily="34" charset="0"/>
                </a:endParaRPr>
              </a:p>
              <a:p>
                <a:pPr marL="82296" indent="0">
                  <a:spcBef>
                    <a:spcPts val="0"/>
                  </a:spcBef>
                  <a:buNone/>
                </a:pPr>
                <a:r>
                  <a:rPr lang="en-US" sz="1600" dirty="0" smtClean="0">
                    <a:latin typeface="Calibri" panose="020F0502020204030204" pitchFamily="34" charset="0"/>
                    <a:cs typeface="Calibri" panose="020F0502020204030204" pitchFamily="34" charset="0"/>
                  </a:rPr>
                  <a:t>Two basic principles of counting: sum and product</a:t>
                </a:r>
              </a:p>
              <a:p>
                <a:pPr marL="82296" indent="0">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b="1" dirty="0" smtClean="0">
                    <a:latin typeface="Calibri" panose="020F0502020204030204" pitchFamily="34" charset="0"/>
                    <a:cs typeface="Calibri" panose="020F0502020204030204" pitchFamily="34" charset="0"/>
                  </a:rPr>
                  <a:t>The principle of sum: </a:t>
                </a:r>
                <a:r>
                  <a:rPr lang="en-US" sz="1600" dirty="0" smtClean="0">
                    <a:latin typeface="Calibri" panose="020F0502020204030204" pitchFamily="34" charset="0"/>
                    <a:cs typeface="Calibri" panose="020F0502020204030204" pitchFamily="34" charset="0"/>
                  </a:rPr>
                  <a:t>If a task can be done in </a:t>
                </a:r>
                <a14:m>
                  <m:oMath xmlns:m="http://schemas.openxmlformats.org/officeDocument/2006/math">
                    <m:r>
                      <a:rPr lang="en-US" sz="1600" i="1" dirty="0" smtClean="0">
                        <a:latin typeface="Cambria Math" panose="02040503050406030204" pitchFamily="18" charset="0"/>
                        <a:cs typeface="Calibri" panose="020F0502020204030204" pitchFamily="34" charset="0"/>
                      </a:rPr>
                      <m:t>𝑚</m:t>
                    </m:r>
                  </m:oMath>
                </a14:m>
                <a:r>
                  <a:rPr lang="en-US" sz="1600" dirty="0" smtClean="0">
                    <a:latin typeface="Calibri" panose="020F0502020204030204" pitchFamily="34" charset="0"/>
                    <a:cs typeface="Calibri" panose="020F0502020204030204" pitchFamily="34" charset="0"/>
                  </a:rPr>
                  <a:t> ways, while another task can be performed in </a:t>
                </a:r>
                <a14:m>
                  <m:oMath xmlns:m="http://schemas.openxmlformats.org/officeDocument/2006/math">
                    <m:r>
                      <a:rPr lang="en-US" sz="1600" i="1" dirty="0"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ways, and the two tasks cannot be performed simultaneously, then performing either task can be accomplished in one of </a:t>
                </a:r>
                <a14:m>
                  <m:oMath xmlns:m="http://schemas.openxmlformats.org/officeDocument/2006/math">
                    <m:r>
                      <a:rPr lang="en-US" sz="1600" i="1" dirty="0" smtClean="0">
                        <a:latin typeface="Cambria Math" panose="02040503050406030204" pitchFamily="18" charset="0"/>
                        <a:cs typeface="Calibri" panose="020F0502020204030204" pitchFamily="34" charset="0"/>
                      </a:rPr>
                      <m:t>𝑚</m:t>
                    </m:r>
                    <m:r>
                      <a:rPr lang="en-US" sz="1600" i="1" dirty="0" smtClean="0">
                        <a:latin typeface="Cambria Math" panose="02040503050406030204" pitchFamily="18" charset="0"/>
                        <a:cs typeface="Calibri" panose="020F0502020204030204" pitchFamily="34" charset="0"/>
                      </a:rPr>
                      <m:t>+</m:t>
                    </m:r>
                    <m:r>
                      <a:rPr lang="en-US" sz="1600" i="1" dirty="0"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ways.</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b="1" dirty="0" smtClean="0">
                    <a:latin typeface="Calibri" panose="020F0502020204030204" pitchFamily="34" charset="0"/>
                    <a:cs typeface="Calibri" panose="020F0502020204030204" pitchFamily="34" charset="0"/>
                  </a:rPr>
                  <a:t>Example 1.</a:t>
                </a:r>
                <a:r>
                  <a:rPr lang="en-US" sz="1600" dirty="0" smtClean="0">
                    <a:latin typeface="Calibri" panose="020F0502020204030204" pitchFamily="34" charset="0"/>
                    <a:cs typeface="Calibri" panose="020F0502020204030204" pitchFamily="34" charset="0"/>
                  </a:rPr>
                  <a:t> A library has 35 books on biology and 65 books on anthropology. In how many ways, can a student select only one of the books?</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b="1" dirty="0" smtClean="0">
                    <a:latin typeface="Calibri" panose="020F0502020204030204" pitchFamily="34" charset="0"/>
                    <a:cs typeface="Calibri" panose="020F0502020204030204" pitchFamily="34" charset="0"/>
                  </a:rPr>
                  <a:t>Solution.</a:t>
                </a:r>
                <a:r>
                  <a:rPr lang="en-US" sz="1600" dirty="0" smtClean="0">
                    <a:latin typeface="Calibri" panose="020F0502020204030204" pitchFamily="34" charset="0"/>
                    <a:cs typeface="Calibri" panose="020F0502020204030204" pitchFamily="34" charset="0"/>
                  </a:rPr>
                  <a:t> There are two tasks, </a:t>
                </a:r>
                <a:r>
                  <a:rPr lang="en-US" sz="1600" i="1" dirty="0" smtClean="0">
                    <a:latin typeface="Calibri" panose="020F0502020204030204" pitchFamily="34" charset="0"/>
                    <a:cs typeface="Calibri" panose="020F0502020204030204" pitchFamily="34" charset="0"/>
                  </a:rPr>
                  <a:t>choosing a book on biology </a:t>
                </a:r>
                <a:r>
                  <a:rPr lang="en-US" sz="1600" dirty="0" smtClean="0">
                    <a:latin typeface="Calibri" panose="020F0502020204030204" pitchFamily="34" charset="0"/>
                    <a:cs typeface="Calibri" panose="020F0502020204030204" pitchFamily="34" charset="0"/>
                  </a:rPr>
                  <a:t>and </a:t>
                </a:r>
                <a:r>
                  <a:rPr lang="en-US" sz="1600" i="1" dirty="0" smtClean="0">
                    <a:latin typeface="Calibri" panose="020F0502020204030204" pitchFamily="34" charset="0"/>
                    <a:cs typeface="Calibri" panose="020F0502020204030204" pitchFamily="34" charset="0"/>
                  </a:rPr>
                  <a:t>choosing a book on  anthropology</a:t>
                </a:r>
                <a:r>
                  <a:rPr lang="en-US" sz="1600" dirty="0" smtClean="0">
                    <a:latin typeface="Calibri" panose="020F0502020204030204" pitchFamily="34" charset="0"/>
                    <a:cs typeface="Calibri" panose="020F0502020204030204" pitchFamily="34" charset="0"/>
                  </a:rPr>
                  <a:t>. By the principle of sum, performing either task, which is equivalent to selecting only one book from the library, can be done in 35 + 65 = 100 ways.</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The principle can be generalized to </a:t>
                </a:r>
                <a14:m>
                  <m:oMath xmlns:m="http://schemas.openxmlformats.org/officeDocument/2006/math">
                    <m:r>
                      <a:rPr lang="en-US" sz="1600" i="1" dirty="0" smtClean="0">
                        <a:latin typeface="Cambria Math" panose="02040503050406030204" pitchFamily="18" charset="0"/>
                        <a:cs typeface="Calibri" panose="020F0502020204030204" pitchFamily="34" charset="0"/>
                      </a:rPr>
                      <m:t>𝑘</m:t>
                    </m:r>
                  </m:oMath>
                </a14:m>
                <a:r>
                  <a:rPr lang="en-US" sz="1600" dirty="0" smtClean="0">
                    <a:latin typeface="Calibri" panose="020F0502020204030204" pitchFamily="34" charset="0"/>
                    <a:cs typeface="Calibri" panose="020F0502020204030204" pitchFamily="34" charset="0"/>
                  </a:rPr>
                  <a:t> tasks in which case performing one of the tasks, no matter which one is done, can be in one of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𝑚</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𝑚</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𝑚</m:t>
                        </m:r>
                      </m:e>
                      <m:sub>
                        <m:r>
                          <a:rPr lang="en-US" sz="1600" b="0" i="1" smtClean="0">
                            <a:latin typeface="Cambria Math" panose="02040503050406030204" pitchFamily="18" charset="0"/>
                            <a:cs typeface="Calibri" panose="020F0502020204030204" pitchFamily="34" charset="0"/>
                          </a:rPr>
                          <m:t>𝑘</m:t>
                        </m:r>
                      </m:sub>
                    </m:sSub>
                    <m:r>
                      <a:rPr lang="en-US" sz="1600" b="0" i="1" smtClean="0">
                        <a:latin typeface="Cambria Math" panose="02040503050406030204" pitchFamily="18" charset="0"/>
                        <a:cs typeface="Calibri" panose="020F0502020204030204" pitchFamily="34" charset="0"/>
                      </a:rPr>
                      <m:t>=</m:t>
                    </m:r>
                    <m:sSubSup>
                      <m:sSubSupPr>
                        <m:ctrlPr>
                          <a:rPr lang="en-US" sz="1600" b="0" i="1" smtClean="0">
                            <a:latin typeface="Cambria Math" panose="02040503050406030204" pitchFamily="18" charset="0"/>
                            <a:cs typeface="Calibri" panose="020F0502020204030204" pitchFamily="34" charset="0"/>
                          </a:rPr>
                        </m:ctrlPr>
                      </m:sSubSupPr>
                      <m:e>
                        <m:r>
                          <m:rPr>
                            <m:sty m:val="p"/>
                          </m:rPr>
                          <a:rPr lang="en-US" sz="1600" b="0" i="0" smtClean="0">
                            <a:latin typeface="Cambria Math" panose="02040503050406030204" pitchFamily="18" charset="0"/>
                            <a:cs typeface="Calibri" panose="020F0502020204030204" pitchFamily="34" charset="0"/>
                          </a:rPr>
                          <m:t>Σ</m:t>
                        </m:r>
                      </m:e>
                      <m:sub>
                        <m:r>
                          <a:rPr lang="en-US" sz="1600" b="0" i="1" smtClean="0">
                            <a:latin typeface="Cambria Math" panose="02040503050406030204" pitchFamily="18" charset="0"/>
                            <a:cs typeface="Calibri" panose="020F0502020204030204" pitchFamily="34" charset="0"/>
                          </a:rPr>
                          <m:t>𝑖</m:t>
                        </m:r>
                        <m:r>
                          <a:rPr lang="en-US" sz="1600" b="0" i="1" smtClean="0">
                            <a:latin typeface="Cambria Math" panose="02040503050406030204" pitchFamily="18" charset="0"/>
                            <a:cs typeface="Calibri" panose="020F0502020204030204" pitchFamily="34" charset="0"/>
                          </a:rPr>
                          <m:t>=1</m:t>
                        </m:r>
                      </m:sub>
                      <m:sup>
                        <m:r>
                          <a:rPr lang="en-US" sz="1600" b="0" i="1" smtClean="0">
                            <a:latin typeface="Cambria Math" panose="02040503050406030204" pitchFamily="18" charset="0"/>
                            <a:cs typeface="Calibri" panose="020F0502020204030204" pitchFamily="34" charset="0"/>
                          </a:rPr>
                          <m:t>𝑘</m:t>
                        </m:r>
                      </m:sup>
                    </m:sSubSup>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𝑚</m:t>
                        </m:r>
                      </m:e>
                      <m:sub>
                        <m:r>
                          <a:rPr lang="en-US" sz="1600" b="0" i="1" smtClean="0">
                            <a:latin typeface="Cambria Math" panose="02040503050406030204" pitchFamily="18" charset="0"/>
                            <a:cs typeface="Calibri" panose="020F0502020204030204" pitchFamily="34" charset="0"/>
                          </a:rPr>
                          <m:t>𝑖</m:t>
                        </m:r>
                      </m:sub>
                    </m:sSub>
                  </m:oMath>
                </a14:m>
                <a:r>
                  <a:rPr lang="en-US" sz="1600" dirty="0" smtClean="0">
                    <a:latin typeface="Calibri" panose="020F0502020204030204" pitchFamily="34" charset="0"/>
                    <a:cs typeface="Calibri" panose="020F0502020204030204" pitchFamily="34" charset="0"/>
                  </a:rPr>
                  <a:t> ways. Here, the </a:t>
                </a:r>
                <a14:m>
                  <m:oMath xmlns:m="http://schemas.openxmlformats.org/officeDocument/2006/math">
                    <m:r>
                      <a:rPr lang="en-US" sz="1600" i="1" dirty="0" smtClean="0">
                        <a:latin typeface="Cambria Math" panose="02040503050406030204" pitchFamily="18" charset="0"/>
                        <a:cs typeface="Calibri" panose="020F0502020204030204" pitchFamily="34" charset="0"/>
                      </a:rPr>
                      <m:t>𝑖</m:t>
                    </m:r>
                  </m:oMath>
                </a14:m>
                <a:r>
                  <a:rPr lang="en-US" sz="1600" baseline="30000" dirty="0" err="1" smtClean="0">
                    <a:latin typeface="Calibri" panose="020F0502020204030204" pitchFamily="34" charset="0"/>
                    <a:cs typeface="Calibri" panose="020F0502020204030204" pitchFamily="34" charset="0"/>
                  </a:rPr>
                  <a:t>th</a:t>
                </a:r>
                <a:r>
                  <a:rPr lang="en-US" sz="1600" dirty="0" smtClean="0">
                    <a:latin typeface="Calibri" panose="020F0502020204030204" pitchFamily="34" charset="0"/>
                    <a:cs typeface="Calibri" panose="020F0502020204030204" pitchFamily="34" charset="0"/>
                  </a:rPr>
                  <a:t> task can be done in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𝑚</m:t>
                        </m:r>
                      </m:e>
                      <m:sub>
                        <m:r>
                          <a:rPr lang="en-US" sz="1600" b="0" i="1" smtClean="0">
                            <a:latin typeface="Cambria Math" panose="02040503050406030204" pitchFamily="18" charset="0"/>
                            <a:cs typeface="Calibri" panose="020F0502020204030204" pitchFamily="34" charset="0"/>
                          </a:rPr>
                          <m:t>𝑖</m:t>
                        </m:r>
                      </m:sub>
                    </m:sSub>
                  </m:oMath>
                </a14:m>
                <a:r>
                  <a:rPr lang="en-US" sz="1600" dirty="0" smtClean="0">
                    <a:latin typeface="Calibri" panose="020F0502020204030204" pitchFamily="34" charset="0"/>
                    <a:cs typeface="Calibri" panose="020F0502020204030204" pitchFamily="34" charset="0"/>
                  </a:rPr>
                  <a:t> ways.</a:t>
                </a:r>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010150"/>
              </a:xfrm>
              <a:blipFill rotWithShape="0">
                <a:blip r:embed="rId2"/>
                <a:stretch>
                  <a:fillRect t="-853"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pPr/>
              <a:t>3</a:t>
            </a:fld>
            <a:endParaRPr lang="en-US"/>
          </a:p>
        </p:txBody>
      </p:sp>
      <p:pic>
        <p:nvPicPr>
          <p:cNvPr id="7" name="Picture 6">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8" name="Picture 7">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spTree>
    <p:extLst>
      <p:ext uri="{BB962C8B-B14F-4D97-AF65-F5344CB8AC3E}">
        <p14:creationId xmlns:p14="http://schemas.microsoft.com/office/powerpoint/2010/main" val="19501212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The Principle of Product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486400"/>
              </a:xfrm>
            </p:spPr>
            <p:txBody>
              <a:bodyPr>
                <a:normAutofit/>
              </a:bodyPr>
              <a:lstStyle/>
              <a:p>
                <a:pPr marL="82296" indent="0" algn="just">
                  <a:spcBef>
                    <a:spcPts val="0"/>
                  </a:spcBef>
                  <a:buNone/>
                </a:pPr>
                <a:r>
                  <a:rPr lang="en-US" sz="1600" b="1" dirty="0" smtClean="0">
                    <a:latin typeface="Calibri" panose="020F0502020204030204" pitchFamily="34" charset="0"/>
                    <a:cs typeface="Calibri" panose="020F0502020204030204" pitchFamily="34" charset="0"/>
                  </a:rPr>
                  <a:t>The principle of product: </a:t>
                </a:r>
                <a:r>
                  <a:rPr lang="en-US" sz="1600" dirty="0" smtClean="0">
                    <a:latin typeface="Calibri" panose="020F0502020204030204" pitchFamily="34" charset="0"/>
                    <a:cs typeface="Calibri" panose="020F0502020204030204" pitchFamily="34" charset="0"/>
                  </a:rPr>
                  <a:t>If a procedure can be broken down into first and second stages, and if the first stage can be done in </a:t>
                </a:r>
                <a14:m>
                  <m:oMath xmlns:m="http://schemas.openxmlformats.org/officeDocument/2006/math">
                    <m:r>
                      <a:rPr lang="en-US" sz="1600" i="1" dirty="0" smtClean="0">
                        <a:latin typeface="Cambria Math" panose="02040503050406030204" pitchFamily="18" charset="0"/>
                        <a:cs typeface="Calibri" panose="020F0502020204030204" pitchFamily="34" charset="0"/>
                      </a:rPr>
                      <m:t>𝑚</m:t>
                    </m:r>
                  </m:oMath>
                </a14:m>
                <a:r>
                  <a:rPr lang="en-US" sz="1600" dirty="0" smtClean="0">
                    <a:latin typeface="Calibri" panose="020F0502020204030204" pitchFamily="34" charset="0"/>
                    <a:cs typeface="Calibri" panose="020F0502020204030204" pitchFamily="34" charset="0"/>
                  </a:rPr>
                  <a:t> ways and for each of the </a:t>
                </a:r>
                <a14:m>
                  <m:oMath xmlns:m="http://schemas.openxmlformats.org/officeDocument/2006/math">
                    <m:r>
                      <a:rPr lang="en-US" sz="1600" i="1" dirty="0" smtClean="0">
                        <a:latin typeface="Cambria Math" panose="02040503050406030204" pitchFamily="18" charset="0"/>
                        <a:cs typeface="Calibri" panose="020F0502020204030204" pitchFamily="34" charset="0"/>
                      </a:rPr>
                      <m:t>𝑚</m:t>
                    </m:r>
                  </m:oMath>
                </a14:m>
                <a:r>
                  <a:rPr lang="en-US" sz="1600" dirty="0" smtClean="0">
                    <a:latin typeface="Calibri" panose="020F0502020204030204" pitchFamily="34" charset="0"/>
                    <a:cs typeface="Calibri" panose="020F0502020204030204" pitchFamily="34" charset="0"/>
                  </a:rPr>
                  <a:t> ways the first stage can be performed, there are </a:t>
                </a:r>
                <a14:m>
                  <m:oMath xmlns:m="http://schemas.openxmlformats.org/officeDocument/2006/math">
                    <m:r>
                      <a:rPr lang="en-US" sz="1600" i="1" dirty="0"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ways for doing the second stage, then the procedure can be done, in the designated order, in </a:t>
                </a:r>
                <a14:m>
                  <m:oMath xmlns:m="http://schemas.openxmlformats.org/officeDocument/2006/math">
                    <m:r>
                      <a:rPr lang="en-US" sz="1600" b="0" i="1" smtClean="0">
                        <a:latin typeface="Cambria Math" panose="02040503050406030204" pitchFamily="18" charset="0"/>
                        <a:cs typeface="Calibri" panose="020F0502020204030204" pitchFamily="34" charset="0"/>
                      </a:rPr>
                      <m:t>𝑚</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ways.</a:t>
                </a:r>
              </a:p>
              <a:p>
                <a:pPr marL="82296" indent="0" algn="just">
                  <a:spcBef>
                    <a:spcPts val="0"/>
                  </a:spcBef>
                  <a:buNone/>
                </a:pPr>
                <a:endParaRPr lang="en-US" sz="10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The principle of product can be thought of as a result of the principle of sum.</a:t>
                </a:r>
              </a:p>
              <a:p>
                <a:pPr marL="82296" indent="0" algn="just">
                  <a:spcBef>
                    <a:spcPts val="0"/>
                  </a:spcBef>
                  <a:buNone/>
                </a:pPr>
                <a:endParaRPr lang="en-US" sz="10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The principle can also be generalized to the procedures that have </a:t>
                </a:r>
                <a14:m>
                  <m:oMath xmlns:m="http://schemas.openxmlformats.org/officeDocument/2006/math">
                    <m:r>
                      <a:rPr lang="en-US" sz="1600" i="1" dirty="0" smtClean="0">
                        <a:latin typeface="Cambria Math" panose="02040503050406030204" pitchFamily="18" charset="0"/>
                        <a:cs typeface="Calibri" panose="020F0502020204030204" pitchFamily="34" charset="0"/>
                      </a:rPr>
                      <m:t>𝑘</m:t>
                    </m:r>
                  </m:oMath>
                </a14:m>
                <a:r>
                  <a:rPr lang="en-US" sz="1600" dirty="0" smtClean="0">
                    <a:latin typeface="Calibri" panose="020F0502020204030204" pitchFamily="34" charset="0"/>
                    <a:cs typeface="Calibri" panose="020F0502020204030204" pitchFamily="34" charset="0"/>
                  </a:rPr>
                  <a:t> stages, in which case the procedure can be accomplished in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𝑚</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𝑚</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𝑚</m:t>
                        </m:r>
                      </m:e>
                      <m:sub>
                        <m:r>
                          <a:rPr lang="en-US" sz="1600" b="0" i="1" smtClean="0">
                            <a:latin typeface="Cambria Math" panose="02040503050406030204" pitchFamily="18" charset="0"/>
                            <a:cs typeface="Calibri" panose="020F0502020204030204" pitchFamily="34" charset="0"/>
                          </a:rPr>
                          <m:t>𝑘</m:t>
                        </m:r>
                      </m:sub>
                    </m:sSub>
                    <m:r>
                      <a:rPr lang="en-US" sz="1600" b="0" i="1" smtClean="0">
                        <a:latin typeface="Cambria Math" panose="02040503050406030204" pitchFamily="18" charset="0"/>
                        <a:cs typeface="Calibri" panose="020F0502020204030204" pitchFamily="34" charset="0"/>
                      </a:rPr>
                      <m:t>=</m:t>
                    </m:r>
                    <m:sSubSup>
                      <m:sSubSupPr>
                        <m:ctrlPr>
                          <a:rPr lang="en-US" sz="1600" b="0" i="1" smtClean="0">
                            <a:latin typeface="Cambria Math" panose="02040503050406030204" pitchFamily="18" charset="0"/>
                            <a:cs typeface="Calibri" panose="020F0502020204030204" pitchFamily="34" charset="0"/>
                          </a:rPr>
                        </m:ctrlPr>
                      </m:sSubSupPr>
                      <m:e>
                        <m:r>
                          <m:rPr>
                            <m:sty m:val="p"/>
                          </m:rPr>
                          <a:rPr lang="en-US" sz="1600" b="0" i="0" smtClean="0">
                            <a:latin typeface="Cambria Math" panose="02040503050406030204" pitchFamily="18" charset="0"/>
                            <a:cs typeface="Calibri" panose="020F0502020204030204" pitchFamily="34" charset="0"/>
                          </a:rPr>
                          <m:t>Π</m:t>
                        </m:r>
                      </m:e>
                      <m:sub>
                        <m:r>
                          <a:rPr lang="en-US" sz="1600" b="0" i="1" smtClean="0">
                            <a:latin typeface="Cambria Math" panose="02040503050406030204" pitchFamily="18" charset="0"/>
                            <a:cs typeface="Calibri" panose="020F0502020204030204" pitchFamily="34" charset="0"/>
                          </a:rPr>
                          <m:t>𝑖</m:t>
                        </m:r>
                        <m:r>
                          <a:rPr lang="en-US" sz="1600" b="0" i="1" smtClean="0">
                            <a:latin typeface="Cambria Math" panose="02040503050406030204" pitchFamily="18" charset="0"/>
                            <a:cs typeface="Calibri" panose="020F0502020204030204" pitchFamily="34" charset="0"/>
                          </a:rPr>
                          <m:t>=1</m:t>
                        </m:r>
                      </m:sub>
                      <m:sup>
                        <m:r>
                          <a:rPr lang="en-US" sz="1600" b="0" i="1" smtClean="0">
                            <a:latin typeface="Cambria Math" panose="02040503050406030204" pitchFamily="18" charset="0"/>
                            <a:cs typeface="Calibri" panose="020F0502020204030204" pitchFamily="34" charset="0"/>
                          </a:rPr>
                          <m:t>𝑘</m:t>
                        </m:r>
                      </m:sup>
                    </m:sSubSup>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𝑚</m:t>
                        </m:r>
                      </m:e>
                      <m:sub>
                        <m:r>
                          <a:rPr lang="en-US" sz="1600" b="0" i="1" smtClean="0">
                            <a:latin typeface="Cambria Math" panose="02040503050406030204" pitchFamily="18" charset="0"/>
                            <a:cs typeface="Calibri" panose="020F0502020204030204" pitchFamily="34" charset="0"/>
                          </a:rPr>
                          <m:t>𝑖</m:t>
                        </m:r>
                      </m:sub>
                    </m:sSub>
                  </m:oMath>
                </a14:m>
                <a:r>
                  <a:rPr lang="en-US" sz="1600" dirty="0" smtClean="0">
                    <a:latin typeface="Calibri" panose="020F0502020204030204" pitchFamily="34" charset="0"/>
                    <a:cs typeface="Calibri" panose="020F0502020204030204" pitchFamily="34" charset="0"/>
                  </a:rPr>
                  <a:t>, where it is assumed that the </a:t>
                </a:r>
                <a14:m>
                  <m:oMath xmlns:m="http://schemas.openxmlformats.org/officeDocument/2006/math">
                    <m:r>
                      <a:rPr lang="en-US" sz="1600" i="1" dirty="0" smtClean="0">
                        <a:latin typeface="Cambria Math" panose="02040503050406030204" pitchFamily="18" charset="0"/>
                        <a:cs typeface="Calibri" panose="020F0502020204030204" pitchFamily="34" charset="0"/>
                      </a:rPr>
                      <m:t>𝑖</m:t>
                    </m:r>
                  </m:oMath>
                </a14:m>
                <a:r>
                  <a:rPr lang="en-US" sz="1600" baseline="30000" dirty="0" smtClean="0">
                    <a:latin typeface="Calibri" panose="020F0502020204030204" pitchFamily="34" charset="0"/>
                    <a:cs typeface="Calibri" panose="020F0502020204030204" pitchFamily="34" charset="0"/>
                  </a:rPr>
                  <a:t>th</a:t>
                </a:r>
                <a:r>
                  <a:rPr lang="en-US" sz="1600" dirty="0" smtClean="0">
                    <a:latin typeface="Calibri" panose="020F0502020204030204" pitchFamily="34" charset="0"/>
                    <a:cs typeface="Calibri" panose="020F0502020204030204" pitchFamily="34" charset="0"/>
                  </a:rPr>
                  <a:t> stage can be done in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𝑚</m:t>
                        </m:r>
                      </m:e>
                      <m:sub>
                        <m:r>
                          <a:rPr lang="en-US" sz="1600" b="0" i="1" smtClean="0">
                            <a:latin typeface="Cambria Math" panose="02040503050406030204" pitchFamily="18" charset="0"/>
                            <a:cs typeface="Calibri" panose="020F0502020204030204" pitchFamily="34" charset="0"/>
                          </a:rPr>
                          <m:t>𝑖</m:t>
                        </m:r>
                      </m:sub>
                    </m:sSub>
                  </m:oMath>
                </a14:m>
                <a:r>
                  <a:rPr lang="en-US" sz="1600" dirty="0" smtClean="0">
                    <a:latin typeface="Calibri" panose="020F0502020204030204" pitchFamily="34" charset="0"/>
                    <a:cs typeface="Calibri" panose="020F0502020204030204" pitchFamily="34" charset="0"/>
                  </a:rPr>
                  <a:t> ways.  </a:t>
                </a:r>
              </a:p>
              <a:p>
                <a:pPr marL="82296" indent="0" algn="just">
                  <a:spcBef>
                    <a:spcPts val="0"/>
                  </a:spcBef>
                  <a:buNone/>
                </a:pPr>
                <a:endParaRPr lang="en-US" sz="1000" dirty="0">
                  <a:latin typeface="Calibri" panose="020F0502020204030204" pitchFamily="34" charset="0"/>
                  <a:cs typeface="Calibri" panose="020F0502020204030204" pitchFamily="34" charset="0"/>
                </a:endParaRPr>
              </a:p>
              <a:p>
                <a:pPr marL="82296" indent="0" algn="just">
                  <a:spcBef>
                    <a:spcPts val="0"/>
                  </a:spcBef>
                  <a:buNone/>
                </a:pPr>
                <a:r>
                  <a:rPr lang="en-US" sz="1600" b="1" dirty="0" smtClean="0">
                    <a:latin typeface="Calibri" panose="020F0502020204030204" pitchFamily="34" charset="0"/>
                    <a:cs typeface="Calibri" panose="020F0502020204030204" pitchFamily="34" charset="0"/>
                  </a:rPr>
                  <a:t>Example 2.</a:t>
                </a:r>
                <a:r>
                  <a:rPr lang="en-US" sz="1600" dirty="0" smtClean="0">
                    <a:latin typeface="Calibri" panose="020F0502020204030204" pitchFamily="34" charset="0"/>
                    <a:cs typeface="Calibri" panose="020F0502020204030204" pitchFamily="34" charset="0"/>
                  </a:rPr>
                  <a:t> How many 3-digit positive integers exist?</a:t>
                </a:r>
              </a:p>
              <a:p>
                <a:pPr marL="82296" indent="0" algn="just">
                  <a:spcBef>
                    <a:spcPts val="0"/>
                  </a:spcBef>
                  <a:buNone/>
                </a:pPr>
                <a:endParaRPr lang="en-US" sz="1000" dirty="0">
                  <a:latin typeface="Calibri" panose="020F0502020204030204" pitchFamily="34" charset="0"/>
                  <a:cs typeface="Calibri" panose="020F0502020204030204" pitchFamily="34" charset="0"/>
                </a:endParaRPr>
              </a:p>
              <a:p>
                <a:pPr marL="82296" indent="0" algn="just">
                  <a:spcBef>
                    <a:spcPts val="0"/>
                  </a:spcBef>
                  <a:buNone/>
                </a:pPr>
                <a:r>
                  <a:rPr lang="en-US" sz="1600" b="1" dirty="0" smtClean="0">
                    <a:latin typeface="Calibri" panose="020F0502020204030204" pitchFamily="34" charset="0"/>
                    <a:cs typeface="Calibri" panose="020F0502020204030204" pitchFamily="34" charset="0"/>
                  </a:rPr>
                  <a:t>Solution.</a:t>
                </a:r>
                <a:r>
                  <a:rPr lang="en-US" sz="1600" dirty="0" smtClean="0">
                    <a:latin typeface="Calibri" panose="020F0502020204030204" pitchFamily="34" charset="0"/>
                    <a:cs typeface="Calibri" panose="020F0502020204030204" pitchFamily="34" charset="0"/>
                  </a:rPr>
                  <a:t> Equivalently, in how many ways can one build a 3-digit positive integer? The procedure of building a 3-digit positive integer can be broken down into three stages. The first stage can be deciding on the leftmost digit, the second can be deciding on the rightmost digit, and the third can be picking the digit at the middle. Building 408, for example, is as follows:</a:t>
                </a:r>
              </a:p>
              <a:p>
                <a:pPr marL="82296" indent="0" algn="just">
                  <a:spcBef>
                    <a:spcPts val="0"/>
                  </a:spcBef>
                  <a:buNone/>
                </a:pPr>
                <a:r>
                  <a:rPr lang="en-US" sz="1600" dirty="0" smtClean="0">
                    <a:solidFill>
                      <a:srgbClr val="FF0000"/>
                    </a:solidFill>
                    <a:latin typeface="Calibri" panose="020F0502020204030204" pitchFamily="34" charset="0"/>
                    <a:cs typeface="Calibri" panose="020F0502020204030204" pitchFamily="34" charset="0"/>
                  </a:rPr>
                  <a:t>		</a:t>
                </a:r>
              </a:p>
              <a:p>
                <a:pPr marL="82296" indent="0" algn="just">
                  <a:spcBef>
                    <a:spcPts val="0"/>
                  </a:spcBef>
                  <a:buNone/>
                </a:pPr>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486400"/>
              </a:xfrm>
              <a:blipFill rotWithShape="0">
                <a:blip r:embed="rId2"/>
                <a:stretch>
                  <a:fillRect t="-333"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4</a:t>
            </a:fld>
            <a:endParaRPr lang="en-US">
              <a:solidFill>
                <a:srgbClr val="E7DEC9">
                  <a:shade val="50000"/>
                  <a:satMod val="200000"/>
                </a:srgbClr>
              </a:solidFill>
            </a:endParaRPr>
          </a:p>
        </p:txBody>
      </p:sp>
      <p:sp>
        <p:nvSpPr>
          <p:cNvPr id="5" name="TextBox 4"/>
          <p:cNvSpPr txBox="1"/>
          <p:nvPr/>
        </p:nvSpPr>
        <p:spPr>
          <a:xfrm>
            <a:off x="3352800" y="5086290"/>
            <a:ext cx="304800" cy="400110"/>
          </a:xfrm>
          <a:prstGeom prst="rect">
            <a:avLst/>
          </a:prstGeom>
          <a:noFill/>
        </p:spPr>
        <p:txBody>
          <a:bodyPr wrap="square" rtlCol="0">
            <a:spAutoFit/>
          </a:bodyPr>
          <a:lstStyle/>
          <a:p>
            <a:r>
              <a:rPr lang="en-US" sz="2000" b="1" dirty="0" smtClean="0">
                <a:solidFill>
                  <a:srgbClr val="C00000"/>
                </a:solidFill>
                <a:latin typeface="Calibri" panose="020F0502020204030204" pitchFamily="34" charset="0"/>
                <a:cs typeface="Calibri" panose="020F0502020204030204" pitchFamily="34" charset="0"/>
              </a:rPr>
              <a:t>4</a:t>
            </a:r>
            <a:endParaRPr lang="en-US" sz="2000" b="1" dirty="0">
              <a:solidFill>
                <a:srgbClr val="C00000"/>
              </a:solidFill>
              <a:latin typeface="Calibri" panose="020F0502020204030204" pitchFamily="34" charset="0"/>
              <a:cs typeface="Calibri" panose="020F0502020204030204" pitchFamily="34" charset="0"/>
            </a:endParaRPr>
          </a:p>
        </p:txBody>
      </p:sp>
      <p:sp>
        <p:nvSpPr>
          <p:cNvPr id="6" name="TextBox 5"/>
          <p:cNvSpPr txBox="1"/>
          <p:nvPr/>
        </p:nvSpPr>
        <p:spPr>
          <a:xfrm>
            <a:off x="3581400" y="5086290"/>
            <a:ext cx="304800" cy="400110"/>
          </a:xfrm>
          <a:prstGeom prst="rect">
            <a:avLst/>
          </a:prstGeom>
          <a:noFill/>
        </p:spPr>
        <p:txBody>
          <a:bodyPr wrap="square" rtlCol="0">
            <a:spAutoFit/>
          </a:bodyPr>
          <a:lstStyle/>
          <a:p>
            <a:r>
              <a:rPr lang="en-US" sz="2000" b="1" dirty="0" smtClean="0">
                <a:solidFill>
                  <a:srgbClr val="00B050"/>
                </a:solidFill>
                <a:latin typeface="Calibri" panose="020F0502020204030204" pitchFamily="34" charset="0"/>
                <a:cs typeface="Calibri" panose="020F0502020204030204" pitchFamily="34" charset="0"/>
              </a:rPr>
              <a:t>0</a:t>
            </a:r>
            <a:endParaRPr lang="en-US" sz="2000" b="1" dirty="0">
              <a:solidFill>
                <a:srgbClr val="00B050"/>
              </a:solidFill>
              <a:latin typeface="Calibri" panose="020F0502020204030204" pitchFamily="34" charset="0"/>
              <a:cs typeface="Calibri" panose="020F0502020204030204" pitchFamily="34" charset="0"/>
            </a:endParaRPr>
          </a:p>
        </p:txBody>
      </p:sp>
      <p:sp>
        <p:nvSpPr>
          <p:cNvPr id="7" name="TextBox 6"/>
          <p:cNvSpPr txBox="1"/>
          <p:nvPr/>
        </p:nvSpPr>
        <p:spPr>
          <a:xfrm>
            <a:off x="3810000" y="5086290"/>
            <a:ext cx="304800" cy="400110"/>
          </a:xfrm>
          <a:prstGeom prst="rect">
            <a:avLst/>
          </a:prstGeom>
          <a:noFill/>
        </p:spPr>
        <p:txBody>
          <a:bodyPr wrap="square" rtlCol="0">
            <a:spAutoFit/>
          </a:bodyPr>
          <a:lstStyle/>
          <a:p>
            <a:r>
              <a:rPr lang="en-US" sz="2000" b="1" dirty="0" smtClean="0">
                <a:solidFill>
                  <a:srgbClr val="7030A0"/>
                </a:solidFill>
                <a:latin typeface="Calibri" panose="020F0502020204030204" pitchFamily="34" charset="0"/>
                <a:cs typeface="Calibri" panose="020F0502020204030204" pitchFamily="34" charset="0"/>
              </a:rPr>
              <a:t>8</a:t>
            </a:r>
            <a:endParaRPr lang="en-US" sz="2000" b="1" dirty="0">
              <a:solidFill>
                <a:srgbClr val="7030A0"/>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graphicFrame>
            <p:nvGraphicFramePr>
              <p:cNvPr id="11" name="Table 10"/>
              <p:cNvGraphicFramePr>
                <a:graphicFrameLocks noGrp="1"/>
              </p:cNvGraphicFramePr>
              <p:nvPr>
                <p:extLst>
                  <p:ext uri="{D42A27DB-BD31-4B8C-83A1-F6EECF244321}">
                    <p14:modId xmlns:p14="http://schemas.microsoft.com/office/powerpoint/2010/main" val="2027868214"/>
                  </p:ext>
                </p:extLst>
              </p:nvPr>
            </p:nvGraphicFramePr>
            <p:xfrm>
              <a:off x="2327150" y="5563870"/>
              <a:ext cx="5714996" cy="741680"/>
            </p:xfrm>
            <a:graphic>
              <a:graphicData uri="http://schemas.openxmlformats.org/drawingml/2006/table">
                <a:tbl>
                  <a:tblPr firstRow="1" bandRow="1">
                    <a:tableStyleId>{46F890A9-2807-4EBB-B81D-B2AA78EC7F39}</a:tableStyleId>
                  </a:tblPr>
                  <a:tblGrid>
                    <a:gridCol w="816428"/>
                    <a:gridCol w="816428"/>
                    <a:gridCol w="816428"/>
                    <a:gridCol w="816428"/>
                    <a:gridCol w="816428"/>
                    <a:gridCol w="816428"/>
                    <a:gridCol w="816428"/>
                  </a:tblGrid>
                  <a:tr h="370840">
                    <a:tc>
                      <a:txBody>
                        <a:bodyPr/>
                        <a:lstStyle/>
                        <a:p>
                          <a:pPr algn="ctr"/>
                          <a:r>
                            <a:rPr lang="en-US" sz="1600" dirty="0" smtClean="0">
                              <a:latin typeface="Calibri" panose="020F0502020204030204" pitchFamily="34" charset="0"/>
                              <a:cs typeface="Calibri" panose="020F0502020204030204" pitchFamily="34" charset="0"/>
                            </a:rPr>
                            <a:t>Stage 1</a:t>
                          </a: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latin typeface="Calibri" panose="020F0502020204030204" pitchFamily="34" charset="0"/>
                              <a:cs typeface="Calibri" panose="020F0502020204030204" pitchFamily="34" charset="0"/>
                            </a:rPr>
                            <a:t>Stage 2</a:t>
                          </a: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latin typeface="Calibri" panose="020F0502020204030204" pitchFamily="34" charset="0"/>
                              <a:cs typeface="Calibri" panose="020F0502020204030204" pitchFamily="34" charset="0"/>
                            </a:rPr>
                            <a:t>Stage 3</a:t>
                          </a: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r>
                  <a:tr h="370840">
                    <a:tc>
                      <a:txBody>
                        <a:bodyPr/>
                        <a:lstStyle/>
                        <a:p>
                          <a:pPr algn="ctr"/>
                          <a:r>
                            <a:rPr lang="en-US" sz="1600" dirty="0" smtClean="0"/>
                            <a:t>9</a:t>
                          </a:r>
                          <a:endParaRPr lang="en-US" sz="1600" dirty="0">
                            <a:latin typeface="Calibri" panose="020F0502020204030204" pitchFamily="34" charset="0"/>
                            <a:cs typeface="Calibri" panose="020F050202020403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m:t>
                                </m:r>
                              </m:oMath>
                            </m:oMathPara>
                          </a14:m>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t>10</a:t>
                          </a:r>
                          <a:endParaRPr lang="en-US" sz="1600" dirty="0">
                            <a:latin typeface="Calibri" panose="020F0502020204030204" pitchFamily="34" charset="0"/>
                            <a:cs typeface="Calibri" panose="020F050202020403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m:t>
                                </m:r>
                              </m:oMath>
                            </m:oMathPara>
                          </a14:m>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t>10</a:t>
                          </a: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t>=</a:t>
                          </a: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t>900</a:t>
                          </a:r>
                          <a:endParaRPr lang="en-US" sz="1600" dirty="0">
                            <a:latin typeface="Calibri" panose="020F0502020204030204" pitchFamily="34" charset="0"/>
                            <a:cs typeface="Calibri" panose="020F0502020204030204" pitchFamily="34" charset="0"/>
                          </a:endParaRPr>
                        </a:p>
                      </a:txBody>
                      <a:tcPr/>
                    </a:tc>
                  </a:tr>
                </a:tbl>
              </a:graphicData>
            </a:graphic>
          </p:graphicFrame>
        </mc:Choice>
        <mc:Fallback xmlns="">
          <p:graphicFrame>
            <p:nvGraphicFramePr>
              <p:cNvPr id="11" name="Table 10"/>
              <p:cNvGraphicFramePr>
                <a:graphicFrameLocks noGrp="1"/>
              </p:cNvGraphicFramePr>
              <p:nvPr>
                <p:extLst>
                  <p:ext uri="{D42A27DB-BD31-4B8C-83A1-F6EECF244321}">
                    <p14:modId xmlns:p14="http://schemas.microsoft.com/office/powerpoint/2010/main" val="2027868214"/>
                  </p:ext>
                </p:extLst>
              </p:nvPr>
            </p:nvGraphicFramePr>
            <p:xfrm>
              <a:off x="2327150" y="5563870"/>
              <a:ext cx="5714996" cy="741680"/>
            </p:xfrm>
            <a:graphic>
              <a:graphicData uri="http://schemas.openxmlformats.org/drawingml/2006/table">
                <a:tbl>
                  <a:tblPr firstRow="1" bandRow="1">
                    <a:tableStyleId>{46F890A9-2807-4EBB-B81D-B2AA78EC7F39}</a:tableStyleId>
                  </a:tblPr>
                  <a:tblGrid>
                    <a:gridCol w="816428"/>
                    <a:gridCol w="816428"/>
                    <a:gridCol w="816428"/>
                    <a:gridCol w="816428"/>
                    <a:gridCol w="816428"/>
                    <a:gridCol w="816428"/>
                    <a:gridCol w="816428"/>
                  </a:tblGrid>
                  <a:tr h="370840">
                    <a:tc>
                      <a:txBody>
                        <a:bodyPr/>
                        <a:lstStyle/>
                        <a:p>
                          <a:pPr algn="ctr"/>
                          <a:r>
                            <a:rPr lang="en-US" sz="1600" dirty="0" smtClean="0">
                              <a:latin typeface="Calibri" panose="020F0502020204030204" pitchFamily="34" charset="0"/>
                              <a:cs typeface="Calibri" panose="020F0502020204030204" pitchFamily="34" charset="0"/>
                            </a:rPr>
                            <a:t>Stage 1</a:t>
                          </a: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latin typeface="Calibri" panose="020F0502020204030204" pitchFamily="34" charset="0"/>
                              <a:cs typeface="Calibri" panose="020F0502020204030204" pitchFamily="34" charset="0"/>
                            </a:rPr>
                            <a:t>Stage 2</a:t>
                          </a: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latin typeface="Calibri" panose="020F0502020204030204" pitchFamily="34" charset="0"/>
                              <a:cs typeface="Calibri" panose="020F0502020204030204" pitchFamily="34" charset="0"/>
                            </a:rPr>
                            <a:t>Stage 3</a:t>
                          </a: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r>
                  <a:tr h="370840">
                    <a:tc>
                      <a:txBody>
                        <a:bodyPr/>
                        <a:lstStyle/>
                        <a:p>
                          <a:pPr algn="ctr"/>
                          <a:r>
                            <a:rPr lang="en-US" sz="1600" dirty="0" smtClean="0"/>
                            <a:t>9</a:t>
                          </a:r>
                          <a:endParaRPr lang="en-US" sz="1600" dirty="0">
                            <a:latin typeface="Calibri" panose="020F0502020204030204" pitchFamily="34" charset="0"/>
                            <a:cs typeface="Calibri" panose="020F0502020204030204" pitchFamily="34" charset="0"/>
                          </a:endParaRPr>
                        </a:p>
                      </a:txBody>
                      <a:tcPr/>
                    </a:tc>
                    <a:tc>
                      <a:txBody>
                        <a:bodyPr/>
                        <a:lstStyle/>
                        <a:p>
                          <a:endParaRPr lang="en-US"/>
                        </a:p>
                      </a:txBody>
                      <a:tcPr>
                        <a:blipFill rotWithShape="0">
                          <a:blip r:embed="rId3"/>
                          <a:stretch>
                            <a:fillRect l="-100000" t="-104918" r="-500746" b="-9836"/>
                          </a:stretch>
                        </a:blipFill>
                      </a:tcPr>
                    </a:tc>
                    <a:tc>
                      <a:txBody>
                        <a:bodyPr/>
                        <a:lstStyle/>
                        <a:p>
                          <a:pPr algn="ctr"/>
                          <a:r>
                            <a:rPr lang="en-US" sz="1600" dirty="0" smtClean="0"/>
                            <a:t>10</a:t>
                          </a:r>
                          <a:endParaRPr lang="en-US" sz="1600" dirty="0">
                            <a:latin typeface="Calibri" panose="020F0502020204030204" pitchFamily="34" charset="0"/>
                            <a:cs typeface="Calibri" panose="020F0502020204030204" pitchFamily="34" charset="0"/>
                          </a:endParaRPr>
                        </a:p>
                      </a:txBody>
                      <a:tcPr/>
                    </a:tc>
                    <a:tc>
                      <a:txBody>
                        <a:bodyPr/>
                        <a:lstStyle/>
                        <a:p>
                          <a:endParaRPr lang="en-US"/>
                        </a:p>
                      </a:txBody>
                      <a:tcPr>
                        <a:blipFill rotWithShape="0">
                          <a:blip r:embed="rId3"/>
                          <a:stretch>
                            <a:fillRect l="-297778" t="-104918" r="-297778" b="-9836"/>
                          </a:stretch>
                        </a:blipFill>
                      </a:tcPr>
                    </a:tc>
                    <a:tc>
                      <a:txBody>
                        <a:bodyPr/>
                        <a:lstStyle/>
                        <a:p>
                          <a:pPr algn="ctr"/>
                          <a:r>
                            <a:rPr lang="en-US" sz="1600" dirty="0" smtClean="0"/>
                            <a:t>10</a:t>
                          </a: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t>=</a:t>
                          </a: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t>900</a:t>
                          </a:r>
                          <a:endParaRPr lang="en-US" sz="1600" dirty="0">
                            <a:latin typeface="Calibri" panose="020F0502020204030204" pitchFamily="34" charset="0"/>
                            <a:cs typeface="Calibri" panose="020F0502020204030204" pitchFamily="34" charset="0"/>
                          </a:endParaRPr>
                        </a:p>
                      </a:txBody>
                      <a:tcPr/>
                    </a:tc>
                  </a:tr>
                </a:tbl>
              </a:graphicData>
            </a:graphic>
          </p:graphicFrame>
        </mc:Fallback>
      </mc:AlternateContent>
      <p:pic>
        <p:nvPicPr>
          <p:cNvPr id="12" name="Picture 11">
            <a:hlinkClick r:id="" action="ppaction://hlinkshowjump?jump=previousslide"/>
          </p:cNvPr>
          <p:cNvPicPr>
            <a:picLocks noChangeAspect="1"/>
          </p:cNvPicPr>
          <p:nvPr/>
        </p:nvPicPr>
        <p:blipFill>
          <a:blip r:embed="rId4"/>
          <a:stretch>
            <a:fillRect/>
          </a:stretch>
        </p:blipFill>
        <p:spPr>
          <a:xfrm>
            <a:off x="4748506" y="6585231"/>
            <a:ext cx="280440" cy="188992"/>
          </a:xfrm>
          <a:prstGeom prst="rect">
            <a:avLst/>
          </a:prstGeom>
        </p:spPr>
      </p:pic>
      <p:pic>
        <p:nvPicPr>
          <p:cNvPr id="13" name="Picture 12">
            <a:hlinkClick r:id="" action="ppaction://hlinkshowjump?jump=nextslide"/>
          </p:cNvPr>
          <p:cNvPicPr>
            <a:picLocks noChangeAspect="1"/>
          </p:cNvPicPr>
          <p:nvPr/>
        </p:nvPicPr>
        <p:blipFill>
          <a:blip r:embed="rId5"/>
          <a:stretch>
            <a:fillRect/>
          </a:stretch>
        </p:blipFill>
        <p:spPr>
          <a:xfrm>
            <a:off x="5103009" y="6585231"/>
            <a:ext cx="286537" cy="188992"/>
          </a:xfrm>
          <a:prstGeom prst="rect">
            <a:avLst/>
          </a:prstGeom>
          <a:scene3d>
            <a:camera prst="orthographicFront">
              <a:rot lat="0" lon="10800000" rev="0"/>
            </a:camera>
            <a:lightRig rig="threePt" dir="t"/>
          </a:scene3d>
        </p:spPr>
      </p:pic>
    </p:spTree>
    <p:extLst>
      <p:ext uri="{BB962C8B-B14F-4D97-AF65-F5344CB8AC3E}">
        <p14:creationId xmlns:p14="http://schemas.microsoft.com/office/powerpoint/2010/main" val="104959915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The Principle of Product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371600" y="1295400"/>
            <a:ext cx="7498080" cy="5486400"/>
          </a:xfrm>
        </p:spPr>
        <p:txBody>
          <a:bodyPr>
            <a:normAutofit/>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The first stage can be deciding on the units digit, the second can be deciding on the tens digit, and the third can be picking the hundreds digit. Stages of building 408 is thus as follows:</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b="1" dirty="0" smtClean="0">
                <a:latin typeface="Calibri" panose="020F0502020204030204" pitchFamily="34" charset="0"/>
                <a:cs typeface="Calibri" panose="020F0502020204030204" pitchFamily="34" charset="0"/>
              </a:rPr>
              <a:t>Example 3.</a:t>
            </a:r>
            <a:r>
              <a:rPr lang="en-US" sz="1600" dirty="0" smtClean="0">
                <a:latin typeface="Calibri" panose="020F0502020204030204" pitchFamily="34" charset="0"/>
                <a:cs typeface="Calibri" panose="020F0502020204030204" pitchFamily="34" charset="0"/>
              </a:rPr>
              <a:t> Find The number of 3-digit positive even integers that are less than 600.</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b="1" dirty="0" smtClean="0">
                <a:latin typeface="Calibri" panose="020F0502020204030204" pitchFamily="34" charset="0"/>
                <a:cs typeface="Calibri" panose="020F0502020204030204" pitchFamily="34" charset="0"/>
              </a:rPr>
              <a:t>Solution.</a:t>
            </a:r>
            <a:r>
              <a:rPr lang="en-US" sz="1600" dirty="0" smtClean="0">
                <a:latin typeface="Calibri" panose="020F0502020204030204" pitchFamily="34" charset="0"/>
                <a:cs typeface="Calibri" panose="020F0502020204030204" pitchFamily="34" charset="0"/>
              </a:rPr>
              <a:t> The first, second, and third stages could be deciding on the hundreds, tens, and units digits, respectively. </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solidFill>
                  <a:srgbClr val="FF0000"/>
                </a:solidFill>
                <a:latin typeface="Calibri" panose="020F0502020204030204" pitchFamily="34" charset="0"/>
                <a:cs typeface="Calibri" panose="020F0502020204030204" pitchFamily="34" charset="0"/>
              </a:rPr>
              <a:t>		</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buNone/>
            </a:pPr>
            <a:r>
              <a:rPr lang="en-US" sz="1600" dirty="0" smtClean="0">
                <a:latin typeface="Calibri" panose="020F0502020204030204" pitchFamily="34" charset="0"/>
                <a:cs typeface="Calibri" panose="020F0502020204030204" pitchFamily="34" charset="0"/>
              </a:rPr>
              <a:t>Sometimes, the choice of stages is quite relevant; the use of the principle of product may otherwise be impossible. Note that according to the principle, for every way the first stage is accomplished, there must be the same number of ways for the second stage. This may require us to employ the principles of sum and product in concert.</a:t>
            </a:r>
          </a:p>
          <a:p>
            <a:pPr marL="82296" indent="0" algn="just">
              <a:spcBef>
                <a:spcPts val="0"/>
              </a:spcBef>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5</a:t>
            </a:fld>
            <a:endParaRPr lang="en-US">
              <a:solidFill>
                <a:srgbClr val="E7DEC9">
                  <a:shade val="50000"/>
                  <a:satMod val="200000"/>
                </a:srgbClr>
              </a:solidFill>
            </a:endParaRPr>
          </a:p>
        </p:txBody>
      </p:sp>
      <p:sp>
        <p:nvSpPr>
          <p:cNvPr id="5" name="TextBox 4"/>
          <p:cNvSpPr txBox="1"/>
          <p:nvPr/>
        </p:nvSpPr>
        <p:spPr>
          <a:xfrm>
            <a:off x="2438400" y="1752600"/>
            <a:ext cx="304800" cy="400110"/>
          </a:xfrm>
          <a:prstGeom prst="rect">
            <a:avLst/>
          </a:prstGeom>
          <a:noFill/>
        </p:spPr>
        <p:txBody>
          <a:bodyPr wrap="square" rtlCol="0">
            <a:spAutoFit/>
          </a:bodyPr>
          <a:lstStyle/>
          <a:p>
            <a:r>
              <a:rPr lang="en-US" sz="2000" b="1" dirty="0" smtClean="0">
                <a:solidFill>
                  <a:srgbClr val="C00000"/>
                </a:solidFill>
                <a:latin typeface="Calibri" panose="020F0502020204030204" pitchFamily="34" charset="0"/>
                <a:cs typeface="Calibri" panose="020F0502020204030204" pitchFamily="34" charset="0"/>
              </a:rPr>
              <a:t>4</a:t>
            </a:r>
            <a:endParaRPr lang="en-US" sz="2000" b="1" dirty="0">
              <a:solidFill>
                <a:srgbClr val="C00000"/>
              </a:solidFill>
              <a:latin typeface="Calibri" panose="020F0502020204030204" pitchFamily="34" charset="0"/>
              <a:cs typeface="Calibri" panose="020F0502020204030204" pitchFamily="34" charset="0"/>
            </a:endParaRPr>
          </a:p>
        </p:txBody>
      </p:sp>
      <p:sp>
        <p:nvSpPr>
          <p:cNvPr id="6" name="TextBox 5"/>
          <p:cNvSpPr txBox="1"/>
          <p:nvPr/>
        </p:nvSpPr>
        <p:spPr>
          <a:xfrm>
            <a:off x="2667000" y="1752600"/>
            <a:ext cx="304800" cy="400110"/>
          </a:xfrm>
          <a:prstGeom prst="rect">
            <a:avLst/>
          </a:prstGeom>
          <a:noFill/>
        </p:spPr>
        <p:txBody>
          <a:bodyPr wrap="square" rtlCol="0">
            <a:spAutoFit/>
          </a:bodyPr>
          <a:lstStyle/>
          <a:p>
            <a:r>
              <a:rPr lang="en-US" sz="2000" b="1" dirty="0" smtClean="0">
                <a:solidFill>
                  <a:srgbClr val="00B050"/>
                </a:solidFill>
                <a:latin typeface="Calibri" panose="020F0502020204030204" pitchFamily="34" charset="0"/>
                <a:cs typeface="Calibri" panose="020F0502020204030204" pitchFamily="34" charset="0"/>
              </a:rPr>
              <a:t>0</a:t>
            </a:r>
            <a:endParaRPr lang="en-US" sz="2000" b="1" dirty="0">
              <a:solidFill>
                <a:srgbClr val="00B050"/>
              </a:solidFill>
              <a:latin typeface="Calibri" panose="020F0502020204030204" pitchFamily="34" charset="0"/>
              <a:cs typeface="Calibri" panose="020F0502020204030204" pitchFamily="34" charset="0"/>
            </a:endParaRPr>
          </a:p>
        </p:txBody>
      </p:sp>
      <p:sp>
        <p:nvSpPr>
          <p:cNvPr id="7" name="TextBox 6"/>
          <p:cNvSpPr txBox="1"/>
          <p:nvPr/>
        </p:nvSpPr>
        <p:spPr>
          <a:xfrm>
            <a:off x="2895600" y="1752600"/>
            <a:ext cx="304800" cy="400110"/>
          </a:xfrm>
          <a:prstGeom prst="rect">
            <a:avLst/>
          </a:prstGeom>
          <a:noFill/>
        </p:spPr>
        <p:txBody>
          <a:bodyPr wrap="square" rtlCol="0">
            <a:spAutoFit/>
          </a:bodyPr>
          <a:lstStyle/>
          <a:p>
            <a:r>
              <a:rPr lang="en-US" sz="2000" b="1" dirty="0" smtClean="0">
                <a:solidFill>
                  <a:srgbClr val="7030A0"/>
                </a:solidFill>
                <a:latin typeface="Calibri" panose="020F0502020204030204" pitchFamily="34" charset="0"/>
                <a:cs typeface="Calibri" panose="020F0502020204030204" pitchFamily="34" charset="0"/>
              </a:rPr>
              <a:t>8</a:t>
            </a:r>
            <a:endParaRPr lang="en-US" sz="2000" b="1" dirty="0">
              <a:solidFill>
                <a:srgbClr val="7030A0"/>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graphicFrame>
            <p:nvGraphicFramePr>
              <p:cNvPr id="11" name="Table 10"/>
              <p:cNvGraphicFramePr>
                <a:graphicFrameLocks noGrp="1"/>
              </p:cNvGraphicFramePr>
              <p:nvPr>
                <p:extLst>
                  <p:ext uri="{D42A27DB-BD31-4B8C-83A1-F6EECF244321}">
                    <p14:modId xmlns:p14="http://schemas.microsoft.com/office/powerpoint/2010/main" val="2372516477"/>
                  </p:ext>
                </p:extLst>
              </p:nvPr>
            </p:nvGraphicFramePr>
            <p:xfrm>
              <a:off x="2423160" y="2286000"/>
              <a:ext cx="5714996" cy="741680"/>
            </p:xfrm>
            <a:graphic>
              <a:graphicData uri="http://schemas.openxmlformats.org/drawingml/2006/table">
                <a:tbl>
                  <a:tblPr firstRow="1" bandRow="1">
                    <a:tableStyleId>{46F890A9-2807-4EBB-B81D-B2AA78EC7F39}</a:tableStyleId>
                  </a:tblPr>
                  <a:tblGrid>
                    <a:gridCol w="816428"/>
                    <a:gridCol w="816428"/>
                    <a:gridCol w="816428"/>
                    <a:gridCol w="816428"/>
                    <a:gridCol w="816428"/>
                    <a:gridCol w="816428"/>
                    <a:gridCol w="816428"/>
                  </a:tblGrid>
                  <a:tr h="370840">
                    <a:tc>
                      <a:txBody>
                        <a:bodyPr/>
                        <a:lstStyle/>
                        <a:p>
                          <a:pPr algn="ctr"/>
                          <a:r>
                            <a:rPr lang="en-US" sz="1600" dirty="0" smtClean="0">
                              <a:latin typeface="Calibri" panose="020F0502020204030204" pitchFamily="34" charset="0"/>
                              <a:cs typeface="Calibri" panose="020F0502020204030204" pitchFamily="34" charset="0"/>
                            </a:rPr>
                            <a:t>Stage 1</a:t>
                          </a: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latin typeface="Calibri" panose="020F0502020204030204" pitchFamily="34" charset="0"/>
                              <a:cs typeface="Calibri" panose="020F0502020204030204" pitchFamily="34" charset="0"/>
                            </a:rPr>
                            <a:t>Stage 2</a:t>
                          </a: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latin typeface="Calibri" panose="020F0502020204030204" pitchFamily="34" charset="0"/>
                              <a:cs typeface="Calibri" panose="020F0502020204030204" pitchFamily="34" charset="0"/>
                            </a:rPr>
                            <a:t>Stage 3</a:t>
                          </a: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r>
                  <a:tr h="370840">
                    <a:tc>
                      <a:txBody>
                        <a:bodyPr/>
                        <a:lstStyle/>
                        <a:p>
                          <a:pPr algn="ctr"/>
                          <a:r>
                            <a:rPr lang="en-US" sz="1600" dirty="0" smtClean="0">
                              <a:latin typeface="+mn-lt"/>
                              <a:cs typeface="+mn-cs"/>
                            </a:rPr>
                            <a:t>10</a:t>
                          </a:r>
                          <a:endParaRPr lang="en-US" sz="1600" dirty="0">
                            <a:latin typeface="Calibri" panose="020F0502020204030204" pitchFamily="34" charset="0"/>
                            <a:cs typeface="Calibri" panose="020F050202020403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m:t>
                                </m:r>
                              </m:oMath>
                            </m:oMathPara>
                          </a14:m>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t>10</a:t>
                          </a:r>
                          <a:endParaRPr lang="en-US" sz="1600" dirty="0">
                            <a:latin typeface="Calibri" panose="020F0502020204030204" pitchFamily="34" charset="0"/>
                            <a:cs typeface="Calibri" panose="020F050202020403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m:t>
                                </m:r>
                              </m:oMath>
                            </m:oMathPara>
                          </a14:m>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t>9</a:t>
                          </a: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t>=</a:t>
                          </a: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t>900</a:t>
                          </a:r>
                          <a:endParaRPr lang="en-US" sz="1600" dirty="0">
                            <a:latin typeface="Calibri" panose="020F0502020204030204" pitchFamily="34" charset="0"/>
                            <a:cs typeface="Calibri" panose="020F0502020204030204" pitchFamily="34" charset="0"/>
                          </a:endParaRPr>
                        </a:p>
                      </a:txBody>
                      <a:tcPr/>
                    </a:tc>
                  </a:tr>
                </a:tbl>
              </a:graphicData>
            </a:graphic>
          </p:graphicFrame>
        </mc:Choice>
        <mc:Fallback xmlns="">
          <p:graphicFrame>
            <p:nvGraphicFramePr>
              <p:cNvPr id="11" name="Table 10"/>
              <p:cNvGraphicFramePr>
                <a:graphicFrameLocks noGrp="1"/>
              </p:cNvGraphicFramePr>
              <p:nvPr>
                <p:extLst>
                  <p:ext uri="{D42A27DB-BD31-4B8C-83A1-F6EECF244321}">
                    <p14:modId xmlns:p14="http://schemas.microsoft.com/office/powerpoint/2010/main" val="2372516477"/>
                  </p:ext>
                </p:extLst>
              </p:nvPr>
            </p:nvGraphicFramePr>
            <p:xfrm>
              <a:off x="2423160" y="2286000"/>
              <a:ext cx="5714996" cy="741680"/>
            </p:xfrm>
            <a:graphic>
              <a:graphicData uri="http://schemas.openxmlformats.org/drawingml/2006/table">
                <a:tbl>
                  <a:tblPr firstRow="1" bandRow="1">
                    <a:tableStyleId>{46F890A9-2807-4EBB-B81D-B2AA78EC7F39}</a:tableStyleId>
                  </a:tblPr>
                  <a:tblGrid>
                    <a:gridCol w="816428"/>
                    <a:gridCol w="816428"/>
                    <a:gridCol w="816428"/>
                    <a:gridCol w="816428"/>
                    <a:gridCol w="816428"/>
                    <a:gridCol w="816428"/>
                    <a:gridCol w="816428"/>
                  </a:tblGrid>
                  <a:tr h="370840">
                    <a:tc>
                      <a:txBody>
                        <a:bodyPr/>
                        <a:lstStyle/>
                        <a:p>
                          <a:pPr algn="ctr"/>
                          <a:r>
                            <a:rPr lang="en-US" sz="1600" dirty="0" smtClean="0">
                              <a:latin typeface="Calibri" panose="020F0502020204030204" pitchFamily="34" charset="0"/>
                              <a:cs typeface="Calibri" panose="020F0502020204030204" pitchFamily="34" charset="0"/>
                            </a:rPr>
                            <a:t>Stage 1</a:t>
                          </a: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latin typeface="Calibri" panose="020F0502020204030204" pitchFamily="34" charset="0"/>
                              <a:cs typeface="Calibri" panose="020F0502020204030204" pitchFamily="34" charset="0"/>
                            </a:rPr>
                            <a:t>Stage 2</a:t>
                          </a: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latin typeface="Calibri" panose="020F0502020204030204" pitchFamily="34" charset="0"/>
                              <a:cs typeface="Calibri" panose="020F0502020204030204" pitchFamily="34" charset="0"/>
                            </a:rPr>
                            <a:t>Stage 3</a:t>
                          </a: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r>
                  <a:tr h="370840">
                    <a:tc>
                      <a:txBody>
                        <a:bodyPr/>
                        <a:lstStyle/>
                        <a:p>
                          <a:pPr algn="ctr"/>
                          <a:r>
                            <a:rPr lang="en-US" sz="1600" dirty="0" smtClean="0">
                              <a:latin typeface="+mn-lt"/>
                              <a:cs typeface="+mn-cs"/>
                            </a:rPr>
                            <a:t>10</a:t>
                          </a:r>
                          <a:endParaRPr lang="en-US" sz="1600" dirty="0">
                            <a:latin typeface="Calibri" panose="020F0502020204030204" pitchFamily="34" charset="0"/>
                            <a:cs typeface="Calibri" panose="020F0502020204030204" pitchFamily="34" charset="0"/>
                          </a:endParaRPr>
                        </a:p>
                      </a:txBody>
                      <a:tcPr/>
                    </a:tc>
                    <a:tc>
                      <a:txBody>
                        <a:bodyPr/>
                        <a:lstStyle/>
                        <a:p>
                          <a:endParaRPr lang="en-US"/>
                        </a:p>
                      </a:txBody>
                      <a:tcPr>
                        <a:blipFill rotWithShape="0">
                          <a:blip r:embed="rId2"/>
                          <a:stretch>
                            <a:fillRect l="-100000" t="-104918" r="-500000" b="-9836"/>
                          </a:stretch>
                        </a:blipFill>
                      </a:tcPr>
                    </a:tc>
                    <a:tc>
                      <a:txBody>
                        <a:bodyPr/>
                        <a:lstStyle/>
                        <a:p>
                          <a:pPr algn="ctr"/>
                          <a:r>
                            <a:rPr lang="en-US" sz="1600" dirty="0" smtClean="0"/>
                            <a:t>10</a:t>
                          </a:r>
                          <a:endParaRPr lang="en-US" sz="1600" dirty="0">
                            <a:latin typeface="Calibri" panose="020F0502020204030204" pitchFamily="34" charset="0"/>
                            <a:cs typeface="Calibri" panose="020F0502020204030204" pitchFamily="34" charset="0"/>
                          </a:endParaRPr>
                        </a:p>
                      </a:txBody>
                      <a:tcPr/>
                    </a:tc>
                    <a:tc>
                      <a:txBody>
                        <a:bodyPr/>
                        <a:lstStyle/>
                        <a:p>
                          <a:endParaRPr lang="en-US"/>
                        </a:p>
                      </a:txBody>
                      <a:tcPr>
                        <a:blipFill rotWithShape="0">
                          <a:blip r:embed="rId2"/>
                          <a:stretch>
                            <a:fillRect l="-300000" t="-104918" r="-300000" b="-9836"/>
                          </a:stretch>
                        </a:blipFill>
                      </a:tcPr>
                    </a:tc>
                    <a:tc>
                      <a:txBody>
                        <a:bodyPr/>
                        <a:lstStyle/>
                        <a:p>
                          <a:pPr algn="ctr"/>
                          <a:r>
                            <a:rPr lang="en-US" sz="1600" dirty="0" smtClean="0"/>
                            <a:t>9</a:t>
                          </a: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t>=</a:t>
                          </a: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t>900</a:t>
                          </a:r>
                          <a:endParaRPr lang="en-US" sz="1600" dirty="0">
                            <a:latin typeface="Calibri" panose="020F0502020204030204" pitchFamily="34" charset="0"/>
                            <a:cs typeface="Calibri" panose="020F0502020204030204" pitchFamily="34" charset="0"/>
                          </a:endParaRPr>
                        </a:p>
                      </a:txBody>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2" name="Table 11"/>
              <p:cNvGraphicFramePr>
                <a:graphicFrameLocks noGrp="1"/>
              </p:cNvGraphicFramePr>
              <p:nvPr>
                <p:extLst>
                  <p:ext uri="{D42A27DB-BD31-4B8C-83A1-F6EECF244321}">
                    <p14:modId xmlns:p14="http://schemas.microsoft.com/office/powerpoint/2010/main" val="1352804524"/>
                  </p:ext>
                </p:extLst>
              </p:nvPr>
            </p:nvGraphicFramePr>
            <p:xfrm>
              <a:off x="2423160" y="4419600"/>
              <a:ext cx="5714996" cy="741680"/>
            </p:xfrm>
            <a:graphic>
              <a:graphicData uri="http://schemas.openxmlformats.org/drawingml/2006/table">
                <a:tbl>
                  <a:tblPr firstRow="1" bandRow="1">
                    <a:tableStyleId>{46F890A9-2807-4EBB-B81D-B2AA78EC7F39}</a:tableStyleId>
                  </a:tblPr>
                  <a:tblGrid>
                    <a:gridCol w="816428"/>
                    <a:gridCol w="816428"/>
                    <a:gridCol w="816428"/>
                    <a:gridCol w="816428"/>
                    <a:gridCol w="816428"/>
                    <a:gridCol w="816428"/>
                    <a:gridCol w="816428"/>
                  </a:tblGrid>
                  <a:tr h="370840">
                    <a:tc>
                      <a:txBody>
                        <a:bodyPr/>
                        <a:lstStyle/>
                        <a:p>
                          <a:pPr algn="ctr"/>
                          <a:r>
                            <a:rPr lang="en-US" sz="1600" dirty="0" smtClean="0">
                              <a:latin typeface="Calibri" panose="020F0502020204030204" pitchFamily="34" charset="0"/>
                              <a:cs typeface="Calibri" panose="020F0502020204030204" pitchFamily="34" charset="0"/>
                            </a:rPr>
                            <a:t>Stage 1</a:t>
                          </a: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latin typeface="Calibri" panose="020F0502020204030204" pitchFamily="34" charset="0"/>
                              <a:cs typeface="Calibri" panose="020F0502020204030204" pitchFamily="34" charset="0"/>
                            </a:rPr>
                            <a:t>Stage 2</a:t>
                          </a: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latin typeface="Calibri" panose="020F0502020204030204" pitchFamily="34" charset="0"/>
                              <a:cs typeface="Calibri" panose="020F0502020204030204" pitchFamily="34" charset="0"/>
                            </a:rPr>
                            <a:t>Stage 3</a:t>
                          </a: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r>
                  <a:tr h="370840">
                    <a:tc>
                      <a:txBody>
                        <a:bodyPr/>
                        <a:lstStyle/>
                        <a:p>
                          <a:pPr algn="ctr"/>
                          <a:r>
                            <a:rPr lang="en-US" sz="1600" dirty="0" smtClean="0">
                              <a:latin typeface="+mn-lt"/>
                              <a:cs typeface="+mn-cs"/>
                            </a:rPr>
                            <a:t>5</a:t>
                          </a:r>
                          <a:endParaRPr lang="en-US" sz="1600" dirty="0">
                            <a:latin typeface="Calibri" panose="020F0502020204030204" pitchFamily="34" charset="0"/>
                            <a:cs typeface="Calibri" panose="020F050202020403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m:t>
                                </m:r>
                              </m:oMath>
                            </m:oMathPara>
                          </a14:m>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t>10</a:t>
                          </a:r>
                          <a:endParaRPr lang="en-US" sz="1600" dirty="0">
                            <a:latin typeface="Calibri" panose="020F0502020204030204" pitchFamily="34" charset="0"/>
                            <a:cs typeface="Calibri" panose="020F050202020403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m:t>
                                </m:r>
                              </m:oMath>
                            </m:oMathPara>
                          </a14:m>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t>5</a:t>
                          </a: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t>=</a:t>
                          </a: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t>250</a:t>
                          </a:r>
                          <a:endParaRPr lang="en-US" sz="1600" dirty="0">
                            <a:latin typeface="Calibri" panose="020F0502020204030204" pitchFamily="34" charset="0"/>
                            <a:cs typeface="Calibri" panose="020F0502020204030204" pitchFamily="34" charset="0"/>
                          </a:endParaRPr>
                        </a:p>
                      </a:txBody>
                      <a:tcPr/>
                    </a:tc>
                  </a:tr>
                </a:tbl>
              </a:graphicData>
            </a:graphic>
          </p:graphicFrame>
        </mc:Choice>
        <mc:Fallback xmlns="">
          <p:graphicFrame>
            <p:nvGraphicFramePr>
              <p:cNvPr id="12" name="Table 11"/>
              <p:cNvGraphicFramePr>
                <a:graphicFrameLocks noGrp="1"/>
              </p:cNvGraphicFramePr>
              <p:nvPr>
                <p:extLst>
                  <p:ext uri="{D42A27DB-BD31-4B8C-83A1-F6EECF244321}">
                    <p14:modId xmlns:p14="http://schemas.microsoft.com/office/powerpoint/2010/main" val="1352804524"/>
                  </p:ext>
                </p:extLst>
              </p:nvPr>
            </p:nvGraphicFramePr>
            <p:xfrm>
              <a:off x="2423160" y="4419600"/>
              <a:ext cx="5714996" cy="741680"/>
            </p:xfrm>
            <a:graphic>
              <a:graphicData uri="http://schemas.openxmlformats.org/drawingml/2006/table">
                <a:tbl>
                  <a:tblPr firstRow="1" bandRow="1">
                    <a:tableStyleId>{46F890A9-2807-4EBB-B81D-B2AA78EC7F39}</a:tableStyleId>
                  </a:tblPr>
                  <a:tblGrid>
                    <a:gridCol w="816428"/>
                    <a:gridCol w="816428"/>
                    <a:gridCol w="816428"/>
                    <a:gridCol w="816428"/>
                    <a:gridCol w="816428"/>
                    <a:gridCol w="816428"/>
                    <a:gridCol w="816428"/>
                  </a:tblGrid>
                  <a:tr h="370840">
                    <a:tc>
                      <a:txBody>
                        <a:bodyPr/>
                        <a:lstStyle/>
                        <a:p>
                          <a:pPr algn="ctr"/>
                          <a:r>
                            <a:rPr lang="en-US" sz="1600" dirty="0" smtClean="0">
                              <a:latin typeface="Calibri" panose="020F0502020204030204" pitchFamily="34" charset="0"/>
                              <a:cs typeface="Calibri" panose="020F0502020204030204" pitchFamily="34" charset="0"/>
                            </a:rPr>
                            <a:t>Stage 1</a:t>
                          </a: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latin typeface="Calibri" panose="020F0502020204030204" pitchFamily="34" charset="0"/>
                              <a:cs typeface="Calibri" panose="020F0502020204030204" pitchFamily="34" charset="0"/>
                            </a:rPr>
                            <a:t>Stage 2</a:t>
                          </a: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latin typeface="Calibri" panose="020F0502020204030204" pitchFamily="34" charset="0"/>
                              <a:cs typeface="Calibri" panose="020F0502020204030204" pitchFamily="34" charset="0"/>
                            </a:rPr>
                            <a:t>Stage 3</a:t>
                          </a: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r>
                  <a:tr h="370840">
                    <a:tc>
                      <a:txBody>
                        <a:bodyPr/>
                        <a:lstStyle/>
                        <a:p>
                          <a:pPr algn="ctr"/>
                          <a:r>
                            <a:rPr lang="en-US" sz="1600" dirty="0" smtClean="0">
                              <a:latin typeface="+mn-lt"/>
                              <a:cs typeface="+mn-cs"/>
                            </a:rPr>
                            <a:t>5</a:t>
                          </a:r>
                          <a:endParaRPr lang="en-US" sz="1600" dirty="0">
                            <a:latin typeface="Calibri" panose="020F0502020204030204" pitchFamily="34" charset="0"/>
                            <a:cs typeface="Calibri" panose="020F0502020204030204" pitchFamily="34" charset="0"/>
                          </a:endParaRPr>
                        </a:p>
                      </a:txBody>
                      <a:tcPr/>
                    </a:tc>
                    <a:tc>
                      <a:txBody>
                        <a:bodyPr/>
                        <a:lstStyle/>
                        <a:p>
                          <a:endParaRPr lang="en-US"/>
                        </a:p>
                      </a:txBody>
                      <a:tcPr>
                        <a:blipFill rotWithShape="0">
                          <a:blip r:embed="rId3"/>
                          <a:stretch>
                            <a:fillRect l="-100000" t="-104918" r="-500000" b="-9836"/>
                          </a:stretch>
                        </a:blipFill>
                      </a:tcPr>
                    </a:tc>
                    <a:tc>
                      <a:txBody>
                        <a:bodyPr/>
                        <a:lstStyle/>
                        <a:p>
                          <a:pPr algn="ctr"/>
                          <a:r>
                            <a:rPr lang="en-US" sz="1600" dirty="0" smtClean="0"/>
                            <a:t>10</a:t>
                          </a:r>
                          <a:endParaRPr lang="en-US" sz="1600" dirty="0">
                            <a:latin typeface="Calibri" panose="020F0502020204030204" pitchFamily="34" charset="0"/>
                            <a:cs typeface="Calibri" panose="020F0502020204030204" pitchFamily="34" charset="0"/>
                          </a:endParaRPr>
                        </a:p>
                      </a:txBody>
                      <a:tcPr/>
                    </a:tc>
                    <a:tc>
                      <a:txBody>
                        <a:bodyPr/>
                        <a:lstStyle/>
                        <a:p>
                          <a:endParaRPr lang="en-US"/>
                        </a:p>
                      </a:txBody>
                      <a:tcPr>
                        <a:blipFill rotWithShape="0">
                          <a:blip r:embed="rId3"/>
                          <a:stretch>
                            <a:fillRect l="-300000" t="-104918" r="-300000" b="-9836"/>
                          </a:stretch>
                        </a:blipFill>
                      </a:tcPr>
                    </a:tc>
                    <a:tc>
                      <a:txBody>
                        <a:bodyPr/>
                        <a:lstStyle/>
                        <a:p>
                          <a:pPr algn="ctr"/>
                          <a:r>
                            <a:rPr lang="en-US" sz="1600" dirty="0" smtClean="0"/>
                            <a:t>5</a:t>
                          </a: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t>=</a:t>
                          </a: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t>250</a:t>
                          </a:r>
                          <a:endParaRPr lang="en-US" sz="1600" dirty="0">
                            <a:latin typeface="Calibri" panose="020F0502020204030204" pitchFamily="34" charset="0"/>
                            <a:cs typeface="Calibri" panose="020F0502020204030204" pitchFamily="34" charset="0"/>
                          </a:endParaRPr>
                        </a:p>
                      </a:txBody>
                      <a:tcPr/>
                    </a:tc>
                  </a:tr>
                </a:tbl>
              </a:graphicData>
            </a:graphic>
          </p:graphicFrame>
        </mc:Fallback>
      </mc:AlternateContent>
      <p:pic>
        <p:nvPicPr>
          <p:cNvPr id="13" name="Picture 12">
            <a:hlinkClick r:id="" action="ppaction://hlinkshowjump?jump=previousslide"/>
          </p:cNvPr>
          <p:cNvPicPr>
            <a:picLocks noChangeAspect="1"/>
          </p:cNvPicPr>
          <p:nvPr/>
        </p:nvPicPr>
        <p:blipFill>
          <a:blip r:embed="rId4"/>
          <a:stretch>
            <a:fillRect/>
          </a:stretch>
        </p:blipFill>
        <p:spPr>
          <a:xfrm>
            <a:off x="4748506" y="6585231"/>
            <a:ext cx="280440" cy="188992"/>
          </a:xfrm>
          <a:prstGeom prst="rect">
            <a:avLst/>
          </a:prstGeom>
        </p:spPr>
      </p:pic>
      <p:pic>
        <p:nvPicPr>
          <p:cNvPr id="14" name="Picture 13">
            <a:hlinkClick r:id="" action="ppaction://hlinkshowjump?jump=nextslide"/>
          </p:cNvPr>
          <p:cNvPicPr>
            <a:picLocks noChangeAspect="1"/>
          </p:cNvPicPr>
          <p:nvPr/>
        </p:nvPicPr>
        <p:blipFill>
          <a:blip r:embed="rId5"/>
          <a:stretch>
            <a:fillRect/>
          </a:stretch>
        </p:blipFill>
        <p:spPr>
          <a:xfrm>
            <a:off x="5103009" y="6585231"/>
            <a:ext cx="286537" cy="188992"/>
          </a:xfrm>
          <a:prstGeom prst="rect">
            <a:avLst/>
          </a:prstGeom>
          <a:scene3d>
            <a:camera prst="orthographicFront">
              <a:rot lat="0" lon="10800000" rev="0"/>
            </a:camera>
            <a:lightRig rig="threePt" dir="t"/>
          </a:scene3d>
        </p:spPr>
      </p:pic>
    </p:spTree>
    <p:extLst>
      <p:ext uri="{BB962C8B-B14F-4D97-AF65-F5344CB8AC3E}">
        <p14:creationId xmlns:p14="http://schemas.microsoft.com/office/powerpoint/2010/main" val="134621736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Using the Principles Together</a:t>
            </a:r>
            <a:endParaRPr lang="en-US" sz="3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371600" y="1295400"/>
            <a:ext cx="7498080" cy="5486400"/>
          </a:xfrm>
        </p:spPr>
        <p:txBody>
          <a:bodyPr>
            <a:normAutofit lnSpcReduction="10000"/>
          </a:bodyPr>
          <a:lstStyle/>
          <a:p>
            <a:pPr marL="82296" indent="0" algn="just">
              <a:spcBef>
                <a:spcPts val="0"/>
              </a:spcBef>
              <a:buNone/>
            </a:pPr>
            <a:r>
              <a:rPr lang="en-US" sz="1600" b="1" dirty="0">
                <a:latin typeface="Calibri" panose="020F0502020204030204" pitchFamily="34" charset="0"/>
                <a:cs typeface="Calibri" panose="020F0502020204030204" pitchFamily="34" charset="0"/>
              </a:rPr>
              <a:t>Example </a:t>
            </a:r>
            <a:r>
              <a:rPr lang="en-US" sz="1600" b="1" dirty="0" smtClean="0">
                <a:latin typeface="Calibri" panose="020F0502020204030204" pitchFamily="34" charset="0"/>
                <a:cs typeface="Calibri" panose="020F0502020204030204" pitchFamily="34" charset="0"/>
              </a:rPr>
              <a:t>4.</a:t>
            </a:r>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Find </a:t>
            </a:r>
            <a:r>
              <a:rPr lang="en-US" sz="1600" dirty="0" smtClean="0">
                <a:latin typeface="Calibri" panose="020F0502020204030204" pitchFamily="34" charset="0"/>
                <a:cs typeface="Calibri" panose="020F0502020204030204" pitchFamily="34" charset="0"/>
              </a:rPr>
              <a:t>the </a:t>
            </a:r>
            <a:r>
              <a:rPr lang="en-US" sz="1600" dirty="0">
                <a:latin typeface="Calibri" panose="020F0502020204030204" pitchFamily="34" charset="0"/>
                <a:cs typeface="Calibri" panose="020F0502020204030204" pitchFamily="34" charset="0"/>
              </a:rPr>
              <a:t>number of 3-digit positive </a:t>
            </a:r>
            <a:r>
              <a:rPr lang="en-US" sz="1600" dirty="0" smtClean="0">
                <a:latin typeface="Calibri" panose="020F0502020204030204" pitchFamily="34" charset="0"/>
                <a:cs typeface="Calibri" panose="020F0502020204030204" pitchFamily="34" charset="0"/>
              </a:rPr>
              <a:t>odd </a:t>
            </a:r>
            <a:r>
              <a:rPr lang="en-US" sz="1600" dirty="0">
                <a:latin typeface="Calibri" panose="020F0502020204030204" pitchFamily="34" charset="0"/>
                <a:cs typeface="Calibri" panose="020F0502020204030204" pitchFamily="34" charset="0"/>
              </a:rPr>
              <a:t>integers that are less than </a:t>
            </a:r>
            <a:r>
              <a:rPr lang="en-US" sz="1600" dirty="0" smtClean="0">
                <a:latin typeface="Calibri" panose="020F0502020204030204" pitchFamily="34" charset="0"/>
                <a:cs typeface="Calibri" panose="020F0502020204030204" pitchFamily="34" charset="0"/>
              </a:rPr>
              <a:t>600 and there is no repeated digit in the number.</a:t>
            </a: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None/>
            </a:pPr>
            <a:r>
              <a:rPr lang="en-US" sz="1600" b="1" dirty="0" smtClean="0">
                <a:latin typeface="Calibri" panose="020F0502020204030204" pitchFamily="34" charset="0"/>
                <a:cs typeface="Calibri" panose="020F0502020204030204" pitchFamily="34" charset="0"/>
              </a:rPr>
              <a:t>Solution</a:t>
            </a:r>
            <a:r>
              <a:rPr lang="en-US" sz="1600" dirty="0" smtClean="0">
                <a:latin typeface="Calibri" panose="020F0502020204030204" pitchFamily="34" charset="0"/>
                <a:cs typeface="Calibri" panose="020F0502020204030204" pitchFamily="34" charset="0"/>
              </a:rPr>
              <a:t> Assume that the first stage is deciding on the hundreds digit and the second is choosing the units digit. One of the ways for doing the first stage is choosing 3, for example. If we decide on 3 as the hundreds digit of the number, the second stage can be done in 4 ways (we cannot use 3, and thus, there remains 4 choices, 1, 5, 7, and 9.) On the other hand, if the hundreds digit is 2, the second stage can be done in 5 ways (we can choose any of 1, 3, 5, 7, and 9.) Thus, stages as above renders the use of the principle of product impossible. </a:t>
            </a:r>
          </a:p>
          <a:p>
            <a:pPr marL="82296" indent="0" algn="just">
              <a:spcBef>
                <a:spcPts val="0"/>
              </a:spcBef>
              <a:buNone/>
            </a:pPr>
            <a:endParaRPr lang="en-US" sz="1600" b="1"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Another choice of stages may be as follows: the first stage is deciding on the units digit, the second on the hundreds digit, and the third on the tens digit.</a:t>
            </a:r>
          </a:p>
          <a:p>
            <a:pPr marL="82296" indent="0" algn="just">
              <a:spcBef>
                <a:spcPts val="0"/>
              </a:spcBef>
              <a:buNone/>
            </a:pPr>
            <a:endParaRPr lang="en-US" sz="1600" b="1" dirty="0">
              <a:latin typeface="Calibri" panose="020F0502020204030204" pitchFamily="34" charset="0"/>
              <a:cs typeface="Calibri" panose="020F0502020204030204" pitchFamily="34" charset="0"/>
            </a:endParaRPr>
          </a:p>
          <a:p>
            <a:pPr marL="82296" indent="0" algn="just">
              <a:spcBef>
                <a:spcPts val="0"/>
              </a:spcBef>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b="1" dirty="0">
              <a:latin typeface="Calibri" panose="020F0502020204030204" pitchFamily="34" charset="0"/>
              <a:cs typeface="Calibri" panose="020F0502020204030204" pitchFamily="34" charset="0"/>
            </a:endParaRPr>
          </a:p>
          <a:p>
            <a:pPr marL="82296" indent="0" algn="just">
              <a:spcBef>
                <a:spcPts val="0"/>
              </a:spcBef>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b="1" dirty="0" smtClean="0">
              <a:solidFill>
                <a:srgbClr val="FF0000"/>
              </a:solidFill>
              <a:latin typeface="Calibri" panose="020F0502020204030204" pitchFamily="34" charset="0"/>
              <a:cs typeface="Calibri" panose="020F0502020204030204" pitchFamily="34" charset="0"/>
            </a:endParaRPr>
          </a:p>
          <a:p>
            <a:pPr marL="82296" indent="0" algn="just">
              <a:spcBef>
                <a:spcPts val="0"/>
              </a:spcBef>
              <a:buNone/>
            </a:pPr>
            <a:endParaRPr lang="en-US" sz="1600" b="1" dirty="0">
              <a:solidFill>
                <a:srgbClr val="FF0000"/>
              </a:solidFill>
              <a:latin typeface="Calibri" panose="020F0502020204030204" pitchFamily="34" charset="0"/>
              <a:cs typeface="Calibri" panose="020F0502020204030204" pitchFamily="34" charset="0"/>
            </a:endParaRPr>
          </a:p>
          <a:p>
            <a:pPr marL="82296" indent="0" algn="just">
              <a:spcBef>
                <a:spcPts val="0"/>
              </a:spcBef>
              <a:buNone/>
            </a:pPr>
            <a:r>
              <a:rPr lang="en-US" sz="1600" b="1" dirty="0" smtClean="0">
                <a:solidFill>
                  <a:srgbClr val="FF0000"/>
                </a:solidFill>
                <a:latin typeface="Calibri" panose="020F0502020204030204" pitchFamily="34" charset="0"/>
                <a:cs typeface="Calibri" panose="020F0502020204030204" pitchFamily="34" charset="0"/>
              </a:rPr>
              <a:t>This does not work either. If we choose digit 9 in the first stage, we have 5 ways for doing the second stage, while it is 4 ways if we choose 3 in the first stage.</a:t>
            </a:r>
            <a:endParaRPr lang="en-US" sz="1600" dirty="0" smtClean="0">
              <a:solidFill>
                <a:srgbClr val="FF0000"/>
              </a:solidFill>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solidFill>
                  <a:srgbClr val="FF0000"/>
                </a:solidFill>
                <a:latin typeface="Calibri" panose="020F0502020204030204" pitchFamily="34" charset="0"/>
                <a:cs typeface="Calibri" panose="020F0502020204030204" pitchFamily="34" charset="0"/>
              </a:rPr>
              <a:t>		</a:t>
            </a:r>
          </a:p>
          <a:p>
            <a:pPr marL="82296" indent="0" algn="just">
              <a:spcBef>
                <a:spcPts val="0"/>
              </a:spcBef>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6</a:t>
            </a:fld>
            <a:endParaRPr lang="en-US">
              <a:solidFill>
                <a:srgbClr val="E7DEC9">
                  <a:shade val="50000"/>
                  <a:satMod val="200000"/>
                </a:srgbClr>
              </a:solidFill>
            </a:endParaRPr>
          </a:p>
        </p:txBody>
      </p:sp>
      <mc:AlternateContent xmlns:mc="http://schemas.openxmlformats.org/markup-compatibility/2006" xmlns:a14="http://schemas.microsoft.com/office/drawing/2010/main">
        <mc:Choice Requires="a14">
          <p:graphicFrame>
            <p:nvGraphicFramePr>
              <p:cNvPr id="11" name="Table 10"/>
              <p:cNvGraphicFramePr>
                <a:graphicFrameLocks noGrp="1"/>
              </p:cNvGraphicFramePr>
              <p:nvPr>
                <p:extLst>
                  <p:ext uri="{D42A27DB-BD31-4B8C-83A1-F6EECF244321}">
                    <p14:modId xmlns:p14="http://schemas.microsoft.com/office/powerpoint/2010/main" val="1609898919"/>
                  </p:ext>
                </p:extLst>
              </p:nvPr>
            </p:nvGraphicFramePr>
            <p:xfrm>
              <a:off x="2362200" y="4343400"/>
              <a:ext cx="5714996" cy="741680"/>
            </p:xfrm>
            <a:graphic>
              <a:graphicData uri="http://schemas.openxmlformats.org/drawingml/2006/table">
                <a:tbl>
                  <a:tblPr firstRow="1" bandRow="1">
                    <a:tableStyleId>{46F890A9-2807-4EBB-B81D-B2AA78EC7F39}</a:tableStyleId>
                  </a:tblPr>
                  <a:tblGrid>
                    <a:gridCol w="816428"/>
                    <a:gridCol w="816428"/>
                    <a:gridCol w="816428"/>
                    <a:gridCol w="816428"/>
                    <a:gridCol w="816428"/>
                    <a:gridCol w="816428"/>
                    <a:gridCol w="816428"/>
                  </a:tblGrid>
                  <a:tr h="370840">
                    <a:tc>
                      <a:txBody>
                        <a:bodyPr/>
                        <a:lstStyle/>
                        <a:p>
                          <a:pPr algn="ctr"/>
                          <a:r>
                            <a:rPr lang="en-US" sz="1600" dirty="0" smtClean="0">
                              <a:latin typeface="Calibri" panose="020F0502020204030204" pitchFamily="34" charset="0"/>
                              <a:cs typeface="Calibri" panose="020F0502020204030204" pitchFamily="34" charset="0"/>
                            </a:rPr>
                            <a:t>Stage 1</a:t>
                          </a: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latin typeface="Calibri" panose="020F0502020204030204" pitchFamily="34" charset="0"/>
                              <a:cs typeface="Calibri" panose="020F0502020204030204" pitchFamily="34" charset="0"/>
                            </a:rPr>
                            <a:t>Stage 2</a:t>
                          </a: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latin typeface="Calibri" panose="020F0502020204030204" pitchFamily="34" charset="0"/>
                              <a:cs typeface="Calibri" panose="020F0502020204030204" pitchFamily="34" charset="0"/>
                            </a:rPr>
                            <a:t>Stage 3</a:t>
                          </a: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r>
                  <a:tr h="370840">
                    <a:tc>
                      <a:txBody>
                        <a:bodyPr/>
                        <a:lstStyle/>
                        <a:p>
                          <a:pPr algn="ctr"/>
                          <a:r>
                            <a:rPr lang="en-US" sz="1600" dirty="0" smtClean="0">
                              <a:latin typeface="+mn-lt"/>
                              <a:cs typeface="+mn-cs"/>
                            </a:rPr>
                            <a:t>5</a:t>
                          </a:r>
                          <a:endParaRPr lang="en-US" sz="1600" dirty="0">
                            <a:latin typeface="Calibri" panose="020F0502020204030204" pitchFamily="34" charset="0"/>
                            <a:cs typeface="Calibri" panose="020F050202020403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m:t>
                                </m:r>
                              </m:oMath>
                            </m:oMathPara>
                          </a14:m>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t>4</a:t>
                          </a:r>
                          <a:endParaRPr lang="en-US" sz="1600" dirty="0">
                            <a:latin typeface="Calibri" panose="020F0502020204030204" pitchFamily="34" charset="0"/>
                            <a:cs typeface="Calibri" panose="020F050202020403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m:t>
                                </m:r>
                              </m:oMath>
                            </m:oMathPara>
                          </a14:m>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t>8</a:t>
                          </a: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t>=</a:t>
                          </a: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t>160</a:t>
                          </a:r>
                          <a:endParaRPr lang="en-US" sz="1600" dirty="0">
                            <a:latin typeface="Calibri" panose="020F0502020204030204" pitchFamily="34" charset="0"/>
                            <a:cs typeface="Calibri" panose="020F0502020204030204" pitchFamily="34" charset="0"/>
                          </a:endParaRPr>
                        </a:p>
                      </a:txBody>
                      <a:tcPr/>
                    </a:tc>
                  </a:tr>
                </a:tbl>
              </a:graphicData>
            </a:graphic>
          </p:graphicFrame>
        </mc:Choice>
        <mc:Fallback xmlns="">
          <p:graphicFrame>
            <p:nvGraphicFramePr>
              <p:cNvPr id="11" name="Table 10"/>
              <p:cNvGraphicFramePr>
                <a:graphicFrameLocks noGrp="1"/>
              </p:cNvGraphicFramePr>
              <p:nvPr>
                <p:extLst>
                  <p:ext uri="{D42A27DB-BD31-4B8C-83A1-F6EECF244321}">
                    <p14:modId xmlns:p14="http://schemas.microsoft.com/office/powerpoint/2010/main" val="1609898919"/>
                  </p:ext>
                </p:extLst>
              </p:nvPr>
            </p:nvGraphicFramePr>
            <p:xfrm>
              <a:off x="2362200" y="4343400"/>
              <a:ext cx="5714996" cy="741680"/>
            </p:xfrm>
            <a:graphic>
              <a:graphicData uri="http://schemas.openxmlformats.org/drawingml/2006/table">
                <a:tbl>
                  <a:tblPr firstRow="1" bandRow="1">
                    <a:tableStyleId>{46F890A9-2807-4EBB-B81D-B2AA78EC7F39}</a:tableStyleId>
                  </a:tblPr>
                  <a:tblGrid>
                    <a:gridCol w="816428"/>
                    <a:gridCol w="816428"/>
                    <a:gridCol w="816428"/>
                    <a:gridCol w="816428"/>
                    <a:gridCol w="816428"/>
                    <a:gridCol w="816428"/>
                    <a:gridCol w="816428"/>
                  </a:tblGrid>
                  <a:tr h="370840">
                    <a:tc>
                      <a:txBody>
                        <a:bodyPr/>
                        <a:lstStyle/>
                        <a:p>
                          <a:pPr algn="ctr"/>
                          <a:r>
                            <a:rPr lang="en-US" sz="1600" dirty="0" smtClean="0">
                              <a:latin typeface="Calibri" panose="020F0502020204030204" pitchFamily="34" charset="0"/>
                              <a:cs typeface="Calibri" panose="020F0502020204030204" pitchFamily="34" charset="0"/>
                            </a:rPr>
                            <a:t>Stage 1</a:t>
                          </a: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latin typeface="Calibri" panose="020F0502020204030204" pitchFamily="34" charset="0"/>
                              <a:cs typeface="Calibri" panose="020F0502020204030204" pitchFamily="34" charset="0"/>
                            </a:rPr>
                            <a:t>Stage 2</a:t>
                          </a: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latin typeface="Calibri" panose="020F0502020204030204" pitchFamily="34" charset="0"/>
                              <a:cs typeface="Calibri" panose="020F0502020204030204" pitchFamily="34" charset="0"/>
                            </a:rPr>
                            <a:t>Stage 3</a:t>
                          </a: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r>
                  <a:tr h="370840">
                    <a:tc>
                      <a:txBody>
                        <a:bodyPr/>
                        <a:lstStyle/>
                        <a:p>
                          <a:pPr algn="ctr"/>
                          <a:r>
                            <a:rPr lang="en-US" sz="1600" dirty="0" smtClean="0">
                              <a:latin typeface="+mn-lt"/>
                              <a:cs typeface="+mn-cs"/>
                            </a:rPr>
                            <a:t>5</a:t>
                          </a:r>
                          <a:endParaRPr lang="en-US" sz="1600" dirty="0">
                            <a:latin typeface="Calibri" panose="020F0502020204030204" pitchFamily="34" charset="0"/>
                            <a:cs typeface="Calibri" panose="020F0502020204030204" pitchFamily="34" charset="0"/>
                          </a:endParaRPr>
                        </a:p>
                      </a:txBody>
                      <a:tcPr/>
                    </a:tc>
                    <a:tc>
                      <a:txBody>
                        <a:bodyPr/>
                        <a:lstStyle/>
                        <a:p>
                          <a:endParaRPr lang="en-US"/>
                        </a:p>
                      </a:txBody>
                      <a:tcPr>
                        <a:blipFill rotWithShape="0">
                          <a:blip r:embed="rId2"/>
                          <a:stretch>
                            <a:fillRect l="-100000" t="-104918" r="-500000" b="-8197"/>
                          </a:stretch>
                        </a:blipFill>
                      </a:tcPr>
                    </a:tc>
                    <a:tc>
                      <a:txBody>
                        <a:bodyPr/>
                        <a:lstStyle/>
                        <a:p>
                          <a:pPr algn="ctr"/>
                          <a:r>
                            <a:rPr lang="en-US" sz="1600" dirty="0" smtClean="0"/>
                            <a:t>4</a:t>
                          </a:r>
                          <a:endParaRPr lang="en-US" sz="1600" dirty="0">
                            <a:latin typeface="Calibri" panose="020F0502020204030204" pitchFamily="34" charset="0"/>
                            <a:cs typeface="Calibri" panose="020F0502020204030204" pitchFamily="34" charset="0"/>
                          </a:endParaRPr>
                        </a:p>
                      </a:txBody>
                      <a:tcPr/>
                    </a:tc>
                    <a:tc>
                      <a:txBody>
                        <a:bodyPr/>
                        <a:lstStyle/>
                        <a:p>
                          <a:endParaRPr lang="en-US"/>
                        </a:p>
                      </a:txBody>
                      <a:tcPr>
                        <a:blipFill rotWithShape="0">
                          <a:blip r:embed="rId2"/>
                          <a:stretch>
                            <a:fillRect l="-300000" t="-104918" r="-300000" b="-8197"/>
                          </a:stretch>
                        </a:blipFill>
                      </a:tcPr>
                    </a:tc>
                    <a:tc>
                      <a:txBody>
                        <a:bodyPr/>
                        <a:lstStyle/>
                        <a:p>
                          <a:pPr algn="ctr"/>
                          <a:r>
                            <a:rPr lang="en-US" sz="1600" dirty="0" smtClean="0"/>
                            <a:t>8</a:t>
                          </a: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t>=</a:t>
                          </a: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t>160</a:t>
                          </a:r>
                          <a:endParaRPr lang="en-US" sz="1600" dirty="0">
                            <a:latin typeface="Calibri" panose="020F0502020204030204" pitchFamily="34" charset="0"/>
                            <a:cs typeface="Calibri" panose="020F0502020204030204" pitchFamily="34" charset="0"/>
                          </a:endParaRPr>
                        </a:p>
                      </a:txBody>
                      <a:tcPr/>
                    </a:tc>
                  </a:tr>
                </a:tbl>
              </a:graphicData>
            </a:graphic>
          </p:graphicFrame>
        </mc:Fallback>
      </mc:AlternateContent>
      <p:cxnSp>
        <p:nvCxnSpPr>
          <p:cNvPr id="9" name="Straight Connector 8"/>
          <p:cNvCxnSpPr/>
          <p:nvPr/>
        </p:nvCxnSpPr>
        <p:spPr>
          <a:xfrm>
            <a:off x="4343400" y="4191000"/>
            <a:ext cx="1295400" cy="106680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419600" y="4191000"/>
            <a:ext cx="1143000" cy="1066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10" name="Picture 9">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2" name="Picture 11">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spTree>
    <p:extLst>
      <p:ext uri="{BB962C8B-B14F-4D97-AF65-F5344CB8AC3E}">
        <p14:creationId xmlns:p14="http://schemas.microsoft.com/office/powerpoint/2010/main" val="169559358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Using the Principles Together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486400"/>
              </a:xfrm>
            </p:spPr>
            <p:txBody>
              <a:bodyPr>
                <a:normAutofit/>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A solution may be doing either of the following two tasks: </a:t>
                </a:r>
              </a:p>
              <a:p>
                <a:pPr marL="82296" indent="0" algn="just">
                  <a:spcBef>
                    <a:spcPts val="0"/>
                  </a:spcBef>
                  <a:buNone/>
                </a:pPr>
                <a:r>
                  <a:rPr lang="en-US" sz="1600" dirty="0" smtClean="0">
                    <a:latin typeface="Calibri" panose="020F0502020204030204" pitchFamily="34" charset="0"/>
                    <a:cs typeface="Calibri" panose="020F0502020204030204" pitchFamily="34" charset="0"/>
                  </a:rPr>
                  <a:t>Task 1: Building a number with an odd units digit less than 6</a:t>
                </a:r>
              </a:p>
              <a:p>
                <a:pPr marL="82296" indent="0" algn="just">
                  <a:spcBef>
                    <a:spcPts val="0"/>
                  </a:spcBef>
                  <a:buNone/>
                </a:pPr>
                <a:r>
                  <a:rPr lang="en-US" sz="1600" dirty="0" smtClean="0">
                    <a:latin typeface="Calibri" panose="020F0502020204030204" pitchFamily="34" charset="0"/>
                    <a:cs typeface="Calibri" panose="020F0502020204030204" pitchFamily="34" charset="0"/>
                  </a:rPr>
                  <a:t>Task 2: Building a number with an odd units digit that is greater than or equal to 6. </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Stages are also as our previous choice (units digit, hundreds digit, and tens digit.) By the principle of product, Task 1 can be done in the following number of ways.</a:t>
                </a: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b="1" dirty="0">
                  <a:latin typeface="Calibri" panose="020F0502020204030204" pitchFamily="34" charset="0"/>
                  <a:cs typeface="Calibri" panose="020F0502020204030204" pitchFamily="34" charset="0"/>
                </a:endParaRPr>
              </a:p>
              <a:p>
                <a:pPr marL="82296" indent="0" algn="just">
                  <a:spcBef>
                    <a:spcPts val="0"/>
                  </a:spcBef>
                  <a:buNone/>
                </a:pPr>
                <a:endParaRPr lang="en-US" sz="1600" b="1" dirty="0">
                  <a:latin typeface="Calibri" panose="020F0502020204030204" pitchFamily="34" charset="0"/>
                  <a:cs typeface="Calibri" panose="020F0502020204030204" pitchFamily="34" charset="0"/>
                </a:endParaRPr>
              </a:p>
              <a:p>
                <a:pPr marL="82296" indent="0" algn="just">
                  <a:spcBef>
                    <a:spcPts val="0"/>
                  </a:spcBef>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b="1"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The number of ways for doing Task 2 is calculated as follows: </a:t>
                </a: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b="1" dirty="0" smtClean="0">
                  <a:solidFill>
                    <a:srgbClr val="FF0000"/>
                  </a:solidFill>
                  <a:latin typeface="Calibri" panose="020F0502020204030204" pitchFamily="34" charset="0"/>
                  <a:cs typeface="Calibri" panose="020F0502020204030204" pitchFamily="34" charset="0"/>
                </a:endParaRPr>
              </a:p>
              <a:p>
                <a:pPr marL="82296" indent="0" algn="just">
                  <a:spcBef>
                    <a:spcPts val="0"/>
                  </a:spcBef>
                  <a:buNone/>
                </a:pPr>
                <a:endParaRPr lang="en-US" sz="1600" b="1" dirty="0">
                  <a:solidFill>
                    <a:srgbClr val="FF0000"/>
                  </a:solidFill>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By the principle of sum, the solution is </a:t>
                </a:r>
                <a14:m>
                  <m:oMath xmlns:m="http://schemas.openxmlformats.org/officeDocument/2006/math">
                    <m:r>
                      <a:rPr lang="en-US" sz="1600" b="1" i="1" dirty="0" smtClean="0">
                        <a:latin typeface="Cambria Math" panose="02040503050406030204" pitchFamily="18" charset="0"/>
                        <a:cs typeface="Calibri" panose="020F0502020204030204" pitchFamily="34" charset="0"/>
                      </a:rPr>
                      <m:t>𝟗𝟔</m:t>
                    </m:r>
                    <m:r>
                      <a:rPr lang="en-US" sz="1600" b="1" i="1" dirty="0" smtClean="0">
                        <a:latin typeface="Cambria Math" panose="02040503050406030204" pitchFamily="18" charset="0"/>
                        <a:cs typeface="Calibri" panose="020F0502020204030204" pitchFamily="34" charset="0"/>
                      </a:rPr>
                      <m:t> + </m:t>
                    </m:r>
                    <m:r>
                      <a:rPr lang="en-US" sz="1600" b="1" i="1" dirty="0" smtClean="0">
                        <a:latin typeface="Cambria Math" panose="02040503050406030204" pitchFamily="18" charset="0"/>
                        <a:cs typeface="Calibri" panose="020F0502020204030204" pitchFamily="34" charset="0"/>
                      </a:rPr>
                      <m:t>𝟖𝟎</m:t>
                    </m:r>
                    <m:r>
                      <a:rPr lang="en-US" sz="1600" b="1" i="1" dirty="0" smtClean="0">
                        <a:latin typeface="Cambria Math" panose="02040503050406030204" pitchFamily="18" charset="0"/>
                        <a:cs typeface="Calibri" panose="020F0502020204030204" pitchFamily="34" charset="0"/>
                      </a:rPr>
                      <m:t> = </m:t>
                    </m:r>
                    <m:r>
                      <a:rPr lang="en-US" sz="1600" b="1" i="1" dirty="0" smtClean="0">
                        <a:latin typeface="Cambria Math" panose="02040503050406030204" pitchFamily="18" charset="0"/>
                        <a:cs typeface="Calibri" panose="020F0502020204030204" pitchFamily="34" charset="0"/>
                      </a:rPr>
                      <m:t>𝟏𝟕𝟔</m:t>
                    </m:r>
                  </m:oMath>
                </a14:m>
                <a:r>
                  <a:rPr lang="en-US" sz="1600" dirty="0" smtClean="0">
                    <a:latin typeface="Calibri" panose="020F0502020204030204" pitchFamily="34" charset="0"/>
                    <a:cs typeface="Calibri" panose="020F0502020204030204" pitchFamily="34" charset="0"/>
                  </a:rPr>
                  <a:t>. </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solidFill>
                      <a:srgbClr val="FF0000"/>
                    </a:solidFill>
                    <a:latin typeface="Calibri" panose="020F0502020204030204" pitchFamily="34" charset="0"/>
                    <a:cs typeface="Calibri" panose="020F0502020204030204" pitchFamily="34" charset="0"/>
                  </a:rPr>
                  <a:t>		</a:t>
                </a:r>
              </a:p>
              <a:p>
                <a:pPr marL="82296" indent="0" algn="just">
                  <a:spcBef>
                    <a:spcPts val="0"/>
                  </a:spcBef>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486400"/>
              </a:xfrm>
              <a:blipFill rotWithShape="0">
                <a:blip r:embed="rId2"/>
                <a:stretch>
                  <a:fillRect t="-333"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7</a:t>
            </a:fld>
            <a:endParaRPr lang="en-US">
              <a:solidFill>
                <a:srgbClr val="E7DEC9">
                  <a:shade val="50000"/>
                  <a:satMod val="200000"/>
                </a:srgbClr>
              </a:solidFill>
            </a:endParaRPr>
          </a:p>
        </p:txBody>
      </p:sp>
      <mc:AlternateContent xmlns:mc="http://schemas.openxmlformats.org/markup-compatibility/2006" xmlns:a14="http://schemas.microsoft.com/office/drawing/2010/main">
        <mc:Choice Requires="a14">
          <p:graphicFrame>
            <p:nvGraphicFramePr>
              <p:cNvPr id="11" name="Table 10"/>
              <p:cNvGraphicFramePr>
                <a:graphicFrameLocks noGrp="1"/>
              </p:cNvGraphicFramePr>
              <p:nvPr>
                <p:extLst>
                  <p:ext uri="{D42A27DB-BD31-4B8C-83A1-F6EECF244321}">
                    <p14:modId xmlns:p14="http://schemas.microsoft.com/office/powerpoint/2010/main" val="2328897315"/>
                  </p:ext>
                </p:extLst>
              </p:nvPr>
            </p:nvGraphicFramePr>
            <p:xfrm>
              <a:off x="2420708" y="2987199"/>
              <a:ext cx="5714996" cy="741680"/>
            </p:xfrm>
            <a:graphic>
              <a:graphicData uri="http://schemas.openxmlformats.org/drawingml/2006/table">
                <a:tbl>
                  <a:tblPr firstRow="1" bandRow="1">
                    <a:tableStyleId>{46F890A9-2807-4EBB-B81D-B2AA78EC7F39}</a:tableStyleId>
                  </a:tblPr>
                  <a:tblGrid>
                    <a:gridCol w="816428"/>
                    <a:gridCol w="816428"/>
                    <a:gridCol w="816428"/>
                    <a:gridCol w="816428"/>
                    <a:gridCol w="816428"/>
                    <a:gridCol w="816428"/>
                    <a:gridCol w="816428"/>
                  </a:tblGrid>
                  <a:tr h="370840">
                    <a:tc>
                      <a:txBody>
                        <a:bodyPr/>
                        <a:lstStyle/>
                        <a:p>
                          <a:pPr algn="ctr"/>
                          <a:r>
                            <a:rPr lang="en-US" sz="1600" dirty="0" smtClean="0">
                              <a:latin typeface="Calibri" panose="020F0502020204030204" pitchFamily="34" charset="0"/>
                              <a:cs typeface="Calibri" panose="020F0502020204030204" pitchFamily="34" charset="0"/>
                            </a:rPr>
                            <a:t>Stage 1</a:t>
                          </a: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latin typeface="Calibri" panose="020F0502020204030204" pitchFamily="34" charset="0"/>
                              <a:cs typeface="Calibri" panose="020F0502020204030204" pitchFamily="34" charset="0"/>
                            </a:rPr>
                            <a:t>Stage 2</a:t>
                          </a: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latin typeface="Calibri" panose="020F0502020204030204" pitchFamily="34" charset="0"/>
                              <a:cs typeface="Calibri" panose="020F0502020204030204" pitchFamily="34" charset="0"/>
                            </a:rPr>
                            <a:t>Stage 3</a:t>
                          </a: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r>
                  <a:tr h="370840">
                    <a:tc>
                      <a:txBody>
                        <a:bodyPr/>
                        <a:lstStyle/>
                        <a:p>
                          <a:pPr algn="ctr"/>
                          <a:r>
                            <a:rPr lang="en-US" sz="1600" dirty="0" smtClean="0">
                              <a:latin typeface="+mn-lt"/>
                              <a:cs typeface="+mn-cs"/>
                            </a:rPr>
                            <a:t>3</a:t>
                          </a:r>
                          <a:endParaRPr lang="en-US" sz="1600" dirty="0">
                            <a:latin typeface="Calibri" panose="020F0502020204030204" pitchFamily="34" charset="0"/>
                            <a:cs typeface="Calibri" panose="020F050202020403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m:t>
                                </m:r>
                              </m:oMath>
                            </m:oMathPara>
                          </a14:m>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t>4</a:t>
                          </a:r>
                          <a:endParaRPr lang="en-US" sz="1600" dirty="0">
                            <a:latin typeface="Calibri" panose="020F0502020204030204" pitchFamily="34" charset="0"/>
                            <a:cs typeface="Calibri" panose="020F050202020403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m:t>
                                </m:r>
                              </m:oMath>
                            </m:oMathPara>
                          </a14:m>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t>8</a:t>
                          </a: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t>=</a:t>
                          </a: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t>96</a:t>
                          </a:r>
                          <a:endParaRPr lang="en-US" sz="1600" dirty="0">
                            <a:latin typeface="Calibri" panose="020F0502020204030204" pitchFamily="34" charset="0"/>
                            <a:cs typeface="Calibri" panose="020F0502020204030204" pitchFamily="34" charset="0"/>
                          </a:endParaRPr>
                        </a:p>
                      </a:txBody>
                      <a:tcPr/>
                    </a:tc>
                  </a:tr>
                </a:tbl>
              </a:graphicData>
            </a:graphic>
          </p:graphicFrame>
        </mc:Choice>
        <mc:Fallback xmlns="">
          <p:graphicFrame>
            <p:nvGraphicFramePr>
              <p:cNvPr id="11" name="Table 10"/>
              <p:cNvGraphicFramePr>
                <a:graphicFrameLocks noGrp="1"/>
              </p:cNvGraphicFramePr>
              <p:nvPr>
                <p:extLst>
                  <p:ext uri="{D42A27DB-BD31-4B8C-83A1-F6EECF244321}">
                    <p14:modId xmlns:p14="http://schemas.microsoft.com/office/powerpoint/2010/main" val="2328897315"/>
                  </p:ext>
                </p:extLst>
              </p:nvPr>
            </p:nvGraphicFramePr>
            <p:xfrm>
              <a:off x="2420708" y="2987199"/>
              <a:ext cx="5714996" cy="741680"/>
            </p:xfrm>
            <a:graphic>
              <a:graphicData uri="http://schemas.openxmlformats.org/drawingml/2006/table">
                <a:tbl>
                  <a:tblPr firstRow="1" bandRow="1">
                    <a:tableStyleId>{46F890A9-2807-4EBB-B81D-B2AA78EC7F39}</a:tableStyleId>
                  </a:tblPr>
                  <a:tblGrid>
                    <a:gridCol w="816428"/>
                    <a:gridCol w="816428"/>
                    <a:gridCol w="816428"/>
                    <a:gridCol w="816428"/>
                    <a:gridCol w="816428"/>
                    <a:gridCol w="816428"/>
                    <a:gridCol w="816428"/>
                  </a:tblGrid>
                  <a:tr h="370840">
                    <a:tc>
                      <a:txBody>
                        <a:bodyPr/>
                        <a:lstStyle/>
                        <a:p>
                          <a:pPr algn="ctr"/>
                          <a:r>
                            <a:rPr lang="en-US" sz="1600" dirty="0" smtClean="0">
                              <a:latin typeface="Calibri" panose="020F0502020204030204" pitchFamily="34" charset="0"/>
                              <a:cs typeface="Calibri" panose="020F0502020204030204" pitchFamily="34" charset="0"/>
                            </a:rPr>
                            <a:t>Stage 1</a:t>
                          </a: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latin typeface="Calibri" panose="020F0502020204030204" pitchFamily="34" charset="0"/>
                              <a:cs typeface="Calibri" panose="020F0502020204030204" pitchFamily="34" charset="0"/>
                            </a:rPr>
                            <a:t>Stage 2</a:t>
                          </a: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latin typeface="Calibri" panose="020F0502020204030204" pitchFamily="34" charset="0"/>
                              <a:cs typeface="Calibri" panose="020F0502020204030204" pitchFamily="34" charset="0"/>
                            </a:rPr>
                            <a:t>Stage 3</a:t>
                          </a: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r>
                  <a:tr h="370840">
                    <a:tc>
                      <a:txBody>
                        <a:bodyPr/>
                        <a:lstStyle/>
                        <a:p>
                          <a:pPr algn="ctr"/>
                          <a:r>
                            <a:rPr lang="en-US" sz="1600" dirty="0" smtClean="0">
                              <a:latin typeface="+mn-lt"/>
                              <a:cs typeface="+mn-cs"/>
                            </a:rPr>
                            <a:t>3</a:t>
                          </a:r>
                          <a:endParaRPr lang="en-US" sz="1600" dirty="0">
                            <a:latin typeface="Calibri" panose="020F0502020204030204" pitchFamily="34" charset="0"/>
                            <a:cs typeface="Calibri" panose="020F0502020204030204" pitchFamily="34" charset="0"/>
                          </a:endParaRPr>
                        </a:p>
                      </a:txBody>
                      <a:tcPr/>
                    </a:tc>
                    <a:tc>
                      <a:txBody>
                        <a:bodyPr/>
                        <a:lstStyle/>
                        <a:p>
                          <a:endParaRPr lang="en-US"/>
                        </a:p>
                      </a:txBody>
                      <a:tcPr>
                        <a:blipFill rotWithShape="0">
                          <a:blip r:embed="rId3"/>
                          <a:stretch>
                            <a:fillRect l="-100000" t="-104918" r="-500000" b="-9836"/>
                          </a:stretch>
                        </a:blipFill>
                      </a:tcPr>
                    </a:tc>
                    <a:tc>
                      <a:txBody>
                        <a:bodyPr/>
                        <a:lstStyle/>
                        <a:p>
                          <a:pPr algn="ctr"/>
                          <a:r>
                            <a:rPr lang="en-US" sz="1600" dirty="0" smtClean="0"/>
                            <a:t>4</a:t>
                          </a:r>
                          <a:endParaRPr lang="en-US" sz="1600" dirty="0">
                            <a:latin typeface="Calibri" panose="020F0502020204030204" pitchFamily="34" charset="0"/>
                            <a:cs typeface="Calibri" panose="020F0502020204030204" pitchFamily="34" charset="0"/>
                          </a:endParaRPr>
                        </a:p>
                      </a:txBody>
                      <a:tcPr/>
                    </a:tc>
                    <a:tc>
                      <a:txBody>
                        <a:bodyPr/>
                        <a:lstStyle/>
                        <a:p>
                          <a:endParaRPr lang="en-US"/>
                        </a:p>
                      </a:txBody>
                      <a:tcPr>
                        <a:blipFill rotWithShape="0">
                          <a:blip r:embed="rId3"/>
                          <a:stretch>
                            <a:fillRect l="-300000" t="-104918" r="-300000" b="-9836"/>
                          </a:stretch>
                        </a:blipFill>
                      </a:tcPr>
                    </a:tc>
                    <a:tc>
                      <a:txBody>
                        <a:bodyPr/>
                        <a:lstStyle/>
                        <a:p>
                          <a:pPr algn="ctr"/>
                          <a:r>
                            <a:rPr lang="en-US" sz="1600" dirty="0" smtClean="0"/>
                            <a:t>8</a:t>
                          </a: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t>=</a:t>
                          </a: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t>96</a:t>
                          </a:r>
                          <a:endParaRPr lang="en-US" sz="1600" dirty="0">
                            <a:latin typeface="Calibri" panose="020F0502020204030204" pitchFamily="34" charset="0"/>
                            <a:cs typeface="Calibri" panose="020F0502020204030204" pitchFamily="34" charset="0"/>
                          </a:endParaRPr>
                        </a:p>
                      </a:txBody>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2" name="Table 11"/>
              <p:cNvGraphicFramePr>
                <a:graphicFrameLocks noGrp="1"/>
              </p:cNvGraphicFramePr>
              <p:nvPr>
                <p:extLst>
                  <p:ext uri="{D42A27DB-BD31-4B8C-83A1-F6EECF244321}">
                    <p14:modId xmlns:p14="http://schemas.microsoft.com/office/powerpoint/2010/main" val="1788763596"/>
                  </p:ext>
                </p:extLst>
              </p:nvPr>
            </p:nvGraphicFramePr>
            <p:xfrm>
              <a:off x="2420708" y="4513659"/>
              <a:ext cx="5714996" cy="741680"/>
            </p:xfrm>
            <a:graphic>
              <a:graphicData uri="http://schemas.openxmlformats.org/drawingml/2006/table">
                <a:tbl>
                  <a:tblPr firstRow="1" bandRow="1">
                    <a:tableStyleId>{46F890A9-2807-4EBB-B81D-B2AA78EC7F39}</a:tableStyleId>
                  </a:tblPr>
                  <a:tblGrid>
                    <a:gridCol w="816428"/>
                    <a:gridCol w="816428"/>
                    <a:gridCol w="816428"/>
                    <a:gridCol w="816428"/>
                    <a:gridCol w="816428"/>
                    <a:gridCol w="816428"/>
                    <a:gridCol w="816428"/>
                  </a:tblGrid>
                  <a:tr h="370840">
                    <a:tc>
                      <a:txBody>
                        <a:bodyPr/>
                        <a:lstStyle/>
                        <a:p>
                          <a:pPr algn="ctr"/>
                          <a:r>
                            <a:rPr lang="en-US" sz="1600" dirty="0" smtClean="0">
                              <a:latin typeface="Calibri" panose="020F0502020204030204" pitchFamily="34" charset="0"/>
                              <a:cs typeface="Calibri" panose="020F0502020204030204" pitchFamily="34" charset="0"/>
                            </a:rPr>
                            <a:t>Stage 1</a:t>
                          </a: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latin typeface="Calibri" panose="020F0502020204030204" pitchFamily="34" charset="0"/>
                              <a:cs typeface="Calibri" panose="020F0502020204030204" pitchFamily="34" charset="0"/>
                            </a:rPr>
                            <a:t>Stage 2</a:t>
                          </a: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latin typeface="Calibri" panose="020F0502020204030204" pitchFamily="34" charset="0"/>
                              <a:cs typeface="Calibri" panose="020F0502020204030204" pitchFamily="34" charset="0"/>
                            </a:rPr>
                            <a:t>Stage 3</a:t>
                          </a: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r>
                  <a:tr h="370840">
                    <a:tc>
                      <a:txBody>
                        <a:bodyPr/>
                        <a:lstStyle/>
                        <a:p>
                          <a:pPr algn="ctr"/>
                          <a:r>
                            <a:rPr lang="en-US" sz="1600" dirty="0" smtClean="0">
                              <a:latin typeface="+mn-lt"/>
                              <a:cs typeface="+mn-cs"/>
                            </a:rPr>
                            <a:t>2</a:t>
                          </a:r>
                          <a:endParaRPr lang="en-US" sz="1600" dirty="0">
                            <a:latin typeface="Calibri" panose="020F0502020204030204" pitchFamily="34" charset="0"/>
                            <a:cs typeface="Calibri" panose="020F050202020403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m:t>
                                </m:r>
                              </m:oMath>
                            </m:oMathPara>
                          </a14:m>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t>5</a:t>
                          </a:r>
                          <a:endParaRPr lang="en-US" sz="1600" dirty="0">
                            <a:latin typeface="Calibri" panose="020F0502020204030204" pitchFamily="34" charset="0"/>
                            <a:cs typeface="Calibri" panose="020F050202020403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m:t>
                                </m:r>
                              </m:oMath>
                            </m:oMathPara>
                          </a14:m>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t>8</a:t>
                          </a: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t>=</a:t>
                          </a: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t>80</a:t>
                          </a:r>
                          <a:endParaRPr lang="en-US" sz="1600" dirty="0">
                            <a:latin typeface="Calibri" panose="020F0502020204030204" pitchFamily="34" charset="0"/>
                            <a:cs typeface="Calibri" panose="020F0502020204030204" pitchFamily="34" charset="0"/>
                          </a:endParaRPr>
                        </a:p>
                      </a:txBody>
                      <a:tcPr/>
                    </a:tc>
                  </a:tr>
                </a:tbl>
              </a:graphicData>
            </a:graphic>
          </p:graphicFrame>
        </mc:Choice>
        <mc:Fallback xmlns="">
          <p:graphicFrame>
            <p:nvGraphicFramePr>
              <p:cNvPr id="12" name="Table 11"/>
              <p:cNvGraphicFramePr>
                <a:graphicFrameLocks noGrp="1"/>
              </p:cNvGraphicFramePr>
              <p:nvPr>
                <p:extLst>
                  <p:ext uri="{D42A27DB-BD31-4B8C-83A1-F6EECF244321}">
                    <p14:modId xmlns:p14="http://schemas.microsoft.com/office/powerpoint/2010/main" val="1788763596"/>
                  </p:ext>
                </p:extLst>
              </p:nvPr>
            </p:nvGraphicFramePr>
            <p:xfrm>
              <a:off x="2420708" y="4513659"/>
              <a:ext cx="5714996" cy="741680"/>
            </p:xfrm>
            <a:graphic>
              <a:graphicData uri="http://schemas.openxmlformats.org/drawingml/2006/table">
                <a:tbl>
                  <a:tblPr firstRow="1" bandRow="1">
                    <a:tableStyleId>{46F890A9-2807-4EBB-B81D-B2AA78EC7F39}</a:tableStyleId>
                  </a:tblPr>
                  <a:tblGrid>
                    <a:gridCol w="816428"/>
                    <a:gridCol w="816428"/>
                    <a:gridCol w="816428"/>
                    <a:gridCol w="816428"/>
                    <a:gridCol w="816428"/>
                    <a:gridCol w="816428"/>
                    <a:gridCol w="816428"/>
                  </a:tblGrid>
                  <a:tr h="370840">
                    <a:tc>
                      <a:txBody>
                        <a:bodyPr/>
                        <a:lstStyle/>
                        <a:p>
                          <a:pPr algn="ctr"/>
                          <a:r>
                            <a:rPr lang="en-US" sz="1600" dirty="0" smtClean="0">
                              <a:latin typeface="Calibri" panose="020F0502020204030204" pitchFamily="34" charset="0"/>
                              <a:cs typeface="Calibri" panose="020F0502020204030204" pitchFamily="34" charset="0"/>
                            </a:rPr>
                            <a:t>Stage 1</a:t>
                          </a: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latin typeface="Calibri" panose="020F0502020204030204" pitchFamily="34" charset="0"/>
                              <a:cs typeface="Calibri" panose="020F0502020204030204" pitchFamily="34" charset="0"/>
                            </a:rPr>
                            <a:t>Stage 2</a:t>
                          </a: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latin typeface="Calibri" panose="020F0502020204030204" pitchFamily="34" charset="0"/>
                              <a:cs typeface="Calibri" panose="020F0502020204030204" pitchFamily="34" charset="0"/>
                            </a:rPr>
                            <a:t>Stage 3</a:t>
                          </a: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c>
                      <a:txBody>
                        <a:bodyPr/>
                        <a:lstStyle/>
                        <a:p>
                          <a:pPr algn="ctr"/>
                          <a:endParaRPr lang="en-US" sz="1600" dirty="0">
                            <a:latin typeface="Calibri" panose="020F0502020204030204" pitchFamily="34" charset="0"/>
                            <a:cs typeface="Calibri" panose="020F0502020204030204" pitchFamily="34" charset="0"/>
                          </a:endParaRPr>
                        </a:p>
                      </a:txBody>
                      <a:tcPr/>
                    </a:tc>
                  </a:tr>
                  <a:tr h="370840">
                    <a:tc>
                      <a:txBody>
                        <a:bodyPr/>
                        <a:lstStyle/>
                        <a:p>
                          <a:pPr algn="ctr"/>
                          <a:r>
                            <a:rPr lang="en-US" sz="1600" dirty="0" smtClean="0">
                              <a:latin typeface="+mn-lt"/>
                              <a:cs typeface="+mn-cs"/>
                            </a:rPr>
                            <a:t>2</a:t>
                          </a:r>
                          <a:endParaRPr lang="en-US" sz="1600" dirty="0">
                            <a:latin typeface="Calibri" panose="020F0502020204030204" pitchFamily="34" charset="0"/>
                            <a:cs typeface="Calibri" panose="020F0502020204030204" pitchFamily="34" charset="0"/>
                          </a:endParaRPr>
                        </a:p>
                      </a:txBody>
                      <a:tcPr/>
                    </a:tc>
                    <a:tc>
                      <a:txBody>
                        <a:bodyPr/>
                        <a:lstStyle/>
                        <a:p>
                          <a:endParaRPr lang="en-US"/>
                        </a:p>
                      </a:txBody>
                      <a:tcPr>
                        <a:blipFill rotWithShape="0">
                          <a:blip r:embed="rId4"/>
                          <a:stretch>
                            <a:fillRect l="-100000" t="-106557" r="-500000" b="-8197"/>
                          </a:stretch>
                        </a:blipFill>
                      </a:tcPr>
                    </a:tc>
                    <a:tc>
                      <a:txBody>
                        <a:bodyPr/>
                        <a:lstStyle/>
                        <a:p>
                          <a:pPr algn="ctr"/>
                          <a:r>
                            <a:rPr lang="en-US" sz="1600" dirty="0" smtClean="0"/>
                            <a:t>5</a:t>
                          </a:r>
                          <a:endParaRPr lang="en-US" sz="1600" dirty="0">
                            <a:latin typeface="Calibri" panose="020F0502020204030204" pitchFamily="34" charset="0"/>
                            <a:cs typeface="Calibri" panose="020F0502020204030204" pitchFamily="34" charset="0"/>
                          </a:endParaRPr>
                        </a:p>
                      </a:txBody>
                      <a:tcPr/>
                    </a:tc>
                    <a:tc>
                      <a:txBody>
                        <a:bodyPr/>
                        <a:lstStyle/>
                        <a:p>
                          <a:endParaRPr lang="en-US"/>
                        </a:p>
                      </a:txBody>
                      <a:tcPr>
                        <a:blipFill rotWithShape="0">
                          <a:blip r:embed="rId4"/>
                          <a:stretch>
                            <a:fillRect l="-300000" t="-106557" r="-300000" b="-8197"/>
                          </a:stretch>
                        </a:blipFill>
                      </a:tcPr>
                    </a:tc>
                    <a:tc>
                      <a:txBody>
                        <a:bodyPr/>
                        <a:lstStyle/>
                        <a:p>
                          <a:pPr algn="ctr"/>
                          <a:r>
                            <a:rPr lang="en-US" sz="1600" dirty="0" smtClean="0"/>
                            <a:t>8</a:t>
                          </a: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t>=</a:t>
                          </a: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t>80</a:t>
                          </a:r>
                          <a:endParaRPr lang="en-US" sz="1600" dirty="0">
                            <a:latin typeface="Calibri" panose="020F0502020204030204" pitchFamily="34" charset="0"/>
                            <a:cs typeface="Calibri" panose="020F0502020204030204" pitchFamily="34" charset="0"/>
                          </a:endParaRPr>
                        </a:p>
                      </a:txBody>
                      <a:tcPr/>
                    </a:tc>
                  </a:tr>
                </a:tbl>
              </a:graphicData>
            </a:graphic>
          </p:graphicFrame>
        </mc:Fallback>
      </mc:AlternateContent>
      <p:pic>
        <p:nvPicPr>
          <p:cNvPr id="9" name="Picture 8">
            <a:hlinkClick r:id="" action="ppaction://hlinkshowjump?jump=previousslide"/>
          </p:cNvPr>
          <p:cNvPicPr>
            <a:picLocks noChangeAspect="1"/>
          </p:cNvPicPr>
          <p:nvPr/>
        </p:nvPicPr>
        <p:blipFill>
          <a:blip r:embed="rId5"/>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6"/>
          <a:stretch>
            <a:fillRect/>
          </a:stretch>
        </p:blipFill>
        <p:spPr>
          <a:xfrm>
            <a:off x="5103009" y="6585231"/>
            <a:ext cx="286537" cy="188992"/>
          </a:xfrm>
          <a:prstGeom prst="rect">
            <a:avLst/>
          </a:prstGeom>
          <a:scene3d>
            <a:camera prst="orthographicFront">
              <a:rot lat="0" lon="10800000" rev="0"/>
            </a:camera>
            <a:lightRig rig="threePt" dir="t"/>
          </a:scene3d>
        </p:spPr>
      </p:pic>
    </p:spTree>
    <p:extLst>
      <p:ext uri="{BB962C8B-B14F-4D97-AF65-F5344CB8AC3E}">
        <p14:creationId xmlns:p14="http://schemas.microsoft.com/office/powerpoint/2010/main" val="306068919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10" end="10"/>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Some Examples</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486400"/>
              </a:xfrm>
            </p:spPr>
            <p:txBody>
              <a:bodyPr>
                <a:normAutofit fontScale="92500" lnSpcReduction="10000"/>
              </a:bodyPr>
              <a:lstStyle/>
              <a:p>
                <a:pPr marL="82296" indent="0" algn="just">
                  <a:spcBef>
                    <a:spcPts val="0"/>
                  </a:spcBef>
                  <a:buNone/>
                </a:pPr>
                <a:r>
                  <a:rPr lang="en-US" sz="1600" b="1" dirty="0" smtClean="0">
                    <a:latin typeface="Calibri" panose="020F0502020204030204" pitchFamily="34" charset="0"/>
                    <a:cs typeface="Calibri" panose="020F0502020204030204" pitchFamily="34" charset="0"/>
                  </a:rPr>
                  <a:t>Example 5.</a:t>
                </a:r>
                <a:r>
                  <a:rPr lang="en-US" sz="1600" dirty="0" smtClean="0">
                    <a:latin typeface="Calibri" panose="020F0502020204030204" pitchFamily="34" charset="0"/>
                    <a:cs typeface="Calibri" panose="020F0502020204030204" pitchFamily="34" charset="0"/>
                  </a:rPr>
                  <a:t> Find the number of subsets of a finite set with </a:t>
                </a:r>
                <a14:m>
                  <m:oMath xmlns:m="http://schemas.openxmlformats.org/officeDocument/2006/math">
                    <m:r>
                      <a:rPr lang="en-US" sz="1600" i="1" dirty="0"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elements. </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b="1" dirty="0" smtClean="0">
                    <a:latin typeface="Calibri" panose="020F0502020204030204" pitchFamily="34" charset="0"/>
                    <a:cs typeface="Calibri" panose="020F0502020204030204" pitchFamily="34" charset="0"/>
                  </a:rPr>
                  <a:t>Solution.</a:t>
                </a:r>
                <a:r>
                  <a:rPr lang="en-US" sz="1600" dirty="0" smtClean="0">
                    <a:latin typeface="Calibri" panose="020F0502020204030204" pitchFamily="34" charset="0"/>
                    <a:cs typeface="Calibri" panose="020F0502020204030204" pitchFamily="34" charset="0"/>
                  </a:rPr>
                  <a:t> Assume that the given set is </a:t>
                </a:r>
                <a14:m>
                  <m:oMath xmlns:m="http://schemas.openxmlformats.org/officeDocument/2006/math">
                    <m:r>
                      <a:rPr lang="en-US" sz="1600" b="0" i="1" smtClean="0">
                        <a:latin typeface="Cambria Math" panose="02040503050406030204" pitchFamily="18" charset="0"/>
                        <a:cs typeface="Calibri" panose="020F0502020204030204" pitchFamily="34" charset="0"/>
                      </a:rPr>
                      <m:t>𝐴</m:t>
                    </m:r>
                    <m:r>
                      <a:rPr lang="en-US" sz="1600" b="0" i="1" smtClean="0">
                        <a:latin typeface="Cambria Math" panose="02040503050406030204" pitchFamily="18" charset="0"/>
                        <a:cs typeface="Calibri" panose="020F0502020204030204" pitchFamily="34" charset="0"/>
                      </a:rPr>
                      <m:t>=</m:t>
                    </m:r>
                    <m:d>
                      <m:dPr>
                        <m:begChr m:val="{"/>
                        <m:endChr m:val="}"/>
                        <m:ctrlPr>
                          <a:rPr lang="en-US" sz="1600" b="0" i="1" smtClean="0">
                            <a:latin typeface="Cambria Math" panose="02040503050406030204" pitchFamily="18" charset="0"/>
                            <a:cs typeface="Calibri" panose="020F0502020204030204" pitchFamily="34" charset="0"/>
                          </a:rPr>
                        </m:ctrlPr>
                      </m:dPr>
                      <m:e>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 …, </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e>
                    </m:d>
                  </m:oMath>
                </a14:m>
                <a:r>
                  <a:rPr lang="en-US" sz="1600" dirty="0" smtClean="0">
                    <a:latin typeface="Calibri" panose="020F0502020204030204" pitchFamily="34" charset="0"/>
                    <a:cs typeface="Calibri" panose="020F0502020204030204" pitchFamily="34" charset="0"/>
                  </a:rPr>
                  <a:t>. The set of subsets of </a:t>
                </a:r>
                <a14:m>
                  <m:oMath xmlns:m="http://schemas.openxmlformats.org/officeDocument/2006/math">
                    <m:r>
                      <a:rPr lang="en-US" sz="1600" i="1" dirty="0" smtClean="0">
                        <a:latin typeface="Cambria Math" panose="02040503050406030204" pitchFamily="18" charset="0"/>
                        <a:cs typeface="Calibri" panose="020F0502020204030204" pitchFamily="34" charset="0"/>
                      </a:rPr>
                      <m:t>𝐴</m:t>
                    </m:r>
                  </m:oMath>
                </a14:m>
                <a:r>
                  <a:rPr lang="en-US" sz="1600" dirty="0" smtClean="0">
                    <a:latin typeface="Calibri" panose="020F0502020204030204" pitchFamily="34" charset="0"/>
                    <a:cs typeface="Calibri" panose="020F0502020204030204" pitchFamily="34" charset="0"/>
                  </a:rPr>
                  <a:t> is called the </a:t>
                </a:r>
                <a:r>
                  <a:rPr lang="en-US" sz="1600" b="1" i="1" dirty="0" smtClean="0">
                    <a:latin typeface="Calibri" panose="020F0502020204030204" pitchFamily="34" charset="0"/>
                    <a:cs typeface="Calibri" panose="020F0502020204030204" pitchFamily="34" charset="0"/>
                  </a:rPr>
                  <a:t>power set</a:t>
                </a:r>
                <a:r>
                  <a:rPr lang="en-US" sz="1600" dirty="0" smtClean="0">
                    <a:latin typeface="Calibri" panose="020F0502020204030204" pitchFamily="34" charset="0"/>
                    <a:cs typeface="Calibri" panose="020F0502020204030204" pitchFamily="34" charset="0"/>
                  </a:rPr>
                  <a:t> of </a:t>
                </a:r>
                <a14:m>
                  <m:oMath xmlns:m="http://schemas.openxmlformats.org/officeDocument/2006/math">
                    <m:r>
                      <a:rPr lang="en-US" sz="1600" i="1" dirty="0" smtClean="0">
                        <a:latin typeface="Cambria Math" panose="02040503050406030204" pitchFamily="18" charset="0"/>
                        <a:cs typeface="Calibri" panose="020F0502020204030204" pitchFamily="34" charset="0"/>
                      </a:rPr>
                      <m:t>𝐴</m:t>
                    </m:r>
                  </m:oMath>
                </a14:m>
                <a:r>
                  <a:rPr lang="en-US" sz="1600" dirty="0" smtClean="0">
                    <a:latin typeface="Calibri" panose="020F0502020204030204" pitchFamily="34" charset="0"/>
                    <a:cs typeface="Calibri" panose="020F0502020204030204" pitchFamily="34" charset="0"/>
                  </a:rPr>
                  <a:t>, and is usually denoted by </a:t>
                </a:r>
                <a14:m>
                  <m:oMath xmlns:m="http://schemas.openxmlformats.org/officeDocument/2006/math">
                    <m:r>
                      <a:rPr lang="en-US" sz="1600" i="1" smtClean="0">
                        <a:latin typeface="Cambria Math" panose="02040503050406030204" pitchFamily="18" charset="0"/>
                        <a:ea typeface="Cambria Math" panose="02040503050406030204" pitchFamily="18" charset="0"/>
                        <a:cs typeface="Calibri" panose="020F0502020204030204" pitchFamily="34" charset="0"/>
                      </a:rPr>
                      <m:t>𝒫</m:t>
                    </m:r>
                    <m:d>
                      <m:d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ea typeface="Cambria Math" panose="02040503050406030204" pitchFamily="18" charset="0"/>
                            <a:cs typeface="Calibri" panose="020F0502020204030204" pitchFamily="34" charset="0"/>
                          </a:rPr>
                          <m:t>𝐴</m:t>
                        </m:r>
                      </m:e>
                    </m:d>
                  </m:oMath>
                </a14:m>
                <a:r>
                  <a:rPr lang="en-US" sz="1600" dirty="0" smtClean="0">
                    <a:latin typeface="Calibri" panose="020F0502020204030204" pitchFamily="34" charset="0"/>
                    <a:cs typeface="Calibri" panose="020F0502020204030204" pitchFamily="34" charset="0"/>
                  </a:rPr>
                  <a:t>. We may build an element of  </a:t>
                </a:r>
                <a14:m>
                  <m:oMath xmlns:m="http://schemas.openxmlformats.org/officeDocument/2006/math">
                    <m:r>
                      <a:rPr lang="en-US" sz="1600" i="1">
                        <a:latin typeface="Cambria Math" panose="02040503050406030204" pitchFamily="18" charset="0"/>
                        <a:ea typeface="Cambria Math" panose="02040503050406030204" pitchFamily="18" charset="0"/>
                        <a:cs typeface="Calibri" panose="020F0502020204030204" pitchFamily="34" charset="0"/>
                      </a:rPr>
                      <m:t>𝒫</m:t>
                    </m:r>
                    <m:d>
                      <m:dPr>
                        <m:ctrlPr>
                          <a:rPr lang="en-US" sz="1600" i="1">
                            <a:latin typeface="Cambria Math" panose="02040503050406030204" pitchFamily="18" charset="0"/>
                            <a:ea typeface="Cambria Math" panose="02040503050406030204" pitchFamily="18" charset="0"/>
                            <a:cs typeface="Calibri" panose="020F0502020204030204" pitchFamily="34" charset="0"/>
                          </a:rPr>
                        </m:ctrlPr>
                      </m:dPr>
                      <m:e>
                        <m:r>
                          <a:rPr lang="en-US" sz="1600" i="1">
                            <a:latin typeface="Cambria Math" panose="02040503050406030204" pitchFamily="18" charset="0"/>
                            <a:ea typeface="Cambria Math" panose="02040503050406030204" pitchFamily="18" charset="0"/>
                            <a:cs typeface="Calibri" panose="020F0502020204030204" pitchFamily="34" charset="0"/>
                          </a:rPr>
                          <m:t>𝐴</m:t>
                        </m:r>
                      </m:e>
                    </m:d>
                  </m:oMath>
                </a14:m>
                <a:r>
                  <a:rPr lang="en-US" sz="1600" dirty="0" smtClean="0">
                    <a:latin typeface="Calibri" panose="020F0502020204030204" pitchFamily="34" charset="0"/>
                    <a:cs typeface="Calibri" panose="020F0502020204030204" pitchFamily="34" charset="0"/>
                  </a:rPr>
                  <a:t>, that is, a subset of </a:t>
                </a:r>
                <a14:m>
                  <m:oMath xmlns:m="http://schemas.openxmlformats.org/officeDocument/2006/math">
                    <m:r>
                      <a:rPr lang="en-US" sz="1600" i="1" dirty="0" smtClean="0">
                        <a:latin typeface="Cambria Math" panose="02040503050406030204" pitchFamily="18" charset="0"/>
                        <a:cs typeface="Calibri" panose="020F0502020204030204" pitchFamily="34" charset="0"/>
                      </a:rPr>
                      <m:t>𝐴</m:t>
                    </m:r>
                  </m:oMath>
                </a14:m>
                <a:r>
                  <a:rPr lang="en-US" sz="1600" dirty="0" smtClean="0">
                    <a:latin typeface="Calibri" panose="020F0502020204030204" pitchFamily="34" charset="0"/>
                    <a:cs typeface="Calibri" panose="020F0502020204030204" pitchFamily="34" charset="0"/>
                  </a:rPr>
                  <a:t> through the following </a:t>
                </a:r>
                <a14:m>
                  <m:oMath xmlns:m="http://schemas.openxmlformats.org/officeDocument/2006/math">
                    <m:r>
                      <a:rPr lang="en-US" sz="1600" i="1" dirty="0"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stages. For </a:t>
                </a:r>
                <a14:m>
                  <m:oMath xmlns:m="http://schemas.openxmlformats.org/officeDocument/2006/math">
                    <m:r>
                      <a:rPr lang="en-US" sz="1600" b="0" i="1" smtClean="0">
                        <a:latin typeface="Cambria Math" panose="02040503050406030204" pitchFamily="18" charset="0"/>
                        <a:cs typeface="Calibri" panose="020F0502020204030204" pitchFamily="34" charset="0"/>
                      </a:rPr>
                      <m:t>𝑖</m:t>
                    </m:r>
                    <m:r>
                      <a:rPr lang="en-US" sz="1600" b="0" i="1" smtClean="0">
                        <a:latin typeface="Cambria Math" panose="02040503050406030204" pitchFamily="18" charset="0"/>
                        <a:cs typeface="Calibri" panose="020F0502020204030204" pitchFamily="34" charset="0"/>
                      </a:rPr>
                      <m:t>=1, 2, …, </m:t>
                    </m:r>
                    <m:r>
                      <a:rPr lang="en-US" sz="1600" b="0" i="1"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Stage </a:t>
                </a:r>
                <a14:m>
                  <m:oMath xmlns:m="http://schemas.openxmlformats.org/officeDocument/2006/math">
                    <m:r>
                      <a:rPr lang="en-US" sz="1600" i="1" dirty="0" smtClean="0">
                        <a:latin typeface="Cambria Math" panose="02040503050406030204" pitchFamily="18" charset="0"/>
                        <a:cs typeface="Calibri" panose="020F0502020204030204" pitchFamily="34" charset="0"/>
                      </a:rPr>
                      <m:t>𝑖</m:t>
                    </m:r>
                  </m:oMath>
                </a14:m>
                <a:r>
                  <a:rPr lang="en-US" sz="1600" dirty="0" smtClean="0">
                    <a:latin typeface="Calibri" panose="020F0502020204030204" pitchFamily="34" charset="0"/>
                    <a:cs typeface="Calibri" panose="020F0502020204030204" pitchFamily="34" charset="0"/>
                  </a:rPr>
                  <a:t> is deciding whether to include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𝑖</m:t>
                        </m:r>
                      </m:sub>
                    </m:sSub>
                  </m:oMath>
                </a14:m>
                <a:r>
                  <a:rPr lang="en-US" sz="1600" dirty="0" smtClean="0">
                    <a:latin typeface="Calibri" panose="020F0502020204030204" pitchFamily="34" charset="0"/>
                    <a:cs typeface="Calibri" panose="020F0502020204030204" pitchFamily="34" charset="0"/>
                  </a:rPr>
                  <a:t> in the set or not.  Each stage can be done in two ways, and thus, by the principle of product, the number of subsets of </a:t>
                </a:r>
                <a14:m>
                  <m:oMath xmlns:m="http://schemas.openxmlformats.org/officeDocument/2006/math">
                    <m:r>
                      <a:rPr lang="en-US" sz="1600" b="0" i="1" smtClean="0">
                        <a:latin typeface="Cambria Math" panose="02040503050406030204" pitchFamily="18" charset="0"/>
                        <a:cs typeface="Calibri" panose="020F0502020204030204" pitchFamily="34" charset="0"/>
                      </a:rPr>
                      <m:t>𝐴</m:t>
                    </m:r>
                    <m:r>
                      <a:rPr lang="en-US" sz="1600" b="0" i="0" smtClean="0">
                        <a:latin typeface="Cambria Math" panose="02040503050406030204" pitchFamily="18" charset="0"/>
                        <a:cs typeface="Calibri" panose="020F0502020204030204" pitchFamily="34" charset="0"/>
                      </a:rPr>
                      <m:t> </m:t>
                    </m:r>
                  </m:oMath>
                </a14:m>
                <a:r>
                  <a:rPr lang="en-US" sz="1600" dirty="0" smtClean="0">
                    <a:latin typeface="Calibri" panose="020F0502020204030204" pitchFamily="34" charset="0"/>
                    <a:cs typeface="Calibri" panose="020F0502020204030204" pitchFamily="34" charset="0"/>
                  </a:rPr>
                  <a:t>can be calculates as follows:</a:t>
                </a: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b="1" dirty="0">
                  <a:latin typeface="Calibri" panose="020F0502020204030204" pitchFamily="34" charset="0"/>
                  <a:cs typeface="Calibri" panose="020F0502020204030204" pitchFamily="34" charset="0"/>
                </a:endParaRPr>
              </a:p>
              <a:p>
                <a:pPr marL="82296" indent="0" algn="just">
                  <a:spcBef>
                    <a:spcPts val="0"/>
                  </a:spcBef>
                  <a:buNone/>
                </a:pPr>
                <a:endParaRPr lang="en-US" sz="1600" b="1" dirty="0">
                  <a:latin typeface="Calibri" panose="020F0502020204030204" pitchFamily="34" charset="0"/>
                  <a:cs typeface="Calibri" panose="020F0502020204030204" pitchFamily="34" charset="0"/>
                </a:endParaRPr>
              </a:p>
              <a:p>
                <a:pPr marL="82296" indent="0" algn="just">
                  <a:spcBef>
                    <a:spcPts val="0"/>
                  </a:spcBef>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b="1" dirty="0" smtClean="0">
                    <a:latin typeface="Calibri" panose="020F0502020204030204" pitchFamily="34" charset="0"/>
                    <a:cs typeface="Calibri" panose="020F0502020204030204" pitchFamily="34" charset="0"/>
                  </a:rPr>
                  <a:t>Example 6.</a:t>
                </a:r>
                <a:r>
                  <a:rPr lang="en-US" sz="1600" dirty="0" smtClean="0">
                    <a:latin typeface="Calibri" panose="020F0502020204030204" pitchFamily="34" charset="0"/>
                    <a:cs typeface="Calibri" panose="020F0502020204030204" pitchFamily="34" charset="0"/>
                  </a:rPr>
                  <a:t> How many 2-element subsets does an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-element set have?</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b="1" dirty="0" smtClean="0">
                    <a:latin typeface="Calibri" panose="020F0502020204030204" pitchFamily="34" charset="0"/>
                    <a:cs typeface="Calibri" panose="020F0502020204030204" pitchFamily="34" charset="0"/>
                  </a:rPr>
                  <a:t>Solution.</a:t>
                </a:r>
                <a:r>
                  <a:rPr lang="en-US" sz="1600" dirty="0" smtClean="0">
                    <a:latin typeface="Calibri" panose="020F0502020204030204" pitchFamily="34" charset="0"/>
                    <a:cs typeface="Calibri" panose="020F0502020204030204" pitchFamily="34" charset="0"/>
                  </a:rPr>
                  <a:t> We first calculate all pairs of elements of the set where the repetition of elements is not allowed. The first stage is deciding on the first component and the second stage is choosing the second component. Thus, by the principle of product, the number of pairs is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However, any two pairs </a:t>
                </a:r>
                <a14:m>
                  <m:oMath xmlns:m="http://schemas.openxmlformats.org/officeDocument/2006/math">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𝑖</m:t>
                        </m:r>
                      </m:sub>
                    </m:sSub>
                    <m:r>
                      <a:rPr lang="en-US" sz="1600" b="0" i="1" smtClean="0">
                        <a:latin typeface="Cambria Math" panose="02040503050406030204" pitchFamily="18" charset="0"/>
                        <a:cs typeface="Calibri" panose="020F0502020204030204" pitchFamily="34" charset="0"/>
                      </a:rPr>
                      <m:t>, </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𝑗</m:t>
                        </m:r>
                      </m:sub>
                    </m:sSub>
                    <m:r>
                      <a:rPr lang="en-US" sz="1600" b="0" i="1"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𝑗</m:t>
                        </m:r>
                      </m:sub>
                    </m:sSub>
                    <m:r>
                      <a:rPr lang="en-US" sz="1600" b="0" i="1" smtClean="0">
                        <a:latin typeface="Cambria Math" panose="02040503050406030204" pitchFamily="18" charset="0"/>
                        <a:cs typeface="Calibri" panose="020F0502020204030204" pitchFamily="34" charset="0"/>
                      </a:rPr>
                      <m:t>, </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𝑖</m:t>
                        </m:r>
                      </m:sub>
                    </m:sSub>
                    <m:r>
                      <a:rPr lang="en-US" sz="1600" b="0" i="1"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correspond to the same 2-element subset of the given set. Hence, the number of 2-element subsets of the an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-element set is</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ctr">
                  <a:spcBef>
                    <a:spcPts val="0"/>
                  </a:spcBef>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Calibri" panose="020F0502020204030204" pitchFamily="34" charset="0"/>
                        </a:rPr>
                        <m:t> </m:t>
                      </m:r>
                      <m:f>
                        <m:fPr>
                          <m:ctrlPr>
                            <a:rPr lang="en-US" sz="1600" b="0" i="1" smtClean="0">
                              <a:latin typeface="Cambria Math" panose="02040503050406030204" pitchFamily="18" charset="0"/>
                              <a:cs typeface="Calibri" panose="020F0502020204030204" pitchFamily="34" charset="0"/>
                            </a:rPr>
                          </m:ctrlPr>
                        </m:fPr>
                        <m:num>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num>
                        <m:den>
                          <m:r>
                            <a:rPr lang="en-US" sz="1600" b="0" i="1" smtClean="0">
                              <a:latin typeface="Cambria Math" panose="02040503050406030204" pitchFamily="18" charset="0"/>
                              <a:cs typeface="Calibri" panose="020F0502020204030204" pitchFamily="34" charset="0"/>
                            </a:rPr>
                            <m:t>2</m:t>
                          </m:r>
                        </m:den>
                      </m:f>
                    </m:oMath>
                  </m:oMathPara>
                </a14:m>
                <a:endParaRPr lang="en-US" sz="1600" b="1"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solidFill>
                      <a:srgbClr val="FF0000"/>
                    </a:solidFill>
                    <a:latin typeface="Calibri" panose="020F0502020204030204" pitchFamily="34" charset="0"/>
                    <a:cs typeface="Calibri" panose="020F0502020204030204" pitchFamily="34" charset="0"/>
                  </a:rPr>
                  <a:t>		</a:t>
                </a:r>
              </a:p>
              <a:p>
                <a:pPr marL="82296" indent="0" algn="just">
                  <a:spcBef>
                    <a:spcPts val="0"/>
                  </a:spcBef>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486400"/>
              </a:xfrm>
              <a:blipFill rotWithShape="0">
                <a:blip r:embed="rId2"/>
                <a:stretch>
                  <a:fillRect t="-667" r="-32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8</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1495555432"/>
                  </p:ext>
                </p:extLst>
              </p:nvPr>
            </p:nvGraphicFramePr>
            <p:xfrm>
              <a:off x="2158656" y="2905974"/>
              <a:ext cx="6175242" cy="741680"/>
            </p:xfrm>
            <a:graphic>
              <a:graphicData uri="http://schemas.openxmlformats.org/drawingml/2006/table">
                <a:tbl>
                  <a:tblPr firstRow="1" bandRow="1">
                    <a:tableStyleId>{10A1B5D5-9B99-4C35-A422-299274C87663}</a:tableStyleId>
                  </a:tblPr>
                  <a:tblGrid>
                    <a:gridCol w="686138"/>
                    <a:gridCol w="686138"/>
                    <a:gridCol w="686138"/>
                    <a:gridCol w="686138"/>
                    <a:gridCol w="686138"/>
                    <a:gridCol w="686138"/>
                    <a:gridCol w="686138"/>
                    <a:gridCol w="686138"/>
                    <a:gridCol w="686138"/>
                  </a:tblGrid>
                  <a:tr h="370840">
                    <a:tc>
                      <a:txBody>
                        <a:bodyPr/>
                        <a:lstStyle/>
                        <a:p>
                          <a:pPr algn="ctr"/>
                          <a:r>
                            <a:rPr lang="en-US" sz="1300" dirty="0" smtClean="0">
                              <a:latin typeface="Calibri" panose="020F0502020204030204" pitchFamily="34" charset="0"/>
                              <a:cs typeface="Calibri" panose="020F0502020204030204" pitchFamily="34" charset="0"/>
                            </a:rPr>
                            <a:t>Stage 1</a:t>
                          </a:r>
                          <a:endParaRPr lang="en-US" sz="1300" dirty="0">
                            <a:latin typeface="Calibri" panose="020F0502020204030204" pitchFamily="34" charset="0"/>
                            <a:cs typeface="Calibri" panose="020F0502020204030204" pitchFamily="34" charset="0"/>
                          </a:endParaRPr>
                        </a:p>
                      </a:txBody>
                      <a:tcPr anchor="ctr"/>
                    </a:tc>
                    <a:tc>
                      <a:txBody>
                        <a:bodyPr/>
                        <a:lstStyle/>
                        <a:p>
                          <a:pPr algn="ctr"/>
                          <a:endParaRPr lang="en-US" sz="1300" dirty="0">
                            <a:latin typeface="Calibri" panose="020F0502020204030204" pitchFamily="34" charset="0"/>
                            <a:cs typeface="Calibri" panose="020F0502020204030204" pitchFamily="34" charset="0"/>
                          </a:endParaRPr>
                        </a:p>
                      </a:txBody>
                      <a:tcPr anchor="ctr"/>
                    </a:tc>
                    <a:tc>
                      <a:txBody>
                        <a:bodyPr/>
                        <a:lstStyle/>
                        <a:p>
                          <a:pPr algn="ctr"/>
                          <a:r>
                            <a:rPr lang="en-US" sz="1300" dirty="0" smtClean="0">
                              <a:latin typeface="Calibri" panose="020F0502020204030204" pitchFamily="34" charset="0"/>
                              <a:cs typeface="Calibri" panose="020F0502020204030204" pitchFamily="34" charset="0"/>
                            </a:rPr>
                            <a:t>Stage 2</a:t>
                          </a:r>
                          <a:endParaRPr lang="en-US" sz="1300" dirty="0">
                            <a:latin typeface="Calibri" panose="020F0502020204030204" pitchFamily="34" charset="0"/>
                            <a:cs typeface="Calibri" panose="020F0502020204030204" pitchFamily="34" charset="0"/>
                          </a:endParaRPr>
                        </a:p>
                      </a:txBody>
                      <a:tcPr anchor="ctr"/>
                    </a:tc>
                    <a:tc>
                      <a:txBody>
                        <a:bodyPr/>
                        <a:lstStyle/>
                        <a:p>
                          <a:pPr algn="ctr"/>
                          <a:endParaRPr lang="en-US" sz="1300" dirty="0">
                            <a:latin typeface="Calibri" panose="020F0502020204030204" pitchFamily="34" charset="0"/>
                            <a:cs typeface="Calibri" panose="020F0502020204030204" pitchFamily="34" charset="0"/>
                          </a:endParaRPr>
                        </a:p>
                      </a:txBody>
                      <a:tcPr anchor="ctr"/>
                    </a:tc>
                    <a:tc>
                      <a:txBody>
                        <a:bodyPr/>
                        <a:lstStyle/>
                        <a:p>
                          <a:pPr algn="ctr"/>
                          <a:r>
                            <a:rPr lang="en-US" sz="1300" dirty="0" smtClean="0">
                              <a:latin typeface="Calibri" panose="020F0502020204030204" pitchFamily="34" charset="0"/>
                              <a:cs typeface="Calibri" panose="020F0502020204030204" pitchFamily="34" charset="0"/>
                            </a:rPr>
                            <a:t>…</a:t>
                          </a:r>
                          <a:endParaRPr lang="en-US" sz="1300" dirty="0">
                            <a:latin typeface="Calibri" panose="020F0502020204030204" pitchFamily="34" charset="0"/>
                            <a:cs typeface="Calibri" panose="020F0502020204030204" pitchFamily="34" charset="0"/>
                          </a:endParaRPr>
                        </a:p>
                      </a:txBody>
                      <a:tcPr anchor="ctr"/>
                    </a:tc>
                    <a:tc>
                      <a:txBody>
                        <a:bodyPr/>
                        <a:lstStyle/>
                        <a:p>
                          <a:pPr algn="ctr"/>
                          <a:endParaRPr lang="en-US" sz="1300" dirty="0">
                            <a:latin typeface="Calibri" panose="020F0502020204030204" pitchFamily="34" charset="0"/>
                            <a:cs typeface="Calibri" panose="020F0502020204030204" pitchFamily="34" charset="0"/>
                          </a:endParaRPr>
                        </a:p>
                      </a:txBody>
                      <a:tcPr anchor="ctr"/>
                    </a:tc>
                    <a:tc>
                      <a:txBody>
                        <a:bodyPr/>
                        <a:lstStyle/>
                        <a:p>
                          <a:pPr algn="ctr"/>
                          <a:r>
                            <a:rPr lang="en-US" sz="1300" dirty="0" smtClean="0">
                              <a:latin typeface="Calibri" panose="020F0502020204030204" pitchFamily="34" charset="0"/>
                              <a:cs typeface="Calibri" panose="020F0502020204030204" pitchFamily="34" charset="0"/>
                            </a:rPr>
                            <a:t>Stage n</a:t>
                          </a:r>
                          <a:endParaRPr lang="en-US" sz="1300" dirty="0">
                            <a:latin typeface="Calibri" panose="020F0502020204030204" pitchFamily="34" charset="0"/>
                            <a:cs typeface="Calibri" panose="020F0502020204030204" pitchFamily="34" charset="0"/>
                          </a:endParaRPr>
                        </a:p>
                      </a:txBody>
                      <a:tcPr anchor="ctr"/>
                    </a:tc>
                    <a:tc>
                      <a:txBody>
                        <a:bodyPr/>
                        <a:lstStyle/>
                        <a:p>
                          <a:pPr algn="ctr"/>
                          <a:endParaRPr lang="en-US" sz="1300" dirty="0">
                            <a:latin typeface="Calibri" panose="020F0502020204030204" pitchFamily="34" charset="0"/>
                            <a:cs typeface="Calibri" panose="020F0502020204030204" pitchFamily="34" charset="0"/>
                          </a:endParaRPr>
                        </a:p>
                      </a:txBody>
                      <a:tcPr anchor="ctr"/>
                    </a:tc>
                    <a:tc>
                      <a:txBody>
                        <a:bodyPr/>
                        <a:lstStyle/>
                        <a:p>
                          <a:pPr algn="ctr"/>
                          <a:endParaRPr lang="en-US" sz="1300" dirty="0">
                            <a:latin typeface="Calibri" panose="020F0502020204030204" pitchFamily="34" charset="0"/>
                            <a:cs typeface="Calibri" panose="020F0502020204030204" pitchFamily="34" charset="0"/>
                          </a:endParaRPr>
                        </a:p>
                      </a:txBody>
                      <a:tcPr anchor="ctr"/>
                    </a:tc>
                  </a:tr>
                  <a:tr h="370840">
                    <a:tc>
                      <a:txBody>
                        <a:bodyPr/>
                        <a:lstStyle/>
                        <a:p>
                          <a:pPr algn="ctr"/>
                          <a:r>
                            <a:rPr lang="en-US" sz="1600" dirty="0" smtClean="0">
                              <a:latin typeface="Calibri" panose="020F0502020204030204" pitchFamily="34" charset="0"/>
                              <a:cs typeface="Calibri" panose="020F0502020204030204" pitchFamily="34" charset="0"/>
                            </a:rPr>
                            <a:t>2</a:t>
                          </a:r>
                          <a:endParaRPr lang="en-US" sz="1600" dirty="0">
                            <a:latin typeface="Calibri" panose="020F0502020204030204" pitchFamily="34" charset="0"/>
                            <a:cs typeface="Calibri" panose="020F0502020204030204" pitchFamily="34"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Calibri" panose="020F0502020204030204" pitchFamily="34" charset="0"/>
                                  </a:rPr>
                                  <m:t>×</m:t>
                                </m:r>
                              </m:oMath>
                            </m:oMathPara>
                          </a14:m>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smtClean="0">
                              <a:latin typeface="Calibri" panose="020F0502020204030204" pitchFamily="34" charset="0"/>
                              <a:cs typeface="Calibri" panose="020F0502020204030204" pitchFamily="34" charset="0"/>
                            </a:rPr>
                            <a:t>2</a:t>
                          </a:r>
                          <a:endParaRPr lang="en-US" sz="1600" dirty="0">
                            <a:latin typeface="Calibri" panose="020F0502020204030204" pitchFamily="34" charset="0"/>
                            <a:cs typeface="Calibri" panose="020F0502020204030204" pitchFamily="34"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Calibri" panose="020F0502020204030204" pitchFamily="34" charset="0"/>
                                  </a:rPr>
                                  <m:t>×</m:t>
                                </m:r>
                              </m:oMath>
                            </m:oMathPara>
                          </a14:m>
                          <a:endParaRPr lang="en-US" sz="1600" dirty="0">
                            <a:latin typeface="Calibri" panose="020F0502020204030204" pitchFamily="34" charset="0"/>
                            <a:cs typeface="Calibri" panose="020F0502020204030204" pitchFamily="34"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Calibri" panose="020F0502020204030204" pitchFamily="34" charset="0"/>
                                  </a:rPr>
                                  <m:t>⋯</m:t>
                                </m:r>
                              </m:oMath>
                            </m:oMathPara>
                          </a14:m>
                          <a:endParaRPr lang="en-US" sz="1600" dirty="0">
                            <a:latin typeface="Calibri" panose="020F0502020204030204" pitchFamily="34" charset="0"/>
                            <a:cs typeface="Calibri" panose="020F0502020204030204" pitchFamily="34"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Calibri" panose="020F0502020204030204" pitchFamily="34" charset="0"/>
                                  </a:rPr>
                                  <m:t>×</m:t>
                                </m:r>
                              </m:oMath>
                            </m:oMathPara>
                          </a14:m>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smtClean="0">
                              <a:latin typeface="Calibri" panose="020F0502020204030204" pitchFamily="34" charset="0"/>
                              <a:cs typeface="Calibri" panose="020F0502020204030204" pitchFamily="34" charset="0"/>
                            </a:rPr>
                            <a:t>2</a:t>
                          </a:r>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2</m:t>
                                    </m:r>
                                  </m:e>
                                  <m:sup>
                                    <m:r>
                                      <a:rPr lang="en-US" sz="1600" b="0" i="1" smtClean="0">
                                        <a:latin typeface="Cambria Math" panose="02040503050406030204" pitchFamily="18" charset="0"/>
                                        <a:cs typeface="Calibri" panose="020F0502020204030204" pitchFamily="34" charset="0"/>
                                      </a:rPr>
                                      <m:t>𝑛</m:t>
                                    </m:r>
                                  </m:sup>
                                </m:sSup>
                              </m:oMath>
                            </m:oMathPara>
                          </a14:m>
                          <a:endParaRPr lang="en-US" sz="1600" dirty="0">
                            <a:latin typeface="Calibri" panose="020F0502020204030204" pitchFamily="34" charset="0"/>
                            <a:cs typeface="Calibri" panose="020F0502020204030204" pitchFamily="34" charset="0"/>
                          </a:endParaRPr>
                        </a:p>
                      </a:txBody>
                      <a:tcPr anchor="ct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1495555432"/>
                  </p:ext>
                </p:extLst>
              </p:nvPr>
            </p:nvGraphicFramePr>
            <p:xfrm>
              <a:off x="2158656" y="2905974"/>
              <a:ext cx="6175242" cy="741680"/>
            </p:xfrm>
            <a:graphic>
              <a:graphicData uri="http://schemas.openxmlformats.org/drawingml/2006/table">
                <a:tbl>
                  <a:tblPr firstRow="1" bandRow="1">
                    <a:tableStyleId>{10A1B5D5-9B99-4C35-A422-299274C87663}</a:tableStyleId>
                  </a:tblPr>
                  <a:tblGrid>
                    <a:gridCol w="686138"/>
                    <a:gridCol w="686138"/>
                    <a:gridCol w="686138"/>
                    <a:gridCol w="686138"/>
                    <a:gridCol w="686138"/>
                    <a:gridCol w="686138"/>
                    <a:gridCol w="686138"/>
                    <a:gridCol w="686138"/>
                    <a:gridCol w="686138"/>
                  </a:tblGrid>
                  <a:tr h="370840">
                    <a:tc>
                      <a:txBody>
                        <a:bodyPr/>
                        <a:lstStyle/>
                        <a:p>
                          <a:pPr algn="ctr"/>
                          <a:r>
                            <a:rPr lang="en-US" sz="1300" dirty="0" smtClean="0">
                              <a:latin typeface="Calibri" panose="020F0502020204030204" pitchFamily="34" charset="0"/>
                              <a:cs typeface="Calibri" panose="020F0502020204030204" pitchFamily="34" charset="0"/>
                            </a:rPr>
                            <a:t>Stage 1</a:t>
                          </a:r>
                          <a:endParaRPr lang="en-US" sz="1300" dirty="0">
                            <a:latin typeface="Calibri" panose="020F0502020204030204" pitchFamily="34" charset="0"/>
                            <a:cs typeface="Calibri" panose="020F0502020204030204" pitchFamily="34" charset="0"/>
                          </a:endParaRPr>
                        </a:p>
                      </a:txBody>
                      <a:tcPr anchor="ctr"/>
                    </a:tc>
                    <a:tc>
                      <a:txBody>
                        <a:bodyPr/>
                        <a:lstStyle/>
                        <a:p>
                          <a:pPr algn="ctr"/>
                          <a:endParaRPr lang="en-US" sz="1300" dirty="0">
                            <a:latin typeface="Calibri" panose="020F0502020204030204" pitchFamily="34" charset="0"/>
                            <a:cs typeface="Calibri" panose="020F0502020204030204" pitchFamily="34" charset="0"/>
                          </a:endParaRPr>
                        </a:p>
                      </a:txBody>
                      <a:tcPr anchor="ctr"/>
                    </a:tc>
                    <a:tc>
                      <a:txBody>
                        <a:bodyPr/>
                        <a:lstStyle/>
                        <a:p>
                          <a:pPr algn="ctr"/>
                          <a:r>
                            <a:rPr lang="en-US" sz="1300" dirty="0" smtClean="0">
                              <a:latin typeface="Calibri" panose="020F0502020204030204" pitchFamily="34" charset="0"/>
                              <a:cs typeface="Calibri" panose="020F0502020204030204" pitchFamily="34" charset="0"/>
                            </a:rPr>
                            <a:t>Stage 2</a:t>
                          </a:r>
                          <a:endParaRPr lang="en-US" sz="1300" dirty="0">
                            <a:latin typeface="Calibri" panose="020F0502020204030204" pitchFamily="34" charset="0"/>
                            <a:cs typeface="Calibri" panose="020F0502020204030204" pitchFamily="34" charset="0"/>
                          </a:endParaRPr>
                        </a:p>
                      </a:txBody>
                      <a:tcPr anchor="ctr"/>
                    </a:tc>
                    <a:tc>
                      <a:txBody>
                        <a:bodyPr/>
                        <a:lstStyle/>
                        <a:p>
                          <a:pPr algn="ctr"/>
                          <a:endParaRPr lang="en-US" sz="1300" dirty="0">
                            <a:latin typeface="Calibri" panose="020F0502020204030204" pitchFamily="34" charset="0"/>
                            <a:cs typeface="Calibri" panose="020F0502020204030204" pitchFamily="34" charset="0"/>
                          </a:endParaRPr>
                        </a:p>
                      </a:txBody>
                      <a:tcPr anchor="ctr"/>
                    </a:tc>
                    <a:tc>
                      <a:txBody>
                        <a:bodyPr/>
                        <a:lstStyle/>
                        <a:p>
                          <a:pPr algn="ctr"/>
                          <a:r>
                            <a:rPr lang="en-US" sz="1300" dirty="0" smtClean="0">
                              <a:latin typeface="Calibri" panose="020F0502020204030204" pitchFamily="34" charset="0"/>
                              <a:cs typeface="Calibri" panose="020F0502020204030204" pitchFamily="34" charset="0"/>
                            </a:rPr>
                            <a:t>…</a:t>
                          </a:r>
                          <a:endParaRPr lang="en-US" sz="1300" dirty="0">
                            <a:latin typeface="Calibri" panose="020F0502020204030204" pitchFamily="34" charset="0"/>
                            <a:cs typeface="Calibri" panose="020F0502020204030204" pitchFamily="34" charset="0"/>
                          </a:endParaRPr>
                        </a:p>
                      </a:txBody>
                      <a:tcPr anchor="ctr"/>
                    </a:tc>
                    <a:tc>
                      <a:txBody>
                        <a:bodyPr/>
                        <a:lstStyle/>
                        <a:p>
                          <a:pPr algn="ctr"/>
                          <a:endParaRPr lang="en-US" sz="1300" dirty="0">
                            <a:latin typeface="Calibri" panose="020F0502020204030204" pitchFamily="34" charset="0"/>
                            <a:cs typeface="Calibri" panose="020F0502020204030204" pitchFamily="34" charset="0"/>
                          </a:endParaRPr>
                        </a:p>
                      </a:txBody>
                      <a:tcPr anchor="ctr"/>
                    </a:tc>
                    <a:tc>
                      <a:txBody>
                        <a:bodyPr/>
                        <a:lstStyle/>
                        <a:p>
                          <a:pPr algn="ctr"/>
                          <a:r>
                            <a:rPr lang="en-US" sz="1300" dirty="0" smtClean="0">
                              <a:latin typeface="Calibri" panose="020F0502020204030204" pitchFamily="34" charset="0"/>
                              <a:cs typeface="Calibri" panose="020F0502020204030204" pitchFamily="34" charset="0"/>
                            </a:rPr>
                            <a:t>Stage n</a:t>
                          </a:r>
                          <a:endParaRPr lang="en-US" sz="1300" dirty="0">
                            <a:latin typeface="Calibri" panose="020F0502020204030204" pitchFamily="34" charset="0"/>
                            <a:cs typeface="Calibri" panose="020F0502020204030204" pitchFamily="34" charset="0"/>
                          </a:endParaRPr>
                        </a:p>
                      </a:txBody>
                      <a:tcPr anchor="ctr"/>
                    </a:tc>
                    <a:tc>
                      <a:txBody>
                        <a:bodyPr/>
                        <a:lstStyle/>
                        <a:p>
                          <a:pPr algn="ctr"/>
                          <a:endParaRPr lang="en-US" sz="1300" dirty="0">
                            <a:latin typeface="Calibri" panose="020F0502020204030204" pitchFamily="34" charset="0"/>
                            <a:cs typeface="Calibri" panose="020F0502020204030204" pitchFamily="34" charset="0"/>
                          </a:endParaRPr>
                        </a:p>
                      </a:txBody>
                      <a:tcPr anchor="ctr"/>
                    </a:tc>
                    <a:tc>
                      <a:txBody>
                        <a:bodyPr/>
                        <a:lstStyle/>
                        <a:p>
                          <a:pPr algn="ctr"/>
                          <a:endParaRPr lang="en-US" sz="1300" dirty="0">
                            <a:latin typeface="Calibri" panose="020F0502020204030204" pitchFamily="34" charset="0"/>
                            <a:cs typeface="Calibri" panose="020F0502020204030204" pitchFamily="34" charset="0"/>
                          </a:endParaRPr>
                        </a:p>
                      </a:txBody>
                      <a:tcPr anchor="ctr"/>
                    </a:tc>
                  </a:tr>
                  <a:tr h="370840">
                    <a:tc>
                      <a:txBody>
                        <a:bodyPr/>
                        <a:lstStyle/>
                        <a:p>
                          <a:pPr algn="ctr"/>
                          <a:r>
                            <a:rPr lang="en-US" sz="1600" dirty="0" smtClean="0">
                              <a:latin typeface="Calibri" panose="020F0502020204030204" pitchFamily="34" charset="0"/>
                              <a:cs typeface="Calibri" panose="020F0502020204030204" pitchFamily="34" charset="0"/>
                            </a:rPr>
                            <a:t>2</a:t>
                          </a:r>
                          <a:endParaRPr lang="en-US" sz="1600" dirty="0">
                            <a:latin typeface="Calibri" panose="020F0502020204030204" pitchFamily="34" charset="0"/>
                            <a:cs typeface="Calibri" panose="020F0502020204030204" pitchFamily="34" charset="0"/>
                          </a:endParaRPr>
                        </a:p>
                      </a:txBody>
                      <a:tcPr anchor="ctr"/>
                    </a:tc>
                    <a:tc>
                      <a:txBody>
                        <a:bodyPr/>
                        <a:lstStyle/>
                        <a:p>
                          <a:endParaRPr lang="en-US"/>
                        </a:p>
                      </a:txBody>
                      <a:tcPr anchor="ctr">
                        <a:blipFill rotWithShape="0">
                          <a:blip r:embed="rId5"/>
                          <a:stretch>
                            <a:fillRect l="-101786" t="-103279" r="-706250" b="-14754"/>
                          </a:stretch>
                        </a:blipFill>
                      </a:tcPr>
                    </a:tc>
                    <a:tc>
                      <a:txBody>
                        <a:bodyPr/>
                        <a:lstStyle/>
                        <a:p>
                          <a:pPr algn="ctr"/>
                          <a:r>
                            <a:rPr lang="en-US" sz="1600" dirty="0" smtClean="0">
                              <a:latin typeface="Calibri" panose="020F0502020204030204" pitchFamily="34" charset="0"/>
                              <a:cs typeface="Calibri" panose="020F0502020204030204" pitchFamily="34" charset="0"/>
                            </a:rPr>
                            <a:t>2</a:t>
                          </a:r>
                          <a:endParaRPr lang="en-US" sz="1600" dirty="0">
                            <a:latin typeface="Calibri" panose="020F0502020204030204" pitchFamily="34" charset="0"/>
                            <a:cs typeface="Calibri" panose="020F0502020204030204" pitchFamily="34" charset="0"/>
                          </a:endParaRPr>
                        </a:p>
                      </a:txBody>
                      <a:tcPr anchor="ctr"/>
                    </a:tc>
                    <a:tc>
                      <a:txBody>
                        <a:bodyPr/>
                        <a:lstStyle/>
                        <a:p>
                          <a:endParaRPr lang="en-US"/>
                        </a:p>
                      </a:txBody>
                      <a:tcPr anchor="ctr">
                        <a:blipFill rotWithShape="0">
                          <a:blip r:embed="rId5"/>
                          <a:stretch>
                            <a:fillRect l="-300000" t="-103279" r="-500000" b="-14754"/>
                          </a:stretch>
                        </a:blipFill>
                      </a:tcPr>
                    </a:tc>
                    <a:tc>
                      <a:txBody>
                        <a:bodyPr/>
                        <a:lstStyle/>
                        <a:p>
                          <a:endParaRPr lang="en-US"/>
                        </a:p>
                      </a:txBody>
                      <a:tcPr anchor="ctr">
                        <a:blipFill rotWithShape="0">
                          <a:blip r:embed="rId5"/>
                          <a:stretch>
                            <a:fillRect l="-403571" t="-103279" r="-404464" b="-14754"/>
                          </a:stretch>
                        </a:blipFill>
                      </a:tcPr>
                    </a:tc>
                    <a:tc>
                      <a:txBody>
                        <a:bodyPr/>
                        <a:lstStyle/>
                        <a:p>
                          <a:endParaRPr lang="en-US"/>
                        </a:p>
                      </a:txBody>
                      <a:tcPr anchor="ctr">
                        <a:blipFill rotWithShape="0">
                          <a:blip r:embed="rId5"/>
                          <a:stretch>
                            <a:fillRect l="-499115" t="-103279" r="-300885" b="-14754"/>
                          </a:stretch>
                        </a:blipFill>
                      </a:tcPr>
                    </a:tc>
                    <a:tc>
                      <a:txBody>
                        <a:bodyPr/>
                        <a:lstStyle/>
                        <a:p>
                          <a:pPr algn="ctr"/>
                          <a:r>
                            <a:rPr lang="en-US" sz="1600" dirty="0" smtClean="0">
                              <a:latin typeface="Calibri" panose="020F0502020204030204" pitchFamily="34" charset="0"/>
                              <a:cs typeface="Calibri" panose="020F0502020204030204" pitchFamily="34" charset="0"/>
                            </a:rPr>
                            <a:t>2</a:t>
                          </a:r>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a:txBody>
                      <a:tcPr anchor="ctr"/>
                    </a:tc>
                    <a:tc>
                      <a:txBody>
                        <a:bodyPr/>
                        <a:lstStyle/>
                        <a:p>
                          <a:endParaRPr lang="en-US"/>
                        </a:p>
                      </a:txBody>
                      <a:tcPr anchor="ctr">
                        <a:blipFill rotWithShape="0">
                          <a:blip r:embed="rId5"/>
                          <a:stretch>
                            <a:fillRect l="-798230" t="-103279" r="-1770" b="-14754"/>
                          </a:stretch>
                        </a:blipFill>
                      </a:tcPr>
                    </a:tc>
                  </a:tr>
                </a:tbl>
              </a:graphicData>
            </a:graphic>
          </p:graphicFrame>
        </mc:Fallback>
      </mc:AlternateContent>
    </p:spTree>
    <p:extLst>
      <p:ext uri="{BB962C8B-B14F-4D97-AF65-F5344CB8AC3E}">
        <p14:creationId xmlns:p14="http://schemas.microsoft.com/office/powerpoint/2010/main" val="251218877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A General Counting Problem</a:t>
            </a:r>
            <a:endParaRPr lang="en-US" sz="3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371600" y="1295400"/>
            <a:ext cx="7498080" cy="5486400"/>
          </a:xfrm>
        </p:spPr>
        <p:txBody>
          <a:bodyPr>
            <a:normAutofit/>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We can employ the principles of sum and product to solve counting problems. However, it is quite useful to identify some classes of the problem and formulate a general solution for instances of each class. The following is a general counting problem.</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457200" indent="0" algn="just">
              <a:spcBef>
                <a:spcPts val="0"/>
              </a:spcBef>
              <a:buNone/>
            </a:pPr>
            <a:r>
              <a:rPr lang="en-US" sz="1600" dirty="0" smtClean="0">
                <a:latin typeface="Calibri" panose="020F0502020204030204" pitchFamily="34" charset="0"/>
                <a:cs typeface="Calibri" panose="020F0502020204030204" pitchFamily="34" charset="0"/>
              </a:rPr>
              <a:t> </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buNone/>
            </a:pPr>
            <a:r>
              <a:rPr lang="en-US" sz="1600" dirty="0" smtClean="0">
                <a:latin typeface="Calibri" panose="020F0502020204030204" pitchFamily="34" charset="0"/>
                <a:cs typeface="Calibri" panose="020F0502020204030204" pitchFamily="34" charset="0"/>
              </a:rPr>
              <a:t>We can identify four classes of problems: … select … with …, … select … without …, … order … with …, and … order … without. These classes are summarized in the following table.</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b="1" dirty="0">
              <a:latin typeface="Calibri" panose="020F0502020204030204" pitchFamily="34" charset="0"/>
              <a:cs typeface="Calibri" panose="020F0502020204030204" pitchFamily="34" charset="0"/>
            </a:endParaRPr>
          </a:p>
          <a:p>
            <a:pPr marL="82296" indent="0" algn="just">
              <a:spcBef>
                <a:spcPts val="0"/>
              </a:spcBef>
              <a:buNone/>
            </a:pPr>
            <a:endParaRPr lang="en-US" sz="1600" b="1" dirty="0">
              <a:latin typeface="Calibri" panose="020F0502020204030204" pitchFamily="34" charset="0"/>
              <a:cs typeface="Calibri" panose="020F0502020204030204" pitchFamily="34" charset="0"/>
            </a:endParaRPr>
          </a:p>
          <a:p>
            <a:pPr marL="82296" indent="0" algn="just">
              <a:spcBef>
                <a:spcPts val="0"/>
              </a:spcBef>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b="1" dirty="0">
              <a:latin typeface="Calibri" panose="020F0502020204030204" pitchFamily="34" charset="0"/>
              <a:cs typeface="Calibri" panose="020F0502020204030204" pitchFamily="34" charset="0"/>
            </a:endParaRPr>
          </a:p>
          <a:p>
            <a:pPr marL="82296" indent="0" algn="just">
              <a:spcBef>
                <a:spcPts val="0"/>
              </a:spcBef>
              <a:buNone/>
            </a:pPr>
            <a:endParaRPr lang="en-US" sz="1600" b="1" dirty="0">
              <a:latin typeface="Calibri" panose="020F0502020204030204" pitchFamily="34" charset="0"/>
              <a:cs typeface="Calibri" panose="020F0502020204030204" pitchFamily="34" charset="0"/>
            </a:endParaRPr>
          </a:p>
          <a:p>
            <a:pPr marL="82296" indent="0" algn="just">
              <a:spcBef>
                <a:spcPts val="0"/>
              </a:spcBef>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solidFill>
                  <a:srgbClr val="FF0000"/>
                </a:solidFill>
                <a:latin typeface="Calibri" panose="020F0502020204030204" pitchFamily="34" charset="0"/>
                <a:cs typeface="Calibri" panose="020F0502020204030204" pitchFamily="34" charset="0"/>
              </a:rPr>
              <a:t>		</a:t>
            </a:r>
          </a:p>
          <a:p>
            <a:pPr marL="82296" indent="0" algn="just">
              <a:spcBef>
                <a:spcPts val="0"/>
              </a:spcBef>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9</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2"/>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3"/>
          <a:stretch>
            <a:fillRect/>
          </a:stretch>
        </p:blipFill>
        <p:spPr>
          <a:xfrm>
            <a:off x="5103009" y="6585231"/>
            <a:ext cx="286537" cy="188992"/>
          </a:xfrm>
          <a:prstGeom prst="rect">
            <a:avLst/>
          </a:prstGeom>
          <a:scene3d>
            <a:camera prst="orthographicFront">
              <a:rot lat="0" lon="10800000" rev="0"/>
            </a:camera>
            <a:lightRig rig="threePt" dir="t"/>
          </a:scene3d>
        </p:spPr>
      </p:pic>
      <mc:AlternateContent xmlns:mc="http://schemas.openxmlformats.org/markup-compatibility/2006" xmlns:a14="http://schemas.microsoft.com/office/drawing/2010/main">
        <mc:Choice Requires="a14">
          <p:sp>
            <p:nvSpPr>
              <p:cNvPr id="6" name="TextBox 5"/>
              <p:cNvSpPr txBox="1"/>
              <p:nvPr/>
            </p:nvSpPr>
            <p:spPr>
              <a:xfrm>
                <a:off x="1929279" y="2424357"/>
                <a:ext cx="6347460" cy="584775"/>
              </a:xfrm>
              <a:prstGeom prst="rect">
                <a:avLst/>
              </a:prstGeom>
              <a:solidFill>
                <a:schemeClr val="accent1">
                  <a:lumMod val="40000"/>
                  <a:lumOff val="60000"/>
                </a:schemeClr>
              </a:solidFill>
              <a:ln w="25400">
                <a:solidFill>
                  <a:schemeClr val="accent1">
                    <a:lumMod val="50000"/>
                  </a:schemeClr>
                </a:solidFill>
              </a:ln>
            </p:spPr>
            <p:txBody>
              <a:bodyPr wrap="square" rtlCol="0">
                <a:spAutoFit/>
              </a:bodyPr>
              <a:lstStyle/>
              <a:p>
                <a:pPr algn="just"/>
                <a:r>
                  <a:rPr lang="en-US" sz="1600" dirty="0" smtClean="0">
                    <a:latin typeface="Calibri" panose="020F0502020204030204" pitchFamily="34" charset="0"/>
                    <a:cs typeface="Calibri" panose="020F0502020204030204" pitchFamily="34" charset="0"/>
                  </a:rPr>
                  <a:t>Given </a:t>
                </a:r>
                <a14:m>
                  <m:oMath xmlns:m="http://schemas.openxmlformats.org/officeDocument/2006/math">
                    <m:r>
                      <a:rPr lang="en-US" sz="1600" i="1">
                        <a:latin typeface="Cambria Math" panose="02040503050406030204" pitchFamily="18" charset="0"/>
                        <a:cs typeface="Calibri" panose="020F0502020204030204" pitchFamily="34" charset="0"/>
                      </a:rPr>
                      <m:t>𝑛</m:t>
                    </m:r>
                  </m:oMath>
                </a14:m>
                <a:r>
                  <a:rPr lang="en-US" sz="1600" dirty="0">
                    <a:latin typeface="Calibri" panose="020F0502020204030204" pitchFamily="34" charset="0"/>
                    <a:cs typeface="Calibri" panose="020F0502020204030204" pitchFamily="34" charset="0"/>
                  </a:rPr>
                  <a:t> distinct objects, in how many ways can one </a:t>
                </a:r>
                <a:r>
                  <a:rPr lang="en-US" sz="1600" b="1" i="1" dirty="0">
                    <a:latin typeface="Calibri" panose="020F0502020204030204" pitchFamily="34" charset="0"/>
                    <a:cs typeface="Calibri" panose="020F0502020204030204" pitchFamily="34" charset="0"/>
                  </a:rPr>
                  <a:t>select</a:t>
                </a:r>
                <a:r>
                  <a:rPr lang="en-US" sz="1600" dirty="0">
                    <a:latin typeface="Calibri" panose="020F0502020204030204" pitchFamily="34" charset="0"/>
                    <a:cs typeface="Calibri" panose="020F0502020204030204" pitchFamily="34" charset="0"/>
                  </a:rPr>
                  <a:t>, or </a:t>
                </a:r>
                <a:r>
                  <a:rPr lang="en-US" sz="1600" b="1" i="1" dirty="0">
                    <a:latin typeface="Calibri" panose="020F0502020204030204" pitchFamily="34" charset="0"/>
                    <a:cs typeface="Calibri" panose="020F0502020204030204" pitchFamily="34" charset="0"/>
                  </a:rPr>
                  <a:t>order</a:t>
                </a:r>
                <a:r>
                  <a:rPr lang="en-US" sz="1600" dirty="0">
                    <a:latin typeface="Calibri" panose="020F0502020204030204" pitchFamily="34" charset="0"/>
                    <a:cs typeface="Calibri" panose="020F0502020204030204" pitchFamily="34" charset="0"/>
                  </a:rPr>
                  <a:t>, </a:t>
                </a:r>
                <a14:m>
                  <m:oMath xmlns:m="http://schemas.openxmlformats.org/officeDocument/2006/math">
                    <m:r>
                      <a:rPr lang="en-US" sz="1600" i="1">
                        <a:latin typeface="Cambria Math" panose="02040503050406030204" pitchFamily="18" charset="0"/>
                        <a:cs typeface="Calibri" panose="020F0502020204030204" pitchFamily="34" charset="0"/>
                      </a:rPr>
                      <m:t>𝑟</m:t>
                    </m:r>
                  </m:oMath>
                </a14:m>
                <a:r>
                  <a:rPr lang="en-US" sz="1600" dirty="0">
                    <a:latin typeface="Calibri" panose="020F0502020204030204" pitchFamily="34" charset="0"/>
                    <a:cs typeface="Calibri" panose="020F0502020204030204" pitchFamily="34" charset="0"/>
                  </a:rPr>
                  <a:t> of these objects </a:t>
                </a:r>
                <a:r>
                  <a:rPr lang="en-US" sz="1600" b="1" i="1" dirty="0">
                    <a:latin typeface="Calibri" panose="020F0502020204030204" pitchFamily="34" charset="0"/>
                    <a:cs typeface="Calibri" panose="020F0502020204030204" pitchFamily="34" charset="0"/>
                  </a:rPr>
                  <a:t>with</a:t>
                </a:r>
                <a:r>
                  <a:rPr lang="en-US" sz="1600" dirty="0">
                    <a:latin typeface="Calibri" panose="020F0502020204030204" pitchFamily="34" charset="0"/>
                    <a:cs typeface="Calibri" panose="020F0502020204030204" pitchFamily="34" charset="0"/>
                  </a:rPr>
                  <a:t>, or </a:t>
                </a:r>
                <a:r>
                  <a:rPr lang="en-US" sz="1600" b="1" i="1" dirty="0">
                    <a:latin typeface="Calibri" panose="020F0502020204030204" pitchFamily="34" charset="0"/>
                    <a:cs typeface="Calibri" panose="020F0502020204030204" pitchFamily="34" charset="0"/>
                  </a:rPr>
                  <a:t>without</a:t>
                </a:r>
                <a:r>
                  <a:rPr lang="en-US" sz="1600" dirty="0">
                    <a:latin typeface="Calibri" panose="020F0502020204030204" pitchFamily="34" charset="0"/>
                    <a:cs typeface="Calibri" panose="020F0502020204030204" pitchFamily="34" charset="0"/>
                  </a:rPr>
                  <a:t>, repeated use of </a:t>
                </a:r>
                <a:r>
                  <a:rPr lang="en-US" sz="1600" dirty="0" smtClean="0">
                    <a:latin typeface="Calibri" panose="020F0502020204030204" pitchFamily="34" charset="0"/>
                    <a:cs typeface="Calibri" panose="020F0502020204030204" pitchFamily="34" charset="0"/>
                  </a:rPr>
                  <a:t>objects?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ℤ</m:t>
                        </m:r>
                      </m:e>
                      <m:sup>
                        <m:r>
                          <a:rPr lang="en-US" sz="1600" b="0" i="1" smtClean="0">
                            <a:latin typeface="Cambria Math" panose="02040503050406030204" pitchFamily="18" charset="0"/>
                            <a:cs typeface="Calibri" panose="020F0502020204030204" pitchFamily="34" charset="0"/>
                          </a:rPr>
                          <m:t>+</m:t>
                        </m:r>
                      </m:sup>
                    </m:sSup>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𝑟</m:t>
                    </m:r>
                    <m:r>
                      <a:rPr lang="en-US" sz="1600" b="0" i="1" smtClean="0">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ℤ</m:t>
                        </m:r>
                      </m:e>
                      <m:sup>
                        <m:r>
                          <a:rPr lang="en-US" sz="1600" b="0" i="1" smtClean="0">
                            <a:latin typeface="Cambria Math" panose="02040503050406030204" pitchFamily="18" charset="0"/>
                            <a:cs typeface="Calibri" panose="020F0502020204030204" pitchFamily="34" charset="0"/>
                          </a:rPr>
                          <m:t>≥0</m:t>
                        </m:r>
                      </m:sup>
                    </m:sSup>
                  </m:oMath>
                </a14:m>
                <a:r>
                  <a:rPr lang="en-US" sz="16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929279" y="2424357"/>
                <a:ext cx="6347460" cy="584775"/>
              </a:xfrm>
              <a:prstGeom prst="rect">
                <a:avLst/>
              </a:prstGeom>
              <a:blipFill rotWithShape="0">
                <a:blip r:embed="rId4"/>
                <a:stretch>
                  <a:fillRect l="-287" t="-1000" r="-287" b="-10000"/>
                </a:stretch>
              </a:blipFill>
              <a:ln w="25400">
                <a:solidFill>
                  <a:schemeClr val="accent1">
                    <a:lumMod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3121240030"/>
                  </p:ext>
                </p:extLst>
              </p:nvPr>
            </p:nvGraphicFramePr>
            <p:xfrm>
              <a:off x="2136648" y="5867400"/>
              <a:ext cx="6096000" cy="579120"/>
            </p:xfrm>
            <a:graphic>
              <a:graphicData uri="http://schemas.openxmlformats.org/drawingml/2006/table">
                <a:tbl>
                  <a:tblPr firstRow="1" bandRow="1">
                    <a:tableStyleId>{5940675A-B579-460E-94D1-54222C63F5DA}</a:tableStyleId>
                  </a:tblPr>
                  <a:tblGrid>
                    <a:gridCol w="1524000"/>
                    <a:gridCol w="1524000"/>
                    <a:gridCol w="1524000"/>
                    <a:gridCol w="1524000"/>
                  </a:tblGrid>
                  <a:tr h="370840">
                    <a:tc>
                      <a:txBody>
                        <a:bodyPr/>
                        <a:lstStyle/>
                        <a:p>
                          <a:pPr algn="ctr"/>
                          <a:r>
                            <a:rPr lang="en-US" sz="1600" dirty="0" smtClean="0">
                              <a:latin typeface="Calibri" panose="020F0502020204030204" pitchFamily="34" charset="0"/>
                              <a:cs typeface="Calibri" panose="020F0502020204030204" pitchFamily="34" charset="0"/>
                            </a:rPr>
                            <a:t>No</a:t>
                          </a:r>
                          <a:endParaRPr lang="en-US" sz="1600" dirty="0">
                            <a:latin typeface="Calibri" panose="020F0502020204030204" pitchFamily="34" charset="0"/>
                            <a:cs typeface="Calibri" panose="020F0502020204030204" pitchFamily="34" charset="0"/>
                          </a:endParaRPr>
                        </a:p>
                      </a:txBody>
                      <a:tcPr anchor="ctr">
                        <a:solidFill>
                          <a:schemeClr val="accent5">
                            <a:lumMod val="40000"/>
                            <a:lumOff val="60000"/>
                          </a:schemeClr>
                        </a:solidFill>
                      </a:tcPr>
                    </a:tc>
                    <a:tc>
                      <a:txBody>
                        <a:bodyPr/>
                        <a:lstStyle/>
                        <a:p>
                          <a:pPr algn="ctr"/>
                          <a:r>
                            <a:rPr lang="en-US" sz="1600" dirty="0" smtClean="0">
                              <a:latin typeface="Calibri" panose="020F0502020204030204" pitchFamily="34" charset="0"/>
                              <a:cs typeface="Calibri" panose="020F0502020204030204" pitchFamily="34" charset="0"/>
                            </a:rPr>
                            <a:t>Yes</a:t>
                          </a:r>
                          <a:endParaRPr lang="en-US" sz="1600" dirty="0">
                            <a:latin typeface="Calibri" panose="020F0502020204030204" pitchFamily="34" charset="0"/>
                            <a:cs typeface="Calibri" panose="020F0502020204030204" pitchFamily="34" charset="0"/>
                          </a:endParaRPr>
                        </a:p>
                      </a:txBody>
                      <a:tcPr anchor="ctr">
                        <a:solidFill>
                          <a:schemeClr val="accent5">
                            <a:lumMod val="40000"/>
                            <a:lumOff val="60000"/>
                          </a:schemeClr>
                        </a:solidFill>
                      </a:tcPr>
                    </a:tc>
                    <a:tc>
                      <a:txBody>
                        <a:bodyPr/>
                        <a:lstStyle/>
                        <a:p>
                          <a:pPr algn="ctr"/>
                          <a:r>
                            <a:rPr lang="en-US" sz="1600" dirty="0" smtClean="0">
                              <a:latin typeface="Calibri" panose="020F0502020204030204" pitchFamily="34" charset="0"/>
                              <a:cs typeface="Calibri" panose="020F0502020204030204" pitchFamily="34" charset="0"/>
                            </a:rPr>
                            <a:t>Combination with repetition</a:t>
                          </a:r>
                          <a:endParaRPr lang="en-US" sz="1600" dirty="0">
                            <a:latin typeface="Calibri" panose="020F0502020204030204" pitchFamily="34" charset="0"/>
                            <a:cs typeface="Calibri" panose="020F0502020204030204" pitchFamily="34" charset="0"/>
                          </a:endParaRPr>
                        </a:p>
                      </a:txBody>
                      <a:tcPr anchor="ctr">
                        <a:solidFill>
                          <a:schemeClr val="accent5">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𝐻</m:t>
                                </m:r>
                                <m:r>
                                  <a:rPr lang="en-US" sz="1600" smtClean="0">
                                    <a:latin typeface="Cambria Math" panose="02040503050406030204" pitchFamily="18" charset="0"/>
                                  </a:rPr>
                                  <m:t>(</m:t>
                                </m:r>
                                <m:r>
                                  <a:rPr lang="en-US" sz="1600" smtClean="0">
                                    <a:latin typeface="Cambria Math" panose="02040503050406030204" pitchFamily="18" charset="0"/>
                                  </a:rPr>
                                  <m:t>𝑛</m:t>
                                </m:r>
                                <m:r>
                                  <a:rPr lang="en-US" sz="1600" smtClean="0">
                                    <a:latin typeface="Cambria Math" panose="02040503050406030204" pitchFamily="18" charset="0"/>
                                  </a:rPr>
                                  <m:t>,</m:t>
                                </m:r>
                                <m:r>
                                  <a:rPr lang="en-US" sz="1600" smtClean="0">
                                    <a:latin typeface="Cambria Math" panose="02040503050406030204" pitchFamily="18" charset="0"/>
                                  </a:rPr>
                                  <m:t>𝑟</m:t>
                                </m:r>
                                <m:r>
                                  <a:rPr lang="en-US" sz="1600" smtClean="0">
                                    <a:latin typeface="Cambria Math" panose="02040503050406030204" pitchFamily="18" charset="0"/>
                                  </a:rPr>
                                  <m:t>)</m:t>
                                </m:r>
                              </m:oMath>
                            </m:oMathPara>
                          </a14:m>
                          <a:endParaRPr lang="en-US" sz="1600" dirty="0">
                            <a:latin typeface="Calibri" panose="020F0502020204030204" pitchFamily="34" charset="0"/>
                            <a:cs typeface="Calibri" panose="020F0502020204030204" pitchFamily="34" charset="0"/>
                          </a:endParaRPr>
                        </a:p>
                      </a:txBody>
                      <a:tcPr anchor="ctr">
                        <a:solidFill>
                          <a:schemeClr val="accent5">
                            <a:lumMod val="40000"/>
                            <a:lumOff val="60000"/>
                          </a:schemeClr>
                        </a:solidFill>
                      </a:tcPr>
                    </a:tc>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3121240030"/>
                  </p:ext>
                </p:extLst>
              </p:nvPr>
            </p:nvGraphicFramePr>
            <p:xfrm>
              <a:off x="2136648" y="5867400"/>
              <a:ext cx="6096000" cy="579120"/>
            </p:xfrm>
            <a:graphic>
              <a:graphicData uri="http://schemas.openxmlformats.org/drawingml/2006/table">
                <a:tbl>
                  <a:tblPr firstRow="1" bandRow="1">
                    <a:tableStyleId>{5940675A-B579-460E-94D1-54222C63F5DA}</a:tableStyleId>
                  </a:tblPr>
                  <a:tblGrid>
                    <a:gridCol w="1524000"/>
                    <a:gridCol w="1524000"/>
                    <a:gridCol w="1524000"/>
                    <a:gridCol w="1524000"/>
                  </a:tblGrid>
                  <a:tr h="579120">
                    <a:tc>
                      <a:txBody>
                        <a:bodyPr/>
                        <a:lstStyle/>
                        <a:p>
                          <a:pPr algn="ctr"/>
                          <a:r>
                            <a:rPr lang="en-US" sz="1600" dirty="0" smtClean="0">
                              <a:latin typeface="Calibri" panose="020F0502020204030204" pitchFamily="34" charset="0"/>
                              <a:cs typeface="Calibri" panose="020F0502020204030204" pitchFamily="34" charset="0"/>
                            </a:rPr>
                            <a:t>No</a:t>
                          </a:r>
                          <a:endParaRPr lang="en-US" sz="1600" dirty="0">
                            <a:latin typeface="Calibri" panose="020F0502020204030204" pitchFamily="34" charset="0"/>
                            <a:cs typeface="Calibri" panose="020F0502020204030204" pitchFamily="34" charset="0"/>
                          </a:endParaRPr>
                        </a:p>
                      </a:txBody>
                      <a:tcPr anchor="ctr">
                        <a:solidFill>
                          <a:schemeClr val="accent5">
                            <a:lumMod val="40000"/>
                            <a:lumOff val="60000"/>
                          </a:schemeClr>
                        </a:solidFill>
                      </a:tcPr>
                    </a:tc>
                    <a:tc>
                      <a:txBody>
                        <a:bodyPr/>
                        <a:lstStyle/>
                        <a:p>
                          <a:pPr algn="ctr"/>
                          <a:r>
                            <a:rPr lang="en-US" sz="1600" dirty="0" smtClean="0">
                              <a:latin typeface="Calibri" panose="020F0502020204030204" pitchFamily="34" charset="0"/>
                              <a:cs typeface="Calibri" panose="020F0502020204030204" pitchFamily="34" charset="0"/>
                            </a:rPr>
                            <a:t>Yes</a:t>
                          </a:r>
                          <a:endParaRPr lang="en-US" sz="1600" dirty="0">
                            <a:latin typeface="Calibri" panose="020F0502020204030204" pitchFamily="34" charset="0"/>
                            <a:cs typeface="Calibri" panose="020F0502020204030204" pitchFamily="34" charset="0"/>
                          </a:endParaRPr>
                        </a:p>
                      </a:txBody>
                      <a:tcPr anchor="ctr">
                        <a:solidFill>
                          <a:schemeClr val="accent5">
                            <a:lumMod val="40000"/>
                            <a:lumOff val="60000"/>
                          </a:schemeClr>
                        </a:solidFill>
                      </a:tcPr>
                    </a:tc>
                    <a:tc>
                      <a:txBody>
                        <a:bodyPr/>
                        <a:lstStyle/>
                        <a:p>
                          <a:pPr algn="ctr"/>
                          <a:r>
                            <a:rPr lang="en-US" sz="1600" dirty="0" smtClean="0">
                              <a:latin typeface="Calibri" panose="020F0502020204030204" pitchFamily="34" charset="0"/>
                              <a:cs typeface="Calibri" panose="020F0502020204030204" pitchFamily="34" charset="0"/>
                            </a:rPr>
                            <a:t>Combination with repetition</a:t>
                          </a:r>
                          <a:endParaRPr lang="en-US" sz="1600" dirty="0">
                            <a:latin typeface="Calibri" panose="020F0502020204030204" pitchFamily="34" charset="0"/>
                            <a:cs typeface="Calibri" panose="020F0502020204030204" pitchFamily="34" charset="0"/>
                          </a:endParaRPr>
                        </a:p>
                      </a:txBody>
                      <a:tcPr anchor="ctr">
                        <a:solidFill>
                          <a:schemeClr val="accent5">
                            <a:lumMod val="40000"/>
                            <a:lumOff val="60000"/>
                          </a:schemeClr>
                        </a:solidFill>
                      </a:tcPr>
                    </a:tc>
                    <a:tc>
                      <a:txBody>
                        <a:bodyPr/>
                        <a:lstStyle/>
                        <a:p>
                          <a:endParaRPr lang="en-US"/>
                        </a:p>
                      </a:txBody>
                      <a:tcPr anchor="ctr">
                        <a:blipFill rotWithShape="0">
                          <a:blip r:embed="rId5"/>
                          <a:stretch>
                            <a:fillRect l="-300800" t="-2083" r="-800" b="-12500"/>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1" name="Table 10"/>
              <p:cNvGraphicFramePr>
                <a:graphicFrameLocks noGrp="1"/>
              </p:cNvGraphicFramePr>
              <p:nvPr>
                <p:extLst>
                  <p:ext uri="{D42A27DB-BD31-4B8C-83A1-F6EECF244321}">
                    <p14:modId xmlns:p14="http://schemas.microsoft.com/office/powerpoint/2010/main" val="4257912813"/>
                  </p:ext>
                </p:extLst>
              </p:nvPr>
            </p:nvGraphicFramePr>
            <p:xfrm>
              <a:off x="2136648" y="4429760"/>
              <a:ext cx="6096000" cy="370840"/>
            </p:xfrm>
            <a:graphic>
              <a:graphicData uri="http://schemas.openxmlformats.org/drawingml/2006/table">
                <a:tbl>
                  <a:tblPr firstRow="1" bandRow="1">
                    <a:tableStyleId>{5940675A-B579-460E-94D1-54222C63F5DA}</a:tableStyleId>
                  </a:tblPr>
                  <a:tblGrid>
                    <a:gridCol w="1524000"/>
                    <a:gridCol w="1524000"/>
                    <a:gridCol w="1524000"/>
                    <a:gridCol w="1524000"/>
                  </a:tblGrid>
                  <a:tr h="370840">
                    <a:tc>
                      <a:txBody>
                        <a:bodyPr/>
                        <a:lstStyle/>
                        <a:p>
                          <a:pPr algn="ctr"/>
                          <a:r>
                            <a:rPr lang="en-US" sz="1600" dirty="0" smtClean="0">
                              <a:latin typeface="Calibri" panose="020F0502020204030204" pitchFamily="34" charset="0"/>
                              <a:cs typeface="Calibri" panose="020F0502020204030204" pitchFamily="34" charset="0"/>
                            </a:rPr>
                            <a:t>Yes</a:t>
                          </a:r>
                          <a:endParaRPr lang="en-US" sz="1600" dirty="0">
                            <a:latin typeface="Calibri" panose="020F0502020204030204" pitchFamily="34" charset="0"/>
                            <a:cs typeface="Calibri" panose="020F0502020204030204" pitchFamily="34" charset="0"/>
                          </a:endParaRPr>
                        </a:p>
                      </a:txBody>
                      <a:tcPr anchor="ctr">
                        <a:solidFill>
                          <a:srgbClr val="FFFF00"/>
                        </a:solidFill>
                      </a:tcPr>
                    </a:tc>
                    <a:tc>
                      <a:txBody>
                        <a:bodyPr/>
                        <a:lstStyle/>
                        <a:p>
                          <a:pPr algn="ctr"/>
                          <a:r>
                            <a:rPr lang="en-US" sz="1600" dirty="0" smtClean="0">
                              <a:latin typeface="Calibri" panose="020F0502020204030204" pitchFamily="34" charset="0"/>
                              <a:cs typeface="Calibri" panose="020F0502020204030204" pitchFamily="34" charset="0"/>
                            </a:rPr>
                            <a:t>Yes</a:t>
                          </a:r>
                          <a:endParaRPr lang="en-US" sz="1600" dirty="0">
                            <a:latin typeface="Calibri" panose="020F0502020204030204" pitchFamily="34" charset="0"/>
                            <a:cs typeface="Calibri" panose="020F0502020204030204" pitchFamily="34" charset="0"/>
                          </a:endParaRPr>
                        </a:p>
                      </a:txBody>
                      <a:tcPr anchor="ctr">
                        <a:solidFill>
                          <a:srgbClr val="FFFF00"/>
                        </a:solidFill>
                      </a:tcPr>
                    </a:tc>
                    <a:tc>
                      <a:txBody>
                        <a:bodyPr/>
                        <a:lstStyle/>
                        <a:p>
                          <a:pPr algn="ctr"/>
                          <a:r>
                            <a:rPr lang="en-US" sz="1600" dirty="0" smtClean="0">
                              <a:latin typeface="Calibri" panose="020F0502020204030204" pitchFamily="34" charset="0"/>
                              <a:cs typeface="Calibri" panose="020F0502020204030204" pitchFamily="34" charset="0"/>
                            </a:rPr>
                            <a:t>Arrangement</a:t>
                          </a:r>
                          <a:endParaRPr lang="en-US" sz="1600" dirty="0">
                            <a:latin typeface="Calibri" panose="020F0502020204030204" pitchFamily="34" charset="0"/>
                            <a:cs typeface="Calibri" panose="020F0502020204030204" pitchFamily="34" charset="0"/>
                          </a:endParaRPr>
                        </a:p>
                      </a:txBody>
                      <a:tcPr anchor="ctr">
                        <a:solidFill>
                          <a:srgbClr val="FFFF00"/>
                        </a:solidFill>
                      </a:tcPr>
                    </a:tc>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Calibri" panose="020F0502020204030204" pitchFamily="34" charset="0"/>
                                  </a:rPr>
                                  <m:t>𝐴</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𝑟</m:t>
                                </m:r>
                                <m:r>
                                  <a:rPr lang="en-US" sz="1600" b="0" i="1" smtClean="0">
                                    <a:latin typeface="Cambria Math" panose="02040503050406030204" pitchFamily="18" charset="0"/>
                                    <a:cs typeface="Calibri" panose="020F0502020204030204" pitchFamily="34" charset="0"/>
                                  </a:rPr>
                                  <m:t>)</m:t>
                                </m:r>
                              </m:oMath>
                            </m:oMathPara>
                          </a14:m>
                          <a:endParaRPr lang="en-US" sz="1600" dirty="0">
                            <a:latin typeface="Calibri" panose="020F0502020204030204" pitchFamily="34" charset="0"/>
                            <a:cs typeface="Calibri" panose="020F0502020204030204" pitchFamily="34" charset="0"/>
                          </a:endParaRPr>
                        </a:p>
                      </a:txBody>
                      <a:tcPr anchor="ctr">
                        <a:solidFill>
                          <a:srgbClr val="FFFF00"/>
                        </a:solidFill>
                      </a:tcPr>
                    </a:tc>
                  </a:tr>
                </a:tbl>
              </a:graphicData>
            </a:graphic>
          </p:graphicFrame>
        </mc:Choice>
        <mc:Fallback xmlns="">
          <p:graphicFrame>
            <p:nvGraphicFramePr>
              <p:cNvPr id="11" name="Table 10"/>
              <p:cNvGraphicFramePr>
                <a:graphicFrameLocks noGrp="1"/>
              </p:cNvGraphicFramePr>
              <p:nvPr>
                <p:extLst>
                  <p:ext uri="{D42A27DB-BD31-4B8C-83A1-F6EECF244321}">
                    <p14:modId xmlns:p14="http://schemas.microsoft.com/office/powerpoint/2010/main" val="4257912813"/>
                  </p:ext>
                </p:extLst>
              </p:nvPr>
            </p:nvGraphicFramePr>
            <p:xfrm>
              <a:off x="2136648" y="4429760"/>
              <a:ext cx="6096000" cy="370840"/>
            </p:xfrm>
            <a:graphic>
              <a:graphicData uri="http://schemas.openxmlformats.org/drawingml/2006/table">
                <a:tbl>
                  <a:tblPr firstRow="1" bandRow="1">
                    <a:tableStyleId>{5940675A-B579-460E-94D1-54222C63F5DA}</a:tableStyleId>
                  </a:tblPr>
                  <a:tblGrid>
                    <a:gridCol w="1524000"/>
                    <a:gridCol w="1524000"/>
                    <a:gridCol w="1524000"/>
                    <a:gridCol w="1524000"/>
                  </a:tblGrid>
                  <a:tr h="370840">
                    <a:tc>
                      <a:txBody>
                        <a:bodyPr/>
                        <a:lstStyle/>
                        <a:p>
                          <a:pPr algn="ctr"/>
                          <a:r>
                            <a:rPr lang="en-US" sz="1600" dirty="0" smtClean="0">
                              <a:latin typeface="Calibri" panose="020F0502020204030204" pitchFamily="34" charset="0"/>
                              <a:cs typeface="Calibri" panose="020F0502020204030204" pitchFamily="34" charset="0"/>
                            </a:rPr>
                            <a:t>Yes</a:t>
                          </a:r>
                          <a:endParaRPr lang="en-US" sz="1600" dirty="0">
                            <a:latin typeface="Calibri" panose="020F0502020204030204" pitchFamily="34" charset="0"/>
                            <a:cs typeface="Calibri" panose="020F0502020204030204" pitchFamily="34" charset="0"/>
                          </a:endParaRPr>
                        </a:p>
                      </a:txBody>
                      <a:tcPr anchor="ctr">
                        <a:solidFill>
                          <a:srgbClr val="FFFF00"/>
                        </a:solidFill>
                      </a:tcPr>
                    </a:tc>
                    <a:tc>
                      <a:txBody>
                        <a:bodyPr/>
                        <a:lstStyle/>
                        <a:p>
                          <a:pPr algn="ctr"/>
                          <a:r>
                            <a:rPr lang="en-US" sz="1600" dirty="0" smtClean="0">
                              <a:latin typeface="Calibri" panose="020F0502020204030204" pitchFamily="34" charset="0"/>
                              <a:cs typeface="Calibri" panose="020F0502020204030204" pitchFamily="34" charset="0"/>
                            </a:rPr>
                            <a:t>Yes</a:t>
                          </a:r>
                          <a:endParaRPr lang="en-US" sz="1600" dirty="0">
                            <a:latin typeface="Calibri" panose="020F0502020204030204" pitchFamily="34" charset="0"/>
                            <a:cs typeface="Calibri" panose="020F0502020204030204" pitchFamily="34" charset="0"/>
                          </a:endParaRPr>
                        </a:p>
                      </a:txBody>
                      <a:tcPr anchor="ctr">
                        <a:solidFill>
                          <a:srgbClr val="FFFF00"/>
                        </a:solidFill>
                      </a:tcPr>
                    </a:tc>
                    <a:tc>
                      <a:txBody>
                        <a:bodyPr/>
                        <a:lstStyle/>
                        <a:p>
                          <a:pPr algn="ctr"/>
                          <a:r>
                            <a:rPr lang="en-US" sz="1600" dirty="0" smtClean="0">
                              <a:latin typeface="Calibri" panose="020F0502020204030204" pitchFamily="34" charset="0"/>
                              <a:cs typeface="Calibri" panose="020F0502020204030204" pitchFamily="34" charset="0"/>
                            </a:rPr>
                            <a:t>Arrangement</a:t>
                          </a:r>
                          <a:endParaRPr lang="en-US" sz="1600" dirty="0">
                            <a:latin typeface="Calibri" panose="020F0502020204030204" pitchFamily="34" charset="0"/>
                            <a:cs typeface="Calibri" panose="020F0502020204030204" pitchFamily="34" charset="0"/>
                          </a:endParaRPr>
                        </a:p>
                      </a:txBody>
                      <a:tcPr anchor="ctr">
                        <a:solidFill>
                          <a:srgbClr val="FFFF00"/>
                        </a:solidFill>
                      </a:tcPr>
                    </a:tc>
                    <a:tc>
                      <a:txBody>
                        <a:bodyPr/>
                        <a:lstStyle/>
                        <a:p>
                          <a:endParaRPr lang="en-US"/>
                        </a:p>
                      </a:txBody>
                      <a:tcPr anchor="ctr">
                        <a:blipFill rotWithShape="0">
                          <a:blip r:embed="rId6"/>
                          <a:stretch>
                            <a:fillRect l="-300800" t="-1613" r="-800" b="-16129"/>
                          </a:stretch>
                        </a:blipFill>
                      </a:tcPr>
                    </a:tc>
                  </a:tr>
                </a:tbl>
              </a:graphicData>
            </a:graphic>
          </p:graphicFrame>
        </mc:Fallback>
      </mc:AlternateContent>
      <p:graphicFrame>
        <p:nvGraphicFramePr>
          <p:cNvPr id="12" name="Table 11"/>
          <p:cNvGraphicFramePr>
            <a:graphicFrameLocks noGrp="1"/>
          </p:cNvGraphicFramePr>
          <p:nvPr>
            <p:extLst>
              <p:ext uri="{D42A27DB-BD31-4B8C-83A1-F6EECF244321}">
                <p14:modId xmlns:p14="http://schemas.microsoft.com/office/powerpoint/2010/main" val="1077897469"/>
              </p:ext>
            </p:extLst>
          </p:nvPr>
        </p:nvGraphicFramePr>
        <p:xfrm>
          <a:off x="2136648" y="3810000"/>
          <a:ext cx="6096000" cy="579120"/>
        </p:xfrm>
        <a:graphic>
          <a:graphicData uri="http://schemas.openxmlformats.org/drawingml/2006/table">
            <a:tbl>
              <a:tblPr firstRow="1" bandRow="1">
                <a:tableStyleId>{7DF18680-E054-41AD-8BC1-D1AEF772440D}</a:tableStyleId>
              </a:tblPr>
              <a:tblGrid>
                <a:gridCol w="1524000"/>
                <a:gridCol w="1524000"/>
                <a:gridCol w="1524000"/>
                <a:gridCol w="1524000"/>
              </a:tblGrid>
              <a:tr h="370840">
                <a:tc>
                  <a:txBody>
                    <a:bodyPr/>
                    <a:lstStyle/>
                    <a:p>
                      <a:pPr algn="ctr"/>
                      <a:r>
                        <a:rPr lang="en-US" sz="1600" dirty="0" smtClean="0">
                          <a:latin typeface="Calibri" panose="020F0502020204030204" pitchFamily="34" charset="0"/>
                          <a:cs typeface="Calibri" panose="020F0502020204030204" pitchFamily="34" charset="0"/>
                        </a:rPr>
                        <a:t>Order Is</a:t>
                      </a:r>
                      <a:r>
                        <a:rPr lang="en-US" sz="1600" baseline="0" dirty="0" smtClean="0">
                          <a:latin typeface="Calibri" panose="020F0502020204030204" pitchFamily="34" charset="0"/>
                          <a:cs typeface="Calibri" panose="020F0502020204030204" pitchFamily="34" charset="0"/>
                        </a:rPr>
                        <a:t> Relevant</a:t>
                      </a:r>
                      <a:endParaRPr lang="en-US" sz="1600" dirty="0">
                        <a:latin typeface="Calibri" panose="020F0502020204030204" pitchFamily="34" charset="0"/>
                        <a:cs typeface="Calibri" panose="020F0502020204030204" pitchFamily="34" charset="0"/>
                      </a:endParaRPr>
                    </a:p>
                  </a:txBody>
                  <a:tcPr anchor="ctr">
                    <a:solidFill>
                      <a:schemeClr val="accent1"/>
                    </a:solidFill>
                  </a:tcPr>
                </a:tc>
                <a:tc>
                  <a:txBody>
                    <a:bodyPr/>
                    <a:lstStyle/>
                    <a:p>
                      <a:pPr algn="ctr"/>
                      <a:r>
                        <a:rPr lang="en-US" sz="1600" dirty="0" smtClean="0">
                          <a:latin typeface="Calibri" panose="020F0502020204030204" pitchFamily="34" charset="0"/>
                          <a:cs typeface="Calibri" panose="020F0502020204030204" pitchFamily="34" charset="0"/>
                        </a:rPr>
                        <a:t>Repetitions Are Allowed</a:t>
                      </a:r>
                      <a:endParaRPr lang="en-US" sz="1600" dirty="0">
                        <a:latin typeface="Calibri" panose="020F0502020204030204" pitchFamily="34" charset="0"/>
                        <a:cs typeface="Calibri" panose="020F0502020204030204" pitchFamily="34" charset="0"/>
                      </a:endParaRPr>
                    </a:p>
                  </a:txBody>
                  <a:tcPr anchor="ctr">
                    <a:solidFill>
                      <a:schemeClr val="accent1"/>
                    </a:solidFill>
                  </a:tcPr>
                </a:tc>
                <a:tc>
                  <a:txBody>
                    <a:bodyPr/>
                    <a:lstStyle/>
                    <a:p>
                      <a:pPr algn="ctr"/>
                      <a:r>
                        <a:rPr lang="en-US" sz="1600" dirty="0" smtClean="0">
                          <a:latin typeface="Calibri" panose="020F0502020204030204" pitchFamily="34" charset="0"/>
                          <a:cs typeface="Calibri" panose="020F0502020204030204" pitchFamily="34" charset="0"/>
                        </a:rPr>
                        <a:t>Class</a:t>
                      </a:r>
                      <a:r>
                        <a:rPr lang="en-US" sz="1600" baseline="0" dirty="0" smtClean="0">
                          <a:latin typeface="Calibri" panose="020F0502020204030204" pitchFamily="34" charset="0"/>
                          <a:cs typeface="Calibri" panose="020F0502020204030204" pitchFamily="34" charset="0"/>
                        </a:rPr>
                        <a:t> of the Problem</a:t>
                      </a:r>
                      <a:endParaRPr lang="en-US" sz="1600" dirty="0">
                        <a:latin typeface="Calibri" panose="020F0502020204030204" pitchFamily="34" charset="0"/>
                        <a:cs typeface="Calibri" panose="020F0502020204030204" pitchFamily="34" charset="0"/>
                      </a:endParaRPr>
                    </a:p>
                  </a:txBody>
                  <a:tcPr anchor="ctr">
                    <a:solidFill>
                      <a:schemeClr val="accent1"/>
                    </a:solidFill>
                  </a:tcPr>
                </a:tc>
                <a:tc>
                  <a:txBody>
                    <a:bodyPr/>
                    <a:lstStyle/>
                    <a:p>
                      <a:pPr algn="ctr"/>
                      <a:r>
                        <a:rPr lang="en-US" sz="1600" dirty="0" smtClean="0">
                          <a:latin typeface="Calibri" panose="020F0502020204030204" pitchFamily="34" charset="0"/>
                          <a:cs typeface="Calibri" panose="020F0502020204030204" pitchFamily="34" charset="0"/>
                        </a:rPr>
                        <a:t>Notation</a:t>
                      </a:r>
                      <a:endParaRPr lang="en-US" sz="1600" dirty="0">
                        <a:latin typeface="Calibri" panose="020F0502020204030204" pitchFamily="34" charset="0"/>
                        <a:cs typeface="Calibri" panose="020F0502020204030204" pitchFamily="34" charset="0"/>
                      </a:endParaRPr>
                    </a:p>
                  </a:txBody>
                  <a:tcPr anchor="ctr">
                    <a:solidFill>
                      <a:schemeClr val="accent1"/>
                    </a:solidFill>
                  </a:tcPr>
                </a:tc>
              </a:tr>
            </a:tbl>
          </a:graphicData>
        </a:graphic>
      </p:graphicFrame>
      <mc:AlternateContent xmlns:mc="http://schemas.openxmlformats.org/markup-compatibility/2006" xmlns:a14="http://schemas.microsoft.com/office/drawing/2010/main">
        <mc:Choice Requires="a14">
          <p:graphicFrame>
            <p:nvGraphicFramePr>
              <p:cNvPr id="13" name="Table 12"/>
              <p:cNvGraphicFramePr>
                <a:graphicFrameLocks noGrp="1"/>
              </p:cNvGraphicFramePr>
              <p:nvPr>
                <p:extLst>
                  <p:ext uri="{D42A27DB-BD31-4B8C-83A1-F6EECF244321}">
                    <p14:modId xmlns:p14="http://schemas.microsoft.com/office/powerpoint/2010/main" val="129970599"/>
                  </p:ext>
                </p:extLst>
              </p:nvPr>
            </p:nvGraphicFramePr>
            <p:xfrm>
              <a:off x="2136648" y="4876800"/>
              <a:ext cx="6096000" cy="370840"/>
            </p:xfrm>
            <a:graphic>
              <a:graphicData uri="http://schemas.openxmlformats.org/drawingml/2006/table">
                <a:tbl>
                  <a:tblPr firstRow="1" bandRow="1">
                    <a:tableStyleId>{5940675A-B579-460E-94D1-54222C63F5DA}</a:tableStyleId>
                  </a:tblPr>
                  <a:tblGrid>
                    <a:gridCol w="1524000"/>
                    <a:gridCol w="1524000"/>
                    <a:gridCol w="1524000"/>
                    <a:gridCol w="1524000"/>
                  </a:tblGrid>
                  <a:tr h="370840">
                    <a:tc>
                      <a:txBody>
                        <a:bodyPr/>
                        <a:lstStyle/>
                        <a:p>
                          <a:pPr algn="ctr"/>
                          <a:r>
                            <a:rPr lang="en-US" sz="1600" dirty="0" smtClean="0">
                              <a:latin typeface="Calibri" panose="020F0502020204030204" pitchFamily="34" charset="0"/>
                              <a:cs typeface="Calibri" panose="020F0502020204030204" pitchFamily="34" charset="0"/>
                            </a:rPr>
                            <a:t>Yes</a:t>
                          </a:r>
                          <a:endParaRPr lang="en-US" sz="1600" b="0" dirty="0">
                            <a:latin typeface="Calibri" panose="020F0502020204030204" pitchFamily="34" charset="0"/>
                            <a:cs typeface="Calibri" panose="020F0502020204030204" pitchFamily="34" charset="0"/>
                          </a:endParaRPr>
                        </a:p>
                      </a:txBody>
                      <a:tcPr anchor="ctr">
                        <a:solidFill>
                          <a:schemeClr val="tx2">
                            <a:lumMod val="20000"/>
                            <a:lumOff val="80000"/>
                          </a:schemeClr>
                        </a:solidFill>
                      </a:tcPr>
                    </a:tc>
                    <a:tc>
                      <a:txBody>
                        <a:bodyPr/>
                        <a:lstStyle/>
                        <a:p>
                          <a:pPr algn="ctr"/>
                          <a:r>
                            <a:rPr lang="en-US" sz="1600" dirty="0" smtClean="0">
                              <a:latin typeface="Calibri" panose="020F0502020204030204" pitchFamily="34" charset="0"/>
                              <a:cs typeface="Calibri" panose="020F0502020204030204" pitchFamily="34" charset="0"/>
                            </a:rPr>
                            <a:t>No</a:t>
                          </a:r>
                          <a:endParaRPr lang="en-US" sz="1600" b="0" dirty="0">
                            <a:latin typeface="Calibri" panose="020F0502020204030204" pitchFamily="34" charset="0"/>
                            <a:cs typeface="Calibri" panose="020F0502020204030204" pitchFamily="34" charset="0"/>
                          </a:endParaRPr>
                        </a:p>
                      </a:txBody>
                      <a:tcPr anchor="ctr">
                        <a:solidFill>
                          <a:schemeClr val="tx2">
                            <a:lumMod val="20000"/>
                            <a:lumOff val="80000"/>
                          </a:schemeClr>
                        </a:solidFill>
                      </a:tcPr>
                    </a:tc>
                    <a:tc>
                      <a:txBody>
                        <a:bodyPr/>
                        <a:lstStyle/>
                        <a:p>
                          <a:pPr algn="ctr"/>
                          <a:r>
                            <a:rPr lang="en-US" sz="1600" dirty="0" smtClean="0">
                              <a:latin typeface="Calibri" panose="020F0502020204030204" pitchFamily="34" charset="0"/>
                              <a:cs typeface="Calibri" panose="020F0502020204030204" pitchFamily="34" charset="0"/>
                            </a:rPr>
                            <a:t>Permutation</a:t>
                          </a:r>
                          <a:endParaRPr lang="en-US" sz="1600" b="0" dirty="0">
                            <a:latin typeface="Calibri" panose="020F0502020204030204" pitchFamily="34" charset="0"/>
                            <a:cs typeface="Calibri" panose="020F0502020204030204" pitchFamily="34" charset="0"/>
                          </a:endParaRPr>
                        </a:p>
                      </a:txBody>
                      <a:tcPr anchor="ctr">
                        <a:solidFill>
                          <a:schemeClr val="tx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Calibri" panose="020F0502020204030204" pitchFamily="34" charset="0"/>
                                  </a:rPr>
                                  <m:t>𝑃</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𝑟</m:t>
                                </m:r>
                                <m:r>
                                  <a:rPr lang="en-US" sz="1600" b="0" i="1" smtClean="0">
                                    <a:latin typeface="Cambria Math" panose="02040503050406030204" pitchFamily="18" charset="0"/>
                                    <a:cs typeface="Calibri" panose="020F0502020204030204" pitchFamily="34" charset="0"/>
                                  </a:rPr>
                                  <m:t>)</m:t>
                                </m:r>
                              </m:oMath>
                            </m:oMathPara>
                          </a14:m>
                          <a:endParaRPr lang="en-US" sz="1600" b="0" dirty="0">
                            <a:latin typeface="Calibri" panose="020F0502020204030204" pitchFamily="34" charset="0"/>
                            <a:cs typeface="Calibri" panose="020F0502020204030204" pitchFamily="34" charset="0"/>
                          </a:endParaRPr>
                        </a:p>
                      </a:txBody>
                      <a:tcPr anchor="ctr">
                        <a:solidFill>
                          <a:schemeClr val="tx2">
                            <a:lumMod val="20000"/>
                            <a:lumOff val="80000"/>
                          </a:schemeClr>
                        </a:solidFill>
                      </a:tcPr>
                    </a:tc>
                  </a:tr>
                </a:tbl>
              </a:graphicData>
            </a:graphic>
          </p:graphicFrame>
        </mc:Choice>
        <mc:Fallback xmlns="">
          <p:graphicFrame>
            <p:nvGraphicFramePr>
              <p:cNvPr id="13" name="Table 12"/>
              <p:cNvGraphicFramePr>
                <a:graphicFrameLocks noGrp="1"/>
              </p:cNvGraphicFramePr>
              <p:nvPr>
                <p:extLst>
                  <p:ext uri="{D42A27DB-BD31-4B8C-83A1-F6EECF244321}">
                    <p14:modId xmlns:p14="http://schemas.microsoft.com/office/powerpoint/2010/main" val="129970599"/>
                  </p:ext>
                </p:extLst>
              </p:nvPr>
            </p:nvGraphicFramePr>
            <p:xfrm>
              <a:off x="2136648" y="4876800"/>
              <a:ext cx="6096000" cy="370840"/>
            </p:xfrm>
            <a:graphic>
              <a:graphicData uri="http://schemas.openxmlformats.org/drawingml/2006/table">
                <a:tbl>
                  <a:tblPr firstRow="1" bandRow="1">
                    <a:tableStyleId>{5940675A-B579-460E-94D1-54222C63F5DA}</a:tableStyleId>
                  </a:tblPr>
                  <a:tblGrid>
                    <a:gridCol w="1524000"/>
                    <a:gridCol w="1524000"/>
                    <a:gridCol w="1524000"/>
                    <a:gridCol w="1524000"/>
                  </a:tblGrid>
                  <a:tr h="370840">
                    <a:tc>
                      <a:txBody>
                        <a:bodyPr/>
                        <a:lstStyle/>
                        <a:p>
                          <a:pPr algn="ctr"/>
                          <a:r>
                            <a:rPr lang="en-US" sz="1600" dirty="0" smtClean="0">
                              <a:latin typeface="Calibri" panose="020F0502020204030204" pitchFamily="34" charset="0"/>
                              <a:cs typeface="Calibri" panose="020F0502020204030204" pitchFamily="34" charset="0"/>
                            </a:rPr>
                            <a:t>Yes</a:t>
                          </a:r>
                          <a:endParaRPr lang="en-US" sz="1600" b="0" dirty="0">
                            <a:latin typeface="Calibri" panose="020F0502020204030204" pitchFamily="34" charset="0"/>
                            <a:cs typeface="Calibri" panose="020F0502020204030204" pitchFamily="34" charset="0"/>
                          </a:endParaRPr>
                        </a:p>
                      </a:txBody>
                      <a:tcPr anchor="ctr">
                        <a:solidFill>
                          <a:schemeClr val="tx2">
                            <a:lumMod val="20000"/>
                            <a:lumOff val="80000"/>
                          </a:schemeClr>
                        </a:solidFill>
                      </a:tcPr>
                    </a:tc>
                    <a:tc>
                      <a:txBody>
                        <a:bodyPr/>
                        <a:lstStyle/>
                        <a:p>
                          <a:pPr algn="ctr"/>
                          <a:r>
                            <a:rPr lang="en-US" sz="1600" dirty="0" smtClean="0">
                              <a:latin typeface="Calibri" panose="020F0502020204030204" pitchFamily="34" charset="0"/>
                              <a:cs typeface="Calibri" panose="020F0502020204030204" pitchFamily="34" charset="0"/>
                            </a:rPr>
                            <a:t>No</a:t>
                          </a:r>
                          <a:endParaRPr lang="en-US" sz="1600" b="0" dirty="0">
                            <a:latin typeface="Calibri" panose="020F0502020204030204" pitchFamily="34" charset="0"/>
                            <a:cs typeface="Calibri" panose="020F0502020204030204" pitchFamily="34" charset="0"/>
                          </a:endParaRPr>
                        </a:p>
                      </a:txBody>
                      <a:tcPr anchor="ctr">
                        <a:solidFill>
                          <a:schemeClr val="tx2">
                            <a:lumMod val="20000"/>
                            <a:lumOff val="80000"/>
                          </a:schemeClr>
                        </a:solidFill>
                      </a:tcPr>
                    </a:tc>
                    <a:tc>
                      <a:txBody>
                        <a:bodyPr/>
                        <a:lstStyle/>
                        <a:p>
                          <a:pPr algn="ctr"/>
                          <a:r>
                            <a:rPr lang="en-US" sz="1600" dirty="0" smtClean="0">
                              <a:latin typeface="Calibri" panose="020F0502020204030204" pitchFamily="34" charset="0"/>
                              <a:cs typeface="Calibri" panose="020F0502020204030204" pitchFamily="34" charset="0"/>
                            </a:rPr>
                            <a:t>Permutation</a:t>
                          </a:r>
                          <a:endParaRPr lang="en-US" sz="1600" b="0" dirty="0">
                            <a:latin typeface="Calibri" panose="020F0502020204030204" pitchFamily="34" charset="0"/>
                            <a:cs typeface="Calibri" panose="020F0502020204030204" pitchFamily="34" charset="0"/>
                          </a:endParaRPr>
                        </a:p>
                      </a:txBody>
                      <a:tcPr anchor="ctr">
                        <a:solidFill>
                          <a:schemeClr val="tx2">
                            <a:lumMod val="20000"/>
                            <a:lumOff val="80000"/>
                          </a:schemeClr>
                        </a:solidFill>
                      </a:tcPr>
                    </a:tc>
                    <a:tc>
                      <a:txBody>
                        <a:bodyPr/>
                        <a:lstStyle/>
                        <a:p>
                          <a:endParaRPr lang="en-US"/>
                        </a:p>
                      </a:txBody>
                      <a:tcPr anchor="ctr">
                        <a:blipFill rotWithShape="0">
                          <a:blip r:embed="rId7"/>
                          <a:stretch>
                            <a:fillRect l="-300800" t="-3279" r="-800" b="-16393"/>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4" name="Table 13"/>
              <p:cNvGraphicFramePr>
                <a:graphicFrameLocks noGrp="1"/>
              </p:cNvGraphicFramePr>
              <p:nvPr>
                <p:extLst>
                  <p:ext uri="{D42A27DB-BD31-4B8C-83A1-F6EECF244321}">
                    <p14:modId xmlns:p14="http://schemas.microsoft.com/office/powerpoint/2010/main" val="3657610873"/>
                  </p:ext>
                </p:extLst>
              </p:nvPr>
            </p:nvGraphicFramePr>
            <p:xfrm>
              <a:off x="2136648" y="5334825"/>
              <a:ext cx="6096000" cy="456375"/>
            </p:xfrm>
            <a:graphic>
              <a:graphicData uri="http://schemas.openxmlformats.org/drawingml/2006/table">
                <a:tbl>
                  <a:tblPr firstRow="1" bandRow="1">
                    <a:tableStyleId>{5940675A-B579-460E-94D1-54222C63F5DA}</a:tableStyleId>
                  </a:tblPr>
                  <a:tblGrid>
                    <a:gridCol w="1524000"/>
                    <a:gridCol w="1524000"/>
                    <a:gridCol w="1524000"/>
                    <a:gridCol w="1524000"/>
                  </a:tblGrid>
                  <a:tr h="370840">
                    <a:tc>
                      <a:txBody>
                        <a:bodyPr/>
                        <a:lstStyle/>
                        <a:p>
                          <a:pPr algn="ctr"/>
                          <a:r>
                            <a:rPr lang="en-US" sz="1600" dirty="0" smtClean="0">
                              <a:latin typeface="Calibri" panose="020F0502020204030204" pitchFamily="34" charset="0"/>
                              <a:cs typeface="Calibri" panose="020F0502020204030204" pitchFamily="34" charset="0"/>
                            </a:rPr>
                            <a:t>No</a:t>
                          </a:r>
                          <a:endParaRPr lang="en-US" sz="1600" dirty="0">
                            <a:latin typeface="Calibri" panose="020F0502020204030204" pitchFamily="34" charset="0"/>
                            <a:cs typeface="Calibri" panose="020F0502020204030204" pitchFamily="34" charset="0"/>
                          </a:endParaRPr>
                        </a:p>
                      </a:txBody>
                      <a:tcPr anchor="ctr">
                        <a:solidFill>
                          <a:schemeClr val="accent4">
                            <a:lumMod val="40000"/>
                            <a:lumOff val="60000"/>
                          </a:schemeClr>
                        </a:solidFill>
                      </a:tcPr>
                    </a:tc>
                    <a:tc>
                      <a:txBody>
                        <a:bodyPr/>
                        <a:lstStyle/>
                        <a:p>
                          <a:pPr algn="ctr"/>
                          <a:r>
                            <a:rPr lang="en-US" sz="1600" dirty="0" smtClean="0">
                              <a:latin typeface="Calibri" panose="020F0502020204030204" pitchFamily="34" charset="0"/>
                              <a:cs typeface="Calibri" panose="020F0502020204030204" pitchFamily="34" charset="0"/>
                            </a:rPr>
                            <a:t>No</a:t>
                          </a:r>
                          <a:endParaRPr lang="en-US" sz="1600" dirty="0">
                            <a:latin typeface="Calibri" panose="020F0502020204030204" pitchFamily="34" charset="0"/>
                            <a:cs typeface="Calibri" panose="020F0502020204030204" pitchFamily="34" charset="0"/>
                          </a:endParaRPr>
                        </a:p>
                      </a:txBody>
                      <a:tcPr anchor="ctr">
                        <a:solidFill>
                          <a:schemeClr val="accent4">
                            <a:lumMod val="40000"/>
                            <a:lumOff val="60000"/>
                          </a:schemeClr>
                        </a:solidFill>
                      </a:tcPr>
                    </a:tc>
                    <a:tc>
                      <a:txBody>
                        <a:bodyPr/>
                        <a:lstStyle/>
                        <a:p>
                          <a:pPr algn="ctr"/>
                          <a:r>
                            <a:rPr lang="en-US" sz="1600" dirty="0" smtClean="0">
                              <a:latin typeface="Calibri" panose="020F0502020204030204" pitchFamily="34" charset="0"/>
                              <a:cs typeface="Calibri" panose="020F0502020204030204" pitchFamily="34" charset="0"/>
                            </a:rPr>
                            <a:t>Combination</a:t>
                          </a:r>
                          <a:endParaRPr lang="en-US" sz="1600" dirty="0">
                            <a:latin typeface="Calibri" panose="020F0502020204030204" pitchFamily="34" charset="0"/>
                            <a:cs typeface="Calibri" panose="020F0502020204030204" pitchFamily="34" charset="0"/>
                          </a:endParaRPr>
                        </a:p>
                      </a:txBody>
                      <a:tcPr anchor="ctr">
                        <a:solidFill>
                          <a:schemeClr val="accent4">
                            <a:lumMod val="40000"/>
                            <a:lumOff val="60000"/>
                          </a:schemeClr>
                        </a:solidFill>
                      </a:tcPr>
                    </a:tc>
                    <a:tc>
                      <a:txBody>
                        <a:bodyPr/>
                        <a:lstStyle/>
                        <a:p>
                          <a:pPr algn="ctr"/>
                          <a14:m>
                            <m:oMath xmlns:m="http://schemas.openxmlformats.org/officeDocument/2006/math">
                              <m:r>
                                <a:rPr lang="en-US" sz="1600" smtClean="0">
                                  <a:latin typeface="Cambria Math" panose="02040503050406030204" pitchFamily="18" charset="0"/>
                                </a:rPr>
                                <m:t>𝐶</m:t>
                              </m:r>
                              <m:r>
                                <a:rPr lang="en-US" sz="1600" smtClean="0">
                                  <a:latin typeface="Cambria Math" panose="02040503050406030204" pitchFamily="18" charset="0"/>
                                </a:rPr>
                                <m:t>(</m:t>
                              </m:r>
                              <m:r>
                                <a:rPr lang="en-US" sz="1600" smtClean="0">
                                  <a:latin typeface="Cambria Math" panose="02040503050406030204" pitchFamily="18" charset="0"/>
                                </a:rPr>
                                <m:t>𝑛</m:t>
                              </m:r>
                              <m:r>
                                <a:rPr lang="en-US" sz="1600" smtClean="0">
                                  <a:latin typeface="Cambria Math" panose="02040503050406030204" pitchFamily="18" charset="0"/>
                                </a:rPr>
                                <m:t>,</m:t>
                              </m:r>
                              <m:r>
                                <a:rPr lang="en-US" sz="1600" smtClean="0">
                                  <a:latin typeface="Cambria Math" panose="02040503050406030204" pitchFamily="18" charset="0"/>
                                </a:rPr>
                                <m:t>𝑟</m:t>
                              </m:r>
                              <m:r>
                                <a:rPr lang="en-US" sz="1600" smtClean="0">
                                  <a:latin typeface="Cambria Math" panose="02040503050406030204" pitchFamily="18" charset="0"/>
                                </a:rPr>
                                <m:t>)</m:t>
                              </m:r>
                            </m:oMath>
                          </a14:m>
                          <a:r>
                            <a:rPr lang="en-US" sz="1600" dirty="0" smtClean="0">
                              <a:latin typeface="Calibri" panose="020F0502020204030204" pitchFamily="34" charset="0"/>
                              <a:cs typeface="Calibri" panose="020F0502020204030204" pitchFamily="34" charset="0"/>
                            </a:rPr>
                            <a:t> or </a:t>
                          </a:r>
                          <a14:m>
                            <m:oMath xmlns:m="http://schemas.openxmlformats.org/officeDocument/2006/math">
                              <m:d>
                                <m:dPr>
                                  <m:ctrlPr>
                                    <a:rPr lang="en-US" sz="1600" i="1" smtClean="0">
                                      <a:latin typeface="Cambria Math" panose="02040503050406030204" pitchFamily="18" charset="0"/>
                                    </a:rPr>
                                  </m:ctrlPr>
                                </m:dPr>
                                <m:e>
                                  <m:m>
                                    <m:mPr>
                                      <m:mcs>
                                        <m:mc>
                                          <m:mcPr>
                                            <m:count m:val="1"/>
                                            <m:mcJc m:val="center"/>
                                          </m:mcPr>
                                        </m:mc>
                                      </m:mcs>
                                      <m:ctrlPr>
                                        <a:rPr lang="en-US" sz="1600" i="1" smtClean="0">
                                          <a:latin typeface="Cambria Math" panose="02040503050406030204" pitchFamily="18" charset="0"/>
                                        </a:rPr>
                                      </m:ctrlPr>
                                    </m:mPr>
                                    <m:mr>
                                      <m:e>
                                        <m:r>
                                          <m:rPr>
                                            <m:brk m:alnAt="7"/>
                                          </m:rPr>
                                          <a:rPr lang="en-US" sz="1600" smtClean="0">
                                            <a:latin typeface="Cambria Math" panose="02040503050406030204" pitchFamily="18" charset="0"/>
                                          </a:rPr>
                                          <m:t>𝑛</m:t>
                                        </m:r>
                                      </m:e>
                                    </m:mr>
                                    <m:mr>
                                      <m:e>
                                        <m:r>
                                          <a:rPr lang="en-US" sz="1600" smtClean="0">
                                            <a:latin typeface="Cambria Math" panose="02040503050406030204" pitchFamily="18" charset="0"/>
                                          </a:rPr>
                                          <m:t>𝑟</m:t>
                                        </m:r>
                                      </m:e>
                                    </m:mr>
                                  </m:m>
                                </m:e>
                              </m:d>
                            </m:oMath>
                          </a14:m>
                          <a:endParaRPr lang="en-US" sz="1600" dirty="0">
                            <a:latin typeface="Calibri" panose="020F0502020204030204" pitchFamily="34" charset="0"/>
                            <a:cs typeface="Calibri" panose="020F0502020204030204" pitchFamily="34" charset="0"/>
                          </a:endParaRPr>
                        </a:p>
                      </a:txBody>
                      <a:tcPr anchor="ctr">
                        <a:solidFill>
                          <a:schemeClr val="accent4">
                            <a:lumMod val="40000"/>
                            <a:lumOff val="60000"/>
                          </a:schemeClr>
                        </a:solidFill>
                      </a:tcPr>
                    </a:tc>
                  </a:tr>
                </a:tbl>
              </a:graphicData>
            </a:graphic>
          </p:graphicFrame>
        </mc:Choice>
        <mc:Fallback xmlns="">
          <p:graphicFrame>
            <p:nvGraphicFramePr>
              <p:cNvPr id="14" name="Table 13"/>
              <p:cNvGraphicFramePr>
                <a:graphicFrameLocks noGrp="1"/>
              </p:cNvGraphicFramePr>
              <p:nvPr>
                <p:extLst>
                  <p:ext uri="{D42A27DB-BD31-4B8C-83A1-F6EECF244321}">
                    <p14:modId xmlns:p14="http://schemas.microsoft.com/office/powerpoint/2010/main" val="3657610873"/>
                  </p:ext>
                </p:extLst>
              </p:nvPr>
            </p:nvGraphicFramePr>
            <p:xfrm>
              <a:off x="2136648" y="5334825"/>
              <a:ext cx="6096000" cy="456375"/>
            </p:xfrm>
            <a:graphic>
              <a:graphicData uri="http://schemas.openxmlformats.org/drawingml/2006/table">
                <a:tbl>
                  <a:tblPr firstRow="1" bandRow="1">
                    <a:tableStyleId>{5940675A-B579-460E-94D1-54222C63F5DA}</a:tableStyleId>
                  </a:tblPr>
                  <a:tblGrid>
                    <a:gridCol w="1524000"/>
                    <a:gridCol w="1524000"/>
                    <a:gridCol w="1524000"/>
                    <a:gridCol w="1524000"/>
                  </a:tblGrid>
                  <a:tr h="456375">
                    <a:tc>
                      <a:txBody>
                        <a:bodyPr/>
                        <a:lstStyle/>
                        <a:p>
                          <a:pPr algn="ctr"/>
                          <a:r>
                            <a:rPr lang="en-US" sz="1600" dirty="0" smtClean="0">
                              <a:latin typeface="Calibri" panose="020F0502020204030204" pitchFamily="34" charset="0"/>
                              <a:cs typeface="Calibri" panose="020F0502020204030204" pitchFamily="34" charset="0"/>
                            </a:rPr>
                            <a:t>No</a:t>
                          </a:r>
                          <a:endParaRPr lang="en-US" sz="1600" dirty="0">
                            <a:latin typeface="Calibri" panose="020F0502020204030204" pitchFamily="34" charset="0"/>
                            <a:cs typeface="Calibri" panose="020F0502020204030204" pitchFamily="34" charset="0"/>
                          </a:endParaRPr>
                        </a:p>
                      </a:txBody>
                      <a:tcPr anchor="ctr">
                        <a:solidFill>
                          <a:schemeClr val="accent4">
                            <a:lumMod val="40000"/>
                            <a:lumOff val="60000"/>
                          </a:schemeClr>
                        </a:solidFill>
                      </a:tcPr>
                    </a:tc>
                    <a:tc>
                      <a:txBody>
                        <a:bodyPr/>
                        <a:lstStyle/>
                        <a:p>
                          <a:pPr algn="ctr"/>
                          <a:r>
                            <a:rPr lang="en-US" sz="1600" dirty="0" smtClean="0">
                              <a:latin typeface="Calibri" panose="020F0502020204030204" pitchFamily="34" charset="0"/>
                              <a:cs typeface="Calibri" panose="020F0502020204030204" pitchFamily="34" charset="0"/>
                            </a:rPr>
                            <a:t>No</a:t>
                          </a:r>
                          <a:endParaRPr lang="en-US" sz="1600" dirty="0">
                            <a:latin typeface="Calibri" panose="020F0502020204030204" pitchFamily="34" charset="0"/>
                            <a:cs typeface="Calibri" panose="020F0502020204030204" pitchFamily="34" charset="0"/>
                          </a:endParaRPr>
                        </a:p>
                      </a:txBody>
                      <a:tcPr anchor="ctr">
                        <a:solidFill>
                          <a:schemeClr val="accent4">
                            <a:lumMod val="40000"/>
                            <a:lumOff val="60000"/>
                          </a:schemeClr>
                        </a:solidFill>
                      </a:tcPr>
                    </a:tc>
                    <a:tc>
                      <a:txBody>
                        <a:bodyPr/>
                        <a:lstStyle/>
                        <a:p>
                          <a:pPr algn="ctr"/>
                          <a:r>
                            <a:rPr lang="en-US" sz="1600" dirty="0" smtClean="0">
                              <a:latin typeface="Calibri" panose="020F0502020204030204" pitchFamily="34" charset="0"/>
                              <a:cs typeface="Calibri" panose="020F0502020204030204" pitchFamily="34" charset="0"/>
                            </a:rPr>
                            <a:t>Combination</a:t>
                          </a:r>
                          <a:endParaRPr lang="en-US" sz="1600" dirty="0">
                            <a:latin typeface="Calibri" panose="020F0502020204030204" pitchFamily="34" charset="0"/>
                            <a:cs typeface="Calibri" panose="020F0502020204030204" pitchFamily="34" charset="0"/>
                          </a:endParaRPr>
                        </a:p>
                      </a:txBody>
                      <a:tcPr anchor="ctr">
                        <a:solidFill>
                          <a:schemeClr val="accent4">
                            <a:lumMod val="40000"/>
                            <a:lumOff val="60000"/>
                          </a:schemeClr>
                        </a:solidFill>
                      </a:tcPr>
                    </a:tc>
                    <a:tc>
                      <a:txBody>
                        <a:bodyPr/>
                        <a:lstStyle/>
                        <a:p>
                          <a:endParaRPr lang="en-US"/>
                        </a:p>
                      </a:txBody>
                      <a:tcPr anchor="ctr">
                        <a:blipFill rotWithShape="0">
                          <a:blip r:embed="rId8"/>
                          <a:stretch>
                            <a:fillRect l="-300800" t="-1333" r="-800" b="-5333"/>
                          </a:stretch>
                        </a:blipFill>
                      </a:tcPr>
                    </a:tc>
                  </a:tr>
                </a:tbl>
              </a:graphicData>
            </a:graphic>
          </p:graphicFrame>
        </mc:Fallback>
      </mc:AlternateContent>
      <mc:AlternateContent xmlns:mc="http://schemas.openxmlformats.org/markup-compatibility/2006" xmlns:a14="http://schemas.microsoft.com/office/drawing/2010/main">
        <mc:Choice Requires="a14">
          <p:sp>
            <p:nvSpPr>
              <p:cNvPr id="15" name="TextBox 14"/>
              <p:cNvSpPr txBox="1"/>
              <p:nvPr/>
            </p:nvSpPr>
            <p:spPr>
              <a:xfrm>
                <a:off x="228600" y="3124200"/>
                <a:ext cx="5410199" cy="646331"/>
              </a:xfrm>
              <a:prstGeom prst="rect">
                <a:avLst/>
              </a:prstGeom>
              <a:solidFill>
                <a:srgbClr val="FFFF00"/>
              </a:solidFill>
              <a:ln w="25400">
                <a:solidFill>
                  <a:schemeClr val="accent4">
                    <a:lumMod val="50000"/>
                  </a:schemeClr>
                </a:solidFill>
              </a:ln>
            </p:spPr>
            <p:txBody>
              <a:bodyPr wrap="square" rtlCol="0">
                <a:spAutoFit/>
              </a:bodyPr>
              <a:lstStyle/>
              <a:p>
                <a:pPr algn="ctr"/>
                <a:r>
                  <a:rPr lang="en-US" dirty="0" smtClean="0">
                    <a:solidFill>
                      <a:schemeClr val="tx1"/>
                    </a:solidFill>
                    <a:latin typeface="Calibri" panose="020F0502020204030204" pitchFamily="34" charset="0"/>
                    <a:cs typeface="Calibri" panose="020F0502020204030204" pitchFamily="34" charset="0"/>
                  </a:rPr>
                  <a:t>Give </a:t>
                </a:r>
                <a14:m>
                  <m:oMath xmlns:m="http://schemas.openxmlformats.org/officeDocument/2006/math">
                    <m:r>
                      <a:rPr lang="en-US" i="1" dirty="0" smtClean="0">
                        <a:solidFill>
                          <a:schemeClr val="tx1"/>
                        </a:solidFill>
                        <a:latin typeface="Cambria Math" panose="02040503050406030204" pitchFamily="18" charset="0"/>
                      </a:rPr>
                      <m:t>𝑟</m:t>
                    </m:r>
                  </m:oMath>
                </a14:m>
                <a:r>
                  <a:rPr lang="en-US" dirty="0" smtClean="0">
                    <a:solidFill>
                      <a:schemeClr val="tx1"/>
                    </a:solidFill>
                    <a:latin typeface="Calibri" panose="020F0502020204030204" pitchFamily="34" charset="0"/>
                    <a:cs typeface="Calibri" panose="020F0502020204030204" pitchFamily="34" charset="0"/>
                  </a:rPr>
                  <a:t> different (distinct) gifts to </a:t>
                </a:r>
                <a14:m>
                  <m:oMath xmlns:m="http://schemas.openxmlformats.org/officeDocument/2006/math">
                    <m:r>
                      <a:rPr lang="en-US" i="1" dirty="0" smtClean="0">
                        <a:solidFill>
                          <a:schemeClr val="tx1"/>
                        </a:solidFill>
                        <a:latin typeface="Cambria Math" panose="02040503050406030204" pitchFamily="18" charset="0"/>
                      </a:rPr>
                      <m:t>𝑛</m:t>
                    </m:r>
                  </m:oMath>
                </a14:m>
                <a:r>
                  <a:rPr lang="en-US" dirty="0" smtClean="0">
                    <a:solidFill>
                      <a:schemeClr val="tx1"/>
                    </a:solidFill>
                    <a:latin typeface="Calibri" panose="020F0502020204030204" pitchFamily="34" charset="0"/>
                    <a:cs typeface="Calibri" panose="020F0502020204030204" pitchFamily="34" charset="0"/>
                  </a:rPr>
                  <a:t> students where a student can receive more than one gift</a:t>
                </a: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228600" y="3124200"/>
                <a:ext cx="5410199" cy="646331"/>
              </a:xfrm>
              <a:prstGeom prst="rect">
                <a:avLst/>
              </a:prstGeom>
              <a:blipFill rotWithShape="0">
                <a:blip r:embed="rId9"/>
                <a:stretch>
                  <a:fillRect t="-3636" b="-10909"/>
                </a:stretch>
              </a:blipFill>
              <a:ln w="25400">
                <a:solidFill>
                  <a:schemeClr val="accent4">
                    <a:lumMod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33786" y="3127988"/>
                <a:ext cx="5410199" cy="646331"/>
              </a:xfrm>
              <a:prstGeom prst="rect">
                <a:avLst/>
              </a:prstGeom>
              <a:solidFill>
                <a:schemeClr val="tx2">
                  <a:lumMod val="20000"/>
                  <a:lumOff val="80000"/>
                </a:schemeClr>
              </a:solidFill>
              <a:ln w="25400">
                <a:solidFill>
                  <a:schemeClr val="accent4">
                    <a:lumMod val="50000"/>
                  </a:schemeClr>
                </a:solidFill>
              </a:ln>
            </p:spPr>
            <p:txBody>
              <a:bodyPr wrap="square" rtlCol="0">
                <a:spAutoFit/>
              </a:bodyPr>
              <a:lstStyle/>
              <a:p>
                <a:pPr algn="ctr"/>
                <a:r>
                  <a:rPr lang="en-US" dirty="0" smtClean="0">
                    <a:solidFill>
                      <a:schemeClr val="tx1"/>
                    </a:solidFill>
                    <a:latin typeface="Calibri" panose="020F0502020204030204" pitchFamily="34" charset="0"/>
                    <a:cs typeface="Calibri" panose="020F0502020204030204" pitchFamily="34" charset="0"/>
                  </a:rPr>
                  <a:t>Give </a:t>
                </a:r>
                <a14:m>
                  <m:oMath xmlns:m="http://schemas.openxmlformats.org/officeDocument/2006/math">
                    <m:r>
                      <a:rPr lang="en-US" i="1" dirty="0" smtClean="0">
                        <a:solidFill>
                          <a:schemeClr val="tx1"/>
                        </a:solidFill>
                        <a:latin typeface="Cambria Math" panose="02040503050406030204" pitchFamily="18" charset="0"/>
                      </a:rPr>
                      <m:t>𝑟</m:t>
                    </m:r>
                  </m:oMath>
                </a14:m>
                <a:r>
                  <a:rPr lang="en-US" dirty="0" smtClean="0">
                    <a:solidFill>
                      <a:schemeClr val="tx1"/>
                    </a:solidFill>
                    <a:latin typeface="Calibri" panose="020F0502020204030204" pitchFamily="34" charset="0"/>
                    <a:cs typeface="Calibri" panose="020F0502020204030204" pitchFamily="34" charset="0"/>
                  </a:rPr>
                  <a:t> different (distinct) gifts to </a:t>
                </a:r>
                <a14:m>
                  <m:oMath xmlns:m="http://schemas.openxmlformats.org/officeDocument/2006/math">
                    <m:r>
                      <a:rPr lang="en-US" i="1" dirty="0" smtClean="0">
                        <a:solidFill>
                          <a:schemeClr val="tx1"/>
                        </a:solidFill>
                        <a:latin typeface="Cambria Math" panose="02040503050406030204" pitchFamily="18" charset="0"/>
                      </a:rPr>
                      <m:t>𝑛</m:t>
                    </m:r>
                  </m:oMath>
                </a14:m>
                <a:r>
                  <a:rPr lang="en-US" dirty="0" smtClean="0">
                    <a:solidFill>
                      <a:schemeClr val="tx1"/>
                    </a:solidFill>
                    <a:latin typeface="Calibri" panose="020F0502020204030204" pitchFamily="34" charset="0"/>
                    <a:cs typeface="Calibri" panose="020F0502020204030204" pitchFamily="34" charset="0"/>
                  </a:rPr>
                  <a:t> students where a student cannot receive more than one gift</a:t>
                </a:r>
                <a:endParaRPr lang="en-US" dirty="0">
                  <a:solidFill>
                    <a:srgbClr val="00B050"/>
                  </a:solidFill>
                  <a:latin typeface="Calibri" panose="020F0502020204030204" pitchFamily="34" charset="0"/>
                  <a:cs typeface="Calibri" panose="020F0502020204030204" pitchFamily="34"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233786" y="3127988"/>
                <a:ext cx="5410199" cy="646331"/>
              </a:xfrm>
              <a:prstGeom prst="rect">
                <a:avLst/>
              </a:prstGeom>
              <a:blipFill rotWithShape="0">
                <a:blip r:embed="rId10"/>
                <a:stretch>
                  <a:fillRect t="-2727" b="-11818"/>
                </a:stretch>
              </a:blipFill>
              <a:ln w="25400">
                <a:solidFill>
                  <a:schemeClr val="accent4">
                    <a:lumMod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238972" y="3125437"/>
                <a:ext cx="5410199" cy="646331"/>
              </a:xfrm>
              <a:prstGeom prst="rect">
                <a:avLst/>
              </a:prstGeom>
              <a:solidFill>
                <a:schemeClr val="accent4">
                  <a:lumMod val="40000"/>
                  <a:lumOff val="60000"/>
                </a:schemeClr>
              </a:solidFill>
              <a:ln w="25400">
                <a:solidFill>
                  <a:schemeClr val="accent4">
                    <a:lumMod val="50000"/>
                  </a:schemeClr>
                </a:solidFill>
              </a:ln>
            </p:spPr>
            <p:txBody>
              <a:bodyPr wrap="square" rtlCol="0">
                <a:spAutoFit/>
              </a:bodyPr>
              <a:lstStyle/>
              <a:p>
                <a:pPr algn="ctr"/>
                <a:r>
                  <a:rPr lang="en-US" dirty="0" smtClean="0">
                    <a:solidFill>
                      <a:schemeClr val="tx1"/>
                    </a:solidFill>
                    <a:latin typeface="Calibri" panose="020F0502020204030204" pitchFamily="34" charset="0"/>
                    <a:cs typeface="Calibri" panose="020F0502020204030204" pitchFamily="34" charset="0"/>
                  </a:rPr>
                  <a:t>Give </a:t>
                </a:r>
                <a14:m>
                  <m:oMath xmlns:m="http://schemas.openxmlformats.org/officeDocument/2006/math">
                    <m:r>
                      <a:rPr lang="en-US" i="1" dirty="0" smtClean="0">
                        <a:solidFill>
                          <a:schemeClr val="tx1"/>
                        </a:solidFill>
                        <a:latin typeface="Cambria Math" panose="02040503050406030204" pitchFamily="18" charset="0"/>
                      </a:rPr>
                      <m:t>𝑟</m:t>
                    </m:r>
                  </m:oMath>
                </a14:m>
                <a:r>
                  <a:rPr lang="en-US" dirty="0" smtClean="0">
                    <a:solidFill>
                      <a:schemeClr val="tx1"/>
                    </a:solidFill>
                    <a:latin typeface="Calibri" panose="020F0502020204030204" pitchFamily="34" charset="0"/>
                    <a:cs typeface="Calibri" panose="020F0502020204030204" pitchFamily="34" charset="0"/>
                  </a:rPr>
                  <a:t> identical (indistinguishable) gifts to </a:t>
                </a:r>
                <a14:m>
                  <m:oMath xmlns:m="http://schemas.openxmlformats.org/officeDocument/2006/math">
                    <m:r>
                      <a:rPr lang="en-US" i="1" dirty="0" smtClean="0">
                        <a:solidFill>
                          <a:schemeClr val="tx1"/>
                        </a:solidFill>
                        <a:latin typeface="Cambria Math" panose="02040503050406030204" pitchFamily="18" charset="0"/>
                      </a:rPr>
                      <m:t>𝑛</m:t>
                    </m:r>
                  </m:oMath>
                </a14:m>
                <a:r>
                  <a:rPr lang="en-US" dirty="0" smtClean="0">
                    <a:solidFill>
                      <a:schemeClr val="tx1"/>
                    </a:solidFill>
                    <a:latin typeface="Calibri" panose="020F0502020204030204" pitchFamily="34" charset="0"/>
                    <a:cs typeface="Calibri" panose="020F0502020204030204" pitchFamily="34" charset="0"/>
                  </a:rPr>
                  <a:t> students where a student cannot receive more than one gift</a:t>
                </a: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238972" y="3125437"/>
                <a:ext cx="5410199" cy="646331"/>
              </a:xfrm>
              <a:prstGeom prst="rect">
                <a:avLst/>
              </a:prstGeom>
              <a:blipFill rotWithShape="0">
                <a:blip r:embed="rId11"/>
                <a:stretch>
                  <a:fillRect t="-3636" b="-11818"/>
                </a:stretch>
              </a:blipFill>
              <a:ln w="25400">
                <a:solidFill>
                  <a:schemeClr val="accent4">
                    <a:lumMod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36379" y="3129992"/>
                <a:ext cx="5410199" cy="646331"/>
              </a:xfrm>
              <a:prstGeom prst="rect">
                <a:avLst/>
              </a:prstGeom>
              <a:solidFill>
                <a:schemeClr val="accent5">
                  <a:lumMod val="40000"/>
                  <a:lumOff val="60000"/>
                </a:schemeClr>
              </a:solidFill>
              <a:ln w="25400">
                <a:solidFill>
                  <a:schemeClr val="accent4">
                    <a:lumMod val="50000"/>
                  </a:schemeClr>
                </a:solidFill>
              </a:ln>
            </p:spPr>
            <p:txBody>
              <a:bodyPr wrap="square" rtlCol="0">
                <a:spAutoFit/>
              </a:bodyPr>
              <a:lstStyle/>
              <a:p>
                <a:pPr algn="ctr"/>
                <a:r>
                  <a:rPr lang="en-US" dirty="0" smtClean="0">
                    <a:solidFill>
                      <a:schemeClr val="tx1"/>
                    </a:solidFill>
                    <a:latin typeface="Calibri" panose="020F0502020204030204" pitchFamily="34" charset="0"/>
                    <a:cs typeface="Calibri" panose="020F0502020204030204" pitchFamily="34" charset="0"/>
                  </a:rPr>
                  <a:t>Give </a:t>
                </a:r>
                <a14:m>
                  <m:oMath xmlns:m="http://schemas.openxmlformats.org/officeDocument/2006/math">
                    <m:r>
                      <a:rPr lang="en-US" i="1" dirty="0" smtClean="0">
                        <a:solidFill>
                          <a:schemeClr val="tx1"/>
                        </a:solidFill>
                        <a:latin typeface="Cambria Math" panose="02040503050406030204" pitchFamily="18" charset="0"/>
                      </a:rPr>
                      <m:t>𝑟</m:t>
                    </m:r>
                  </m:oMath>
                </a14:m>
                <a:r>
                  <a:rPr lang="en-US" dirty="0" smtClean="0">
                    <a:solidFill>
                      <a:schemeClr val="tx1"/>
                    </a:solidFill>
                    <a:latin typeface="Calibri" panose="020F0502020204030204" pitchFamily="34" charset="0"/>
                    <a:cs typeface="Calibri" panose="020F0502020204030204" pitchFamily="34" charset="0"/>
                  </a:rPr>
                  <a:t> identical (indistinguishable) gifts to </a:t>
                </a:r>
                <a14:m>
                  <m:oMath xmlns:m="http://schemas.openxmlformats.org/officeDocument/2006/math">
                    <m:r>
                      <a:rPr lang="en-US" i="1" dirty="0" smtClean="0">
                        <a:solidFill>
                          <a:schemeClr val="tx1"/>
                        </a:solidFill>
                        <a:latin typeface="Cambria Math" panose="02040503050406030204" pitchFamily="18" charset="0"/>
                      </a:rPr>
                      <m:t>𝑛</m:t>
                    </m:r>
                  </m:oMath>
                </a14:m>
                <a:r>
                  <a:rPr lang="en-US" dirty="0" smtClean="0">
                    <a:solidFill>
                      <a:schemeClr val="tx1"/>
                    </a:solidFill>
                    <a:latin typeface="Calibri" panose="020F0502020204030204" pitchFamily="34" charset="0"/>
                    <a:cs typeface="Calibri" panose="020F0502020204030204" pitchFamily="34" charset="0"/>
                  </a:rPr>
                  <a:t> students where a student can receive more than one gift</a:t>
                </a: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236379" y="3129992"/>
                <a:ext cx="5410199" cy="646331"/>
              </a:xfrm>
              <a:prstGeom prst="rect">
                <a:avLst/>
              </a:prstGeom>
              <a:blipFill rotWithShape="0">
                <a:blip r:embed="rId12"/>
                <a:stretch>
                  <a:fillRect t="-2727" b="-11818"/>
                </a:stretch>
              </a:blipFill>
              <a:ln w="25400">
                <a:solidFill>
                  <a:schemeClr val="accent4">
                    <a:lumMod val="50000"/>
                  </a:schemeClr>
                </a:solidFill>
              </a:ln>
            </p:spPr>
            <p:txBody>
              <a:bodyPr/>
              <a:lstStyle/>
              <a:p>
                <a:r>
                  <a:rPr lang="en-US">
                    <a:noFill/>
                  </a:rPr>
                  <a:t> </a:t>
                </a:r>
              </a:p>
            </p:txBody>
          </p:sp>
        </mc:Fallback>
      </mc:AlternateContent>
    </p:spTree>
    <p:extLst>
      <p:ext uri="{BB962C8B-B14F-4D97-AF65-F5344CB8AC3E}">
        <p14:creationId xmlns:p14="http://schemas.microsoft.com/office/powerpoint/2010/main" val="265655667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P spid="17" grpId="0" animBg="1"/>
      <p:bldP spid="19" grpId="0" animBg="1"/>
      <p:bldP spid="21"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3047</TotalTime>
  <Words>2984</Words>
  <Application>Microsoft Office PowerPoint</Application>
  <PresentationFormat>On-screen Show (4:3)</PresentationFormat>
  <Paragraphs>588</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Calibri</vt:lpstr>
      <vt:lpstr>Cambria Math</vt:lpstr>
      <vt:lpstr>Gill Sans MT</vt:lpstr>
      <vt:lpstr>Verdana</vt:lpstr>
      <vt:lpstr>Wingdings 2</vt:lpstr>
      <vt:lpstr>Solstice</vt:lpstr>
      <vt:lpstr>Mehran S. Fallah    March, 2020 </vt:lpstr>
      <vt:lpstr>Introduction</vt:lpstr>
      <vt:lpstr>Basic Principles of Counting</vt:lpstr>
      <vt:lpstr>The Principle of Product</vt:lpstr>
      <vt:lpstr>The Principle of Product (Ctd.)</vt:lpstr>
      <vt:lpstr>Using the Principles Together</vt:lpstr>
      <vt:lpstr>Using the Principles Together (Ctd.)</vt:lpstr>
      <vt:lpstr>Some Examples</vt:lpstr>
      <vt:lpstr>A General Counting Problem</vt:lpstr>
      <vt:lpstr>Arrangement</vt:lpstr>
      <vt:lpstr>Permutation</vt:lpstr>
      <vt:lpstr>Permutation (Ctd.)</vt:lpstr>
      <vt:lpstr>Permutation (Ctd.)</vt:lpstr>
      <vt:lpstr>Permutation (Ctd.)</vt:lpstr>
      <vt:lpstr>Permutation (Ctd.)</vt:lpstr>
      <vt:lpstr>Permutation (Ctd.)</vt:lpstr>
      <vt:lpstr>Combination</vt:lpstr>
      <vt:lpstr>Combination (Ctd.)</vt:lpstr>
      <vt:lpstr>Combination (Ctd.)</vt:lpstr>
      <vt:lpstr>Combination (Ctd.)</vt:lpstr>
      <vt:lpstr>Combination (Ctd.)</vt:lpstr>
      <vt:lpstr>Combination with Repetition</vt:lpstr>
      <vt:lpstr>Combination with Repetition (Ctd.)</vt:lpstr>
      <vt:lpstr>Combination with Repetition (Ctd.)</vt:lpstr>
      <vt:lpstr>The Catalan Number</vt:lpstr>
      <vt:lpstr>The Catalan Number (Ctd.)</vt:lpstr>
      <vt:lpstr>The Catalan Number (Ctd.)</vt:lpstr>
      <vt:lpstr>The Catalan Number (Ctd.)</vt:lpstr>
      <vt:lpstr>PowerPoint Presentation</vt:lpstr>
    </vt:vector>
  </TitlesOfParts>
  <Company>ISE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c:creator>
  <cp:lastModifiedBy>msfallah@outlook.com</cp:lastModifiedBy>
  <cp:revision>352</cp:revision>
  <dcterms:created xsi:type="dcterms:W3CDTF">2009-10-14T10:18:00Z</dcterms:created>
  <dcterms:modified xsi:type="dcterms:W3CDTF">2020-03-16T12:20:16Z</dcterms:modified>
</cp:coreProperties>
</file>