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2"/>
  </p:notesMasterIdLst>
  <p:handoutMasterIdLst>
    <p:handoutMasterId r:id="rId13"/>
  </p:handoutMasterIdLst>
  <p:sldIdLst>
    <p:sldId id="358" r:id="rId2"/>
    <p:sldId id="359" r:id="rId3"/>
    <p:sldId id="360" r:id="rId4"/>
    <p:sldId id="361" r:id="rId5"/>
    <p:sldId id="362" r:id="rId6"/>
    <p:sldId id="363" r:id="rId7"/>
    <p:sldId id="364" r:id="rId8"/>
    <p:sldId id="365" r:id="rId9"/>
    <p:sldId id="367" r:id="rId10"/>
    <p:sldId id="366"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3" d="100"/>
          <a:sy n="113"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3/16/2020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3/16/2020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smtClean="0">
                <a:solidFill>
                  <a:prstClr val="black"/>
                </a:solidFill>
              </a:rPr>
              <a:t>IPM Summer School on Game Theory</a:t>
            </a:r>
            <a:endParaRPr lang="en-US">
              <a:solidFill>
                <a:prstClr val="black"/>
              </a:solidFill>
            </a:endParaRPr>
          </a:p>
        </p:txBody>
      </p:sp>
    </p:spTree>
    <p:extLst>
      <p:ext uri="{BB962C8B-B14F-4D97-AF65-F5344CB8AC3E}">
        <p14:creationId xmlns:p14="http://schemas.microsoft.com/office/powerpoint/2010/main" val="215780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5A5002B-2491-4A45-B378-7B685E14A98C}" type="datetime1">
              <a:rPr lang="en-US" smtClean="0"/>
              <a:t>3/16/2020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C1B56-9DBE-4C9D-9A05-044AD65C7E6D}" type="datetime1">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5921BA-DB7C-4E9D-B47D-CDFFDAF63582}"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3/16/2020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3.png"/><Relationship Id="rId21" Type="http://schemas.openxmlformats.org/officeDocument/2006/relationships/image" Target="../media/image27.png"/><Relationship Id="rId7" Type="http://schemas.openxmlformats.org/officeDocument/2006/relationships/image" Target="../media/image11.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image" Target="../media/image50.png"/><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6.jp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4.png"/><Relationship Id="rId19" Type="http://schemas.openxmlformats.org/officeDocument/2006/relationships/image" Target="../media/image25.png"/><Relationship Id="rId4" Type="http://schemas.openxmlformats.org/officeDocument/2006/relationships/image" Target="../media/image4.png"/><Relationship Id="rId9" Type="http://schemas.openxmlformats.org/officeDocument/2006/relationships/image" Target="../media/image13.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err="1" smtClean="0"/>
              <a:t>Mehran</a:t>
            </a:r>
            <a:r>
              <a:rPr lang="en-US" sz="2400" dirty="0" smtClean="0"/>
              <a:t> S. </a:t>
            </a:r>
            <a:r>
              <a:rPr lang="en-US" sz="2400" dirty="0" err="1" smtClean="0"/>
              <a:t>Fallah</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March, 2020</a:t>
            </a:r>
            <a:br>
              <a:rPr lang="en-US" sz="2400" dirty="0" smtClean="0"/>
            </a:br>
            <a:endParaRPr lang="en-US" sz="2400" dirty="0" smtClean="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smtClean="0"/>
              <a:t>Discrete Mathematics</a:t>
            </a:r>
          </a:p>
          <a:p>
            <a:pPr algn="ctr"/>
            <a:r>
              <a:rPr lang="en-US" sz="2400" dirty="0" smtClean="0"/>
              <a:t>Session </a:t>
            </a:r>
            <a:r>
              <a:rPr lang="en-US" sz="2400" dirty="0" smtClean="0"/>
              <a:t>III</a:t>
            </a:r>
            <a:endParaRPr lang="en-US" sz="2400" dirty="0" smtClean="0"/>
          </a:p>
          <a:p>
            <a:pPr algn="ctr"/>
            <a:endParaRPr lang="en-US" sz="2400" dirty="0" smtClean="0"/>
          </a:p>
          <a:p>
            <a:pPr algn="ctr"/>
            <a:r>
              <a:rPr lang="en-US" sz="3400" dirty="0" smtClean="0"/>
              <a:t>The Principle of Inclusion and Exclusion</a:t>
            </a:r>
            <a:endParaRPr lang="en-US" sz="3400" dirty="0"/>
          </a:p>
        </p:txBody>
      </p:sp>
    </p:spTree>
    <p:extLst>
      <p:ext uri="{BB962C8B-B14F-4D97-AF65-F5344CB8AC3E}">
        <p14:creationId xmlns:p14="http://schemas.microsoft.com/office/powerpoint/2010/main" val="4286270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Textbook: Ralph P. </a:t>
            </a:r>
            <a:r>
              <a:rPr lang="en-US" sz="2000" b="1" dirty="0" err="1" smtClean="0">
                <a:latin typeface="Calibri" panose="020F0502020204030204" pitchFamily="34" charset="0"/>
                <a:cs typeface="Calibri" panose="020F0502020204030204" pitchFamily="34" charset="0"/>
              </a:rPr>
              <a:t>Grimaldi</a:t>
            </a:r>
            <a:r>
              <a:rPr lang="en-US" sz="2000" b="1" dirty="0" smtClean="0">
                <a:latin typeface="Calibri" panose="020F0502020204030204" pitchFamily="34" charset="0"/>
                <a:cs typeface="Calibri" panose="020F0502020204030204" pitchFamily="34" charset="0"/>
              </a:rPr>
              <a:t>, Discrete and Combinatorial Mathematics</a:t>
            </a:r>
          </a:p>
          <a:p>
            <a:pPr marL="82296" indent="0" algn="ctr">
              <a:buNone/>
            </a:pPr>
            <a:endParaRPr lang="en-US" sz="2000" b="1" dirty="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Do exercises of Chapter 1 as homework and upload your solutions via Moodle (follow the instructions on the page of the TA course.)</a:t>
            </a:r>
            <a:endParaRPr lang="en-US" sz="2000" b="1" dirty="0">
              <a:latin typeface="Calibri" panose="020F0502020204030204" pitchFamily="34" charset="0"/>
              <a:cs typeface="Calibri" panose="020F0502020204030204" pitchFamily="34" charset="0"/>
            </a:endParaRPr>
          </a:p>
          <a:p>
            <a:pPr marL="82296" indent="0" algn="ctr">
              <a:buNone/>
            </a:pPr>
            <a:endParaRPr lang="en-US" sz="1500" dirty="0">
              <a:latin typeface="Calibri" panose="020F0502020204030204" pitchFamily="34" charset="0"/>
              <a:cs typeface="Calibri" panose="020F0502020204030204" pitchFamily="34" charset="0"/>
            </a:endParaRPr>
          </a:p>
          <a:p>
            <a:pPr marL="82296" indent="0" algn="ctr">
              <a:buNone/>
            </a:pPr>
            <a:r>
              <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10</a:t>
            </a:fld>
            <a:endParaRPr lang="en-US">
              <a:solidFill>
                <a:srgbClr val="E7DEC9">
                  <a:shade val="50000"/>
                  <a:satMod val="200000"/>
                </a:srgbClr>
              </a:solidFill>
            </a:endParaRPr>
          </a:p>
        </p:txBody>
      </p:sp>
    </p:spTree>
    <p:extLst>
      <p:ext uri="{BB962C8B-B14F-4D97-AF65-F5344CB8AC3E}">
        <p14:creationId xmlns:p14="http://schemas.microsoft.com/office/powerpoint/2010/main" val="2690899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Consider the equation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=20</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’s are nonnegative integers not greater than 8 (</a:t>
                </a:r>
                <a14:m>
                  <m:oMath xmlns:m="http://schemas.openxmlformats.org/officeDocument/2006/math">
                    <m:r>
                      <a:rPr lang="en-US" sz="1600" b="0" i="1" smtClean="0">
                        <a:latin typeface="Cambria Math" panose="02040503050406030204" pitchFamily="18" charset="0"/>
                        <a:cs typeface="Calibri" panose="020F0502020204030204" pitchFamily="34" charset="0"/>
                      </a:rPr>
                      <m:t>0≤</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≤8</m:t>
                    </m:r>
                  </m:oMath>
                </a14:m>
                <a:r>
                  <a:rPr lang="en-US" sz="1600" dirty="0" smtClean="0">
                    <a:latin typeface="Calibri" panose="020F0502020204030204" pitchFamily="34" charset="0"/>
                    <a:cs typeface="Calibri" panose="020F0502020204030204" pitchFamily="34" charset="0"/>
                  </a:rPr>
                  <a:t>.) How many solutions are there </a:t>
                </a:r>
                <a:r>
                  <a:rPr lang="en-US" sz="1600" dirty="0">
                    <a:latin typeface="Calibri" panose="020F0502020204030204" pitchFamily="34" charset="0"/>
                    <a:cs typeface="Calibri" panose="020F0502020204030204" pitchFamily="34" charset="0"/>
                  </a:rPr>
                  <a:t>to this </a:t>
                </a:r>
                <a:r>
                  <a:rPr lang="en-US" sz="1600" dirty="0" smtClean="0">
                    <a:latin typeface="Calibri" panose="020F0502020204030204" pitchFamily="34" charset="0"/>
                    <a:cs typeface="Calibri" panose="020F0502020204030204" pitchFamily="34" charset="0"/>
                  </a:rPr>
                  <a:t>equation? Example solutions are </a:t>
                </a:r>
                <a14:m>
                  <m:oMath xmlns:m="http://schemas.openxmlformats.org/officeDocument/2006/math">
                    <m:r>
                      <a:rPr lang="en-US" sz="1600" b="0" i="1" smtClean="0">
                        <a:latin typeface="Cambria Math" panose="02040503050406030204" pitchFamily="18" charset="0"/>
                        <a:cs typeface="Calibri" panose="020F0502020204030204" pitchFamily="34" charset="0"/>
                      </a:rPr>
                      <m:t>(6, 4, 6, 4),</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2, 8, 8, 2</m:t>
                        </m:r>
                      </m:e>
                    </m:d>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(0, 8, 7, 5)</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Note that transforming the variables does not work here (</a:t>
                </a:r>
                <a:r>
                  <a:rPr lang="en-US" sz="1600" dirty="0" smtClean="0">
                    <a:latin typeface="Calibri" panose="020F0502020204030204" pitchFamily="34" charset="0"/>
                    <a:cs typeface="Calibri" panose="020F0502020204030204" pitchFamily="34" charset="0"/>
                  </a:rPr>
                  <a:t>The problem can directly be reduced to the problem of combination with repetitions only if we can convert the given equation to the one where the variables are nonnegative integers without any further restrictions.)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We may extend the theory (of counting) so that we can solve some counting problems (more easily.) One such an extension is the introduction of </a:t>
                </a:r>
                <a:r>
                  <a:rPr lang="en-US" sz="1600" b="1" i="1" dirty="0" smtClean="0">
                    <a:latin typeface="Calibri" panose="020F0502020204030204" pitchFamily="34" charset="0"/>
                    <a:cs typeface="Calibri" panose="020F0502020204030204" pitchFamily="34" charset="0"/>
                  </a:rPr>
                  <a:t>the principle of inclusion and exclusion</a:t>
                </a:r>
                <a:r>
                  <a:rPr lang="en-US" sz="160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4784349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 with Repetition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argument can be generalized to the problem of combination with repetition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objects: </a:t>
                </a:r>
                <a14:m>
                  <m:oMath xmlns:m="http://schemas.openxmlformats.org/officeDocument/2006/math">
                    <m:r>
                      <a:rPr lang="en-US" sz="1600" b="0" i="1" smtClean="0">
                        <a:latin typeface="Cambria Math" panose="02040503050406030204" pitchFamily="18" charset="0"/>
                        <a:cs typeface="Calibri" panose="020F0502020204030204" pitchFamily="34" charset="0"/>
                      </a:rPr>
                      <m:t>𝐻</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equals the number of permutations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 and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smtClean="0">
                    <a:latin typeface="Calibri" panose="020F0502020204030204" pitchFamily="34" charset="0"/>
                    <a:cs typeface="Calibri" panose="020F0502020204030204" pitchFamily="34" charset="0"/>
                  </a:rPr>
                  <a:t> *’s, that is, </a:t>
                </a:r>
                <a14:m>
                  <m:oMath xmlns:m="http://schemas.openxmlformats.org/officeDocument/2006/math">
                    <m:r>
                      <a:rPr lang="en-US" sz="1600" b="0" i="1" smtClean="0">
                        <a:latin typeface="Cambria Math" panose="02040503050406030204" pitchFamily="18" charset="0"/>
                        <a:cs typeface="Calibri" panose="020F0502020204030204" pitchFamily="34" charset="0"/>
                      </a:rPr>
                      <m:t>𝐻</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den>
                    </m:f>
                    <m:r>
                      <a:rPr lang="en-US" sz="1600" b="0" i="0"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 Therefore,</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19.</a:t>
                </a:r>
                <a:r>
                  <a:rPr lang="en-US" sz="1600" dirty="0" smtClean="0">
                    <a:latin typeface="Calibri" panose="020F0502020204030204" pitchFamily="34" charset="0"/>
                    <a:cs typeface="Calibri" panose="020F0502020204030204" pitchFamily="34" charset="0"/>
                  </a:rPr>
                  <a:t> Determine the number of ways in which a teacher can distribute 8 identical gifts among 40 students.</a:t>
                </a:r>
              </a:p>
              <a:p>
                <a:pPr marL="82296" indent="0" algn="just">
                  <a:spcBef>
                    <a:spcPts val="120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This is equivalent to selecting 8 of 40 distinct objects where the repeated use of objects is allowed. That is, the answer is</a:t>
                </a:r>
              </a:p>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𝐻</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40,8</m:t>
                          </m:r>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4</m:t>
                                </m:r>
                                <m:r>
                                  <a:rPr lang="en-US" sz="1600" b="0" i="1" smtClean="0">
                                    <a:latin typeface="Cambria Math" panose="02040503050406030204" pitchFamily="18" charset="0"/>
                                  </a:rPr>
                                  <m:t>0+8−1</m:t>
                                </m:r>
                              </m:e>
                            </m:mr>
                            <m:mr>
                              <m:e>
                                <m:r>
                                  <a:rPr lang="en-US" sz="1600" b="0" i="1" smtClean="0">
                                    <a:latin typeface="Cambria Math" panose="02040503050406030204" pitchFamily="18" charset="0"/>
                                  </a:rPr>
                                  <m:t>40</m:t>
                                </m:r>
                              </m:e>
                            </m:mr>
                          </m:m>
                        </m:e>
                      </m:d>
                      <m:r>
                        <a:rPr lang="en-US" sz="1600" b="0" i="0" smtClean="0">
                          <a:latin typeface="Cambria Math" panose="02040503050406030204" pitchFamily="18" charset="0"/>
                        </a:rPr>
                        <m:t>=</m:t>
                      </m:r>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47</m:t>
                                </m:r>
                              </m:e>
                            </m:mr>
                            <m:mr>
                              <m:e>
                                <m:r>
                                  <a:rPr lang="en-US" sz="1600" b="0" i="1" smtClean="0">
                                    <a:latin typeface="Cambria Math" panose="02040503050406030204" pitchFamily="18" charset="0"/>
                                  </a:rPr>
                                  <m:t>40</m:t>
                                </m:r>
                              </m:e>
                            </m:mr>
                          </m:m>
                        </m:e>
                      </m:d>
                    </m:oMath>
                  </m:oMathPara>
                </a14:m>
                <a:endParaRPr lang="en-US" sz="1600" dirty="0" smtClean="0">
                  <a:latin typeface="Calibri" panose="020F0502020204030204" pitchFamily="34" charset="0"/>
                  <a:cs typeface="Calibri" panose="020F0502020204030204" pitchFamily="34" charset="0"/>
                </a:endParaRPr>
              </a:p>
              <a:p>
                <a:pPr marL="82296" indent="0" algn="just">
                  <a:lnSpc>
                    <a:spcPts val="2400"/>
                  </a:lnSpc>
                  <a:spcBef>
                    <a:spcPts val="1200"/>
                  </a:spcBef>
                  <a:buNone/>
                </a:pPr>
                <a:r>
                  <a:rPr lang="en-US" sz="1600" b="1" dirty="0" smtClean="0">
                    <a:latin typeface="Calibri" panose="020F0502020204030204" pitchFamily="34" charset="0"/>
                    <a:cs typeface="Calibri" panose="020F0502020204030204" pitchFamily="34" charset="0"/>
                  </a:rPr>
                  <a:t>Example 20.</a:t>
                </a:r>
                <a:r>
                  <a:rPr lang="en-US" sz="1600" dirty="0" smtClean="0">
                    <a:latin typeface="Calibri" panose="020F0502020204030204" pitchFamily="34" charset="0"/>
                    <a:cs typeface="Calibri" panose="020F0502020204030204" pitchFamily="34" charset="0"/>
                  </a:rPr>
                  <a:t> Find the number of nonnegative integer solutions to the equation </a:t>
                </a:r>
              </a:p>
              <a:p>
                <a:pPr marL="82296" indent="0" algn="ctr">
                  <a:lnSpc>
                    <a:spcPts val="2400"/>
                  </a:lnSpc>
                  <a:spcBef>
                    <a:spcPts val="0"/>
                  </a:spcBef>
                  <a:buNone/>
                </a:pP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1200"/>
                  </a:spcBef>
                  <a:spcAft>
                    <a:spcPts val="1200"/>
                  </a:spcAf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The answer is the number of ways that one can select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objects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objects </a:t>
                </a: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𝑥</m:t>
                        </m:r>
                      </m:e>
                      <m:sub>
                        <m:r>
                          <a:rPr lang="en-US" sz="1600" i="1" dirty="0" smtClean="0">
                            <a:latin typeface="Cambria Math" panose="02040503050406030204" pitchFamily="18" charset="0"/>
                            <a:cs typeface="Calibri" panose="020F0502020204030204" pitchFamily="34" charset="0"/>
                          </a:rPr>
                          <m:t>1</m:t>
                        </m:r>
                      </m:sub>
                    </m:sSub>
                    <m:r>
                      <a:rPr lang="en-US" sz="1600" i="1" dirty="0" smtClean="0">
                        <a:latin typeface="Cambria Math" panose="02040503050406030204" pitchFamily="18" charset="0"/>
                        <a:cs typeface="Calibri" panose="020F0502020204030204" pitchFamily="34" charset="0"/>
                      </a:rPr>
                      <m:t>, </m:t>
                    </m:r>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𝑥</m:t>
                        </m:r>
                      </m:e>
                      <m:sub>
                        <m:r>
                          <a:rPr lang="en-US" sz="1600" i="1" dirty="0" smtClean="0">
                            <a:latin typeface="Cambria Math" panose="02040503050406030204" pitchFamily="18" charset="0"/>
                            <a:cs typeface="Calibri" panose="020F0502020204030204" pitchFamily="34" charset="0"/>
                          </a:rPr>
                          <m:t>2</m:t>
                        </m:r>
                      </m:sub>
                    </m:sSub>
                    <m:r>
                      <a:rPr lang="en-US" sz="1600" i="1" dirty="0" smtClean="0">
                        <a:latin typeface="Cambria Math" panose="02040503050406030204" pitchFamily="18" charset="0"/>
                        <a:cs typeface="Calibri" panose="020F0502020204030204" pitchFamily="34" charset="0"/>
                      </a:rPr>
                      <m:t>, …, </m:t>
                    </m:r>
                    <m:sSub>
                      <m:sSubPr>
                        <m:ctrlPr>
                          <a:rPr lang="en-US" sz="1600" i="1" dirty="0" err="1" smtClean="0">
                            <a:latin typeface="Cambria Math" panose="02040503050406030204" pitchFamily="18" charset="0"/>
                            <a:cs typeface="Calibri" panose="020F0502020204030204" pitchFamily="34" charset="0"/>
                          </a:rPr>
                        </m:ctrlPr>
                      </m:sSubPr>
                      <m:e>
                        <m:r>
                          <a:rPr lang="en-US" sz="1600" i="1" dirty="0" err="1" smtClean="0">
                            <a:latin typeface="Cambria Math" panose="02040503050406030204" pitchFamily="18" charset="0"/>
                            <a:cs typeface="Calibri" panose="020F0502020204030204" pitchFamily="34" charset="0"/>
                          </a:rPr>
                          <m:t>𝑥</m:t>
                        </m:r>
                      </m:e>
                      <m:sub>
                        <m:r>
                          <a:rPr lang="en-US" sz="1600" i="1" dirty="0" err="1" smtClean="0">
                            <a:latin typeface="Cambria Math" panose="02040503050406030204" pitchFamily="18" charset="0"/>
                            <a:cs typeface="Calibri" panose="020F0502020204030204" pitchFamily="34" charset="0"/>
                          </a:rPr>
                          <m:t>𝑘</m:t>
                        </m:r>
                      </m:sub>
                    </m:sSub>
                    <m:r>
                      <a:rPr lang="en-US" sz="1600" i="1" dirty="0" smtClean="0">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where the repeated use of objects is allowed, that is,</a:t>
                </a:r>
              </a:p>
              <a:p>
                <a:pPr marL="82296" indent="0" algn="ctr">
                  <a:spcBef>
                    <a:spcPts val="0"/>
                  </a:spcBef>
                  <a:buNone/>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𝑛</m:t>
                                </m:r>
                              </m:e>
                            </m:mr>
                          </m:m>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2"/>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7" name="TextBox 6"/>
              <p:cNvSpPr txBox="1"/>
              <p:nvPr/>
            </p:nvSpPr>
            <p:spPr>
              <a:xfrm>
                <a:off x="3406139" y="2362200"/>
                <a:ext cx="3429001" cy="501356"/>
              </a:xfrm>
              <a:prstGeom prst="rect">
                <a:avLst/>
              </a:prstGeom>
              <a:solidFill>
                <a:schemeClr val="accent5">
                  <a:lumMod val="40000"/>
                  <a:lumOff val="60000"/>
                </a:schemeClr>
              </a:solidFill>
              <a:ln w="25400">
                <a:solidFill>
                  <a:schemeClr val="accent4">
                    <a:lumMod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𝐻</m:t>
                      </m:r>
                      <m:d>
                        <m:dPr>
                          <m:ctrlPr>
                            <a:rPr lang="en-US" sz="1600" i="1" smtClean="0">
                              <a:solidFill>
                                <a:prstClr val="black"/>
                              </a:solidFill>
                              <a:latin typeface="Cambria Math" panose="02040503050406030204" pitchFamily="18" charset="0"/>
                            </a:rPr>
                          </m:ctrlPr>
                        </m:dPr>
                        <m:e>
                          <m:r>
                            <a:rPr lang="en-US" sz="1600" i="1" smtClean="0">
                              <a:solidFill>
                                <a:prstClr val="black"/>
                              </a:solidFill>
                              <a:latin typeface="Cambria Math" panose="02040503050406030204" pitchFamily="18" charset="0"/>
                            </a:rPr>
                            <m:t>𝑛</m:t>
                          </m:r>
                          <m:r>
                            <a:rPr lang="en-US" sz="1600" i="1" smtClean="0">
                              <a:solidFill>
                                <a:prstClr val="black"/>
                              </a:solidFill>
                              <a:latin typeface="Cambria Math" panose="02040503050406030204" pitchFamily="18" charset="0"/>
                            </a:rPr>
                            <m:t>,</m:t>
                          </m:r>
                          <m:r>
                            <a:rPr lang="en-US" sz="1600" i="1" smtClean="0">
                              <a:solidFill>
                                <a:prstClr val="black"/>
                              </a:solidFill>
                              <a:latin typeface="Cambria Math" panose="02040503050406030204" pitchFamily="18" charset="0"/>
                            </a:rPr>
                            <m:t>𝑟</m:t>
                          </m:r>
                        </m:e>
                      </m:d>
                      <m:r>
                        <a:rPr lang="en-US" sz="1600" i="1" smtClean="0">
                          <a:solidFill>
                            <a:prstClr val="black"/>
                          </a:solidFill>
                          <a:latin typeface="Cambria Math" panose="02040503050406030204" pitchFamily="18" charset="0"/>
                        </a:rPr>
                        <m:t>=</m:t>
                      </m:r>
                      <m:d>
                        <m:dPr>
                          <m:ctrlPr>
                            <a:rPr lang="en-US" sz="1600" i="1" smtClean="0">
                              <a:solidFill>
                                <a:prstClr val="black"/>
                              </a:solidFill>
                              <a:latin typeface="Cambria Math" panose="02040503050406030204" pitchFamily="18" charset="0"/>
                            </a:rPr>
                          </m:ctrlPr>
                        </m:dPr>
                        <m:e>
                          <m:m>
                            <m:mPr>
                              <m:mcs>
                                <m:mc>
                                  <m:mcPr>
                                    <m:count m:val="1"/>
                                    <m:mcJc m:val="center"/>
                                  </m:mcPr>
                                </m:mc>
                              </m:mcs>
                              <m:ctrlPr>
                                <a:rPr lang="en-US" sz="1600" i="1" smtClean="0">
                                  <a:solidFill>
                                    <a:prstClr val="black"/>
                                  </a:solidFill>
                                  <a:latin typeface="Cambria Math" panose="02040503050406030204" pitchFamily="18" charset="0"/>
                                </a:rPr>
                              </m:ctrlPr>
                            </m:mPr>
                            <m:mr>
                              <m:e>
                                <m:r>
                                  <m:rPr>
                                    <m:brk m:alnAt="7"/>
                                  </m:rPr>
                                  <a:rPr lang="en-US" sz="1600" i="1" smtClean="0">
                                    <a:solidFill>
                                      <a:prstClr val="black"/>
                                    </a:solidFill>
                                    <a:latin typeface="Cambria Math" panose="02040503050406030204" pitchFamily="18" charset="0"/>
                                  </a:rPr>
                                  <m:t>𝑛</m:t>
                                </m:r>
                                <m:r>
                                  <a:rPr lang="en-US" sz="1600" i="1" smtClean="0">
                                    <a:solidFill>
                                      <a:prstClr val="black"/>
                                    </a:solidFill>
                                    <a:latin typeface="Cambria Math" panose="02040503050406030204" pitchFamily="18" charset="0"/>
                                  </a:rPr>
                                  <m:t>+</m:t>
                                </m:r>
                                <m:r>
                                  <a:rPr lang="en-US" sz="1600" i="1" smtClean="0">
                                    <a:solidFill>
                                      <a:prstClr val="black"/>
                                    </a:solidFill>
                                    <a:latin typeface="Cambria Math" panose="02040503050406030204" pitchFamily="18" charset="0"/>
                                  </a:rPr>
                                  <m:t>𝑟</m:t>
                                </m:r>
                                <m:r>
                                  <a:rPr lang="en-US" sz="1600" i="1" smtClean="0">
                                    <a:solidFill>
                                      <a:prstClr val="black"/>
                                    </a:solidFill>
                                    <a:latin typeface="Cambria Math" panose="02040503050406030204" pitchFamily="18" charset="0"/>
                                  </a:rPr>
                                  <m:t>−1</m:t>
                                </m:r>
                              </m:e>
                            </m:mr>
                            <m:mr>
                              <m:e>
                                <m:r>
                                  <a:rPr lang="en-US" sz="1600" i="1" smtClean="0">
                                    <a:solidFill>
                                      <a:prstClr val="black"/>
                                    </a:solidFill>
                                    <a:latin typeface="Cambria Math" panose="02040503050406030204" pitchFamily="18" charset="0"/>
                                  </a:rPr>
                                  <m:t>𝑟</m:t>
                                </m:r>
                              </m:e>
                            </m:mr>
                          </m:m>
                        </m:e>
                      </m:d>
                      <m:r>
                        <a:rPr lang="en-US" sz="1600" i="1" smtClean="0">
                          <a:solidFill>
                            <a:prstClr val="black"/>
                          </a:solidFill>
                          <a:latin typeface="Cambria Math" panose="02040503050406030204" pitchFamily="18" charset="0"/>
                        </a:rPr>
                        <m:t>=</m:t>
                      </m:r>
                      <m:d>
                        <m:dPr>
                          <m:ctrlPr>
                            <a:rPr lang="en-US" sz="1600" i="1">
                              <a:solidFill>
                                <a:prstClr val="black"/>
                              </a:solidFill>
                              <a:latin typeface="Cambria Math" panose="02040503050406030204" pitchFamily="18" charset="0"/>
                            </a:rPr>
                          </m:ctrlPr>
                        </m:dPr>
                        <m:e>
                          <m:m>
                            <m:mPr>
                              <m:mcs>
                                <m:mc>
                                  <m:mcPr>
                                    <m:count m:val="1"/>
                                    <m:mcJc m:val="center"/>
                                  </m:mcPr>
                                </m:mc>
                              </m:mcs>
                              <m:ctrlPr>
                                <a:rPr lang="en-US" sz="1600" i="1">
                                  <a:solidFill>
                                    <a:prstClr val="black"/>
                                  </a:solidFill>
                                  <a:latin typeface="Cambria Math" panose="02040503050406030204" pitchFamily="18" charset="0"/>
                                </a:rPr>
                              </m:ctrlPr>
                            </m:mPr>
                            <m:mr>
                              <m:e>
                                <m:r>
                                  <m:rPr>
                                    <m:brk m:alnAt="7"/>
                                  </m:rPr>
                                  <a:rPr lang="en-US" sz="1600" i="1">
                                    <a:solidFill>
                                      <a:prstClr val="black"/>
                                    </a:solidFill>
                                    <a:latin typeface="Cambria Math" panose="02040503050406030204" pitchFamily="18" charset="0"/>
                                  </a:rPr>
                                  <m:t>𝑛</m:t>
                                </m:r>
                                <m:r>
                                  <a:rPr lang="en-US" sz="1600" i="1">
                                    <a:solidFill>
                                      <a:prstClr val="black"/>
                                    </a:solidFill>
                                    <a:latin typeface="Cambria Math" panose="02040503050406030204" pitchFamily="18" charset="0"/>
                                  </a:rPr>
                                  <m:t>+</m:t>
                                </m:r>
                                <m:r>
                                  <a:rPr lang="en-US" sz="1600" i="1">
                                    <a:solidFill>
                                      <a:prstClr val="black"/>
                                    </a:solidFill>
                                    <a:latin typeface="Cambria Math" panose="02040503050406030204" pitchFamily="18" charset="0"/>
                                  </a:rPr>
                                  <m:t>𝑟</m:t>
                                </m:r>
                                <m:r>
                                  <a:rPr lang="en-US" sz="1600" i="1">
                                    <a:solidFill>
                                      <a:prstClr val="black"/>
                                    </a:solidFill>
                                    <a:latin typeface="Cambria Math" panose="02040503050406030204" pitchFamily="18" charset="0"/>
                                  </a:rPr>
                                  <m:t>−1</m:t>
                                </m:r>
                              </m:e>
                            </m:mr>
                            <m:mr>
                              <m:e>
                                <m:r>
                                  <a:rPr lang="en-US" sz="1600" i="1" smtClean="0">
                                    <a:solidFill>
                                      <a:prstClr val="black"/>
                                    </a:solidFill>
                                    <a:latin typeface="Cambria Math" panose="02040503050406030204" pitchFamily="18" charset="0"/>
                                  </a:rPr>
                                  <m:t>𝑛</m:t>
                                </m:r>
                                <m:r>
                                  <a:rPr lang="en-US" sz="1600" i="1" smtClean="0">
                                    <a:solidFill>
                                      <a:prstClr val="black"/>
                                    </a:solidFill>
                                    <a:latin typeface="Cambria Math" panose="02040503050406030204" pitchFamily="18" charset="0"/>
                                  </a:rPr>
                                  <m:t>−1</m:t>
                                </m:r>
                              </m:e>
                            </m:mr>
                          </m:m>
                        </m:e>
                      </m:d>
                    </m:oMath>
                  </m:oMathPara>
                </a14:m>
                <a:endParaRPr lang="en-US" sz="16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406139" y="2362200"/>
                <a:ext cx="3429001" cy="501356"/>
              </a:xfrm>
              <a:prstGeom prst="rect">
                <a:avLst/>
              </a:prstGeom>
              <a:blipFill rotWithShape="0">
                <a:blip r:embed="rId9"/>
                <a:stretch>
                  <a:fillRect/>
                </a:stretch>
              </a:blipFill>
              <a:ln w="25400">
                <a:solidFill>
                  <a:schemeClr val="accent4">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8932192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Combination with Repetition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21.</a:t>
                </a:r>
                <a:r>
                  <a:rPr lang="en-US" sz="1600" dirty="0" smtClean="0">
                    <a:latin typeface="Calibri" panose="020F0502020204030204" pitchFamily="34" charset="0"/>
                    <a:cs typeface="Calibri" panose="020F0502020204030204" pitchFamily="34" charset="0"/>
                  </a:rPr>
                  <a:t> Find the number of integer solutions to the following equation where   </a:t>
                </a:r>
                <a14:m>
                  <m:oMath xmlns:m="http://schemas.openxmlformats.org/officeDocument/2006/math">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=1, 2, 3, 4</m:t>
                    </m:r>
                  </m:oMath>
                </a14:m>
                <a:r>
                  <a:rPr lang="en-US" sz="1600" dirty="0" smtClean="0">
                    <a:latin typeface="Calibri" panose="020F0502020204030204" pitchFamily="34" charset="0"/>
                    <a:cs typeface="Calibri" panose="020F0502020204030204" pitchFamily="34" charset="0"/>
                  </a:rPr>
                  <a:t>.</a:t>
                </a:r>
              </a:p>
              <a:p>
                <a:pPr marL="82296" indent="0" algn="ctr">
                  <a:spcBef>
                    <a:spcPts val="0"/>
                  </a:spcBef>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=30</m:t>
                      </m:r>
                      <m:r>
                        <a:rPr lang="en-US" sz="1600" b="0" i="0"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1200"/>
                  </a:spcBef>
                  <a:spcAft>
                    <a:spcPts val="1200"/>
                  </a:spcAf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Define new variables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−5</m:t>
                    </m:r>
                  </m:oMath>
                </a14:m>
                <a:r>
                  <a:rPr lang="en-US" sz="1600" dirty="0" smtClean="0">
                    <a:latin typeface="Calibri" panose="020F0502020204030204" pitchFamily="34" charset="0"/>
                    <a:cs typeface="Calibri" panose="020F0502020204030204" pitchFamily="34" charset="0"/>
                  </a:rPr>
                  <a:t>. This leads to the equation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10</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0</m:t>
                    </m:r>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𝑖</m:t>
                        </m:r>
                      </m:sub>
                    </m:sSub>
                  </m:oMath>
                </a14:m>
                <a:r>
                  <a:rPr lang="en-US" sz="1600" dirty="0" smtClean="0">
                    <a:latin typeface="Calibri" panose="020F0502020204030204" pitchFamily="34" charset="0"/>
                    <a:cs typeface="Calibri" panose="020F0502020204030204" pitchFamily="34" charset="0"/>
                  </a:rPr>
                  <a:t>. The answer is the number of solutions to this new equation, which is,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4</m:t>
                              </m:r>
                              <m:r>
                                <a:rPr lang="en-US" sz="1600" b="0" i="1" smtClean="0">
                                  <a:latin typeface="Cambria Math" panose="02040503050406030204" pitchFamily="18" charset="0"/>
                                  <a:cs typeface="Calibri" panose="020F0502020204030204" pitchFamily="34" charset="0"/>
                                </a:rPr>
                                <m:t>+10−1</m:t>
                              </m:r>
                            </m:e>
                          </m:mr>
                          <m:mr>
                            <m:e>
                              <m:r>
                                <a:rPr lang="en-US" sz="1600" b="0" i="1" smtClean="0">
                                  <a:latin typeface="Cambria Math" panose="02040503050406030204" pitchFamily="18" charset="0"/>
                                  <a:cs typeface="Calibri" panose="020F0502020204030204" pitchFamily="34" charset="0"/>
                                </a:rPr>
                                <m:t>10</m:t>
                              </m:r>
                            </m:e>
                          </m:mr>
                        </m:m>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10</m:t>
                              </m:r>
                            </m:e>
                          </m:mr>
                        </m:m>
                      </m:e>
                    </m:d>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spcAft>
                    <a:spcPts val="1200"/>
                  </a:spcAft>
                  <a:buNone/>
                </a:pPr>
                <a:r>
                  <a:rPr lang="en-US" sz="1600" b="1" dirty="0" smtClean="0">
                    <a:latin typeface="Calibri" panose="020F0502020204030204" pitchFamily="34" charset="0"/>
                    <a:cs typeface="Calibri" panose="020F0502020204030204" pitchFamily="34" charset="0"/>
                  </a:rPr>
                  <a:t>Example 22. </a:t>
                </a:r>
                <a:r>
                  <a:rPr lang="en-US" sz="1600" dirty="0" smtClean="0">
                    <a:latin typeface="Calibri" panose="020F0502020204030204" pitchFamily="34" charset="0"/>
                    <a:cs typeface="Calibri" panose="020F0502020204030204" pitchFamily="34" charset="0"/>
                  </a:rPr>
                  <a:t>In how many ways, can John put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oMath>
                </a14:m>
                <a:r>
                  <a:rPr lang="en-US" sz="1600" dirty="0" smtClean="0">
                    <a:latin typeface="Calibri" panose="020F0502020204030204" pitchFamily="34" charset="0"/>
                    <a:cs typeface="Calibri" panose="020F0502020204030204" pitchFamily="34" charset="0"/>
                  </a:rPr>
                  <a:t> identical balls into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different containers so that no container remains empty? (</a:t>
                </a:r>
                <a14:m>
                  <m:oMath xmlns:m="http://schemas.openxmlformats.org/officeDocument/2006/math">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endParaRPr lang="en-US" sz="1600" dirty="0" smtClean="0">
                  <a:latin typeface="Calibri" panose="020F0502020204030204" pitchFamily="34" charset="0"/>
                  <a:cs typeface="Calibri" panose="020F0502020204030204" pitchFamily="34" charset="0"/>
                </a:endParaRPr>
              </a:p>
              <a:p>
                <a:pPr marL="82296" indent="0" algn="just">
                  <a:spcBef>
                    <a:spcPts val="1200"/>
                  </a:spcBef>
                  <a:spcAft>
                    <a:spcPts val="1200"/>
                  </a:spcAf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He can first put one ball into each container, which can be done in one way. Then, he puts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remaining balls into the containers. This can be done in the number of ways one can select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distinct objects where repetition is allowed. The solution is thus</a:t>
                </a:r>
                <a:endParaRPr lang="en-US" sz="1600" dirty="0">
                  <a:latin typeface="Calibri" panose="020F0502020204030204" pitchFamily="34" charset="0"/>
                  <a:cs typeface="Calibri" panose="020F0502020204030204" pitchFamily="34" charset="0"/>
                </a:endParaRPr>
              </a:p>
              <a:p>
                <a:pPr marL="82296" indent="0" algn="ctr">
                  <a:spcBef>
                    <a:spcPts val="1200"/>
                  </a:spcBef>
                  <a:spcAft>
                    <a:spcPts val="1200"/>
                  </a:spcAft>
                  <a:buNone/>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m:rPr>
                                        <m:brk m:alnAt="7"/>
                                      </m:rP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d>
                                <m:r>
                                  <m:rPr>
                                    <m:brk m:alnAt="7"/>
                                  </m:rP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mr>
                          </m:m>
                        </m:e>
                      </m:d>
                      <m:r>
                        <a:rPr lang="en-US" sz="1600" b="0" i="0"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m:rPr>
                                        <m:brk m:alnAt="7"/>
                                      </m:rPr>
                                      <a:rPr lang="en-US" sz="1600" i="1">
                                        <a:latin typeface="Cambria Math" panose="02040503050406030204" pitchFamily="18" charset="0"/>
                                        <a:cs typeface="Calibri" panose="020F0502020204030204" pitchFamily="34" charset="0"/>
                                      </a:rPr>
                                      <m:t>𝑚</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𝑛</m:t>
                                    </m:r>
                                  </m:e>
                                </m:d>
                                <m:r>
                                  <m:rPr>
                                    <m:brk m:alnAt="7"/>
                                  </m:rP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0776567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Catalan Number</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Consider the following figure, which has six rows and four columns. One moving object is initially on the lower leftmost corner of the board. In each step, the object can either move one unit to the right or move one unit upward. What is the number of ways the object can arrive at the upper rightmost corner of the board?</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r>
                  <a:rPr lang="en-US" sz="1600" dirty="0" smtClean="0">
                    <a:latin typeface="Calibri" panose="020F0502020204030204" pitchFamily="34" charset="0"/>
                    <a:cs typeface="Calibri" panose="020F0502020204030204" pitchFamily="34" charset="0"/>
                  </a:rPr>
                  <a:t>The path shown in blue can be represented by the word </a:t>
                </a:r>
                <a:r>
                  <a:rPr lang="en-US" sz="1600" dirty="0" smtClean="0">
                    <a:solidFill>
                      <a:schemeClr val="accent1">
                        <a:lumMod val="75000"/>
                      </a:schemeClr>
                    </a:solidFill>
                    <a:latin typeface="Calibri" panose="020F0502020204030204" pitchFamily="34" charset="0"/>
                    <a:cs typeface="Calibri" panose="020F0502020204030204" pitchFamily="34" charset="0"/>
                  </a:rPr>
                  <a:t>RUURUURRUU</a:t>
                </a:r>
                <a:r>
                  <a:rPr lang="en-US" sz="1600" dirty="0" smtClean="0">
                    <a:latin typeface="Calibri" panose="020F0502020204030204" pitchFamily="34" charset="0"/>
                    <a:cs typeface="Calibri" panose="020F0502020204030204" pitchFamily="34" charset="0"/>
                  </a:rPr>
                  <a:t> and the one shown in red can be represented by </a:t>
                </a:r>
                <a:r>
                  <a:rPr lang="en-US" sz="1600" dirty="0" smtClean="0">
                    <a:solidFill>
                      <a:schemeClr val="accent3"/>
                    </a:solidFill>
                    <a:latin typeface="Calibri" panose="020F0502020204030204" pitchFamily="34" charset="0"/>
                    <a:cs typeface="Calibri" panose="020F0502020204030204" pitchFamily="34" charset="0"/>
                  </a:rPr>
                  <a:t>UUURRRUUUR</a:t>
                </a:r>
                <a:r>
                  <a:rPr lang="en-US" sz="1600" dirty="0" smtClean="0">
                    <a:latin typeface="Calibri" panose="020F0502020204030204" pitchFamily="34" charset="0"/>
                    <a:cs typeface="Calibri" panose="020F0502020204030204" pitchFamily="34" charset="0"/>
                  </a:rPr>
                  <a:t>, where R and U denote right and up, respectively. Indeed, each path corresponds to a 10-letter word with 6 U’s and 4 R’s and vice versa. Thus, the number of paths equals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10!</m:t>
                        </m:r>
                      </m:num>
                      <m:den>
                        <m:r>
                          <a:rPr lang="en-US" sz="1600" b="0" i="1" smtClean="0">
                            <a:latin typeface="Cambria Math" panose="02040503050406030204" pitchFamily="18" charset="0"/>
                            <a:cs typeface="Calibri" panose="020F0502020204030204" pitchFamily="34" charset="0"/>
                          </a:rPr>
                          <m:t>6!4!</m:t>
                        </m:r>
                      </m:den>
                    </m:f>
                  </m:oMath>
                </a14:m>
                <a:r>
                  <a:rPr lang="en-US" sz="1600" dirty="0" smtClean="0">
                    <a:latin typeface="Calibri" panose="020F0502020204030204" pitchFamily="34" charset="0"/>
                    <a:cs typeface="Calibri" panose="020F0502020204030204" pitchFamily="34" charset="0"/>
                  </a:rPr>
                  <a:t>. </a:t>
                </a:r>
              </a:p>
              <a:p>
                <a:pPr marL="82296" indent="0" algn="just">
                  <a:spcBef>
                    <a:spcPts val="1200"/>
                  </a:spcBef>
                  <a:spcAft>
                    <a:spcPts val="1200"/>
                  </a:spcAft>
                  <a:buNone/>
                </a:pPr>
                <a:r>
                  <a:rPr lang="en-US" sz="1600" dirty="0" smtClean="0">
                    <a:solidFill>
                      <a:schemeClr val="accent5">
                        <a:lumMod val="75000"/>
                      </a:schemeClr>
                    </a:solidFill>
                    <a:latin typeface="Calibri" panose="020F0502020204030204" pitchFamily="34" charset="0"/>
                    <a:cs typeface="Calibri" panose="020F0502020204030204" pitchFamily="34" charset="0"/>
                  </a:rPr>
                  <a:t>The answer is also the number of nonnegative integer solutions to </a:t>
                </a:r>
                <a14:m>
                  <m:oMath xmlns:m="http://schemas.openxmlformats.org/officeDocument/2006/math">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1</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2</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3</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4</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5</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=6</m:t>
                    </m:r>
                  </m:oMath>
                </a14:m>
                <a:r>
                  <a:rPr lang="en-US" sz="1600" dirty="0" smtClean="0">
                    <a:solidFill>
                      <a:schemeClr val="accent5">
                        <a:lumMod val="75000"/>
                      </a:schemeClr>
                    </a:solidFill>
                    <a:latin typeface="Calibri" panose="020F0502020204030204" pitchFamily="34" charset="0"/>
                    <a:cs typeface="Calibri" panose="020F0502020204030204" pitchFamily="34" charset="0"/>
                  </a:rPr>
                  <a:t> (why?)</a:t>
                </a:r>
                <a:r>
                  <a:rPr lang="en-US" sz="1600" dirty="0" smtClean="0">
                    <a:latin typeface="Calibri" panose="020F0502020204030204" pitchFamily="34" charset="0"/>
                    <a:cs typeface="Calibri" panose="020F0502020204030204" pitchFamily="34" charset="0"/>
                  </a:rPr>
                  <a:t> </a:t>
                </a:r>
                <a:endParaRPr lang="en-US" sz="1600" b="1" dirty="0" smtClean="0">
                  <a:latin typeface="Calibri" panose="020F0502020204030204" pitchFamily="34" charset="0"/>
                  <a:cs typeface="Calibri" panose="020F0502020204030204" pitchFamily="34" charset="0"/>
                </a:endParaRPr>
              </a:p>
              <a:p>
                <a:pPr marL="82296" indent="0" algn="just">
                  <a:spcBef>
                    <a:spcPts val="1200"/>
                  </a:spcBef>
                  <a:spcAft>
                    <a:spcPts val="1200"/>
                  </a:spcAft>
                  <a:buNone/>
                </a:pPr>
                <a:endParaRPr lang="en-US" sz="1600" b="1"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89" name="Group 88"/>
          <p:cNvGrpSpPr/>
          <p:nvPr/>
        </p:nvGrpSpPr>
        <p:grpSpPr>
          <a:xfrm>
            <a:off x="4628774" y="2400300"/>
            <a:ext cx="1109806" cy="1600200"/>
            <a:chOff x="4279740" y="2514600"/>
            <a:chExt cx="1511460" cy="2286000"/>
          </a:xfrm>
        </p:grpSpPr>
        <p:sp>
          <p:nvSpPr>
            <p:cNvPr id="5" name="Rectangle 4"/>
            <p:cNvSpPr/>
            <p:nvPr/>
          </p:nvSpPr>
          <p:spPr>
            <a:xfrm>
              <a:off x="4279740" y="2514600"/>
              <a:ext cx="1511320" cy="228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Straight Connector 11"/>
            <p:cNvCxnSpPr/>
            <p:nvPr/>
          </p:nvCxnSpPr>
          <p:spPr>
            <a:xfrm flipH="1">
              <a:off x="5028946" y="2514600"/>
              <a:ext cx="114"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648060" y="2514600"/>
              <a:ext cx="14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10060" y="2514600"/>
              <a:ext cx="14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791060" y="2514600"/>
              <a:ext cx="14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279740" y="2895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279740" y="3276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279740" y="3657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279740" y="4038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279740" y="4419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p:nvPr/>
        </p:nvCxnSpPr>
        <p:spPr>
          <a:xfrm>
            <a:off x="4628774" y="3993126"/>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899217" y="3726426"/>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899217" y="3472016"/>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181600" y="2933700"/>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468034" y="2933700"/>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899217" y="3459726"/>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169660" y="32004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169660" y="29337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738477" y="26670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738477" y="24003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629024" y="32004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628774" y="37338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899217" y="32004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181600" y="32004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452043" y="24003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628774" y="34671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628774" y="32004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452043" y="29337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452043" y="26670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452043" y="24003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4807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Catalan Number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fontScale="85000" lnSpcReduction="20000"/>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Consider the following figure. Each move is one of the types U: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D: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In how many ways can one travel in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𝑥𝑦</m:t>
                    </m:r>
                  </m:oMath>
                </a14:m>
                <a:r>
                  <a:rPr lang="en-US" sz="1600" dirty="0" smtClean="0">
                    <a:latin typeface="Calibri" panose="020F0502020204030204" pitchFamily="34" charset="0"/>
                    <a:cs typeface="Calibri" panose="020F0502020204030204" pitchFamily="34" charset="0"/>
                  </a:rPr>
                  <a:t>-plane from (0,2) to (22,4), that is, from A to B?</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smtClean="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smtClean="0">
                  <a:latin typeface="Calibri" panose="020F0502020204030204" pitchFamily="34" charset="0"/>
                  <a:cs typeface="Calibri" panose="020F0502020204030204" pitchFamily="34" charset="0"/>
                </a:endParaRPr>
              </a:p>
              <a:p>
                <a:pPr marL="82296" indent="0" algn="just">
                  <a:spcBef>
                    <a:spcPts val="2400"/>
                  </a:spcBef>
                  <a:buNone/>
                </a:pPr>
                <a:r>
                  <a:rPr lang="en-US" sz="1600" dirty="0" smtClean="0">
                    <a:latin typeface="Calibri" panose="020F0502020204030204" pitchFamily="34" charset="0"/>
                    <a:cs typeface="Calibri" panose="020F0502020204030204" pitchFamily="34" charset="0"/>
                  </a:rPr>
                  <a:t>As with the previous example, any path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corresponds to a permutation of 12 U’s and 10 D’s. Therefore,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𝑁</m:t>
                        </m:r>
                      </m:e>
                      <m:sub>
                        <m:r>
                          <a:rPr lang="en-US" sz="1600" b="0" i="1" smtClean="0">
                            <a:latin typeface="Cambria Math" panose="02040503050406030204" pitchFamily="18" charset="0"/>
                            <a:cs typeface="Calibri" panose="020F0502020204030204" pitchFamily="34" charset="0"/>
                          </a:rPr>
                          <m:t>𝐴𝐵</m:t>
                        </m:r>
                      </m:sub>
                    </m:sSub>
                    <m:r>
                      <a:rPr lang="en-US" sz="1600" b="0" i="1" smtClean="0">
                        <a:latin typeface="Cambria Math" panose="02040503050406030204" pitchFamily="18" charset="0"/>
                        <a:cs typeface="Calibri" panose="020F0502020204030204" pitchFamily="34" charset="0"/>
                      </a:rPr>
                      <m:t>=</m:t>
                    </m:r>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22!</m:t>
                        </m:r>
                      </m:num>
                      <m:den>
                        <m:r>
                          <a:rPr lang="en-US" sz="1600" b="0" i="1" smtClean="0">
                            <a:latin typeface="Cambria Math" panose="02040503050406030204" pitchFamily="18" charset="0"/>
                            <a:cs typeface="Calibri" panose="020F0502020204030204" pitchFamily="34" charset="0"/>
                          </a:rPr>
                          <m:t>12!10!</m:t>
                        </m:r>
                      </m:den>
                    </m:f>
                    <m:r>
                      <a:rPr lang="en-US" sz="1600">
                        <a:latin typeface="Cambria Math" panose="02040503050406030204" pitchFamily="18" charset="0"/>
                        <a:cs typeface="Calibri" panose="020F0502020204030204" pitchFamily="34" charset="0"/>
                      </a:rPr>
                      <m:t>=3,628,800</m:t>
                    </m:r>
                  </m:oMath>
                </a14:m>
                <a:r>
                  <a:rPr lang="en-US" sz="1600" dirty="0" smtClean="0">
                    <a:latin typeface="Calibri" panose="020F0502020204030204" pitchFamily="34" charset="0"/>
                    <a:cs typeface="Calibri" panose="020F0502020204030204" pitchFamily="34" charset="0"/>
                  </a:rPr>
                  <a:t>.</a:t>
                </a:r>
              </a:p>
              <a:p>
                <a:pPr marL="82296" indent="0" algn="just">
                  <a:buNone/>
                </a:pPr>
                <a:r>
                  <a:rPr lang="en-US" sz="1600" dirty="0" smtClean="0">
                    <a:latin typeface="Calibri" panose="020F0502020204030204" pitchFamily="34" charset="0"/>
                    <a:cs typeface="Calibri" panose="020F0502020204030204" pitchFamily="34" charset="0"/>
                  </a:rPr>
                  <a:t>Can you find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that touch or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a:t>
                </a:r>
              </a:p>
              <a:p>
                <a:pPr marL="82296" indent="0" algn="just">
                  <a:buNone/>
                </a:pPr>
                <a:r>
                  <a:rPr lang="en-US" sz="1600" dirty="0" smtClean="0">
                    <a:latin typeface="Calibri" panose="020F0502020204030204" pitchFamily="34" charset="0"/>
                    <a:cs typeface="Calibri" panose="020F0502020204030204" pitchFamily="34" charset="0"/>
                  </a:rPr>
                  <a:t>Consider the brown path in the figure, it corresponds to the dashed brown path, which is the result of reflecting the segment of the brown path from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the first point it reaches (touches or crosses) the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The same holds for the red path. Thus,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that touch or cross the </a:t>
                </a:r>
                <a14:m>
                  <m:oMath xmlns:m="http://schemas.openxmlformats.org/officeDocument/2006/math">
                    <m:r>
                      <a:rPr lang="en-US" sz="1600" i="1" dirty="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t>
                </a:r>
                <a:r>
                  <a:rPr lang="en-US" sz="1600" dirty="0" smtClean="0">
                    <a:latin typeface="Calibri" panose="020F0502020204030204" pitchFamily="34" charset="0"/>
                    <a:cs typeface="Calibri" panose="020F0502020204030204" pitchFamily="34" charset="0"/>
                  </a:rPr>
                  <a:t>axis is equal to the number of paths from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is the result of reflecting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in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that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𝑁</m:t>
                        </m:r>
                      </m:e>
                      <m:sub>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𝐴</m:t>
                            </m:r>
                          </m:e>
                          <m:sup>
                            <m:r>
                              <a:rPr lang="en-US" sz="1600" b="0" i="1" smtClean="0">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𝐵</m:t>
                        </m:r>
                      </m:sub>
                    </m:sSub>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22!</m:t>
                        </m:r>
                      </m:num>
                      <m:den>
                        <m:r>
                          <a:rPr lang="en-US" sz="1600" b="0" i="1" smtClean="0">
                            <a:latin typeface="Cambria Math" panose="02040503050406030204" pitchFamily="18" charset="0"/>
                            <a:cs typeface="Calibri" panose="020F0502020204030204" pitchFamily="34" charset="0"/>
                          </a:rPr>
                          <m:t>14!8!</m:t>
                        </m:r>
                      </m:den>
                    </m:f>
                    <m:r>
                      <a:rPr lang="en-US" sz="1600" b="0" i="1" smtClean="0">
                        <a:latin typeface="Cambria Math" panose="02040503050406030204" pitchFamily="18" charset="0"/>
                        <a:cs typeface="Calibri" panose="020F0502020204030204" pitchFamily="34" charset="0"/>
                      </a:rPr>
                      <m:t>=319,770</m:t>
                    </m:r>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spcAft>
                    <a:spcPts val="1200"/>
                  </a:spcAft>
                  <a:buNone/>
                </a:pPr>
                <a:endParaRPr lang="en-US" sz="1600" b="1"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941" r="-2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80" name="Group 79"/>
          <p:cNvGrpSpPr/>
          <p:nvPr/>
        </p:nvGrpSpPr>
        <p:grpSpPr>
          <a:xfrm>
            <a:off x="2644357" y="1676400"/>
            <a:ext cx="4917304" cy="2879279"/>
            <a:chOff x="3276600" y="2057400"/>
            <a:chExt cx="4917304" cy="2879279"/>
          </a:xfrm>
        </p:grpSpPr>
        <p:cxnSp>
          <p:nvCxnSpPr>
            <p:cNvPr id="14" name="Straight Arrow Connector 13"/>
            <p:cNvCxnSpPr/>
            <p:nvPr/>
          </p:nvCxnSpPr>
          <p:spPr>
            <a:xfrm flipV="1">
              <a:off x="4002904" y="3639792"/>
              <a:ext cx="3581400" cy="1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989190" y="2191991"/>
              <a:ext cx="13714" cy="2744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42689" y="3336479"/>
              <a:ext cx="105893" cy="307777"/>
            </a:xfrm>
            <a:prstGeom prst="rect">
              <a:avLst/>
            </a:prstGeom>
            <a:noFill/>
          </p:spPr>
          <p:txBody>
            <a:bodyPr wrap="square" rtlCol="0">
              <a:spAutoFit/>
            </a:bodyPr>
            <a:lstStyle/>
            <a:p>
              <a:r>
                <a:rPr lang="en-US" sz="1400" dirty="0" smtClean="0">
                  <a:solidFill>
                    <a:prstClr val="black"/>
                  </a:solidFill>
                </a:rPr>
                <a:t>x</a:t>
              </a:r>
              <a:endParaRPr lang="en-US" sz="1400" dirty="0">
                <a:solidFill>
                  <a:prstClr val="black"/>
                </a:solidFill>
              </a:endParaRPr>
            </a:p>
          </p:txBody>
        </p:sp>
        <p:sp>
          <p:nvSpPr>
            <p:cNvPr id="52" name="TextBox 51"/>
            <p:cNvSpPr txBox="1"/>
            <p:nvPr/>
          </p:nvSpPr>
          <p:spPr>
            <a:xfrm flipH="1">
              <a:off x="3692010" y="2057400"/>
              <a:ext cx="228599" cy="307777"/>
            </a:xfrm>
            <a:prstGeom prst="rect">
              <a:avLst/>
            </a:prstGeom>
            <a:noFill/>
          </p:spPr>
          <p:txBody>
            <a:bodyPr wrap="square" rtlCol="0">
              <a:spAutoFit/>
            </a:bodyPr>
            <a:lstStyle/>
            <a:p>
              <a:r>
                <a:rPr lang="en-US" sz="1400" dirty="0" smtClean="0">
                  <a:solidFill>
                    <a:prstClr val="black"/>
                  </a:solidFill>
                </a:rPr>
                <a:t>y</a:t>
              </a:r>
              <a:endParaRPr lang="en-US" sz="1400" dirty="0">
                <a:solidFill>
                  <a:prstClr val="black"/>
                </a:solidFill>
              </a:endParaRPr>
            </a:p>
          </p:txBody>
        </p:sp>
        <p:cxnSp>
          <p:nvCxnSpPr>
            <p:cNvPr id="6" name="Straight Connector 5"/>
            <p:cNvCxnSpPr/>
            <p:nvPr/>
          </p:nvCxnSpPr>
          <p:spPr>
            <a:xfrm>
              <a:off x="4002904" y="3488879"/>
              <a:ext cx="3352800" cy="1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02904" y="3793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02904" y="3946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02904" y="4098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02904" y="4250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02904" y="4403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02904" y="4555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02904" y="4708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02904" y="3336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02904" y="3184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02904" y="3031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02904" y="2879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02904" y="2726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02904" y="2574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02904" y="2422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55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307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60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12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64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17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69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22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374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26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79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31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84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36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88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441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93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46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898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50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203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55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973810" y="331943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4" name="TextBox 73"/>
            <p:cNvSpPr txBox="1"/>
            <p:nvPr/>
          </p:nvSpPr>
          <p:spPr>
            <a:xfrm flipH="1">
              <a:off x="3276600" y="3184079"/>
              <a:ext cx="689520" cy="307777"/>
            </a:xfrm>
            <a:prstGeom prst="rect">
              <a:avLst/>
            </a:prstGeom>
            <a:noFill/>
          </p:spPr>
          <p:txBody>
            <a:bodyPr wrap="square" rtlCol="0">
              <a:spAutoFit/>
            </a:bodyPr>
            <a:lstStyle/>
            <a:p>
              <a:r>
                <a:rPr lang="en-US" sz="1400" dirty="0" smtClean="0">
                  <a:solidFill>
                    <a:prstClr val="black"/>
                  </a:solidFill>
                </a:rPr>
                <a:t>A (0,2)</a:t>
              </a:r>
              <a:endParaRPr lang="en-US" sz="1400" dirty="0">
                <a:solidFill>
                  <a:prstClr val="black"/>
                </a:solidFill>
              </a:endParaRPr>
            </a:p>
          </p:txBody>
        </p:sp>
        <p:sp>
          <p:nvSpPr>
            <p:cNvPr id="75" name="Oval 74"/>
            <p:cNvSpPr/>
            <p:nvPr/>
          </p:nvSpPr>
          <p:spPr>
            <a:xfrm>
              <a:off x="7332844" y="300956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6" name="TextBox 75"/>
            <p:cNvSpPr txBox="1"/>
            <p:nvPr/>
          </p:nvSpPr>
          <p:spPr>
            <a:xfrm flipH="1">
              <a:off x="7369418" y="2874815"/>
              <a:ext cx="824486" cy="307777"/>
            </a:xfrm>
            <a:prstGeom prst="rect">
              <a:avLst/>
            </a:prstGeom>
            <a:noFill/>
          </p:spPr>
          <p:txBody>
            <a:bodyPr wrap="square" rtlCol="0">
              <a:spAutoFit/>
            </a:bodyPr>
            <a:lstStyle/>
            <a:p>
              <a:r>
                <a:rPr lang="en-US" sz="1400" dirty="0" smtClean="0">
                  <a:solidFill>
                    <a:prstClr val="black"/>
                  </a:solidFill>
                </a:rPr>
                <a:t>B (22,4)</a:t>
              </a:r>
              <a:endParaRPr lang="en-US" sz="1400" dirty="0">
                <a:solidFill>
                  <a:prstClr val="black"/>
                </a:solidFill>
              </a:endParaRPr>
            </a:p>
          </p:txBody>
        </p:sp>
      </p:grpSp>
      <p:cxnSp>
        <p:nvCxnSpPr>
          <p:cNvPr id="82" name="Straight Connector 81"/>
          <p:cNvCxnSpPr/>
          <p:nvPr/>
        </p:nvCxnSpPr>
        <p:spPr>
          <a:xfrm>
            <a:off x="4124678" y="2801592"/>
            <a:ext cx="161778" cy="1564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733364" y="2790494"/>
            <a:ext cx="158068" cy="16346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280048" y="2954388"/>
            <a:ext cx="161298" cy="1534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889647" y="2950465"/>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822486" y="2496544"/>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974885" y="2647208"/>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042049" y="3102865"/>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366300" y="2952502"/>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979564" y="3413707"/>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364850" y="2814741"/>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517181" y="2662342"/>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671878" y="2505830"/>
            <a:ext cx="158376" cy="1512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4428970" y="2951411"/>
            <a:ext cx="164121" cy="16753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584848" y="280006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195176" y="3114381"/>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5346849" y="2957996"/>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499297" y="2801361"/>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647938" y="2652185"/>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793973" y="2504447"/>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949333" y="2350453"/>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6101733" y="2188108"/>
            <a:ext cx="163134" cy="16183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258743" y="2184957"/>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410874" y="2337441"/>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566049" y="2487599"/>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18700" y="3104902"/>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671100" y="3257302"/>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823500" y="3409702"/>
            <a:ext cx="168890" cy="15938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4133358" y="3251141"/>
            <a:ext cx="165874" cy="164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284143" y="3255710"/>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436543" y="3408110"/>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588943" y="3560510"/>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739295" y="3712910"/>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896056" y="3723019"/>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5049918" y="3567641"/>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5198764" y="3416487"/>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352540" y="3262795"/>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5501237" y="3109137"/>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5651255" y="2958225"/>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5803654" y="280255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5956053" y="2647439"/>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6108393" y="2492745"/>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251679" y="2486699"/>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404079" y="2639099"/>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6559631" y="2651203"/>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3370262" y="3279330"/>
            <a:ext cx="1829599" cy="758721"/>
            <a:chOff x="357129" y="2548012"/>
            <a:chExt cx="1829599" cy="758721"/>
          </a:xfrm>
          <a:scene3d>
            <a:camera prst="orthographicFront">
              <a:rot lat="10800000" lon="0" rev="0"/>
            </a:camera>
            <a:lightRig rig="threePt" dir="t"/>
          </a:scene3d>
        </p:grpSpPr>
        <p:cxnSp>
          <p:nvCxnSpPr>
            <p:cNvPr id="154" name="Straight Connector 153"/>
            <p:cNvCxnSpPr/>
            <p:nvPr/>
          </p:nvCxnSpPr>
          <p:spPr>
            <a:xfrm>
              <a:off x="1116957" y="2853060"/>
              <a:ext cx="161778" cy="156404"/>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725643" y="2841962"/>
              <a:ext cx="158068" cy="163462"/>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272327" y="3005856"/>
              <a:ext cx="161298" cy="153455"/>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881926" y="3001933"/>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14765" y="2548012"/>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967164" y="2698676"/>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034328" y="3154333"/>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357129" y="2866209"/>
              <a:ext cx="152400" cy="155377"/>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509460" y="2713810"/>
              <a:ext cx="152400" cy="155377"/>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664157" y="2557298"/>
              <a:ext cx="158376" cy="151298"/>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1421249" y="3002879"/>
              <a:ext cx="164121" cy="16753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1577127" y="2851536"/>
              <a:ext cx="152400" cy="155377"/>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flipH="1">
            <a:off x="2592802" y="3401186"/>
            <a:ext cx="813367" cy="307777"/>
          </a:xfrm>
          <a:prstGeom prst="rect">
            <a:avLst/>
          </a:prstGeom>
          <a:noFill/>
        </p:spPr>
        <p:txBody>
          <a:bodyPr wrap="square" rtlCol="0">
            <a:spAutoFit/>
          </a:bodyPr>
          <a:lstStyle/>
          <a:p>
            <a:r>
              <a:rPr lang="en-US" sz="1400" dirty="0" smtClean="0">
                <a:solidFill>
                  <a:prstClr val="black"/>
                </a:solidFill>
              </a:rPr>
              <a:t>A’ (0,-2)</a:t>
            </a:r>
            <a:endParaRPr lang="en-US" sz="1400" dirty="0">
              <a:solidFill>
                <a:prstClr val="black"/>
              </a:solidFill>
            </a:endParaRPr>
          </a:p>
        </p:txBody>
      </p:sp>
      <p:grpSp>
        <p:nvGrpSpPr>
          <p:cNvPr id="206" name="Group 205"/>
          <p:cNvGrpSpPr/>
          <p:nvPr/>
        </p:nvGrpSpPr>
        <p:grpSpPr>
          <a:xfrm>
            <a:off x="3364872" y="3268440"/>
            <a:ext cx="304800" cy="304800"/>
            <a:chOff x="1528147" y="3014635"/>
            <a:chExt cx="304800" cy="304800"/>
          </a:xfrm>
          <a:scene3d>
            <a:camera prst="orthographicFront">
              <a:rot lat="10800000" lon="0" rev="0"/>
            </a:camera>
            <a:lightRig rig="threePt" dir="t"/>
          </a:scene3d>
        </p:grpSpPr>
        <p:cxnSp>
          <p:nvCxnSpPr>
            <p:cNvPr id="187" name="Straight Connector 186"/>
            <p:cNvCxnSpPr/>
            <p:nvPr/>
          </p:nvCxnSpPr>
          <p:spPr>
            <a:xfrm>
              <a:off x="1528147" y="3014635"/>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1680547" y="3167035"/>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04278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104"/>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106"/>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500"/>
                                  </p:stCondLst>
                                  <p:childTnLst>
                                    <p:set>
                                      <p:cBhvr>
                                        <p:cTn id="23" dur="1" fill="hold">
                                          <p:stCondLst>
                                            <p:cond delay="0"/>
                                          </p:stCondLst>
                                        </p:cTn>
                                        <p:tgtEl>
                                          <p:spTgt spid="8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88"/>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500"/>
                                  </p:stCondLst>
                                  <p:childTnLst>
                                    <p:set>
                                      <p:cBhvr>
                                        <p:cTn id="29" dur="1" fill="hold">
                                          <p:stCondLst>
                                            <p:cond delay="0"/>
                                          </p:stCondLst>
                                        </p:cTn>
                                        <p:tgtEl>
                                          <p:spTgt spid="82"/>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500"/>
                                  </p:stCondLst>
                                  <p:childTnLst>
                                    <p:set>
                                      <p:cBhvr>
                                        <p:cTn id="32" dur="1" fill="hold">
                                          <p:stCondLst>
                                            <p:cond delay="0"/>
                                          </p:stCondLst>
                                        </p:cTn>
                                        <p:tgtEl>
                                          <p:spTgt spid="84"/>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500"/>
                                  </p:stCondLst>
                                  <p:childTnLst>
                                    <p:set>
                                      <p:cBhvr>
                                        <p:cTn id="35" dur="1" fill="hold">
                                          <p:stCondLst>
                                            <p:cond delay="0"/>
                                          </p:stCondLst>
                                        </p:cTn>
                                        <p:tgtEl>
                                          <p:spTgt spid="107"/>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500"/>
                                  </p:stCondLst>
                                  <p:childTnLst>
                                    <p:set>
                                      <p:cBhvr>
                                        <p:cTn id="38" dur="1" fill="hold">
                                          <p:stCondLst>
                                            <p:cond delay="0"/>
                                          </p:stCondLst>
                                        </p:cTn>
                                        <p:tgtEl>
                                          <p:spTgt spid="108"/>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nodeType="afterEffect">
                                  <p:stCondLst>
                                    <p:cond delay="500"/>
                                  </p:stCondLst>
                                  <p:childTnLst>
                                    <p:set>
                                      <p:cBhvr>
                                        <p:cTn id="41" dur="1" fill="hold">
                                          <p:stCondLst>
                                            <p:cond delay="0"/>
                                          </p:stCondLst>
                                        </p:cTn>
                                        <p:tgtEl>
                                          <p:spTgt spid="83"/>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nodeType="afterEffect">
                                  <p:stCondLst>
                                    <p:cond delay="500"/>
                                  </p:stCondLst>
                                  <p:childTnLst>
                                    <p:set>
                                      <p:cBhvr>
                                        <p:cTn id="44" dur="1" fill="hold">
                                          <p:stCondLst>
                                            <p:cond delay="0"/>
                                          </p:stCondLst>
                                        </p:cTn>
                                        <p:tgtEl>
                                          <p:spTgt spid="86"/>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500"/>
                                  </p:stCondLst>
                                  <p:childTnLst>
                                    <p:set>
                                      <p:cBhvr>
                                        <p:cTn id="47" dur="1" fill="hold">
                                          <p:stCondLst>
                                            <p:cond delay="0"/>
                                          </p:stCondLst>
                                        </p:cTn>
                                        <p:tgtEl>
                                          <p:spTgt spid="89"/>
                                        </p:tgtEl>
                                        <p:attrNameLst>
                                          <p:attrName>style.visibility</p:attrName>
                                        </p:attrNameLst>
                                      </p:cBhvr>
                                      <p:to>
                                        <p:strVal val="visible"/>
                                      </p:to>
                                    </p:set>
                                  </p:childTnLst>
                                </p:cTn>
                              </p:par>
                            </p:childTnLst>
                          </p:cTn>
                        </p:par>
                        <p:par>
                          <p:cTn id="48" fill="hold">
                            <p:stCondLst>
                              <p:cond delay="5500"/>
                            </p:stCondLst>
                            <p:childTnLst>
                              <p:par>
                                <p:cTn id="49" presetID="1" presetClass="entr" presetSubtype="0" fill="hold" nodeType="afterEffect">
                                  <p:stCondLst>
                                    <p:cond delay="500"/>
                                  </p:stCondLst>
                                  <p:childTnLst>
                                    <p:set>
                                      <p:cBhvr>
                                        <p:cTn id="50" dur="1" fill="hold">
                                          <p:stCondLst>
                                            <p:cond delay="0"/>
                                          </p:stCondLst>
                                        </p:cTn>
                                        <p:tgtEl>
                                          <p:spTgt spid="114"/>
                                        </p:tgtEl>
                                        <p:attrNameLst>
                                          <p:attrName>style.visibility</p:attrName>
                                        </p:attrNameLst>
                                      </p:cBhvr>
                                      <p:to>
                                        <p:strVal val="visible"/>
                                      </p:to>
                                    </p:set>
                                  </p:childTnLst>
                                </p:cTn>
                              </p:par>
                            </p:childTnLst>
                          </p:cTn>
                        </p:par>
                        <p:par>
                          <p:cTn id="51" fill="hold">
                            <p:stCondLst>
                              <p:cond delay="6000"/>
                            </p:stCondLst>
                            <p:childTnLst>
                              <p:par>
                                <p:cTn id="52" presetID="1" presetClass="entr" presetSubtype="0" fill="hold" nodeType="afterEffect">
                                  <p:stCondLst>
                                    <p:cond delay="500"/>
                                  </p:stCondLst>
                                  <p:childTnLst>
                                    <p:set>
                                      <p:cBhvr>
                                        <p:cTn id="53" dur="1" fill="hold">
                                          <p:stCondLst>
                                            <p:cond delay="0"/>
                                          </p:stCondLst>
                                        </p:cTn>
                                        <p:tgtEl>
                                          <p:spTgt spid="115"/>
                                        </p:tgtEl>
                                        <p:attrNameLst>
                                          <p:attrName>style.visibility</p:attrName>
                                        </p:attrNameLst>
                                      </p:cBhvr>
                                      <p:to>
                                        <p:strVal val="visible"/>
                                      </p:to>
                                    </p:set>
                                  </p:childTnLst>
                                </p:cTn>
                              </p:par>
                            </p:childTnLst>
                          </p:cTn>
                        </p:par>
                        <p:par>
                          <p:cTn id="54" fill="hold">
                            <p:stCondLst>
                              <p:cond delay="6500"/>
                            </p:stCondLst>
                            <p:childTnLst>
                              <p:par>
                                <p:cTn id="55" presetID="1" presetClass="entr" presetSubtype="0" fill="hold" nodeType="afterEffect">
                                  <p:stCondLst>
                                    <p:cond delay="500"/>
                                  </p:stCondLst>
                                  <p:childTnLst>
                                    <p:set>
                                      <p:cBhvr>
                                        <p:cTn id="56" dur="1" fill="hold">
                                          <p:stCondLst>
                                            <p:cond delay="0"/>
                                          </p:stCondLst>
                                        </p:cTn>
                                        <p:tgtEl>
                                          <p:spTgt spid="116"/>
                                        </p:tgtEl>
                                        <p:attrNameLst>
                                          <p:attrName>style.visibility</p:attrName>
                                        </p:attrNameLst>
                                      </p:cBhvr>
                                      <p:to>
                                        <p:strVal val="visible"/>
                                      </p:to>
                                    </p:set>
                                  </p:childTnLst>
                                </p:cTn>
                              </p:par>
                            </p:childTnLst>
                          </p:cTn>
                        </p:par>
                        <p:par>
                          <p:cTn id="57" fill="hold">
                            <p:stCondLst>
                              <p:cond delay="7000"/>
                            </p:stCondLst>
                            <p:childTnLst>
                              <p:par>
                                <p:cTn id="58" presetID="1" presetClass="entr" presetSubtype="0" fill="hold" nodeType="afterEffect">
                                  <p:stCondLst>
                                    <p:cond delay="500"/>
                                  </p:stCondLst>
                                  <p:childTnLst>
                                    <p:set>
                                      <p:cBhvr>
                                        <p:cTn id="59" dur="1" fill="hold">
                                          <p:stCondLst>
                                            <p:cond delay="0"/>
                                          </p:stCondLst>
                                        </p:cTn>
                                        <p:tgtEl>
                                          <p:spTgt spid="117"/>
                                        </p:tgtEl>
                                        <p:attrNameLst>
                                          <p:attrName>style.visibility</p:attrName>
                                        </p:attrNameLst>
                                      </p:cBhvr>
                                      <p:to>
                                        <p:strVal val="visible"/>
                                      </p:to>
                                    </p:set>
                                  </p:childTnLst>
                                </p:cTn>
                              </p:par>
                            </p:childTnLst>
                          </p:cTn>
                        </p:par>
                        <p:par>
                          <p:cTn id="60" fill="hold">
                            <p:stCondLst>
                              <p:cond delay="7500"/>
                            </p:stCondLst>
                            <p:childTnLst>
                              <p:par>
                                <p:cTn id="61" presetID="1" presetClass="entr" presetSubtype="0" fill="hold" nodeType="afterEffect">
                                  <p:stCondLst>
                                    <p:cond delay="500"/>
                                  </p:stCondLst>
                                  <p:childTnLst>
                                    <p:set>
                                      <p:cBhvr>
                                        <p:cTn id="62" dur="1" fill="hold">
                                          <p:stCondLst>
                                            <p:cond delay="0"/>
                                          </p:stCondLst>
                                        </p:cTn>
                                        <p:tgtEl>
                                          <p:spTgt spid="118"/>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nodeType="afterEffect">
                                  <p:stCondLst>
                                    <p:cond delay="500"/>
                                  </p:stCondLst>
                                  <p:childTnLst>
                                    <p:set>
                                      <p:cBhvr>
                                        <p:cTn id="65" dur="1" fill="hold">
                                          <p:stCondLst>
                                            <p:cond delay="0"/>
                                          </p:stCondLst>
                                        </p:cTn>
                                        <p:tgtEl>
                                          <p:spTgt spid="119"/>
                                        </p:tgtEl>
                                        <p:attrNameLst>
                                          <p:attrName>style.visibility</p:attrName>
                                        </p:attrNameLst>
                                      </p:cBhvr>
                                      <p:to>
                                        <p:strVal val="visible"/>
                                      </p:to>
                                    </p:set>
                                  </p:childTnLst>
                                </p:cTn>
                              </p:par>
                            </p:childTnLst>
                          </p:cTn>
                        </p:par>
                        <p:par>
                          <p:cTn id="66" fill="hold">
                            <p:stCondLst>
                              <p:cond delay="8500"/>
                            </p:stCondLst>
                            <p:childTnLst>
                              <p:par>
                                <p:cTn id="67" presetID="1" presetClass="entr" presetSubtype="0"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childTnLst>
                                </p:cTn>
                              </p:par>
                            </p:childTnLst>
                          </p:cTn>
                        </p:par>
                        <p:par>
                          <p:cTn id="69" fill="hold">
                            <p:stCondLst>
                              <p:cond delay="8500"/>
                            </p:stCondLst>
                            <p:childTnLst>
                              <p:par>
                                <p:cTn id="70" presetID="1" presetClass="entr" presetSubtype="0" fill="hold" nodeType="afterEffect">
                                  <p:stCondLst>
                                    <p:cond delay="500"/>
                                  </p:stCondLst>
                                  <p:childTnLst>
                                    <p:set>
                                      <p:cBhvr>
                                        <p:cTn id="71" dur="1" fill="hold">
                                          <p:stCondLst>
                                            <p:cond delay="0"/>
                                          </p:stCondLst>
                                        </p:cTn>
                                        <p:tgtEl>
                                          <p:spTgt spid="121"/>
                                        </p:tgtEl>
                                        <p:attrNameLst>
                                          <p:attrName>style.visibility</p:attrName>
                                        </p:attrNameLst>
                                      </p:cBhvr>
                                      <p:to>
                                        <p:strVal val="visible"/>
                                      </p:to>
                                    </p:set>
                                  </p:childTnLst>
                                </p:cTn>
                              </p:par>
                            </p:childTnLst>
                          </p:cTn>
                        </p:par>
                        <p:par>
                          <p:cTn id="72" fill="hold">
                            <p:stCondLst>
                              <p:cond delay="9000"/>
                            </p:stCondLst>
                            <p:childTnLst>
                              <p:par>
                                <p:cTn id="73" presetID="1" presetClass="entr" presetSubtype="0" fill="hold" nodeType="afterEffect">
                                  <p:stCondLst>
                                    <p:cond delay="500"/>
                                  </p:stCondLst>
                                  <p:childTnLst>
                                    <p:set>
                                      <p:cBhvr>
                                        <p:cTn id="74" dur="1" fill="hold">
                                          <p:stCondLst>
                                            <p:cond delay="0"/>
                                          </p:stCondLst>
                                        </p:cTn>
                                        <p:tgtEl>
                                          <p:spTgt spid="122"/>
                                        </p:tgtEl>
                                        <p:attrNameLst>
                                          <p:attrName>style.visibility</p:attrName>
                                        </p:attrNameLst>
                                      </p:cBhvr>
                                      <p:to>
                                        <p:strVal val="visible"/>
                                      </p:to>
                                    </p:set>
                                  </p:childTnLst>
                                </p:cTn>
                              </p:par>
                            </p:childTnLst>
                          </p:cTn>
                        </p:par>
                        <p:par>
                          <p:cTn id="75" fill="hold">
                            <p:stCondLst>
                              <p:cond delay="9500"/>
                            </p:stCondLst>
                            <p:childTnLst>
                              <p:par>
                                <p:cTn id="76" presetID="1" presetClass="entr" presetSubtype="0" fill="hold" nodeType="afterEffect">
                                  <p:stCondLst>
                                    <p:cond delay="500"/>
                                  </p:stCondLst>
                                  <p:childTnLst>
                                    <p:set>
                                      <p:cBhvr>
                                        <p:cTn id="77" dur="1" fill="hold">
                                          <p:stCondLst>
                                            <p:cond delay="0"/>
                                          </p:stCondLst>
                                        </p:cTn>
                                        <p:tgtEl>
                                          <p:spTgt spid="12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90"/>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nodeType="afterEffect">
                                  <p:stCondLst>
                                    <p:cond delay="500"/>
                                  </p:stCondLst>
                                  <p:childTnLst>
                                    <p:set>
                                      <p:cBhvr>
                                        <p:cTn id="84" dur="1" fill="hold">
                                          <p:stCondLst>
                                            <p:cond delay="0"/>
                                          </p:stCondLst>
                                        </p:cTn>
                                        <p:tgtEl>
                                          <p:spTgt spid="127"/>
                                        </p:tgtEl>
                                        <p:attrNameLst>
                                          <p:attrName>style.visibility</p:attrName>
                                        </p:attrNameLst>
                                      </p:cBhvr>
                                      <p:to>
                                        <p:strVal val="visible"/>
                                      </p:to>
                                    </p:set>
                                  </p:childTnLst>
                                </p:cTn>
                              </p:par>
                            </p:childTnLst>
                          </p:cTn>
                        </p:par>
                        <p:par>
                          <p:cTn id="85" fill="hold">
                            <p:stCondLst>
                              <p:cond delay="500"/>
                            </p:stCondLst>
                            <p:childTnLst>
                              <p:par>
                                <p:cTn id="86" presetID="1" presetClass="entr" presetSubtype="0" fill="hold" nodeType="afterEffect">
                                  <p:stCondLst>
                                    <p:cond delay="500"/>
                                  </p:stCondLst>
                                  <p:childTnLst>
                                    <p:set>
                                      <p:cBhvr>
                                        <p:cTn id="87" dur="1" fill="hold">
                                          <p:stCondLst>
                                            <p:cond delay="0"/>
                                          </p:stCondLst>
                                        </p:cTn>
                                        <p:tgtEl>
                                          <p:spTgt spid="128"/>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nodeType="afterEffect">
                                  <p:stCondLst>
                                    <p:cond delay="500"/>
                                  </p:stCondLst>
                                  <p:childTnLst>
                                    <p:set>
                                      <p:cBhvr>
                                        <p:cTn id="90" dur="1" fill="hold">
                                          <p:stCondLst>
                                            <p:cond delay="0"/>
                                          </p:stCondLst>
                                        </p:cTn>
                                        <p:tgtEl>
                                          <p:spTgt spid="129"/>
                                        </p:tgtEl>
                                        <p:attrNameLst>
                                          <p:attrName>style.visibility</p:attrName>
                                        </p:attrNameLst>
                                      </p:cBhvr>
                                      <p:to>
                                        <p:strVal val="visible"/>
                                      </p:to>
                                    </p:set>
                                  </p:childTnLst>
                                </p:cTn>
                              </p:par>
                            </p:childTnLst>
                          </p:cTn>
                        </p:par>
                        <p:par>
                          <p:cTn id="91" fill="hold">
                            <p:stCondLst>
                              <p:cond delay="1500"/>
                            </p:stCondLst>
                            <p:childTnLst>
                              <p:par>
                                <p:cTn id="92" presetID="1" presetClass="entr" presetSubtype="0" fill="hold" nodeType="afterEffect">
                                  <p:stCondLst>
                                    <p:cond delay="500"/>
                                  </p:stCondLst>
                                  <p:childTnLst>
                                    <p:set>
                                      <p:cBhvr>
                                        <p:cTn id="93" dur="1" fill="hold">
                                          <p:stCondLst>
                                            <p:cond delay="0"/>
                                          </p:stCondLst>
                                        </p:cTn>
                                        <p:tgtEl>
                                          <p:spTgt spid="97"/>
                                        </p:tgtEl>
                                        <p:attrNameLst>
                                          <p:attrName>style.visibility</p:attrName>
                                        </p:attrNameLst>
                                      </p:cBhvr>
                                      <p:to>
                                        <p:strVal val="visible"/>
                                      </p:to>
                                    </p:set>
                                  </p:childTnLst>
                                </p:cTn>
                              </p:par>
                            </p:childTnLst>
                          </p:cTn>
                        </p:par>
                        <p:par>
                          <p:cTn id="94" fill="hold">
                            <p:stCondLst>
                              <p:cond delay="2000"/>
                            </p:stCondLst>
                            <p:childTnLst>
                              <p:par>
                                <p:cTn id="95" presetID="1" presetClass="entr" presetSubtype="0" fill="hold" nodeType="afterEffect">
                                  <p:stCondLst>
                                    <p:cond delay="500"/>
                                  </p:stCondLst>
                                  <p:childTnLst>
                                    <p:set>
                                      <p:cBhvr>
                                        <p:cTn id="96" dur="1" fill="hold">
                                          <p:stCondLst>
                                            <p:cond delay="0"/>
                                          </p:stCondLst>
                                        </p:cTn>
                                        <p:tgtEl>
                                          <p:spTgt spid="130"/>
                                        </p:tgtEl>
                                        <p:attrNameLst>
                                          <p:attrName>style.visibility</p:attrName>
                                        </p:attrNameLst>
                                      </p:cBhvr>
                                      <p:to>
                                        <p:strVal val="visible"/>
                                      </p:to>
                                    </p:set>
                                  </p:childTnLst>
                                </p:cTn>
                              </p:par>
                            </p:childTnLst>
                          </p:cTn>
                        </p:par>
                        <p:par>
                          <p:cTn id="97" fill="hold">
                            <p:stCondLst>
                              <p:cond delay="2500"/>
                            </p:stCondLst>
                            <p:childTnLst>
                              <p:par>
                                <p:cTn id="98" presetID="1" presetClass="entr" presetSubtype="0" fill="hold" nodeType="afterEffect">
                                  <p:stCondLst>
                                    <p:cond delay="500"/>
                                  </p:stCondLst>
                                  <p:childTnLst>
                                    <p:set>
                                      <p:cBhvr>
                                        <p:cTn id="99" dur="1" fill="hold">
                                          <p:stCondLst>
                                            <p:cond delay="0"/>
                                          </p:stCondLst>
                                        </p:cTn>
                                        <p:tgtEl>
                                          <p:spTgt spid="131"/>
                                        </p:tgtEl>
                                        <p:attrNameLst>
                                          <p:attrName>style.visibility</p:attrName>
                                        </p:attrNameLst>
                                      </p:cBhvr>
                                      <p:to>
                                        <p:strVal val="visible"/>
                                      </p:to>
                                    </p:set>
                                  </p:childTnLst>
                                </p:cTn>
                              </p:par>
                            </p:childTnLst>
                          </p:cTn>
                        </p:par>
                        <p:par>
                          <p:cTn id="100" fill="hold">
                            <p:stCondLst>
                              <p:cond delay="3000"/>
                            </p:stCondLst>
                            <p:childTnLst>
                              <p:par>
                                <p:cTn id="101" presetID="1" presetClass="entr" presetSubtype="0" fill="hold" nodeType="afterEffect">
                                  <p:stCondLst>
                                    <p:cond delay="500"/>
                                  </p:stCondLst>
                                  <p:childTnLst>
                                    <p:set>
                                      <p:cBhvr>
                                        <p:cTn id="102" dur="1" fill="hold">
                                          <p:stCondLst>
                                            <p:cond delay="0"/>
                                          </p:stCondLst>
                                        </p:cTn>
                                        <p:tgtEl>
                                          <p:spTgt spid="133"/>
                                        </p:tgtEl>
                                        <p:attrNameLst>
                                          <p:attrName>style.visibility</p:attrName>
                                        </p:attrNameLst>
                                      </p:cBhvr>
                                      <p:to>
                                        <p:strVal val="visible"/>
                                      </p:to>
                                    </p:set>
                                  </p:childTnLst>
                                </p:cTn>
                              </p:par>
                            </p:childTnLst>
                          </p:cTn>
                        </p:par>
                        <p:par>
                          <p:cTn id="103" fill="hold">
                            <p:stCondLst>
                              <p:cond delay="3500"/>
                            </p:stCondLst>
                            <p:childTnLst>
                              <p:par>
                                <p:cTn id="104" presetID="1" presetClass="entr" presetSubtype="0" fill="hold" nodeType="afterEffect">
                                  <p:stCondLst>
                                    <p:cond delay="500"/>
                                  </p:stCondLst>
                                  <p:childTnLst>
                                    <p:set>
                                      <p:cBhvr>
                                        <p:cTn id="105" dur="1" fill="hold">
                                          <p:stCondLst>
                                            <p:cond delay="0"/>
                                          </p:stCondLst>
                                        </p:cTn>
                                        <p:tgtEl>
                                          <p:spTgt spid="134"/>
                                        </p:tgtEl>
                                        <p:attrNameLst>
                                          <p:attrName>style.visibility</p:attrName>
                                        </p:attrNameLst>
                                      </p:cBhvr>
                                      <p:to>
                                        <p:strVal val="visible"/>
                                      </p:to>
                                    </p:set>
                                  </p:childTnLst>
                                </p:cTn>
                              </p:par>
                            </p:childTnLst>
                          </p:cTn>
                        </p:par>
                        <p:par>
                          <p:cTn id="106" fill="hold">
                            <p:stCondLst>
                              <p:cond delay="4000"/>
                            </p:stCondLst>
                            <p:childTnLst>
                              <p:par>
                                <p:cTn id="107" presetID="1" presetClass="entr" presetSubtype="0" fill="hold" nodeType="afterEffect">
                                  <p:stCondLst>
                                    <p:cond delay="500"/>
                                  </p:stCondLst>
                                  <p:childTnLst>
                                    <p:set>
                                      <p:cBhvr>
                                        <p:cTn id="108" dur="1" fill="hold">
                                          <p:stCondLst>
                                            <p:cond delay="0"/>
                                          </p:stCondLst>
                                        </p:cTn>
                                        <p:tgtEl>
                                          <p:spTgt spid="135"/>
                                        </p:tgtEl>
                                        <p:attrNameLst>
                                          <p:attrName>style.visibility</p:attrName>
                                        </p:attrNameLst>
                                      </p:cBhvr>
                                      <p:to>
                                        <p:strVal val="visible"/>
                                      </p:to>
                                    </p:set>
                                  </p:childTnLst>
                                </p:cTn>
                              </p:par>
                            </p:childTnLst>
                          </p:cTn>
                        </p:par>
                        <p:par>
                          <p:cTn id="109" fill="hold">
                            <p:stCondLst>
                              <p:cond delay="4500"/>
                            </p:stCondLst>
                            <p:childTnLst>
                              <p:par>
                                <p:cTn id="110" presetID="1" presetClass="entr" presetSubtype="0" fill="hold" nodeType="afterEffect">
                                  <p:stCondLst>
                                    <p:cond delay="500"/>
                                  </p:stCondLst>
                                  <p:childTnLst>
                                    <p:set>
                                      <p:cBhvr>
                                        <p:cTn id="111" dur="1" fill="hold">
                                          <p:stCondLst>
                                            <p:cond delay="0"/>
                                          </p:stCondLst>
                                        </p:cTn>
                                        <p:tgtEl>
                                          <p:spTgt spid="137"/>
                                        </p:tgtEl>
                                        <p:attrNameLst>
                                          <p:attrName>style.visibility</p:attrName>
                                        </p:attrNameLst>
                                      </p:cBhvr>
                                      <p:to>
                                        <p:strVal val="visible"/>
                                      </p:to>
                                    </p:set>
                                  </p:childTnLst>
                                </p:cTn>
                              </p:par>
                            </p:childTnLst>
                          </p:cTn>
                        </p:par>
                        <p:par>
                          <p:cTn id="112" fill="hold">
                            <p:stCondLst>
                              <p:cond delay="5000"/>
                            </p:stCondLst>
                            <p:childTnLst>
                              <p:par>
                                <p:cTn id="113" presetID="1" presetClass="entr" presetSubtype="0" fill="hold" nodeType="afterEffect">
                                  <p:stCondLst>
                                    <p:cond delay="500"/>
                                  </p:stCondLst>
                                  <p:childTnLst>
                                    <p:set>
                                      <p:cBhvr>
                                        <p:cTn id="114" dur="1" fill="hold">
                                          <p:stCondLst>
                                            <p:cond delay="0"/>
                                          </p:stCondLst>
                                        </p:cTn>
                                        <p:tgtEl>
                                          <p:spTgt spid="138"/>
                                        </p:tgtEl>
                                        <p:attrNameLst>
                                          <p:attrName>style.visibility</p:attrName>
                                        </p:attrNameLst>
                                      </p:cBhvr>
                                      <p:to>
                                        <p:strVal val="visible"/>
                                      </p:to>
                                    </p:set>
                                  </p:childTnLst>
                                </p:cTn>
                              </p:par>
                            </p:childTnLst>
                          </p:cTn>
                        </p:par>
                        <p:par>
                          <p:cTn id="115" fill="hold">
                            <p:stCondLst>
                              <p:cond delay="5500"/>
                            </p:stCondLst>
                            <p:childTnLst>
                              <p:par>
                                <p:cTn id="116" presetID="1" presetClass="entr" presetSubtype="0" fill="hold" nodeType="afterEffect">
                                  <p:stCondLst>
                                    <p:cond delay="500"/>
                                  </p:stCondLst>
                                  <p:childTnLst>
                                    <p:set>
                                      <p:cBhvr>
                                        <p:cTn id="117" dur="1" fill="hold">
                                          <p:stCondLst>
                                            <p:cond delay="0"/>
                                          </p:stCondLst>
                                        </p:cTn>
                                        <p:tgtEl>
                                          <p:spTgt spid="139"/>
                                        </p:tgtEl>
                                        <p:attrNameLst>
                                          <p:attrName>style.visibility</p:attrName>
                                        </p:attrNameLst>
                                      </p:cBhvr>
                                      <p:to>
                                        <p:strVal val="visible"/>
                                      </p:to>
                                    </p:set>
                                  </p:childTnLst>
                                </p:cTn>
                              </p:par>
                            </p:childTnLst>
                          </p:cTn>
                        </p:par>
                        <p:par>
                          <p:cTn id="118" fill="hold">
                            <p:stCondLst>
                              <p:cond delay="6000"/>
                            </p:stCondLst>
                            <p:childTnLst>
                              <p:par>
                                <p:cTn id="119" presetID="1" presetClass="entr" presetSubtype="0" fill="hold" nodeType="afterEffect">
                                  <p:stCondLst>
                                    <p:cond delay="500"/>
                                  </p:stCondLst>
                                  <p:childTnLst>
                                    <p:set>
                                      <p:cBhvr>
                                        <p:cTn id="120" dur="1" fill="hold">
                                          <p:stCondLst>
                                            <p:cond delay="0"/>
                                          </p:stCondLst>
                                        </p:cTn>
                                        <p:tgtEl>
                                          <p:spTgt spid="140"/>
                                        </p:tgtEl>
                                        <p:attrNameLst>
                                          <p:attrName>style.visibility</p:attrName>
                                        </p:attrNameLst>
                                      </p:cBhvr>
                                      <p:to>
                                        <p:strVal val="visible"/>
                                      </p:to>
                                    </p:set>
                                  </p:childTnLst>
                                </p:cTn>
                              </p:par>
                            </p:childTnLst>
                          </p:cTn>
                        </p:par>
                        <p:par>
                          <p:cTn id="121" fill="hold">
                            <p:stCondLst>
                              <p:cond delay="6500"/>
                            </p:stCondLst>
                            <p:childTnLst>
                              <p:par>
                                <p:cTn id="122" presetID="1" presetClass="entr" presetSubtype="0" fill="hold" nodeType="afterEffect">
                                  <p:stCondLst>
                                    <p:cond delay="500"/>
                                  </p:stCondLst>
                                  <p:childTnLst>
                                    <p:set>
                                      <p:cBhvr>
                                        <p:cTn id="123" dur="1" fill="hold">
                                          <p:stCondLst>
                                            <p:cond delay="0"/>
                                          </p:stCondLst>
                                        </p:cTn>
                                        <p:tgtEl>
                                          <p:spTgt spid="145"/>
                                        </p:tgtEl>
                                        <p:attrNameLst>
                                          <p:attrName>style.visibility</p:attrName>
                                        </p:attrNameLst>
                                      </p:cBhvr>
                                      <p:to>
                                        <p:strVal val="visible"/>
                                      </p:to>
                                    </p:set>
                                  </p:childTnLst>
                                </p:cTn>
                              </p:par>
                            </p:childTnLst>
                          </p:cTn>
                        </p:par>
                        <p:par>
                          <p:cTn id="124" fill="hold">
                            <p:stCondLst>
                              <p:cond delay="7000"/>
                            </p:stCondLst>
                            <p:childTnLst>
                              <p:par>
                                <p:cTn id="125" presetID="1" presetClass="entr" presetSubtype="0" fill="hold" nodeType="afterEffect">
                                  <p:stCondLst>
                                    <p:cond delay="500"/>
                                  </p:stCondLst>
                                  <p:childTnLst>
                                    <p:set>
                                      <p:cBhvr>
                                        <p:cTn id="126" dur="1" fill="hold">
                                          <p:stCondLst>
                                            <p:cond delay="0"/>
                                          </p:stCondLst>
                                        </p:cTn>
                                        <p:tgtEl>
                                          <p:spTgt spid="146"/>
                                        </p:tgtEl>
                                        <p:attrNameLst>
                                          <p:attrName>style.visibility</p:attrName>
                                        </p:attrNameLst>
                                      </p:cBhvr>
                                      <p:to>
                                        <p:strVal val="visible"/>
                                      </p:to>
                                    </p:set>
                                  </p:childTnLst>
                                </p:cTn>
                              </p:par>
                            </p:childTnLst>
                          </p:cTn>
                        </p:par>
                        <p:par>
                          <p:cTn id="127" fill="hold">
                            <p:stCondLst>
                              <p:cond delay="7500"/>
                            </p:stCondLst>
                            <p:childTnLst>
                              <p:par>
                                <p:cTn id="128" presetID="1" presetClass="entr" presetSubtype="0" fill="hold" nodeType="afterEffect">
                                  <p:stCondLst>
                                    <p:cond delay="500"/>
                                  </p:stCondLst>
                                  <p:childTnLst>
                                    <p:set>
                                      <p:cBhvr>
                                        <p:cTn id="129" dur="1" fill="hold">
                                          <p:stCondLst>
                                            <p:cond delay="0"/>
                                          </p:stCondLst>
                                        </p:cTn>
                                        <p:tgtEl>
                                          <p:spTgt spid="147"/>
                                        </p:tgtEl>
                                        <p:attrNameLst>
                                          <p:attrName>style.visibility</p:attrName>
                                        </p:attrNameLst>
                                      </p:cBhvr>
                                      <p:to>
                                        <p:strVal val="visible"/>
                                      </p:to>
                                    </p:set>
                                  </p:childTnLst>
                                </p:cTn>
                              </p:par>
                            </p:childTnLst>
                          </p:cTn>
                        </p:par>
                        <p:par>
                          <p:cTn id="130" fill="hold">
                            <p:stCondLst>
                              <p:cond delay="8000"/>
                            </p:stCondLst>
                            <p:childTnLst>
                              <p:par>
                                <p:cTn id="131" presetID="1" presetClass="entr" presetSubtype="0" fill="hold" nodeType="afterEffect">
                                  <p:stCondLst>
                                    <p:cond delay="500"/>
                                  </p:stCondLst>
                                  <p:childTnLst>
                                    <p:set>
                                      <p:cBhvr>
                                        <p:cTn id="132" dur="1" fill="hold">
                                          <p:stCondLst>
                                            <p:cond delay="0"/>
                                          </p:stCondLst>
                                        </p:cTn>
                                        <p:tgtEl>
                                          <p:spTgt spid="148"/>
                                        </p:tgtEl>
                                        <p:attrNameLst>
                                          <p:attrName>style.visibility</p:attrName>
                                        </p:attrNameLst>
                                      </p:cBhvr>
                                      <p:to>
                                        <p:strVal val="visible"/>
                                      </p:to>
                                    </p:set>
                                  </p:childTnLst>
                                </p:cTn>
                              </p:par>
                            </p:childTnLst>
                          </p:cTn>
                        </p:par>
                        <p:par>
                          <p:cTn id="133" fill="hold">
                            <p:stCondLst>
                              <p:cond delay="8500"/>
                            </p:stCondLst>
                            <p:childTnLst>
                              <p:par>
                                <p:cTn id="134" presetID="1" presetClass="entr" presetSubtype="0" fill="hold" nodeType="afterEffect">
                                  <p:stCondLst>
                                    <p:cond delay="500"/>
                                  </p:stCondLst>
                                  <p:childTnLst>
                                    <p:set>
                                      <p:cBhvr>
                                        <p:cTn id="135" dur="1" fill="hold">
                                          <p:stCondLst>
                                            <p:cond delay="0"/>
                                          </p:stCondLst>
                                        </p:cTn>
                                        <p:tgtEl>
                                          <p:spTgt spid="149"/>
                                        </p:tgtEl>
                                        <p:attrNameLst>
                                          <p:attrName>style.visibility</p:attrName>
                                        </p:attrNameLst>
                                      </p:cBhvr>
                                      <p:to>
                                        <p:strVal val="visible"/>
                                      </p:to>
                                    </p:set>
                                  </p:childTnLst>
                                </p:cTn>
                              </p:par>
                            </p:childTnLst>
                          </p:cTn>
                        </p:par>
                        <p:par>
                          <p:cTn id="136" fill="hold">
                            <p:stCondLst>
                              <p:cond delay="9000"/>
                            </p:stCondLst>
                            <p:childTnLst>
                              <p:par>
                                <p:cTn id="137" presetID="1" presetClass="entr" presetSubtype="0" fill="hold" nodeType="afterEffect">
                                  <p:stCondLst>
                                    <p:cond delay="500"/>
                                  </p:stCondLst>
                                  <p:childTnLst>
                                    <p:set>
                                      <p:cBhvr>
                                        <p:cTn id="138" dur="1" fill="hold">
                                          <p:stCondLst>
                                            <p:cond delay="0"/>
                                          </p:stCondLst>
                                        </p:cTn>
                                        <p:tgtEl>
                                          <p:spTgt spid="151"/>
                                        </p:tgtEl>
                                        <p:attrNameLst>
                                          <p:attrName>style.visibility</p:attrName>
                                        </p:attrNameLst>
                                      </p:cBhvr>
                                      <p:to>
                                        <p:strVal val="visible"/>
                                      </p:to>
                                    </p:set>
                                  </p:childTnLst>
                                </p:cTn>
                              </p:par>
                            </p:childTnLst>
                          </p:cTn>
                        </p:par>
                        <p:par>
                          <p:cTn id="139" fill="hold">
                            <p:stCondLst>
                              <p:cond delay="9500"/>
                            </p:stCondLst>
                            <p:childTnLst>
                              <p:par>
                                <p:cTn id="140" presetID="1" presetClass="entr" presetSubtype="0" fill="hold" nodeType="afterEffect">
                                  <p:stCondLst>
                                    <p:cond delay="500"/>
                                  </p:stCondLst>
                                  <p:childTnLst>
                                    <p:set>
                                      <p:cBhvr>
                                        <p:cTn id="141" dur="1" fill="hold">
                                          <p:stCondLst>
                                            <p:cond delay="0"/>
                                          </p:stCondLst>
                                        </p:cTn>
                                        <p:tgtEl>
                                          <p:spTgt spid="152"/>
                                        </p:tgtEl>
                                        <p:attrNameLst>
                                          <p:attrName>style.visibility</p:attrName>
                                        </p:attrNameLst>
                                      </p:cBhvr>
                                      <p:to>
                                        <p:strVal val="visible"/>
                                      </p:to>
                                    </p:set>
                                  </p:childTnLst>
                                </p:cTn>
                              </p:par>
                            </p:childTnLst>
                          </p:cTn>
                        </p:par>
                        <p:par>
                          <p:cTn id="142" fill="hold">
                            <p:stCondLst>
                              <p:cond delay="10000"/>
                            </p:stCondLst>
                            <p:childTnLst>
                              <p:par>
                                <p:cTn id="143" presetID="1" presetClass="entr" presetSubtype="0" fill="hold" nodeType="afterEffect">
                                  <p:stCondLst>
                                    <p:cond delay="500"/>
                                  </p:stCondLst>
                                  <p:childTnLst>
                                    <p:set>
                                      <p:cBhvr>
                                        <p:cTn id="144" dur="1" fill="hold">
                                          <p:stCondLst>
                                            <p:cond delay="0"/>
                                          </p:stCondLst>
                                        </p:cTn>
                                        <p:tgtEl>
                                          <p:spTgt spid="15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168"/>
                                        </p:tgtEl>
                                        <p:attrNameLst>
                                          <p:attrName>style.visibility</p:attrName>
                                        </p:attrNameLst>
                                      </p:cBhvr>
                                      <p:to>
                                        <p:strVal val="visible"/>
                                      </p:to>
                                    </p:set>
                                  </p:childTnLst>
                                </p:cTn>
                              </p:par>
                            </p:childTnLst>
                          </p:cTn>
                        </p:par>
                        <p:par>
                          <p:cTn id="161" fill="hold">
                            <p:stCondLst>
                              <p:cond delay="0"/>
                            </p:stCondLst>
                            <p:childTnLst>
                              <p:par>
                                <p:cTn id="162" presetID="1" presetClass="entr" presetSubtype="0" fill="hold" grpId="0" nodeType="afterEffect">
                                  <p:stCondLst>
                                    <p:cond delay="0"/>
                                  </p:stCondLst>
                                  <p:childTnLst>
                                    <p:set>
                                      <p:cBhvr>
                                        <p:cTn id="163" dur="1" fill="hold">
                                          <p:stCondLst>
                                            <p:cond delay="0"/>
                                          </p:stCondLst>
                                        </p:cTn>
                                        <p:tgtEl>
                                          <p:spTgt spid="183"/>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Catalan Number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smtClean="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Can you find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smtClean="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smtClean="0">
                    <a:latin typeface="Calibri" panose="020F0502020204030204" pitchFamily="34" charset="0"/>
                    <a:cs typeface="Calibri" panose="020F0502020204030204" pitchFamily="34" charset="0"/>
                  </a:rPr>
                  <a:t> that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a:t>
                </a:r>
              </a:p>
              <a:p>
                <a:pPr marL="82296" indent="0" algn="just">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Such paths touch or cross the line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So, we can reflect A in line y=-1, which results in the point A’’(0,-4). The number of paths from A to B that cross the x-axis is thus the number of paths from A’’ to B, that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𝑁</m:t>
                        </m:r>
                      </m:e>
                      <m:sub>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𝐴</m:t>
                            </m:r>
                          </m:e>
                          <m:sup>
                            <m:r>
                              <a:rPr lang="en-US" sz="1600" b="0" i="1" smtClean="0">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𝐵</m:t>
                        </m:r>
                      </m:sub>
                    </m:sSub>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22!</m:t>
                        </m:r>
                      </m:num>
                      <m:den>
                        <m:r>
                          <a:rPr lang="en-US" sz="1600" b="0" i="1" smtClean="0">
                            <a:latin typeface="Cambria Math" panose="02040503050406030204" pitchFamily="18" charset="0"/>
                            <a:cs typeface="Calibri" panose="020F0502020204030204" pitchFamily="34" charset="0"/>
                          </a:rPr>
                          <m:t>15!7!</m:t>
                        </m:r>
                      </m:den>
                    </m:f>
                    <m:r>
                      <a:rPr lang="en-US" sz="1600" b="0" i="1" smtClean="0">
                        <a:latin typeface="Cambria Math" panose="02040503050406030204" pitchFamily="18" charset="0"/>
                        <a:cs typeface="Calibri" panose="020F0502020204030204" pitchFamily="34" charset="0"/>
                      </a:rPr>
                      <m:t>=170,544</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80" name="Group 79"/>
          <p:cNvGrpSpPr/>
          <p:nvPr/>
        </p:nvGrpSpPr>
        <p:grpSpPr>
          <a:xfrm>
            <a:off x="2570294" y="1289437"/>
            <a:ext cx="4917304" cy="2879279"/>
            <a:chOff x="3276600" y="2057400"/>
            <a:chExt cx="4917304" cy="2879279"/>
          </a:xfrm>
        </p:grpSpPr>
        <p:cxnSp>
          <p:nvCxnSpPr>
            <p:cNvPr id="14" name="Straight Arrow Connector 13"/>
            <p:cNvCxnSpPr/>
            <p:nvPr/>
          </p:nvCxnSpPr>
          <p:spPr>
            <a:xfrm flipV="1">
              <a:off x="4002904" y="3639792"/>
              <a:ext cx="3581400" cy="1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989190" y="2191991"/>
              <a:ext cx="13714" cy="2744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42689" y="3336479"/>
              <a:ext cx="105893" cy="307777"/>
            </a:xfrm>
            <a:prstGeom prst="rect">
              <a:avLst/>
            </a:prstGeom>
            <a:noFill/>
          </p:spPr>
          <p:txBody>
            <a:bodyPr wrap="square" rtlCol="0">
              <a:spAutoFit/>
            </a:bodyPr>
            <a:lstStyle/>
            <a:p>
              <a:r>
                <a:rPr lang="en-US" sz="1400" dirty="0" smtClean="0">
                  <a:solidFill>
                    <a:prstClr val="black"/>
                  </a:solidFill>
                </a:rPr>
                <a:t>x</a:t>
              </a:r>
              <a:endParaRPr lang="en-US" sz="1400" dirty="0">
                <a:solidFill>
                  <a:prstClr val="black"/>
                </a:solidFill>
              </a:endParaRPr>
            </a:p>
          </p:txBody>
        </p:sp>
        <p:sp>
          <p:nvSpPr>
            <p:cNvPr id="52" name="TextBox 51"/>
            <p:cNvSpPr txBox="1"/>
            <p:nvPr/>
          </p:nvSpPr>
          <p:spPr>
            <a:xfrm flipH="1">
              <a:off x="3692010" y="2057400"/>
              <a:ext cx="228599" cy="307777"/>
            </a:xfrm>
            <a:prstGeom prst="rect">
              <a:avLst/>
            </a:prstGeom>
            <a:noFill/>
          </p:spPr>
          <p:txBody>
            <a:bodyPr wrap="square" rtlCol="0">
              <a:spAutoFit/>
            </a:bodyPr>
            <a:lstStyle/>
            <a:p>
              <a:r>
                <a:rPr lang="en-US" sz="1400" dirty="0" smtClean="0">
                  <a:solidFill>
                    <a:prstClr val="black"/>
                  </a:solidFill>
                </a:rPr>
                <a:t>y</a:t>
              </a:r>
              <a:endParaRPr lang="en-US" sz="1400" dirty="0">
                <a:solidFill>
                  <a:prstClr val="black"/>
                </a:solidFill>
              </a:endParaRPr>
            </a:p>
          </p:txBody>
        </p:sp>
        <p:cxnSp>
          <p:nvCxnSpPr>
            <p:cNvPr id="6" name="Straight Connector 5"/>
            <p:cNvCxnSpPr/>
            <p:nvPr/>
          </p:nvCxnSpPr>
          <p:spPr>
            <a:xfrm>
              <a:off x="4002904" y="3488879"/>
              <a:ext cx="3352800" cy="1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02904" y="3793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02904" y="3946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02904" y="4098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02904" y="4250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02904" y="4403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02904" y="4555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02904" y="4708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02904" y="3336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02904" y="3184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02904" y="3031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02904" y="2879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02904" y="2726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02904" y="2574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02904" y="2422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55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307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60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12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64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17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69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22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374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26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79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31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84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36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88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441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93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46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898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50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203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55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973810" y="331943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4" name="TextBox 73"/>
            <p:cNvSpPr txBox="1"/>
            <p:nvPr/>
          </p:nvSpPr>
          <p:spPr>
            <a:xfrm flipH="1">
              <a:off x="3276600" y="3184079"/>
              <a:ext cx="689520" cy="307777"/>
            </a:xfrm>
            <a:prstGeom prst="rect">
              <a:avLst/>
            </a:prstGeom>
            <a:noFill/>
          </p:spPr>
          <p:txBody>
            <a:bodyPr wrap="square" rtlCol="0">
              <a:spAutoFit/>
            </a:bodyPr>
            <a:lstStyle/>
            <a:p>
              <a:r>
                <a:rPr lang="en-US" sz="1400" dirty="0" smtClean="0">
                  <a:solidFill>
                    <a:prstClr val="black"/>
                  </a:solidFill>
                </a:rPr>
                <a:t>A (0,2)</a:t>
              </a:r>
              <a:endParaRPr lang="en-US" sz="1400" dirty="0">
                <a:solidFill>
                  <a:prstClr val="black"/>
                </a:solidFill>
              </a:endParaRPr>
            </a:p>
          </p:txBody>
        </p:sp>
        <p:sp>
          <p:nvSpPr>
            <p:cNvPr id="75" name="Oval 74"/>
            <p:cNvSpPr/>
            <p:nvPr/>
          </p:nvSpPr>
          <p:spPr>
            <a:xfrm>
              <a:off x="7332844" y="300956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6" name="TextBox 75"/>
            <p:cNvSpPr txBox="1"/>
            <p:nvPr/>
          </p:nvSpPr>
          <p:spPr>
            <a:xfrm flipH="1">
              <a:off x="7369418" y="2874815"/>
              <a:ext cx="824486" cy="307777"/>
            </a:xfrm>
            <a:prstGeom prst="rect">
              <a:avLst/>
            </a:prstGeom>
            <a:noFill/>
          </p:spPr>
          <p:txBody>
            <a:bodyPr wrap="square" rtlCol="0">
              <a:spAutoFit/>
            </a:bodyPr>
            <a:lstStyle/>
            <a:p>
              <a:r>
                <a:rPr lang="en-US" sz="1400" dirty="0" smtClean="0">
                  <a:solidFill>
                    <a:prstClr val="black"/>
                  </a:solidFill>
                </a:rPr>
                <a:t>B (22,4)</a:t>
              </a:r>
              <a:endParaRPr lang="en-US" sz="1400" dirty="0">
                <a:solidFill>
                  <a:prstClr val="black"/>
                </a:solidFill>
              </a:endParaRPr>
            </a:p>
          </p:txBody>
        </p:sp>
      </p:grpSp>
      <p:cxnSp>
        <p:nvCxnSpPr>
          <p:cNvPr id="82" name="Straight Connector 81"/>
          <p:cNvCxnSpPr/>
          <p:nvPr/>
        </p:nvCxnSpPr>
        <p:spPr>
          <a:xfrm>
            <a:off x="4050615" y="2414629"/>
            <a:ext cx="161778" cy="1564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59301" y="2403531"/>
            <a:ext cx="158068" cy="16346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205985" y="2567425"/>
            <a:ext cx="161298" cy="1534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815584" y="2563502"/>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748423" y="2109581"/>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900822" y="2260245"/>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967986" y="2715902"/>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292237" y="2565539"/>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905501" y="302674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290787" y="242777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443118" y="2275379"/>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597815" y="2118867"/>
            <a:ext cx="158376" cy="1512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4354907" y="2564448"/>
            <a:ext cx="164121" cy="16753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510785" y="2413105"/>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121113" y="272741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5272786" y="2571033"/>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425234" y="241439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573875" y="2265222"/>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719910" y="2117484"/>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875270" y="1963490"/>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6027670" y="1801145"/>
            <a:ext cx="163134" cy="16183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184680" y="1797994"/>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336811" y="1950478"/>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491986" y="2100636"/>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444637" y="2717939"/>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97037" y="2870339"/>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749437" y="3022739"/>
            <a:ext cx="168890" cy="15938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4059295" y="2864178"/>
            <a:ext cx="165874" cy="164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210080" y="2868747"/>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362480" y="3021147"/>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514880" y="3173547"/>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665232" y="3325947"/>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821993" y="3336056"/>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75855" y="3180678"/>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5124701" y="302952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278477" y="2875832"/>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5427174" y="272217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5577192" y="2571262"/>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5729591" y="2415591"/>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5881990" y="2260476"/>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6034330" y="2105782"/>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177616" y="2099736"/>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330016" y="2252136"/>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6485568" y="2264240"/>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95600" y="3028234"/>
            <a:ext cx="3962400"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698346" y="2845619"/>
                <a:ext cx="1066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prstClr val="black"/>
                          </a:solidFill>
                          <a:latin typeface="Cambria Math" panose="02040503050406030204" pitchFamily="18" charset="0"/>
                        </a:rPr>
                        <m:t>𝑦</m:t>
                      </m:r>
                      <m:r>
                        <a:rPr lang="en-US" sz="1400" i="1" smtClean="0">
                          <a:solidFill>
                            <a:prstClr val="black"/>
                          </a:solidFill>
                          <a:latin typeface="Cambria Math" panose="02040503050406030204" pitchFamily="18" charset="0"/>
                        </a:rPr>
                        <m:t>=−1</m:t>
                      </m:r>
                    </m:oMath>
                  </m:oMathPara>
                </a14:m>
                <a:endParaRPr lang="en-US" sz="1400"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698346" y="2845619"/>
                <a:ext cx="1066800" cy="307777"/>
              </a:xfrm>
              <a:prstGeom prst="rect">
                <a:avLst/>
              </a:prstGeom>
              <a:blipFill rotWithShape="0">
                <a:blip r:embed="rId5"/>
                <a:stretch>
                  <a:fillRect b="-4000"/>
                </a:stretch>
              </a:blipFill>
            </p:spPr>
            <p:txBody>
              <a:bodyPr/>
              <a:lstStyle/>
              <a:p>
                <a:r>
                  <a:rPr lang="en-US">
                    <a:noFill/>
                  </a:rPr>
                  <a:t> </a:t>
                </a:r>
              </a:p>
            </p:txBody>
          </p:sp>
        </mc:Fallback>
      </mc:AlternateContent>
      <p:grpSp>
        <p:nvGrpSpPr>
          <p:cNvPr id="11" name="Group 10"/>
          <p:cNvGrpSpPr/>
          <p:nvPr/>
        </p:nvGrpSpPr>
        <p:grpSpPr>
          <a:xfrm>
            <a:off x="3295680" y="3037898"/>
            <a:ext cx="457200" cy="457200"/>
            <a:chOff x="1427294" y="2655778"/>
            <a:chExt cx="457200" cy="457200"/>
          </a:xfrm>
          <a:scene3d>
            <a:camera prst="orthographicFront">
              <a:rot lat="10800000" lon="0" rev="0"/>
            </a:camera>
            <a:lightRig rig="threePt" dir="t"/>
          </a:scene3d>
        </p:grpSpPr>
        <p:cxnSp>
          <p:nvCxnSpPr>
            <p:cNvPr id="124" name="Straight Connector 123"/>
            <p:cNvCxnSpPr/>
            <p:nvPr/>
          </p:nvCxnSpPr>
          <p:spPr>
            <a:xfrm>
              <a:off x="1427294" y="2655778"/>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579694" y="2808178"/>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732094" y="2960578"/>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132" name="TextBox 131"/>
          <p:cNvSpPr txBox="1"/>
          <p:nvPr/>
        </p:nvSpPr>
        <p:spPr>
          <a:xfrm flipH="1">
            <a:off x="2555828" y="3310176"/>
            <a:ext cx="811412" cy="307777"/>
          </a:xfrm>
          <a:prstGeom prst="rect">
            <a:avLst/>
          </a:prstGeom>
          <a:noFill/>
        </p:spPr>
        <p:txBody>
          <a:bodyPr wrap="square" rtlCol="0">
            <a:spAutoFit/>
          </a:bodyPr>
          <a:lstStyle/>
          <a:p>
            <a:r>
              <a:rPr lang="en-US" sz="1400" dirty="0" smtClean="0">
                <a:solidFill>
                  <a:prstClr val="black"/>
                </a:solidFill>
              </a:rPr>
              <a:t>A’’(0,-4)</a:t>
            </a:r>
            <a:endParaRPr lang="en-US" sz="1400" dirty="0">
              <a:solidFill>
                <a:prstClr val="black"/>
              </a:solidFill>
            </a:endParaRPr>
          </a:p>
        </p:txBody>
      </p:sp>
    </p:spTree>
    <p:extLst>
      <p:ext uri="{BB962C8B-B14F-4D97-AF65-F5344CB8AC3E}">
        <p14:creationId xmlns:p14="http://schemas.microsoft.com/office/powerpoint/2010/main" val="13201051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Catalan Number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23. </a:t>
                </a:r>
                <a:r>
                  <a:rPr lang="en-US" sz="1600" dirty="0" smtClean="0">
                    <a:latin typeface="Calibri" panose="020F0502020204030204" pitchFamily="34" charset="0"/>
                    <a:cs typeface="Calibri" panose="020F0502020204030204" pitchFamily="34" charset="0"/>
                  </a:rPr>
                  <a:t>Determine the number of ways of arranging n A’s and n B’s in a row such that, when counted from left to right, nowhere the number of B’s exceeds the number of A’s.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First consider the case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There are five ways for arranging three A’s and three B’s in a row as specified in the problem: AAABBB, AABABB, AABBAB, ABAABB, ABABAB (note that the total number of ways is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6!</m:t>
                        </m:r>
                      </m:num>
                      <m:den>
                        <m:r>
                          <a:rPr lang="en-US" sz="1600" b="0" i="1" smtClean="0">
                            <a:latin typeface="Cambria Math" panose="02040503050406030204" pitchFamily="18" charset="0"/>
                            <a:cs typeface="Calibri" panose="020F0502020204030204" pitchFamily="34" charset="0"/>
                          </a:rPr>
                          <m:t>3!3!</m:t>
                        </m:r>
                      </m:den>
                    </m:f>
                    <m:r>
                      <a:rPr lang="en-US" sz="1600" b="0" i="1" smtClean="0">
                        <a:latin typeface="Cambria Math" panose="02040503050406030204" pitchFamily="18" charset="0"/>
                        <a:cs typeface="Calibri" panose="020F0502020204030204" pitchFamily="34" charset="0"/>
                      </a:rPr>
                      <m:t>=20</m:t>
                    </m:r>
                  </m:oMath>
                </a14:m>
                <a:r>
                  <a:rPr lang="en-US" sz="1600" dirty="0" smtClean="0">
                    <a:latin typeface="Calibri" panose="020F0502020204030204" pitchFamily="34" charset="0"/>
                    <a:cs typeface="Calibri" panose="020F0502020204030204" pitchFamily="34" charset="0"/>
                  </a:rPr>
                  <a:t>. Now, consider the general case. We can think of any of such arrangements as a path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(0,0) </m:t>
                    </m:r>
                  </m:oMath>
                </a14:m>
                <a:r>
                  <a:rPr lang="en-US" sz="1600" dirty="0" smtClean="0">
                    <a:latin typeface="Calibri" panose="020F0502020204030204" pitchFamily="34" charset="0"/>
                    <a:cs typeface="Calibri" panose="020F0502020204030204" pitchFamily="34" charset="0"/>
                  </a:rPr>
                  <a:t>to </a:t>
                </a:r>
                <a14:m>
                  <m:oMath xmlns:m="http://schemas.openxmlformats.org/officeDocument/2006/math">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,0) </m:t>
                    </m:r>
                  </m:oMath>
                </a14:m>
                <a:r>
                  <a:rPr lang="en-US" sz="1600" dirty="0" smtClean="0">
                    <a:latin typeface="Calibri" panose="020F0502020204030204" pitchFamily="34" charset="0"/>
                    <a:cs typeface="Calibri" panose="020F0502020204030204" pitchFamily="34" charset="0"/>
                  </a:rPr>
                  <a:t>that does not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a:t>
                </a:r>
                <a:r>
                  <a:rPr lang="en-US" sz="1600" dirty="0">
                    <a:latin typeface="Calibri" panose="020F0502020204030204" pitchFamily="34" charset="0"/>
                    <a:cs typeface="Calibri" panose="020F0502020204030204" pitchFamily="34" charset="0"/>
                  </a:rPr>
                  <a:t>Each move is one of the types U: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+1,</m:t>
                    </m:r>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and D: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+1,</m:t>
                    </m:r>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a:t>
                </a:r>
                <a:r>
                  <a:rPr lang="en-US" sz="1600" dirty="0" smtClean="0">
                    <a:latin typeface="Calibri" panose="020F0502020204030204" pitchFamily="34" charset="0"/>
                    <a:cs typeface="Calibri" panose="020F0502020204030204" pitchFamily="34" charset="0"/>
                  </a:rPr>
                  <a:t>) We can count the number of paths that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To do so, we can reflect the point </a:t>
                </a:r>
                <a14:m>
                  <m:oMath xmlns:m="http://schemas.openxmlformats.org/officeDocument/2006/math">
                    <m:r>
                      <a:rPr lang="en-US" sz="1600" i="1" dirty="0" smtClean="0">
                        <a:latin typeface="Cambria Math" panose="02040503050406030204" pitchFamily="18" charset="0"/>
                        <a:cs typeface="Calibri" panose="020F0502020204030204" pitchFamily="34" charset="0"/>
                      </a:rPr>
                      <m:t>(0,0) </m:t>
                    </m:r>
                  </m:oMath>
                </a14:m>
                <a:r>
                  <a:rPr lang="en-US" sz="1600" dirty="0" smtClean="0">
                    <a:latin typeface="Calibri" panose="020F0502020204030204" pitchFamily="34" charset="0"/>
                    <a:cs typeface="Calibri" panose="020F0502020204030204" pitchFamily="34" charset="0"/>
                  </a:rPr>
                  <a:t>in line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which results in the point </a:t>
                </a:r>
                <a14:m>
                  <m:oMath xmlns:m="http://schemas.openxmlformats.org/officeDocument/2006/math">
                    <m:r>
                      <a:rPr lang="en-US" sz="1600" i="1" dirty="0" smtClean="0">
                        <a:latin typeface="Cambria Math" panose="02040503050406030204" pitchFamily="18" charset="0"/>
                        <a:cs typeface="Calibri" panose="020F0502020204030204" pitchFamily="34" charset="0"/>
                      </a:rPr>
                      <m:t>(0,−2)</m:t>
                    </m:r>
                  </m:oMath>
                </a14:m>
                <a:r>
                  <a:rPr lang="en-US" sz="1600" dirty="0" smtClean="0">
                    <a:latin typeface="Calibri" panose="020F0502020204030204" pitchFamily="34" charset="0"/>
                    <a:cs typeface="Calibri" panose="020F0502020204030204" pitchFamily="34" charset="0"/>
                  </a:rPr>
                  <a:t>. Then, we calculate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(0,−2) </m:t>
                    </m:r>
                  </m:oMath>
                </a14:m>
                <a:r>
                  <a:rPr lang="en-US" sz="1600" dirty="0" smtClean="0">
                    <a:latin typeface="Calibri" panose="020F0502020204030204" pitchFamily="34" charset="0"/>
                    <a:cs typeface="Calibri" panose="020F0502020204030204" pitchFamily="34" charset="0"/>
                  </a:rPr>
                  <a:t>to </a:t>
                </a:r>
                <a14:m>
                  <m:oMath xmlns:m="http://schemas.openxmlformats.org/officeDocument/2006/math">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If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𝑑</m:t>
                    </m:r>
                  </m:oMath>
                </a14:m>
                <a:r>
                  <a:rPr lang="en-US" sz="1600" dirty="0" smtClean="0">
                    <a:latin typeface="Calibri" panose="020F0502020204030204" pitchFamily="34" charset="0"/>
                    <a:cs typeface="Calibri" panose="020F0502020204030204" pitchFamily="34" charset="0"/>
                  </a:rPr>
                  <a:t> respectively denote the number of U’s and D’s, we have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𝑑</m:t>
                    </m:r>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𝑑</m:t>
                    </m:r>
                    <m:r>
                      <a:rPr lang="en-US" sz="1600" i="1" dirty="0"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This yields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𝑑</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Thus, the number of paths that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-axis is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 As the total number of ways for arranging n A’s and n B’s in a row is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en>
                    </m:f>
                  </m:oMath>
                </a14:m>
                <a:r>
                  <a:rPr lang="en-US" sz="1600" dirty="0" smtClean="0">
                    <a:latin typeface="Calibri" panose="020F0502020204030204" pitchFamily="34" charset="0"/>
                    <a:cs typeface="Calibri" panose="020F0502020204030204" pitchFamily="34" charset="0"/>
                  </a:rPr>
                  <a:t>, the answer is</a:t>
                </a:r>
              </a:p>
              <a:p>
                <a:pPr marL="82296" indent="0" algn="just">
                  <a:spcAft>
                    <a:spcPts val="600"/>
                  </a:spcAft>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en>
                      </m:f>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en>
                      </m:f>
                      <m:r>
                        <a:rPr lang="en-US" sz="1600" b="0" i="1" smtClean="0">
                          <a:latin typeface="Cambria Math" panose="02040503050406030204" pitchFamily="18" charset="0"/>
                          <a:cs typeface="Calibri" panose="020F0502020204030204" pitchFamily="34" charset="0"/>
                        </a:rPr>
                        <m:t>=</m:t>
                      </m:r>
                      <m:f>
                        <m:fPr>
                          <m:ctrlPr>
                            <a:rPr lang="en-US" sz="1600" b="0" i="1" smtClean="0">
                              <a:solidFill>
                                <a:srgbClr val="FF0000"/>
                              </a:solidFill>
                              <a:latin typeface="Cambria Math" panose="02040503050406030204" pitchFamily="18" charset="0"/>
                              <a:cs typeface="Calibri" panose="020F0502020204030204" pitchFamily="34" charset="0"/>
                            </a:rPr>
                          </m:ctrlPr>
                        </m:fPr>
                        <m:num>
                          <m:r>
                            <a:rPr lang="en-US" sz="1600" b="0" i="1" smtClean="0">
                              <a:solidFill>
                                <a:srgbClr val="FF0000"/>
                              </a:solidFill>
                              <a:latin typeface="Cambria Math" panose="02040503050406030204" pitchFamily="18" charset="0"/>
                              <a:cs typeface="Calibri" panose="020F0502020204030204" pitchFamily="34" charset="0"/>
                            </a:rPr>
                            <m:t>1</m:t>
                          </m:r>
                        </m:num>
                        <m:den>
                          <m:r>
                            <a:rPr lang="en-US" sz="1600" b="0" i="1" smtClean="0">
                              <a:solidFill>
                                <a:srgbClr val="FF0000"/>
                              </a:solidFill>
                              <a:latin typeface="Cambria Math" panose="02040503050406030204" pitchFamily="18" charset="0"/>
                              <a:cs typeface="Calibri" panose="020F0502020204030204" pitchFamily="34" charset="0"/>
                            </a:rPr>
                            <m:t>𝑛</m:t>
                          </m:r>
                          <m:r>
                            <a:rPr lang="en-US" sz="1600" b="0" i="1" smtClean="0">
                              <a:solidFill>
                                <a:srgbClr val="FF0000"/>
                              </a:solidFill>
                              <a:latin typeface="Cambria Math" panose="02040503050406030204" pitchFamily="18" charset="0"/>
                              <a:cs typeface="Calibri" panose="020F0502020204030204" pitchFamily="34" charset="0"/>
                            </a:rPr>
                            <m:t>+1</m:t>
                          </m:r>
                        </m:den>
                      </m:f>
                      <m:d>
                        <m:dPr>
                          <m:ctrlPr>
                            <a:rPr lang="en-US" sz="1600" b="0" i="1" smtClean="0">
                              <a:solidFill>
                                <a:srgbClr val="FF0000"/>
                              </a:solidFill>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solidFill>
                                    <a:srgbClr val="FF0000"/>
                                  </a:solidFill>
                                  <a:latin typeface="Cambria Math" panose="02040503050406030204" pitchFamily="18" charset="0"/>
                                  <a:cs typeface="Calibri" panose="020F0502020204030204" pitchFamily="34" charset="0"/>
                                </a:rPr>
                              </m:ctrlPr>
                            </m:mPr>
                            <m:mr>
                              <m:e>
                                <m:r>
                                  <m:rPr>
                                    <m:brk m:alnAt="7"/>
                                  </m:rPr>
                                  <a:rPr lang="en-US" sz="1600" b="0" i="1" smtClean="0">
                                    <a:solidFill>
                                      <a:srgbClr val="FF0000"/>
                                    </a:solidFill>
                                    <a:latin typeface="Cambria Math" panose="02040503050406030204" pitchFamily="18" charset="0"/>
                                    <a:cs typeface="Calibri" panose="020F0502020204030204" pitchFamily="34" charset="0"/>
                                  </a:rPr>
                                  <m:t>2</m:t>
                                </m:r>
                                <m:r>
                                  <a:rPr lang="en-US" sz="1600" b="0" i="1" smtClean="0">
                                    <a:solidFill>
                                      <a:srgbClr val="FF0000"/>
                                    </a:solidFill>
                                    <a:latin typeface="Cambria Math" panose="02040503050406030204" pitchFamily="18" charset="0"/>
                                    <a:cs typeface="Calibri" panose="020F0502020204030204" pitchFamily="34" charset="0"/>
                                  </a:rPr>
                                  <m:t>𝑛</m:t>
                                </m:r>
                              </m:e>
                            </m:mr>
                            <m:mr>
                              <m:e>
                                <m:r>
                                  <a:rPr lang="en-US" sz="1600" b="0" i="1" smtClean="0">
                                    <a:solidFill>
                                      <a:srgbClr val="FF0000"/>
                                    </a:solidFill>
                                    <a:latin typeface="Cambria Math" panose="02040503050406030204" pitchFamily="18" charset="0"/>
                                    <a:cs typeface="Calibri" panose="020F0502020204030204" pitchFamily="34" charset="0"/>
                                  </a:rPr>
                                  <m:t>𝑛</m:t>
                                </m:r>
                              </m:e>
                            </m:mr>
                          </m:m>
                        </m:e>
                      </m:d>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This number is known as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baseline="30000" dirty="0" smtClean="0">
                    <a:latin typeface="Calibri" panose="020F0502020204030204" pitchFamily="34" charset="0"/>
                    <a:cs typeface="Calibri" panose="020F0502020204030204" pitchFamily="34" charset="0"/>
                  </a:rPr>
                  <a:t>th</a:t>
                </a:r>
                <a:r>
                  <a:rPr lang="en-US" sz="1600" dirty="0" smtClean="0">
                    <a:latin typeface="Calibri" panose="020F0502020204030204" pitchFamily="34" charset="0"/>
                    <a:cs typeface="Calibri" panose="020F0502020204030204" pitchFamily="34" charset="0"/>
                  </a:rPr>
                  <a:t> </a:t>
                </a:r>
                <a:r>
                  <a:rPr lang="en-US" sz="1600" b="1" dirty="0" smtClean="0">
                    <a:latin typeface="Calibri" panose="020F0502020204030204" pitchFamily="34" charset="0"/>
                    <a:cs typeface="Calibri" panose="020F0502020204030204" pitchFamily="34" charset="0"/>
                  </a:rPr>
                  <a:t>Catalan number </a:t>
                </a:r>
                <a:r>
                  <a:rPr lang="en-US" sz="1600" dirty="0" smtClean="0">
                    <a:latin typeface="Calibri" panose="020F0502020204030204" pitchFamily="34" charset="0"/>
                    <a:cs typeface="Calibri" panose="020F0502020204030204" pitchFamily="34" charset="0"/>
                  </a:rPr>
                  <a:t>and is denoted by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214" name="Group 213"/>
          <p:cNvGrpSpPr/>
          <p:nvPr/>
        </p:nvGrpSpPr>
        <p:grpSpPr>
          <a:xfrm>
            <a:off x="6364020" y="0"/>
            <a:ext cx="2763729" cy="3657600"/>
            <a:chOff x="-172929" y="1219200"/>
            <a:chExt cx="2763729" cy="3657600"/>
          </a:xfrm>
        </p:grpSpPr>
        <p:sp>
          <p:nvSpPr>
            <p:cNvPr id="110" name="Rectangle 109"/>
            <p:cNvSpPr/>
            <p:nvPr/>
          </p:nvSpPr>
          <p:spPr>
            <a:xfrm>
              <a:off x="-172929" y="1219200"/>
              <a:ext cx="2763729" cy="3657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02" name="Group 101"/>
            <p:cNvGrpSpPr/>
            <p:nvPr/>
          </p:nvGrpSpPr>
          <p:grpSpPr>
            <a:xfrm>
              <a:off x="-49335" y="1357514"/>
              <a:ext cx="2546503" cy="3355777"/>
              <a:chOff x="766559" y="1292423"/>
              <a:chExt cx="2546503" cy="3355777"/>
            </a:xfrm>
            <a:noFill/>
          </p:grpSpPr>
          <p:cxnSp>
            <p:nvCxnSpPr>
              <p:cNvPr id="12" name="Straight Arrow Connector 11"/>
              <p:cNvCxnSpPr/>
              <p:nvPr/>
            </p:nvCxnSpPr>
            <p:spPr>
              <a:xfrm>
                <a:off x="1071358" y="3124200"/>
                <a:ext cx="2133600" cy="0"/>
              </a:xfrm>
              <a:prstGeom prst="straightConnector1">
                <a:avLst/>
              </a:prstGeom>
              <a:grpFill/>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071358" y="1371601"/>
                <a:ext cx="0" cy="3276599"/>
              </a:xfrm>
              <a:prstGeom prst="straightConnector1">
                <a:avLst/>
              </a:prstGeom>
              <a:grpFill/>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761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809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9857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2905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5953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900158" y="1600200"/>
                <a:ext cx="0" cy="304800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071358" y="22098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071358" y="19050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071358" y="37338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071358" y="40386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071358" y="43434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071358" y="46482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071358" y="16002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001758" y="2819400"/>
                <a:ext cx="311304" cy="307777"/>
              </a:xfrm>
              <a:prstGeom prst="rect">
                <a:avLst/>
              </a:prstGeom>
              <a:grpFill/>
            </p:spPr>
            <p:txBody>
              <a:bodyPr wrap="none">
                <a:spAutoFit/>
              </a:bodyPr>
              <a:lstStyle/>
              <a:p>
                <a:r>
                  <a:rPr lang="en-US" sz="1400" dirty="0">
                    <a:solidFill>
                      <a:prstClr val="black"/>
                    </a:solidFill>
                  </a:rPr>
                  <a:t>X</a:t>
                </a:r>
              </a:p>
            </p:txBody>
          </p:sp>
          <p:sp>
            <p:nvSpPr>
              <p:cNvPr id="159" name="Rectangle 158"/>
              <p:cNvSpPr/>
              <p:nvPr/>
            </p:nvSpPr>
            <p:spPr>
              <a:xfrm>
                <a:off x="766559" y="1292423"/>
                <a:ext cx="293670" cy="307777"/>
              </a:xfrm>
              <a:prstGeom prst="rect">
                <a:avLst/>
              </a:prstGeom>
              <a:grpFill/>
            </p:spPr>
            <p:txBody>
              <a:bodyPr wrap="none">
                <a:spAutoFit/>
              </a:bodyPr>
              <a:lstStyle/>
              <a:p>
                <a:r>
                  <a:rPr lang="en-US" sz="1400" dirty="0" smtClean="0">
                    <a:solidFill>
                      <a:prstClr val="black"/>
                    </a:solidFill>
                  </a:rPr>
                  <a:t>Y</a:t>
                </a:r>
                <a:endParaRPr lang="en-US" sz="1400" dirty="0">
                  <a:solidFill>
                    <a:prstClr val="black"/>
                  </a:solidFill>
                </a:endParaRPr>
              </a:p>
            </p:txBody>
          </p:sp>
          <p:cxnSp>
            <p:nvCxnSpPr>
              <p:cNvPr id="169" name="Straight Connector 168"/>
              <p:cNvCxnSpPr/>
              <p:nvPr/>
            </p:nvCxnSpPr>
            <p:spPr>
              <a:xfrm>
                <a:off x="1071358" y="28194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071358" y="25146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071358" y="3429000"/>
                <a:ext cx="1828800" cy="0"/>
              </a:xfrm>
              <a:prstGeom prst="line">
                <a:avLst/>
              </a:prstGeom>
              <a:grpFill/>
            </p:spPr>
            <p:style>
              <a:lnRef idx="1">
                <a:schemeClr val="accent1"/>
              </a:lnRef>
              <a:fillRef idx="0">
                <a:schemeClr val="accent1"/>
              </a:fillRef>
              <a:effectRef idx="0">
                <a:schemeClr val="accent1"/>
              </a:effectRef>
              <a:fontRef idx="minor">
                <a:schemeClr val="tx1"/>
              </a:fontRef>
            </p:style>
          </p:cxnSp>
        </p:grpSp>
      </p:grpSp>
      <p:cxnSp>
        <p:nvCxnSpPr>
          <p:cNvPr id="202" name="Straight Connector 201"/>
          <p:cNvCxnSpPr/>
          <p:nvPr/>
        </p:nvCxnSpPr>
        <p:spPr>
          <a:xfrm flipV="1">
            <a:off x="6806782" y="1672501"/>
            <a:ext cx="304800" cy="30480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03" name="Straight Connector 202"/>
          <p:cNvCxnSpPr/>
          <p:nvPr/>
        </p:nvCxnSpPr>
        <p:spPr>
          <a:xfrm flipV="1">
            <a:off x="7109275" y="1364725"/>
            <a:ext cx="308695" cy="309265"/>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04" name="Straight Connector 203"/>
          <p:cNvCxnSpPr/>
          <p:nvPr/>
        </p:nvCxnSpPr>
        <p:spPr>
          <a:xfrm>
            <a:off x="7416382" y="1364725"/>
            <a:ext cx="30480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718875" y="1668337"/>
            <a:ext cx="30480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8023675" y="1980278"/>
            <a:ext cx="30480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V="1">
            <a:off x="8311886" y="1983254"/>
            <a:ext cx="304800" cy="30480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208" name="TextBox 207"/>
          <p:cNvSpPr txBox="1"/>
          <p:nvPr/>
        </p:nvSpPr>
        <p:spPr>
          <a:xfrm>
            <a:off x="6951597" y="1678223"/>
            <a:ext cx="278175" cy="307777"/>
          </a:xfrm>
          <a:prstGeom prst="rect">
            <a:avLst/>
          </a:prstGeom>
          <a:noFill/>
        </p:spPr>
        <p:txBody>
          <a:bodyPr wrap="square" rtlCol="0">
            <a:spAutoFit/>
          </a:bodyPr>
          <a:lstStyle/>
          <a:p>
            <a:r>
              <a:rPr lang="en-US" sz="1400" dirty="0" smtClean="0">
                <a:solidFill>
                  <a:srgbClr val="C00000"/>
                </a:solidFill>
              </a:rPr>
              <a:t>A</a:t>
            </a:r>
            <a:endParaRPr lang="en-US" sz="1400" dirty="0">
              <a:solidFill>
                <a:srgbClr val="C00000"/>
              </a:solidFill>
            </a:endParaRPr>
          </a:p>
        </p:txBody>
      </p:sp>
      <p:sp>
        <p:nvSpPr>
          <p:cNvPr id="209" name="TextBox 208"/>
          <p:cNvSpPr txBox="1"/>
          <p:nvPr/>
        </p:nvSpPr>
        <p:spPr>
          <a:xfrm>
            <a:off x="7183662" y="1454256"/>
            <a:ext cx="278175" cy="307777"/>
          </a:xfrm>
          <a:prstGeom prst="rect">
            <a:avLst/>
          </a:prstGeom>
          <a:noFill/>
        </p:spPr>
        <p:txBody>
          <a:bodyPr wrap="square" rtlCol="0">
            <a:spAutoFit/>
          </a:bodyPr>
          <a:lstStyle/>
          <a:p>
            <a:r>
              <a:rPr lang="en-US" sz="1400" dirty="0" smtClean="0">
                <a:solidFill>
                  <a:srgbClr val="C00000"/>
                </a:solidFill>
              </a:rPr>
              <a:t>A</a:t>
            </a:r>
            <a:endParaRPr lang="en-US" sz="1400" dirty="0">
              <a:solidFill>
                <a:srgbClr val="C00000"/>
              </a:solidFill>
            </a:endParaRPr>
          </a:p>
        </p:txBody>
      </p:sp>
      <p:sp>
        <p:nvSpPr>
          <p:cNvPr id="210" name="TextBox 209"/>
          <p:cNvSpPr txBox="1"/>
          <p:nvPr/>
        </p:nvSpPr>
        <p:spPr>
          <a:xfrm>
            <a:off x="7842295" y="1568549"/>
            <a:ext cx="278175" cy="307777"/>
          </a:xfrm>
          <a:prstGeom prst="rect">
            <a:avLst/>
          </a:prstGeom>
          <a:noFill/>
        </p:spPr>
        <p:txBody>
          <a:bodyPr wrap="square" rtlCol="0">
            <a:spAutoFit/>
          </a:bodyPr>
          <a:lstStyle/>
          <a:p>
            <a:r>
              <a:rPr lang="en-US" sz="1400" dirty="0" smtClean="0">
                <a:solidFill>
                  <a:srgbClr val="C00000"/>
                </a:solidFill>
              </a:rPr>
              <a:t>B</a:t>
            </a:r>
            <a:endParaRPr lang="en-US" sz="1400" dirty="0">
              <a:solidFill>
                <a:srgbClr val="C00000"/>
              </a:solidFill>
            </a:endParaRPr>
          </a:p>
        </p:txBody>
      </p:sp>
      <p:sp>
        <p:nvSpPr>
          <p:cNvPr id="211" name="TextBox 210"/>
          <p:cNvSpPr txBox="1"/>
          <p:nvPr/>
        </p:nvSpPr>
        <p:spPr>
          <a:xfrm>
            <a:off x="7556839" y="1281812"/>
            <a:ext cx="278175" cy="307777"/>
          </a:xfrm>
          <a:prstGeom prst="rect">
            <a:avLst/>
          </a:prstGeom>
          <a:noFill/>
        </p:spPr>
        <p:txBody>
          <a:bodyPr wrap="square" rtlCol="0">
            <a:spAutoFit/>
          </a:bodyPr>
          <a:lstStyle/>
          <a:p>
            <a:r>
              <a:rPr lang="en-US" sz="1400" dirty="0" smtClean="0">
                <a:solidFill>
                  <a:srgbClr val="C00000"/>
                </a:solidFill>
              </a:rPr>
              <a:t>B</a:t>
            </a:r>
            <a:endParaRPr lang="en-US" sz="1400" dirty="0">
              <a:solidFill>
                <a:srgbClr val="C00000"/>
              </a:solidFill>
            </a:endParaRPr>
          </a:p>
        </p:txBody>
      </p:sp>
      <p:sp>
        <p:nvSpPr>
          <p:cNvPr id="212" name="TextBox 211"/>
          <p:cNvSpPr txBox="1"/>
          <p:nvPr/>
        </p:nvSpPr>
        <p:spPr>
          <a:xfrm>
            <a:off x="8104352" y="1879732"/>
            <a:ext cx="278175" cy="307777"/>
          </a:xfrm>
          <a:prstGeom prst="rect">
            <a:avLst/>
          </a:prstGeom>
          <a:noFill/>
        </p:spPr>
        <p:txBody>
          <a:bodyPr wrap="square" rtlCol="0">
            <a:spAutoFit/>
          </a:bodyPr>
          <a:lstStyle/>
          <a:p>
            <a:r>
              <a:rPr lang="en-US" sz="1400" dirty="0" smtClean="0">
                <a:solidFill>
                  <a:srgbClr val="C00000"/>
                </a:solidFill>
              </a:rPr>
              <a:t>B</a:t>
            </a:r>
            <a:endParaRPr lang="en-US" sz="1400" dirty="0">
              <a:solidFill>
                <a:srgbClr val="C00000"/>
              </a:solidFill>
            </a:endParaRPr>
          </a:p>
        </p:txBody>
      </p:sp>
      <p:sp>
        <p:nvSpPr>
          <p:cNvPr id="213" name="TextBox 212"/>
          <p:cNvSpPr txBox="1"/>
          <p:nvPr/>
        </p:nvSpPr>
        <p:spPr>
          <a:xfrm>
            <a:off x="8459602" y="2018637"/>
            <a:ext cx="278175" cy="307777"/>
          </a:xfrm>
          <a:prstGeom prst="rect">
            <a:avLst/>
          </a:prstGeom>
          <a:noFill/>
        </p:spPr>
        <p:txBody>
          <a:bodyPr wrap="square" rtlCol="0">
            <a:spAutoFit/>
          </a:bodyPr>
          <a:lstStyle/>
          <a:p>
            <a:r>
              <a:rPr lang="en-US" sz="1400" dirty="0" smtClean="0">
                <a:solidFill>
                  <a:srgbClr val="C00000"/>
                </a:solidFill>
              </a:rPr>
              <a:t>A</a:t>
            </a:r>
            <a:endParaRPr lang="en-US" sz="1400" dirty="0">
              <a:solidFill>
                <a:srgbClr val="C00000"/>
              </a:solidFill>
            </a:endParaRPr>
          </a:p>
        </p:txBody>
      </p:sp>
      <p:cxnSp>
        <p:nvCxnSpPr>
          <p:cNvPr id="8" name="Straight Connector 7"/>
          <p:cNvCxnSpPr/>
          <p:nvPr/>
        </p:nvCxnSpPr>
        <p:spPr>
          <a:xfrm flipV="1">
            <a:off x="6813732" y="1668923"/>
            <a:ext cx="290431" cy="3048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02995" y="1729682"/>
            <a:ext cx="304800" cy="307777"/>
          </a:xfrm>
          <a:prstGeom prst="rect">
            <a:avLst/>
          </a:prstGeom>
          <a:noFill/>
        </p:spPr>
        <p:txBody>
          <a:bodyPr wrap="square" rtlCol="0">
            <a:spAutoFit/>
          </a:bodyPr>
          <a:lstStyle/>
          <a:p>
            <a:r>
              <a:rPr lang="en-US" sz="1400" dirty="0" smtClean="0">
                <a:solidFill>
                  <a:srgbClr val="00B050"/>
                </a:solidFill>
              </a:rPr>
              <a:t>A</a:t>
            </a:r>
            <a:endParaRPr lang="en-US" sz="1400" dirty="0">
              <a:solidFill>
                <a:srgbClr val="00B050"/>
              </a:solidFill>
            </a:endParaRPr>
          </a:p>
        </p:txBody>
      </p:sp>
      <p:cxnSp>
        <p:nvCxnSpPr>
          <p:cNvPr id="16" name="Straight Connector 15"/>
          <p:cNvCxnSpPr/>
          <p:nvPr/>
        </p:nvCxnSpPr>
        <p:spPr>
          <a:xfrm>
            <a:off x="7108690" y="1667435"/>
            <a:ext cx="300272"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97742" y="1582639"/>
            <a:ext cx="278175" cy="307777"/>
          </a:xfrm>
          <a:prstGeom prst="rect">
            <a:avLst/>
          </a:prstGeom>
          <a:noFill/>
        </p:spPr>
        <p:txBody>
          <a:bodyPr wrap="square" rtlCol="0">
            <a:spAutoFit/>
          </a:bodyPr>
          <a:lstStyle/>
          <a:p>
            <a:r>
              <a:rPr lang="en-US" sz="1400" dirty="0" smtClean="0">
                <a:solidFill>
                  <a:srgbClr val="00B050"/>
                </a:solidFill>
              </a:rPr>
              <a:t>B</a:t>
            </a:r>
            <a:endParaRPr lang="en-US" sz="1400" dirty="0">
              <a:solidFill>
                <a:srgbClr val="00B050"/>
              </a:solidFill>
            </a:endParaRPr>
          </a:p>
        </p:txBody>
      </p:sp>
      <p:cxnSp>
        <p:nvCxnSpPr>
          <p:cNvPr id="64" name="Straight Connector 63"/>
          <p:cNvCxnSpPr/>
          <p:nvPr/>
        </p:nvCxnSpPr>
        <p:spPr>
          <a:xfrm flipV="1">
            <a:off x="7408114" y="1665655"/>
            <a:ext cx="305647" cy="3065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7717601" y="1360854"/>
            <a:ext cx="290431" cy="3048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09831" y="1706874"/>
            <a:ext cx="304800" cy="307777"/>
          </a:xfrm>
          <a:prstGeom prst="rect">
            <a:avLst/>
          </a:prstGeom>
          <a:noFill/>
        </p:spPr>
        <p:txBody>
          <a:bodyPr wrap="square" rtlCol="0">
            <a:spAutoFit/>
          </a:bodyPr>
          <a:lstStyle/>
          <a:p>
            <a:r>
              <a:rPr lang="en-US" sz="1400" dirty="0" smtClean="0">
                <a:solidFill>
                  <a:srgbClr val="00B050"/>
                </a:solidFill>
              </a:rPr>
              <a:t>A</a:t>
            </a:r>
            <a:endParaRPr lang="en-US" sz="1400" dirty="0">
              <a:solidFill>
                <a:srgbClr val="00B050"/>
              </a:solidFill>
            </a:endParaRPr>
          </a:p>
        </p:txBody>
      </p:sp>
      <p:sp>
        <p:nvSpPr>
          <p:cNvPr id="70" name="TextBox 69"/>
          <p:cNvSpPr txBox="1"/>
          <p:nvPr/>
        </p:nvSpPr>
        <p:spPr>
          <a:xfrm>
            <a:off x="7784972" y="1439632"/>
            <a:ext cx="304800" cy="307777"/>
          </a:xfrm>
          <a:prstGeom prst="rect">
            <a:avLst/>
          </a:prstGeom>
          <a:noFill/>
        </p:spPr>
        <p:txBody>
          <a:bodyPr wrap="square" rtlCol="0">
            <a:spAutoFit/>
          </a:bodyPr>
          <a:lstStyle/>
          <a:p>
            <a:r>
              <a:rPr lang="en-US" sz="1400" dirty="0" smtClean="0">
                <a:solidFill>
                  <a:srgbClr val="00B050"/>
                </a:solidFill>
              </a:rPr>
              <a:t>A</a:t>
            </a:r>
            <a:endParaRPr lang="en-US" sz="1400" dirty="0">
              <a:solidFill>
                <a:srgbClr val="00B050"/>
              </a:solidFill>
            </a:endParaRPr>
          </a:p>
        </p:txBody>
      </p:sp>
      <p:sp>
        <p:nvSpPr>
          <p:cNvPr id="71" name="TextBox 70"/>
          <p:cNvSpPr txBox="1"/>
          <p:nvPr/>
        </p:nvSpPr>
        <p:spPr>
          <a:xfrm>
            <a:off x="8394436" y="1556396"/>
            <a:ext cx="278175" cy="307777"/>
          </a:xfrm>
          <a:prstGeom prst="rect">
            <a:avLst/>
          </a:prstGeom>
          <a:noFill/>
        </p:spPr>
        <p:txBody>
          <a:bodyPr wrap="square" rtlCol="0">
            <a:spAutoFit/>
          </a:bodyPr>
          <a:lstStyle/>
          <a:p>
            <a:r>
              <a:rPr lang="en-US" sz="1400" dirty="0" smtClean="0">
                <a:solidFill>
                  <a:srgbClr val="00B050"/>
                </a:solidFill>
              </a:rPr>
              <a:t>B</a:t>
            </a:r>
            <a:endParaRPr lang="en-US" sz="1400" dirty="0">
              <a:solidFill>
                <a:srgbClr val="00B050"/>
              </a:solidFill>
            </a:endParaRPr>
          </a:p>
        </p:txBody>
      </p:sp>
      <p:sp>
        <p:nvSpPr>
          <p:cNvPr id="72" name="TextBox 71"/>
          <p:cNvSpPr txBox="1"/>
          <p:nvPr/>
        </p:nvSpPr>
        <p:spPr>
          <a:xfrm>
            <a:off x="8128554" y="1303609"/>
            <a:ext cx="278175" cy="307777"/>
          </a:xfrm>
          <a:prstGeom prst="rect">
            <a:avLst/>
          </a:prstGeom>
          <a:noFill/>
        </p:spPr>
        <p:txBody>
          <a:bodyPr wrap="square" rtlCol="0">
            <a:spAutoFit/>
          </a:bodyPr>
          <a:lstStyle/>
          <a:p>
            <a:r>
              <a:rPr lang="en-US" sz="1400" dirty="0" smtClean="0">
                <a:solidFill>
                  <a:srgbClr val="00B050"/>
                </a:solidFill>
              </a:rPr>
              <a:t>B</a:t>
            </a:r>
            <a:endParaRPr lang="en-US" sz="1400" dirty="0">
              <a:solidFill>
                <a:srgbClr val="00B050"/>
              </a:solidFill>
            </a:endParaRPr>
          </a:p>
        </p:txBody>
      </p:sp>
      <p:cxnSp>
        <p:nvCxnSpPr>
          <p:cNvPr id="73" name="Straight Connector 72"/>
          <p:cNvCxnSpPr/>
          <p:nvPr/>
        </p:nvCxnSpPr>
        <p:spPr>
          <a:xfrm>
            <a:off x="8012800" y="1360854"/>
            <a:ext cx="300272"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17599" y="1668440"/>
            <a:ext cx="300272"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3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1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0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0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1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1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0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0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1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0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8"/>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0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1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6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65"/>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9"/>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7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71"/>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72"/>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73"/>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74"/>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214"/>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8" grpId="0"/>
      <p:bldP spid="208" grpId="1"/>
      <p:bldP spid="209" grpId="0"/>
      <p:bldP spid="209" grpId="1"/>
      <p:bldP spid="210" grpId="0"/>
      <p:bldP spid="210" grpId="1"/>
      <p:bldP spid="211" grpId="0"/>
      <p:bldP spid="211" grpId="1"/>
      <p:bldP spid="212" grpId="0"/>
      <p:bldP spid="212" grpId="1"/>
      <p:bldP spid="213" grpId="0"/>
      <p:bldP spid="213" grpId="1"/>
      <p:bldP spid="14" grpId="0"/>
      <p:bldP spid="14" grpId="1"/>
      <p:bldP spid="63" grpId="0"/>
      <p:bldP spid="63" grpId="1"/>
      <p:bldP spid="69" grpId="0"/>
      <p:bldP spid="69" grpId="1"/>
      <p:bldP spid="70" grpId="0"/>
      <p:bldP spid="70" grpId="1"/>
      <p:bldP spid="71" grpId="0"/>
      <p:bldP spid="71" grpId="1"/>
      <p:bldP spid="72" grpId="0"/>
      <p:bldP spid="7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Catalan Number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64538" y="1295400"/>
                <a:ext cx="6157276"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Catalan numbers appear in many counting problems. They are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=5</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=14</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5</m:t>
                        </m:r>
                      </m:sub>
                    </m:sSub>
                    <m:r>
                      <a:rPr lang="en-US" sz="1600" b="0" i="1" smtClean="0">
                        <a:latin typeface="Cambria Math" panose="02040503050406030204" pitchFamily="18" charset="0"/>
                        <a:cs typeface="Calibri" panose="020F0502020204030204" pitchFamily="34" charset="0"/>
                      </a:rPr>
                      <m:t>=42</m:t>
                    </m:r>
                  </m:oMath>
                </a14:m>
                <a:r>
                  <a:rPr lang="en-US" sz="1600" dirty="0" smtClean="0">
                    <a:latin typeface="Calibri" panose="020F0502020204030204" pitchFamily="34" charset="0"/>
                    <a:cs typeface="Calibri" panose="020F0502020204030204" pitchFamily="34" charset="0"/>
                  </a:rPr>
                  <a:t> , and so on.</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Eugene Charles Catalan first used these numbers in determining the number of ways to parenthesize the product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3</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𝑛</m:t>
                        </m:r>
                      </m:sub>
                    </m:sSub>
                    <m:r>
                      <a:rPr lang="en-US" sz="1600" b="0" i="0"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meaning the number of ways that one can pair off the factors to do multiplication.</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For instance, the five ways of parenthesizing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oMath>
                </a14:m>
                <a:r>
                  <a:rPr lang="en-US" sz="1600" dirty="0" smtClean="0">
                    <a:latin typeface="Calibri" panose="020F0502020204030204" pitchFamily="34" charset="0"/>
                    <a:cs typeface="Calibri" panose="020F0502020204030204" pitchFamily="34" charset="0"/>
                  </a:rPr>
                  <a:t> are as follows:</a:t>
                </a:r>
              </a:p>
              <a:p>
                <a:pPr marL="82296" indent="0" algn="ctr">
                  <a:spcBef>
                    <a:spcPts val="0"/>
                  </a:spcBef>
                  <a:buNone/>
                </a:pP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e>
                            </m:d>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e>
                        </m:d>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oMath>
                </a14:m>
                <a:r>
                  <a:rPr lang="en-US" sz="1300" dirty="0" smtClean="0">
                    <a:latin typeface="Calibri" panose="020F0502020204030204" pitchFamily="34" charset="0"/>
                    <a:cs typeface="Calibri" panose="020F0502020204030204" pitchFamily="34" charset="0"/>
                  </a:rPr>
                  <a:t>, </a:t>
                </a: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e>
                            </m:d>
                          </m:e>
                        </m:d>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oMath>
                </a14:m>
                <a:r>
                  <a:rPr lang="en-US" sz="1300" dirty="0" smtClean="0">
                    <a:latin typeface="Calibri" panose="020F0502020204030204" pitchFamily="34" charset="0"/>
                    <a:cs typeface="Calibri" panose="020F0502020204030204" pitchFamily="34" charset="0"/>
                  </a:rPr>
                  <a:t>, </a:t>
                </a: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e>
                        </m:d>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e>
                    </m:d>
                  </m:oMath>
                </a14:m>
                <a:r>
                  <a:rPr lang="en-US" sz="1300" dirty="0" smtClean="0">
                    <a:latin typeface="Calibri" panose="020F0502020204030204" pitchFamily="34" charset="0"/>
                    <a:cs typeface="Calibri" panose="020F0502020204030204" pitchFamily="34" charset="0"/>
                  </a:rPr>
                  <a:t>, </a:t>
                </a: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e>
                            </m:d>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e>
                    </m:d>
                  </m:oMath>
                </a14:m>
                <a:r>
                  <a:rPr lang="en-US" sz="1300" dirty="0" smtClean="0">
                    <a:latin typeface="Calibri" panose="020F0502020204030204" pitchFamily="34" charset="0"/>
                    <a:cs typeface="Calibri" panose="020F0502020204030204" pitchFamily="34" charset="0"/>
                  </a:rPr>
                  <a:t>, </a:t>
                </a: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e>
                        </m:d>
                      </m:e>
                    </m:d>
                  </m:oMath>
                </a14:m>
                <a:endParaRPr lang="en-US" sz="1300" dirty="0" smtClean="0">
                  <a:latin typeface="Calibri" panose="020F0502020204030204" pitchFamily="34" charset="0"/>
                  <a:cs typeface="Calibri" panose="020F0502020204030204" pitchFamily="34" charset="0"/>
                </a:endParaRPr>
              </a:p>
              <a:p>
                <a:pPr marL="82296" indent="0">
                  <a:spcBef>
                    <a:spcPts val="1200"/>
                  </a:spcBef>
                  <a:buNone/>
                </a:pPr>
                <a:r>
                  <a:rPr lang="en-US" sz="1600" dirty="0" smtClean="0">
                    <a:latin typeface="Calibri" panose="020F0502020204030204" pitchFamily="34" charset="0"/>
                    <a:cs typeface="Calibri" panose="020F0502020204030204" pitchFamily="34" charset="0"/>
                  </a:rPr>
                  <a:t>Consider the following table where we find five ways to parenthesize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oMath>
                </a14:m>
                <a:r>
                  <a:rPr lang="en-US" sz="1600" dirty="0" smtClean="0">
                    <a:latin typeface="Calibri" panose="020F0502020204030204" pitchFamily="34" charset="0"/>
                    <a:cs typeface="Calibri" panose="020F0502020204030204" pitchFamily="34" charset="0"/>
                  </a:rPr>
                  <a:t> following table</a:t>
                </a:r>
              </a:p>
              <a:p>
                <a:pPr marL="82296" indent="0">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64538" y="1295400"/>
                <a:ext cx="6157276" cy="5181600"/>
              </a:xfrm>
              <a:blipFill rotWithShape="0">
                <a:blip r:embed="rId2"/>
                <a:stretch>
                  <a:fillRect t="-353" r="-59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4523" y="1417638"/>
            <a:ext cx="1749034" cy="2971800"/>
          </a:xfrm>
          <a:prstGeom prst="rect">
            <a:avLst/>
          </a:prstGeom>
        </p:spPr>
      </p:pic>
      <p:sp>
        <p:nvSpPr>
          <p:cNvPr id="6" name="TextBox 5"/>
          <p:cNvSpPr txBox="1"/>
          <p:nvPr/>
        </p:nvSpPr>
        <p:spPr>
          <a:xfrm>
            <a:off x="7287947" y="4389438"/>
            <a:ext cx="1822186" cy="492443"/>
          </a:xfrm>
          <a:prstGeom prst="rect">
            <a:avLst/>
          </a:prstGeom>
          <a:noFill/>
        </p:spPr>
        <p:txBody>
          <a:bodyPr wrap="square" rtlCol="0">
            <a:spAutoFit/>
          </a:bodyPr>
          <a:lstStyle/>
          <a:p>
            <a:pPr algn="ctr"/>
            <a:r>
              <a:rPr lang="en-US" sz="1300" dirty="0" smtClean="0"/>
              <a:t>Eugene Charles Catalan (1814-1894)</a:t>
            </a:r>
            <a:endParaRPr lang="en-US" sz="1300"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051871850"/>
                  </p:ext>
                </p:extLst>
              </p:nvPr>
            </p:nvGraphicFramePr>
            <p:xfrm>
              <a:off x="1676400" y="4389438"/>
              <a:ext cx="5245878" cy="2013712"/>
            </p:xfrm>
            <a:graphic>
              <a:graphicData uri="http://schemas.openxmlformats.org/drawingml/2006/table">
                <a:tbl>
                  <a:tblPr firstRow="1" bandRow="1">
                    <a:tableStyleId>{22838BEF-8BB2-4498-84A7-C5851F593DF1}</a:tableStyleId>
                  </a:tblPr>
                  <a:tblGrid>
                    <a:gridCol w="1748626"/>
                    <a:gridCol w="1748626"/>
                    <a:gridCol w="1748626"/>
                  </a:tblGrid>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e>
                                        </m:d>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e>
                                    </m:d>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b="0" dirty="0"/>
                        </a:p>
                      </a:txBody>
                      <a:tcPr anchor="ctr"/>
                    </a:tc>
                    <a:tc>
                      <a:txBody>
                        <a:bodyPr/>
                        <a:lstStyle/>
                        <a:p>
                          <a:pPr algn="ctr"/>
                          <a:r>
                            <a:rPr lang="en-US" sz="1400" b="0" dirty="0" smtClean="0"/>
                            <a:t>AAABBB</a:t>
                          </a:r>
                          <a:endParaRPr lang="en-US" sz="1400" b="0" dirty="0"/>
                        </a:p>
                      </a:txBody>
                      <a:tcPr anchor="ctr"/>
                    </a:tc>
                  </a:tr>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e>
                                        </m:d>
                                      </m:e>
                                    </m:d>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dirty="0"/>
                        </a:p>
                      </a:txBody>
                      <a:tcPr anchor="ctr"/>
                    </a:tc>
                    <a:tc>
                      <a:txBody>
                        <a:bodyPr/>
                        <a:lstStyle/>
                        <a:p>
                          <a:pPr algn="ctr"/>
                          <a:r>
                            <a:rPr lang="en-US" sz="1400" dirty="0" smtClean="0"/>
                            <a:t>AABABB</a:t>
                          </a:r>
                          <a:endParaRPr lang="en-US" sz="1400" dirty="0"/>
                        </a:p>
                      </a:txBody>
                      <a:tcPr anchor="ctr"/>
                    </a:tc>
                  </a:tr>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e>
                                    </m:d>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dirty="0"/>
                        </a:p>
                      </a:txBody>
                      <a:tcPr anchor="ctr"/>
                    </a:tc>
                    <a:tc>
                      <a:txBody>
                        <a:bodyPr/>
                        <a:lstStyle/>
                        <a:p>
                          <a:pPr algn="ctr"/>
                          <a:r>
                            <a:rPr lang="en-US" sz="1400" dirty="0" smtClean="0"/>
                            <a:t>AABBAB</a:t>
                          </a:r>
                          <a:endParaRPr lang="en-US" sz="1400" dirty="0"/>
                        </a:p>
                      </a:txBody>
                      <a:tcPr anchor="ctr"/>
                    </a:tc>
                  </a:tr>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e>
                                        </m:d>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dirty="0"/>
                        </a:p>
                      </a:txBody>
                      <a:tcPr anchor="ctr"/>
                    </a:tc>
                    <a:tc>
                      <a:txBody>
                        <a:bodyPr/>
                        <a:lstStyle/>
                        <a:p>
                          <a:pPr algn="ctr"/>
                          <a:r>
                            <a:rPr lang="en-US" sz="1400" dirty="0" smtClean="0"/>
                            <a:t>ABAABB</a:t>
                          </a:r>
                          <a:endParaRPr lang="en-US" sz="1400" dirty="0"/>
                        </a:p>
                      </a:txBody>
                      <a:tcPr anchor="ctr"/>
                    </a:tc>
                  </a:tr>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e>
                                    </m:d>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dirty="0"/>
                        </a:p>
                      </a:txBody>
                      <a:tcPr anchor="ctr"/>
                    </a:tc>
                    <a:tc>
                      <a:txBody>
                        <a:bodyPr/>
                        <a:lstStyle/>
                        <a:p>
                          <a:pPr algn="ctr"/>
                          <a:r>
                            <a:rPr lang="en-US" sz="1400" dirty="0" smtClean="0"/>
                            <a:t>ABABAB</a:t>
                          </a:r>
                          <a:endParaRPr lang="en-US" sz="1400" dirty="0"/>
                        </a:p>
                      </a:txBody>
                      <a:tcPr anchor="ct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051871850"/>
                  </p:ext>
                </p:extLst>
              </p:nvPr>
            </p:nvGraphicFramePr>
            <p:xfrm>
              <a:off x="1676400" y="4389438"/>
              <a:ext cx="5245878" cy="2013712"/>
            </p:xfrm>
            <a:graphic>
              <a:graphicData uri="http://schemas.openxmlformats.org/drawingml/2006/table">
                <a:tbl>
                  <a:tblPr firstRow="1" bandRow="1">
                    <a:tableStyleId>{22838BEF-8BB2-4498-84A7-C5851F593DF1}</a:tableStyleId>
                  </a:tblPr>
                  <a:tblGrid>
                    <a:gridCol w="1748626"/>
                    <a:gridCol w="1748626"/>
                    <a:gridCol w="1748626"/>
                  </a:tblGrid>
                  <a:tr h="410718">
                    <a:tc>
                      <a:txBody>
                        <a:bodyPr/>
                        <a:lstStyle/>
                        <a:p>
                          <a:endParaRPr lang="en-US"/>
                        </a:p>
                      </a:txBody>
                      <a:tcPr anchor="ctr">
                        <a:blipFill rotWithShape="0">
                          <a:blip r:embed="rId6"/>
                          <a:stretch>
                            <a:fillRect l="-697" t="-1471" r="-200697" b="-389706"/>
                          </a:stretch>
                        </a:blipFill>
                      </a:tcPr>
                    </a:tc>
                    <a:tc>
                      <a:txBody>
                        <a:bodyPr/>
                        <a:lstStyle/>
                        <a:p>
                          <a:endParaRPr lang="en-US"/>
                        </a:p>
                      </a:txBody>
                      <a:tcPr anchor="ctr">
                        <a:blipFill rotWithShape="0">
                          <a:blip r:embed="rId6"/>
                          <a:stretch>
                            <a:fillRect l="-100697" t="-1471" r="-100697" b="-389706"/>
                          </a:stretch>
                        </a:blipFill>
                      </a:tcPr>
                    </a:tc>
                    <a:tc>
                      <a:txBody>
                        <a:bodyPr/>
                        <a:lstStyle/>
                        <a:p>
                          <a:pPr algn="ctr"/>
                          <a:r>
                            <a:rPr lang="en-US" sz="1400" b="0" dirty="0" smtClean="0"/>
                            <a:t>AAABBB</a:t>
                          </a:r>
                          <a:endParaRPr lang="en-US" sz="1400" b="0" dirty="0"/>
                        </a:p>
                      </a:txBody>
                      <a:tcPr anchor="ctr"/>
                    </a:tc>
                  </a:tr>
                  <a:tr h="410718">
                    <a:tc>
                      <a:txBody>
                        <a:bodyPr/>
                        <a:lstStyle/>
                        <a:p>
                          <a:endParaRPr lang="en-US"/>
                        </a:p>
                      </a:txBody>
                      <a:tcPr anchor="ctr">
                        <a:blipFill rotWithShape="0">
                          <a:blip r:embed="rId6"/>
                          <a:stretch>
                            <a:fillRect l="-697" t="-102985" r="-200697" b="-295522"/>
                          </a:stretch>
                        </a:blipFill>
                      </a:tcPr>
                    </a:tc>
                    <a:tc>
                      <a:txBody>
                        <a:bodyPr/>
                        <a:lstStyle/>
                        <a:p>
                          <a:endParaRPr lang="en-US"/>
                        </a:p>
                      </a:txBody>
                      <a:tcPr anchor="ctr">
                        <a:blipFill rotWithShape="0">
                          <a:blip r:embed="rId6"/>
                          <a:stretch>
                            <a:fillRect l="-100697" t="-102985" r="-100697" b="-295522"/>
                          </a:stretch>
                        </a:blipFill>
                      </a:tcPr>
                    </a:tc>
                    <a:tc>
                      <a:txBody>
                        <a:bodyPr/>
                        <a:lstStyle/>
                        <a:p>
                          <a:pPr algn="ctr"/>
                          <a:r>
                            <a:rPr lang="en-US" sz="1400" dirty="0" smtClean="0"/>
                            <a:t>AABABB</a:t>
                          </a:r>
                          <a:endParaRPr lang="en-US" sz="1400" dirty="0"/>
                        </a:p>
                      </a:txBody>
                      <a:tcPr anchor="ctr"/>
                    </a:tc>
                  </a:tr>
                  <a:tr h="370840">
                    <a:tc>
                      <a:txBody>
                        <a:bodyPr/>
                        <a:lstStyle/>
                        <a:p>
                          <a:endParaRPr lang="en-US"/>
                        </a:p>
                      </a:txBody>
                      <a:tcPr anchor="ctr">
                        <a:blipFill rotWithShape="0">
                          <a:blip r:embed="rId6"/>
                          <a:stretch>
                            <a:fillRect l="-697" t="-222951" r="-200697" b="-224590"/>
                          </a:stretch>
                        </a:blipFill>
                      </a:tcPr>
                    </a:tc>
                    <a:tc>
                      <a:txBody>
                        <a:bodyPr/>
                        <a:lstStyle/>
                        <a:p>
                          <a:endParaRPr lang="en-US"/>
                        </a:p>
                      </a:txBody>
                      <a:tcPr anchor="ctr">
                        <a:blipFill rotWithShape="0">
                          <a:blip r:embed="rId6"/>
                          <a:stretch>
                            <a:fillRect l="-100697" t="-222951" r="-100697" b="-224590"/>
                          </a:stretch>
                        </a:blipFill>
                      </a:tcPr>
                    </a:tc>
                    <a:tc>
                      <a:txBody>
                        <a:bodyPr/>
                        <a:lstStyle/>
                        <a:p>
                          <a:pPr algn="ctr"/>
                          <a:r>
                            <a:rPr lang="en-US" sz="1400" dirty="0" smtClean="0"/>
                            <a:t>AABBAB</a:t>
                          </a:r>
                          <a:endParaRPr lang="en-US" sz="1400" dirty="0"/>
                        </a:p>
                      </a:txBody>
                      <a:tcPr anchor="ctr"/>
                    </a:tc>
                  </a:tr>
                  <a:tr h="410718">
                    <a:tc>
                      <a:txBody>
                        <a:bodyPr/>
                        <a:lstStyle/>
                        <a:p>
                          <a:endParaRPr lang="en-US"/>
                        </a:p>
                      </a:txBody>
                      <a:tcPr anchor="ctr">
                        <a:blipFill rotWithShape="0">
                          <a:blip r:embed="rId6"/>
                          <a:stretch>
                            <a:fillRect l="-697" t="-294030" r="-200697" b="-104478"/>
                          </a:stretch>
                        </a:blipFill>
                      </a:tcPr>
                    </a:tc>
                    <a:tc>
                      <a:txBody>
                        <a:bodyPr/>
                        <a:lstStyle/>
                        <a:p>
                          <a:endParaRPr lang="en-US"/>
                        </a:p>
                      </a:txBody>
                      <a:tcPr anchor="ctr">
                        <a:blipFill rotWithShape="0">
                          <a:blip r:embed="rId6"/>
                          <a:stretch>
                            <a:fillRect l="-100697" t="-294030" r="-100697" b="-104478"/>
                          </a:stretch>
                        </a:blipFill>
                      </a:tcPr>
                    </a:tc>
                    <a:tc>
                      <a:txBody>
                        <a:bodyPr/>
                        <a:lstStyle/>
                        <a:p>
                          <a:pPr algn="ctr"/>
                          <a:r>
                            <a:rPr lang="en-US" sz="1400" dirty="0" smtClean="0"/>
                            <a:t>ABAABB</a:t>
                          </a:r>
                          <a:endParaRPr lang="en-US" sz="1400" dirty="0"/>
                        </a:p>
                      </a:txBody>
                      <a:tcPr anchor="ctr"/>
                    </a:tc>
                  </a:tr>
                  <a:tr h="410718">
                    <a:tc>
                      <a:txBody>
                        <a:bodyPr/>
                        <a:lstStyle/>
                        <a:p>
                          <a:endParaRPr lang="en-US"/>
                        </a:p>
                      </a:txBody>
                      <a:tcPr anchor="ctr">
                        <a:blipFill rotWithShape="0">
                          <a:blip r:embed="rId6"/>
                          <a:stretch>
                            <a:fillRect l="-697" t="-388235" r="-200697" b="-2941"/>
                          </a:stretch>
                        </a:blipFill>
                      </a:tcPr>
                    </a:tc>
                    <a:tc>
                      <a:txBody>
                        <a:bodyPr/>
                        <a:lstStyle/>
                        <a:p>
                          <a:endParaRPr lang="en-US"/>
                        </a:p>
                      </a:txBody>
                      <a:tcPr anchor="ctr">
                        <a:blipFill rotWithShape="0">
                          <a:blip r:embed="rId6"/>
                          <a:stretch>
                            <a:fillRect l="-100697" t="-388235" r="-100697" b="-2941"/>
                          </a:stretch>
                        </a:blipFill>
                      </a:tcPr>
                    </a:tc>
                    <a:tc>
                      <a:txBody>
                        <a:bodyPr/>
                        <a:lstStyle/>
                        <a:p>
                          <a:pPr algn="ctr"/>
                          <a:r>
                            <a:rPr lang="en-US" sz="1400" dirty="0" smtClean="0"/>
                            <a:t>ABABAB</a:t>
                          </a:r>
                          <a:endParaRPr lang="en-US" sz="1400" dirty="0"/>
                        </a:p>
                      </a:txBody>
                      <a:tcPr anchor="ctr"/>
                    </a:tc>
                  </a:tr>
                </a:tbl>
              </a:graphicData>
            </a:graphic>
          </p:graphicFrame>
        </mc:Fallback>
      </mc:AlternateContent>
      <p:sp>
        <p:nvSpPr>
          <p:cNvPr id="11" name="Rectangle 10"/>
          <p:cNvSpPr/>
          <p:nvPr/>
        </p:nvSpPr>
        <p:spPr>
          <a:xfrm>
            <a:off x="1192697" y="533400"/>
            <a:ext cx="6020532" cy="315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Rectangle 12"/>
              <p:cNvSpPr/>
              <p:nvPr/>
            </p:nvSpPr>
            <p:spPr>
              <a:xfrm>
                <a:off x="2062182" y="738263"/>
                <a:ext cx="12175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062182" y="738263"/>
                <a:ext cx="1217576" cy="369332"/>
              </a:xfrm>
              <a:prstGeom prst="rect">
                <a:avLst/>
              </a:prstGeom>
              <a:blipFill rotWithShape="0">
                <a:blip r:embed="rId7"/>
                <a:stretch>
                  <a:fillRect b="-14754"/>
                </a:stretch>
              </a:blipFill>
            </p:spPr>
            <p:txBody>
              <a:bodyPr/>
              <a:lstStyle/>
              <a:p>
                <a:r>
                  <a:rPr lang="en-US">
                    <a:noFill/>
                  </a:rPr>
                  <a:t> </a:t>
                </a:r>
              </a:p>
            </p:txBody>
          </p:sp>
        </mc:Fallback>
      </mc:AlternateContent>
      <p:cxnSp>
        <p:nvCxnSpPr>
          <p:cNvPr id="17" name="Straight Arrow Connector 16"/>
          <p:cNvCxnSpPr/>
          <p:nvPr/>
        </p:nvCxnSpPr>
        <p:spPr>
          <a:xfrm>
            <a:off x="3311820" y="959177"/>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311820" y="1416377"/>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Rectangle 76"/>
              <p:cNvSpPr/>
              <p:nvPr/>
            </p:nvSpPr>
            <p:spPr>
              <a:xfrm>
                <a:off x="3845220" y="738263"/>
                <a:ext cx="12175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77" name="Rectangle 76"/>
              <p:cNvSpPr>
                <a:spLocks noRot="1" noChangeAspect="1" noMove="1" noResize="1" noEditPoints="1" noAdjustHandles="1" noChangeArrowheads="1" noChangeShapeType="1" noTextEdit="1"/>
              </p:cNvSpPr>
              <p:nvPr/>
            </p:nvSpPr>
            <p:spPr>
              <a:xfrm>
                <a:off x="3845220" y="738263"/>
                <a:ext cx="1217576" cy="369332"/>
              </a:xfrm>
              <a:prstGeom prst="rect">
                <a:avLst/>
              </a:prstGeom>
              <a:blipFill rotWithShape="0">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736459" y="730577"/>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736459" y="730577"/>
                <a:ext cx="762000" cy="369332"/>
              </a:xfrm>
              <a:prstGeom prst="rect">
                <a:avLst/>
              </a:prstGeom>
              <a:blipFill rotWithShape="0">
                <a:blip r:embed="rId9"/>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881536" y="1183290"/>
                <a:ext cx="7836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881536" y="1183290"/>
                <a:ext cx="783637" cy="369332"/>
              </a:xfrm>
              <a:prstGeom prst="rect">
                <a:avLst/>
              </a:prstGeom>
              <a:blipFill rotWithShape="0">
                <a:blip r:embed="rId10"/>
                <a:stretch>
                  <a:fillRect l="-2344" r="-1250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25289" y="1196242"/>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625289" y="1196242"/>
                <a:ext cx="152400" cy="369332"/>
              </a:xfrm>
              <a:prstGeom prst="rect">
                <a:avLst/>
              </a:prstGeom>
              <a:blipFill rotWithShape="0">
                <a:blip r:embed="rId11"/>
                <a:stretch>
                  <a:fillRect l="-24000" r="-8400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36459" y="1179584"/>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736459" y="1179584"/>
                <a:ext cx="304800" cy="369332"/>
              </a:xfrm>
              <a:prstGeom prst="rect">
                <a:avLst/>
              </a:prstGeom>
              <a:blipFill rotWithShape="0">
                <a:blip r:embed="rId12"/>
                <a:stretch>
                  <a:fillRect r="-20000"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4872770" y="1187169"/>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4872770" y="1187169"/>
                <a:ext cx="762000" cy="369332"/>
              </a:xfrm>
              <a:prstGeom prst="rect">
                <a:avLst/>
              </a:prstGeom>
              <a:blipFill rotWithShape="0">
                <a:blip r:embed="rId13"/>
                <a:stretch>
                  <a:fillRect b="-15000"/>
                </a:stretch>
              </a:blipFill>
            </p:spPr>
            <p:txBody>
              <a:bodyPr/>
              <a:lstStyle/>
              <a:p>
                <a:r>
                  <a:rPr lang="en-US">
                    <a:noFill/>
                  </a:rPr>
                  <a:t> </a:t>
                </a:r>
              </a:p>
            </p:txBody>
          </p:sp>
        </mc:Fallback>
      </mc:AlternateContent>
      <p:cxnSp>
        <p:nvCxnSpPr>
          <p:cNvPr id="79" name="Straight Arrow Connector 78"/>
          <p:cNvCxnSpPr/>
          <p:nvPr/>
        </p:nvCxnSpPr>
        <p:spPr>
          <a:xfrm>
            <a:off x="3317366" y="1895661"/>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TextBox 79"/>
              <p:cNvSpPr txBox="1"/>
              <p:nvPr/>
            </p:nvSpPr>
            <p:spPr>
              <a:xfrm>
                <a:off x="3896372" y="1689493"/>
                <a:ext cx="7836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3896372" y="1689493"/>
                <a:ext cx="783637" cy="369332"/>
              </a:xfrm>
              <a:prstGeom prst="rect">
                <a:avLst/>
              </a:prstGeom>
              <a:blipFill rotWithShape="0">
                <a:blip r:embed="rId14"/>
                <a:stretch>
                  <a:fillRect l="-2326" r="-12403"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4649415" y="1678603"/>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4649415" y="1678603"/>
                <a:ext cx="152400" cy="369332"/>
              </a:xfrm>
              <a:prstGeom prst="rect">
                <a:avLst/>
              </a:prstGeom>
              <a:blipFill rotWithShape="0">
                <a:blip r:embed="rId15"/>
                <a:stretch>
                  <a:fillRect l="-24000" r="-8400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764644" y="1684048"/>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83" name="TextBox 82"/>
              <p:cNvSpPr txBox="1">
                <a:spLocks noRot="1" noChangeAspect="1" noMove="1" noResize="1" noEditPoints="1" noAdjustHandles="1" noChangeArrowheads="1" noChangeShapeType="1" noTextEdit="1"/>
              </p:cNvSpPr>
              <p:nvPr/>
            </p:nvSpPr>
            <p:spPr>
              <a:xfrm>
                <a:off x="4764644" y="1684048"/>
                <a:ext cx="304800" cy="369332"/>
              </a:xfrm>
              <a:prstGeom prst="rect">
                <a:avLst/>
              </a:prstGeom>
              <a:blipFill rotWithShape="0">
                <a:blip r:embed="rId16"/>
                <a:stretch>
                  <a:fillRect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5025170" y="1675647"/>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5025170" y="1675647"/>
                <a:ext cx="152400" cy="369332"/>
              </a:xfrm>
              <a:prstGeom prst="rect">
                <a:avLst/>
              </a:prstGeom>
              <a:blipFill rotWithShape="0">
                <a:blip r:embed="rId17"/>
                <a:stretch>
                  <a:fillRect l="-20000" r="-8800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5008546" y="1675522"/>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85" name="TextBox 84"/>
              <p:cNvSpPr txBox="1">
                <a:spLocks noRot="1" noChangeAspect="1" noMove="1" noResize="1" noEditPoints="1" noAdjustHandles="1" noChangeArrowheads="1" noChangeShapeType="1" noTextEdit="1"/>
              </p:cNvSpPr>
              <p:nvPr/>
            </p:nvSpPr>
            <p:spPr>
              <a:xfrm>
                <a:off x="5008546" y="1675522"/>
                <a:ext cx="762000" cy="369332"/>
              </a:xfrm>
              <a:prstGeom prst="rect">
                <a:avLst/>
              </a:prstGeom>
              <a:blipFill rotWithShape="0">
                <a:blip r:embed="rId18"/>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p:cNvSpPr/>
              <p:nvPr/>
            </p:nvSpPr>
            <p:spPr>
              <a:xfrm>
                <a:off x="2062182" y="2242689"/>
                <a:ext cx="1217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86" name="Rectangle 85"/>
              <p:cNvSpPr>
                <a:spLocks noRot="1" noChangeAspect="1" noMove="1" noResize="1" noEditPoints="1" noAdjustHandles="1" noChangeArrowheads="1" noChangeShapeType="1" noTextEdit="1"/>
              </p:cNvSpPr>
              <p:nvPr/>
            </p:nvSpPr>
            <p:spPr>
              <a:xfrm>
                <a:off x="2062182" y="2242689"/>
                <a:ext cx="1217577" cy="369332"/>
              </a:xfrm>
              <a:prstGeom prst="rect">
                <a:avLst/>
              </a:prstGeom>
              <a:blipFill rotWithShape="0">
                <a:blip r:embed="rId19"/>
                <a:stretch>
                  <a:fillRect b="-15000"/>
                </a:stretch>
              </a:blipFill>
            </p:spPr>
            <p:txBody>
              <a:bodyPr/>
              <a:lstStyle/>
              <a:p>
                <a:r>
                  <a:rPr lang="en-US">
                    <a:noFill/>
                  </a:rPr>
                  <a:t> </a:t>
                </a:r>
              </a:p>
            </p:txBody>
          </p:sp>
        </mc:Fallback>
      </mc:AlternateContent>
      <p:cxnSp>
        <p:nvCxnSpPr>
          <p:cNvPr id="87" name="Straight Arrow Connector 86"/>
          <p:cNvCxnSpPr/>
          <p:nvPr/>
        </p:nvCxnSpPr>
        <p:spPr>
          <a:xfrm>
            <a:off x="3312587" y="2487680"/>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Rectangle 87"/>
              <p:cNvSpPr/>
              <p:nvPr/>
            </p:nvSpPr>
            <p:spPr>
              <a:xfrm>
                <a:off x="3878815" y="2262672"/>
                <a:ext cx="1217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88" name="Rectangle 87"/>
              <p:cNvSpPr>
                <a:spLocks noRot="1" noChangeAspect="1" noMove="1" noResize="1" noEditPoints="1" noAdjustHandles="1" noChangeArrowheads="1" noChangeShapeType="1" noTextEdit="1"/>
              </p:cNvSpPr>
              <p:nvPr/>
            </p:nvSpPr>
            <p:spPr>
              <a:xfrm>
                <a:off x="3878815" y="2262672"/>
                <a:ext cx="1217577" cy="369332"/>
              </a:xfrm>
              <a:prstGeom prst="rect">
                <a:avLst/>
              </a:prstGeom>
              <a:blipFill rotWithShape="0">
                <a:blip r:embed="rId20"/>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770055" y="2258450"/>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4770055" y="2258450"/>
                <a:ext cx="762000" cy="369332"/>
              </a:xfrm>
              <a:prstGeom prst="rect">
                <a:avLst/>
              </a:prstGeom>
              <a:blipFill rotWithShape="0">
                <a:blip r:embed="rId21"/>
                <a:stretch>
                  <a:fillRect b="-14754"/>
                </a:stretch>
              </a:blipFill>
            </p:spPr>
            <p:txBody>
              <a:bodyPr/>
              <a:lstStyle/>
              <a:p>
                <a:r>
                  <a:rPr lang="en-US">
                    <a:noFill/>
                  </a:rPr>
                  <a:t> </a:t>
                </a:r>
              </a:p>
            </p:txBody>
          </p:sp>
        </mc:Fallback>
      </mc:AlternateContent>
      <p:cxnSp>
        <p:nvCxnSpPr>
          <p:cNvPr id="90" name="Straight Arrow Connector 89"/>
          <p:cNvCxnSpPr/>
          <p:nvPr/>
        </p:nvCxnSpPr>
        <p:spPr>
          <a:xfrm>
            <a:off x="3312587" y="2944880"/>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Rectangle 91"/>
              <p:cNvSpPr/>
              <p:nvPr/>
            </p:nvSpPr>
            <p:spPr>
              <a:xfrm>
                <a:off x="3881417" y="2724640"/>
                <a:ext cx="1217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a:xfrm>
                <a:off x="3881417" y="2724640"/>
                <a:ext cx="1217577" cy="369332"/>
              </a:xfrm>
              <a:prstGeom prst="rect">
                <a:avLst/>
              </a:prstGeom>
              <a:blipFill rotWithShape="0">
                <a:blip r:embed="rId2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888859" y="2732568"/>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888859" y="2732568"/>
                <a:ext cx="152400" cy="369332"/>
              </a:xfrm>
              <a:prstGeom prst="rect">
                <a:avLst/>
              </a:prstGeom>
              <a:blipFill rotWithShape="0">
                <a:blip r:embed="rId23"/>
                <a:stretch>
                  <a:fillRect l="-24000" r="-8400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4872770" y="2737650"/>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4872770" y="2737650"/>
                <a:ext cx="762000" cy="369332"/>
              </a:xfrm>
              <a:prstGeom prst="rect">
                <a:avLst/>
              </a:prstGeom>
              <a:blipFill rotWithShape="0">
                <a:blip r:embed="rId24"/>
                <a:stretch>
                  <a:fillRect b="-14754"/>
                </a:stretch>
              </a:blipFill>
            </p:spPr>
            <p:txBody>
              <a:bodyPr/>
              <a:lstStyle/>
              <a:p>
                <a:r>
                  <a:rPr lang="en-US">
                    <a:noFill/>
                  </a:rPr>
                  <a:t> </a:t>
                </a:r>
              </a:p>
            </p:txBody>
          </p:sp>
        </mc:Fallback>
      </mc:AlternateContent>
      <p:cxnSp>
        <p:nvCxnSpPr>
          <p:cNvPr id="95" name="Straight Arrow Connector 94"/>
          <p:cNvCxnSpPr/>
          <p:nvPr/>
        </p:nvCxnSpPr>
        <p:spPr>
          <a:xfrm>
            <a:off x="3312587" y="3402080"/>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Rectangle 95"/>
              <p:cNvSpPr/>
              <p:nvPr/>
            </p:nvSpPr>
            <p:spPr>
              <a:xfrm>
                <a:off x="3878814" y="3185748"/>
                <a:ext cx="1217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96" name="Rectangle 95"/>
              <p:cNvSpPr>
                <a:spLocks noRot="1" noChangeAspect="1" noMove="1" noResize="1" noEditPoints="1" noAdjustHandles="1" noChangeArrowheads="1" noChangeShapeType="1" noTextEdit="1"/>
              </p:cNvSpPr>
              <p:nvPr/>
            </p:nvSpPr>
            <p:spPr>
              <a:xfrm>
                <a:off x="3878814" y="3185748"/>
                <a:ext cx="1217577" cy="369332"/>
              </a:xfrm>
              <a:prstGeom prst="rect">
                <a:avLst/>
              </a:prstGeom>
              <a:blipFill rotWithShape="0">
                <a:blip r:embed="rId2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4888859" y="3198758"/>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4888859" y="3198758"/>
                <a:ext cx="152400" cy="369332"/>
              </a:xfrm>
              <a:prstGeom prst="rect">
                <a:avLst/>
              </a:prstGeom>
              <a:blipFill rotWithShape="0">
                <a:blip r:embed="rId26"/>
                <a:stretch>
                  <a:fillRect l="-24000" r="-8400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971211" y="319225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971211" y="3192253"/>
                <a:ext cx="477310" cy="369332"/>
              </a:xfrm>
              <a:prstGeom prst="rect">
                <a:avLst/>
              </a:prstGeom>
              <a:blipFill rotWithShape="0">
                <a:blip r:embed="rId2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5253770" y="3198758"/>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5253770" y="3198758"/>
                <a:ext cx="152400" cy="369332"/>
              </a:xfrm>
              <a:prstGeom prst="rect">
                <a:avLst/>
              </a:prstGeom>
              <a:blipFill rotWithShape="0">
                <a:blip r:embed="rId28"/>
                <a:stretch>
                  <a:fillRect l="-24000" r="-8400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5372321" y="3192336"/>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5372321" y="3192336"/>
                <a:ext cx="152400" cy="369332"/>
              </a:xfrm>
              <a:prstGeom prst="rect">
                <a:avLst/>
              </a:prstGeom>
              <a:blipFill rotWithShape="0">
                <a:blip r:embed="rId29"/>
                <a:stretch>
                  <a:fillRect l="-20000" r="-8800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916963" y="3748162"/>
                <a:ext cx="4572000" cy="554254"/>
              </a:xfrm>
              <a:prstGeom prst="rect">
                <a:avLst/>
              </a:prstGeom>
              <a:solidFill>
                <a:schemeClr val="accent5">
                  <a:lumMod val="60000"/>
                  <a:lumOff val="40000"/>
                </a:schemeClr>
              </a:solidFill>
              <a:ln>
                <a:solidFill>
                  <a:srgbClr val="FF0000"/>
                </a:solidFill>
              </a:ln>
            </p:spPr>
            <p:txBody>
              <a:bodyPr wrap="square" rtlCol="0">
                <a:spAutoFit/>
              </a:bodyPr>
              <a:lstStyle/>
              <a:p>
                <a:r>
                  <a:rPr lang="en-US" dirty="0" smtClean="0"/>
                  <a:t>Thus, the answer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3</m:t>
                        </m:r>
                      </m:sub>
                    </m:sSub>
                  </m:oMath>
                </a14:m>
                <a:r>
                  <a:rPr lang="en-US" dirty="0" smtClean="0"/>
                  <a:t>.  That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3+1</m:t>
                        </m:r>
                      </m:den>
                    </m:f>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6</m:t>
                              </m:r>
                            </m:e>
                          </m:mr>
                          <m:mr>
                            <m:e>
                              <m:r>
                                <a:rPr lang="en-US" b="0" i="1" smtClean="0">
                                  <a:latin typeface="Cambria Math" panose="02040503050406030204" pitchFamily="18" charset="0"/>
                                </a:rPr>
                                <m:t>3</m:t>
                              </m:r>
                            </m:e>
                          </m:mr>
                        </m:m>
                      </m:e>
                    </m:d>
                    <m:r>
                      <a:rPr lang="en-US" b="0" i="1" smtClean="0">
                        <a:latin typeface="Cambria Math" panose="02040503050406030204" pitchFamily="18" charset="0"/>
                      </a:rPr>
                      <m:t>=5</m:t>
                    </m:r>
                  </m:oMath>
                </a14:m>
                <a:r>
                  <a:rPr lang="en-US" dirty="0" smtClean="0"/>
                  <a:t>.</a:t>
                </a:r>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916963" y="3748162"/>
                <a:ext cx="4572000" cy="554254"/>
              </a:xfrm>
              <a:prstGeom prst="rect">
                <a:avLst/>
              </a:prstGeom>
              <a:blipFill rotWithShape="0">
                <a:blip r:embed="rId30"/>
                <a:stretch>
                  <a:fillRect l="-931"/>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387156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1000"/>
                                  </p:stCondLst>
                                  <p:childTnLst>
                                    <p:set>
                                      <p:cBhvr>
                                        <p:cTn id="57" dur="1" fill="hold">
                                          <p:stCondLst>
                                            <p:cond delay="0"/>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8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1000"/>
                                  </p:stCondLst>
                                  <p:childTnLst>
                                    <p:set>
                                      <p:cBhvr>
                                        <p:cTn id="72" dur="1" fill="hold">
                                          <p:stCondLst>
                                            <p:cond delay="0"/>
                                          </p:stCondLst>
                                        </p:cTn>
                                        <p:tgtEl>
                                          <p:spTgt spid="8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1000"/>
                                  </p:stCondLst>
                                  <p:childTnLst>
                                    <p:set>
                                      <p:cBhvr>
                                        <p:cTn id="85" dur="1" fill="hold">
                                          <p:stCondLst>
                                            <p:cond delay="0"/>
                                          </p:stCondLst>
                                        </p:cTn>
                                        <p:tgtEl>
                                          <p:spTgt spid="8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9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9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94"/>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1000"/>
                                  </p:stCondLst>
                                  <p:childTnLst>
                                    <p:set>
                                      <p:cBhvr>
                                        <p:cTn id="96" dur="1" fill="hold">
                                          <p:stCondLst>
                                            <p:cond delay="0"/>
                                          </p:stCondLst>
                                        </p:cTn>
                                        <p:tgtEl>
                                          <p:spTgt spid="9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9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childTnLst>
                                </p:cTn>
                              </p:par>
                            </p:childTnLst>
                          </p:cTn>
                        </p:par>
                        <p:par>
                          <p:cTn id="109" fill="hold">
                            <p:stCondLst>
                              <p:cond delay="0"/>
                            </p:stCondLst>
                            <p:childTnLst>
                              <p:par>
                                <p:cTn id="110" presetID="1" presetClass="entr" presetSubtype="0" fill="hold" grpId="0" nodeType="afterEffect">
                                  <p:stCondLst>
                                    <p:cond delay="1000"/>
                                  </p:stCondLst>
                                  <p:childTnLst>
                                    <p:set>
                                      <p:cBhvr>
                                        <p:cTn id="111" dur="1" fill="hold">
                                          <p:stCondLst>
                                            <p:cond delay="0"/>
                                          </p:stCondLst>
                                        </p:cTn>
                                        <p:tgtEl>
                                          <p:spTgt spid="9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31" presetClass="entr" presetSubtype="0" fill="hold" grpId="0" nodeType="clickEffect">
                                  <p:stCondLst>
                                    <p:cond delay="0"/>
                                  </p:stCondLst>
                                  <p:childTnLst>
                                    <p:set>
                                      <p:cBhvr>
                                        <p:cTn id="115" dur="1" fill="hold">
                                          <p:stCondLst>
                                            <p:cond delay="0"/>
                                          </p:stCondLst>
                                        </p:cTn>
                                        <p:tgtEl>
                                          <p:spTgt spid="24"/>
                                        </p:tgtEl>
                                        <p:attrNameLst>
                                          <p:attrName>style.visibility</p:attrName>
                                        </p:attrNameLst>
                                      </p:cBhvr>
                                      <p:to>
                                        <p:strVal val="visible"/>
                                      </p:to>
                                    </p:set>
                                    <p:anim calcmode="lin" valueType="num">
                                      <p:cBhvr>
                                        <p:cTn id="116" dur="1000" fill="hold"/>
                                        <p:tgtEl>
                                          <p:spTgt spid="24"/>
                                        </p:tgtEl>
                                        <p:attrNameLst>
                                          <p:attrName>ppt_w</p:attrName>
                                        </p:attrNameLst>
                                      </p:cBhvr>
                                      <p:tavLst>
                                        <p:tav tm="0">
                                          <p:val>
                                            <p:fltVal val="0"/>
                                          </p:val>
                                        </p:tav>
                                        <p:tav tm="100000">
                                          <p:val>
                                            <p:strVal val="#ppt_w"/>
                                          </p:val>
                                        </p:tav>
                                      </p:tavLst>
                                    </p:anim>
                                    <p:anim calcmode="lin" valueType="num">
                                      <p:cBhvr>
                                        <p:cTn id="117" dur="1000" fill="hold"/>
                                        <p:tgtEl>
                                          <p:spTgt spid="24"/>
                                        </p:tgtEl>
                                        <p:attrNameLst>
                                          <p:attrName>ppt_h</p:attrName>
                                        </p:attrNameLst>
                                      </p:cBhvr>
                                      <p:tavLst>
                                        <p:tav tm="0">
                                          <p:val>
                                            <p:fltVal val="0"/>
                                          </p:val>
                                        </p:tav>
                                        <p:tav tm="100000">
                                          <p:val>
                                            <p:strVal val="#ppt_h"/>
                                          </p:val>
                                        </p:tav>
                                      </p:tavLst>
                                    </p:anim>
                                    <p:anim calcmode="lin" valueType="num">
                                      <p:cBhvr>
                                        <p:cTn id="118" dur="1000" fill="hold"/>
                                        <p:tgtEl>
                                          <p:spTgt spid="24"/>
                                        </p:tgtEl>
                                        <p:attrNameLst>
                                          <p:attrName>style.rotation</p:attrName>
                                        </p:attrNameLst>
                                      </p:cBhvr>
                                      <p:tavLst>
                                        <p:tav tm="0">
                                          <p:val>
                                            <p:fltVal val="90"/>
                                          </p:val>
                                        </p:tav>
                                        <p:tav tm="100000">
                                          <p:val>
                                            <p:fltVal val="0"/>
                                          </p:val>
                                        </p:tav>
                                      </p:tavLst>
                                    </p:anim>
                                    <p:animEffect transition="in" filter="fade">
                                      <p:cBhvr>
                                        <p:cTn id="11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3" grpId="0"/>
      <p:bldP spid="77" grpId="0"/>
      <p:bldP spid="19" grpId="0"/>
      <p:bldP spid="20" grpId="0"/>
      <p:bldP spid="21" grpId="0"/>
      <p:bldP spid="22" grpId="0"/>
      <p:bldP spid="78" grpId="0"/>
      <p:bldP spid="80" grpId="0"/>
      <p:bldP spid="81" grpId="0"/>
      <p:bldP spid="83" grpId="0"/>
      <p:bldP spid="84" grpId="0"/>
      <p:bldP spid="85" grpId="0"/>
      <p:bldP spid="86" grpId="0"/>
      <p:bldP spid="88" grpId="0"/>
      <p:bldP spid="89" grpId="0"/>
      <p:bldP spid="92" grpId="0"/>
      <p:bldP spid="93" grpId="0"/>
      <p:bldP spid="94" grpId="0"/>
      <p:bldP spid="96" grpId="0"/>
      <p:bldP spid="97" grpId="0"/>
      <p:bldP spid="23" grpId="0"/>
      <p:bldP spid="98" grpId="0"/>
      <p:bldP spid="99" grpId="0"/>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3790</TotalTime>
  <Words>603</Words>
  <Application>Microsoft Office PowerPoint</Application>
  <PresentationFormat>On-screen Show (4:3)</PresentationFormat>
  <Paragraphs>170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Cambria Math</vt:lpstr>
      <vt:lpstr>Gill Sans MT</vt:lpstr>
      <vt:lpstr>Verdana</vt:lpstr>
      <vt:lpstr>Wingdings 2</vt:lpstr>
      <vt:lpstr>Solstice</vt:lpstr>
      <vt:lpstr>Mehran S. Fallah    March, 2020 </vt:lpstr>
      <vt:lpstr>Introduction</vt:lpstr>
      <vt:lpstr>Combination with Repetition (Ctd.)</vt:lpstr>
      <vt:lpstr>Combination with Repetition (Ctd.)</vt:lpstr>
      <vt:lpstr>The Catalan Number</vt:lpstr>
      <vt:lpstr>The Catalan Number (Ctd.)</vt:lpstr>
      <vt:lpstr>The Catalan Number (Ctd.)</vt:lpstr>
      <vt:lpstr>The Catalan Number (Ctd.)</vt:lpstr>
      <vt:lpstr>The Catalan Number (Ctd.)</vt:lpstr>
      <vt:lpstr>PowerPoint Presentation</vt:lpstr>
    </vt:vector>
  </TitlesOfParts>
  <Company>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msfallah@outlook.com</cp:lastModifiedBy>
  <cp:revision>417</cp:revision>
  <dcterms:created xsi:type="dcterms:W3CDTF">2009-10-14T10:18:00Z</dcterms:created>
  <dcterms:modified xsi:type="dcterms:W3CDTF">2020-03-16T12:55:38Z</dcterms:modified>
</cp:coreProperties>
</file>