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6"/>
  </p:notesMasterIdLst>
  <p:handoutMasterIdLst>
    <p:handoutMasterId r:id="rId17"/>
  </p:handoutMasterIdLst>
  <p:sldIdLst>
    <p:sldId id="358" r:id="rId2"/>
    <p:sldId id="359" r:id="rId3"/>
    <p:sldId id="368" r:id="rId4"/>
    <p:sldId id="383" r:id="rId5"/>
    <p:sldId id="384" r:id="rId6"/>
    <p:sldId id="374" r:id="rId7"/>
    <p:sldId id="385" r:id="rId8"/>
    <p:sldId id="375" r:id="rId9"/>
    <p:sldId id="386" r:id="rId10"/>
    <p:sldId id="387" r:id="rId11"/>
    <p:sldId id="388" r:id="rId12"/>
    <p:sldId id="389" r:id="rId13"/>
    <p:sldId id="390" r:id="rId14"/>
    <p:sldId id="366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113" d="100"/>
          <a:sy n="113" d="100"/>
        </p:scale>
        <p:origin x="9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4/4/2020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4/4/2020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3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3.png"/><Relationship Id="rId7" Type="http://schemas.openxmlformats.org/officeDocument/2006/relationships/image" Target="../media/image73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9.png"/><Relationship Id="rId4" Type="http://schemas.openxmlformats.org/officeDocument/2006/relationships/image" Target="../media/image4.png"/><Relationship Id="rId9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6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60.png"/><Relationship Id="rId3" Type="http://schemas.openxmlformats.org/officeDocument/2006/relationships/image" Target="../media/image71.png"/><Relationship Id="rId34" Type="http://schemas.openxmlformats.org/officeDocument/2006/relationships/image" Target="../media/image80.png"/><Relationship Id="rId42" Type="http://schemas.openxmlformats.org/officeDocument/2006/relationships/image" Target="../media/image170.png"/><Relationship Id="rId33" Type="http://schemas.openxmlformats.org/officeDocument/2006/relationships/image" Target="../media/image70.png"/><Relationship Id="rId2" Type="http://schemas.openxmlformats.org/officeDocument/2006/relationships/image" Target="../media/image60.png"/><Relationship Id="rId41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611.png"/><Relationship Id="rId37" Type="http://schemas.openxmlformats.org/officeDocument/2006/relationships/image" Target="../media/image110.png"/><Relationship Id="rId40" Type="http://schemas.openxmlformats.org/officeDocument/2006/relationships/image" Target="../media/image4.png"/><Relationship Id="rId45" Type="http://schemas.openxmlformats.org/officeDocument/2006/relationships/image" Target="../media/image200.png"/><Relationship Id="rId36" Type="http://schemas.openxmlformats.org/officeDocument/2006/relationships/image" Target="../media/image100.png"/><Relationship Id="rId31" Type="http://schemas.openxmlformats.org/officeDocument/2006/relationships/image" Target="../media/image410.png"/><Relationship Id="rId44" Type="http://schemas.openxmlformats.org/officeDocument/2006/relationships/image" Target="../media/image190.png"/><Relationship Id="rId4" Type="http://schemas.openxmlformats.org/officeDocument/2006/relationships/image" Target="../media/image3.png"/><Relationship Id="rId35" Type="http://schemas.openxmlformats.org/officeDocument/2006/relationships/image" Target="../media/image90.png"/><Relationship Id="rId43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.png"/><Relationship Id="rId3" Type="http://schemas.openxmlformats.org/officeDocument/2006/relationships/image" Target="../media/image220.png"/><Relationship Id="rId7" Type="http://schemas.openxmlformats.org/officeDocument/2006/relationships/image" Target="../media/image240.png"/><Relationship Id="rId12" Type="http://schemas.openxmlformats.org/officeDocument/2006/relationships/image" Target="../media/image2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80.png"/><Relationship Id="rId5" Type="http://schemas.openxmlformats.org/officeDocument/2006/relationships/image" Target="../media/image230.png"/><Relationship Id="rId15" Type="http://schemas.openxmlformats.org/officeDocument/2006/relationships/image" Target="../media/image32.png"/><Relationship Id="rId10" Type="http://schemas.openxmlformats.org/officeDocument/2006/relationships/image" Target="../media/image270.png"/><Relationship Id="rId4" Type="http://schemas.openxmlformats.org/officeDocument/2006/relationships/image" Target="../media/image3.png"/><Relationship Id="rId9" Type="http://schemas.openxmlformats.org/officeDocument/2006/relationships/image" Target="../media/image260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Mehran</a:t>
            </a:r>
            <a:r>
              <a:rPr lang="en-US" sz="2400" dirty="0" smtClean="0"/>
              <a:t> S. </a:t>
            </a:r>
            <a:r>
              <a:rPr lang="en-US" sz="2400" dirty="0" err="1" smtClean="0"/>
              <a:t>Fallah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April 2020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Discrete Mathematics</a:t>
            </a:r>
          </a:p>
          <a:p>
            <a:pPr algn="ctr"/>
            <a:r>
              <a:rPr lang="en-US" sz="2400" dirty="0" smtClean="0"/>
              <a:t>Session IV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400" dirty="0" smtClean="0"/>
              <a:t>Extensions </a:t>
            </a:r>
            <a:r>
              <a:rPr lang="en-US" sz="3400" dirty="0" smtClean="0"/>
              <a:t>of the Principle of </a:t>
            </a:r>
          </a:p>
          <a:p>
            <a:pPr algn="ctr"/>
            <a:r>
              <a:rPr lang="en-US" sz="3400" dirty="0" smtClean="0"/>
              <a:t>Inclusion and Exclusion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2862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Another Generalization of the Principle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denote </a:t>
                </a: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number of elements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𝑺</m:t>
                    </m:r>
                  </m:oMath>
                </a14:m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satisfy </a:t>
                </a: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𝒎</m:t>
                    </m:r>
                  </m:oMath>
                </a14:m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𝒕</m:t>
                    </m:r>
                  </m:oMath>
                </a14:m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conditions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is immediate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Moreover,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equalities hold.</a:t>
                </a:r>
              </a:p>
              <a:p>
                <a:pPr marL="425196" indent="-342900" algn="just">
                  <a:lnSpc>
                    <a:spcPct val="110000"/>
                  </a:lnSpc>
                  <a:spcBef>
                    <a:spcPts val="0"/>
                  </a:spcBef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25196" indent="-342900" algn="just">
                  <a:lnSpc>
                    <a:spcPct val="110000"/>
                  </a:lnSpc>
                  <a:spcBef>
                    <a:spcPts val="0"/>
                  </a:spcBef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 </a:t>
                </a:r>
                <a:endParaRPr lang="en-US" sz="1600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>
                <a:blip r:embed="rId2"/>
                <a:stretch>
                  <a:fillRect t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9A065-8151-4F45-B403-06189971DF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4906311" y="2396745"/>
            <a:ext cx="3878476" cy="2569793"/>
            <a:chOff x="4882059" y="3770791"/>
            <a:chExt cx="3878476" cy="2569793"/>
          </a:xfrm>
        </p:grpSpPr>
        <p:sp>
          <p:nvSpPr>
            <p:cNvPr id="12" name="Rectangle 11"/>
            <p:cNvSpPr/>
            <p:nvPr/>
          </p:nvSpPr>
          <p:spPr>
            <a:xfrm>
              <a:off x="5331535" y="3770791"/>
              <a:ext cx="3429000" cy="25697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970919" y="3973991"/>
              <a:ext cx="1116198" cy="1308739"/>
            </a:xfrm>
            <a:custGeom>
              <a:avLst/>
              <a:gdLst>
                <a:gd name="connsiteX0" fmla="*/ 327 w 1116198"/>
                <a:gd name="connsiteY0" fmla="*/ 143933 h 1308739"/>
                <a:gd name="connsiteX1" fmla="*/ 169660 w 1116198"/>
                <a:gd name="connsiteY1" fmla="*/ 304800 h 1308739"/>
                <a:gd name="connsiteX2" fmla="*/ 265616 w 1116198"/>
                <a:gd name="connsiteY2" fmla="*/ 539044 h 1308739"/>
                <a:gd name="connsiteX3" fmla="*/ 276905 w 1116198"/>
                <a:gd name="connsiteY3" fmla="*/ 773289 h 1308739"/>
                <a:gd name="connsiteX4" fmla="*/ 271260 w 1116198"/>
                <a:gd name="connsiteY4" fmla="*/ 809978 h 1308739"/>
                <a:gd name="connsiteX5" fmla="*/ 432127 w 1116198"/>
                <a:gd name="connsiteY5" fmla="*/ 889000 h 1308739"/>
                <a:gd name="connsiteX6" fmla="*/ 528083 w 1116198"/>
                <a:gd name="connsiteY6" fmla="*/ 979311 h 1308739"/>
                <a:gd name="connsiteX7" fmla="*/ 621216 w 1116198"/>
                <a:gd name="connsiteY7" fmla="*/ 1086556 h 1308739"/>
                <a:gd name="connsiteX8" fmla="*/ 688949 w 1116198"/>
                <a:gd name="connsiteY8" fmla="*/ 1190978 h 1308739"/>
                <a:gd name="connsiteX9" fmla="*/ 722816 w 1116198"/>
                <a:gd name="connsiteY9" fmla="*/ 1281289 h 1308739"/>
                <a:gd name="connsiteX10" fmla="*/ 725638 w 1116198"/>
                <a:gd name="connsiteY10" fmla="*/ 1303867 h 1308739"/>
                <a:gd name="connsiteX11" fmla="*/ 866749 w 1116198"/>
                <a:gd name="connsiteY11" fmla="*/ 1199444 h 1308739"/>
                <a:gd name="connsiteX12" fmla="*/ 1007860 w 1116198"/>
                <a:gd name="connsiteY12" fmla="*/ 1027289 h 1308739"/>
                <a:gd name="connsiteX13" fmla="*/ 1115105 w 1116198"/>
                <a:gd name="connsiteY13" fmla="*/ 714022 h 1308739"/>
                <a:gd name="connsiteX14" fmla="*/ 1053016 w 1116198"/>
                <a:gd name="connsiteY14" fmla="*/ 406400 h 1308739"/>
                <a:gd name="connsiteX15" fmla="*/ 892149 w 1116198"/>
                <a:gd name="connsiteY15" fmla="*/ 172156 h 1308739"/>
                <a:gd name="connsiteX16" fmla="*/ 708705 w 1116198"/>
                <a:gd name="connsiteY16" fmla="*/ 64911 h 1308739"/>
                <a:gd name="connsiteX17" fmla="*/ 482927 w 1116198"/>
                <a:gd name="connsiteY17" fmla="*/ 2822 h 1308739"/>
                <a:gd name="connsiteX18" fmla="*/ 274083 w 1116198"/>
                <a:gd name="connsiteY18" fmla="*/ 16933 h 1308739"/>
                <a:gd name="connsiteX19" fmla="*/ 130149 w 1116198"/>
                <a:gd name="connsiteY19" fmla="*/ 73378 h 1308739"/>
                <a:gd name="connsiteX20" fmla="*/ 327 w 1116198"/>
                <a:gd name="connsiteY20" fmla="*/ 143933 h 130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16198" h="1308739">
                  <a:moveTo>
                    <a:pt x="327" y="143933"/>
                  </a:moveTo>
                  <a:cubicBezTo>
                    <a:pt x="6912" y="182503"/>
                    <a:pt x="125445" y="238948"/>
                    <a:pt x="169660" y="304800"/>
                  </a:cubicBezTo>
                  <a:cubicBezTo>
                    <a:pt x="213875" y="370652"/>
                    <a:pt x="247742" y="460963"/>
                    <a:pt x="265616" y="539044"/>
                  </a:cubicBezTo>
                  <a:cubicBezTo>
                    <a:pt x="283490" y="617125"/>
                    <a:pt x="275964" y="728133"/>
                    <a:pt x="276905" y="773289"/>
                  </a:cubicBezTo>
                  <a:cubicBezTo>
                    <a:pt x="277846" y="818445"/>
                    <a:pt x="245390" y="790693"/>
                    <a:pt x="271260" y="809978"/>
                  </a:cubicBezTo>
                  <a:cubicBezTo>
                    <a:pt x="297130" y="829263"/>
                    <a:pt x="389323" y="860778"/>
                    <a:pt x="432127" y="889000"/>
                  </a:cubicBezTo>
                  <a:cubicBezTo>
                    <a:pt x="474931" y="917222"/>
                    <a:pt x="496568" y="946385"/>
                    <a:pt x="528083" y="979311"/>
                  </a:cubicBezTo>
                  <a:cubicBezTo>
                    <a:pt x="559598" y="1012237"/>
                    <a:pt x="594405" y="1051278"/>
                    <a:pt x="621216" y="1086556"/>
                  </a:cubicBezTo>
                  <a:cubicBezTo>
                    <a:pt x="648027" y="1121834"/>
                    <a:pt x="672016" y="1158523"/>
                    <a:pt x="688949" y="1190978"/>
                  </a:cubicBezTo>
                  <a:cubicBezTo>
                    <a:pt x="705882" y="1223433"/>
                    <a:pt x="716701" y="1262474"/>
                    <a:pt x="722816" y="1281289"/>
                  </a:cubicBezTo>
                  <a:cubicBezTo>
                    <a:pt x="728931" y="1300104"/>
                    <a:pt x="701649" y="1317508"/>
                    <a:pt x="725638" y="1303867"/>
                  </a:cubicBezTo>
                  <a:cubicBezTo>
                    <a:pt x="749627" y="1290226"/>
                    <a:pt x="819712" y="1245540"/>
                    <a:pt x="866749" y="1199444"/>
                  </a:cubicBezTo>
                  <a:cubicBezTo>
                    <a:pt x="913786" y="1153348"/>
                    <a:pt x="966467" y="1108193"/>
                    <a:pt x="1007860" y="1027289"/>
                  </a:cubicBezTo>
                  <a:cubicBezTo>
                    <a:pt x="1049253" y="946385"/>
                    <a:pt x="1107579" y="817503"/>
                    <a:pt x="1115105" y="714022"/>
                  </a:cubicBezTo>
                  <a:cubicBezTo>
                    <a:pt x="1122631" y="610541"/>
                    <a:pt x="1090175" y="496711"/>
                    <a:pt x="1053016" y="406400"/>
                  </a:cubicBezTo>
                  <a:cubicBezTo>
                    <a:pt x="1015857" y="316089"/>
                    <a:pt x="949534" y="229071"/>
                    <a:pt x="892149" y="172156"/>
                  </a:cubicBezTo>
                  <a:cubicBezTo>
                    <a:pt x="834764" y="115241"/>
                    <a:pt x="776909" y="93133"/>
                    <a:pt x="708705" y="64911"/>
                  </a:cubicBezTo>
                  <a:cubicBezTo>
                    <a:pt x="640501" y="36689"/>
                    <a:pt x="555364" y="10818"/>
                    <a:pt x="482927" y="2822"/>
                  </a:cubicBezTo>
                  <a:cubicBezTo>
                    <a:pt x="410490" y="-5174"/>
                    <a:pt x="332879" y="5174"/>
                    <a:pt x="274083" y="16933"/>
                  </a:cubicBezTo>
                  <a:cubicBezTo>
                    <a:pt x="215287" y="28692"/>
                    <a:pt x="172012" y="51741"/>
                    <a:pt x="130149" y="73378"/>
                  </a:cubicBezTo>
                  <a:cubicBezTo>
                    <a:pt x="88286" y="95015"/>
                    <a:pt x="-6258" y="105363"/>
                    <a:pt x="327" y="14393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715235" y="3842894"/>
                  <a:ext cx="2993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235" y="3842894"/>
                  <a:ext cx="299399" cy="338554"/>
                </a:xfrm>
                <a:prstGeom prst="rect">
                  <a:avLst/>
                </a:prstGeom>
                <a:blipFill>
                  <a:blip r:embed="rId5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906933" y="3890633"/>
                  <a:ext cx="2993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6933" y="3890633"/>
                  <a:ext cx="299399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47557" y="5863517"/>
                  <a:ext cx="2993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557" y="5863517"/>
                  <a:ext cx="299399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reeform 16"/>
            <p:cNvSpPr/>
            <p:nvPr/>
          </p:nvSpPr>
          <p:spPr>
            <a:xfrm>
              <a:off x="5870637" y="3966642"/>
              <a:ext cx="1097821" cy="1340134"/>
            </a:xfrm>
            <a:custGeom>
              <a:avLst/>
              <a:gdLst>
                <a:gd name="connsiteX0" fmla="*/ 1097787 w 1097821"/>
                <a:gd name="connsiteY0" fmla="*/ 151282 h 1340134"/>
                <a:gd name="connsiteX1" fmla="*/ 956676 w 1097821"/>
                <a:gd name="connsiteY1" fmla="*/ 306505 h 1340134"/>
                <a:gd name="connsiteX2" fmla="*/ 894587 w 1097821"/>
                <a:gd name="connsiteY2" fmla="*/ 439149 h 1340134"/>
                <a:gd name="connsiteX3" fmla="*/ 846609 w 1097821"/>
                <a:gd name="connsiteY3" fmla="*/ 566149 h 1340134"/>
                <a:gd name="connsiteX4" fmla="*/ 843787 w 1097821"/>
                <a:gd name="connsiteY4" fmla="*/ 645171 h 1340134"/>
                <a:gd name="connsiteX5" fmla="*/ 840965 w 1097821"/>
                <a:gd name="connsiteY5" fmla="*/ 766527 h 1340134"/>
                <a:gd name="connsiteX6" fmla="*/ 855076 w 1097821"/>
                <a:gd name="connsiteY6" fmla="*/ 842727 h 1340134"/>
                <a:gd name="connsiteX7" fmla="*/ 798631 w 1097821"/>
                <a:gd name="connsiteY7" fmla="*/ 876593 h 1340134"/>
                <a:gd name="connsiteX8" fmla="*/ 742187 w 1097821"/>
                <a:gd name="connsiteY8" fmla="*/ 910460 h 1340134"/>
                <a:gd name="connsiteX9" fmla="*/ 682920 w 1097821"/>
                <a:gd name="connsiteY9" fmla="*/ 944327 h 1340134"/>
                <a:gd name="connsiteX10" fmla="*/ 620831 w 1097821"/>
                <a:gd name="connsiteY10" fmla="*/ 1012060 h 1340134"/>
                <a:gd name="connsiteX11" fmla="*/ 564387 w 1097821"/>
                <a:gd name="connsiteY11" fmla="*/ 1082616 h 1340134"/>
                <a:gd name="connsiteX12" fmla="*/ 536165 w 1097821"/>
                <a:gd name="connsiteY12" fmla="*/ 1124949 h 1340134"/>
                <a:gd name="connsiteX13" fmla="*/ 474076 w 1097821"/>
                <a:gd name="connsiteY13" fmla="*/ 1305571 h 1340134"/>
                <a:gd name="connsiteX14" fmla="*/ 468431 w 1097821"/>
                <a:gd name="connsiteY14" fmla="*/ 1336616 h 1340134"/>
                <a:gd name="connsiteX15" fmla="*/ 293454 w 1097821"/>
                <a:gd name="connsiteY15" fmla="*/ 1257593 h 1340134"/>
                <a:gd name="connsiteX16" fmla="*/ 143876 w 1097821"/>
                <a:gd name="connsiteY16" fmla="*/ 1119305 h 1340134"/>
                <a:gd name="connsiteX17" fmla="*/ 67676 w 1097821"/>
                <a:gd name="connsiteY17" fmla="*/ 995127 h 1340134"/>
                <a:gd name="connsiteX18" fmla="*/ 8409 w 1097821"/>
                <a:gd name="connsiteY18" fmla="*/ 848371 h 1340134"/>
                <a:gd name="connsiteX19" fmla="*/ 2765 w 1097821"/>
                <a:gd name="connsiteY19" fmla="*/ 633882 h 1340134"/>
                <a:gd name="connsiteX20" fmla="*/ 30987 w 1097821"/>
                <a:gd name="connsiteY20" fmla="*/ 467371 h 1340134"/>
                <a:gd name="connsiteX21" fmla="*/ 115654 w 1097821"/>
                <a:gd name="connsiteY21" fmla="*/ 300860 h 1340134"/>
                <a:gd name="connsiteX22" fmla="*/ 262409 w 1097821"/>
                <a:gd name="connsiteY22" fmla="*/ 154105 h 1340134"/>
                <a:gd name="connsiteX23" fmla="*/ 451498 w 1097821"/>
                <a:gd name="connsiteY23" fmla="*/ 35571 h 1340134"/>
                <a:gd name="connsiteX24" fmla="*/ 764765 w 1097821"/>
                <a:gd name="connsiteY24" fmla="*/ 1705 h 1340134"/>
                <a:gd name="connsiteX25" fmla="*/ 967965 w 1097821"/>
                <a:gd name="connsiteY25" fmla="*/ 77905 h 1340134"/>
                <a:gd name="connsiteX26" fmla="*/ 1097787 w 1097821"/>
                <a:gd name="connsiteY26" fmla="*/ 151282 h 134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7821" h="1340134">
                  <a:moveTo>
                    <a:pt x="1097787" y="151282"/>
                  </a:moveTo>
                  <a:cubicBezTo>
                    <a:pt x="1095906" y="189382"/>
                    <a:pt x="990543" y="258527"/>
                    <a:pt x="956676" y="306505"/>
                  </a:cubicBezTo>
                  <a:cubicBezTo>
                    <a:pt x="922809" y="354483"/>
                    <a:pt x="912931" y="395875"/>
                    <a:pt x="894587" y="439149"/>
                  </a:cubicBezTo>
                  <a:cubicBezTo>
                    <a:pt x="876243" y="482423"/>
                    <a:pt x="855076" y="531812"/>
                    <a:pt x="846609" y="566149"/>
                  </a:cubicBezTo>
                  <a:cubicBezTo>
                    <a:pt x="838142" y="600486"/>
                    <a:pt x="844728" y="611775"/>
                    <a:pt x="843787" y="645171"/>
                  </a:cubicBezTo>
                  <a:cubicBezTo>
                    <a:pt x="842846" y="678567"/>
                    <a:pt x="839083" y="733601"/>
                    <a:pt x="840965" y="766527"/>
                  </a:cubicBezTo>
                  <a:cubicBezTo>
                    <a:pt x="842846" y="799453"/>
                    <a:pt x="862132" y="824383"/>
                    <a:pt x="855076" y="842727"/>
                  </a:cubicBezTo>
                  <a:cubicBezTo>
                    <a:pt x="848020" y="861071"/>
                    <a:pt x="798631" y="876593"/>
                    <a:pt x="798631" y="876593"/>
                  </a:cubicBezTo>
                  <a:lnTo>
                    <a:pt x="742187" y="910460"/>
                  </a:lnTo>
                  <a:cubicBezTo>
                    <a:pt x="722902" y="921749"/>
                    <a:pt x="703146" y="927394"/>
                    <a:pt x="682920" y="944327"/>
                  </a:cubicBezTo>
                  <a:cubicBezTo>
                    <a:pt x="662694" y="961260"/>
                    <a:pt x="640586" y="989012"/>
                    <a:pt x="620831" y="1012060"/>
                  </a:cubicBezTo>
                  <a:cubicBezTo>
                    <a:pt x="601076" y="1035108"/>
                    <a:pt x="578498" y="1063801"/>
                    <a:pt x="564387" y="1082616"/>
                  </a:cubicBezTo>
                  <a:cubicBezTo>
                    <a:pt x="550276" y="1101431"/>
                    <a:pt x="551217" y="1087790"/>
                    <a:pt x="536165" y="1124949"/>
                  </a:cubicBezTo>
                  <a:cubicBezTo>
                    <a:pt x="521113" y="1162108"/>
                    <a:pt x="485365" y="1270293"/>
                    <a:pt x="474076" y="1305571"/>
                  </a:cubicBezTo>
                  <a:cubicBezTo>
                    <a:pt x="462787" y="1340849"/>
                    <a:pt x="498535" y="1344612"/>
                    <a:pt x="468431" y="1336616"/>
                  </a:cubicBezTo>
                  <a:cubicBezTo>
                    <a:pt x="438327" y="1328620"/>
                    <a:pt x="347546" y="1293811"/>
                    <a:pt x="293454" y="1257593"/>
                  </a:cubicBezTo>
                  <a:cubicBezTo>
                    <a:pt x="239362" y="1221375"/>
                    <a:pt x="181506" y="1163049"/>
                    <a:pt x="143876" y="1119305"/>
                  </a:cubicBezTo>
                  <a:cubicBezTo>
                    <a:pt x="106246" y="1075561"/>
                    <a:pt x="90254" y="1040283"/>
                    <a:pt x="67676" y="995127"/>
                  </a:cubicBezTo>
                  <a:cubicBezTo>
                    <a:pt x="45098" y="949971"/>
                    <a:pt x="19227" y="908579"/>
                    <a:pt x="8409" y="848371"/>
                  </a:cubicBezTo>
                  <a:cubicBezTo>
                    <a:pt x="-2410" y="788164"/>
                    <a:pt x="-998" y="697382"/>
                    <a:pt x="2765" y="633882"/>
                  </a:cubicBezTo>
                  <a:cubicBezTo>
                    <a:pt x="6528" y="570382"/>
                    <a:pt x="12172" y="522875"/>
                    <a:pt x="30987" y="467371"/>
                  </a:cubicBezTo>
                  <a:cubicBezTo>
                    <a:pt x="49802" y="411867"/>
                    <a:pt x="77084" y="353071"/>
                    <a:pt x="115654" y="300860"/>
                  </a:cubicBezTo>
                  <a:cubicBezTo>
                    <a:pt x="154224" y="248649"/>
                    <a:pt x="206435" y="198320"/>
                    <a:pt x="262409" y="154105"/>
                  </a:cubicBezTo>
                  <a:cubicBezTo>
                    <a:pt x="318383" y="109890"/>
                    <a:pt x="367772" y="60971"/>
                    <a:pt x="451498" y="35571"/>
                  </a:cubicBezTo>
                  <a:cubicBezTo>
                    <a:pt x="535224" y="10171"/>
                    <a:pt x="678687" y="-5351"/>
                    <a:pt x="764765" y="1705"/>
                  </a:cubicBezTo>
                  <a:cubicBezTo>
                    <a:pt x="850843" y="8761"/>
                    <a:pt x="911991" y="54857"/>
                    <a:pt x="967965" y="77905"/>
                  </a:cubicBezTo>
                  <a:cubicBezTo>
                    <a:pt x="1023939" y="100953"/>
                    <a:pt x="1099668" y="113182"/>
                    <a:pt x="1097787" y="15128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318315" y="5199845"/>
              <a:ext cx="1363770" cy="907633"/>
            </a:xfrm>
            <a:custGeom>
              <a:avLst/>
              <a:gdLst>
                <a:gd name="connsiteX0" fmla="*/ 23576 w 1363770"/>
                <a:gd name="connsiteY0" fmla="*/ 109057 h 907633"/>
                <a:gd name="connsiteX1" fmla="*/ 269109 w 1363770"/>
                <a:gd name="connsiteY1" fmla="*/ 154213 h 907633"/>
                <a:gd name="connsiteX2" fmla="*/ 492064 w 1363770"/>
                <a:gd name="connsiteY2" fmla="*/ 100590 h 907633"/>
                <a:gd name="connsiteX3" fmla="*/ 621887 w 1363770"/>
                <a:gd name="connsiteY3" fmla="*/ 41324 h 907633"/>
                <a:gd name="connsiteX4" fmla="*/ 655753 w 1363770"/>
                <a:gd name="connsiteY4" fmla="*/ 1813 h 907633"/>
                <a:gd name="connsiteX5" fmla="*/ 842020 w 1363770"/>
                <a:gd name="connsiteY5" fmla="*/ 100590 h 907633"/>
                <a:gd name="connsiteX6" fmla="*/ 940798 w 1363770"/>
                <a:gd name="connsiteY6" fmla="*/ 140102 h 907633"/>
                <a:gd name="connsiteX7" fmla="*/ 1084731 w 1363770"/>
                <a:gd name="connsiteY7" fmla="*/ 134457 h 907633"/>
                <a:gd name="connsiteX8" fmla="*/ 1197620 w 1363770"/>
                <a:gd name="connsiteY8" fmla="*/ 140102 h 907633"/>
                <a:gd name="connsiteX9" fmla="*/ 1262531 w 1363770"/>
                <a:gd name="connsiteY9" fmla="*/ 123168 h 907633"/>
                <a:gd name="connsiteX10" fmla="*/ 1318976 w 1363770"/>
                <a:gd name="connsiteY10" fmla="*/ 103413 h 907633"/>
                <a:gd name="connsiteX11" fmla="*/ 1341553 w 1363770"/>
                <a:gd name="connsiteY11" fmla="*/ 94946 h 907633"/>
                <a:gd name="connsiteX12" fmla="*/ 1361309 w 1363770"/>
                <a:gd name="connsiteY12" fmla="*/ 269924 h 907633"/>
                <a:gd name="connsiteX13" fmla="*/ 1282287 w 1363770"/>
                <a:gd name="connsiteY13" fmla="*/ 566257 h 907633"/>
                <a:gd name="connsiteX14" fmla="*/ 1177864 w 1363770"/>
                <a:gd name="connsiteY14" fmla="*/ 698902 h 907633"/>
                <a:gd name="connsiteX15" fmla="*/ 1025464 w 1363770"/>
                <a:gd name="connsiteY15" fmla="*/ 820257 h 907633"/>
                <a:gd name="connsiteX16" fmla="*/ 827909 w 1363770"/>
                <a:gd name="connsiteY16" fmla="*/ 896457 h 907633"/>
                <a:gd name="connsiteX17" fmla="*/ 613420 w 1363770"/>
                <a:gd name="connsiteY17" fmla="*/ 904924 h 907633"/>
                <a:gd name="connsiteX18" fmla="*/ 449731 w 1363770"/>
                <a:gd name="connsiteY18" fmla="*/ 873879 h 907633"/>
                <a:gd name="connsiteX19" fmla="*/ 294509 w 1363770"/>
                <a:gd name="connsiteY19" fmla="*/ 797679 h 907633"/>
                <a:gd name="connsiteX20" fmla="*/ 187264 w 1363770"/>
                <a:gd name="connsiteY20" fmla="*/ 684790 h 907633"/>
                <a:gd name="connsiteX21" fmla="*/ 108242 w 1363770"/>
                <a:gd name="connsiteY21" fmla="*/ 557790 h 907633"/>
                <a:gd name="connsiteX22" fmla="*/ 43331 w 1363770"/>
                <a:gd name="connsiteY22" fmla="*/ 433613 h 907633"/>
                <a:gd name="connsiteX23" fmla="*/ 15109 w 1363770"/>
                <a:gd name="connsiteY23" fmla="*/ 315079 h 907633"/>
                <a:gd name="connsiteX24" fmla="*/ 9464 w 1363770"/>
                <a:gd name="connsiteY24" fmla="*/ 233235 h 907633"/>
                <a:gd name="connsiteX25" fmla="*/ 9464 w 1363770"/>
                <a:gd name="connsiteY25" fmla="*/ 159857 h 907633"/>
                <a:gd name="connsiteX26" fmla="*/ 23576 w 1363770"/>
                <a:gd name="connsiteY26" fmla="*/ 109057 h 90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63770" h="907633">
                  <a:moveTo>
                    <a:pt x="23576" y="109057"/>
                  </a:moveTo>
                  <a:cubicBezTo>
                    <a:pt x="66850" y="108116"/>
                    <a:pt x="191028" y="155624"/>
                    <a:pt x="269109" y="154213"/>
                  </a:cubicBezTo>
                  <a:cubicBezTo>
                    <a:pt x="347190" y="152802"/>
                    <a:pt x="433268" y="119405"/>
                    <a:pt x="492064" y="100590"/>
                  </a:cubicBezTo>
                  <a:cubicBezTo>
                    <a:pt x="550860" y="81775"/>
                    <a:pt x="594606" y="57787"/>
                    <a:pt x="621887" y="41324"/>
                  </a:cubicBezTo>
                  <a:cubicBezTo>
                    <a:pt x="649168" y="24861"/>
                    <a:pt x="619064" y="-8065"/>
                    <a:pt x="655753" y="1813"/>
                  </a:cubicBezTo>
                  <a:cubicBezTo>
                    <a:pt x="692442" y="11691"/>
                    <a:pt x="794513" y="77542"/>
                    <a:pt x="842020" y="100590"/>
                  </a:cubicBezTo>
                  <a:cubicBezTo>
                    <a:pt x="889527" y="123638"/>
                    <a:pt x="900346" y="134458"/>
                    <a:pt x="940798" y="140102"/>
                  </a:cubicBezTo>
                  <a:cubicBezTo>
                    <a:pt x="981250" y="145747"/>
                    <a:pt x="1041927" y="134457"/>
                    <a:pt x="1084731" y="134457"/>
                  </a:cubicBezTo>
                  <a:cubicBezTo>
                    <a:pt x="1127535" y="134457"/>
                    <a:pt x="1167987" y="141983"/>
                    <a:pt x="1197620" y="140102"/>
                  </a:cubicBezTo>
                  <a:cubicBezTo>
                    <a:pt x="1227253" y="138221"/>
                    <a:pt x="1242305" y="129283"/>
                    <a:pt x="1262531" y="123168"/>
                  </a:cubicBezTo>
                  <a:cubicBezTo>
                    <a:pt x="1282757" y="117053"/>
                    <a:pt x="1305806" y="108117"/>
                    <a:pt x="1318976" y="103413"/>
                  </a:cubicBezTo>
                  <a:cubicBezTo>
                    <a:pt x="1332146" y="98709"/>
                    <a:pt x="1334498" y="67194"/>
                    <a:pt x="1341553" y="94946"/>
                  </a:cubicBezTo>
                  <a:cubicBezTo>
                    <a:pt x="1348608" y="122698"/>
                    <a:pt x="1371187" y="191372"/>
                    <a:pt x="1361309" y="269924"/>
                  </a:cubicBezTo>
                  <a:cubicBezTo>
                    <a:pt x="1351431" y="348476"/>
                    <a:pt x="1312861" y="494761"/>
                    <a:pt x="1282287" y="566257"/>
                  </a:cubicBezTo>
                  <a:cubicBezTo>
                    <a:pt x="1251713" y="637753"/>
                    <a:pt x="1220668" y="656569"/>
                    <a:pt x="1177864" y="698902"/>
                  </a:cubicBezTo>
                  <a:cubicBezTo>
                    <a:pt x="1135060" y="741235"/>
                    <a:pt x="1083790" y="787331"/>
                    <a:pt x="1025464" y="820257"/>
                  </a:cubicBezTo>
                  <a:cubicBezTo>
                    <a:pt x="967138" y="853183"/>
                    <a:pt x="896583" y="882346"/>
                    <a:pt x="827909" y="896457"/>
                  </a:cubicBezTo>
                  <a:cubicBezTo>
                    <a:pt x="759235" y="910568"/>
                    <a:pt x="676450" y="908687"/>
                    <a:pt x="613420" y="904924"/>
                  </a:cubicBezTo>
                  <a:cubicBezTo>
                    <a:pt x="550390" y="901161"/>
                    <a:pt x="502883" y="891753"/>
                    <a:pt x="449731" y="873879"/>
                  </a:cubicBezTo>
                  <a:cubicBezTo>
                    <a:pt x="396579" y="856005"/>
                    <a:pt x="338254" y="829194"/>
                    <a:pt x="294509" y="797679"/>
                  </a:cubicBezTo>
                  <a:cubicBezTo>
                    <a:pt x="250765" y="766164"/>
                    <a:pt x="218308" y="724771"/>
                    <a:pt x="187264" y="684790"/>
                  </a:cubicBezTo>
                  <a:cubicBezTo>
                    <a:pt x="156220" y="644809"/>
                    <a:pt x="132231" y="599653"/>
                    <a:pt x="108242" y="557790"/>
                  </a:cubicBezTo>
                  <a:cubicBezTo>
                    <a:pt x="84253" y="515927"/>
                    <a:pt x="58853" y="474065"/>
                    <a:pt x="43331" y="433613"/>
                  </a:cubicBezTo>
                  <a:cubicBezTo>
                    <a:pt x="27809" y="393161"/>
                    <a:pt x="20753" y="348475"/>
                    <a:pt x="15109" y="315079"/>
                  </a:cubicBezTo>
                  <a:cubicBezTo>
                    <a:pt x="9465" y="281683"/>
                    <a:pt x="10405" y="259105"/>
                    <a:pt x="9464" y="233235"/>
                  </a:cubicBezTo>
                  <a:cubicBezTo>
                    <a:pt x="8523" y="207365"/>
                    <a:pt x="8994" y="179612"/>
                    <a:pt x="9464" y="159857"/>
                  </a:cubicBezTo>
                  <a:cubicBezTo>
                    <a:pt x="9934" y="140102"/>
                    <a:pt x="-19698" y="109998"/>
                    <a:pt x="23576" y="109057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720641" y="4108118"/>
              <a:ext cx="509309" cy="713986"/>
            </a:xfrm>
            <a:custGeom>
              <a:avLst/>
              <a:gdLst>
                <a:gd name="connsiteX0" fmla="*/ 10716 w 509309"/>
                <a:gd name="connsiteY0" fmla="*/ 704073 h 713986"/>
                <a:gd name="connsiteX1" fmla="*/ 5072 w 509309"/>
                <a:gd name="connsiteY1" fmla="*/ 458540 h 713986"/>
                <a:gd name="connsiteX2" fmla="*/ 22005 w 509309"/>
                <a:gd name="connsiteY2" fmla="*/ 314606 h 713986"/>
                <a:gd name="connsiteX3" fmla="*/ 81272 w 509309"/>
                <a:gd name="connsiteY3" fmla="*/ 213006 h 713986"/>
                <a:gd name="connsiteX4" fmla="*/ 126427 w 509309"/>
                <a:gd name="connsiteY4" fmla="*/ 133984 h 713986"/>
                <a:gd name="connsiteX5" fmla="*/ 165938 w 509309"/>
                <a:gd name="connsiteY5" fmla="*/ 86006 h 713986"/>
                <a:gd name="connsiteX6" fmla="*/ 233672 w 509309"/>
                <a:gd name="connsiteY6" fmla="*/ 23917 h 713986"/>
                <a:gd name="connsiteX7" fmla="*/ 259072 w 509309"/>
                <a:gd name="connsiteY7" fmla="*/ 6984 h 713986"/>
                <a:gd name="connsiteX8" fmla="*/ 377605 w 509309"/>
                <a:gd name="connsiteY8" fmla="*/ 133984 h 713986"/>
                <a:gd name="connsiteX9" fmla="*/ 476383 w 509309"/>
                <a:gd name="connsiteY9" fmla="*/ 359762 h 713986"/>
                <a:gd name="connsiteX10" fmla="*/ 496138 w 509309"/>
                <a:gd name="connsiteY10" fmla="*/ 498051 h 713986"/>
                <a:gd name="connsiteX11" fmla="*/ 498961 w 509309"/>
                <a:gd name="connsiteY11" fmla="*/ 630695 h 713986"/>
                <a:gd name="connsiteX12" fmla="*/ 498961 w 509309"/>
                <a:gd name="connsiteY12" fmla="*/ 670206 h 713986"/>
                <a:gd name="connsiteX13" fmla="*/ 360672 w 509309"/>
                <a:gd name="connsiteY13" fmla="*/ 644806 h 713986"/>
                <a:gd name="connsiteX14" fmla="*/ 292938 w 509309"/>
                <a:gd name="connsiteY14" fmla="*/ 633517 h 713986"/>
                <a:gd name="connsiteX15" fmla="*/ 233672 w 509309"/>
                <a:gd name="connsiteY15" fmla="*/ 639162 h 713986"/>
                <a:gd name="connsiteX16" fmla="*/ 185694 w 509309"/>
                <a:gd name="connsiteY16" fmla="*/ 656095 h 713986"/>
                <a:gd name="connsiteX17" fmla="*/ 117961 w 509309"/>
                <a:gd name="connsiteY17" fmla="*/ 667384 h 713986"/>
                <a:gd name="connsiteX18" fmla="*/ 10716 w 509309"/>
                <a:gd name="connsiteY18" fmla="*/ 704073 h 71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9309" h="713986">
                  <a:moveTo>
                    <a:pt x="10716" y="704073"/>
                  </a:moveTo>
                  <a:cubicBezTo>
                    <a:pt x="-8099" y="669266"/>
                    <a:pt x="3191" y="523451"/>
                    <a:pt x="5072" y="458540"/>
                  </a:cubicBezTo>
                  <a:cubicBezTo>
                    <a:pt x="6953" y="393629"/>
                    <a:pt x="9305" y="355528"/>
                    <a:pt x="22005" y="314606"/>
                  </a:cubicBezTo>
                  <a:cubicBezTo>
                    <a:pt x="34705" y="273684"/>
                    <a:pt x="63868" y="243110"/>
                    <a:pt x="81272" y="213006"/>
                  </a:cubicBezTo>
                  <a:cubicBezTo>
                    <a:pt x="98676" y="182902"/>
                    <a:pt x="112316" y="155151"/>
                    <a:pt x="126427" y="133984"/>
                  </a:cubicBezTo>
                  <a:cubicBezTo>
                    <a:pt x="140538" y="112817"/>
                    <a:pt x="148064" y="104350"/>
                    <a:pt x="165938" y="86006"/>
                  </a:cubicBezTo>
                  <a:cubicBezTo>
                    <a:pt x="183812" y="67661"/>
                    <a:pt x="218150" y="37087"/>
                    <a:pt x="233672" y="23917"/>
                  </a:cubicBezTo>
                  <a:cubicBezTo>
                    <a:pt x="249194" y="10747"/>
                    <a:pt x="235083" y="-11360"/>
                    <a:pt x="259072" y="6984"/>
                  </a:cubicBezTo>
                  <a:cubicBezTo>
                    <a:pt x="283061" y="25328"/>
                    <a:pt x="341387" y="75188"/>
                    <a:pt x="377605" y="133984"/>
                  </a:cubicBezTo>
                  <a:cubicBezTo>
                    <a:pt x="413823" y="192780"/>
                    <a:pt x="456628" y="299084"/>
                    <a:pt x="476383" y="359762"/>
                  </a:cubicBezTo>
                  <a:cubicBezTo>
                    <a:pt x="496139" y="420440"/>
                    <a:pt x="492375" y="452896"/>
                    <a:pt x="496138" y="498051"/>
                  </a:cubicBezTo>
                  <a:cubicBezTo>
                    <a:pt x="499901" y="543206"/>
                    <a:pt x="498491" y="602003"/>
                    <a:pt x="498961" y="630695"/>
                  </a:cubicBezTo>
                  <a:cubicBezTo>
                    <a:pt x="499431" y="659387"/>
                    <a:pt x="522009" y="667854"/>
                    <a:pt x="498961" y="670206"/>
                  </a:cubicBezTo>
                  <a:cubicBezTo>
                    <a:pt x="475913" y="672558"/>
                    <a:pt x="395009" y="650921"/>
                    <a:pt x="360672" y="644806"/>
                  </a:cubicBezTo>
                  <a:cubicBezTo>
                    <a:pt x="326335" y="638691"/>
                    <a:pt x="314105" y="634458"/>
                    <a:pt x="292938" y="633517"/>
                  </a:cubicBezTo>
                  <a:cubicBezTo>
                    <a:pt x="271771" y="632576"/>
                    <a:pt x="251546" y="635399"/>
                    <a:pt x="233672" y="639162"/>
                  </a:cubicBezTo>
                  <a:cubicBezTo>
                    <a:pt x="215798" y="642925"/>
                    <a:pt x="204979" y="651391"/>
                    <a:pt x="185694" y="656095"/>
                  </a:cubicBezTo>
                  <a:cubicBezTo>
                    <a:pt x="166409" y="660799"/>
                    <a:pt x="147594" y="663621"/>
                    <a:pt x="117961" y="667384"/>
                  </a:cubicBezTo>
                  <a:cubicBezTo>
                    <a:pt x="88328" y="671147"/>
                    <a:pt x="29531" y="738880"/>
                    <a:pt x="10716" y="7040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984789" y="4788010"/>
              <a:ext cx="701611" cy="544613"/>
            </a:xfrm>
            <a:custGeom>
              <a:avLst/>
              <a:gdLst>
                <a:gd name="connsiteX0" fmla="*/ 240457 w 701611"/>
                <a:gd name="connsiteY0" fmla="*/ 1603 h 544613"/>
                <a:gd name="connsiteX1" fmla="*/ 392857 w 701611"/>
                <a:gd name="connsiteY1" fmla="*/ 89092 h 544613"/>
                <a:gd name="connsiteX2" fmla="*/ 542435 w 701611"/>
                <a:gd name="connsiteY2" fmla="*/ 207625 h 544613"/>
                <a:gd name="connsiteX3" fmla="*/ 612990 w 701611"/>
                <a:gd name="connsiteY3" fmla="*/ 309225 h 544613"/>
                <a:gd name="connsiteX4" fmla="*/ 658146 w 701611"/>
                <a:gd name="connsiteY4" fmla="*/ 422114 h 544613"/>
                <a:gd name="connsiteX5" fmla="*/ 689190 w 701611"/>
                <a:gd name="connsiteY5" fmla="*/ 501137 h 544613"/>
                <a:gd name="connsiteX6" fmla="*/ 438013 w 701611"/>
                <a:gd name="connsiteY6" fmla="*/ 543470 h 544613"/>
                <a:gd name="connsiteX7" fmla="*/ 271502 w 701611"/>
                <a:gd name="connsiteY7" fmla="*/ 529359 h 544613"/>
                <a:gd name="connsiteX8" fmla="*/ 150146 w 701611"/>
                <a:gd name="connsiteY8" fmla="*/ 495492 h 544613"/>
                <a:gd name="connsiteX9" fmla="*/ 76768 w 701611"/>
                <a:gd name="connsiteY9" fmla="*/ 453159 h 544613"/>
                <a:gd name="connsiteX10" fmla="*/ 3390 w 701611"/>
                <a:gd name="connsiteY10" fmla="*/ 396714 h 544613"/>
                <a:gd name="connsiteX11" fmla="*/ 192479 w 701611"/>
                <a:gd name="connsiteY11" fmla="*/ 165292 h 544613"/>
                <a:gd name="connsiteX12" fmla="*/ 240457 w 701611"/>
                <a:gd name="connsiteY12" fmla="*/ 1603 h 54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1611" h="544613">
                  <a:moveTo>
                    <a:pt x="240457" y="1603"/>
                  </a:moveTo>
                  <a:cubicBezTo>
                    <a:pt x="273853" y="-11097"/>
                    <a:pt x="342527" y="54755"/>
                    <a:pt x="392857" y="89092"/>
                  </a:cubicBezTo>
                  <a:cubicBezTo>
                    <a:pt x="443187" y="123429"/>
                    <a:pt x="505746" y="170936"/>
                    <a:pt x="542435" y="207625"/>
                  </a:cubicBezTo>
                  <a:cubicBezTo>
                    <a:pt x="579124" y="244314"/>
                    <a:pt x="593705" y="273477"/>
                    <a:pt x="612990" y="309225"/>
                  </a:cubicBezTo>
                  <a:cubicBezTo>
                    <a:pt x="632275" y="344973"/>
                    <a:pt x="645446" y="390129"/>
                    <a:pt x="658146" y="422114"/>
                  </a:cubicBezTo>
                  <a:cubicBezTo>
                    <a:pt x="670846" y="454099"/>
                    <a:pt x="725879" y="480911"/>
                    <a:pt x="689190" y="501137"/>
                  </a:cubicBezTo>
                  <a:cubicBezTo>
                    <a:pt x="652501" y="521363"/>
                    <a:pt x="507628" y="538766"/>
                    <a:pt x="438013" y="543470"/>
                  </a:cubicBezTo>
                  <a:cubicBezTo>
                    <a:pt x="368398" y="548174"/>
                    <a:pt x="319480" y="537355"/>
                    <a:pt x="271502" y="529359"/>
                  </a:cubicBezTo>
                  <a:cubicBezTo>
                    <a:pt x="223524" y="521363"/>
                    <a:pt x="182602" y="508192"/>
                    <a:pt x="150146" y="495492"/>
                  </a:cubicBezTo>
                  <a:cubicBezTo>
                    <a:pt x="117690" y="482792"/>
                    <a:pt x="101227" y="469622"/>
                    <a:pt x="76768" y="453159"/>
                  </a:cubicBezTo>
                  <a:cubicBezTo>
                    <a:pt x="52309" y="436696"/>
                    <a:pt x="-15895" y="444692"/>
                    <a:pt x="3390" y="396714"/>
                  </a:cubicBezTo>
                  <a:cubicBezTo>
                    <a:pt x="22675" y="348736"/>
                    <a:pt x="152027" y="230203"/>
                    <a:pt x="192479" y="165292"/>
                  </a:cubicBezTo>
                  <a:cubicBezTo>
                    <a:pt x="232931" y="100381"/>
                    <a:pt x="207061" y="14303"/>
                    <a:pt x="240457" y="16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6340994" y="4812050"/>
              <a:ext cx="642925" cy="519210"/>
            </a:xfrm>
            <a:custGeom>
              <a:avLst/>
              <a:gdLst>
                <a:gd name="connsiteX0" fmla="*/ 897 w 642925"/>
                <a:gd name="connsiteY0" fmla="*/ 496852 h 519210"/>
                <a:gd name="connsiteX1" fmla="*/ 48874 w 642925"/>
                <a:gd name="connsiteY1" fmla="*/ 319052 h 519210"/>
                <a:gd name="connsiteX2" fmla="*/ 142008 w 642925"/>
                <a:gd name="connsiteY2" fmla="*/ 192052 h 519210"/>
                <a:gd name="connsiteX3" fmla="*/ 218208 w 642925"/>
                <a:gd name="connsiteY3" fmla="*/ 118674 h 519210"/>
                <a:gd name="connsiteX4" fmla="*/ 300052 w 642925"/>
                <a:gd name="connsiteY4" fmla="*/ 62230 h 519210"/>
                <a:gd name="connsiteX5" fmla="*/ 384719 w 642925"/>
                <a:gd name="connsiteY5" fmla="*/ 5785 h 519210"/>
                <a:gd name="connsiteX6" fmla="*/ 460919 w 642925"/>
                <a:gd name="connsiteY6" fmla="*/ 211808 h 519210"/>
                <a:gd name="connsiteX7" fmla="*/ 534297 w 642925"/>
                <a:gd name="connsiteY7" fmla="*/ 290830 h 519210"/>
                <a:gd name="connsiteX8" fmla="*/ 610497 w 642925"/>
                <a:gd name="connsiteY8" fmla="*/ 375497 h 519210"/>
                <a:gd name="connsiteX9" fmla="*/ 624608 w 642925"/>
                <a:gd name="connsiteY9" fmla="*/ 389608 h 519210"/>
                <a:gd name="connsiteX10" fmla="*/ 359319 w 642925"/>
                <a:gd name="connsiteY10" fmla="*/ 508141 h 519210"/>
                <a:gd name="connsiteX11" fmla="*/ 221030 w 642925"/>
                <a:gd name="connsiteY11" fmla="*/ 513785 h 519210"/>
                <a:gd name="connsiteX12" fmla="*/ 88385 w 642925"/>
                <a:gd name="connsiteY12" fmla="*/ 505319 h 519210"/>
                <a:gd name="connsiteX13" fmla="*/ 897 w 642925"/>
                <a:gd name="connsiteY13" fmla="*/ 496852 h 51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2925" h="519210">
                  <a:moveTo>
                    <a:pt x="897" y="496852"/>
                  </a:moveTo>
                  <a:cubicBezTo>
                    <a:pt x="-5688" y="465807"/>
                    <a:pt x="25355" y="369852"/>
                    <a:pt x="48874" y="319052"/>
                  </a:cubicBezTo>
                  <a:cubicBezTo>
                    <a:pt x="72393" y="268252"/>
                    <a:pt x="113786" y="225448"/>
                    <a:pt x="142008" y="192052"/>
                  </a:cubicBezTo>
                  <a:cubicBezTo>
                    <a:pt x="170230" y="158656"/>
                    <a:pt x="191867" y="140311"/>
                    <a:pt x="218208" y="118674"/>
                  </a:cubicBezTo>
                  <a:cubicBezTo>
                    <a:pt x="244549" y="97037"/>
                    <a:pt x="272300" y="81045"/>
                    <a:pt x="300052" y="62230"/>
                  </a:cubicBezTo>
                  <a:cubicBezTo>
                    <a:pt x="327804" y="43415"/>
                    <a:pt x="357908" y="-19145"/>
                    <a:pt x="384719" y="5785"/>
                  </a:cubicBezTo>
                  <a:cubicBezTo>
                    <a:pt x="411530" y="30715"/>
                    <a:pt x="435989" y="164301"/>
                    <a:pt x="460919" y="211808"/>
                  </a:cubicBezTo>
                  <a:cubicBezTo>
                    <a:pt x="485849" y="259315"/>
                    <a:pt x="509367" y="263549"/>
                    <a:pt x="534297" y="290830"/>
                  </a:cubicBezTo>
                  <a:cubicBezTo>
                    <a:pt x="559227" y="318111"/>
                    <a:pt x="595445" y="359034"/>
                    <a:pt x="610497" y="375497"/>
                  </a:cubicBezTo>
                  <a:cubicBezTo>
                    <a:pt x="625549" y="391960"/>
                    <a:pt x="666471" y="367501"/>
                    <a:pt x="624608" y="389608"/>
                  </a:cubicBezTo>
                  <a:cubicBezTo>
                    <a:pt x="582745" y="411715"/>
                    <a:pt x="426582" y="487445"/>
                    <a:pt x="359319" y="508141"/>
                  </a:cubicBezTo>
                  <a:cubicBezTo>
                    <a:pt x="292056" y="528837"/>
                    <a:pt x="266186" y="514255"/>
                    <a:pt x="221030" y="513785"/>
                  </a:cubicBezTo>
                  <a:cubicBezTo>
                    <a:pt x="175874" y="513315"/>
                    <a:pt x="124603" y="508141"/>
                    <a:pt x="88385" y="505319"/>
                  </a:cubicBezTo>
                  <a:cubicBezTo>
                    <a:pt x="52167" y="502497"/>
                    <a:pt x="7482" y="527897"/>
                    <a:pt x="897" y="49685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737337" y="4759275"/>
              <a:ext cx="478058" cy="432729"/>
            </a:xfrm>
            <a:custGeom>
              <a:avLst/>
              <a:gdLst>
                <a:gd name="connsiteX0" fmla="*/ 2487 w 478058"/>
                <a:gd name="connsiteY0" fmla="*/ 47272 h 432729"/>
                <a:gd name="connsiteX1" fmla="*/ 137954 w 478058"/>
                <a:gd name="connsiteY1" fmla="*/ 16227 h 432729"/>
                <a:gd name="connsiteX2" fmla="*/ 267776 w 478058"/>
                <a:gd name="connsiteY2" fmla="*/ 4938 h 432729"/>
                <a:gd name="connsiteX3" fmla="*/ 377842 w 478058"/>
                <a:gd name="connsiteY3" fmla="*/ 2116 h 432729"/>
                <a:gd name="connsiteX4" fmla="*/ 476620 w 478058"/>
                <a:gd name="connsiteY4" fmla="*/ 35983 h 432729"/>
                <a:gd name="connsiteX5" fmla="*/ 428642 w 478058"/>
                <a:gd name="connsiteY5" fmla="*/ 185560 h 432729"/>
                <a:gd name="connsiteX6" fmla="*/ 321398 w 478058"/>
                <a:gd name="connsiteY6" fmla="*/ 352072 h 432729"/>
                <a:gd name="connsiteX7" fmla="*/ 248020 w 478058"/>
                <a:gd name="connsiteY7" fmla="*/ 431094 h 432729"/>
                <a:gd name="connsiteX8" fmla="*/ 112554 w 478058"/>
                <a:gd name="connsiteY8" fmla="*/ 284338 h 432729"/>
                <a:gd name="connsiteX9" fmla="*/ 53287 w 478058"/>
                <a:gd name="connsiteY9" fmla="*/ 168627 h 432729"/>
                <a:gd name="connsiteX10" fmla="*/ 2487 w 478058"/>
                <a:gd name="connsiteY10" fmla="*/ 47272 h 43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058" h="432729">
                  <a:moveTo>
                    <a:pt x="2487" y="47272"/>
                  </a:moveTo>
                  <a:cubicBezTo>
                    <a:pt x="16598" y="21872"/>
                    <a:pt x="93739" y="23283"/>
                    <a:pt x="137954" y="16227"/>
                  </a:cubicBezTo>
                  <a:cubicBezTo>
                    <a:pt x="182169" y="9171"/>
                    <a:pt x="227795" y="7290"/>
                    <a:pt x="267776" y="4938"/>
                  </a:cubicBezTo>
                  <a:cubicBezTo>
                    <a:pt x="307757" y="2586"/>
                    <a:pt x="343035" y="-3058"/>
                    <a:pt x="377842" y="2116"/>
                  </a:cubicBezTo>
                  <a:cubicBezTo>
                    <a:pt x="412649" y="7290"/>
                    <a:pt x="468153" y="5409"/>
                    <a:pt x="476620" y="35983"/>
                  </a:cubicBezTo>
                  <a:cubicBezTo>
                    <a:pt x="485087" y="66557"/>
                    <a:pt x="454512" y="132879"/>
                    <a:pt x="428642" y="185560"/>
                  </a:cubicBezTo>
                  <a:cubicBezTo>
                    <a:pt x="402772" y="238241"/>
                    <a:pt x="351502" y="311150"/>
                    <a:pt x="321398" y="352072"/>
                  </a:cubicBezTo>
                  <a:cubicBezTo>
                    <a:pt x="291294" y="392994"/>
                    <a:pt x="282827" y="442383"/>
                    <a:pt x="248020" y="431094"/>
                  </a:cubicBezTo>
                  <a:cubicBezTo>
                    <a:pt x="213213" y="419805"/>
                    <a:pt x="145009" y="328082"/>
                    <a:pt x="112554" y="284338"/>
                  </a:cubicBezTo>
                  <a:cubicBezTo>
                    <a:pt x="80099" y="240594"/>
                    <a:pt x="68339" y="205786"/>
                    <a:pt x="53287" y="168627"/>
                  </a:cubicBezTo>
                  <a:cubicBezTo>
                    <a:pt x="38235" y="131468"/>
                    <a:pt x="-11624" y="72672"/>
                    <a:pt x="2487" y="47272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713543" y="3968851"/>
              <a:ext cx="1371600" cy="1371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22135" y="4750753"/>
              <a:ext cx="1371600" cy="1371600"/>
            </a:xfrm>
            <a:prstGeom prst="ellipse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864935" y="3972034"/>
              <a:ext cx="1371600" cy="1371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882059" y="3779258"/>
                  <a:ext cx="4572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059" y="3779258"/>
                  <a:ext cx="457200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43504" y="3815308"/>
                <a:ext cx="1981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504" y="3815308"/>
                <a:ext cx="19812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57400" y="4153862"/>
                <a:ext cx="2362200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153862"/>
                <a:ext cx="2362200" cy="483530"/>
              </a:xfrm>
              <a:prstGeom prst="rect">
                <a:avLst/>
              </a:prstGeom>
              <a:blipFill>
                <a:blip r:embed="rId10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981200" y="4637392"/>
                <a:ext cx="243840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637392"/>
                <a:ext cx="2438400" cy="501356"/>
              </a:xfrm>
              <a:prstGeom prst="rect">
                <a:avLst/>
              </a:prstGeom>
              <a:blipFill>
                <a:blip r:embed="rId11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76400" y="5300246"/>
                <a:ext cx="6554184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300246"/>
                <a:ext cx="6554184" cy="501356"/>
              </a:xfrm>
              <a:prstGeom prst="rect">
                <a:avLst/>
              </a:prstGeom>
              <a:blipFill>
                <a:blip r:embed="rId12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09800" y="5861443"/>
                <a:ext cx="3295686" cy="50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861443"/>
                <a:ext cx="3295686" cy="502958"/>
              </a:xfrm>
              <a:prstGeom prst="rect">
                <a:avLst/>
              </a:prstGeom>
              <a:blipFill>
                <a:blip r:embed="rId13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86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27" grpId="0"/>
      <p:bldP spid="28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Another Generalization of the Principle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Theorem.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finite set and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conditions. Then, for each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0≤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number of elements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satisfy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conditions is given by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the reader.</a:t>
                </a: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</a:t>
                </a: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3.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Determine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number of functions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={1, 2, 3, 4, 5, 6, 7, 8, 9, 10}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={1, 2, 3, 4, 5, 6, 7}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the set of all functions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define the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∉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 2, …, 7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A function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satisfies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conditions. Thus, we should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By the generalized principle, we have</a:t>
                </a: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9A065-8151-4F45-B403-06189971DF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4953000"/>
                <a:ext cx="3733800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953000"/>
                <a:ext cx="3733800" cy="507960"/>
              </a:xfrm>
              <a:prstGeom prst="rect">
                <a:avLst/>
              </a:prstGeom>
              <a:blipFill>
                <a:blip r:embed="rId5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26298" y="5468143"/>
                <a:ext cx="4864874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298" y="5468143"/>
                <a:ext cx="4864874" cy="507960"/>
              </a:xfrm>
              <a:prstGeom prst="rect">
                <a:avLst/>
              </a:prstGeom>
              <a:blipFill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226298" y="5952103"/>
                <a:ext cx="17635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1,980,769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298" y="5952103"/>
                <a:ext cx="176353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65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Derangement: Nothing Is in Its Right Place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 lnSpcReduction="10000"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Derangement is a permutation in which no object appears in its normal place. Equivalently, derangements of elements of a finite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functions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have no fixed points. A fixed point of a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an element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derangements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1, 2, 3, 4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2341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2413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2341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2143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4321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4123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4312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3142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3412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number of derangements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distinct objects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set of all permutations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 2, …,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Assume also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is the condition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in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600" baseline="300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position (when considered from left in a row.)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Maclaurin series for the exponential function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As a result,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!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=0.36788⋅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!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=9≈0.36788⋅24=8.83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>
                <a:blip r:embed="rId2"/>
                <a:stretch>
                  <a:fillRect t="-824" r="-40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9A065-8151-4F45-B403-06189971DF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47646" y="3858281"/>
                <a:ext cx="5562600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!−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!+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−…+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46" y="3858281"/>
                <a:ext cx="5562600" cy="460832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4600" y="4358713"/>
                <a:ext cx="3048000" cy="551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!−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−…+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358713"/>
                <a:ext cx="3048000" cy="551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14600" y="4950067"/>
                <a:ext cx="3429000" cy="922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!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−…+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950067"/>
                <a:ext cx="3429000" cy="92256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562600" y="4910467"/>
                <a:ext cx="1676400" cy="104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!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10467"/>
                <a:ext cx="1676400" cy="10417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/>
      <p:bldP spid="6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Derangement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4.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a) In how many ways can the integers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 2, …,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arranged in a line so that none of the patterns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12, 23, 34, …,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occurs? b) Show that the result in part (a) equals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set of all permutations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 2, …, 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be the condition that the pattern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occurs in the permutation. The answer to part (a) is thus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equal to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answer to part (a) can be written as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9A065-8151-4F45-B403-06189971DF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17277" y="3057030"/>
                <a:ext cx="6858000" cy="50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!−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!+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!−…+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1!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277" y="3057030"/>
                <a:ext cx="6858000" cy="502958"/>
              </a:xfrm>
              <a:prstGeom prst="rect">
                <a:avLst/>
              </a:prstGeom>
              <a:blipFill>
                <a:blip r:embed="rId5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22664" y="3767554"/>
                <a:ext cx="5715000" cy="78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!=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664" y="3767554"/>
                <a:ext cx="5715000" cy="7842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1386" y="4507300"/>
                <a:ext cx="5334000" cy="78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!(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! </m:t>
                              </m:r>
                            </m:den>
                          </m:f>
                        </m:e>
                      </m:nary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!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! 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86" y="4507300"/>
                <a:ext cx="5334000" cy="7842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76600" y="5263943"/>
                <a:ext cx="4724400" cy="78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−1)!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−1)!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263943"/>
                <a:ext cx="4724400" cy="7842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45130" y="6072952"/>
                <a:ext cx="48130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130" y="6072952"/>
                <a:ext cx="4813069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0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Textbook: Ralph P.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Grimaldi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Discrete and Combinatorial Mathematics</a:t>
            </a:r>
          </a:p>
          <a:p>
            <a:pPr marL="82296" indent="0" algn="ctr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 exercises of Chapter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8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 homework and upload your solutions via Moodle (follow the instructions on the page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of the TA of this course.)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Recapitulation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 lnSpcReduction="10000"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principle of inclusion and exclusion helps us solve some counting problems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that cannot be solved directly using the elementary techniques based on the principles of sum and product.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number of elements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satisfy none of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conditions is noted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is obtained from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notation is used to simplify the formula.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0" dirty="0" smtClean="0">
                    <a:cs typeface="Calibri" panose="020F0502020204030204" pitchFamily="34" charset="0"/>
                  </a:rPr>
                  <a:t>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&lt;…&lt;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≤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 we can write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acc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−…+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application of the principle requires a careful decision on the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the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this session, we shall generalize the principle so that it can be used in solving a larger class of counting problems.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>
                <a:blip r:embed="rId2"/>
                <a:stretch>
                  <a:fillRect t="-824" r="-407" b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22171" y="2667000"/>
                <a:ext cx="7124954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≤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≤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≤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&lt;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≤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≤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&lt;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&lt;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≤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+⋯+</m:t>
                          </m:r>
                          <m:sSup>
                            <m:sSupPr>
                              <m:ctrlP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171" y="2667000"/>
                <a:ext cx="7124954" cy="678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43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Generalization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finite set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conditions; each element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satisfies none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 some of the elements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denote </a:t>
                </a: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number of elements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𝑺</m:t>
                    </m:r>
                  </m:oMath>
                </a14:m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satisfy exactly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𝒎</m:t>
                    </m:r>
                  </m:oMath>
                </a14:m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𝒕</m:t>
                    </m:r>
                  </m:oMath>
                </a14:m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conditions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the following figure, dark red regions contain the elements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satisfy exactly one of the three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2, 4, 14, 21, 99, 5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25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=7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 It is the number of elements in purple regions,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=5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sp>
        <p:nvSpPr>
          <p:cNvPr id="86" name="Slide Number Placeholder 3"/>
          <p:cNvSpPr txBox="1">
            <a:spLocks/>
          </p:cNvSpPr>
          <p:nvPr/>
        </p:nvSpPr>
        <p:spPr>
          <a:xfrm>
            <a:off x="1745493" y="635184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  <a:latin typeface="Gill Sans MT"/>
              </a:rPr>
              <a:pPr>
                <a:defRPr/>
              </a:pPr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  <a:latin typeface="Gill Sans MT"/>
            </a:endParaRPr>
          </a:p>
        </p:txBody>
      </p:sp>
      <p:pic>
        <p:nvPicPr>
          <p:cNvPr id="87" name="Picture 8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9649" y="6631521"/>
            <a:ext cx="280440" cy="188992"/>
          </a:xfrm>
          <a:prstGeom prst="rect">
            <a:avLst/>
          </a:prstGeom>
        </p:spPr>
      </p:pic>
      <p:pic>
        <p:nvPicPr>
          <p:cNvPr id="89" name="Picture 88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5146" y="663152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3" name="Rectangle 92"/>
          <p:cNvSpPr/>
          <p:nvPr/>
        </p:nvSpPr>
        <p:spPr>
          <a:xfrm>
            <a:off x="3388509" y="3718824"/>
            <a:ext cx="3429000" cy="2569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5027893" y="3922024"/>
            <a:ext cx="1116198" cy="1308739"/>
          </a:xfrm>
          <a:custGeom>
            <a:avLst/>
            <a:gdLst>
              <a:gd name="connsiteX0" fmla="*/ 327 w 1116198"/>
              <a:gd name="connsiteY0" fmla="*/ 143933 h 1308739"/>
              <a:gd name="connsiteX1" fmla="*/ 169660 w 1116198"/>
              <a:gd name="connsiteY1" fmla="*/ 304800 h 1308739"/>
              <a:gd name="connsiteX2" fmla="*/ 265616 w 1116198"/>
              <a:gd name="connsiteY2" fmla="*/ 539044 h 1308739"/>
              <a:gd name="connsiteX3" fmla="*/ 276905 w 1116198"/>
              <a:gd name="connsiteY3" fmla="*/ 773289 h 1308739"/>
              <a:gd name="connsiteX4" fmla="*/ 271260 w 1116198"/>
              <a:gd name="connsiteY4" fmla="*/ 809978 h 1308739"/>
              <a:gd name="connsiteX5" fmla="*/ 432127 w 1116198"/>
              <a:gd name="connsiteY5" fmla="*/ 889000 h 1308739"/>
              <a:gd name="connsiteX6" fmla="*/ 528083 w 1116198"/>
              <a:gd name="connsiteY6" fmla="*/ 979311 h 1308739"/>
              <a:gd name="connsiteX7" fmla="*/ 621216 w 1116198"/>
              <a:gd name="connsiteY7" fmla="*/ 1086556 h 1308739"/>
              <a:gd name="connsiteX8" fmla="*/ 688949 w 1116198"/>
              <a:gd name="connsiteY8" fmla="*/ 1190978 h 1308739"/>
              <a:gd name="connsiteX9" fmla="*/ 722816 w 1116198"/>
              <a:gd name="connsiteY9" fmla="*/ 1281289 h 1308739"/>
              <a:gd name="connsiteX10" fmla="*/ 725638 w 1116198"/>
              <a:gd name="connsiteY10" fmla="*/ 1303867 h 1308739"/>
              <a:gd name="connsiteX11" fmla="*/ 866749 w 1116198"/>
              <a:gd name="connsiteY11" fmla="*/ 1199444 h 1308739"/>
              <a:gd name="connsiteX12" fmla="*/ 1007860 w 1116198"/>
              <a:gd name="connsiteY12" fmla="*/ 1027289 h 1308739"/>
              <a:gd name="connsiteX13" fmla="*/ 1115105 w 1116198"/>
              <a:gd name="connsiteY13" fmla="*/ 714022 h 1308739"/>
              <a:gd name="connsiteX14" fmla="*/ 1053016 w 1116198"/>
              <a:gd name="connsiteY14" fmla="*/ 406400 h 1308739"/>
              <a:gd name="connsiteX15" fmla="*/ 892149 w 1116198"/>
              <a:gd name="connsiteY15" fmla="*/ 172156 h 1308739"/>
              <a:gd name="connsiteX16" fmla="*/ 708705 w 1116198"/>
              <a:gd name="connsiteY16" fmla="*/ 64911 h 1308739"/>
              <a:gd name="connsiteX17" fmla="*/ 482927 w 1116198"/>
              <a:gd name="connsiteY17" fmla="*/ 2822 h 1308739"/>
              <a:gd name="connsiteX18" fmla="*/ 274083 w 1116198"/>
              <a:gd name="connsiteY18" fmla="*/ 16933 h 1308739"/>
              <a:gd name="connsiteX19" fmla="*/ 130149 w 1116198"/>
              <a:gd name="connsiteY19" fmla="*/ 73378 h 1308739"/>
              <a:gd name="connsiteX20" fmla="*/ 327 w 1116198"/>
              <a:gd name="connsiteY20" fmla="*/ 143933 h 130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98" h="1308739">
                <a:moveTo>
                  <a:pt x="327" y="143933"/>
                </a:moveTo>
                <a:cubicBezTo>
                  <a:pt x="6912" y="182503"/>
                  <a:pt x="125445" y="238948"/>
                  <a:pt x="169660" y="304800"/>
                </a:cubicBezTo>
                <a:cubicBezTo>
                  <a:pt x="213875" y="370652"/>
                  <a:pt x="247742" y="460963"/>
                  <a:pt x="265616" y="539044"/>
                </a:cubicBezTo>
                <a:cubicBezTo>
                  <a:pt x="283490" y="617125"/>
                  <a:pt x="275964" y="728133"/>
                  <a:pt x="276905" y="773289"/>
                </a:cubicBezTo>
                <a:cubicBezTo>
                  <a:pt x="277846" y="818445"/>
                  <a:pt x="245390" y="790693"/>
                  <a:pt x="271260" y="809978"/>
                </a:cubicBezTo>
                <a:cubicBezTo>
                  <a:pt x="297130" y="829263"/>
                  <a:pt x="389323" y="860778"/>
                  <a:pt x="432127" y="889000"/>
                </a:cubicBezTo>
                <a:cubicBezTo>
                  <a:pt x="474931" y="917222"/>
                  <a:pt x="496568" y="946385"/>
                  <a:pt x="528083" y="979311"/>
                </a:cubicBezTo>
                <a:cubicBezTo>
                  <a:pt x="559598" y="1012237"/>
                  <a:pt x="594405" y="1051278"/>
                  <a:pt x="621216" y="1086556"/>
                </a:cubicBezTo>
                <a:cubicBezTo>
                  <a:pt x="648027" y="1121834"/>
                  <a:pt x="672016" y="1158523"/>
                  <a:pt x="688949" y="1190978"/>
                </a:cubicBezTo>
                <a:cubicBezTo>
                  <a:pt x="705882" y="1223433"/>
                  <a:pt x="716701" y="1262474"/>
                  <a:pt x="722816" y="1281289"/>
                </a:cubicBezTo>
                <a:cubicBezTo>
                  <a:pt x="728931" y="1300104"/>
                  <a:pt x="701649" y="1317508"/>
                  <a:pt x="725638" y="1303867"/>
                </a:cubicBezTo>
                <a:cubicBezTo>
                  <a:pt x="749627" y="1290226"/>
                  <a:pt x="819712" y="1245540"/>
                  <a:pt x="866749" y="1199444"/>
                </a:cubicBezTo>
                <a:cubicBezTo>
                  <a:pt x="913786" y="1153348"/>
                  <a:pt x="966467" y="1108193"/>
                  <a:pt x="1007860" y="1027289"/>
                </a:cubicBezTo>
                <a:cubicBezTo>
                  <a:pt x="1049253" y="946385"/>
                  <a:pt x="1107579" y="817503"/>
                  <a:pt x="1115105" y="714022"/>
                </a:cubicBezTo>
                <a:cubicBezTo>
                  <a:pt x="1122631" y="610541"/>
                  <a:pt x="1090175" y="496711"/>
                  <a:pt x="1053016" y="406400"/>
                </a:cubicBezTo>
                <a:cubicBezTo>
                  <a:pt x="1015857" y="316089"/>
                  <a:pt x="949534" y="229071"/>
                  <a:pt x="892149" y="172156"/>
                </a:cubicBezTo>
                <a:cubicBezTo>
                  <a:pt x="834764" y="115241"/>
                  <a:pt x="776909" y="93133"/>
                  <a:pt x="708705" y="64911"/>
                </a:cubicBezTo>
                <a:cubicBezTo>
                  <a:pt x="640501" y="36689"/>
                  <a:pt x="555364" y="10818"/>
                  <a:pt x="482927" y="2822"/>
                </a:cubicBezTo>
                <a:cubicBezTo>
                  <a:pt x="410490" y="-5174"/>
                  <a:pt x="332879" y="5174"/>
                  <a:pt x="274083" y="16933"/>
                </a:cubicBezTo>
                <a:cubicBezTo>
                  <a:pt x="215287" y="28692"/>
                  <a:pt x="172012" y="51741"/>
                  <a:pt x="130149" y="73378"/>
                </a:cubicBezTo>
                <a:cubicBezTo>
                  <a:pt x="88286" y="95015"/>
                  <a:pt x="-6258" y="105363"/>
                  <a:pt x="327" y="14393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3772209" y="3790927"/>
                <a:ext cx="2993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209" y="3790927"/>
                <a:ext cx="299399" cy="338554"/>
              </a:xfrm>
              <a:prstGeom prst="rect">
                <a:avLst/>
              </a:prstGeom>
              <a:blipFill rotWithShape="0">
                <a:blip r:embed="rId5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5963907" y="3838666"/>
                <a:ext cx="2993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907" y="3838666"/>
                <a:ext cx="299399" cy="338554"/>
              </a:xfrm>
              <a:prstGeom prst="rect">
                <a:avLst/>
              </a:prstGeom>
              <a:blipFill rotWithShape="0">
                <a:blip r:embed="rId6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4304531" y="5811550"/>
                <a:ext cx="2993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531" y="5811550"/>
                <a:ext cx="299399" cy="338554"/>
              </a:xfrm>
              <a:prstGeom prst="rect">
                <a:avLst/>
              </a:prstGeom>
              <a:blipFill rotWithShape="0">
                <a:blip r:embed="rId7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Freeform 97"/>
          <p:cNvSpPr/>
          <p:nvPr/>
        </p:nvSpPr>
        <p:spPr>
          <a:xfrm>
            <a:off x="3927611" y="3914675"/>
            <a:ext cx="1097821" cy="1340134"/>
          </a:xfrm>
          <a:custGeom>
            <a:avLst/>
            <a:gdLst>
              <a:gd name="connsiteX0" fmla="*/ 1097787 w 1097821"/>
              <a:gd name="connsiteY0" fmla="*/ 151282 h 1340134"/>
              <a:gd name="connsiteX1" fmla="*/ 956676 w 1097821"/>
              <a:gd name="connsiteY1" fmla="*/ 306505 h 1340134"/>
              <a:gd name="connsiteX2" fmla="*/ 894587 w 1097821"/>
              <a:gd name="connsiteY2" fmla="*/ 439149 h 1340134"/>
              <a:gd name="connsiteX3" fmla="*/ 846609 w 1097821"/>
              <a:gd name="connsiteY3" fmla="*/ 566149 h 1340134"/>
              <a:gd name="connsiteX4" fmla="*/ 843787 w 1097821"/>
              <a:gd name="connsiteY4" fmla="*/ 645171 h 1340134"/>
              <a:gd name="connsiteX5" fmla="*/ 840965 w 1097821"/>
              <a:gd name="connsiteY5" fmla="*/ 766527 h 1340134"/>
              <a:gd name="connsiteX6" fmla="*/ 855076 w 1097821"/>
              <a:gd name="connsiteY6" fmla="*/ 842727 h 1340134"/>
              <a:gd name="connsiteX7" fmla="*/ 798631 w 1097821"/>
              <a:gd name="connsiteY7" fmla="*/ 876593 h 1340134"/>
              <a:gd name="connsiteX8" fmla="*/ 742187 w 1097821"/>
              <a:gd name="connsiteY8" fmla="*/ 910460 h 1340134"/>
              <a:gd name="connsiteX9" fmla="*/ 682920 w 1097821"/>
              <a:gd name="connsiteY9" fmla="*/ 944327 h 1340134"/>
              <a:gd name="connsiteX10" fmla="*/ 620831 w 1097821"/>
              <a:gd name="connsiteY10" fmla="*/ 1012060 h 1340134"/>
              <a:gd name="connsiteX11" fmla="*/ 564387 w 1097821"/>
              <a:gd name="connsiteY11" fmla="*/ 1082616 h 1340134"/>
              <a:gd name="connsiteX12" fmla="*/ 536165 w 1097821"/>
              <a:gd name="connsiteY12" fmla="*/ 1124949 h 1340134"/>
              <a:gd name="connsiteX13" fmla="*/ 474076 w 1097821"/>
              <a:gd name="connsiteY13" fmla="*/ 1305571 h 1340134"/>
              <a:gd name="connsiteX14" fmla="*/ 468431 w 1097821"/>
              <a:gd name="connsiteY14" fmla="*/ 1336616 h 1340134"/>
              <a:gd name="connsiteX15" fmla="*/ 293454 w 1097821"/>
              <a:gd name="connsiteY15" fmla="*/ 1257593 h 1340134"/>
              <a:gd name="connsiteX16" fmla="*/ 143876 w 1097821"/>
              <a:gd name="connsiteY16" fmla="*/ 1119305 h 1340134"/>
              <a:gd name="connsiteX17" fmla="*/ 67676 w 1097821"/>
              <a:gd name="connsiteY17" fmla="*/ 995127 h 1340134"/>
              <a:gd name="connsiteX18" fmla="*/ 8409 w 1097821"/>
              <a:gd name="connsiteY18" fmla="*/ 848371 h 1340134"/>
              <a:gd name="connsiteX19" fmla="*/ 2765 w 1097821"/>
              <a:gd name="connsiteY19" fmla="*/ 633882 h 1340134"/>
              <a:gd name="connsiteX20" fmla="*/ 30987 w 1097821"/>
              <a:gd name="connsiteY20" fmla="*/ 467371 h 1340134"/>
              <a:gd name="connsiteX21" fmla="*/ 115654 w 1097821"/>
              <a:gd name="connsiteY21" fmla="*/ 300860 h 1340134"/>
              <a:gd name="connsiteX22" fmla="*/ 262409 w 1097821"/>
              <a:gd name="connsiteY22" fmla="*/ 154105 h 1340134"/>
              <a:gd name="connsiteX23" fmla="*/ 451498 w 1097821"/>
              <a:gd name="connsiteY23" fmla="*/ 35571 h 1340134"/>
              <a:gd name="connsiteX24" fmla="*/ 764765 w 1097821"/>
              <a:gd name="connsiteY24" fmla="*/ 1705 h 1340134"/>
              <a:gd name="connsiteX25" fmla="*/ 967965 w 1097821"/>
              <a:gd name="connsiteY25" fmla="*/ 77905 h 1340134"/>
              <a:gd name="connsiteX26" fmla="*/ 1097787 w 1097821"/>
              <a:gd name="connsiteY26" fmla="*/ 151282 h 134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97821" h="1340134">
                <a:moveTo>
                  <a:pt x="1097787" y="151282"/>
                </a:moveTo>
                <a:cubicBezTo>
                  <a:pt x="1095906" y="189382"/>
                  <a:pt x="990543" y="258527"/>
                  <a:pt x="956676" y="306505"/>
                </a:cubicBezTo>
                <a:cubicBezTo>
                  <a:pt x="922809" y="354483"/>
                  <a:pt x="912931" y="395875"/>
                  <a:pt x="894587" y="439149"/>
                </a:cubicBezTo>
                <a:cubicBezTo>
                  <a:pt x="876243" y="482423"/>
                  <a:pt x="855076" y="531812"/>
                  <a:pt x="846609" y="566149"/>
                </a:cubicBezTo>
                <a:cubicBezTo>
                  <a:pt x="838142" y="600486"/>
                  <a:pt x="844728" y="611775"/>
                  <a:pt x="843787" y="645171"/>
                </a:cubicBezTo>
                <a:cubicBezTo>
                  <a:pt x="842846" y="678567"/>
                  <a:pt x="839083" y="733601"/>
                  <a:pt x="840965" y="766527"/>
                </a:cubicBezTo>
                <a:cubicBezTo>
                  <a:pt x="842846" y="799453"/>
                  <a:pt x="862132" y="824383"/>
                  <a:pt x="855076" y="842727"/>
                </a:cubicBezTo>
                <a:cubicBezTo>
                  <a:pt x="848020" y="861071"/>
                  <a:pt x="798631" y="876593"/>
                  <a:pt x="798631" y="876593"/>
                </a:cubicBezTo>
                <a:lnTo>
                  <a:pt x="742187" y="910460"/>
                </a:lnTo>
                <a:cubicBezTo>
                  <a:pt x="722902" y="921749"/>
                  <a:pt x="703146" y="927394"/>
                  <a:pt x="682920" y="944327"/>
                </a:cubicBezTo>
                <a:cubicBezTo>
                  <a:pt x="662694" y="961260"/>
                  <a:pt x="640586" y="989012"/>
                  <a:pt x="620831" y="1012060"/>
                </a:cubicBezTo>
                <a:cubicBezTo>
                  <a:pt x="601076" y="1035108"/>
                  <a:pt x="578498" y="1063801"/>
                  <a:pt x="564387" y="1082616"/>
                </a:cubicBezTo>
                <a:cubicBezTo>
                  <a:pt x="550276" y="1101431"/>
                  <a:pt x="551217" y="1087790"/>
                  <a:pt x="536165" y="1124949"/>
                </a:cubicBezTo>
                <a:cubicBezTo>
                  <a:pt x="521113" y="1162108"/>
                  <a:pt x="485365" y="1270293"/>
                  <a:pt x="474076" y="1305571"/>
                </a:cubicBezTo>
                <a:cubicBezTo>
                  <a:pt x="462787" y="1340849"/>
                  <a:pt x="498535" y="1344612"/>
                  <a:pt x="468431" y="1336616"/>
                </a:cubicBezTo>
                <a:cubicBezTo>
                  <a:pt x="438327" y="1328620"/>
                  <a:pt x="347546" y="1293811"/>
                  <a:pt x="293454" y="1257593"/>
                </a:cubicBezTo>
                <a:cubicBezTo>
                  <a:pt x="239362" y="1221375"/>
                  <a:pt x="181506" y="1163049"/>
                  <a:pt x="143876" y="1119305"/>
                </a:cubicBezTo>
                <a:cubicBezTo>
                  <a:pt x="106246" y="1075561"/>
                  <a:pt x="90254" y="1040283"/>
                  <a:pt x="67676" y="995127"/>
                </a:cubicBezTo>
                <a:cubicBezTo>
                  <a:pt x="45098" y="949971"/>
                  <a:pt x="19227" y="908579"/>
                  <a:pt x="8409" y="848371"/>
                </a:cubicBezTo>
                <a:cubicBezTo>
                  <a:pt x="-2410" y="788164"/>
                  <a:pt x="-998" y="697382"/>
                  <a:pt x="2765" y="633882"/>
                </a:cubicBezTo>
                <a:cubicBezTo>
                  <a:pt x="6528" y="570382"/>
                  <a:pt x="12172" y="522875"/>
                  <a:pt x="30987" y="467371"/>
                </a:cubicBezTo>
                <a:cubicBezTo>
                  <a:pt x="49802" y="411867"/>
                  <a:pt x="77084" y="353071"/>
                  <a:pt x="115654" y="300860"/>
                </a:cubicBezTo>
                <a:cubicBezTo>
                  <a:pt x="154224" y="248649"/>
                  <a:pt x="206435" y="198320"/>
                  <a:pt x="262409" y="154105"/>
                </a:cubicBezTo>
                <a:cubicBezTo>
                  <a:pt x="318383" y="109890"/>
                  <a:pt x="367772" y="60971"/>
                  <a:pt x="451498" y="35571"/>
                </a:cubicBezTo>
                <a:cubicBezTo>
                  <a:pt x="535224" y="10171"/>
                  <a:pt x="678687" y="-5351"/>
                  <a:pt x="764765" y="1705"/>
                </a:cubicBezTo>
                <a:cubicBezTo>
                  <a:pt x="850843" y="8761"/>
                  <a:pt x="911991" y="54857"/>
                  <a:pt x="967965" y="77905"/>
                </a:cubicBezTo>
                <a:cubicBezTo>
                  <a:pt x="1023939" y="100953"/>
                  <a:pt x="1099668" y="113182"/>
                  <a:pt x="1097787" y="1512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4375289" y="5147878"/>
            <a:ext cx="1363770" cy="907633"/>
          </a:xfrm>
          <a:custGeom>
            <a:avLst/>
            <a:gdLst>
              <a:gd name="connsiteX0" fmla="*/ 23576 w 1363770"/>
              <a:gd name="connsiteY0" fmla="*/ 109057 h 907633"/>
              <a:gd name="connsiteX1" fmla="*/ 269109 w 1363770"/>
              <a:gd name="connsiteY1" fmla="*/ 154213 h 907633"/>
              <a:gd name="connsiteX2" fmla="*/ 492064 w 1363770"/>
              <a:gd name="connsiteY2" fmla="*/ 100590 h 907633"/>
              <a:gd name="connsiteX3" fmla="*/ 621887 w 1363770"/>
              <a:gd name="connsiteY3" fmla="*/ 41324 h 907633"/>
              <a:gd name="connsiteX4" fmla="*/ 655753 w 1363770"/>
              <a:gd name="connsiteY4" fmla="*/ 1813 h 907633"/>
              <a:gd name="connsiteX5" fmla="*/ 842020 w 1363770"/>
              <a:gd name="connsiteY5" fmla="*/ 100590 h 907633"/>
              <a:gd name="connsiteX6" fmla="*/ 940798 w 1363770"/>
              <a:gd name="connsiteY6" fmla="*/ 140102 h 907633"/>
              <a:gd name="connsiteX7" fmla="*/ 1084731 w 1363770"/>
              <a:gd name="connsiteY7" fmla="*/ 134457 h 907633"/>
              <a:gd name="connsiteX8" fmla="*/ 1197620 w 1363770"/>
              <a:gd name="connsiteY8" fmla="*/ 140102 h 907633"/>
              <a:gd name="connsiteX9" fmla="*/ 1262531 w 1363770"/>
              <a:gd name="connsiteY9" fmla="*/ 123168 h 907633"/>
              <a:gd name="connsiteX10" fmla="*/ 1318976 w 1363770"/>
              <a:gd name="connsiteY10" fmla="*/ 103413 h 907633"/>
              <a:gd name="connsiteX11" fmla="*/ 1341553 w 1363770"/>
              <a:gd name="connsiteY11" fmla="*/ 94946 h 907633"/>
              <a:gd name="connsiteX12" fmla="*/ 1361309 w 1363770"/>
              <a:gd name="connsiteY12" fmla="*/ 269924 h 907633"/>
              <a:gd name="connsiteX13" fmla="*/ 1282287 w 1363770"/>
              <a:gd name="connsiteY13" fmla="*/ 566257 h 907633"/>
              <a:gd name="connsiteX14" fmla="*/ 1177864 w 1363770"/>
              <a:gd name="connsiteY14" fmla="*/ 698902 h 907633"/>
              <a:gd name="connsiteX15" fmla="*/ 1025464 w 1363770"/>
              <a:gd name="connsiteY15" fmla="*/ 820257 h 907633"/>
              <a:gd name="connsiteX16" fmla="*/ 827909 w 1363770"/>
              <a:gd name="connsiteY16" fmla="*/ 896457 h 907633"/>
              <a:gd name="connsiteX17" fmla="*/ 613420 w 1363770"/>
              <a:gd name="connsiteY17" fmla="*/ 904924 h 907633"/>
              <a:gd name="connsiteX18" fmla="*/ 449731 w 1363770"/>
              <a:gd name="connsiteY18" fmla="*/ 873879 h 907633"/>
              <a:gd name="connsiteX19" fmla="*/ 294509 w 1363770"/>
              <a:gd name="connsiteY19" fmla="*/ 797679 h 907633"/>
              <a:gd name="connsiteX20" fmla="*/ 187264 w 1363770"/>
              <a:gd name="connsiteY20" fmla="*/ 684790 h 907633"/>
              <a:gd name="connsiteX21" fmla="*/ 108242 w 1363770"/>
              <a:gd name="connsiteY21" fmla="*/ 557790 h 907633"/>
              <a:gd name="connsiteX22" fmla="*/ 43331 w 1363770"/>
              <a:gd name="connsiteY22" fmla="*/ 433613 h 907633"/>
              <a:gd name="connsiteX23" fmla="*/ 15109 w 1363770"/>
              <a:gd name="connsiteY23" fmla="*/ 315079 h 907633"/>
              <a:gd name="connsiteX24" fmla="*/ 9464 w 1363770"/>
              <a:gd name="connsiteY24" fmla="*/ 233235 h 907633"/>
              <a:gd name="connsiteX25" fmla="*/ 9464 w 1363770"/>
              <a:gd name="connsiteY25" fmla="*/ 159857 h 907633"/>
              <a:gd name="connsiteX26" fmla="*/ 23576 w 1363770"/>
              <a:gd name="connsiteY26" fmla="*/ 109057 h 90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63770" h="907633">
                <a:moveTo>
                  <a:pt x="23576" y="109057"/>
                </a:moveTo>
                <a:cubicBezTo>
                  <a:pt x="66850" y="108116"/>
                  <a:pt x="191028" y="155624"/>
                  <a:pt x="269109" y="154213"/>
                </a:cubicBezTo>
                <a:cubicBezTo>
                  <a:pt x="347190" y="152802"/>
                  <a:pt x="433268" y="119405"/>
                  <a:pt x="492064" y="100590"/>
                </a:cubicBezTo>
                <a:cubicBezTo>
                  <a:pt x="550860" y="81775"/>
                  <a:pt x="594606" y="57787"/>
                  <a:pt x="621887" y="41324"/>
                </a:cubicBezTo>
                <a:cubicBezTo>
                  <a:pt x="649168" y="24861"/>
                  <a:pt x="619064" y="-8065"/>
                  <a:pt x="655753" y="1813"/>
                </a:cubicBezTo>
                <a:cubicBezTo>
                  <a:pt x="692442" y="11691"/>
                  <a:pt x="794513" y="77542"/>
                  <a:pt x="842020" y="100590"/>
                </a:cubicBezTo>
                <a:cubicBezTo>
                  <a:pt x="889527" y="123638"/>
                  <a:pt x="900346" y="134458"/>
                  <a:pt x="940798" y="140102"/>
                </a:cubicBezTo>
                <a:cubicBezTo>
                  <a:pt x="981250" y="145747"/>
                  <a:pt x="1041927" y="134457"/>
                  <a:pt x="1084731" y="134457"/>
                </a:cubicBezTo>
                <a:cubicBezTo>
                  <a:pt x="1127535" y="134457"/>
                  <a:pt x="1167987" y="141983"/>
                  <a:pt x="1197620" y="140102"/>
                </a:cubicBezTo>
                <a:cubicBezTo>
                  <a:pt x="1227253" y="138221"/>
                  <a:pt x="1242305" y="129283"/>
                  <a:pt x="1262531" y="123168"/>
                </a:cubicBezTo>
                <a:cubicBezTo>
                  <a:pt x="1282757" y="117053"/>
                  <a:pt x="1305806" y="108117"/>
                  <a:pt x="1318976" y="103413"/>
                </a:cubicBezTo>
                <a:cubicBezTo>
                  <a:pt x="1332146" y="98709"/>
                  <a:pt x="1334498" y="67194"/>
                  <a:pt x="1341553" y="94946"/>
                </a:cubicBezTo>
                <a:cubicBezTo>
                  <a:pt x="1348608" y="122698"/>
                  <a:pt x="1371187" y="191372"/>
                  <a:pt x="1361309" y="269924"/>
                </a:cubicBezTo>
                <a:cubicBezTo>
                  <a:pt x="1351431" y="348476"/>
                  <a:pt x="1312861" y="494761"/>
                  <a:pt x="1282287" y="566257"/>
                </a:cubicBezTo>
                <a:cubicBezTo>
                  <a:pt x="1251713" y="637753"/>
                  <a:pt x="1220668" y="656569"/>
                  <a:pt x="1177864" y="698902"/>
                </a:cubicBezTo>
                <a:cubicBezTo>
                  <a:pt x="1135060" y="741235"/>
                  <a:pt x="1083790" y="787331"/>
                  <a:pt x="1025464" y="820257"/>
                </a:cubicBezTo>
                <a:cubicBezTo>
                  <a:pt x="967138" y="853183"/>
                  <a:pt x="896583" y="882346"/>
                  <a:pt x="827909" y="896457"/>
                </a:cubicBezTo>
                <a:cubicBezTo>
                  <a:pt x="759235" y="910568"/>
                  <a:pt x="676450" y="908687"/>
                  <a:pt x="613420" y="904924"/>
                </a:cubicBezTo>
                <a:cubicBezTo>
                  <a:pt x="550390" y="901161"/>
                  <a:pt x="502883" y="891753"/>
                  <a:pt x="449731" y="873879"/>
                </a:cubicBezTo>
                <a:cubicBezTo>
                  <a:pt x="396579" y="856005"/>
                  <a:pt x="338254" y="829194"/>
                  <a:pt x="294509" y="797679"/>
                </a:cubicBezTo>
                <a:cubicBezTo>
                  <a:pt x="250765" y="766164"/>
                  <a:pt x="218308" y="724771"/>
                  <a:pt x="187264" y="684790"/>
                </a:cubicBezTo>
                <a:cubicBezTo>
                  <a:pt x="156220" y="644809"/>
                  <a:pt x="132231" y="599653"/>
                  <a:pt x="108242" y="557790"/>
                </a:cubicBezTo>
                <a:cubicBezTo>
                  <a:pt x="84253" y="515927"/>
                  <a:pt x="58853" y="474065"/>
                  <a:pt x="43331" y="433613"/>
                </a:cubicBezTo>
                <a:cubicBezTo>
                  <a:pt x="27809" y="393161"/>
                  <a:pt x="20753" y="348475"/>
                  <a:pt x="15109" y="315079"/>
                </a:cubicBezTo>
                <a:cubicBezTo>
                  <a:pt x="9465" y="281683"/>
                  <a:pt x="10405" y="259105"/>
                  <a:pt x="9464" y="233235"/>
                </a:cubicBezTo>
                <a:cubicBezTo>
                  <a:pt x="8523" y="207365"/>
                  <a:pt x="8994" y="179612"/>
                  <a:pt x="9464" y="159857"/>
                </a:cubicBezTo>
                <a:cubicBezTo>
                  <a:pt x="9934" y="140102"/>
                  <a:pt x="-19698" y="109998"/>
                  <a:pt x="23576" y="109057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4777615" y="4056151"/>
            <a:ext cx="509309" cy="713986"/>
          </a:xfrm>
          <a:custGeom>
            <a:avLst/>
            <a:gdLst>
              <a:gd name="connsiteX0" fmla="*/ 10716 w 509309"/>
              <a:gd name="connsiteY0" fmla="*/ 704073 h 713986"/>
              <a:gd name="connsiteX1" fmla="*/ 5072 w 509309"/>
              <a:gd name="connsiteY1" fmla="*/ 458540 h 713986"/>
              <a:gd name="connsiteX2" fmla="*/ 22005 w 509309"/>
              <a:gd name="connsiteY2" fmla="*/ 314606 h 713986"/>
              <a:gd name="connsiteX3" fmla="*/ 81272 w 509309"/>
              <a:gd name="connsiteY3" fmla="*/ 213006 h 713986"/>
              <a:gd name="connsiteX4" fmla="*/ 126427 w 509309"/>
              <a:gd name="connsiteY4" fmla="*/ 133984 h 713986"/>
              <a:gd name="connsiteX5" fmla="*/ 165938 w 509309"/>
              <a:gd name="connsiteY5" fmla="*/ 86006 h 713986"/>
              <a:gd name="connsiteX6" fmla="*/ 233672 w 509309"/>
              <a:gd name="connsiteY6" fmla="*/ 23917 h 713986"/>
              <a:gd name="connsiteX7" fmla="*/ 259072 w 509309"/>
              <a:gd name="connsiteY7" fmla="*/ 6984 h 713986"/>
              <a:gd name="connsiteX8" fmla="*/ 377605 w 509309"/>
              <a:gd name="connsiteY8" fmla="*/ 133984 h 713986"/>
              <a:gd name="connsiteX9" fmla="*/ 476383 w 509309"/>
              <a:gd name="connsiteY9" fmla="*/ 359762 h 713986"/>
              <a:gd name="connsiteX10" fmla="*/ 496138 w 509309"/>
              <a:gd name="connsiteY10" fmla="*/ 498051 h 713986"/>
              <a:gd name="connsiteX11" fmla="*/ 498961 w 509309"/>
              <a:gd name="connsiteY11" fmla="*/ 630695 h 713986"/>
              <a:gd name="connsiteX12" fmla="*/ 498961 w 509309"/>
              <a:gd name="connsiteY12" fmla="*/ 670206 h 713986"/>
              <a:gd name="connsiteX13" fmla="*/ 360672 w 509309"/>
              <a:gd name="connsiteY13" fmla="*/ 644806 h 713986"/>
              <a:gd name="connsiteX14" fmla="*/ 292938 w 509309"/>
              <a:gd name="connsiteY14" fmla="*/ 633517 h 713986"/>
              <a:gd name="connsiteX15" fmla="*/ 233672 w 509309"/>
              <a:gd name="connsiteY15" fmla="*/ 639162 h 713986"/>
              <a:gd name="connsiteX16" fmla="*/ 185694 w 509309"/>
              <a:gd name="connsiteY16" fmla="*/ 656095 h 713986"/>
              <a:gd name="connsiteX17" fmla="*/ 117961 w 509309"/>
              <a:gd name="connsiteY17" fmla="*/ 667384 h 713986"/>
              <a:gd name="connsiteX18" fmla="*/ 10716 w 509309"/>
              <a:gd name="connsiteY18" fmla="*/ 704073 h 71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9309" h="713986">
                <a:moveTo>
                  <a:pt x="10716" y="704073"/>
                </a:moveTo>
                <a:cubicBezTo>
                  <a:pt x="-8099" y="669266"/>
                  <a:pt x="3191" y="523451"/>
                  <a:pt x="5072" y="458540"/>
                </a:cubicBezTo>
                <a:cubicBezTo>
                  <a:pt x="6953" y="393629"/>
                  <a:pt x="9305" y="355528"/>
                  <a:pt x="22005" y="314606"/>
                </a:cubicBezTo>
                <a:cubicBezTo>
                  <a:pt x="34705" y="273684"/>
                  <a:pt x="63868" y="243110"/>
                  <a:pt x="81272" y="213006"/>
                </a:cubicBezTo>
                <a:cubicBezTo>
                  <a:pt x="98676" y="182902"/>
                  <a:pt x="112316" y="155151"/>
                  <a:pt x="126427" y="133984"/>
                </a:cubicBezTo>
                <a:cubicBezTo>
                  <a:pt x="140538" y="112817"/>
                  <a:pt x="148064" y="104350"/>
                  <a:pt x="165938" y="86006"/>
                </a:cubicBezTo>
                <a:cubicBezTo>
                  <a:pt x="183812" y="67661"/>
                  <a:pt x="218150" y="37087"/>
                  <a:pt x="233672" y="23917"/>
                </a:cubicBezTo>
                <a:cubicBezTo>
                  <a:pt x="249194" y="10747"/>
                  <a:pt x="235083" y="-11360"/>
                  <a:pt x="259072" y="6984"/>
                </a:cubicBezTo>
                <a:cubicBezTo>
                  <a:pt x="283061" y="25328"/>
                  <a:pt x="341387" y="75188"/>
                  <a:pt x="377605" y="133984"/>
                </a:cubicBezTo>
                <a:cubicBezTo>
                  <a:pt x="413823" y="192780"/>
                  <a:pt x="456628" y="299084"/>
                  <a:pt x="476383" y="359762"/>
                </a:cubicBezTo>
                <a:cubicBezTo>
                  <a:pt x="496139" y="420440"/>
                  <a:pt x="492375" y="452896"/>
                  <a:pt x="496138" y="498051"/>
                </a:cubicBezTo>
                <a:cubicBezTo>
                  <a:pt x="499901" y="543206"/>
                  <a:pt x="498491" y="602003"/>
                  <a:pt x="498961" y="630695"/>
                </a:cubicBezTo>
                <a:cubicBezTo>
                  <a:pt x="499431" y="659387"/>
                  <a:pt x="522009" y="667854"/>
                  <a:pt x="498961" y="670206"/>
                </a:cubicBezTo>
                <a:cubicBezTo>
                  <a:pt x="475913" y="672558"/>
                  <a:pt x="395009" y="650921"/>
                  <a:pt x="360672" y="644806"/>
                </a:cubicBezTo>
                <a:cubicBezTo>
                  <a:pt x="326335" y="638691"/>
                  <a:pt x="314105" y="634458"/>
                  <a:pt x="292938" y="633517"/>
                </a:cubicBezTo>
                <a:cubicBezTo>
                  <a:pt x="271771" y="632576"/>
                  <a:pt x="251546" y="635399"/>
                  <a:pt x="233672" y="639162"/>
                </a:cubicBezTo>
                <a:cubicBezTo>
                  <a:pt x="215798" y="642925"/>
                  <a:pt x="204979" y="651391"/>
                  <a:pt x="185694" y="656095"/>
                </a:cubicBezTo>
                <a:cubicBezTo>
                  <a:pt x="166409" y="660799"/>
                  <a:pt x="147594" y="663621"/>
                  <a:pt x="117961" y="667384"/>
                </a:cubicBezTo>
                <a:cubicBezTo>
                  <a:pt x="88328" y="671147"/>
                  <a:pt x="29531" y="738880"/>
                  <a:pt x="10716" y="704073"/>
                </a:cubicBezTo>
                <a:close/>
              </a:path>
            </a:pathLst>
          </a:custGeom>
          <a:solidFill>
            <a:srgbClr val="A56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5041763" y="4736043"/>
            <a:ext cx="701611" cy="544613"/>
          </a:xfrm>
          <a:custGeom>
            <a:avLst/>
            <a:gdLst>
              <a:gd name="connsiteX0" fmla="*/ 240457 w 701611"/>
              <a:gd name="connsiteY0" fmla="*/ 1603 h 544613"/>
              <a:gd name="connsiteX1" fmla="*/ 392857 w 701611"/>
              <a:gd name="connsiteY1" fmla="*/ 89092 h 544613"/>
              <a:gd name="connsiteX2" fmla="*/ 542435 w 701611"/>
              <a:gd name="connsiteY2" fmla="*/ 207625 h 544613"/>
              <a:gd name="connsiteX3" fmla="*/ 612990 w 701611"/>
              <a:gd name="connsiteY3" fmla="*/ 309225 h 544613"/>
              <a:gd name="connsiteX4" fmla="*/ 658146 w 701611"/>
              <a:gd name="connsiteY4" fmla="*/ 422114 h 544613"/>
              <a:gd name="connsiteX5" fmla="*/ 689190 w 701611"/>
              <a:gd name="connsiteY5" fmla="*/ 501137 h 544613"/>
              <a:gd name="connsiteX6" fmla="*/ 438013 w 701611"/>
              <a:gd name="connsiteY6" fmla="*/ 543470 h 544613"/>
              <a:gd name="connsiteX7" fmla="*/ 271502 w 701611"/>
              <a:gd name="connsiteY7" fmla="*/ 529359 h 544613"/>
              <a:gd name="connsiteX8" fmla="*/ 150146 w 701611"/>
              <a:gd name="connsiteY8" fmla="*/ 495492 h 544613"/>
              <a:gd name="connsiteX9" fmla="*/ 76768 w 701611"/>
              <a:gd name="connsiteY9" fmla="*/ 453159 h 544613"/>
              <a:gd name="connsiteX10" fmla="*/ 3390 w 701611"/>
              <a:gd name="connsiteY10" fmla="*/ 396714 h 544613"/>
              <a:gd name="connsiteX11" fmla="*/ 192479 w 701611"/>
              <a:gd name="connsiteY11" fmla="*/ 165292 h 544613"/>
              <a:gd name="connsiteX12" fmla="*/ 240457 w 701611"/>
              <a:gd name="connsiteY12" fmla="*/ 1603 h 54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1611" h="544613">
                <a:moveTo>
                  <a:pt x="240457" y="1603"/>
                </a:moveTo>
                <a:cubicBezTo>
                  <a:pt x="273853" y="-11097"/>
                  <a:pt x="342527" y="54755"/>
                  <a:pt x="392857" y="89092"/>
                </a:cubicBezTo>
                <a:cubicBezTo>
                  <a:pt x="443187" y="123429"/>
                  <a:pt x="505746" y="170936"/>
                  <a:pt x="542435" y="207625"/>
                </a:cubicBezTo>
                <a:cubicBezTo>
                  <a:pt x="579124" y="244314"/>
                  <a:pt x="593705" y="273477"/>
                  <a:pt x="612990" y="309225"/>
                </a:cubicBezTo>
                <a:cubicBezTo>
                  <a:pt x="632275" y="344973"/>
                  <a:pt x="645446" y="390129"/>
                  <a:pt x="658146" y="422114"/>
                </a:cubicBezTo>
                <a:cubicBezTo>
                  <a:pt x="670846" y="454099"/>
                  <a:pt x="725879" y="480911"/>
                  <a:pt x="689190" y="501137"/>
                </a:cubicBezTo>
                <a:cubicBezTo>
                  <a:pt x="652501" y="521363"/>
                  <a:pt x="507628" y="538766"/>
                  <a:pt x="438013" y="543470"/>
                </a:cubicBezTo>
                <a:cubicBezTo>
                  <a:pt x="368398" y="548174"/>
                  <a:pt x="319480" y="537355"/>
                  <a:pt x="271502" y="529359"/>
                </a:cubicBezTo>
                <a:cubicBezTo>
                  <a:pt x="223524" y="521363"/>
                  <a:pt x="182602" y="508192"/>
                  <a:pt x="150146" y="495492"/>
                </a:cubicBezTo>
                <a:cubicBezTo>
                  <a:pt x="117690" y="482792"/>
                  <a:pt x="101227" y="469622"/>
                  <a:pt x="76768" y="453159"/>
                </a:cubicBezTo>
                <a:cubicBezTo>
                  <a:pt x="52309" y="436696"/>
                  <a:pt x="-15895" y="444692"/>
                  <a:pt x="3390" y="396714"/>
                </a:cubicBezTo>
                <a:cubicBezTo>
                  <a:pt x="22675" y="348736"/>
                  <a:pt x="152027" y="230203"/>
                  <a:pt x="192479" y="165292"/>
                </a:cubicBezTo>
                <a:cubicBezTo>
                  <a:pt x="232931" y="100381"/>
                  <a:pt x="207061" y="14303"/>
                  <a:pt x="240457" y="1603"/>
                </a:cubicBezTo>
                <a:close/>
              </a:path>
            </a:pathLst>
          </a:custGeom>
          <a:solidFill>
            <a:srgbClr val="A56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4397968" y="4760083"/>
            <a:ext cx="642925" cy="519210"/>
          </a:xfrm>
          <a:custGeom>
            <a:avLst/>
            <a:gdLst>
              <a:gd name="connsiteX0" fmla="*/ 897 w 642925"/>
              <a:gd name="connsiteY0" fmla="*/ 496852 h 519210"/>
              <a:gd name="connsiteX1" fmla="*/ 48874 w 642925"/>
              <a:gd name="connsiteY1" fmla="*/ 319052 h 519210"/>
              <a:gd name="connsiteX2" fmla="*/ 142008 w 642925"/>
              <a:gd name="connsiteY2" fmla="*/ 192052 h 519210"/>
              <a:gd name="connsiteX3" fmla="*/ 218208 w 642925"/>
              <a:gd name="connsiteY3" fmla="*/ 118674 h 519210"/>
              <a:gd name="connsiteX4" fmla="*/ 300052 w 642925"/>
              <a:gd name="connsiteY4" fmla="*/ 62230 h 519210"/>
              <a:gd name="connsiteX5" fmla="*/ 384719 w 642925"/>
              <a:gd name="connsiteY5" fmla="*/ 5785 h 519210"/>
              <a:gd name="connsiteX6" fmla="*/ 460919 w 642925"/>
              <a:gd name="connsiteY6" fmla="*/ 211808 h 519210"/>
              <a:gd name="connsiteX7" fmla="*/ 534297 w 642925"/>
              <a:gd name="connsiteY7" fmla="*/ 290830 h 519210"/>
              <a:gd name="connsiteX8" fmla="*/ 610497 w 642925"/>
              <a:gd name="connsiteY8" fmla="*/ 375497 h 519210"/>
              <a:gd name="connsiteX9" fmla="*/ 624608 w 642925"/>
              <a:gd name="connsiteY9" fmla="*/ 389608 h 519210"/>
              <a:gd name="connsiteX10" fmla="*/ 359319 w 642925"/>
              <a:gd name="connsiteY10" fmla="*/ 508141 h 519210"/>
              <a:gd name="connsiteX11" fmla="*/ 221030 w 642925"/>
              <a:gd name="connsiteY11" fmla="*/ 513785 h 519210"/>
              <a:gd name="connsiteX12" fmla="*/ 88385 w 642925"/>
              <a:gd name="connsiteY12" fmla="*/ 505319 h 519210"/>
              <a:gd name="connsiteX13" fmla="*/ 897 w 642925"/>
              <a:gd name="connsiteY13" fmla="*/ 496852 h 51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925" h="519210">
                <a:moveTo>
                  <a:pt x="897" y="496852"/>
                </a:moveTo>
                <a:cubicBezTo>
                  <a:pt x="-5688" y="465807"/>
                  <a:pt x="25355" y="369852"/>
                  <a:pt x="48874" y="319052"/>
                </a:cubicBezTo>
                <a:cubicBezTo>
                  <a:pt x="72393" y="268252"/>
                  <a:pt x="113786" y="225448"/>
                  <a:pt x="142008" y="192052"/>
                </a:cubicBezTo>
                <a:cubicBezTo>
                  <a:pt x="170230" y="158656"/>
                  <a:pt x="191867" y="140311"/>
                  <a:pt x="218208" y="118674"/>
                </a:cubicBezTo>
                <a:cubicBezTo>
                  <a:pt x="244549" y="97037"/>
                  <a:pt x="272300" y="81045"/>
                  <a:pt x="300052" y="62230"/>
                </a:cubicBezTo>
                <a:cubicBezTo>
                  <a:pt x="327804" y="43415"/>
                  <a:pt x="357908" y="-19145"/>
                  <a:pt x="384719" y="5785"/>
                </a:cubicBezTo>
                <a:cubicBezTo>
                  <a:pt x="411530" y="30715"/>
                  <a:pt x="435989" y="164301"/>
                  <a:pt x="460919" y="211808"/>
                </a:cubicBezTo>
                <a:cubicBezTo>
                  <a:pt x="485849" y="259315"/>
                  <a:pt x="509367" y="263549"/>
                  <a:pt x="534297" y="290830"/>
                </a:cubicBezTo>
                <a:cubicBezTo>
                  <a:pt x="559227" y="318111"/>
                  <a:pt x="595445" y="359034"/>
                  <a:pt x="610497" y="375497"/>
                </a:cubicBezTo>
                <a:cubicBezTo>
                  <a:pt x="625549" y="391960"/>
                  <a:pt x="666471" y="367501"/>
                  <a:pt x="624608" y="389608"/>
                </a:cubicBezTo>
                <a:cubicBezTo>
                  <a:pt x="582745" y="411715"/>
                  <a:pt x="426582" y="487445"/>
                  <a:pt x="359319" y="508141"/>
                </a:cubicBezTo>
                <a:cubicBezTo>
                  <a:pt x="292056" y="528837"/>
                  <a:pt x="266186" y="514255"/>
                  <a:pt x="221030" y="513785"/>
                </a:cubicBezTo>
                <a:cubicBezTo>
                  <a:pt x="175874" y="513315"/>
                  <a:pt x="124603" y="508141"/>
                  <a:pt x="88385" y="505319"/>
                </a:cubicBezTo>
                <a:cubicBezTo>
                  <a:pt x="52167" y="502497"/>
                  <a:pt x="7482" y="527897"/>
                  <a:pt x="897" y="496852"/>
                </a:cubicBezTo>
                <a:close/>
              </a:path>
            </a:pathLst>
          </a:custGeom>
          <a:solidFill>
            <a:srgbClr val="A56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770517" y="3916884"/>
            <a:ext cx="1371600" cy="1371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379109" y="4698786"/>
            <a:ext cx="1371600" cy="137160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921909" y="3920067"/>
            <a:ext cx="1371600" cy="1371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2939033" y="3727291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33" y="3727291"/>
                <a:ext cx="457200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3554471" y="4850411"/>
                <a:ext cx="22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471" y="4850411"/>
                <a:ext cx="228600" cy="338554"/>
              </a:xfrm>
              <a:prstGeom prst="rect">
                <a:avLst/>
              </a:prstGeom>
              <a:blipFill rotWithShape="0">
                <a:blip r:embed="rId9"/>
                <a:stretch>
                  <a:fillRect r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3727470" y="5603928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0" y="5603928"/>
                <a:ext cx="381000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4239658" y="4029358"/>
                <a:ext cx="22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658" y="4029358"/>
                <a:ext cx="228600" cy="338554"/>
              </a:xfrm>
              <a:prstGeom prst="rect">
                <a:avLst/>
              </a:prstGeom>
              <a:blipFill rotWithShape="0">
                <a:blip r:embed="rId11"/>
                <a:stretch>
                  <a:fillRect r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3953430" y="4293143"/>
                <a:ext cx="22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430" y="4293143"/>
                <a:ext cx="228600" cy="338554"/>
              </a:xfrm>
              <a:prstGeom prst="rect">
                <a:avLst/>
              </a:prstGeom>
              <a:blipFill rotWithShape="0">
                <a:blip r:embed="rId12"/>
                <a:stretch>
                  <a:fillRect r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/>
              <p:cNvSpPr txBox="1"/>
              <p:nvPr/>
            </p:nvSpPr>
            <p:spPr>
              <a:xfrm>
                <a:off x="4191184" y="4576393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184" y="4576393"/>
                <a:ext cx="381000" cy="33855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/>
              <p:cNvSpPr txBox="1"/>
              <p:nvPr/>
            </p:nvSpPr>
            <p:spPr>
              <a:xfrm>
                <a:off x="4732999" y="4271928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999" y="4271928"/>
                <a:ext cx="381000" cy="3385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/>
              <p:cNvSpPr txBox="1"/>
              <p:nvPr/>
            </p:nvSpPr>
            <p:spPr>
              <a:xfrm>
                <a:off x="4833801" y="4082414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801" y="4082414"/>
                <a:ext cx="381000" cy="3385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/>
              <p:cNvSpPr txBox="1"/>
              <p:nvPr/>
            </p:nvSpPr>
            <p:spPr>
              <a:xfrm>
                <a:off x="4945012" y="4407125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012" y="4407125"/>
                <a:ext cx="381000" cy="33855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/>
              <p:cNvSpPr txBox="1"/>
              <p:nvPr/>
            </p:nvSpPr>
            <p:spPr>
              <a:xfrm>
                <a:off x="5173392" y="4897349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135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392" y="4897349"/>
                <a:ext cx="381000" cy="338554"/>
              </a:xfrm>
              <a:prstGeom prst="rect">
                <a:avLst/>
              </a:prstGeom>
              <a:blipFill rotWithShape="0">
                <a:blip r:embed="rId17"/>
                <a:stretch>
                  <a:fillRect r="-3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/>
              <p:cNvSpPr txBox="1"/>
              <p:nvPr/>
            </p:nvSpPr>
            <p:spPr>
              <a:xfrm>
                <a:off x="4454230" y="4914947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230" y="4914947"/>
                <a:ext cx="381000" cy="338554"/>
              </a:xfrm>
              <a:prstGeom prst="rect">
                <a:avLst/>
              </a:prstGeom>
              <a:blipFill rotWithShape="0">
                <a:blip r:embed="rId18"/>
                <a:stretch>
                  <a:fillRect r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/>
              <p:cNvSpPr txBox="1"/>
              <p:nvPr/>
            </p:nvSpPr>
            <p:spPr>
              <a:xfrm>
                <a:off x="5142310" y="5397333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10" y="5397333"/>
                <a:ext cx="381000" cy="338554"/>
              </a:xfrm>
              <a:prstGeom prst="rect">
                <a:avLst/>
              </a:prstGeom>
              <a:blipFill rotWithShape="0">
                <a:blip r:embed="rId19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/>
              <p:cNvSpPr txBox="1"/>
              <p:nvPr/>
            </p:nvSpPr>
            <p:spPr>
              <a:xfrm>
                <a:off x="4605256" y="5432417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256" y="5432417"/>
                <a:ext cx="381000" cy="33855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5537106" y="4491855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106" y="4491855"/>
                <a:ext cx="381000" cy="33855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/>
              <p:cNvSpPr txBox="1"/>
              <p:nvPr/>
            </p:nvSpPr>
            <p:spPr>
              <a:xfrm>
                <a:off x="5392366" y="4034572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366" y="4034572"/>
                <a:ext cx="381000" cy="33855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/>
              <p:cNvSpPr txBox="1"/>
              <p:nvPr/>
            </p:nvSpPr>
            <p:spPr>
              <a:xfrm>
                <a:off x="4791844" y="4669497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240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844" y="4669497"/>
                <a:ext cx="381000" cy="338554"/>
              </a:xfrm>
              <a:prstGeom prst="rect">
                <a:avLst/>
              </a:prstGeom>
              <a:blipFill rotWithShape="0">
                <a:blip r:embed="rId23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6257997" y="4246188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997" y="4246188"/>
                <a:ext cx="381000" cy="33855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5917748" y="5593281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748" y="5593281"/>
                <a:ext cx="381000" cy="33855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/>
              <p:cNvSpPr txBox="1"/>
              <p:nvPr/>
            </p:nvSpPr>
            <p:spPr>
              <a:xfrm>
                <a:off x="6120948" y="4959606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48" y="4959606"/>
                <a:ext cx="381000" cy="338554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0" name="Picture 15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8053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3" grpId="0" animBg="1"/>
      <p:bldP spid="94" grpId="0" animBg="1"/>
      <p:bldP spid="95" grpId="0"/>
      <p:bldP spid="96" grpId="0"/>
      <p:bldP spid="97" grpId="0"/>
      <p:bldP spid="98" grpId="0" animBg="1"/>
      <p:bldP spid="9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7" grpId="0"/>
      <p:bldP spid="121" grpId="0"/>
      <p:bldP spid="127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Case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</m:t>
                    </m:r>
                  </m:oMath>
                </a14:m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number of elements of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satisfy exactly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conditions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>
                <a:blip r:embed="rId3"/>
                <a:stretch>
                  <a:fillRect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9A065-8151-4F45-B403-06189971DF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07592" y="2125079"/>
                <a:ext cx="7315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+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+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−2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−2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−2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+3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𝑁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92" y="2125079"/>
                <a:ext cx="7315200" cy="338554"/>
              </a:xfrm>
              <a:prstGeom prst="rect">
                <a:avLst/>
              </a:prstGeom>
              <a:blipFill>
                <a:blip r:embed="rId3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632924" y="2602126"/>
                <a:ext cx="18219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−2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+3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924" y="2602126"/>
                <a:ext cx="1821919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751385" y="3591288"/>
                <a:ext cx="11612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− 3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385" y="3591288"/>
                <a:ext cx="1161239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969306" y="3134223"/>
                <a:ext cx="548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+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+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−3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𝑁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06" y="3134223"/>
                <a:ext cx="5488600" cy="338554"/>
              </a:xfrm>
              <a:prstGeom prst="rect">
                <a:avLst/>
              </a:prstGeom>
              <a:blipFill>
                <a:blip r:embed="rId3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1325635" y="1633914"/>
                <a:ext cx="5790621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lvl="0"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</m:acc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635" y="1633914"/>
                <a:ext cx="5790621" cy="501356"/>
              </a:xfrm>
              <a:prstGeom prst="rect">
                <a:avLst/>
              </a:prstGeom>
              <a:blipFill>
                <a:blip r:embed="rId35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202642" y="2454640"/>
                <a:ext cx="3383876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Calibri" panose="020F050202020403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Calibri" panose="020F050202020403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42" y="2454640"/>
                <a:ext cx="3383876" cy="64556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818185" y="3509887"/>
                <a:ext cx="1161239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 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85" y="3509887"/>
                <a:ext cx="1161239" cy="501356"/>
              </a:xfrm>
              <a:prstGeom prst="rect">
                <a:avLst/>
              </a:prstGeom>
              <a:blipFill>
                <a:blip r:embed="rId37"/>
                <a:stretch>
                  <a:fillRect r="-1675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270696" y="4092310"/>
                <a:ext cx="25624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=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696" y="4092310"/>
                <a:ext cx="2562430" cy="33855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358623" y="2526742"/>
                <a:ext cx="221989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623" y="2526742"/>
                <a:ext cx="2219890" cy="501356"/>
              </a:xfrm>
              <a:prstGeom prst="rect">
                <a:avLst/>
              </a:prstGeom>
              <a:blipFill>
                <a:blip r:embed="rId41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5331535" y="3770791"/>
            <a:ext cx="3429000" cy="2569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970919" y="3973991"/>
            <a:ext cx="1116198" cy="1308739"/>
          </a:xfrm>
          <a:custGeom>
            <a:avLst/>
            <a:gdLst>
              <a:gd name="connsiteX0" fmla="*/ 327 w 1116198"/>
              <a:gd name="connsiteY0" fmla="*/ 143933 h 1308739"/>
              <a:gd name="connsiteX1" fmla="*/ 169660 w 1116198"/>
              <a:gd name="connsiteY1" fmla="*/ 304800 h 1308739"/>
              <a:gd name="connsiteX2" fmla="*/ 265616 w 1116198"/>
              <a:gd name="connsiteY2" fmla="*/ 539044 h 1308739"/>
              <a:gd name="connsiteX3" fmla="*/ 276905 w 1116198"/>
              <a:gd name="connsiteY3" fmla="*/ 773289 h 1308739"/>
              <a:gd name="connsiteX4" fmla="*/ 271260 w 1116198"/>
              <a:gd name="connsiteY4" fmla="*/ 809978 h 1308739"/>
              <a:gd name="connsiteX5" fmla="*/ 432127 w 1116198"/>
              <a:gd name="connsiteY5" fmla="*/ 889000 h 1308739"/>
              <a:gd name="connsiteX6" fmla="*/ 528083 w 1116198"/>
              <a:gd name="connsiteY6" fmla="*/ 979311 h 1308739"/>
              <a:gd name="connsiteX7" fmla="*/ 621216 w 1116198"/>
              <a:gd name="connsiteY7" fmla="*/ 1086556 h 1308739"/>
              <a:gd name="connsiteX8" fmla="*/ 688949 w 1116198"/>
              <a:gd name="connsiteY8" fmla="*/ 1190978 h 1308739"/>
              <a:gd name="connsiteX9" fmla="*/ 722816 w 1116198"/>
              <a:gd name="connsiteY9" fmla="*/ 1281289 h 1308739"/>
              <a:gd name="connsiteX10" fmla="*/ 725638 w 1116198"/>
              <a:gd name="connsiteY10" fmla="*/ 1303867 h 1308739"/>
              <a:gd name="connsiteX11" fmla="*/ 866749 w 1116198"/>
              <a:gd name="connsiteY11" fmla="*/ 1199444 h 1308739"/>
              <a:gd name="connsiteX12" fmla="*/ 1007860 w 1116198"/>
              <a:gd name="connsiteY12" fmla="*/ 1027289 h 1308739"/>
              <a:gd name="connsiteX13" fmla="*/ 1115105 w 1116198"/>
              <a:gd name="connsiteY13" fmla="*/ 714022 h 1308739"/>
              <a:gd name="connsiteX14" fmla="*/ 1053016 w 1116198"/>
              <a:gd name="connsiteY14" fmla="*/ 406400 h 1308739"/>
              <a:gd name="connsiteX15" fmla="*/ 892149 w 1116198"/>
              <a:gd name="connsiteY15" fmla="*/ 172156 h 1308739"/>
              <a:gd name="connsiteX16" fmla="*/ 708705 w 1116198"/>
              <a:gd name="connsiteY16" fmla="*/ 64911 h 1308739"/>
              <a:gd name="connsiteX17" fmla="*/ 482927 w 1116198"/>
              <a:gd name="connsiteY17" fmla="*/ 2822 h 1308739"/>
              <a:gd name="connsiteX18" fmla="*/ 274083 w 1116198"/>
              <a:gd name="connsiteY18" fmla="*/ 16933 h 1308739"/>
              <a:gd name="connsiteX19" fmla="*/ 130149 w 1116198"/>
              <a:gd name="connsiteY19" fmla="*/ 73378 h 1308739"/>
              <a:gd name="connsiteX20" fmla="*/ 327 w 1116198"/>
              <a:gd name="connsiteY20" fmla="*/ 143933 h 130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6198" h="1308739">
                <a:moveTo>
                  <a:pt x="327" y="143933"/>
                </a:moveTo>
                <a:cubicBezTo>
                  <a:pt x="6912" y="182503"/>
                  <a:pt x="125445" y="238948"/>
                  <a:pt x="169660" y="304800"/>
                </a:cubicBezTo>
                <a:cubicBezTo>
                  <a:pt x="213875" y="370652"/>
                  <a:pt x="247742" y="460963"/>
                  <a:pt x="265616" y="539044"/>
                </a:cubicBezTo>
                <a:cubicBezTo>
                  <a:pt x="283490" y="617125"/>
                  <a:pt x="275964" y="728133"/>
                  <a:pt x="276905" y="773289"/>
                </a:cubicBezTo>
                <a:cubicBezTo>
                  <a:pt x="277846" y="818445"/>
                  <a:pt x="245390" y="790693"/>
                  <a:pt x="271260" y="809978"/>
                </a:cubicBezTo>
                <a:cubicBezTo>
                  <a:pt x="297130" y="829263"/>
                  <a:pt x="389323" y="860778"/>
                  <a:pt x="432127" y="889000"/>
                </a:cubicBezTo>
                <a:cubicBezTo>
                  <a:pt x="474931" y="917222"/>
                  <a:pt x="496568" y="946385"/>
                  <a:pt x="528083" y="979311"/>
                </a:cubicBezTo>
                <a:cubicBezTo>
                  <a:pt x="559598" y="1012237"/>
                  <a:pt x="594405" y="1051278"/>
                  <a:pt x="621216" y="1086556"/>
                </a:cubicBezTo>
                <a:cubicBezTo>
                  <a:pt x="648027" y="1121834"/>
                  <a:pt x="672016" y="1158523"/>
                  <a:pt x="688949" y="1190978"/>
                </a:cubicBezTo>
                <a:cubicBezTo>
                  <a:pt x="705882" y="1223433"/>
                  <a:pt x="716701" y="1262474"/>
                  <a:pt x="722816" y="1281289"/>
                </a:cubicBezTo>
                <a:cubicBezTo>
                  <a:pt x="728931" y="1300104"/>
                  <a:pt x="701649" y="1317508"/>
                  <a:pt x="725638" y="1303867"/>
                </a:cubicBezTo>
                <a:cubicBezTo>
                  <a:pt x="749627" y="1290226"/>
                  <a:pt x="819712" y="1245540"/>
                  <a:pt x="866749" y="1199444"/>
                </a:cubicBezTo>
                <a:cubicBezTo>
                  <a:pt x="913786" y="1153348"/>
                  <a:pt x="966467" y="1108193"/>
                  <a:pt x="1007860" y="1027289"/>
                </a:cubicBezTo>
                <a:cubicBezTo>
                  <a:pt x="1049253" y="946385"/>
                  <a:pt x="1107579" y="817503"/>
                  <a:pt x="1115105" y="714022"/>
                </a:cubicBezTo>
                <a:cubicBezTo>
                  <a:pt x="1122631" y="610541"/>
                  <a:pt x="1090175" y="496711"/>
                  <a:pt x="1053016" y="406400"/>
                </a:cubicBezTo>
                <a:cubicBezTo>
                  <a:pt x="1015857" y="316089"/>
                  <a:pt x="949534" y="229071"/>
                  <a:pt x="892149" y="172156"/>
                </a:cubicBezTo>
                <a:cubicBezTo>
                  <a:pt x="834764" y="115241"/>
                  <a:pt x="776909" y="93133"/>
                  <a:pt x="708705" y="64911"/>
                </a:cubicBezTo>
                <a:cubicBezTo>
                  <a:pt x="640501" y="36689"/>
                  <a:pt x="555364" y="10818"/>
                  <a:pt x="482927" y="2822"/>
                </a:cubicBezTo>
                <a:cubicBezTo>
                  <a:pt x="410490" y="-5174"/>
                  <a:pt x="332879" y="5174"/>
                  <a:pt x="274083" y="16933"/>
                </a:cubicBezTo>
                <a:cubicBezTo>
                  <a:pt x="215287" y="28692"/>
                  <a:pt x="172012" y="51741"/>
                  <a:pt x="130149" y="73378"/>
                </a:cubicBezTo>
                <a:cubicBezTo>
                  <a:pt x="88286" y="95015"/>
                  <a:pt x="-6258" y="105363"/>
                  <a:pt x="327" y="14393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715235" y="3842894"/>
                <a:ext cx="2993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235" y="3842894"/>
                <a:ext cx="299399" cy="338554"/>
              </a:xfrm>
              <a:prstGeom prst="rect">
                <a:avLst/>
              </a:prstGeom>
              <a:blipFill>
                <a:blip r:embed="rId42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906933" y="3890633"/>
                <a:ext cx="2993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33" y="3890633"/>
                <a:ext cx="299399" cy="338554"/>
              </a:xfrm>
              <a:prstGeom prst="rect">
                <a:avLst/>
              </a:prstGeom>
              <a:blipFill>
                <a:blip r:embed="rId43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247557" y="5863517"/>
                <a:ext cx="2993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557" y="5863517"/>
                <a:ext cx="299399" cy="338554"/>
              </a:xfrm>
              <a:prstGeom prst="rect">
                <a:avLst/>
              </a:prstGeom>
              <a:blipFill>
                <a:blip r:embed="rId44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5870637" y="3966642"/>
            <a:ext cx="1097821" cy="1340134"/>
          </a:xfrm>
          <a:custGeom>
            <a:avLst/>
            <a:gdLst>
              <a:gd name="connsiteX0" fmla="*/ 1097787 w 1097821"/>
              <a:gd name="connsiteY0" fmla="*/ 151282 h 1340134"/>
              <a:gd name="connsiteX1" fmla="*/ 956676 w 1097821"/>
              <a:gd name="connsiteY1" fmla="*/ 306505 h 1340134"/>
              <a:gd name="connsiteX2" fmla="*/ 894587 w 1097821"/>
              <a:gd name="connsiteY2" fmla="*/ 439149 h 1340134"/>
              <a:gd name="connsiteX3" fmla="*/ 846609 w 1097821"/>
              <a:gd name="connsiteY3" fmla="*/ 566149 h 1340134"/>
              <a:gd name="connsiteX4" fmla="*/ 843787 w 1097821"/>
              <a:gd name="connsiteY4" fmla="*/ 645171 h 1340134"/>
              <a:gd name="connsiteX5" fmla="*/ 840965 w 1097821"/>
              <a:gd name="connsiteY5" fmla="*/ 766527 h 1340134"/>
              <a:gd name="connsiteX6" fmla="*/ 855076 w 1097821"/>
              <a:gd name="connsiteY6" fmla="*/ 842727 h 1340134"/>
              <a:gd name="connsiteX7" fmla="*/ 798631 w 1097821"/>
              <a:gd name="connsiteY7" fmla="*/ 876593 h 1340134"/>
              <a:gd name="connsiteX8" fmla="*/ 742187 w 1097821"/>
              <a:gd name="connsiteY8" fmla="*/ 910460 h 1340134"/>
              <a:gd name="connsiteX9" fmla="*/ 682920 w 1097821"/>
              <a:gd name="connsiteY9" fmla="*/ 944327 h 1340134"/>
              <a:gd name="connsiteX10" fmla="*/ 620831 w 1097821"/>
              <a:gd name="connsiteY10" fmla="*/ 1012060 h 1340134"/>
              <a:gd name="connsiteX11" fmla="*/ 564387 w 1097821"/>
              <a:gd name="connsiteY11" fmla="*/ 1082616 h 1340134"/>
              <a:gd name="connsiteX12" fmla="*/ 536165 w 1097821"/>
              <a:gd name="connsiteY12" fmla="*/ 1124949 h 1340134"/>
              <a:gd name="connsiteX13" fmla="*/ 474076 w 1097821"/>
              <a:gd name="connsiteY13" fmla="*/ 1305571 h 1340134"/>
              <a:gd name="connsiteX14" fmla="*/ 468431 w 1097821"/>
              <a:gd name="connsiteY14" fmla="*/ 1336616 h 1340134"/>
              <a:gd name="connsiteX15" fmla="*/ 293454 w 1097821"/>
              <a:gd name="connsiteY15" fmla="*/ 1257593 h 1340134"/>
              <a:gd name="connsiteX16" fmla="*/ 143876 w 1097821"/>
              <a:gd name="connsiteY16" fmla="*/ 1119305 h 1340134"/>
              <a:gd name="connsiteX17" fmla="*/ 67676 w 1097821"/>
              <a:gd name="connsiteY17" fmla="*/ 995127 h 1340134"/>
              <a:gd name="connsiteX18" fmla="*/ 8409 w 1097821"/>
              <a:gd name="connsiteY18" fmla="*/ 848371 h 1340134"/>
              <a:gd name="connsiteX19" fmla="*/ 2765 w 1097821"/>
              <a:gd name="connsiteY19" fmla="*/ 633882 h 1340134"/>
              <a:gd name="connsiteX20" fmla="*/ 30987 w 1097821"/>
              <a:gd name="connsiteY20" fmla="*/ 467371 h 1340134"/>
              <a:gd name="connsiteX21" fmla="*/ 115654 w 1097821"/>
              <a:gd name="connsiteY21" fmla="*/ 300860 h 1340134"/>
              <a:gd name="connsiteX22" fmla="*/ 262409 w 1097821"/>
              <a:gd name="connsiteY22" fmla="*/ 154105 h 1340134"/>
              <a:gd name="connsiteX23" fmla="*/ 451498 w 1097821"/>
              <a:gd name="connsiteY23" fmla="*/ 35571 h 1340134"/>
              <a:gd name="connsiteX24" fmla="*/ 764765 w 1097821"/>
              <a:gd name="connsiteY24" fmla="*/ 1705 h 1340134"/>
              <a:gd name="connsiteX25" fmla="*/ 967965 w 1097821"/>
              <a:gd name="connsiteY25" fmla="*/ 77905 h 1340134"/>
              <a:gd name="connsiteX26" fmla="*/ 1097787 w 1097821"/>
              <a:gd name="connsiteY26" fmla="*/ 151282 h 134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97821" h="1340134">
                <a:moveTo>
                  <a:pt x="1097787" y="151282"/>
                </a:moveTo>
                <a:cubicBezTo>
                  <a:pt x="1095906" y="189382"/>
                  <a:pt x="990543" y="258527"/>
                  <a:pt x="956676" y="306505"/>
                </a:cubicBezTo>
                <a:cubicBezTo>
                  <a:pt x="922809" y="354483"/>
                  <a:pt x="912931" y="395875"/>
                  <a:pt x="894587" y="439149"/>
                </a:cubicBezTo>
                <a:cubicBezTo>
                  <a:pt x="876243" y="482423"/>
                  <a:pt x="855076" y="531812"/>
                  <a:pt x="846609" y="566149"/>
                </a:cubicBezTo>
                <a:cubicBezTo>
                  <a:pt x="838142" y="600486"/>
                  <a:pt x="844728" y="611775"/>
                  <a:pt x="843787" y="645171"/>
                </a:cubicBezTo>
                <a:cubicBezTo>
                  <a:pt x="842846" y="678567"/>
                  <a:pt x="839083" y="733601"/>
                  <a:pt x="840965" y="766527"/>
                </a:cubicBezTo>
                <a:cubicBezTo>
                  <a:pt x="842846" y="799453"/>
                  <a:pt x="862132" y="824383"/>
                  <a:pt x="855076" y="842727"/>
                </a:cubicBezTo>
                <a:cubicBezTo>
                  <a:pt x="848020" y="861071"/>
                  <a:pt x="798631" y="876593"/>
                  <a:pt x="798631" y="876593"/>
                </a:cubicBezTo>
                <a:lnTo>
                  <a:pt x="742187" y="910460"/>
                </a:lnTo>
                <a:cubicBezTo>
                  <a:pt x="722902" y="921749"/>
                  <a:pt x="703146" y="927394"/>
                  <a:pt x="682920" y="944327"/>
                </a:cubicBezTo>
                <a:cubicBezTo>
                  <a:pt x="662694" y="961260"/>
                  <a:pt x="640586" y="989012"/>
                  <a:pt x="620831" y="1012060"/>
                </a:cubicBezTo>
                <a:cubicBezTo>
                  <a:pt x="601076" y="1035108"/>
                  <a:pt x="578498" y="1063801"/>
                  <a:pt x="564387" y="1082616"/>
                </a:cubicBezTo>
                <a:cubicBezTo>
                  <a:pt x="550276" y="1101431"/>
                  <a:pt x="551217" y="1087790"/>
                  <a:pt x="536165" y="1124949"/>
                </a:cubicBezTo>
                <a:cubicBezTo>
                  <a:pt x="521113" y="1162108"/>
                  <a:pt x="485365" y="1270293"/>
                  <a:pt x="474076" y="1305571"/>
                </a:cubicBezTo>
                <a:cubicBezTo>
                  <a:pt x="462787" y="1340849"/>
                  <a:pt x="498535" y="1344612"/>
                  <a:pt x="468431" y="1336616"/>
                </a:cubicBezTo>
                <a:cubicBezTo>
                  <a:pt x="438327" y="1328620"/>
                  <a:pt x="347546" y="1293811"/>
                  <a:pt x="293454" y="1257593"/>
                </a:cubicBezTo>
                <a:cubicBezTo>
                  <a:pt x="239362" y="1221375"/>
                  <a:pt x="181506" y="1163049"/>
                  <a:pt x="143876" y="1119305"/>
                </a:cubicBezTo>
                <a:cubicBezTo>
                  <a:pt x="106246" y="1075561"/>
                  <a:pt x="90254" y="1040283"/>
                  <a:pt x="67676" y="995127"/>
                </a:cubicBezTo>
                <a:cubicBezTo>
                  <a:pt x="45098" y="949971"/>
                  <a:pt x="19227" y="908579"/>
                  <a:pt x="8409" y="848371"/>
                </a:cubicBezTo>
                <a:cubicBezTo>
                  <a:pt x="-2410" y="788164"/>
                  <a:pt x="-998" y="697382"/>
                  <a:pt x="2765" y="633882"/>
                </a:cubicBezTo>
                <a:cubicBezTo>
                  <a:pt x="6528" y="570382"/>
                  <a:pt x="12172" y="522875"/>
                  <a:pt x="30987" y="467371"/>
                </a:cubicBezTo>
                <a:cubicBezTo>
                  <a:pt x="49802" y="411867"/>
                  <a:pt x="77084" y="353071"/>
                  <a:pt x="115654" y="300860"/>
                </a:cubicBezTo>
                <a:cubicBezTo>
                  <a:pt x="154224" y="248649"/>
                  <a:pt x="206435" y="198320"/>
                  <a:pt x="262409" y="154105"/>
                </a:cubicBezTo>
                <a:cubicBezTo>
                  <a:pt x="318383" y="109890"/>
                  <a:pt x="367772" y="60971"/>
                  <a:pt x="451498" y="35571"/>
                </a:cubicBezTo>
                <a:cubicBezTo>
                  <a:pt x="535224" y="10171"/>
                  <a:pt x="678687" y="-5351"/>
                  <a:pt x="764765" y="1705"/>
                </a:cubicBezTo>
                <a:cubicBezTo>
                  <a:pt x="850843" y="8761"/>
                  <a:pt x="911991" y="54857"/>
                  <a:pt x="967965" y="77905"/>
                </a:cubicBezTo>
                <a:cubicBezTo>
                  <a:pt x="1023939" y="100953"/>
                  <a:pt x="1099668" y="113182"/>
                  <a:pt x="1097787" y="15128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318315" y="5199845"/>
            <a:ext cx="1363770" cy="907633"/>
          </a:xfrm>
          <a:custGeom>
            <a:avLst/>
            <a:gdLst>
              <a:gd name="connsiteX0" fmla="*/ 23576 w 1363770"/>
              <a:gd name="connsiteY0" fmla="*/ 109057 h 907633"/>
              <a:gd name="connsiteX1" fmla="*/ 269109 w 1363770"/>
              <a:gd name="connsiteY1" fmla="*/ 154213 h 907633"/>
              <a:gd name="connsiteX2" fmla="*/ 492064 w 1363770"/>
              <a:gd name="connsiteY2" fmla="*/ 100590 h 907633"/>
              <a:gd name="connsiteX3" fmla="*/ 621887 w 1363770"/>
              <a:gd name="connsiteY3" fmla="*/ 41324 h 907633"/>
              <a:gd name="connsiteX4" fmla="*/ 655753 w 1363770"/>
              <a:gd name="connsiteY4" fmla="*/ 1813 h 907633"/>
              <a:gd name="connsiteX5" fmla="*/ 842020 w 1363770"/>
              <a:gd name="connsiteY5" fmla="*/ 100590 h 907633"/>
              <a:gd name="connsiteX6" fmla="*/ 940798 w 1363770"/>
              <a:gd name="connsiteY6" fmla="*/ 140102 h 907633"/>
              <a:gd name="connsiteX7" fmla="*/ 1084731 w 1363770"/>
              <a:gd name="connsiteY7" fmla="*/ 134457 h 907633"/>
              <a:gd name="connsiteX8" fmla="*/ 1197620 w 1363770"/>
              <a:gd name="connsiteY8" fmla="*/ 140102 h 907633"/>
              <a:gd name="connsiteX9" fmla="*/ 1262531 w 1363770"/>
              <a:gd name="connsiteY9" fmla="*/ 123168 h 907633"/>
              <a:gd name="connsiteX10" fmla="*/ 1318976 w 1363770"/>
              <a:gd name="connsiteY10" fmla="*/ 103413 h 907633"/>
              <a:gd name="connsiteX11" fmla="*/ 1341553 w 1363770"/>
              <a:gd name="connsiteY11" fmla="*/ 94946 h 907633"/>
              <a:gd name="connsiteX12" fmla="*/ 1361309 w 1363770"/>
              <a:gd name="connsiteY12" fmla="*/ 269924 h 907633"/>
              <a:gd name="connsiteX13" fmla="*/ 1282287 w 1363770"/>
              <a:gd name="connsiteY13" fmla="*/ 566257 h 907633"/>
              <a:gd name="connsiteX14" fmla="*/ 1177864 w 1363770"/>
              <a:gd name="connsiteY14" fmla="*/ 698902 h 907633"/>
              <a:gd name="connsiteX15" fmla="*/ 1025464 w 1363770"/>
              <a:gd name="connsiteY15" fmla="*/ 820257 h 907633"/>
              <a:gd name="connsiteX16" fmla="*/ 827909 w 1363770"/>
              <a:gd name="connsiteY16" fmla="*/ 896457 h 907633"/>
              <a:gd name="connsiteX17" fmla="*/ 613420 w 1363770"/>
              <a:gd name="connsiteY17" fmla="*/ 904924 h 907633"/>
              <a:gd name="connsiteX18" fmla="*/ 449731 w 1363770"/>
              <a:gd name="connsiteY18" fmla="*/ 873879 h 907633"/>
              <a:gd name="connsiteX19" fmla="*/ 294509 w 1363770"/>
              <a:gd name="connsiteY19" fmla="*/ 797679 h 907633"/>
              <a:gd name="connsiteX20" fmla="*/ 187264 w 1363770"/>
              <a:gd name="connsiteY20" fmla="*/ 684790 h 907633"/>
              <a:gd name="connsiteX21" fmla="*/ 108242 w 1363770"/>
              <a:gd name="connsiteY21" fmla="*/ 557790 h 907633"/>
              <a:gd name="connsiteX22" fmla="*/ 43331 w 1363770"/>
              <a:gd name="connsiteY22" fmla="*/ 433613 h 907633"/>
              <a:gd name="connsiteX23" fmla="*/ 15109 w 1363770"/>
              <a:gd name="connsiteY23" fmla="*/ 315079 h 907633"/>
              <a:gd name="connsiteX24" fmla="*/ 9464 w 1363770"/>
              <a:gd name="connsiteY24" fmla="*/ 233235 h 907633"/>
              <a:gd name="connsiteX25" fmla="*/ 9464 w 1363770"/>
              <a:gd name="connsiteY25" fmla="*/ 159857 h 907633"/>
              <a:gd name="connsiteX26" fmla="*/ 23576 w 1363770"/>
              <a:gd name="connsiteY26" fmla="*/ 109057 h 90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63770" h="907633">
                <a:moveTo>
                  <a:pt x="23576" y="109057"/>
                </a:moveTo>
                <a:cubicBezTo>
                  <a:pt x="66850" y="108116"/>
                  <a:pt x="191028" y="155624"/>
                  <a:pt x="269109" y="154213"/>
                </a:cubicBezTo>
                <a:cubicBezTo>
                  <a:pt x="347190" y="152802"/>
                  <a:pt x="433268" y="119405"/>
                  <a:pt x="492064" y="100590"/>
                </a:cubicBezTo>
                <a:cubicBezTo>
                  <a:pt x="550860" y="81775"/>
                  <a:pt x="594606" y="57787"/>
                  <a:pt x="621887" y="41324"/>
                </a:cubicBezTo>
                <a:cubicBezTo>
                  <a:pt x="649168" y="24861"/>
                  <a:pt x="619064" y="-8065"/>
                  <a:pt x="655753" y="1813"/>
                </a:cubicBezTo>
                <a:cubicBezTo>
                  <a:pt x="692442" y="11691"/>
                  <a:pt x="794513" y="77542"/>
                  <a:pt x="842020" y="100590"/>
                </a:cubicBezTo>
                <a:cubicBezTo>
                  <a:pt x="889527" y="123638"/>
                  <a:pt x="900346" y="134458"/>
                  <a:pt x="940798" y="140102"/>
                </a:cubicBezTo>
                <a:cubicBezTo>
                  <a:pt x="981250" y="145747"/>
                  <a:pt x="1041927" y="134457"/>
                  <a:pt x="1084731" y="134457"/>
                </a:cubicBezTo>
                <a:cubicBezTo>
                  <a:pt x="1127535" y="134457"/>
                  <a:pt x="1167987" y="141983"/>
                  <a:pt x="1197620" y="140102"/>
                </a:cubicBezTo>
                <a:cubicBezTo>
                  <a:pt x="1227253" y="138221"/>
                  <a:pt x="1242305" y="129283"/>
                  <a:pt x="1262531" y="123168"/>
                </a:cubicBezTo>
                <a:cubicBezTo>
                  <a:pt x="1282757" y="117053"/>
                  <a:pt x="1305806" y="108117"/>
                  <a:pt x="1318976" y="103413"/>
                </a:cubicBezTo>
                <a:cubicBezTo>
                  <a:pt x="1332146" y="98709"/>
                  <a:pt x="1334498" y="67194"/>
                  <a:pt x="1341553" y="94946"/>
                </a:cubicBezTo>
                <a:cubicBezTo>
                  <a:pt x="1348608" y="122698"/>
                  <a:pt x="1371187" y="191372"/>
                  <a:pt x="1361309" y="269924"/>
                </a:cubicBezTo>
                <a:cubicBezTo>
                  <a:pt x="1351431" y="348476"/>
                  <a:pt x="1312861" y="494761"/>
                  <a:pt x="1282287" y="566257"/>
                </a:cubicBezTo>
                <a:cubicBezTo>
                  <a:pt x="1251713" y="637753"/>
                  <a:pt x="1220668" y="656569"/>
                  <a:pt x="1177864" y="698902"/>
                </a:cubicBezTo>
                <a:cubicBezTo>
                  <a:pt x="1135060" y="741235"/>
                  <a:pt x="1083790" y="787331"/>
                  <a:pt x="1025464" y="820257"/>
                </a:cubicBezTo>
                <a:cubicBezTo>
                  <a:pt x="967138" y="853183"/>
                  <a:pt x="896583" y="882346"/>
                  <a:pt x="827909" y="896457"/>
                </a:cubicBezTo>
                <a:cubicBezTo>
                  <a:pt x="759235" y="910568"/>
                  <a:pt x="676450" y="908687"/>
                  <a:pt x="613420" y="904924"/>
                </a:cubicBezTo>
                <a:cubicBezTo>
                  <a:pt x="550390" y="901161"/>
                  <a:pt x="502883" y="891753"/>
                  <a:pt x="449731" y="873879"/>
                </a:cubicBezTo>
                <a:cubicBezTo>
                  <a:pt x="396579" y="856005"/>
                  <a:pt x="338254" y="829194"/>
                  <a:pt x="294509" y="797679"/>
                </a:cubicBezTo>
                <a:cubicBezTo>
                  <a:pt x="250765" y="766164"/>
                  <a:pt x="218308" y="724771"/>
                  <a:pt x="187264" y="684790"/>
                </a:cubicBezTo>
                <a:cubicBezTo>
                  <a:pt x="156220" y="644809"/>
                  <a:pt x="132231" y="599653"/>
                  <a:pt x="108242" y="557790"/>
                </a:cubicBezTo>
                <a:cubicBezTo>
                  <a:pt x="84253" y="515927"/>
                  <a:pt x="58853" y="474065"/>
                  <a:pt x="43331" y="433613"/>
                </a:cubicBezTo>
                <a:cubicBezTo>
                  <a:pt x="27809" y="393161"/>
                  <a:pt x="20753" y="348475"/>
                  <a:pt x="15109" y="315079"/>
                </a:cubicBezTo>
                <a:cubicBezTo>
                  <a:pt x="9465" y="281683"/>
                  <a:pt x="10405" y="259105"/>
                  <a:pt x="9464" y="233235"/>
                </a:cubicBezTo>
                <a:cubicBezTo>
                  <a:pt x="8523" y="207365"/>
                  <a:pt x="8994" y="179612"/>
                  <a:pt x="9464" y="159857"/>
                </a:cubicBezTo>
                <a:cubicBezTo>
                  <a:pt x="9934" y="140102"/>
                  <a:pt x="-19698" y="109998"/>
                  <a:pt x="23576" y="10905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720641" y="4108118"/>
            <a:ext cx="509309" cy="713986"/>
          </a:xfrm>
          <a:custGeom>
            <a:avLst/>
            <a:gdLst>
              <a:gd name="connsiteX0" fmla="*/ 10716 w 509309"/>
              <a:gd name="connsiteY0" fmla="*/ 704073 h 713986"/>
              <a:gd name="connsiteX1" fmla="*/ 5072 w 509309"/>
              <a:gd name="connsiteY1" fmla="*/ 458540 h 713986"/>
              <a:gd name="connsiteX2" fmla="*/ 22005 w 509309"/>
              <a:gd name="connsiteY2" fmla="*/ 314606 h 713986"/>
              <a:gd name="connsiteX3" fmla="*/ 81272 w 509309"/>
              <a:gd name="connsiteY3" fmla="*/ 213006 h 713986"/>
              <a:gd name="connsiteX4" fmla="*/ 126427 w 509309"/>
              <a:gd name="connsiteY4" fmla="*/ 133984 h 713986"/>
              <a:gd name="connsiteX5" fmla="*/ 165938 w 509309"/>
              <a:gd name="connsiteY5" fmla="*/ 86006 h 713986"/>
              <a:gd name="connsiteX6" fmla="*/ 233672 w 509309"/>
              <a:gd name="connsiteY6" fmla="*/ 23917 h 713986"/>
              <a:gd name="connsiteX7" fmla="*/ 259072 w 509309"/>
              <a:gd name="connsiteY7" fmla="*/ 6984 h 713986"/>
              <a:gd name="connsiteX8" fmla="*/ 377605 w 509309"/>
              <a:gd name="connsiteY8" fmla="*/ 133984 h 713986"/>
              <a:gd name="connsiteX9" fmla="*/ 476383 w 509309"/>
              <a:gd name="connsiteY9" fmla="*/ 359762 h 713986"/>
              <a:gd name="connsiteX10" fmla="*/ 496138 w 509309"/>
              <a:gd name="connsiteY10" fmla="*/ 498051 h 713986"/>
              <a:gd name="connsiteX11" fmla="*/ 498961 w 509309"/>
              <a:gd name="connsiteY11" fmla="*/ 630695 h 713986"/>
              <a:gd name="connsiteX12" fmla="*/ 498961 w 509309"/>
              <a:gd name="connsiteY12" fmla="*/ 670206 h 713986"/>
              <a:gd name="connsiteX13" fmla="*/ 360672 w 509309"/>
              <a:gd name="connsiteY13" fmla="*/ 644806 h 713986"/>
              <a:gd name="connsiteX14" fmla="*/ 292938 w 509309"/>
              <a:gd name="connsiteY14" fmla="*/ 633517 h 713986"/>
              <a:gd name="connsiteX15" fmla="*/ 233672 w 509309"/>
              <a:gd name="connsiteY15" fmla="*/ 639162 h 713986"/>
              <a:gd name="connsiteX16" fmla="*/ 185694 w 509309"/>
              <a:gd name="connsiteY16" fmla="*/ 656095 h 713986"/>
              <a:gd name="connsiteX17" fmla="*/ 117961 w 509309"/>
              <a:gd name="connsiteY17" fmla="*/ 667384 h 713986"/>
              <a:gd name="connsiteX18" fmla="*/ 10716 w 509309"/>
              <a:gd name="connsiteY18" fmla="*/ 704073 h 71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9309" h="713986">
                <a:moveTo>
                  <a:pt x="10716" y="704073"/>
                </a:moveTo>
                <a:cubicBezTo>
                  <a:pt x="-8099" y="669266"/>
                  <a:pt x="3191" y="523451"/>
                  <a:pt x="5072" y="458540"/>
                </a:cubicBezTo>
                <a:cubicBezTo>
                  <a:pt x="6953" y="393629"/>
                  <a:pt x="9305" y="355528"/>
                  <a:pt x="22005" y="314606"/>
                </a:cubicBezTo>
                <a:cubicBezTo>
                  <a:pt x="34705" y="273684"/>
                  <a:pt x="63868" y="243110"/>
                  <a:pt x="81272" y="213006"/>
                </a:cubicBezTo>
                <a:cubicBezTo>
                  <a:pt x="98676" y="182902"/>
                  <a:pt x="112316" y="155151"/>
                  <a:pt x="126427" y="133984"/>
                </a:cubicBezTo>
                <a:cubicBezTo>
                  <a:pt x="140538" y="112817"/>
                  <a:pt x="148064" y="104350"/>
                  <a:pt x="165938" y="86006"/>
                </a:cubicBezTo>
                <a:cubicBezTo>
                  <a:pt x="183812" y="67661"/>
                  <a:pt x="218150" y="37087"/>
                  <a:pt x="233672" y="23917"/>
                </a:cubicBezTo>
                <a:cubicBezTo>
                  <a:pt x="249194" y="10747"/>
                  <a:pt x="235083" y="-11360"/>
                  <a:pt x="259072" y="6984"/>
                </a:cubicBezTo>
                <a:cubicBezTo>
                  <a:pt x="283061" y="25328"/>
                  <a:pt x="341387" y="75188"/>
                  <a:pt x="377605" y="133984"/>
                </a:cubicBezTo>
                <a:cubicBezTo>
                  <a:pt x="413823" y="192780"/>
                  <a:pt x="456628" y="299084"/>
                  <a:pt x="476383" y="359762"/>
                </a:cubicBezTo>
                <a:cubicBezTo>
                  <a:pt x="496139" y="420440"/>
                  <a:pt x="492375" y="452896"/>
                  <a:pt x="496138" y="498051"/>
                </a:cubicBezTo>
                <a:cubicBezTo>
                  <a:pt x="499901" y="543206"/>
                  <a:pt x="498491" y="602003"/>
                  <a:pt x="498961" y="630695"/>
                </a:cubicBezTo>
                <a:cubicBezTo>
                  <a:pt x="499431" y="659387"/>
                  <a:pt x="522009" y="667854"/>
                  <a:pt x="498961" y="670206"/>
                </a:cubicBezTo>
                <a:cubicBezTo>
                  <a:pt x="475913" y="672558"/>
                  <a:pt x="395009" y="650921"/>
                  <a:pt x="360672" y="644806"/>
                </a:cubicBezTo>
                <a:cubicBezTo>
                  <a:pt x="326335" y="638691"/>
                  <a:pt x="314105" y="634458"/>
                  <a:pt x="292938" y="633517"/>
                </a:cubicBezTo>
                <a:cubicBezTo>
                  <a:pt x="271771" y="632576"/>
                  <a:pt x="251546" y="635399"/>
                  <a:pt x="233672" y="639162"/>
                </a:cubicBezTo>
                <a:cubicBezTo>
                  <a:pt x="215798" y="642925"/>
                  <a:pt x="204979" y="651391"/>
                  <a:pt x="185694" y="656095"/>
                </a:cubicBezTo>
                <a:cubicBezTo>
                  <a:pt x="166409" y="660799"/>
                  <a:pt x="147594" y="663621"/>
                  <a:pt x="117961" y="667384"/>
                </a:cubicBezTo>
                <a:cubicBezTo>
                  <a:pt x="88328" y="671147"/>
                  <a:pt x="29531" y="738880"/>
                  <a:pt x="10716" y="704073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984789" y="4788010"/>
            <a:ext cx="701611" cy="544613"/>
          </a:xfrm>
          <a:custGeom>
            <a:avLst/>
            <a:gdLst>
              <a:gd name="connsiteX0" fmla="*/ 240457 w 701611"/>
              <a:gd name="connsiteY0" fmla="*/ 1603 h 544613"/>
              <a:gd name="connsiteX1" fmla="*/ 392857 w 701611"/>
              <a:gd name="connsiteY1" fmla="*/ 89092 h 544613"/>
              <a:gd name="connsiteX2" fmla="*/ 542435 w 701611"/>
              <a:gd name="connsiteY2" fmla="*/ 207625 h 544613"/>
              <a:gd name="connsiteX3" fmla="*/ 612990 w 701611"/>
              <a:gd name="connsiteY3" fmla="*/ 309225 h 544613"/>
              <a:gd name="connsiteX4" fmla="*/ 658146 w 701611"/>
              <a:gd name="connsiteY4" fmla="*/ 422114 h 544613"/>
              <a:gd name="connsiteX5" fmla="*/ 689190 w 701611"/>
              <a:gd name="connsiteY5" fmla="*/ 501137 h 544613"/>
              <a:gd name="connsiteX6" fmla="*/ 438013 w 701611"/>
              <a:gd name="connsiteY6" fmla="*/ 543470 h 544613"/>
              <a:gd name="connsiteX7" fmla="*/ 271502 w 701611"/>
              <a:gd name="connsiteY7" fmla="*/ 529359 h 544613"/>
              <a:gd name="connsiteX8" fmla="*/ 150146 w 701611"/>
              <a:gd name="connsiteY8" fmla="*/ 495492 h 544613"/>
              <a:gd name="connsiteX9" fmla="*/ 76768 w 701611"/>
              <a:gd name="connsiteY9" fmla="*/ 453159 h 544613"/>
              <a:gd name="connsiteX10" fmla="*/ 3390 w 701611"/>
              <a:gd name="connsiteY10" fmla="*/ 396714 h 544613"/>
              <a:gd name="connsiteX11" fmla="*/ 192479 w 701611"/>
              <a:gd name="connsiteY11" fmla="*/ 165292 h 544613"/>
              <a:gd name="connsiteX12" fmla="*/ 240457 w 701611"/>
              <a:gd name="connsiteY12" fmla="*/ 1603 h 54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1611" h="544613">
                <a:moveTo>
                  <a:pt x="240457" y="1603"/>
                </a:moveTo>
                <a:cubicBezTo>
                  <a:pt x="273853" y="-11097"/>
                  <a:pt x="342527" y="54755"/>
                  <a:pt x="392857" y="89092"/>
                </a:cubicBezTo>
                <a:cubicBezTo>
                  <a:pt x="443187" y="123429"/>
                  <a:pt x="505746" y="170936"/>
                  <a:pt x="542435" y="207625"/>
                </a:cubicBezTo>
                <a:cubicBezTo>
                  <a:pt x="579124" y="244314"/>
                  <a:pt x="593705" y="273477"/>
                  <a:pt x="612990" y="309225"/>
                </a:cubicBezTo>
                <a:cubicBezTo>
                  <a:pt x="632275" y="344973"/>
                  <a:pt x="645446" y="390129"/>
                  <a:pt x="658146" y="422114"/>
                </a:cubicBezTo>
                <a:cubicBezTo>
                  <a:pt x="670846" y="454099"/>
                  <a:pt x="725879" y="480911"/>
                  <a:pt x="689190" y="501137"/>
                </a:cubicBezTo>
                <a:cubicBezTo>
                  <a:pt x="652501" y="521363"/>
                  <a:pt x="507628" y="538766"/>
                  <a:pt x="438013" y="543470"/>
                </a:cubicBezTo>
                <a:cubicBezTo>
                  <a:pt x="368398" y="548174"/>
                  <a:pt x="319480" y="537355"/>
                  <a:pt x="271502" y="529359"/>
                </a:cubicBezTo>
                <a:cubicBezTo>
                  <a:pt x="223524" y="521363"/>
                  <a:pt x="182602" y="508192"/>
                  <a:pt x="150146" y="495492"/>
                </a:cubicBezTo>
                <a:cubicBezTo>
                  <a:pt x="117690" y="482792"/>
                  <a:pt x="101227" y="469622"/>
                  <a:pt x="76768" y="453159"/>
                </a:cubicBezTo>
                <a:cubicBezTo>
                  <a:pt x="52309" y="436696"/>
                  <a:pt x="-15895" y="444692"/>
                  <a:pt x="3390" y="396714"/>
                </a:cubicBezTo>
                <a:cubicBezTo>
                  <a:pt x="22675" y="348736"/>
                  <a:pt x="152027" y="230203"/>
                  <a:pt x="192479" y="165292"/>
                </a:cubicBezTo>
                <a:cubicBezTo>
                  <a:pt x="232931" y="100381"/>
                  <a:pt x="207061" y="14303"/>
                  <a:pt x="240457" y="1603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340994" y="4812050"/>
            <a:ext cx="642925" cy="519210"/>
          </a:xfrm>
          <a:custGeom>
            <a:avLst/>
            <a:gdLst>
              <a:gd name="connsiteX0" fmla="*/ 897 w 642925"/>
              <a:gd name="connsiteY0" fmla="*/ 496852 h 519210"/>
              <a:gd name="connsiteX1" fmla="*/ 48874 w 642925"/>
              <a:gd name="connsiteY1" fmla="*/ 319052 h 519210"/>
              <a:gd name="connsiteX2" fmla="*/ 142008 w 642925"/>
              <a:gd name="connsiteY2" fmla="*/ 192052 h 519210"/>
              <a:gd name="connsiteX3" fmla="*/ 218208 w 642925"/>
              <a:gd name="connsiteY3" fmla="*/ 118674 h 519210"/>
              <a:gd name="connsiteX4" fmla="*/ 300052 w 642925"/>
              <a:gd name="connsiteY4" fmla="*/ 62230 h 519210"/>
              <a:gd name="connsiteX5" fmla="*/ 384719 w 642925"/>
              <a:gd name="connsiteY5" fmla="*/ 5785 h 519210"/>
              <a:gd name="connsiteX6" fmla="*/ 460919 w 642925"/>
              <a:gd name="connsiteY6" fmla="*/ 211808 h 519210"/>
              <a:gd name="connsiteX7" fmla="*/ 534297 w 642925"/>
              <a:gd name="connsiteY7" fmla="*/ 290830 h 519210"/>
              <a:gd name="connsiteX8" fmla="*/ 610497 w 642925"/>
              <a:gd name="connsiteY8" fmla="*/ 375497 h 519210"/>
              <a:gd name="connsiteX9" fmla="*/ 624608 w 642925"/>
              <a:gd name="connsiteY9" fmla="*/ 389608 h 519210"/>
              <a:gd name="connsiteX10" fmla="*/ 359319 w 642925"/>
              <a:gd name="connsiteY10" fmla="*/ 508141 h 519210"/>
              <a:gd name="connsiteX11" fmla="*/ 221030 w 642925"/>
              <a:gd name="connsiteY11" fmla="*/ 513785 h 519210"/>
              <a:gd name="connsiteX12" fmla="*/ 88385 w 642925"/>
              <a:gd name="connsiteY12" fmla="*/ 505319 h 519210"/>
              <a:gd name="connsiteX13" fmla="*/ 897 w 642925"/>
              <a:gd name="connsiteY13" fmla="*/ 496852 h 51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2925" h="519210">
                <a:moveTo>
                  <a:pt x="897" y="496852"/>
                </a:moveTo>
                <a:cubicBezTo>
                  <a:pt x="-5688" y="465807"/>
                  <a:pt x="25355" y="369852"/>
                  <a:pt x="48874" y="319052"/>
                </a:cubicBezTo>
                <a:cubicBezTo>
                  <a:pt x="72393" y="268252"/>
                  <a:pt x="113786" y="225448"/>
                  <a:pt x="142008" y="192052"/>
                </a:cubicBezTo>
                <a:cubicBezTo>
                  <a:pt x="170230" y="158656"/>
                  <a:pt x="191867" y="140311"/>
                  <a:pt x="218208" y="118674"/>
                </a:cubicBezTo>
                <a:cubicBezTo>
                  <a:pt x="244549" y="97037"/>
                  <a:pt x="272300" y="81045"/>
                  <a:pt x="300052" y="62230"/>
                </a:cubicBezTo>
                <a:cubicBezTo>
                  <a:pt x="327804" y="43415"/>
                  <a:pt x="357908" y="-19145"/>
                  <a:pt x="384719" y="5785"/>
                </a:cubicBezTo>
                <a:cubicBezTo>
                  <a:pt x="411530" y="30715"/>
                  <a:pt x="435989" y="164301"/>
                  <a:pt x="460919" y="211808"/>
                </a:cubicBezTo>
                <a:cubicBezTo>
                  <a:pt x="485849" y="259315"/>
                  <a:pt x="509367" y="263549"/>
                  <a:pt x="534297" y="290830"/>
                </a:cubicBezTo>
                <a:cubicBezTo>
                  <a:pt x="559227" y="318111"/>
                  <a:pt x="595445" y="359034"/>
                  <a:pt x="610497" y="375497"/>
                </a:cubicBezTo>
                <a:cubicBezTo>
                  <a:pt x="625549" y="391960"/>
                  <a:pt x="666471" y="367501"/>
                  <a:pt x="624608" y="389608"/>
                </a:cubicBezTo>
                <a:cubicBezTo>
                  <a:pt x="582745" y="411715"/>
                  <a:pt x="426582" y="487445"/>
                  <a:pt x="359319" y="508141"/>
                </a:cubicBezTo>
                <a:cubicBezTo>
                  <a:pt x="292056" y="528837"/>
                  <a:pt x="266186" y="514255"/>
                  <a:pt x="221030" y="513785"/>
                </a:cubicBezTo>
                <a:cubicBezTo>
                  <a:pt x="175874" y="513315"/>
                  <a:pt x="124603" y="508141"/>
                  <a:pt x="88385" y="505319"/>
                </a:cubicBezTo>
                <a:cubicBezTo>
                  <a:pt x="52167" y="502497"/>
                  <a:pt x="7482" y="527897"/>
                  <a:pt x="897" y="49685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737337" y="4759275"/>
            <a:ext cx="478058" cy="432729"/>
          </a:xfrm>
          <a:custGeom>
            <a:avLst/>
            <a:gdLst>
              <a:gd name="connsiteX0" fmla="*/ 2487 w 478058"/>
              <a:gd name="connsiteY0" fmla="*/ 47272 h 432729"/>
              <a:gd name="connsiteX1" fmla="*/ 137954 w 478058"/>
              <a:gd name="connsiteY1" fmla="*/ 16227 h 432729"/>
              <a:gd name="connsiteX2" fmla="*/ 267776 w 478058"/>
              <a:gd name="connsiteY2" fmla="*/ 4938 h 432729"/>
              <a:gd name="connsiteX3" fmla="*/ 377842 w 478058"/>
              <a:gd name="connsiteY3" fmla="*/ 2116 h 432729"/>
              <a:gd name="connsiteX4" fmla="*/ 476620 w 478058"/>
              <a:gd name="connsiteY4" fmla="*/ 35983 h 432729"/>
              <a:gd name="connsiteX5" fmla="*/ 428642 w 478058"/>
              <a:gd name="connsiteY5" fmla="*/ 185560 h 432729"/>
              <a:gd name="connsiteX6" fmla="*/ 321398 w 478058"/>
              <a:gd name="connsiteY6" fmla="*/ 352072 h 432729"/>
              <a:gd name="connsiteX7" fmla="*/ 248020 w 478058"/>
              <a:gd name="connsiteY7" fmla="*/ 431094 h 432729"/>
              <a:gd name="connsiteX8" fmla="*/ 112554 w 478058"/>
              <a:gd name="connsiteY8" fmla="*/ 284338 h 432729"/>
              <a:gd name="connsiteX9" fmla="*/ 53287 w 478058"/>
              <a:gd name="connsiteY9" fmla="*/ 168627 h 432729"/>
              <a:gd name="connsiteX10" fmla="*/ 2487 w 478058"/>
              <a:gd name="connsiteY10" fmla="*/ 47272 h 43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8058" h="432729">
                <a:moveTo>
                  <a:pt x="2487" y="47272"/>
                </a:moveTo>
                <a:cubicBezTo>
                  <a:pt x="16598" y="21872"/>
                  <a:pt x="93739" y="23283"/>
                  <a:pt x="137954" y="16227"/>
                </a:cubicBezTo>
                <a:cubicBezTo>
                  <a:pt x="182169" y="9171"/>
                  <a:pt x="227795" y="7290"/>
                  <a:pt x="267776" y="4938"/>
                </a:cubicBezTo>
                <a:cubicBezTo>
                  <a:pt x="307757" y="2586"/>
                  <a:pt x="343035" y="-3058"/>
                  <a:pt x="377842" y="2116"/>
                </a:cubicBezTo>
                <a:cubicBezTo>
                  <a:pt x="412649" y="7290"/>
                  <a:pt x="468153" y="5409"/>
                  <a:pt x="476620" y="35983"/>
                </a:cubicBezTo>
                <a:cubicBezTo>
                  <a:pt x="485087" y="66557"/>
                  <a:pt x="454512" y="132879"/>
                  <a:pt x="428642" y="185560"/>
                </a:cubicBezTo>
                <a:cubicBezTo>
                  <a:pt x="402772" y="238241"/>
                  <a:pt x="351502" y="311150"/>
                  <a:pt x="321398" y="352072"/>
                </a:cubicBezTo>
                <a:cubicBezTo>
                  <a:pt x="291294" y="392994"/>
                  <a:pt x="282827" y="442383"/>
                  <a:pt x="248020" y="431094"/>
                </a:cubicBezTo>
                <a:cubicBezTo>
                  <a:pt x="213213" y="419805"/>
                  <a:pt x="145009" y="328082"/>
                  <a:pt x="112554" y="284338"/>
                </a:cubicBezTo>
                <a:cubicBezTo>
                  <a:pt x="80099" y="240594"/>
                  <a:pt x="68339" y="205786"/>
                  <a:pt x="53287" y="168627"/>
                </a:cubicBezTo>
                <a:cubicBezTo>
                  <a:pt x="38235" y="131468"/>
                  <a:pt x="-11624" y="72672"/>
                  <a:pt x="2487" y="47272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713543" y="3968851"/>
            <a:ext cx="1371600" cy="1371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322135" y="4750753"/>
            <a:ext cx="1371600" cy="137160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64935" y="3972034"/>
            <a:ext cx="1371600" cy="1371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882059" y="3779258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059" y="3779258"/>
                <a:ext cx="457200" cy="33855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5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6" grpId="0"/>
      <p:bldP spid="87" grpId="0"/>
      <p:bldP spid="89" grpId="0"/>
      <p:bldP spid="93" grpId="0"/>
      <p:bldP spid="94" grpId="0"/>
      <p:bldP spid="96" grpId="0"/>
      <p:bldP spid="97" grpId="0"/>
      <p:bldP spid="95" grpId="0"/>
      <p:bldP spid="22" grpId="0" animBg="1"/>
      <p:bldP spid="26" grpId="0" animBg="1"/>
      <p:bldP spid="24" grpId="0"/>
      <p:bldP spid="100" grpId="0"/>
      <p:bldP spid="101" grpId="0"/>
      <p:bldP spid="25" grpId="0" animBg="1"/>
      <p:bldP spid="28" grpId="0" animBg="1"/>
      <p:bldP spid="29" grpId="0" animBg="1"/>
      <p:bldP spid="33" grpId="0" animBg="1"/>
      <p:bldP spid="34" grpId="0" animBg="1"/>
      <p:bldP spid="37" grpId="0" animBg="1"/>
      <p:bldP spid="98" grpId="0" animBg="1"/>
      <p:bldP spid="99" grpId="0" animBg="1"/>
      <p:bldP spid="23" grpId="0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Case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=4</m:t>
                    </m:r>
                  </m:oMath>
                </a14:m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:endParaRPr lang="en-US" sz="1600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1600" i="1" dirty="0" smtClean="0"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</a:rPr>
                  <a:t>R0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R2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R3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 smtClean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R4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1600" dirty="0" smtClean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1600" dirty="0" smtClean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1600" dirty="0" smtClean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1600" dirty="0" smtClean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en-US" sz="16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u="heavy" dirty="0">
                    <a:solidFill>
                      <a:srgbClr val="00B050"/>
                    </a:solidFill>
                    <a:uFill>
                      <a:solidFill>
                        <a:srgbClr val="00B0F0"/>
                      </a:solidFill>
                    </a:uFill>
                    <a:latin typeface="Calibri" panose="020F0502020204030204" pitchFamily="34" charset="0"/>
                  </a:rPr>
                  <a:t>R</a:t>
                </a:r>
                <a:r>
                  <a:rPr lang="en-US" sz="1600" u="heavy" dirty="0">
                    <a:solidFill>
                      <a:srgbClr val="FF0000"/>
                    </a:solidFill>
                    <a:uFill>
                      <a:solidFill>
                        <a:srgbClr val="00B0F0"/>
                      </a:solidFill>
                    </a:uFill>
                    <a:latin typeface="Calibri" panose="020F0502020204030204" pitchFamily="34" charset="0"/>
                  </a:rPr>
                  <a:t>1</a:t>
                </a:r>
                <a:r>
                  <a:rPr lang="en-US" sz="1600" u="heavy" dirty="0">
                    <a:solidFill>
                      <a:schemeClr val="accent2">
                        <a:lumMod val="50000"/>
                      </a:schemeClr>
                    </a:solidFill>
                    <a:uFill>
                      <a:solidFill>
                        <a:srgbClr val="00B0F0"/>
                      </a:solidFill>
                    </a:uFill>
                    <a:latin typeface="Calibri" panose="020F0502020204030204" pitchFamily="34" charset="0"/>
                  </a:rPr>
                  <a:t>5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9A065-8151-4F45-B403-06189971DF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80980" y="4039733"/>
                <a:ext cx="6177320" cy="50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980" y="4039733"/>
                <a:ext cx="6177320" cy="502958"/>
              </a:xfrm>
              <a:prstGeom prst="rect">
                <a:avLst/>
              </a:prstGeom>
              <a:blipFill>
                <a:blip r:embed="rId5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6" name="Group 5"/>
          <p:cNvGrpSpPr/>
          <p:nvPr/>
        </p:nvGrpSpPr>
        <p:grpSpPr>
          <a:xfrm>
            <a:off x="3878265" y="1139714"/>
            <a:ext cx="4579935" cy="2800871"/>
            <a:chOff x="3878265" y="1139714"/>
            <a:chExt cx="4579935" cy="2800871"/>
          </a:xfrm>
        </p:grpSpPr>
        <p:sp>
          <p:nvSpPr>
            <p:cNvPr id="61" name="Rectangle 60"/>
            <p:cNvSpPr/>
            <p:nvPr/>
          </p:nvSpPr>
          <p:spPr>
            <a:xfrm>
              <a:off x="4191000" y="1187169"/>
              <a:ext cx="4267200" cy="2753416"/>
            </a:xfrm>
            <a:prstGeom prst="rect">
              <a:avLst/>
            </a:prstGeom>
            <a:pattFill prst="pct5">
              <a:fgClr>
                <a:schemeClr val="lt1"/>
              </a:fgClr>
              <a:bgClr>
                <a:schemeClr val="bg1"/>
              </a:bgClr>
            </a:patt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552930" y="1318532"/>
              <a:ext cx="1737360" cy="173736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414225" y="1314663"/>
              <a:ext cx="1737360" cy="173736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979884" y="2114973"/>
              <a:ext cx="1737360" cy="173736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4283435" y="1460219"/>
                  <a:ext cx="30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prstClr val="black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435" y="1460219"/>
                  <a:ext cx="30480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724631" y="1139714"/>
                  <a:ext cx="30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prstClr val="black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631" y="1139714"/>
                  <a:ext cx="304800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997296" y="3590273"/>
                  <a:ext cx="30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prstClr val="black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296" y="3590273"/>
                  <a:ext cx="304800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878265" y="1157144"/>
                  <a:ext cx="30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265" y="1157144"/>
                  <a:ext cx="304800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032004" y="3004946"/>
                  <a:ext cx="304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prstClr val="black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2004" y="3004946"/>
                  <a:ext cx="304800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Box 69"/>
            <p:cNvSpPr txBox="1"/>
            <p:nvPr/>
          </p:nvSpPr>
          <p:spPr>
            <a:xfrm>
              <a:off x="4379140" y="3143445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</a:rPr>
                <a:t>R0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79349" y="1768265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R1</a:t>
              </a:r>
              <a:endParaRPr lang="en-US" sz="1200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92065" y="1412315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R2</a:t>
              </a:r>
              <a:endParaRPr lang="en-US" sz="12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58064" y="3258237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R3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593210" y="2355649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F0"/>
                  </a:solidFill>
                  <a:latin typeface="Calibri" panose="020F0502020204030204" pitchFamily="34" charset="0"/>
                </a:rPr>
                <a:t>R4</a:t>
              </a:r>
              <a:endParaRPr lang="en-US" sz="1200" dirty="0">
                <a:solidFill>
                  <a:srgbClr val="00B0F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75472" y="15811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R</a:t>
              </a:r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5</a:t>
              </a:r>
              <a:endParaRPr lang="en-US" sz="12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05212" y="2660998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R</a:t>
              </a:r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6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02275" y="1982036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R</a:t>
              </a:r>
              <a:r>
                <a:rPr lang="en-US" sz="1200" dirty="0" smtClean="0">
                  <a:solidFill>
                    <a:srgbClr val="00B0F0"/>
                  </a:solidFill>
                  <a:latin typeface="Calibri" panose="020F0502020204030204" pitchFamily="34" charset="0"/>
                </a:rPr>
                <a:t>7</a:t>
              </a:r>
              <a:endParaRPr lang="en-US" sz="1200" dirty="0">
                <a:solidFill>
                  <a:srgbClr val="00B0F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53190" y="2662729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R</a:t>
              </a:r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8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60878" y="2086096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R</a:t>
              </a:r>
              <a:r>
                <a:rPr lang="en-US" sz="1200" dirty="0" smtClean="0">
                  <a:solidFill>
                    <a:srgbClr val="00B0F0"/>
                  </a:solidFill>
                  <a:latin typeface="Calibri" panose="020F0502020204030204" pitchFamily="34" charset="0"/>
                </a:rPr>
                <a:t>9</a:t>
              </a:r>
              <a:endParaRPr lang="en-US" sz="1200" dirty="0">
                <a:solidFill>
                  <a:srgbClr val="00B0F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74022" y="3083622"/>
              <a:ext cx="515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</a:t>
              </a:r>
              <a:r>
                <a:rPr lang="en-US" sz="1200" dirty="0" smtClean="0">
                  <a:solidFill>
                    <a:srgbClr val="00B0F0"/>
                  </a:solidFill>
                  <a:latin typeface="Calibri" panose="020F0502020204030204" pitchFamily="34" charset="0"/>
                </a:rPr>
                <a:t>10</a:t>
              </a:r>
              <a:endParaRPr lang="en-US" sz="1200" dirty="0">
                <a:solidFill>
                  <a:srgbClr val="00B0F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658144" y="2461138"/>
              <a:ext cx="515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R</a:t>
              </a:r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1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676929" y="1845779"/>
              <a:ext cx="515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R</a:t>
              </a:r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  <a:r>
                <a:rPr lang="en-US" sz="1200" dirty="0" smtClean="0">
                  <a:solidFill>
                    <a:srgbClr val="00B0F0"/>
                  </a:solidFill>
                  <a:latin typeface="Calibri" panose="020F0502020204030204" pitchFamily="34" charset="0"/>
                </a:rPr>
                <a:t>2</a:t>
              </a:r>
              <a:endParaRPr lang="en-US" sz="1200" dirty="0">
                <a:solidFill>
                  <a:srgbClr val="00B0F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60344" y="2327835"/>
              <a:ext cx="515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R</a:t>
              </a:r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1</a:t>
              </a:r>
              <a:r>
                <a:rPr lang="en-US" sz="1200" dirty="0" smtClean="0">
                  <a:solidFill>
                    <a:srgbClr val="00B0F0"/>
                  </a:solidFill>
                  <a:latin typeface="Calibri" panose="020F0502020204030204" pitchFamily="34" charset="0"/>
                </a:rPr>
                <a:t>3</a:t>
              </a:r>
              <a:endParaRPr lang="en-US" sz="1200" dirty="0">
                <a:solidFill>
                  <a:srgbClr val="00B0F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40226" y="2442108"/>
              <a:ext cx="515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R</a:t>
              </a:r>
              <a:r>
                <a:rPr lang="en-US" sz="12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1</a:t>
              </a:r>
              <a:r>
                <a:rPr lang="en-US" sz="1200" dirty="0" smtClean="0">
                  <a:solidFill>
                    <a:srgbClr val="00B0F0"/>
                  </a:solidFill>
                  <a:latin typeface="Calibri" panose="020F0502020204030204" pitchFamily="34" charset="0"/>
                </a:rPr>
                <a:t>4</a:t>
              </a:r>
              <a:endParaRPr lang="en-US" sz="1200" dirty="0">
                <a:solidFill>
                  <a:srgbClr val="00B0F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53971" y="2133952"/>
              <a:ext cx="476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heavy" dirty="0" smtClean="0">
                  <a:solidFill>
                    <a:srgbClr val="00B050"/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</a:rPr>
                <a:t>R</a:t>
              </a:r>
              <a:r>
                <a:rPr lang="en-US" sz="1200" u="heavy" dirty="0" smtClean="0">
                  <a:solidFill>
                    <a:srgbClr val="FF0000"/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</a:rPr>
                <a:t>1</a:t>
              </a:r>
              <a:r>
                <a:rPr lang="en-US" sz="1200" u="heavy" dirty="0" smtClean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</a:rPr>
                <a:t>5</a:t>
              </a:r>
              <a:endParaRPr lang="en-US" sz="1200" u="heavy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00B0F0"/>
                  </a:solidFill>
                </a:uFill>
                <a:latin typeface="Calibri" panose="020F0502020204030204" pitchFamily="34" charset="0"/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>
              <a:off x="4955213" y="1350317"/>
              <a:ext cx="3295620" cy="2304283"/>
            </a:xfrm>
            <a:custGeom>
              <a:avLst/>
              <a:gdLst>
                <a:gd name="connsiteX0" fmla="*/ 1298753 w 3295620"/>
                <a:gd name="connsiteY0" fmla="*/ 1942005 h 2304283"/>
                <a:gd name="connsiteX1" fmla="*/ 1697337 w 3295620"/>
                <a:gd name="connsiteY1" fmla="*/ 2287836 h 2304283"/>
                <a:gd name="connsiteX2" fmla="*/ 2535537 w 3295620"/>
                <a:gd name="connsiteY2" fmla="*/ 2194051 h 2304283"/>
                <a:gd name="connsiteX3" fmla="*/ 3121691 w 3295620"/>
                <a:gd name="connsiteY3" fmla="*/ 1719267 h 2304283"/>
                <a:gd name="connsiteX4" fmla="*/ 3285814 w 3295620"/>
                <a:gd name="connsiteY4" fmla="*/ 1138974 h 2304283"/>
                <a:gd name="connsiteX5" fmla="*/ 3244784 w 3295620"/>
                <a:gd name="connsiteY5" fmla="*/ 505928 h 2304283"/>
                <a:gd name="connsiteX6" fmla="*/ 2981014 w 3295620"/>
                <a:gd name="connsiteY6" fmla="*/ 136651 h 2304283"/>
                <a:gd name="connsiteX7" fmla="*/ 2646907 w 3295620"/>
                <a:gd name="connsiteY7" fmla="*/ 1836 h 2304283"/>
                <a:gd name="connsiteX8" fmla="*/ 1861461 w 3295620"/>
                <a:gd name="connsiteY8" fmla="*/ 218713 h 2304283"/>
                <a:gd name="connsiteX9" fmla="*/ 1386676 w 3295620"/>
                <a:gd name="connsiteY9" fmla="*/ 412143 h 2304283"/>
                <a:gd name="connsiteX10" fmla="*/ 829830 w 3295620"/>
                <a:gd name="connsiteY10" fmla="*/ 517651 h 2304283"/>
                <a:gd name="connsiteX11" fmla="*/ 360907 w 3295620"/>
                <a:gd name="connsiteY11" fmla="*/ 541097 h 2304283"/>
                <a:gd name="connsiteX12" fmla="*/ 50245 w 3295620"/>
                <a:gd name="connsiteY12" fmla="*/ 734528 h 2304283"/>
                <a:gd name="connsiteX13" fmla="*/ 26799 w 3295620"/>
                <a:gd name="connsiteY13" fmla="*/ 1056913 h 2304283"/>
                <a:gd name="connsiteX14" fmla="*/ 314014 w 3295620"/>
                <a:gd name="connsiteY14" fmla="*/ 1232759 h 2304283"/>
                <a:gd name="connsiteX15" fmla="*/ 636399 w 3295620"/>
                <a:gd name="connsiteY15" fmla="*/ 1215174 h 2304283"/>
                <a:gd name="connsiteX16" fmla="*/ 882584 w 3295620"/>
                <a:gd name="connsiteY16" fmla="*/ 1086220 h 2304283"/>
                <a:gd name="connsiteX17" fmla="*/ 1070153 w 3295620"/>
                <a:gd name="connsiteY17" fmla="*/ 1103805 h 2304283"/>
                <a:gd name="connsiteX18" fmla="*/ 1345645 w 3295620"/>
                <a:gd name="connsiteY18" fmla="*/ 1332405 h 2304283"/>
                <a:gd name="connsiteX19" fmla="*/ 1339784 w 3295620"/>
                <a:gd name="connsiteY19" fmla="*/ 1619620 h 2304283"/>
                <a:gd name="connsiteX20" fmla="*/ 1298753 w 3295620"/>
                <a:gd name="connsiteY20" fmla="*/ 1942005 h 230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95620" h="2304283">
                  <a:moveTo>
                    <a:pt x="1298753" y="1942005"/>
                  </a:moveTo>
                  <a:cubicBezTo>
                    <a:pt x="1358345" y="2053374"/>
                    <a:pt x="1491206" y="2245828"/>
                    <a:pt x="1697337" y="2287836"/>
                  </a:cubicBezTo>
                  <a:cubicBezTo>
                    <a:pt x="1903468" y="2329844"/>
                    <a:pt x="2298145" y="2288813"/>
                    <a:pt x="2535537" y="2194051"/>
                  </a:cubicBezTo>
                  <a:cubicBezTo>
                    <a:pt x="2772929" y="2099289"/>
                    <a:pt x="2996645" y="1895113"/>
                    <a:pt x="3121691" y="1719267"/>
                  </a:cubicBezTo>
                  <a:cubicBezTo>
                    <a:pt x="3246737" y="1543421"/>
                    <a:pt x="3265299" y="1341197"/>
                    <a:pt x="3285814" y="1138974"/>
                  </a:cubicBezTo>
                  <a:cubicBezTo>
                    <a:pt x="3306330" y="936751"/>
                    <a:pt x="3295584" y="672982"/>
                    <a:pt x="3244784" y="505928"/>
                  </a:cubicBezTo>
                  <a:cubicBezTo>
                    <a:pt x="3193984" y="338874"/>
                    <a:pt x="3080660" y="220666"/>
                    <a:pt x="2981014" y="136651"/>
                  </a:cubicBezTo>
                  <a:cubicBezTo>
                    <a:pt x="2881368" y="52636"/>
                    <a:pt x="2833499" y="-11841"/>
                    <a:pt x="2646907" y="1836"/>
                  </a:cubicBezTo>
                  <a:cubicBezTo>
                    <a:pt x="2460315" y="15513"/>
                    <a:pt x="2071500" y="150328"/>
                    <a:pt x="1861461" y="218713"/>
                  </a:cubicBezTo>
                  <a:cubicBezTo>
                    <a:pt x="1651423" y="287097"/>
                    <a:pt x="1558615" y="362320"/>
                    <a:pt x="1386676" y="412143"/>
                  </a:cubicBezTo>
                  <a:cubicBezTo>
                    <a:pt x="1214737" y="461966"/>
                    <a:pt x="1000791" y="496159"/>
                    <a:pt x="829830" y="517651"/>
                  </a:cubicBezTo>
                  <a:cubicBezTo>
                    <a:pt x="658869" y="539143"/>
                    <a:pt x="490838" y="504951"/>
                    <a:pt x="360907" y="541097"/>
                  </a:cubicBezTo>
                  <a:cubicBezTo>
                    <a:pt x="230976" y="577243"/>
                    <a:pt x="105930" y="648559"/>
                    <a:pt x="50245" y="734528"/>
                  </a:cubicBezTo>
                  <a:cubicBezTo>
                    <a:pt x="-5440" y="820497"/>
                    <a:pt x="-17162" y="973875"/>
                    <a:pt x="26799" y="1056913"/>
                  </a:cubicBezTo>
                  <a:cubicBezTo>
                    <a:pt x="70760" y="1139951"/>
                    <a:pt x="212414" y="1206382"/>
                    <a:pt x="314014" y="1232759"/>
                  </a:cubicBezTo>
                  <a:cubicBezTo>
                    <a:pt x="415614" y="1259136"/>
                    <a:pt x="541637" y="1239597"/>
                    <a:pt x="636399" y="1215174"/>
                  </a:cubicBezTo>
                  <a:cubicBezTo>
                    <a:pt x="731161" y="1190751"/>
                    <a:pt x="810292" y="1104781"/>
                    <a:pt x="882584" y="1086220"/>
                  </a:cubicBezTo>
                  <a:cubicBezTo>
                    <a:pt x="954876" y="1067659"/>
                    <a:pt x="992976" y="1062774"/>
                    <a:pt x="1070153" y="1103805"/>
                  </a:cubicBezTo>
                  <a:cubicBezTo>
                    <a:pt x="1147330" y="1144836"/>
                    <a:pt x="1300707" y="1246436"/>
                    <a:pt x="1345645" y="1332405"/>
                  </a:cubicBezTo>
                  <a:cubicBezTo>
                    <a:pt x="1390584" y="1418374"/>
                    <a:pt x="1347599" y="1518020"/>
                    <a:pt x="1339784" y="1619620"/>
                  </a:cubicBezTo>
                  <a:cubicBezTo>
                    <a:pt x="1331969" y="1721220"/>
                    <a:pt x="1239161" y="1830636"/>
                    <a:pt x="1298753" y="1942005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480980" y="4519010"/>
                <a:ext cx="5308300" cy="502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−2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+3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−4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980" y="4519010"/>
                <a:ext cx="5308300" cy="502061"/>
              </a:xfrm>
              <a:prstGeom prst="rect">
                <a:avLst/>
              </a:prstGeom>
              <a:blipFill>
                <a:blip r:embed="rId12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444506" y="5036329"/>
                <a:ext cx="4038769" cy="502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−3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+6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506" y="5036329"/>
                <a:ext cx="4038769" cy="502061"/>
              </a:xfrm>
              <a:prstGeom prst="rect">
                <a:avLst/>
              </a:prstGeom>
              <a:blipFill>
                <a:blip r:embed="rId1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464836" y="5563453"/>
                <a:ext cx="2670294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−4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36" y="5563453"/>
                <a:ext cx="2670294" cy="501356"/>
              </a:xfrm>
              <a:prstGeom prst="rect">
                <a:avLst/>
              </a:prstGeom>
              <a:blipFill>
                <a:blip r:embed="rId1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467125" y="6084291"/>
                <a:ext cx="8812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125" y="6084291"/>
                <a:ext cx="881220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4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0" grpId="0"/>
      <p:bldP spid="91" grpId="0"/>
      <p:bldP spid="92" grpId="0"/>
      <p:bldP spid="1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Generalized Principle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 fontScale="92500" lnSpcReduction="10000"/>
              </a:bodyPr>
              <a:lstStyle/>
              <a:p>
                <a:pPr marL="82296" indent="0" algn="just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Theorem.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finite set and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conditions. Then, for each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0≤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number of elements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satisfy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exactly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conditions is given by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Proof.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an element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We consider three cases: (1)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satisfies fewer than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conditions, (2)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satisfies exactly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the conditions, and (3)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the conditions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In each case, we show that the number of times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counted in the left side of the equality is equal to the number of times it is counted in the right side of the equality.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u="sng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first case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not counted in the left side. Such an element is not counted in the right side either.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u="sng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second case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counted once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In the right side of the equality, it is counted once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(in the summand corresponding to the conditions it satisfies) and is not counted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</a:t>
                </a:r>
                <a:r>
                  <a:rPr lang="en-US" sz="1600" u="sng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third case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Because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satisfies more than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conditions, it is not counted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In the right side of the equality, it is counted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times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 number of ways one can select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conditions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satisfies. Similarly, it is counted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times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times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…,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times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element is not counted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the number of times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counted in the right side of the equality is</a:t>
                </a: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706" r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7" name="Picture 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2224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Proof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 the number of times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counted in the right side of the equality is</a:t>
                </a: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can be written as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solidFill>
                    <a:prstClr val="black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i="1" dirty="0">
                  <a:solidFill>
                    <a:prstClr val="black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>
                <a:blip r:embed="rId2"/>
                <a:stretch>
                  <a:fillRect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9A065-8151-4F45-B403-06189971DF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29740" y="2714452"/>
                <a:ext cx="6781800" cy="764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)!(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740" y="2714452"/>
                <a:ext cx="6781800" cy="764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38600" y="3564938"/>
                <a:ext cx="4267200" cy="764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</m:t>
                          </m:r>
                        </m:den>
                      </m:f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)!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!(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564938"/>
                <a:ext cx="4267200" cy="764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1000" y="4378848"/>
                <a:ext cx="2590800" cy="764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378848"/>
                <a:ext cx="2590800" cy="764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67200" y="5159230"/>
                <a:ext cx="2438400" cy="764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159230"/>
                <a:ext cx="2438400" cy="764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91000" y="5923991"/>
                <a:ext cx="2362200" cy="462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lvl="0" algn="just">
                  <a:buClr>
                    <a:srgbClr val="3891A7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1−1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23991"/>
                <a:ext cx="2362200" cy="4620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687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of the Generalized Principle 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1.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a function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denotes the range of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Determine the number of functions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={1, 2, 3, 4, 5, 6, 7, 8, 9, 10}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={1, 2, 3, 4, 5, 6, 7}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How many functions have at most 3 elements in their range?</a:t>
                </a: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set of all functions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define the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 2, …, 7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satisfies exactly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conditions. Thus, we should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By the generalized principle, we have</a:t>
                </a: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second part of the problem can be stated as how many functions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satisfy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 Thus, the answer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or equivalently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118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47950" y="3307838"/>
                <a:ext cx="3352800" cy="506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S</m:t>
                          </m:r>
                        </m:e>
                        <m:sub>
                          <m: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S</m:t>
                          </m:r>
                        </m:e>
                        <m:sub>
                          <m: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S</m:t>
                          </m:r>
                        </m:e>
                        <m:sub>
                          <m: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50" y="3307838"/>
                <a:ext cx="3352800" cy="506357"/>
              </a:xfrm>
              <a:prstGeom prst="rect">
                <a:avLst/>
              </a:prstGeom>
              <a:blipFill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43200" y="3793361"/>
                <a:ext cx="5221348" cy="506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sup>
                      </m:sSup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93361"/>
                <a:ext cx="5221348" cy="506357"/>
              </a:xfrm>
              <a:prstGeom prst="rect">
                <a:avLst/>
              </a:prstGeom>
              <a:blipFill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88628" y="3861873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1,959,300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628" y="3861873"/>
                <a:ext cx="1371600" cy="369332"/>
              </a:xfrm>
              <a:prstGeom prst="rect">
                <a:avLst/>
              </a:prstGeom>
              <a:blipFill>
                <a:blip r:embed="rId7"/>
                <a:stretch>
                  <a:fillRect t="-10000" r="-2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26171" y="4979163"/>
                <a:ext cx="7040212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S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S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sup>
                      </m:sSup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sup>
                      </m:sSup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=21,462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171" y="4979163"/>
                <a:ext cx="7040212" cy="501356"/>
              </a:xfrm>
              <a:prstGeom prst="rect">
                <a:avLst/>
              </a:prstGeom>
              <a:blipFill>
                <a:blip r:embed="rId8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93913" y="5391678"/>
                <a:ext cx="4598429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S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sup>
                      </m:sSup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13" y="5391678"/>
                <a:ext cx="4598429" cy="501356"/>
              </a:xfrm>
              <a:prstGeom prst="rect">
                <a:avLst/>
              </a:prstGeom>
              <a:blipFill>
                <a:blip r:embed="rId9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93913" y="5880334"/>
                <a:ext cx="12011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13" y="5880334"/>
                <a:ext cx="1201179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93913" y="6211717"/>
                <a:ext cx="33185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1,980,769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13" y="6211717"/>
                <a:ext cx="331854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53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of the Generalized Principle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2.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13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cards are dealt from a standard deck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52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what is the probability that these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13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cards include (a) at least one card from each suit? (b) exactly one void (for example, no clubs)? (c) exactly two voids?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set of all possible ways to deal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cards from a standard deck of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Evidently,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Consider also the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 hand is void in clubs (</a:t>
                </a:r>
                <a:r>
                  <a:rPr lang="en-US" sz="1600" dirty="0" smtClean="0"/>
                  <a:t>♣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hand is void in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diamonds (</a:t>
                </a:r>
                <a:r>
                  <a:rPr lang="en-US" sz="1600" dirty="0">
                    <a:solidFill>
                      <a:srgbClr val="FF0000"/>
                    </a:solidFill>
                  </a:rPr>
                  <a:t>♦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hand is void in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hearts (</a:t>
                </a:r>
                <a:r>
                  <a:rPr lang="en-US" sz="1600" dirty="0">
                    <a:solidFill>
                      <a:srgbClr val="FF0000"/>
                    </a:solidFill>
                  </a:rPr>
                  <a:t>♥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hand is void in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spades (</a:t>
                </a:r>
                <a:r>
                  <a:rPr lang="en-US" sz="1600" dirty="0"/>
                  <a:t>♠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). The answer to (a) is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5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5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5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39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probability that the hand includes exactly one void, the answer to (b), is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5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5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39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answer to (c) is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5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5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u="heavy" dirty="0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rgbClr val="00B0F0"/>
                    </a:solidFill>
                  </a:u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>
                <a:blip r:embed="rId2"/>
                <a:stretch>
                  <a:fillRect t="-118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9A065-8151-4F45-B403-06189971DF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DEC9">
                    <a:shade val="50000"/>
                    <a:satMod val="200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DEC9">
                  <a:shade val="50000"/>
                  <a:satMod val="200000"/>
                </a:srgb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4035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9964</TotalTime>
  <Words>512</Words>
  <Application>Microsoft Office PowerPoint</Application>
  <PresentationFormat>On-screen Show (4:3)</PresentationFormat>
  <Paragraphs>387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Gill Sans MT</vt:lpstr>
      <vt:lpstr>Verdana</vt:lpstr>
      <vt:lpstr>Wingdings 2</vt:lpstr>
      <vt:lpstr>Solstice</vt:lpstr>
      <vt:lpstr>Mehran S. Fallah    April 2020 </vt:lpstr>
      <vt:lpstr>Recapitulation</vt:lpstr>
      <vt:lpstr>A Generalization</vt:lpstr>
      <vt:lpstr>The Case t=3 </vt:lpstr>
      <vt:lpstr>The Case t=4 </vt:lpstr>
      <vt:lpstr>A Generalized Principle</vt:lpstr>
      <vt:lpstr>Proof (Ctd.)</vt:lpstr>
      <vt:lpstr>Application of the Generalized Principle </vt:lpstr>
      <vt:lpstr>Application of the Generalized Principle (Ctd.)</vt:lpstr>
      <vt:lpstr>Another Generalization of the Principle</vt:lpstr>
      <vt:lpstr>Another Generalization of the Principle (ctd.)</vt:lpstr>
      <vt:lpstr>Derangement: Nothing Is in Its Right Place</vt:lpstr>
      <vt:lpstr>Derangement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642</cp:revision>
  <dcterms:created xsi:type="dcterms:W3CDTF">2009-10-14T10:18:00Z</dcterms:created>
  <dcterms:modified xsi:type="dcterms:W3CDTF">2020-04-04T11:28:53Z</dcterms:modified>
</cp:coreProperties>
</file>