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0"/>
  </p:notesMasterIdLst>
  <p:handoutMasterIdLst>
    <p:handoutMasterId r:id="rId21"/>
  </p:handoutMasterIdLst>
  <p:sldIdLst>
    <p:sldId id="358" r:id="rId2"/>
    <p:sldId id="405" r:id="rId3"/>
    <p:sldId id="406" r:id="rId4"/>
    <p:sldId id="408" r:id="rId5"/>
    <p:sldId id="409" r:id="rId6"/>
    <p:sldId id="410" r:id="rId7"/>
    <p:sldId id="411" r:id="rId8"/>
    <p:sldId id="412" r:id="rId9"/>
    <p:sldId id="413" r:id="rId10"/>
    <p:sldId id="414" r:id="rId11"/>
    <p:sldId id="415" r:id="rId12"/>
    <p:sldId id="416" r:id="rId13"/>
    <p:sldId id="417" r:id="rId14"/>
    <p:sldId id="418" r:id="rId15"/>
    <p:sldId id="419" r:id="rId16"/>
    <p:sldId id="420" r:id="rId17"/>
    <p:sldId id="421" r:id="rId18"/>
    <p:sldId id="366"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68D2"/>
    <a:srgbClr val="C5C5C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p:cViewPr>
        <p:scale>
          <a:sx n="120" d="100"/>
          <a:sy n="120" d="100"/>
        </p:scale>
        <p:origin x="1242"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D37600-342F-4A05-B1DA-A2CFDE05C23B}" type="datetimeFigureOut">
              <a:rPr lang="en-US" smtClean="0"/>
              <a:t>4/30/2020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92913C-5176-47BF-ACFF-41359630938A}" type="slidenum">
              <a:rPr lang="en-US" smtClean="0"/>
              <a:t>‹#›</a:t>
            </a:fld>
            <a:endParaRPr lang="en-US"/>
          </a:p>
        </p:txBody>
      </p:sp>
    </p:spTree>
    <p:extLst>
      <p:ext uri="{BB962C8B-B14F-4D97-AF65-F5344CB8AC3E}">
        <p14:creationId xmlns:p14="http://schemas.microsoft.com/office/powerpoint/2010/main" val="341111690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5331F15-962A-423B-BF42-D19883161FC9}" type="datetimeFigureOut">
              <a:rPr lang="en-US" smtClean="0"/>
              <a:t>4/30/2020</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A41E697-6CFA-4DFB-BE6E-54ABCDE399E9}" type="slidenum">
              <a:rPr lang="en-US" smtClean="0"/>
              <a:t>‹#›</a:t>
            </a:fld>
            <a:endParaRPr lang="en-US"/>
          </a:p>
        </p:txBody>
      </p:sp>
    </p:spTree>
    <p:extLst>
      <p:ext uri="{BB962C8B-B14F-4D97-AF65-F5344CB8AC3E}">
        <p14:creationId xmlns:p14="http://schemas.microsoft.com/office/powerpoint/2010/main" val="2697307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r>
              <a:rPr lang="en-US" smtClean="0">
                <a:solidFill>
                  <a:prstClr val="black"/>
                </a:solidFill>
              </a:rPr>
              <a:t>IPM Summer School on Game Theory</a:t>
            </a:r>
            <a:endParaRPr lang="en-US">
              <a:solidFill>
                <a:prstClr val="black"/>
              </a:solidFill>
            </a:endParaRPr>
          </a:p>
        </p:txBody>
      </p:sp>
    </p:spTree>
    <p:extLst>
      <p:ext uri="{BB962C8B-B14F-4D97-AF65-F5344CB8AC3E}">
        <p14:creationId xmlns:p14="http://schemas.microsoft.com/office/powerpoint/2010/main" val="215780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65A5002B-2491-4A45-B378-7B685E14A98C}" type="datetime1">
              <a:rPr lang="en-US" smtClean="0"/>
              <a:t>4/30/2020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F49A065-8151-4F45-B403-06189971DF7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112DA-2D2C-4B22-A4B4-CB5359199DA5}" type="datetime1">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218BE-AE0D-422E-9DCD-024AE190B2D7}" type="datetime1">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844E29-49E9-4C70-9C09-164BE78CD915}" type="datetime1">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A847C0-76EC-4D09-8798-FA46F3055793}" type="datetime1">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FB40FB-883D-4904-9D34-8B8694DA069E}" type="datetime1">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CEA348-4EFD-4E95-8976-9CB8F8D1AEA0}" type="datetime1">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8C1B56-9DBE-4C9D-9A05-044AD65C7E6D}" type="datetime1">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231169-CF3F-432C-B237-79429B82F60D}" type="datetime1">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9A065-8151-4F45-B403-06189971DF7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DC246-E0D9-4127-BD6C-454D68478B5B}" type="datetime1">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85921BA-DB7C-4E9D-B47D-CDFFDAF63582}" type="datetime1">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C6C57A-B7AD-4E86-B60B-E38E61EF6096}" type="datetime1">
              <a:rPr lang="en-US" smtClean="0"/>
              <a:t>4/30/2020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9A065-8151-4F45-B403-06189971DF7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5.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45.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3.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6553200" cy="3429000"/>
          </a:xfrm>
        </p:spPr>
        <p:txBody>
          <a:bodyPr>
            <a:normAutofit/>
          </a:bodyPr>
          <a:lstStyle/>
          <a:p>
            <a:pPr algn="ctr"/>
            <a:r>
              <a:rPr lang="en-US" sz="2400" dirty="0" err="1" smtClean="0"/>
              <a:t>Mehran</a:t>
            </a:r>
            <a:r>
              <a:rPr lang="en-US" sz="2400" dirty="0" smtClean="0"/>
              <a:t> S. </a:t>
            </a:r>
            <a:r>
              <a:rPr lang="en-US" sz="2400" dirty="0" err="1" smtClean="0"/>
              <a:t>Fallah</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April 2020</a:t>
            </a:r>
            <a:br>
              <a:rPr lang="en-US" sz="2400" dirty="0" smtClean="0"/>
            </a:br>
            <a:endParaRPr lang="en-US" sz="2400" dirty="0" smtClean="0"/>
          </a:p>
        </p:txBody>
      </p:sp>
      <p:sp>
        <p:nvSpPr>
          <p:cNvPr id="3" name="Subtitle 2"/>
          <p:cNvSpPr>
            <a:spLocks noGrp="1"/>
          </p:cNvSpPr>
          <p:nvPr>
            <p:ph type="subTitle" idx="1"/>
          </p:nvPr>
        </p:nvSpPr>
        <p:spPr>
          <a:xfrm>
            <a:off x="685800" y="609600"/>
            <a:ext cx="8458200" cy="2286000"/>
          </a:xfrm>
        </p:spPr>
        <p:txBody>
          <a:bodyPr>
            <a:noAutofit/>
          </a:bodyPr>
          <a:lstStyle/>
          <a:p>
            <a:pPr algn="ctr"/>
            <a:r>
              <a:rPr lang="en-US" sz="2400" dirty="0" smtClean="0"/>
              <a:t>Discrete Mathematics</a:t>
            </a:r>
          </a:p>
          <a:p>
            <a:pPr algn="ctr"/>
            <a:r>
              <a:rPr lang="en-US" sz="2400" dirty="0" smtClean="0"/>
              <a:t>Session VII</a:t>
            </a:r>
          </a:p>
          <a:p>
            <a:pPr algn="ctr"/>
            <a:endParaRPr lang="en-US" sz="3400" dirty="0" smtClean="0"/>
          </a:p>
          <a:p>
            <a:pPr algn="ctr"/>
            <a:r>
              <a:rPr lang="en-US" sz="3400" dirty="0" smtClean="0"/>
              <a:t>An Introduction to Logic</a:t>
            </a:r>
            <a:endParaRPr lang="en-US" sz="3400" dirty="0"/>
          </a:p>
        </p:txBody>
      </p:sp>
    </p:spTree>
    <p:extLst>
      <p:ext uri="{BB962C8B-B14F-4D97-AF65-F5344CB8AC3E}">
        <p14:creationId xmlns:p14="http://schemas.microsoft.com/office/powerpoint/2010/main" val="4286270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Syntax: Well-Formed Formula of the Logic</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The four symbols </a:t>
                </a:r>
                <a14:m>
                  <m:oMath xmlns:m="http://schemas.openxmlformats.org/officeDocument/2006/math">
                    <m:r>
                      <a:rPr lang="en-US" sz="1600" b="1"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 </m:t>
                    </m:r>
                    <m:r>
                      <a:rPr lang="en-US" sz="1600" b="1" i="1" dirty="0" smtClean="0">
                        <a:latin typeface="Cambria Math" panose="02040503050406030204" pitchFamily="18" charset="0"/>
                        <a:cs typeface="Calibri" panose="020F0502020204030204" pitchFamily="34" charset="0"/>
                      </a:rPr>
                      <m:t> </m:t>
                    </m:r>
                    <m:r>
                      <a:rPr lang="en-US" sz="1600" b="1"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 </m:t>
                    </m:r>
                    <m:r>
                      <a:rPr lang="en-US" sz="1600" b="1" i="1" dirty="0" smtClean="0">
                        <a:latin typeface="Cambria Math" panose="02040503050406030204" pitchFamily="18" charset="0"/>
                        <a:cs typeface="Calibri" panose="020F0502020204030204" pitchFamily="34" charset="0"/>
                      </a:rPr>
                      <m:t> </m:t>
                    </m:r>
                    <m:r>
                      <a:rPr lang="en-US" sz="1600" b="1"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and</a:t>
                </a:r>
                <a:r>
                  <a:rPr lang="en-US" sz="1600" i="1" dirty="0" smtClean="0">
                    <a:latin typeface="Calibri" panose="020F0502020204030204" pitchFamily="34" charset="0"/>
                    <a:cs typeface="Calibri" panose="020F0502020204030204" pitchFamily="34"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are </a:t>
                </a:r>
                <a:r>
                  <a:rPr lang="en-US" sz="1600" dirty="0">
                    <a:latin typeface="Calibri" panose="020F0502020204030204" pitchFamily="34" charset="0"/>
                    <a:cs typeface="Calibri" panose="020F0502020204030204" pitchFamily="34" charset="0"/>
                  </a:rPr>
                  <a:t>called </a:t>
                </a:r>
                <a:r>
                  <a:rPr lang="en-US" sz="1600" b="1" i="1" dirty="0" smtClean="0">
                    <a:latin typeface="Calibri" panose="020F0502020204030204" pitchFamily="34" charset="0"/>
                    <a:cs typeface="Calibri" panose="020F0502020204030204" pitchFamily="34" charset="0"/>
                  </a:rPr>
                  <a:t>propositional connective </a:t>
                </a:r>
                <a:r>
                  <a:rPr lang="en-US" sz="1600" dirty="0">
                    <a:latin typeface="Calibri" panose="020F0502020204030204" pitchFamily="34" charset="0"/>
                    <a:cs typeface="Calibri" panose="020F0502020204030204" pitchFamily="34" charset="0"/>
                  </a:rPr>
                  <a:t>symbols. Their use is suggested by </a:t>
                </a:r>
                <a:r>
                  <a:rPr lang="en-US" sz="1600" dirty="0" smtClean="0">
                    <a:latin typeface="Calibri" panose="020F0502020204030204" pitchFamily="34" charset="0"/>
                    <a:cs typeface="Calibri" panose="020F0502020204030204" pitchFamily="34" charset="0"/>
                  </a:rPr>
                  <a:t>the English </a:t>
                </a:r>
                <a:r>
                  <a:rPr lang="en-US" sz="1600" dirty="0">
                    <a:latin typeface="Calibri" panose="020F0502020204030204" pitchFamily="34" charset="0"/>
                    <a:cs typeface="Calibri" panose="020F0502020204030204" pitchFamily="34" charset="0"/>
                  </a:rPr>
                  <a:t>translation given above. The </a:t>
                </a:r>
                <a:r>
                  <a:rPr lang="en-US" sz="1600" dirty="0" smtClean="0">
                    <a:latin typeface="Calibri" panose="020F0502020204030204" pitchFamily="34" charset="0"/>
                    <a:cs typeface="Calibri" panose="020F0502020204030204" pitchFamily="34" charset="0"/>
                  </a:rPr>
                  <a:t>propositional connective </a:t>
                </a:r>
                <a:r>
                  <a:rPr lang="en-US" sz="1600" dirty="0">
                    <a:latin typeface="Calibri" panose="020F0502020204030204" pitchFamily="34" charset="0"/>
                    <a:cs typeface="Calibri" panose="020F0502020204030204" pitchFamily="34" charset="0"/>
                  </a:rPr>
                  <a:t>symbols</a:t>
                </a:r>
                <a:r>
                  <a:rPr lang="en-US" sz="1600" dirty="0" smtClean="0">
                    <a:latin typeface="Calibri" panose="020F0502020204030204" pitchFamily="34" charset="0"/>
                    <a:cs typeface="Calibri" panose="020F0502020204030204" pitchFamily="34" charset="0"/>
                  </a:rPr>
                  <a:t>, together </a:t>
                </a:r>
                <a:r>
                  <a:rPr lang="en-US" sz="1600" dirty="0">
                    <a:latin typeface="Calibri" panose="020F0502020204030204" pitchFamily="34" charset="0"/>
                    <a:cs typeface="Calibri" panose="020F0502020204030204" pitchFamily="34" charset="0"/>
                  </a:rPr>
                  <a:t>with the parentheses, are the </a:t>
                </a:r>
                <a:r>
                  <a:rPr lang="en-US" sz="1600" b="1" i="1" dirty="0">
                    <a:latin typeface="Calibri" panose="020F0502020204030204" pitchFamily="34" charset="0"/>
                    <a:cs typeface="Calibri" panose="020F0502020204030204" pitchFamily="34" charset="0"/>
                  </a:rPr>
                  <a:t>logical symbols</a:t>
                </a:r>
                <a:r>
                  <a:rPr lang="en-US" sz="1600" dirty="0">
                    <a:latin typeface="Calibri" panose="020F0502020204030204" pitchFamily="34" charset="0"/>
                    <a:cs typeface="Calibri" panose="020F0502020204030204" pitchFamily="34" charset="0"/>
                  </a:rPr>
                  <a:t>. In translating </a:t>
                </a:r>
                <a:r>
                  <a:rPr lang="en-US" sz="1600" dirty="0" smtClean="0">
                    <a:latin typeface="Calibri" panose="020F0502020204030204" pitchFamily="34" charset="0"/>
                    <a:cs typeface="Calibri" panose="020F0502020204030204" pitchFamily="34" charset="0"/>
                  </a:rPr>
                  <a:t>to and </a:t>
                </a:r>
                <a:r>
                  <a:rPr lang="en-US" sz="1600" dirty="0">
                    <a:latin typeface="Calibri" panose="020F0502020204030204" pitchFamily="34" charset="0"/>
                    <a:cs typeface="Calibri" panose="020F0502020204030204" pitchFamily="34" charset="0"/>
                  </a:rPr>
                  <a:t>from English, their role never changes. The sentence </a:t>
                </a:r>
                <a:r>
                  <a:rPr lang="en-US" sz="1600" dirty="0" smtClean="0">
                    <a:latin typeface="Calibri" panose="020F0502020204030204" pitchFamily="34" charset="0"/>
                    <a:cs typeface="Calibri" panose="020F0502020204030204" pitchFamily="34" charset="0"/>
                  </a:rPr>
                  <a:t>(atomic proposition) symbols are the </a:t>
                </a:r>
                <a:r>
                  <a:rPr lang="en-US" sz="1600" b="1" i="1" dirty="0">
                    <a:latin typeface="Calibri" panose="020F0502020204030204" pitchFamily="34" charset="0"/>
                    <a:cs typeface="Calibri" panose="020F0502020204030204" pitchFamily="34" charset="0"/>
                  </a:rPr>
                  <a:t>parameters</a:t>
                </a:r>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(or </a:t>
                </a:r>
                <a:r>
                  <a:rPr lang="en-US" sz="1600" b="1" i="1" dirty="0" err="1">
                    <a:latin typeface="Calibri" panose="020F0502020204030204" pitchFamily="34" charset="0"/>
                    <a:cs typeface="Calibri" panose="020F0502020204030204" pitchFamily="34" charset="0"/>
                  </a:rPr>
                  <a:t>nonlogical</a:t>
                </a:r>
                <a:r>
                  <a:rPr lang="en-US" sz="1600" b="1" i="1" dirty="0">
                    <a:latin typeface="Calibri" panose="020F0502020204030204" pitchFamily="34" charset="0"/>
                    <a:cs typeface="Calibri" panose="020F0502020204030204" pitchFamily="34" charset="0"/>
                  </a:rPr>
                  <a:t> symbols</a:t>
                </a:r>
                <a:r>
                  <a:rPr lang="en-US" sz="1600" dirty="0" smtClean="0">
                    <a:latin typeface="Calibri" panose="020F0502020204030204" pitchFamily="34" charset="0"/>
                    <a:cs typeface="Calibri" panose="020F0502020204030204" pitchFamily="34" charset="0"/>
                  </a:rPr>
                  <a:t>); they are also called </a:t>
                </a:r>
                <a:r>
                  <a:rPr lang="en-US" sz="1600" b="1" i="1" dirty="0" smtClean="0">
                    <a:latin typeface="Calibri" panose="020F0502020204030204" pitchFamily="34" charset="0"/>
                    <a:cs typeface="Calibri" panose="020F0502020204030204" pitchFamily="34" charset="0"/>
                  </a:rPr>
                  <a:t>propositional variables</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Their translation is not fixed</a:t>
                </a:r>
                <a:r>
                  <a:rPr lang="en-US" sz="1600" dirty="0" smtClean="0">
                    <a:latin typeface="Calibri" panose="020F0502020204030204" pitchFamily="34" charset="0"/>
                    <a:cs typeface="Calibri" panose="020F0502020204030204" pitchFamily="34" charset="0"/>
                  </a:rPr>
                  <a:t>; instead </a:t>
                </a:r>
                <a:r>
                  <a:rPr lang="en-US" sz="1600" dirty="0">
                    <a:latin typeface="Calibri" panose="020F0502020204030204" pitchFamily="34" charset="0"/>
                    <a:cs typeface="Calibri" panose="020F0502020204030204" pitchFamily="34" charset="0"/>
                  </a:rPr>
                  <a:t>they will be open to a variety of </a:t>
                </a:r>
                <a:r>
                  <a:rPr lang="en-US" sz="1600" dirty="0" smtClean="0">
                    <a:latin typeface="Calibri" panose="020F0502020204030204" pitchFamily="34" charset="0"/>
                    <a:cs typeface="Calibri" panose="020F0502020204030204" pitchFamily="34" charset="0"/>
                  </a:rPr>
                  <a:t>interpretations.</a:t>
                </a:r>
              </a:p>
              <a:p>
                <a:pPr marL="425196" indent="-342900" algn="just">
                  <a:spcBef>
                    <a:spcPts val="0"/>
                  </a:spcBef>
                  <a:buAutoNum type="arabicPeriod"/>
                </a:pPr>
                <a:endParaRPr lang="en-US" sz="1600" dirty="0">
                  <a:latin typeface="Calibri" panose="020F0502020204030204" pitchFamily="34" charset="0"/>
                  <a:cs typeface="Calibri" panose="020F0502020204030204" pitchFamily="34" charset="0"/>
                </a:endParaRPr>
              </a:p>
              <a:p>
                <a:pPr marL="82296" indent="0">
                  <a:spcBef>
                    <a:spcPts val="0"/>
                  </a:spcBef>
                  <a:buNone/>
                </a:pPr>
                <a:r>
                  <a:rPr lang="en-US" sz="1600" dirty="0" smtClean="0">
                    <a:latin typeface="Calibri" panose="020F0502020204030204" pitchFamily="34" charset="0"/>
                    <a:cs typeface="Calibri" panose="020F0502020204030204" pitchFamily="34" charset="0"/>
                  </a:rPr>
                  <a:t>We </a:t>
                </a:r>
                <a:r>
                  <a:rPr lang="en-US" sz="1600" dirty="0">
                    <a:latin typeface="Calibri" panose="020F0502020204030204" pitchFamily="34" charset="0"/>
                    <a:cs typeface="Calibri" panose="020F0502020204030204" pitchFamily="34" charset="0"/>
                  </a:rPr>
                  <a:t>have included infinitely many sentence </a:t>
                </a:r>
                <a:r>
                  <a:rPr lang="en-US" sz="1600" dirty="0" smtClean="0">
                    <a:latin typeface="Calibri" panose="020F0502020204030204" pitchFamily="34" charset="0"/>
                    <a:cs typeface="Calibri" panose="020F0502020204030204" pitchFamily="34" charset="0"/>
                  </a:rPr>
                  <a:t>(atomic proposition) symbols.</a:t>
                </a:r>
              </a:p>
              <a:p>
                <a:pPr marL="82296" indent="0">
                  <a:spcBef>
                    <a:spcPts val="0"/>
                  </a:spcBef>
                  <a:buNone/>
                </a:pPr>
                <a:endParaRPr lang="en-US" sz="1600" dirty="0">
                  <a:latin typeface="Calibri" panose="020F0502020204030204" pitchFamily="34" charset="0"/>
                  <a:cs typeface="Calibri" panose="020F0502020204030204" pitchFamily="34" charset="0"/>
                </a:endParaRPr>
              </a:p>
              <a:p>
                <a:pPr marL="82296" indent="0" algn="just">
                  <a:buNone/>
                </a:pPr>
                <a:r>
                  <a:rPr lang="en-US" sz="1600" dirty="0">
                    <a:latin typeface="Calibri" panose="020F0502020204030204" pitchFamily="34" charset="0"/>
                    <a:cs typeface="Calibri" panose="020F0502020204030204" pitchFamily="34" charset="0"/>
                  </a:rPr>
                  <a:t>An </a:t>
                </a:r>
                <a:r>
                  <a:rPr lang="en-US" sz="1600" b="1" i="1" dirty="0">
                    <a:latin typeface="Calibri" panose="020F0502020204030204" pitchFamily="34" charset="0"/>
                    <a:cs typeface="Calibri" panose="020F0502020204030204" pitchFamily="34" charset="0"/>
                  </a:rPr>
                  <a:t>expression</a:t>
                </a:r>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is a finite sequence of symbols. We can specify </a:t>
                </a:r>
                <a:r>
                  <a:rPr lang="en-US" sz="1600" dirty="0" smtClean="0">
                    <a:latin typeface="Calibri" panose="020F0502020204030204" pitchFamily="34" charset="0"/>
                    <a:cs typeface="Calibri" panose="020F0502020204030204" pitchFamily="34" charset="0"/>
                  </a:rPr>
                  <a:t>an expression </a:t>
                </a:r>
                <a:r>
                  <a:rPr lang="en-US" sz="1600" dirty="0">
                    <a:latin typeface="Calibri" panose="020F0502020204030204" pitchFamily="34" charset="0"/>
                    <a:cs typeface="Calibri" panose="020F0502020204030204" pitchFamily="34" charset="0"/>
                  </a:rPr>
                  <a:t>by concatenating the names of the symbols; thus </a:t>
                </a:r>
                <a14:m>
                  <m:oMath xmlns:m="http://schemas.openxmlformats.org/officeDocument/2006/math">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𝑝</m:t>
                    </m:r>
                    <m:r>
                      <a:rPr lang="en-US" sz="1600" b="1" i="1" dirty="0">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is the </a:t>
                </a:r>
                <a:r>
                  <a:rPr lang="en-US" sz="1600" dirty="0">
                    <a:latin typeface="Calibri" panose="020F0502020204030204" pitchFamily="34" charset="0"/>
                    <a:cs typeface="Calibri" panose="020F0502020204030204" pitchFamily="34" charset="0"/>
                  </a:rPr>
                  <a:t>sequence </a:t>
                </a:r>
                <a14:m>
                  <m:oMath xmlns:m="http://schemas.openxmlformats.org/officeDocument/2006/math">
                    <m:r>
                      <a:rPr lang="en-US" sz="1600" b="0" i="1" dirty="0" smtClean="0">
                        <a:latin typeface="Cambria Math" panose="02040503050406030204" pitchFamily="18" charset="0"/>
                        <a:cs typeface="Calibri" panose="020F0502020204030204" pitchFamily="34" charset="0"/>
                      </a:rPr>
                      <m:t>〈</m:t>
                    </m:r>
                    <m:d>
                      <m:dPr>
                        <m:ctrlPr>
                          <a:rPr lang="en-US" sz="1600" b="1" i="1" dirty="0" smtClean="0">
                            <a:latin typeface="Cambria Math" panose="02040503050406030204" pitchFamily="18" charset="0"/>
                            <a:cs typeface="Calibri" panose="020F0502020204030204" pitchFamily="34" charset="0"/>
                          </a:rPr>
                        </m:ctrlPr>
                      </m:dPr>
                      <m:e>
                        <m:r>
                          <a:rPr lang="en-US" sz="1600" i="1" dirty="0">
                            <a:latin typeface="Cambria Math" panose="02040503050406030204" pitchFamily="18" charset="0"/>
                            <a:cs typeface="Calibri" panose="020F0502020204030204" pitchFamily="34" charset="0"/>
                          </a:rPr>
                          <m:t>,</m:t>
                        </m:r>
                        <m:r>
                          <a:rPr lang="en-US" sz="1600" b="1"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𝑝</m:t>
                        </m:r>
                        <m:r>
                          <a:rPr lang="en-US" sz="1600" i="1" dirty="0">
                            <a:latin typeface="Cambria Math" panose="02040503050406030204" pitchFamily="18" charset="0"/>
                            <a:cs typeface="Calibri" panose="020F0502020204030204" pitchFamily="34" charset="0"/>
                          </a:rPr>
                          <m:t>, </m:t>
                        </m:r>
                      </m:e>
                    </m:d>
                    <m:r>
                      <a:rPr lang="en-US" sz="1600" b="1" i="1" dirty="0"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This notation is extended: If </a:t>
                </a:r>
                <a14:m>
                  <m:oMath xmlns:m="http://schemas.openxmlformats.org/officeDocument/2006/math">
                    <m:r>
                      <a:rPr lang="en-US" sz="1600" i="1" dirty="0" smtClean="0">
                        <a:latin typeface="Cambria Math" panose="02040503050406030204" pitchFamily="18" charset="0"/>
                        <a:cs typeface="Calibri" panose="020F0502020204030204" pitchFamily="34" charset="0"/>
                      </a:rPr>
                      <m:t>𝛼</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𝛽</m:t>
                    </m:r>
                  </m:oMath>
                </a14:m>
                <a:r>
                  <a:rPr lang="en-US" sz="1600" i="1"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are sequences </a:t>
                </a:r>
                <a:r>
                  <a:rPr lang="en-US" sz="1600" dirty="0">
                    <a:latin typeface="Calibri" panose="020F0502020204030204" pitchFamily="34" charset="0"/>
                    <a:cs typeface="Calibri" panose="020F0502020204030204" pitchFamily="34" charset="0"/>
                  </a:rPr>
                  <a:t>of symbols, then </a:t>
                </a:r>
                <a14:m>
                  <m:oMath xmlns:m="http://schemas.openxmlformats.org/officeDocument/2006/math">
                    <m:r>
                      <a:rPr lang="en-US" sz="1600" i="1" dirty="0" smtClean="0">
                        <a:latin typeface="Cambria Math" panose="02040503050406030204" pitchFamily="18" charset="0"/>
                        <a:cs typeface="Calibri" panose="020F0502020204030204" pitchFamily="34" charset="0"/>
                      </a:rPr>
                      <m:t>𝛼𝛽</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is the sequence consisting first of </a:t>
                </a:r>
                <a:r>
                  <a:rPr lang="en-US" sz="1600" dirty="0" smtClean="0">
                    <a:latin typeface="Calibri" panose="020F0502020204030204" pitchFamily="34" charset="0"/>
                    <a:cs typeface="Calibri" panose="020F0502020204030204" pitchFamily="34" charset="0"/>
                  </a:rPr>
                  <a:t>the symbols </a:t>
                </a:r>
                <a:r>
                  <a:rPr lang="en-US" sz="1600" dirty="0">
                    <a:latin typeface="Calibri" panose="020F0502020204030204" pitchFamily="34" charset="0"/>
                    <a:cs typeface="Calibri" panose="020F0502020204030204" pitchFamily="34" charset="0"/>
                  </a:rPr>
                  <a:t>in the sequence </a:t>
                </a:r>
                <a14:m>
                  <m:oMath xmlns:m="http://schemas.openxmlformats.org/officeDocument/2006/math">
                    <m:r>
                      <a:rPr lang="en-US" sz="1600" i="1" dirty="0" smtClean="0">
                        <a:latin typeface="Cambria Math" panose="02040503050406030204" pitchFamily="18" charset="0"/>
                        <a:cs typeface="Calibri" panose="020F0502020204030204" pitchFamily="34" charset="0"/>
                      </a:rPr>
                      <m:t>𝛼</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followed by the symbols in the sequence </a:t>
                </a:r>
                <a14:m>
                  <m:oMath xmlns:m="http://schemas.openxmlformats.org/officeDocument/2006/math">
                    <m:r>
                      <a:rPr lang="en-US" sz="1600" i="1" dirty="0"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For example, if </a:t>
                </a:r>
                <a14:m>
                  <m:oMath xmlns:m="http://schemas.openxmlformats.org/officeDocument/2006/math">
                    <m:r>
                      <a:rPr lang="en-US" sz="1600" i="1" dirty="0" smtClean="0">
                        <a:latin typeface="Cambria Math" panose="02040503050406030204" pitchFamily="18" charset="0"/>
                        <a:cs typeface="Calibri" panose="020F0502020204030204" pitchFamily="34" charset="0"/>
                      </a:rPr>
                      <m:t>𝛼</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𝛽</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are the expressions given by the </a:t>
                </a:r>
                <a:r>
                  <a:rPr lang="en-US" sz="1600" dirty="0" smtClean="0">
                    <a:latin typeface="Calibri" panose="020F0502020204030204" pitchFamily="34" charset="0"/>
                    <a:cs typeface="Calibri" panose="020F0502020204030204" pitchFamily="34" charset="0"/>
                  </a:rPr>
                  <a:t>equations </a:t>
                </a:r>
                <a14:m>
                  <m:oMath xmlns:m="http://schemas.openxmlformats.org/officeDocument/2006/math">
                    <m:r>
                      <a:rPr lang="el-GR" sz="1600" i="1" dirty="0" smtClean="0">
                        <a:latin typeface="Cambria Math" panose="02040503050406030204" pitchFamily="18" charset="0"/>
                        <a:cs typeface="Calibri" panose="020F0502020204030204" pitchFamily="34" charset="0"/>
                      </a:rPr>
                      <m:t>𝛼</m:t>
                    </m:r>
                    <m:r>
                      <a:rPr lang="el-GR" sz="1600" i="1" dirty="0" smtClean="0">
                        <a:latin typeface="Cambria Math" panose="02040503050406030204" pitchFamily="18" charset="0"/>
                        <a:cs typeface="Calibri" panose="020F0502020204030204" pitchFamily="34" charset="0"/>
                      </a:rPr>
                      <m:t> = </m:t>
                    </m:r>
                    <m:r>
                      <a:rPr lang="el-GR" sz="1600" b="1" i="1" dirty="0" smtClean="0">
                        <a:latin typeface="Cambria Math" panose="02040503050406030204" pitchFamily="18" charset="0"/>
                        <a:cs typeface="Calibri" panose="020F0502020204030204" pitchFamily="34" charset="0"/>
                      </a:rPr>
                      <m:t>(</m:t>
                    </m:r>
                    <m:r>
                      <a:rPr lang="en-US" sz="1600" b="1"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𝑝</m:t>
                    </m:r>
                    <m:r>
                      <a:rPr lang="en-US" sz="1600" b="1" i="1" dirty="0" smtClean="0">
                        <a:latin typeface="Cambria Math" panose="02040503050406030204" pitchFamily="18" charset="0"/>
                        <a:cs typeface="Calibri" panose="020F0502020204030204" pitchFamily="34" charset="0"/>
                      </a:rPr>
                      <m:t>)</m:t>
                    </m:r>
                  </m:oMath>
                </a14:m>
                <a:r>
                  <a:rPr lang="en-US" sz="1600" i="1" dirty="0" smtClean="0">
                    <a:latin typeface="Calibri" panose="020F0502020204030204" pitchFamily="34" charset="0"/>
                    <a:cs typeface="Calibri" panose="020F0502020204030204" pitchFamily="34" charset="0"/>
                  </a:rPr>
                  <a:t>, </a:t>
                </a:r>
                <a14:m>
                  <m:oMath xmlns:m="http://schemas.openxmlformats.org/officeDocument/2006/math">
                    <m:r>
                      <a:rPr lang="el-GR" sz="1600" i="1" dirty="0" smtClean="0">
                        <a:latin typeface="Cambria Math" panose="02040503050406030204" pitchFamily="18" charset="0"/>
                        <a:cs typeface="Calibri" panose="020F0502020204030204" pitchFamily="34" charset="0"/>
                      </a:rPr>
                      <m:t>𝛽</m:t>
                    </m:r>
                    <m:r>
                      <a:rPr lang="el-GR" sz="1600" i="1" dirty="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𝑞</m:t>
                    </m:r>
                  </m:oMath>
                </a14:m>
                <a:r>
                  <a:rPr lang="en-US" sz="1600" i="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then </a:t>
                </a:r>
                <a14:m>
                  <m:oMath xmlns:m="http://schemas.openxmlformats.org/officeDocument/2006/math">
                    <m:r>
                      <a:rPr lang="en-US" sz="1600" b="1"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𝛼</m:t>
                    </m:r>
                    <m:r>
                      <a:rPr lang="en-US" sz="1600" b="1" i="1" dirty="0" smtClean="0">
                        <a:latin typeface="Cambria Math" panose="02040503050406030204" pitchFamily="18" charset="0"/>
                        <a:ea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𝛽</m:t>
                    </m:r>
                    <m:r>
                      <a:rPr lang="en-US" sz="1600" b="1" i="1" dirty="0">
                        <a:latin typeface="Cambria Math" panose="02040503050406030204" pitchFamily="18" charset="0"/>
                        <a:cs typeface="Calibri" panose="020F0502020204030204" pitchFamily="34" charset="0"/>
                      </a:rPr>
                      <m:t>)</m:t>
                    </m:r>
                  </m:oMath>
                </a14:m>
                <a:r>
                  <a:rPr lang="en-US" sz="1600" b="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is the </a:t>
                </a:r>
                <a:r>
                  <a:rPr lang="en-US" sz="1600" dirty="0" smtClean="0">
                    <a:latin typeface="Calibri" panose="020F0502020204030204" pitchFamily="34" charset="0"/>
                    <a:cs typeface="Calibri" panose="020F0502020204030204" pitchFamily="34" charset="0"/>
                  </a:rPr>
                  <a:t>expression </a:t>
                </a:r>
                <a14:m>
                  <m:oMath xmlns:m="http://schemas.openxmlformats.org/officeDocument/2006/math">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oMath>
                </a14:m>
                <a:r>
                  <a:rPr lang="en-US" sz="1500" dirty="0" smtClean="0">
                    <a:latin typeface="Calibri" panose="020F0502020204030204" pitchFamily="34" charset="0"/>
                    <a:cs typeface="Calibri" panose="020F0502020204030204" pitchFamily="34" charset="0"/>
                  </a:rPr>
                  <a:t>.</a:t>
                </a:r>
              </a:p>
              <a:p>
                <a:pPr marL="82296" indent="0" algn="just">
                  <a:buNone/>
                </a:pPr>
                <a:endParaRPr lang="en-US" sz="1500" dirty="0">
                  <a:latin typeface="Calibri" panose="020F0502020204030204" pitchFamily="34" charset="0"/>
                  <a:cs typeface="Calibri" panose="020F0502020204030204" pitchFamily="34" charset="0"/>
                </a:endParaRPr>
              </a:p>
              <a:p>
                <a:pPr marL="82296" indent="0" algn="just">
                  <a:buNone/>
                </a:pPr>
                <a:r>
                  <a:rPr lang="en-US" sz="1600" dirty="0">
                    <a:latin typeface="Calibri" panose="020F0502020204030204" pitchFamily="34" charset="0"/>
                    <a:cs typeface="Calibri" panose="020F0502020204030204" pitchFamily="34" charset="0"/>
                  </a:rPr>
                  <a:t>We should now look at a few examples of possible translations </a:t>
                </a:r>
                <a:r>
                  <a:rPr lang="en-US" sz="1600" dirty="0" smtClean="0">
                    <a:latin typeface="Calibri" panose="020F0502020204030204" pitchFamily="34" charset="0"/>
                    <a:cs typeface="Calibri" panose="020F0502020204030204" pitchFamily="34" charset="0"/>
                  </a:rPr>
                  <a:t>of English </a:t>
                </a:r>
                <a:r>
                  <a:rPr lang="en-US" sz="1600" dirty="0">
                    <a:latin typeface="Calibri" panose="020F0502020204030204" pitchFamily="34" charset="0"/>
                    <a:cs typeface="Calibri" panose="020F0502020204030204" pitchFamily="34" charset="0"/>
                  </a:rPr>
                  <a:t>sentences into expressions of the formal language. </a:t>
                </a:r>
                <a:endParaRPr lang="en-US" sz="15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10</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985441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Syntax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Let </a:t>
                </a:r>
                <a14:m>
                  <m:oMath xmlns:m="http://schemas.openxmlformats.org/officeDocument/2006/math">
                    <m:r>
                      <a:rPr lang="en-US" sz="1600" i="1">
                        <a:latin typeface="Cambria Math" panose="02040503050406030204" pitchFamily="18" charset="0"/>
                        <a:cs typeface="Calibri" panose="020F0502020204030204" pitchFamily="34" charset="0"/>
                      </a:rPr>
                      <m:t>𝑝</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𝑞</m:t>
                    </m:r>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be the first </a:t>
                </a:r>
                <a:r>
                  <a:rPr lang="en-US" sz="1600" dirty="0" smtClean="0">
                    <a:latin typeface="Calibri" panose="020F0502020204030204" pitchFamily="34" charset="0"/>
                    <a:cs typeface="Calibri" panose="020F0502020204030204" pitchFamily="34" charset="0"/>
                  </a:rPr>
                  <a:t>two </a:t>
                </a:r>
                <a:r>
                  <a:rPr lang="en-US" sz="1600" dirty="0">
                    <a:latin typeface="Calibri" panose="020F0502020204030204" pitchFamily="34" charset="0"/>
                    <a:cs typeface="Calibri" panose="020F0502020204030204" pitchFamily="34" charset="0"/>
                  </a:rPr>
                  <a:t>sentence symbols (atomic proposition symbols</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5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5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11</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3496196943"/>
                  </p:ext>
                </p:extLst>
              </p:nvPr>
            </p:nvGraphicFramePr>
            <p:xfrm>
              <a:off x="1524000" y="1859021"/>
              <a:ext cx="7089648" cy="4148573"/>
            </p:xfrm>
            <a:graphic>
              <a:graphicData uri="http://schemas.openxmlformats.org/drawingml/2006/table">
                <a:tbl>
                  <a:tblPr firstRow="1" bandRow="1">
                    <a:tableStyleId>{5A111915-BE36-4E01-A7E5-04B1672EAD32}</a:tableStyleId>
                  </a:tblPr>
                  <a:tblGrid>
                    <a:gridCol w="4191000"/>
                    <a:gridCol w="2898648"/>
                  </a:tblGrid>
                  <a:tr h="310359">
                    <a:tc>
                      <a:txBody>
                        <a:bodyPr/>
                        <a:lstStyle/>
                        <a:p>
                          <a:pPr algn="ctr"/>
                          <a:r>
                            <a:rPr lang="en-US" sz="1600" dirty="0" smtClean="0">
                              <a:latin typeface="Calibri" panose="020F0502020204030204" pitchFamily="34" charset="0"/>
                              <a:cs typeface="Calibri" panose="020F0502020204030204" pitchFamily="34" charset="0"/>
                            </a:rPr>
                            <a:t>English</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Translation</a:t>
                          </a:r>
                          <a:endParaRPr lang="en-US" sz="1600" dirty="0">
                            <a:latin typeface="Calibri" panose="020F0502020204030204" pitchFamily="34" charset="0"/>
                            <a:cs typeface="Calibri" panose="020F0502020204030204" pitchFamily="34" charset="0"/>
                          </a:endParaRPr>
                        </a:p>
                      </a:txBody>
                      <a:tcPr/>
                    </a:tc>
                  </a:tr>
                  <a:tr h="310359">
                    <a:tc>
                      <a:txBody>
                        <a:bodyPr/>
                        <a:lstStyle/>
                        <a:p>
                          <a:r>
                            <a:rPr lang="en-US" sz="1600" dirty="0" smtClean="0">
                              <a:latin typeface="Calibri" panose="020F0502020204030204" pitchFamily="34" charset="0"/>
                              <a:cs typeface="Calibri" panose="020F0502020204030204" pitchFamily="34" charset="0"/>
                            </a:rPr>
                            <a:t>The suspect must be released from custody. </a:t>
                          </a:r>
                          <a:endParaRPr lang="en-US" sz="1600" dirty="0">
                            <a:latin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𝑝</m:t>
                                </m:r>
                              </m:oMath>
                            </m:oMathPara>
                          </a14:m>
                          <a:endParaRPr lang="en-US" sz="1600" dirty="0">
                            <a:latin typeface="Calibri" panose="020F0502020204030204" pitchFamily="34" charset="0"/>
                            <a:cs typeface="Calibri" panose="020F0502020204030204" pitchFamily="34" charset="0"/>
                          </a:endParaRPr>
                        </a:p>
                      </a:txBody>
                      <a:tcPr anchor="ctr"/>
                    </a:tc>
                  </a:tr>
                  <a:tr h="310359">
                    <a:tc>
                      <a:txBody>
                        <a:bodyPr/>
                        <a:lstStyle/>
                        <a:p>
                          <a:r>
                            <a:rPr lang="en-US" sz="1600" dirty="0" smtClean="0">
                              <a:latin typeface="Calibri" panose="020F0502020204030204" pitchFamily="34" charset="0"/>
                              <a:cs typeface="Calibri" panose="020F0502020204030204" pitchFamily="34" charset="0"/>
                            </a:rPr>
                            <a:t>The evidence obtained is admissible. </a:t>
                          </a:r>
                          <a:endParaRPr lang="en-US" sz="1600" dirty="0">
                            <a:latin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𝑞</m:t>
                                </m:r>
                              </m:oMath>
                            </m:oMathPara>
                          </a14:m>
                          <a:endParaRPr lang="en-US" sz="1600" dirty="0">
                            <a:latin typeface="Calibri" panose="020F0502020204030204" pitchFamily="34" charset="0"/>
                            <a:cs typeface="Calibri" panose="020F0502020204030204" pitchFamily="34" charset="0"/>
                          </a:endParaRPr>
                        </a:p>
                      </a:txBody>
                      <a:tcPr anchor="ctr"/>
                    </a:tc>
                  </a:tr>
                  <a:tr h="338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evidence obtained is inadmissible.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𝑞</m:t>
                                </m:r>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txBody>
                      <a:tcPr anchor="ctr"/>
                    </a:tc>
                  </a:tr>
                  <a:tr h="338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The evidence obtained is admissible, and the suspect need not be released from custody.</a:t>
                          </a:r>
                          <a:endParaRPr lang="en-US" sz="16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𝑞</m:t>
                                    </m:r>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e>
                                    </m:d>
                                  </m:e>
                                </m:d>
                              </m:oMath>
                            </m:oMathPara>
                          </a14:m>
                          <a:endParaRPr lang="en-US" sz="1600" dirty="0" smtClean="0">
                            <a:latin typeface="Calibri" panose="020F0502020204030204" pitchFamily="34" charset="0"/>
                            <a:cs typeface="Calibri" panose="020F0502020204030204" pitchFamily="34" charset="0"/>
                          </a:endParaRPr>
                        </a:p>
                      </a:txBody>
                      <a:tcPr anchor="ctr"/>
                    </a:tc>
                  </a:tr>
                  <a:tr h="338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Either </a:t>
                          </a:r>
                          <a:r>
                            <a:rPr lang="en-US" sz="1600" dirty="0">
                              <a:latin typeface="Calibri" panose="020F0502020204030204" pitchFamily="34" charset="0"/>
                              <a:cs typeface="Calibri" panose="020F0502020204030204" pitchFamily="34" charset="0"/>
                            </a:rPr>
                            <a:t>the evidence obtained is admissible, or the </a:t>
                          </a:r>
                          <a:r>
                            <a:rPr lang="en-US" sz="1600" dirty="0" smtClean="0">
                              <a:latin typeface="Calibri" panose="020F0502020204030204" pitchFamily="34" charset="0"/>
                              <a:cs typeface="Calibri" panose="020F0502020204030204" pitchFamily="34" charset="0"/>
                            </a:rPr>
                            <a:t>suspect must </a:t>
                          </a:r>
                          <a:r>
                            <a:rPr lang="en-US" sz="1600" dirty="0">
                              <a:latin typeface="Calibri" panose="020F0502020204030204" pitchFamily="34" charset="0"/>
                              <a:cs typeface="Calibri" panose="020F0502020204030204" pitchFamily="34" charset="0"/>
                            </a:rPr>
                            <a:t>be released from custody (or possibly both).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𝑞</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txBody>
                      <a:tcPr anchor="ctr"/>
                    </a:tc>
                  </a:tr>
                  <a:tr h="338573">
                    <a:tc>
                      <a:txBody>
                        <a:bodyPr/>
                        <a:lstStyle/>
                        <a:p>
                          <a:pPr marL="0" indent="0" algn="just">
                            <a:spcBef>
                              <a:spcPts val="0"/>
                            </a:spcBef>
                            <a:buNone/>
                          </a:pPr>
                          <a:r>
                            <a:rPr lang="en-US" sz="1600" dirty="0" smtClean="0">
                              <a:latin typeface="Calibri" panose="020F0502020204030204" pitchFamily="34" charset="0"/>
                              <a:cs typeface="Calibri" panose="020F0502020204030204" pitchFamily="34" charset="0"/>
                            </a:rPr>
                            <a:t>Either </a:t>
                          </a:r>
                          <a:r>
                            <a:rPr lang="en-US" sz="1600" dirty="0">
                              <a:latin typeface="Calibri" panose="020F0502020204030204" pitchFamily="34" charset="0"/>
                              <a:cs typeface="Calibri" panose="020F0502020204030204" pitchFamily="34" charset="0"/>
                            </a:rPr>
                            <a:t>the evidence obtained is admissible, or the </a:t>
                          </a:r>
                          <a:r>
                            <a:rPr lang="en-US" sz="1600" dirty="0" smtClean="0">
                              <a:latin typeface="Calibri" panose="020F0502020204030204" pitchFamily="34" charset="0"/>
                              <a:cs typeface="Calibri" panose="020F0502020204030204" pitchFamily="34" charset="0"/>
                            </a:rPr>
                            <a:t>suspect must </a:t>
                          </a:r>
                          <a:r>
                            <a:rPr lang="en-US" sz="1600" dirty="0">
                              <a:latin typeface="Calibri" panose="020F0502020204030204" pitchFamily="34" charset="0"/>
                              <a:cs typeface="Calibri" panose="020F0502020204030204" pitchFamily="34" charset="0"/>
                            </a:rPr>
                            <a:t>be released from custody, but not both</a:t>
                          </a:r>
                          <a:r>
                            <a:rPr lang="en-US" sz="160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𝑞</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𝑞</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e>
                                      </m:d>
                                    </m:e>
                                  </m:d>
                                </m:e>
                              </m:d>
                            </m:oMath>
                          </a14:m>
                          <a:r>
                            <a:rPr lang="en-US" sz="1600" dirty="0" smtClean="0">
                              <a:latin typeface="Calibri" panose="020F0502020204030204" pitchFamily="34" charset="0"/>
                              <a:cs typeface="Calibri" panose="020F0502020204030204" pitchFamily="34" charset="0"/>
                            </a:rPr>
                            <a:t> </a:t>
                          </a:r>
                        </a:p>
                      </a:txBody>
                      <a:tcPr anchor="ctr"/>
                    </a:tc>
                  </a:tr>
                  <a:tr h="33857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evidence obtained is inadmissible, but the suspect </a:t>
                          </a:r>
                          <a:r>
                            <a:rPr lang="en-US" sz="1600" dirty="0" smtClean="0">
                              <a:latin typeface="Calibri" panose="020F0502020204030204" pitchFamily="34" charset="0"/>
                              <a:cs typeface="Calibri" panose="020F0502020204030204" pitchFamily="34" charset="0"/>
                            </a:rPr>
                            <a:t>need not </a:t>
                          </a:r>
                          <a:r>
                            <a:rPr lang="en-US" sz="1600" dirty="0">
                              <a:latin typeface="Calibri" panose="020F0502020204030204" pitchFamily="34" charset="0"/>
                              <a:cs typeface="Calibri" panose="020F0502020204030204" pitchFamily="34" charset="0"/>
                            </a:rPr>
                            <a:t>be released from custody.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𝑞</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e>
                                  </m:d>
                                </m:e>
                              </m:d>
                            </m:oMath>
                          </a14:m>
                          <a:r>
                            <a:rPr lang="en-US" sz="1600" dirty="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txBody>
                      <a:tcPr anchor="ct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3496196943"/>
                  </p:ext>
                </p:extLst>
              </p:nvPr>
            </p:nvGraphicFramePr>
            <p:xfrm>
              <a:off x="1524000" y="1859021"/>
              <a:ext cx="7089648" cy="4148573"/>
            </p:xfrm>
            <a:graphic>
              <a:graphicData uri="http://schemas.openxmlformats.org/drawingml/2006/table">
                <a:tbl>
                  <a:tblPr firstRow="1" bandRow="1">
                    <a:tableStyleId>{5A111915-BE36-4E01-A7E5-04B1672EAD32}</a:tableStyleId>
                  </a:tblPr>
                  <a:tblGrid>
                    <a:gridCol w="4191000"/>
                    <a:gridCol w="2898648"/>
                  </a:tblGrid>
                  <a:tr h="335280">
                    <a:tc>
                      <a:txBody>
                        <a:bodyPr/>
                        <a:lstStyle/>
                        <a:p>
                          <a:pPr algn="ctr"/>
                          <a:r>
                            <a:rPr lang="en-US" sz="1600" dirty="0" smtClean="0">
                              <a:latin typeface="Calibri" panose="020F0502020204030204" pitchFamily="34" charset="0"/>
                              <a:cs typeface="Calibri" panose="020F0502020204030204" pitchFamily="34" charset="0"/>
                            </a:rPr>
                            <a:t>English</a:t>
                          </a: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smtClean="0">
                              <a:latin typeface="Calibri" panose="020F0502020204030204" pitchFamily="34" charset="0"/>
                              <a:cs typeface="Calibri" panose="020F0502020204030204" pitchFamily="34" charset="0"/>
                            </a:rPr>
                            <a:t>Translation</a:t>
                          </a:r>
                          <a:endParaRPr lang="en-US" sz="1600" dirty="0">
                            <a:latin typeface="Calibri" panose="020F0502020204030204" pitchFamily="34" charset="0"/>
                            <a:cs typeface="Calibri" panose="020F0502020204030204" pitchFamily="34" charset="0"/>
                          </a:endParaRPr>
                        </a:p>
                      </a:txBody>
                      <a:tcPr/>
                    </a:tc>
                  </a:tr>
                  <a:tr h="335280">
                    <a:tc>
                      <a:txBody>
                        <a:bodyPr/>
                        <a:lstStyle/>
                        <a:p>
                          <a:r>
                            <a:rPr lang="en-US" sz="1600" dirty="0" smtClean="0">
                              <a:latin typeface="Calibri" panose="020F0502020204030204" pitchFamily="34" charset="0"/>
                              <a:cs typeface="Calibri" panose="020F0502020204030204" pitchFamily="34" charset="0"/>
                            </a:rPr>
                            <a:t>The suspect must be released from custody. </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5"/>
                          <a:stretch>
                            <a:fillRect l="-144538" t="-103636" r="-420" b="-1061818"/>
                          </a:stretch>
                        </a:blipFill>
                      </a:tcPr>
                    </a:tc>
                  </a:tr>
                  <a:tr h="335280">
                    <a:tc>
                      <a:txBody>
                        <a:bodyPr/>
                        <a:lstStyle/>
                        <a:p>
                          <a:r>
                            <a:rPr lang="en-US" sz="1600" dirty="0" smtClean="0">
                              <a:latin typeface="Calibri" panose="020F0502020204030204" pitchFamily="34" charset="0"/>
                              <a:cs typeface="Calibri" panose="020F0502020204030204" pitchFamily="34" charset="0"/>
                            </a:rPr>
                            <a:t>The evidence obtained is admissible. </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5"/>
                          <a:stretch>
                            <a:fillRect l="-144538" t="-203636" r="-420" b="-961818"/>
                          </a:stretch>
                        </a:blipFill>
                      </a:tcPr>
                    </a:tc>
                  </a:tr>
                  <a:tr h="338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evidence obtained is inadmissible. </a:t>
                          </a:r>
                        </a:p>
                      </a:txBody>
                      <a:tcPr anchor="ctr"/>
                    </a:tc>
                    <a:tc>
                      <a:txBody>
                        <a:bodyPr/>
                        <a:lstStyle/>
                        <a:p>
                          <a:endParaRPr lang="en-US"/>
                        </a:p>
                      </a:txBody>
                      <a:tcPr anchor="ctr">
                        <a:blipFill rotWithShape="0">
                          <a:blip r:embed="rId5"/>
                          <a:stretch>
                            <a:fillRect l="-144538" t="-298214" r="-420" b="-844643"/>
                          </a:stretch>
                        </a:blipFill>
                      </a:tcPr>
                    </a:tc>
                  </a:tr>
                  <a:tr h="579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The evidence obtained is admissible, and the suspect need not be released from custody.</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5"/>
                          <a:stretch>
                            <a:fillRect l="-144538" t="-234737" r="-420" b="-397895"/>
                          </a:stretch>
                        </a:blipFill>
                      </a:tcPr>
                    </a:tc>
                  </a:tr>
                  <a:tr h="82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Either </a:t>
                          </a:r>
                          <a:r>
                            <a:rPr lang="en-US" sz="1600" dirty="0">
                              <a:latin typeface="Calibri" panose="020F0502020204030204" pitchFamily="34" charset="0"/>
                              <a:cs typeface="Calibri" panose="020F0502020204030204" pitchFamily="34" charset="0"/>
                            </a:rPr>
                            <a:t>the evidence obtained is admissible, or the </a:t>
                          </a:r>
                          <a:r>
                            <a:rPr lang="en-US" sz="1600" dirty="0" smtClean="0">
                              <a:latin typeface="Calibri" panose="020F0502020204030204" pitchFamily="34" charset="0"/>
                              <a:cs typeface="Calibri" panose="020F0502020204030204" pitchFamily="34" charset="0"/>
                            </a:rPr>
                            <a:t>suspect must </a:t>
                          </a:r>
                          <a:r>
                            <a:rPr lang="en-US" sz="1600" dirty="0">
                              <a:latin typeface="Calibri" panose="020F0502020204030204" pitchFamily="34" charset="0"/>
                              <a:cs typeface="Calibri" panose="020F0502020204030204" pitchFamily="34" charset="0"/>
                            </a:rPr>
                            <a:t>be released from custody (or possibly both). </a:t>
                          </a:r>
                        </a:p>
                      </a:txBody>
                      <a:tcPr anchor="ctr"/>
                    </a:tc>
                    <a:tc>
                      <a:txBody>
                        <a:bodyPr/>
                        <a:lstStyle/>
                        <a:p>
                          <a:endParaRPr lang="en-US"/>
                        </a:p>
                      </a:txBody>
                      <a:tcPr anchor="ctr">
                        <a:blipFill rotWithShape="0">
                          <a:blip r:embed="rId5"/>
                          <a:stretch>
                            <a:fillRect l="-144538" t="-233824" r="-420" b="-177941"/>
                          </a:stretch>
                        </a:blipFill>
                      </a:tcPr>
                    </a:tc>
                  </a:tr>
                  <a:tr h="822960">
                    <a:tc>
                      <a:txBody>
                        <a:bodyPr/>
                        <a:lstStyle/>
                        <a:p>
                          <a:pPr marL="0" indent="0" algn="just">
                            <a:spcBef>
                              <a:spcPts val="0"/>
                            </a:spcBef>
                            <a:buNone/>
                          </a:pPr>
                          <a:r>
                            <a:rPr lang="en-US" sz="1600" dirty="0" smtClean="0">
                              <a:latin typeface="Calibri" panose="020F0502020204030204" pitchFamily="34" charset="0"/>
                              <a:cs typeface="Calibri" panose="020F0502020204030204" pitchFamily="34" charset="0"/>
                            </a:rPr>
                            <a:t>Either </a:t>
                          </a:r>
                          <a:r>
                            <a:rPr lang="en-US" sz="1600" dirty="0">
                              <a:latin typeface="Calibri" panose="020F0502020204030204" pitchFamily="34" charset="0"/>
                              <a:cs typeface="Calibri" panose="020F0502020204030204" pitchFamily="34" charset="0"/>
                            </a:rPr>
                            <a:t>the evidence obtained is admissible, or the </a:t>
                          </a:r>
                          <a:r>
                            <a:rPr lang="en-US" sz="1600" dirty="0" smtClean="0">
                              <a:latin typeface="Calibri" panose="020F0502020204030204" pitchFamily="34" charset="0"/>
                              <a:cs typeface="Calibri" panose="020F0502020204030204" pitchFamily="34" charset="0"/>
                            </a:rPr>
                            <a:t>suspect must </a:t>
                          </a:r>
                          <a:r>
                            <a:rPr lang="en-US" sz="1600" dirty="0">
                              <a:latin typeface="Calibri" panose="020F0502020204030204" pitchFamily="34" charset="0"/>
                              <a:cs typeface="Calibri" panose="020F0502020204030204" pitchFamily="34" charset="0"/>
                            </a:rPr>
                            <a:t>be released from custody, but not both</a:t>
                          </a:r>
                          <a:r>
                            <a:rPr lang="en-US" sz="160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5"/>
                          <a:stretch>
                            <a:fillRect l="-144538" t="-336296" r="-420" b="-79259"/>
                          </a:stretch>
                        </a:blipFill>
                      </a:tcPr>
                    </a:tc>
                  </a:tr>
                  <a:tr h="57912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evidence obtained is inadmissible, but the suspect </a:t>
                          </a:r>
                          <a:r>
                            <a:rPr lang="en-US" sz="1600" dirty="0" smtClean="0">
                              <a:latin typeface="Calibri" panose="020F0502020204030204" pitchFamily="34" charset="0"/>
                              <a:cs typeface="Calibri" panose="020F0502020204030204" pitchFamily="34" charset="0"/>
                            </a:rPr>
                            <a:t>need not </a:t>
                          </a:r>
                          <a:r>
                            <a:rPr lang="en-US" sz="1600" dirty="0">
                              <a:latin typeface="Calibri" panose="020F0502020204030204" pitchFamily="34" charset="0"/>
                              <a:cs typeface="Calibri" panose="020F0502020204030204" pitchFamily="34" charset="0"/>
                            </a:rPr>
                            <a:t>be released from custody. </a:t>
                          </a:r>
                        </a:p>
                      </a:txBody>
                      <a:tcPr anchor="ctr"/>
                    </a:tc>
                    <a:tc>
                      <a:txBody>
                        <a:bodyPr/>
                        <a:lstStyle/>
                        <a:p>
                          <a:endParaRPr lang="en-US"/>
                        </a:p>
                      </a:txBody>
                      <a:tcPr anchor="ctr">
                        <a:blipFill rotWithShape="0">
                          <a:blip r:embed="rId5"/>
                          <a:stretch>
                            <a:fillRect l="-144538" t="-620000" r="-420" b="-12632"/>
                          </a:stretch>
                        </a:blipFill>
                      </a:tcPr>
                    </a:tc>
                  </a:tr>
                </a:tbl>
              </a:graphicData>
            </a:graphic>
          </p:graphicFrame>
        </mc:Fallback>
      </mc:AlternateContent>
    </p:spTree>
    <p:extLst>
      <p:ext uri="{BB962C8B-B14F-4D97-AF65-F5344CB8AC3E}">
        <p14:creationId xmlns:p14="http://schemas.microsoft.com/office/powerpoint/2010/main" val="2256223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90"/>
                                          </p:val>
                                        </p:tav>
                                        <p:tav tm="100000">
                                          <p:val>
                                            <p:fltVal val="0"/>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Syntax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Let </a:t>
                </a:r>
                <a14:m>
                  <m:oMath xmlns:m="http://schemas.openxmlformats.org/officeDocument/2006/math">
                    <m:r>
                      <a:rPr lang="en-US" sz="1600" i="1">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𝑞</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𝑠</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𝑡</m:t>
                    </m:r>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be the first </a:t>
                </a:r>
                <a:r>
                  <a:rPr lang="en-US" sz="1600" dirty="0" smtClean="0">
                    <a:latin typeface="Calibri" panose="020F0502020204030204" pitchFamily="34" charset="0"/>
                    <a:cs typeface="Calibri" panose="020F0502020204030204" pitchFamily="34" charset="0"/>
                  </a:rPr>
                  <a:t>five </a:t>
                </a:r>
                <a:r>
                  <a:rPr lang="en-US" sz="1600" dirty="0">
                    <a:latin typeface="Calibri" panose="020F0502020204030204" pitchFamily="34" charset="0"/>
                    <a:cs typeface="Calibri" panose="020F0502020204030204" pitchFamily="34" charset="0"/>
                  </a:rPr>
                  <a:t>sentence symbols (atomic proposition symbols</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lnSpc>
                    <a:spcPct val="300000"/>
                  </a:lnSpc>
                  <a:spcBef>
                    <a:spcPts val="0"/>
                  </a:spcBef>
                  <a:buNone/>
                </a:pPr>
                <a:r>
                  <a:rPr lang="en-US" sz="1600" dirty="0" smtClean="0">
                    <a:latin typeface="Calibri" panose="020F0502020204030204" pitchFamily="34" charset="0"/>
                    <a:cs typeface="Calibri" panose="020F0502020204030204" pitchFamily="34" charset="0"/>
                  </a:rPr>
                  <a:t>English: This </a:t>
                </a:r>
                <a:r>
                  <a:rPr lang="en-US" sz="1600" dirty="0">
                    <a:latin typeface="Calibri" panose="020F0502020204030204" pitchFamily="34" charset="0"/>
                    <a:cs typeface="Calibri" panose="020F0502020204030204" pitchFamily="34" charset="0"/>
                  </a:rPr>
                  <a:t>commodity constitutes wealth if and only if it </a:t>
                </a:r>
                <a:r>
                  <a:rPr lang="en-US" sz="1600" dirty="0" smtClean="0">
                    <a:latin typeface="Calibri" panose="020F0502020204030204" pitchFamily="34" charset="0"/>
                    <a:cs typeface="Calibri" panose="020F0502020204030204" pitchFamily="34" charset="0"/>
                  </a:rPr>
                  <a:t>is transferable</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limited </a:t>
                </a:r>
                <a:r>
                  <a:rPr lang="en-US" sz="1600" dirty="0">
                    <a:latin typeface="Calibri" panose="020F0502020204030204" pitchFamily="34" charset="0"/>
                    <a:cs typeface="Calibri" panose="020F0502020204030204" pitchFamily="34" charset="0"/>
                  </a:rPr>
                  <a:t>in supply, and either productive of pleasure or </a:t>
                </a:r>
                <a:r>
                  <a:rPr lang="en-US" sz="1600" dirty="0" smtClean="0">
                    <a:latin typeface="Calibri" panose="020F0502020204030204" pitchFamily="34" charset="0"/>
                    <a:cs typeface="Calibri" panose="020F0502020204030204" pitchFamily="34" charset="0"/>
                  </a:rPr>
                  <a:t>preventive of </a:t>
                </a:r>
                <a:r>
                  <a:rPr lang="en-US" sz="1600" dirty="0">
                    <a:latin typeface="Calibri" panose="020F0502020204030204" pitchFamily="34" charset="0"/>
                    <a:cs typeface="Calibri" panose="020F0502020204030204" pitchFamily="34" charset="0"/>
                  </a:rPr>
                  <a:t>pain</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Translation:</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buNone/>
                </a:pPr>
                <a:endParaRPr lang="en-US" sz="1600" dirty="0" smtClean="0">
                  <a:latin typeface="Calibri" panose="020F0502020204030204" pitchFamily="34" charset="0"/>
                  <a:cs typeface="Calibri" panose="020F0502020204030204" pitchFamily="34" charset="0"/>
                </a:endParaRPr>
              </a:p>
              <a:p>
                <a:pPr marL="82296" indent="0">
                  <a:buNone/>
                </a:pPr>
                <a:r>
                  <a:rPr lang="en-US" sz="1600" dirty="0" smtClean="0">
                    <a:latin typeface="Calibri" panose="020F0502020204030204" pitchFamily="34" charset="0"/>
                    <a:cs typeface="Calibri" panose="020F0502020204030204" pitchFamily="34" charset="0"/>
                  </a:rPr>
                  <a:t>Some </a:t>
                </a:r>
                <a:r>
                  <a:rPr lang="en-US" sz="1600" dirty="0">
                    <a:latin typeface="Calibri" panose="020F0502020204030204" pitchFamily="34" charset="0"/>
                    <a:cs typeface="Calibri" panose="020F0502020204030204" pitchFamily="34" charset="0"/>
                  </a:rPr>
                  <a:t>expressions cannot be obtained as translations of </a:t>
                </a:r>
                <a:r>
                  <a:rPr lang="en-US" sz="1600" dirty="0" smtClean="0">
                    <a:latin typeface="Calibri" panose="020F0502020204030204" pitchFamily="34" charset="0"/>
                    <a:cs typeface="Calibri" panose="020F0502020204030204" pitchFamily="34" charset="0"/>
                  </a:rPr>
                  <a:t>any English </a:t>
                </a:r>
                <a:r>
                  <a:rPr lang="en-US" sz="1600" dirty="0">
                    <a:latin typeface="Calibri" panose="020F0502020204030204" pitchFamily="34" charset="0"/>
                    <a:cs typeface="Calibri" panose="020F0502020204030204" pitchFamily="34" charset="0"/>
                  </a:rPr>
                  <a:t>sentences but are mere nonsense, such as</a:t>
                </a:r>
              </a:p>
              <a:p>
                <a:pPr marL="82296" indent="0" algn="ctr">
                  <a:buNone/>
                </a:pPr>
                <a14:m>
                  <m:oMath xmlns:m="http://schemas.openxmlformats.org/officeDocument/2006/math">
                    <m:r>
                      <a:rPr lang="en-US" sz="1600" b="1" i="1" dirty="0" smtClean="0">
                        <a:latin typeface="Cambria Math" panose="02040503050406030204" pitchFamily="18" charset="0"/>
                        <a:cs typeface="Calibri" panose="020F0502020204030204" pitchFamily="34" charset="0"/>
                      </a:rPr>
                      <m:t>((</m:t>
                    </m:r>
                    <m:r>
                      <a:rPr lang="en-US" sz="1600" b="1" i="1" dirty="0" smtClean="0">
                        <a:latin typeface="Cambria Math" panose="02040503050406030204" pitchFamily="18" charset="0"/>
                        <a:ea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𝑝</m:t>
                    </m:r>
                  </m:oMath>
                </a14:m>
                <a:r>
                  <a:rPr lang="en-US" sz="1600" i="1"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5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6" name="Rectangle 5"/>
          <p:cNvSpPr/>
          <p:nvPr/>
        </p:nvSpPr>
        <p:spPr>
          <a:xfrm>
            <a:off x="2302174" y="2192754"/>
            <a:ext cx="3276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12594" y="2207571"/>
            <a:ext cx="16764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5357" y="2942549"/>
            <a:ext cx="1484395"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86201" y="2942549"/>
            <a:ext cx="185634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81542" y="2943758"/>
            <a:ext cx="154947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638961" y="2180055"/>
            <a:ext cx="228600" cy="2836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386575" y="2086921"/>
            <a:ext cx="700186" cy="4402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570728" y="3667077"/>
            <a:ext cx="2286254"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2693465" y="3658113"/>
            <a:ext cx="2265746"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7" idx="3"/>
            <a:endCxn id="18" idx="0"/>
          </p:cNvCxnSpPr>
          <p:nvPr/>
        </p:nvCxnSpPr>
        <p:spPr>
          <a:xfrm flipH="1">
            <a:off x="3826338" y="2422151"/>
            <a:ext cx="1846101" cy="1235962"/>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4"/>
            <a:endCxn id="8" idx="0"/>
          </p:cNvCxnSpPr>
          <p:nvPr/>
        </p:nvCxnSpPr>
        <p:spPr>
          <a:xfrm flipH="1">
            <a:off x="6713855" y="2527187"/>
            <a:ext cx="22813" cy="11398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28867" y="2192092"/>
            <a:ext cx="393700" cy="25452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028946" y="3793967"/>
            <a:ext cx="477774" cy="355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4" idx="4"/>
            <a:endCxn id="25" idx="0"/>
          </p:cNvCxnSpPr>
          <p:nvPr/>
        </p:nvCxnSpPr>
        <p:spPr>
          <a:xfrm flipH="1">
            <a:off x="5267833" y="2446621"/>
            <a:ext cx="857884" cy="1347346"/>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2293707" y="1841578"/>
                <a:ext cx="304800" cy="338554"/>
              </a:xfrm>
              <a:prstGeom prst="rect">
                <a:avLst/>
              </a:prstGeom>
              <a:solidFill>
                <a:schemeClr val="accent2">
                  <a:lumMod val="60000"/>
                  <a:lumOff val="40000"/>
                </a:schemeClr>
              </a:solid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293707" y="1841578"/>
                <a:ext cx="304800" cy="338554"/>
              </a:xfrm>
              <a:prstGeom prst="rect">
                <a:avLst/>
              </a:prstGeom>
              <a:blipFill rotWithShape="0">
                <a:blip r:embed="rId5"/>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7111557" y="1853538"/>
                <a:ext cx="304800" cy="338554"/>
              </a:xfrm>
              <a:prstGeom prst="rect">
                <a:avLst/>
              </a:prstGeom>
              <a:solidFill>
                <a:schemeClr val="accent2">
                  <a:lumMod val="60000"/>
                  <a:lumOff val="4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𝑞</m:t>
                      </m:r>
                    </m:oMath>
                  </m:oMathPara>
                </a14:m>
                <a:endParaRPr lang="en-US" sz="1600" dirty="0"/>
              </a:p>
            </p:txBody>
          </p:sp>
        </mc:Choice>
        <mc:Fallback xmlns="">
          <p:sp>
            <p:nvSpPr>
              <p:cNvPr id="40" name="TextBox 39"/>
              <p:cNvSpPr txBox="1">
                <a:spLocks noRot="1" noChangeAspect="1" noMove="1" noResize="1" noEditPoints="1" noAdjustHandles="1" noChangeArrowheads="1" noChangeShapeType="1" noTextEdit="1"/>
              </p:cNvSpPr>
              <p:nvPr/>
            </p:nvSpPr>
            <p:spPr>
              <a:xfrm>
                <a:off x="7111557" y="1853538"/>
                <a:ext cx="304800" cy="338554"/>
              </a:xfrm>
              <a:prstGeom prst="rect">
                <a:avLst/>
              </a:prstGeom>
              <a:blipFill rotWithShape="0">
                <a:blip r:embed="rId6"/>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525357" y="2603597"/>
                <a:ext cx="309895" cy="338554"/>
              </a:xfrm>
              <a:prstGeom prst="rect">
                <a:avLst/>
              </a:prstGeom>
              <a:solidFill>
                <a:schemeClr val="accent2">
                  <a:lumMod val="60000"/>
                  <a:lumOff val="40000"/>
                </a:schemeClr>
              </a:solid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𝑟</m:t>
                      </m:r>
                    </m:oMath>
                  </m:oMathPara>
                </a14:m>
                <a:endParaRPr lang="en-US" sz="16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525357" y="2603597"/>
                <a:ext cx="309895"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862835" y="2603597"/>
                <a:ext cx="309895" cy="338554"/>
              </a:xfrm>
              <a:prstGeom prst="rect">
                <a:avLst/>
              </a:prstGeom>
              <a:solidFill>
                <a:schemeClr val="accent2">
                  <a:lumMod val="60000"/>
                  <a:lumOff val="4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𝑠</m:t>
                      </m:r>
                    </m:oMath>
                  </m:oMathPara>
                </a14:m>
                <a:endParaRPr lang="en-US" sz="1600" dirty="0"/>
              </a:p>
            </p:txBody>
          </p:sp>
        </mc:Choice>
        <mc:Fallback xmlns="">
          <p:sp>
            <p:nvSpPr>
              <p:cNvPr id="42" name="TextBox 41"/>
              <p:cNvSpPr txBox="1">
                <a:spLocks noRot="1" noChangeAspect="1" noMove="1" noResize="1" noEditPoints="1" noAdjustHandles="1" noChangeArrowheads="1" noChangeShapeType="1" noTextEdit="1"/>
              </p:cNvSpPr>
              <p:nvPr/>
            </p:nvSpPr>
            <p:spPr>
              <a:xfrm>
                <a:off x="3862835" y="2603597"/>
                <a:ext cx="309895" cy="33855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5981542" y="2607414"/>
                <a:ext cx="309895" cy="338554"/>
              </a:xfrm>
              <a:prstGeom prst="rect">
                <a:avLst/>
              </a:prstGeom>
              <a:solidFill>
                <a:schemeClr val="accent2">
                  <a:lumMod val="60000"/>
                  <a:lumOff val="4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𝑡</m:t>
                      </m:r>
                    </m:oMath>
                  </m:oMathPara>
                </a14:m>
                <a:endParaRPr lang="en-US" sz="1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5981542" y="2607414"/>
                <a:ext cx="309895" cy="338554"/>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2612601" y="3691547"/>
                <a:ext cx="2438400" cy="5277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d>
                            <m:dPr>
                              <m:ctrlP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t>𝑞</m:t>
                              </m:r>
                              <m: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d>
                                <m:dPr>
                                  <m:ctrlP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t>𝑟</m:t>
                                  </m:r>
                                  <m: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d>
                                    <m:dPr>
                                      <m:ctrlP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t>𝑠</m:t>
                                      </m:r>
                                      <m: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t>𝑡</m:t>
                                      </m:r>
                                    </m:e>
                                  </m:d>
                                </m:e>
                              </m:d>
                            </m:e>
                          </m:d>
                          <m: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600" i="1">
                              <a:solidFill>
                                <a:prstClr val="black"/>
                              </a:solidFill>
                              <a:latin typeface="Cambria Math" panose="02040503050406030204" pitchFamily="18" charset="0"/>
                              <a:ea typeface="Cambria Math" panose="02040503050406030204" pitchFamily="18" charset="0"/>
                              <a:cs typeface="Calibri" panose="020F0502020204030204" pitchFamily="34" charset="0"/>
                            </a:rPr>
                            <m:t>𝑝</m:t>
                          </m:r>
                        </m:e>
                      </m:d>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2612601" y="3691547"/>
                <a:ext cx="2438400" cy="527773"/>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506061" y="3707990"/>
                <a:ext cx="2438400" cy="5277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𝑝</m:t>
                          </m:r>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𝑞</m:t>
                              </m:r>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𝑟</m:t>
                                  </m:r>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𝑠</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𝑡</m:t>
                                      </m:r>
                                    </m:e>
                                  </m:d>
                                </m:e>
                              </m:d>
                            </m:e>
                          </m:d>
                        </m:e>
                      </m:d>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5506061" y="3707990"/>
                <a:ext cx="2438400" cy="527773"/>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5120640" y="3793636"/>
                <a:ext cx="28289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5120640" y="3793636"/>
                <a:ext cx="282893" cy="338554"/>
              </a:xfrm>
              <a:prstGeom prst="rect">
                <a:avLst/>
              </a:prstGeom>
              <a:blipFill rotWithShape="0">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63460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1" grpId="0" animBg="1"/>
      <p:bldP spid="13" grpId="0" animBg="1"/>
      <p:bldP spid="14" grpId="0" animBg="1"/>
      <p:bldP spid="15" grpId="0" animBg="1"/>
      <p:bldP spid="7" grpId="0" animBg="1"/>
      <p:bldP spid="16" grpId="0" animBg="1"/>
      <p:bldP spid="8" grpId="0" animBg="1"/>
      <p:bldP spid="18" grpId="0" animBg="1"/>
      <p:bldP spid="24" grpId="0" animBg="1"/>
      <p:bldP spid="25" grpId="0" animBg="1"/>
      <p:bldP spid="39" grpId="0" animBg="1"/>
      <p:bldP spid="40" grpId="0" animBg="1"/>
      <p:bldP spid="41" grpId="0" animBg="1"/>
      <p:bldP spid="42" grpId="0" animBg="1"/>
      <p:bldP spid="43" grpId="0" animBg="1"/>
      <p:bldP spid="50" grpId="0"/>
      <p:bldP spid="51"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Syntax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010150"/>
              </a:xfrm>
              <a:ln>
                <a:noFill/>
              </a:ln>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We want to define the well-formed formulas (</a:t>
                </a:r>
                <a:r>
                  <a:rPr lang="en-US" sz="1600" dirty="0" err="1">
                    <a:latin typeface="Calibri" panose="020F0502020204030204" pitchFamily="34" charset="0"/>
                    <a:cs typeface="Calibri" panose="020F0502020204030204" pitchFamily="34" charset="0"/>
                  </a:rPr>
                  <a:t>wffs</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of propositional logic to </a:t>
                </a:r>
                <a:r>
                  <a:rPr lang="en-US" sz="1600" dirty="0">
                    <a:latin typeface="Calibri" panose="020F0502020204030204" pitchFamily="34" charset="0"/>
                    <a:cs typeface="Calibri" panose="020F0502020204030204" pitchFamily="34" charset="0"/>
                  </a:rPr>
                  <a:t>be the “</a:t>
                </a:r>
                <a:r>
                  <a:rPr lang="en-US" sz="1600" dirty="0" smtClean="0">
                    <a:latin typeface="Calibri" panose="020F0502020204030204" pitchFamily="34" charset="0"/>
                    <a:cs typeface="Calibri" panose="020F0502020204030204" pitchFamily="34" charset="0"/>
                  </a:rPr>
                  <a:t>grammatically correct</a:t>
                </a:r>
                <a:r>
                  <a:rPr lang="en-US" sz="1600" dirty="0">
                    <a:latin typeface="Calibri" panose="020F0502020204030204" pitchFamily="34" charset="0"/>
                    <a:cs typeface="Calibri" panose="020F0502020204030204" pitchFamily="34" charset="0"/>
                  </a:rPr>
                  <a:t>” expressions; the nonsensical expressions must </a:t>
                </a:r>
                <a:r>
                  <a:rPr lang="en-US" sz="1600" dirty="0" smtClean="0">
                    <a:latin typeface="Calibri" panose="020F0502020204030204" pitchFamily="34" charset="0"/>
                    <a:cs typeface="Calibri" panose="020F0502020204030204" pitchFamily="34" charset="0"/>
                  </a:rPr>
                  <a:t>be excluded</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457200" indent="-228600" algn="just">
                  <a:spcBef>
                    <a:spcPts val="0"/>
                  </a:spcBef>
                  <a:buClr>
                    <a:schemeClr val="tx1"/>
                  </a:buClr>
                  <a:buSzPct val="100000"/>
                  <a:buFont typeface="+mj-lt"/>
                  <a:buAutoNum type="arabicPeriod"/>
                </a:pPr>
                <a:r>
                  <a:rPr lang="en-US" sz="1600" dirty="0">
                    <a:latin typeface="Calibri" panose="020F0502020204030204" pitchFamily="34" charset="0"/>
                    <a:cs typeface="Calibri" panose="020F0502020204030204" pitchFamily="34" charset="0"/>
                  </a:rPr>
                  <a:t>Every sentence symbol is a </a:t>
                </a:r>
                <a:r>
                  <a:rPr lang="en-US" sz="1600" dirty="0" err="1">
                    <a:latin typeface="Calibri" panose="020F0502020204030204" pitchFamily="34" charset="0"/>
                    <a:cs typeface="Calibri" panose="020F0502020204030204" pitchFamily="34" charset="0"/>
                  </a:rPr>
                  <a:t>wff</a:t>
                </a:r>
                <a:r>
                  <a:rPr lang="en-US" sz="1600" dirty="0">
                    <a:latin typeface="Calibri" panose="020F0502020204030204" pitchFamily="34" charset="0"/>
                    <a:cs typeface="Calibri" panose="020F0502020204030204" pitchFamily="34" charset="0"/>
                  </a:rPr>
                  <a:t>.</a:t>
                </a:r>
              </a:p>
              <a:p>
                <a:pPr marL="457200" indent="-228600" algn="just">
                  <a:spcBef>
                    <a:spcPts val="0"/>
                  </a:spcBef>
                  <a:buClr>
                    <a:schemeClr val="tx1"/>
                  </a:buClr>
                  <a:buSzPct val="100000"/>
                  <a:buFont typeface="+mj-lt"/>
                  <a:buAutoNum type="arabicPeriod"/>
                </a:pPr>
                <a:r>
                  <a:rPr lang="en-US" sz="1600" dirty="0">
                    <a:latin typeface="Calibri" panose="020F0502020204030204" pitchFamily="34" charset="0"/>
                    <a:cs typeface="Calibri" panose="020F0502020204030204" pitchFamily="34" charset="0"/>
                  </a:rPr>
                  <a:t>If </a:t>
                </a:r>
                <a14:m>
                  <m:oMath xmlns:m="http://schemas.openxmlformats.org/officeDocument/2006/math">
                    <m:r>
                      <a:rPr lang="en-US" sz="1600" i="1" dirty="0">
                        <a:latin typeface="Cambria Math" panose="02040503050406030204" pitchFamily="18" charset="0"/>
                        <a:cs typeface="Calibri" panose="020F0502020204030204" pitchFamily="34" charset="0"/>
                      </a:rPr>
                      <m:t>𝛼</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and </a:t>
                </a:r>
                <a14:m>
                  <m:oMath xmlns:m="http://schemas.openxmlformats.org/officeDocument/2006/math">
                    <m:r>
                      <a:rPr lang="en-US" sz="1600" i="1" dirty="0">
                        <a:latin typeface="Cambria Math" panose="02040503050406030204" pitchFamily="18" charset="0"/>
                        <a:cs typeface="Calibri" panose="020F0502020204030204" pitchFamily="34" charset="0"/>
                      </a:rPr>
                      <m:t>𝛽</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are </a:t>
                </a:r>
                <a:r>
                  <a:rPr lang="en-US" sz="1600" dirty="0" err="1">
                    <a:latin typeface="Calibri" panose="020F0502020204030204" pitchFamily="34" charset="0"/>
                    <a:cs typeface="Calibri" panose="020F0502020204030204" pitchFamily="34" charset="0"/>
                  </a:rPr>
                  <a:t>wffs</a:t>
                </a:r>
                <a:r>
                  <a:rPr lang="en-US" sz="1600" dirty="0">
                    <a:latin typeface="Calibri" panose="020F0502020204030204" pitchFamily="34" charset="0"/>
                    <a:cs typeface="Calibri" panose="020F0502020204030204" pitchFamily="34" charset="0"/>
                  </a:rPr>
                  <a:t>, then so are </a:t>
                </a:r>
                <a14:m>
                  <m:oMath xmlns:m="http://schemas.openxmlformats.org/officeDocument/2006/math">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𝛼</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𝛽</m:t>
                    </m:r>
                    <m:r>
                      <a:rPr lang="en-US" sz="1600"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𝛼</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𝛽</m:t>
                    </m:r>
                    <m:r>
                      <a:rPr lang="en-US" sz="1600"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r>
                      <a:rPr lang="en-US" sz="1600" i="1">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a:t>
                </a:r>
                <a:endParaRPr lang="el-GR" sz="1600" dirty="0">
                  <a:latin typeface="Calibri" panose="020F0502020204030204" pitchFamily="34" charset="0"/>
                  <a:cs typeface="Calibri" panose="020F0502020204030204" pitchFamily="34" charset="0"/>
                </a:endParaRPr>
              </a:p>
              <a:p>
                <a:pPr marL="457200" indent="-228600" algn="just">
                  <a:spcBef>
                    <a:spcPts val="0"/>
                  </a:spcBef>
                  <a:buClr>
                    <a:schemeClr val="tx1"/>
                  </a:buClr>
                  <a:buSzPct val="100000"/>
                  <a:buFont typeface="+mj-lt"/>
                  <a:buAutoNum type="arabicPeriod"/>
                </a:pPr>
                <a:r>
                  <a:rPr lang="en-US" sz="1600" dirty="0">
                    <a:latin typeface="Calibri" panose="020F0502020204030204" pitchFamily="34" charset="0"/>
                    <a:cs typeface="Calibri" panose="020F0502020204030204" pitchFamily="34" charset="0"/>
                  </a:rPr>
                  <a:t>No expression is a </a:t>
                </a:r>
                <a:r>
                  <a:rPr lang="en-US" sz="1600" dirty="0" err="1">
                    <a:latin typeface="Calibri" panose="020F0502020204030204" pitchFamily="34" charset="0"/>
                    <a:cs typeface="Calibri" panose="020F0502020204030204" pitchFamily="34" charset="0"/>
                  </a:rPr>
                  <a:t>wff</a:t>
                </a:r>
                <a:r>
                  <a:rPr lang="en-US" sz="1600" dirty="0">
                    <a:latin typeface="Calibri" panose="020F0502020204030204" pitchFamily="34" charset="0"/>
                    <a:cs typeface="Calibri" panose="020F0502020204030204" pitchFamily="34" charset="0"/>
                  </a:rPr>
                  <a:t> unless it is compelled to be one by </a:t>
                </a:r>
                <a:r>
                  <a:rPr lang="en-US" sz="1600" dirty="0" smtClean="0">
                    <a:latin typeface="Calibri" panose="020F0502020204030204" pitchFamily="34" charset="0"/>
                    <a:cs typeface="Calibri" panose="020F0502020204030204" pitchFamily="34" charset="0"/>
                  </a:rPr>
                  <a:t>(1) </a:t>
                </a:r>
                <a:r>
                  <a:rPr lang="en-US" sz="1600" dirty="0">
                    <a:latin typeface="Calibri" panose="020F0502020204030204" pitchFamily="34" charset="0"/>
                    <a:cs typeface="Calibri" panose="020F0502020204030204" pitchFamily="34" charset="0"/>
                  </a:rPr>
                  <a:t>and </a:t>
                </a:r>
                <a:r>
                  <a:rPr lang="en-US" sz="1600" dirty="0" smtClean="0">
                    <a:latin typeface="Calibri" panose="020F0502020204030204" pitchFamily="34" charset="0"/>
                    <a:cs typeface="Calibri" panose="020F0502020204030204" pitchFamily="34" charset="0"/>
                  </a:rPr>
                  <a:t>(2).</a:t>
                </a:r>
              </a:p>
              <a:p>
                <a:pPr marL="58738" indent="0" algn="just">
                  <a:spcBef>
                    <a:spcPts val="0"/>
                  </a:spcBef>
                  <a:buClr>
                    <a:schemeClr val="tx1"/>
                  </a:buClr>
                  <a:buSzPct val="100000"/>
                  <a:buNone/>
                </a:pPr>
                <a:endParaRPr lang="en-US" sz="1600" dirty="0">
                  <a:latin typeface="Calibri" panose="020F0502020204030204" pitchFamily="34" charset="0"/>
                  <a:cs typeface="Calibri" panose="020F0502020204030204" pitchFamily="34" charset="0"/>
                </a:endParaRPr>
              </a:p>
              <a:p>
                <a:pPr marL="58738" indent="0" algn="just">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Let </a:t>
                </a:r>
                <a14:m>
                  <m:oMath xmlns:m="http://schemas.openxmlformats.org/officeDocument/2006/math">
                    <m:r>
                      <a:rPr lang="en-US" sz="1600" b="0" i="1" smtClean="0">
                        <a:latin typeface="Cambria Math" panose="02040503050406030204" pitchFamily="18" charset="0"/>
                        <a:cs typeface="Calibri" panose="020F0502020204030204" pitchFamily="34" charset="0"/>
                      </a:rPr>
                      <m:t>𝒜</m:t>
                    </m:r>
                  </m:oMath>
                </a14:m>
                <a:r>
                  <a:rPr lang="en-US" sz="1600" dirty="0" smtClean="0">
                    <a:latin typeface="Calibri" panose="020F0502020204030204" pitchFamily="34" charset="0"/>
                    <a:cs typeface="Calibri" panose="020F0502020204030204" pitchFamily="34" charset="0"/>
                  </a:rPr>
                  <a:t> be the set of all </a:t>
                </a:r>
                <a:r>
                  <a:rPr lang="en-US" sz="1600" dirty="0" smtClean="0">
                    <a:latin typeface="Calibri" panose="020F0502020204030204" pitchFamily="34" charset="0"/>
                    <a:cs typeface="Calibri" panose="020F0502020204030204" pitchFamily="34" charset="0"/>
                  </a:rPr>
                  <a:t>sentence (atomic proposition) symbols. </a:t>
                </a:r>
                <a:r>
                  <a:rPr lang="en-US" sz="1600" dirty="0" smtClean="0">
                    <a:latin typeface="Calibri" panose="020F0502020204030204" pitchFamily="34" charset="0"/>
                    <a:cs typeface="Calibri" panose="020F0502020204030204" pitchFamily="34" charset="0"/>
                  </a:rPr>
                  <a:t>The set of all  statements (propositions or </a:t>
                </a:r>
                <a:r>
                  <a:rPr lang="en-US" sz="1600" dirty="0" err="1" smtClean="0">
                    <a:latin typeface="Calibri" panose="020F0502020204030204" pitchFamily="34" charset="0"/>
                    <a:cs typeface="Calibri" panose="020F0502020204030204" pitchFamily="34" charset="0"/>
                  </a:rPr>
                  <a:t>wffs</a:t>
                </a:r>
                <a:r>
                  <a:rPr lang="en-US" sz="1600" dirty="0" smtClean="0">
                    <a:latin typeface="Calibri" panose="020F0502020204030204" pitchFamily="34" charset="0"/>
                    <a:cs typeface="Calibri" panose="020F0502020204030204" pitchFamily="34" charset="0"/>
                  </a:rPr>
                  <a:t>) is defined to be the </a:t>
                </a:r>
                <a:r>
                  <a:rPr lang="en-US" sz="1600" b="1" i="1" dirty="0" smtClean="0">
                    <a:latin typeface="Calibri" panose="020F0502020204030204" pitchFamily="34" charset="0"/>
                    <a:cs typeface="Calibri" panose="020F0502020204030204" pitchFamily="34" charset="0"/>
                  </a:rPr>
                  <a:t>smallest</a:t>
                </a:r>
                <a:r>
                  <a:rPr lang="en-US" sz="1600" dirty="0" smtClean="0">
                    <a:latin typeface="Calibri" panose="020F0502020204030204" pitchFamily="34" charset="0"/>
                    <a:cs typeface="Calibri" panose="020F0502020204030204" pitchFamily="34" charset="0"/>
                  </a:rPr>
                  <a:t> set </a:t>
                </a:r>
                <a14:m>
                  <m:oMath xmlns:m="http://schemas.openxmlformats.org/officeDocument/2006/math">
                    <m:r>
                      <a:rPr lang="en-US" sz="1600" i="1">
                        <a:latin typeface="Cambria Math" panose="02040503050406030204" pitchFamily="18" charset="0"/>
                        <a:cs typeface="Calibri" panose="020F0502020204030204" pitchFamily="34" charset="0"/>
                      </a:rPr>
                      <m:t>𝒮</m:t>
                    </m:r>
                    <m:r>
                      <a:rPr lang="en-US" sz="1600" i="1">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with the following properties.</a:t>
                </a:r>
              </a:p>
              <a:p>
                <a:pPr marL="457200" indent="-228600" algn="just">
                  <a:spcBef>
                    <a:spcPts val="0"/>
                  </a:spcBef>
                  <a:buClr>
                    <a:schemeClr val="tx1"/>
                  </a:buClr>
                  <a:buSzPct val="100000"/>
                  <a:buFont typeface="+mj-lt"/>
                  <a:buAutoNum type="arabicPeriod"/>
                </a:pPr>
                <a:r>
                  <a:rPr lang="en-US" sz="1600" dirty="0" smtClean="0">
                    <a:latin typeface="Calibri" panose="020F0502020204030204" pitchFamily="34" charset="0"/>
                    <a:cs typeface="Calibri" panose="020F0502020204030204" pitchFamily="34" charset="0"/>
                  </a:rPr>
                  <a:t>If </a:t>
                </a:r>
                <a14:m>
                  <m:oMath xmlns:m="http://schemas.openxmlformats.org/officeDocument/2006/math">
                    <m:r>
                      <a:rPr lang="en-US" sz="1600" b="0" i="1" smtClean="0">
                        <a:latin typeface="Cambria Math" panose="02040503050406030204" pitchFamily="18" charset="0"/>
                        <a:cs typeface="Calibri" panose="020F0502020204030204" pitchFamily="34" charset="0"/>
                      </a:rPr>
                      <m:t>𝑎</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𝒜</m:t>
                    </m:r>
                  </m:oMath>
                </a14:m>
                <a:r>
                  <a:rPr lang="en-US" sz="1600" dirty="0" smtClean="0">
                    <a:latin typeface="Calibri" panose="020F0502020204030204" pitchFamily="34" charset="0"/>
                    <a:cs typeface="Calibri" panose="020F0502020204030204" pitchFamily="34" charset="0"/>
                  </a:rPr>
                  <a:t>, then </a:t>
                </a:r>
                <a14:m>
                  <m:oMath xmlns:m="http://schemas.openxmlformats.org/officeDocument/2006/math">
                    <m:r>
                      <a:rPr lang="en-US" sz="1600" i="1">
                        <a:latin typeface="Cambria Math" panose="02040503050406030204" pitchFamily="18" charset="0"/>
                        <a:cs typeface="Calibri" panose="020F0502020204030204" pitchFamily="34" charset="0"/>
                      </a:rPr>
                      <m:t>𝑎</m:t>
                    </m:r>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𝒮</m:t>
                    </m:r>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457200" indent="-228600" algn="just">
                  <a:spcBef>
                    <a:spcPts val="0"/>
                  </a:spcBef>
                  <a:buClr>
                    <a:schemeClr val="tx1"/>
                  </a:buClr>
                  <a:buSzPct val="100000"/>
                  <a:buFont typeface="+mj-lt"/>
                  <a:buAutoNum type="arabicPeriod"/>
                </a:pPr>
                <a:r>
                  <a:rPr lang="en-US" sz="1600" dirty="0">
                    <a:latin typeface="Calibri" panose="020F0502020204030204" pitchFamily="34" charset="0"/>
                    <a:cs typeface="Calibri" panose="020F0502020204030204" pitchFamily="34" charset="0"/>
                  </a:rPr>
                  <a:t>If </a:t>
                </a:r>
                <a14:m>
                  <m:oMath xmlns:m="http://schemas.openxmlformats.org/officeDocument/2006/math">
                    <m:r>
                      <a:rPr lang="en-US" sz="1600" i="1" dirty="0">
                        <a:latin typeface="Cambria Math" panose="02040503050406030204" pitchFamily="18" charset="0"/>
                        <a:cs typeface="Calibri" panose="020F0502020204030204" pitchFamily="34" charset="0"/>
                      </a:rPr>
                      <m:t>𝛼</m:t>
                    </m:r>
                    <m:r>
                      <a:rPr lang="en-US" sz="1600" b="0"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𝛽</m:t>
                    </m:r>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𝒮</m:t>
                    </m:r>
                  </m:oMath>
                </a14:m>
                <a:r>
                  <a:rPr lang="en-US" sz="1600" i="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then </a:t>
                </a:r>
                <a:r>
                  <a:rPr lang="en-US" sz="1600" dirty="0">
                    <a:latin typeface="Calibri" panose="020F0502020204030204" pitchFamily="34" charset="0"/>
                    <a:cs typeface="Calibri" panose="020F0502020204030204" pitchFamily="34" charset="0"/>
                  </a:rPr>
                  <a:t>so are </a:t>
                </a:r>
                <a14:m>
                  <m:oMath xmlns:m="http://schemas.openxmlformats.org/officeDocument/2006/math">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𝛼</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𝛽</m:t>
                    </m:r>
                    <m:r>
                      <a:rPr lang="en-US" sz="1600"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𝛼</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𝛽</m:t>
                    </m:r>
                    <m:r>
                      <a:rPr lang="en-US" sz="1600"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r>
                      <a:rPr lang="en-US" sz="1600" i="1">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a:t>
                </a:r>
                <a:endParaRPr lang="el-GR" sz="1600" dirty="0">
                  <a:latin typeface="Calibri" panose="020F0502020204030204" pitchFamily="34" charset="0"/>
                  <a:cs typeface="Calibri" panose="020F0502020204030204" pitchFamily="34" charset="0"/>
                </a:endParaRPr>
              </a:p>
              <a:p>
                <a:pPr marL="58738" indent="0" algn="just">
                  <a:spcBef>
                    <a:spcPts val="0"/>
                  </a:spcBef>
                  <a:buClr>
                    <a:schemeClr val="tx1"/>
                  </a:buClr>
                  <a:buSzPct val="100000"/>
                  <a:buNone/>
                </a:pPr>
                <a:endParaRPr lang="en-US" sz="1600" dirty="0" smtClean="0">
                  <a:latin typeface="Calibri" panose="020F0502020204030204" pitchFamily="34" charset="0"/>
                  <a:cs typeface="Calibri" panose="020F0502020204030204" pitchFamily="34" charset="0"/>
                </a:endParaRPr>
              </a:p>
              <a:p>
                <a:pPr marL="58738" indent="0" algn="just">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Assume that </a:t>
                </a:r>
                <a14:m>
                  <m:oMath xmlns:m="http://schemas.openxmlformats.org/officeDocument/2006/math">
                    <m:r>
                      <a:rPr lang="en-US" sz="1600" b="0" i="1" smtClean="0">
                        <a:latin typeface="Cambria Math" panose="02040503050406030204" pitchFamily="18" charset="0"/>
                        <a:cs typeface="Calibri" panose="020F0502020204030204" pitchFamily="34" charset="0"/>
                      </a:rPr>
                      <m:t>𝑝</m:t>
                    </m:r>
                  </m:oMath>
                </a14:m>
                <a:r>
                  <a:rPr lang="en-US" sz="1600" dirty="0" smtClean="0">
                    <a:latin typeface="Calibri" panose="020F0502020204030204" pitchFamily="34" charset="0"/>
                    <a:cs typeface="Calibri" panose="020F0502020204030204" pitchFamily="34" charset="0"/>
                  </a:rPr>
                  <a:t> is the first sentence symbol, then we have</a:t>
                </a:r>
              </a:p>
              <a:p>
                <a:pPr marL="58738" indent="0" algn="ctr">
                  <a:spcBef>
                    <a:spcPts val="0"/>
                  </a:spcBef>
                  <a:buClr>
                    <a:schemeClr val="tx1"/>
                  </a:buClr>
                  <a:buSzPct val="100000"/>
                  <a:buNone/>
                </a:pPr>
                <a14:m>
                  <m:oMath xmlns:m="http://schemas.openxmlformats.org/officeDocument/2006/math">
                    <m:r>
                      <a:rPr lang="en-US" sz="1600" b="0" i="1" smtClean="0">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𝒮</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𝒮</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0"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𝒮</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𝒮</m:t>
                    </m:r>
                  </m:oMath>
                </a14:m>
                <a:r>
                  <a:rPr lang="en-US" sz="1600" dirty="0" smtClean="0">
                    <a:latin typeface="Calibri" panose="020F0502020204030204" pitchFamily="34" charset="0"/>
                    <a:cs typeface="Calibri" panose="020F0502020204030204" pitchFamily="34" charset="0"/>
                  </a:rPr>
                  <a:t>,</a:t>
                </a:r>
                <a14:m>
                  <m:oMath xmlns:m="http://schemas.openxmlformats.org/officeDocument/2006/math">
                    <m:d>
                      <m:dPr>
                        <m:ctrlPr>
                          <a:rPr lang="en-US" sz="1600" b="0" i="0" smtClean="0">
                            <a:latin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𝑝</m:t>
                                </m:r>
                              </m:e>
                            </m:d>
                          </m:e>
                        </m:d>
                        <m:r>
                          <a:rPr lang="en-US" sz="160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𝑝</m:t>
                            </m:r>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cs typeface="Calibri" panose="020F0502020204030204" pitchFamily="34" charset="0"/>
                          </a:rPr>
                          <m:t>)</m:t>
                        </m:r>
                      </m:e>
                    </m:d>
                    <m:r>
                      <a:rPr lang="en-US" sz="1600" b="0" i="1" smtClean="0">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t>
                </a:r>
              </a:p>
              <a:p>
                <a:pPr marL="58738" indent="0" algn="ctr">
                  <a:spcBef>
                    <a:spcPts val="0"/>
                  </a:spcBef>
                  <a:buClr>
                    <a:schemeClr val="tx1"/>
                  </a:buClr>
                  <a:buSzPct val="100000"/>
                  <a:buNone/>
                </a:pPr>
                <a:endParaRPr lang="en-US" sz="1600" dirty="0">
                  <a:latin typeface="Calibri" panose="020F0502020204030204" pitchFamily="34" charset="0"/>
                  <a:cs typeface="Calibri" panose="020F0502020204030204" pitchFamily="34" charset="0"/>
                </a:endParaRPr>
              </a:p>
              <a:p>
                <a:pPr marL="58738" indent="0">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With two sentence symbols </a:t>
                </a:r>
                <a14:m>
                  <m:oMath xmlns:m="http://schemas.openxmlformats.org/officeDocument/2006/math">
                    <m:r>
                      <a:rPr lang="en-US" sz="1600" b="0" i="1" smtClean="0">
                        <a:latin typeface="Cambria Math" panose="02040503050406030204" pitchFamily="18" charset="0"/>
                        <a:cs typeface="Calibri" panose="020F0502020204030204" pitchFamily="34" charset="0"/>
                      </a:rPr>
                      <m:t>𝑝</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𝑞</m:t>
                    </m:r>
                  </m:oMath>
                </a14:m>
                <a:r>
                  <a:rPr lang="en-US" sz="1600" dirty="0" smtClean="0">
                    <a:latin typeface="Calibri" panose="020F0502020204030204" pitchFamily="34" charset="0"/>
                    <a:cs typeface="Calibri" panose="020F0502020204030204" pitchFamily="34" charset="0"/>
                  </a:rPr>
                  <a:t>, we may construct the statements</a:t>
                </a:r>
                <a:endParaRPr lang="en-US" sz="1600" dirty="0">
                  <a:latin typeface="Calibri" panose="020F0502020204030204" pitchFamily="34" charset="0"/>
                  <a:cs typeface="Calibri" panose="020F0502020204030204" pitchFamily="34" charset="0"/>
                </a:endParaRPr>
              </a:p>
              <a:p>
                <a:pPr marL="82296" indent="0" algn="just">
                  <a:spcBef>
                    <a:spcPts val="0"/>
                  </a:spcBef>
                  <a:buNone/>
                </a:pPr>
                <a14:m>
                  <m:oMath xmlns:m="http://schemas.openxmlformats.org/officeDocument/2006/math">
                    <m:d>
                      <m:dPr>
                        <m:ctrlPr>
                          <a:rPr lang="en-US" sz="1600" b="0" i="0" smtClean="0">
                            <a:latin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𝑞</m:t>
                        </m:r>
                      </m:e>
                    </m:d>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𝒮</m:t>
                    </m:r>
                  </m:oMath>
                </a14:m>
                <a:r>
                  <a:rPr lang="en-US" sz="1600" dirty="0">
                    <a:latin typeface="Calibri" panose="020F0502020204030204" pitchFamily="34" charset="0"/>
                    <a:cs typeface="Calibri" panose="020F0502020204030204" pitchFamily="34" charset="0"/>
                  </a:rPr>
                  <a:t>, </a:t>
                </a:r>
                <a14:m>
                  <m:oMath xmlns:m="http://schemas.openxmlformats.org/officeDocument/2006/math">
                    <m:d>
                      <m:dPr>
                        <m:ctrlPr>
                          <a:rPr lang="en-US" sz="160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𝑞</m:t>
                                    </m:r>
                                  </m:e>
                                </m:d>
                              </m:e>
                            </m:d>
                          </m:e>
                        </m:d>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𝒮</m:t>
                    </m:r>
                  </m:oMath>
                </a14:m>
                <a:r>
                  <a:rPr lang="en-US" sz="1600" dirty="0">
                    <a:latin typeface="Calibri" panose="020F0502020204030204" pitchFamily="34" charset="0"/>
                    <a:cs typeface="Calibri" panose="020F0502020204030204" pitchFamily="34" charset="0"/>
                  </a:rPr>
                  <a:t>, </a:t>
                </a:r>
                <a14:m>
                  <m:oMath xmlns:m="http://schemas.openxmlformats.org/officeDocument/2006/math">
                    <m:d>
                      <m:dPr>
                        <m:ctrlPr>
                          <a:rPr lang="en-US" sz="1600" b="0" i="0"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𝑞</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𝑝</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e>
                                </m:d>
                              </m:e>
                            </m:d>
                          </m:e>
                        </m:d>
                        <m:r>
                          <a:rPr lang="en-US" sz="1600" i="1">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𝑞</m:t>
                            </m:r>
                          </m:e>
                        </m:d>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𝒮</m:t>
                    </m:r>
                  </m:oMath>
                </a14:m>
                <a:r>
                  <a:rPr lang="en-US" sz="1600" dirty="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500"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010150"/>
              </a:xfrm>
              <a:blipFill rotWithShape="0">
                <a:blip r:embed="rId2"/>
                <a:stretch>
                  <a:fillRect t="-365" r="-407"/>
                </a:stretch>
              </a:blipFill>
              <a:ln>
                <a:noFill/>
              </a:ln>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6" name="Rectangle 5"/>
          <p:cNvSpPr/>
          <p:nvPr/>
        </p:nvSpPr>
        <p:spPr>
          <a:xfrm>
            <a:off x="1600200" y="2323325"/>
            <a:ext cx="6096000" cy="238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53000" y="3074049"/>
            <a:ext cx="762000" cy="238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2"/>
          </p:cNvCxnSpPr>
          <p:nvPr/>
        </p:nvCxnSpPr>
        <p:spPr>
          <a:xfrm>
            <a:off x="4648200" y="2562189"/>
            <a:ext cx="724948" cy="5118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497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Syntax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spcAft>
                    <a:spcPts val="600"/>
                  </a:spcAft>
                  <a:buNone/>
                </a:pPr>
                <a:r>
                  <a:rPr lang="en-US" sz="1600" dirty="0" smtClean="0">
                    <a:latin typeface="Calibri" panose="020F0502020204030204" pitchFamily="34" charset="0"/>
                    <a:cs typeface="Calibri" panose="020F0502020204030204" pitchFamily="34" charset="0"/>
                  </a:rPr>
                  <a:t>We want to make this third property (about compulsion) more precise. A </a:t>
                </a:r>
                <a:r>
                  <a:rPr lang="en-US" sz="1600" dirty="0">
                    <a:latin typeface="Calibri" panose="020F0502020204030204" pitchFamily="34" charset="0"/>
                    <a:cs typeface="Calibri" panose="020F0502020204030204" pitchFamily="34" charset="0"/>
                  </a:rPr>
                  <a:t>well-formed formula (or simply formula or </a:t>
                </a:r>
                <a:r>
                  <a:rPr lang="en-US" sz="1600" dirty="0" err="1">
                    <a:latin typeface="Calibri" panose="020F0502020204030204" pitchFamily="34" charset="0"/>
                    <a:cs typeface="Calibri" panose="020F0502020204030204" pitchFamily="34" charset="0"/>
                  </a:rPr>
                  <a:t>wff</a:t>
                </a:r>
                <a:r>
                  <a:rPr lang="en-US" sz="1600" dirty="0">
                    <a:latin typeface="Calibri" panose="020F0502020204030204" pitchFamily="34" charset="0"/>
                    <a:cs typeface="Calibri" panose="020F0502020204030204" pitchFamily="34" charset="0"/>
                  </a:rPr>
                  <a:t> ) is an </a:t>
                </a:r>
                <a:r>
                  <a:rPr lang="en-US" sz="1600" dirty="0" smtClean="0">
                    <a:latin typeface="Calibri" panose="020F0502020204030204" pitchFamily="34" charset="0"/>
                    <a:cs typeface="Calibri" panose="020F0502020204030204" pitchFamily="34" charset="0"/>
                  </a:rPr>
                  <a:t>expression that </a:t>
                </a:r>
                <a:r>
                  <a:rPr lang="en-US" sz="1600" dirty="0">
                    <a:latin typeface="Calibri" panose="020F0502020204030204" pitchFamily="34" charset="0"/>
                    <a:cs typeface="Calibri" panose="020F0502020204030204" pitchFamily="34" charset="0"/>
                  </a:rPr>
                  <a:t>can be built up from the sentence </a:t>
                </a:r>
                <a:r>
                  <a:rPr lang="en-US" sz="1600" dirty="0" smtClean="0">
                    <a:latin typeface="Calibri" panose="020F0502020204030204" pitchFamily="34" charset="0"/>
                    <a:cs typeface="Calibri" panose="020F0502020204030204" pitchFamily="34" charset="0"/>
                  </a:rPr>
                  <a:t>symbols (atomic propositions) </a:t>
                </a:r>
                <a:r>
                  <a:rPr lang="en-US" sz="1600" dirty="0">
                    <a:latin typeface="Calibri" panose="020F0502020204030204" pitchFamily="34" charset="0"/>
                    <a:cs typeface="Calibri" panose="020F0502020204030204" pitchFamily="34" charset="0"/>
                  </a:rPr>
                  <a:t>by applying </a:t>
                </a:r>
                <a:r>
                  <a:rPr lang="en-US" sz="1600" dirty="0" smtClean="0">
                    <a:latin typeface="Calibri" panose="020F0502020204030204" pitchFamily="34" charset="0"/>
                    <a:cs typeface="Calibri" panose="020F0502020204030204" pitchFamily="34" charset="0"/>
                  </a:rPr>
                  <a:t>some finite </a:t>
                </a:r>
                <a:r>
                  <a:rPr lang="en-US" sz="1600" dirty="0">
                    <a:latin typeface="Calibri" panose="020F0502020204030204" pitchFamily="34" charset="0"/>
                    <a:cs typeface="Calibri" panose="020F0502020204030204" pitchFamily="34" charset="0"/>
                  </a:rPr>
                  <a:t>number of times the </a:t>
                </a:r>
                <a:r>
                  <a:rPr lang="en-US" sz="1600" b="1" i="1" dirty="0">
                    <a:latin typeface="Calibri" panose="020F0502020204030204" pitchFamily="34" charset="0"/>
                    <a:cs typeface="Calibri" panose="020F0502020204030204" pitchFamily="34" charset="0"/>
                  </a:rPr>
                  <a:t>formula-building operations </a:t>
                </a:r>
                <a:r>
                  <a:rPr lang="en-US" sz="1600" dirty="0">
                    <a:latin typeface="Calibri" panose="020F0502020204030204" pitchFamily="34" charset="0"/>
                    <a:cs typeface="Calibri" panose="020F0502020204030204" pitchFamily="34" charset="0"/>
                  </a:rPr>
                  <a:t>(on </a:t>
                </a:r>
                <a:r>
                  <a:rPr lang="en-US" sz="1600" dirty="0" smtClean="0">
                    <a:latin typeface="Calibri" panose="020F0502020204030204" pitchFamily="34" charset="0"/>
                    <a:cs typeface="Calibri" panose="020F0502020204030204" pitchFamily="34" charset="0"/>
                  </a:rPr>
                  <a:t>expressions) defined </a:t>
                </a:r>
                <a:r>
                  <a:rPr lang="en-US" sz="1600" dirty="0">
                    <a:latin typeface="Calibri" panose="020F0502020204030204" pitchFamily="34" charset="0"/>
                    <a:cs typeface="Calibri" panose="020F0502020204030204" pitchFamily="34" charset="0"/>
                  </a:rPr>
                  <a:t>by the </a:t>
                </a:r>
                <a:r>
                  <a:rPr lang="en-US" sz="1600" dirty="0" smtClean="0">
                    <a:latin typeface="Calibri" panose="020F0502020204030204" pitchFamily="34" charset="0"/>
                    <a:cs typeface="Calibri" panose="020F0502020204030204" pitchFamily="34" charset="0"/>
                  </a:rPr>
                  <a:t>following equations.</a:t>
                </a:r>
              </a:p>
              <a:p>
                <a:pPr marL="82296" indent="0" algn="just">
                  <a:lnSpc>
                    <a:spcPts val="2400"/>
                  </a:lnSpc>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ℰ</m:t>
                          </m:r>
                        </m:e>
                        <m:sub>
                          <m:r>
                            <a:rPr lang="en-US" sz="1600" b="0" i="1" smtClean="0">
                              <a:latin typeface="Cambria Math" panose="02040503050406030204" pitchFamily="18" charset="0"/>
                              <a:cs typeface="Calibri" panose="020F0502020204030204" pitchFamily="34" charset="0"/>
                            </a:rPr>
                            <m:t>¬</m:t>
                          </m:r>
                        </m:sub>
                      </m:sSub>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𝛼</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nSpc>
                    <a:spcPts val="2400"/>
                  </a:lnSpc>
                  <a:spcBef>
                    <a:spcPts val="1200"/>
                  </a:spcBef>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ℰ</m:t>
                          </m:r>
                        </m:e>
                        <m:sub>
                          <m:r>
                            <a:rPr lang="en-US" sz="1600" b="0" i="1" smtClean="0">
                              <a:latin typeface="Cambria Math" panose="02040503050406030204" pitchFamily="18" charset="0"/>
                              <a:cs typeface="Calibri" panose="020F0502020204030204" pitchFamily="34" charset="0"/>
                            </a:rPr>
                            <m:t>∧</m:t>
                          </m:r>
                        </m:sub>
                      </m:sSub>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r>
                        <a:rPr lang="en-US" sz="1600" i="1">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nSpc>
                    <a:spcPts val="2400"/>
                  </a:lnSpc>
                  <a:spcBef>
                    <a:spcPts val="1200"/>
                  </a:spcBef>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ℰ</m:t>
                          </m:r>
                        </m:e>
                        <m:sub>
                          <m:r>
                            <a:rPr lang="en-US" sz="1600" b="0" i="1" smtClean="0">
                              <a:latin typeface="Cambria Math" panose="02040503050406030204" pitchFamily="18" charset="0"/>
                              <a:cs typeface="Calibri" panose="020F0502020204030204" pitchFamily="34" charset="0"/>
                            </a:rPr>
                            <m:t>∨</m:t>
                          </m:r>
                        </m:sub>
                      </m:sSub>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r>
                        <a:rPr lang="en-US" sz="1600" i="1">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nSpc>
                    <a:spcPts val="2400"/>
                  </a:lnSpc>
                  <a:spcBef>
                    <a:spcPts val="1200"/>
                  </a:spcBef>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ℰ</m:t>
                          </m:r>
                        </m:e>
                        <m:sub>
                          <m:r>
                            <a:rPr lang="en-US" sz="1600" i="1" smtClean="0">
                              <a:latin typeface="Cambria Math" panose="02040503050406030204" pitchFamily="18" charset="0"/>
                              <a:ea typeface="Cambria Math" panose="02040503050406030204" pitchFamily="18" charset="0"/>
                              <a:cs typeface="Calibri" panose="020F0502020204030204" pitchFamily="34" charset="0"/>
                            </a:rPr>
                            <m:t>⟶</m:t>
                          </m:r>
                        </m:sub>
                      </m:sSub>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r>
                        <a:rPr lang="en-US" sz="1600" i="1">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0" lvl="0" indent="0">
                  <a:spcBef>
                    <a:spcPts val="0"/>
                  </a:spcBef>
                  <a:buClrTx/>
                  <a:buSzTx/>
                  <a:buNone/>
                </a:pPr>
                <a:r>
                  <a:rPr lang="en-US" sz="1600" dirty="0" smtClean="0">
                    <a:latin typeface="Calibri" panose="020F0502020204030204" pitchFamily="34" charset="0"/>
                    <a:cs typeface="Calibri" panose="020F0502020204030204" pitchFamily="34" charset="0"/>
                  </a:rPr>
                  <a:t>For </a:t>
                </a:r>
                <a:r>
                  <a:rPr lang="en-US" sz="1600" dirty="0">
                    <a:latin typeface="Calibri" panose="020F0502020204030204" pitchFamily="34" charset="0"/>
                    <a:cs typeface="Calibri" panose="020F0502020204030204" pitchFamily="34" charset="0"/>
                  </a:rPr>
                  <a:t>example</a:t>
                </a:r>
                <a:r>
                  <a:rPr lang="en-US" sz="1600" dirty="0" smtClean="0">
                    <a:latin typeface="Calibri" panose="020F0502020204030204" pitchFamily="34" charset="0"/>
                    <a:cs typeface="Calibri" panose="020F0502020204030204" pitchFamily="34" charset="0"/>
                  </a:rPr>
                  <a:t>,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𝑡</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𝑢</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e>
                            </m:d>
                          </m:e>
                        </m:d>
                      </m:e>
                    </m:d>
                  </m:oMath>
                </a14:m>
                <a:r>
                  <a:rPr lang="en-US" sz="1600" dirty="0" smtClean="0">
                    <a:latin typeface="Calibri" panose="020F0502020204030204" pitchFamily="34" charset="0"/>
                    <a:cs typeface="Calibri" panose="020F0502020204030204" pitchFamily="34" charset="0"/>
                  </a:rPr>
                  <a:t> is </a:t>
                </a:r>
                <a:r>
                  <a:rPr lang="en-US" sz="1600" dirty="0">
                    <a:latin typeface="Calibri" panose="020F0502020204030204" pitchFamily="34" charset="0"/>
                    <a:cs typeface="Calibri" panose="020F0502020204030204" pitchFamily="34" charset="0"/>
                  </a:rPr>
                  <a:t>a </a:t>
                </a:r>
                <a:r>
                  <a:rPr lang="en-US" sz="1600" dirty="0" err="1">
                    <a:latin typeface="Calibri" panose="020F0502020204030204" pitchFamily="34" charset="0"/>
                    <a:cs typeface="Calibri" panose="020F0502020204030204" pitchFamily="34" charset="0"/>
                  </a:rPr>
                  <a:t>wff</a:t>
                </a:r>
                <a:r>
                  <a:rPr lang="en-US" sz="1600" dirty="0">
                    <a:latin typeface="Calibri" panose="020F0502020204030204" pitchFamily="34" charset="0"/>
                    <a:cs typeface="Calibri" panose="020F0502020204030204" pitchFamily="34" charset="0"/>
                  </a:rPr>
                  <a:t>, as can be seen by </a:t>
                </a:r>
                <a:r>
                  <a:rPr lang="en-US" sz="1600" dirty="0" smtClean="0">
                    <a:latin typeface="Calibri" panose="020F0502020204030204" pitchFamily="34" charset="0"/>
                    <a:cs typeface="Calibri" panose="020F0502020204030204" pitchFamily="34" charset="0"/>
                  </a:rPr>
                  <a:t>contemplating </a:t>
                </a:r>
                <a:r>
                  <a:rPr lang="en-US" sz="1600" dirty="0">
                    <a:latin typeface="Calibri" panose="020F0502020204030204" pitchFamily="34" charset="0"/>
                    <a:cs typeface="Calibri" panose="020F0502020204030204" pitchFamily="34" charset="0"/>
                  </a:rPr>
                  <a:t>its </a:t>
                </a:r>
                <a:r>
                  <a:rPr lang="en-US" sz="1600" dirty="0" smtClean="0">
                    <a:latin typeface="Calibri" panose="020F0502020204030204" pitchFamily="34" charset="0"/>
                    <a:cs typeface="Calibri" panose="020F0502020204030204" pitchFamily="34" charset="0"/>
                  </a:rPr>
                  <a:t>derivation tree (ancestral tree)</a:t>
                </a:r>
                <a:endParaRPr lang="en-US" sz="1200" dirty="0">
                  <a:solidFill>
                    <a:prstClr val="black"/>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l="-407"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54" name="Group 53"/>
          <p:cNvGrpSpPr/>
          <p:nvPr/>
        </p:nvGrpSpPr>
        <p:grpSpPr>
          <a:xfrm>
            <a:off x="2057286" y="4361824"/>
            <a:ext cx="2726625" cy="2018282"/>
            <a:chOff x="1249355" y="3579530"/>
            <a:chExt cx="3293296" cy="2860620"/>
          </a:xfrm>
        </p:grpSpPr>
        <mc:AlternateContent xmlns:mc="http://schemas.openxmlformats.org/markup-compatibility/2006">
          <mc:Choice xmlns:a14="http://schemas.microsoft.com/office/drawing/2010/main" Requires="a14">
            <p:sp>
              <p:nvSpPr>
                <p:cNvPr id="5" name="TextBox 4"/>
                <p:cNvSpPr txBox="1"/>
                <p:nvPr/>
              </p:nvSpPr>
              <p:spPr>
                <a:xfrm>
                  <a:off x="1373937" y="4325614"/>
                  <a:ext cx="304800" cy="274320"/>
                </a:xfrm>
                <a:prstGeom prst="rect">
                  <a:avLst/>
                </a:prstGeom>
                <a:solidFill>
                  <a:schemeClr val="accent5">
                    <a:lumMod val="60000"/>
                    <a:lumOff val="40000"/>
                  </a:schemeClr>
                </a:solidFill>
              </p:spPr>
              <p:txBody>
                <a:bodyPr wrap="square" rtlCol="0" anchor="ctr">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𝑝</m:t>
                        </m:r>
                      </m:oMath>
                    </m:oMathPara>
                  </a14:m>
                  <a:endParaRPr lang="en-US" sz="1200" dirty="0"/>
                </a:p>
              </p:txBody>
            </p:sp>
          </mc:Choice>
          <mc:Fallback>
            <p:sp>
              <p:nvSpPr>
                <p:cNvPr id="5" name="TextBox 4"/>
                <p:cNvSpPr txBox="1">
                  <a:spLocks noRot="1" noChangeAspect="1" noMove="1" noResize="1" noEditPoints="1" noAdjustHandles="1" noChangeArrowheads="1" noChangeShapeType="1" noTextEdit="1"/>
                </p:cNvSpPr>
                <p:nvPr/>
              </p:nvSpPr>
              <p:spPr>
                <a:xfrm>
                  <a:off x="1373937" y="4325614"/>
                  <a:ext cx="304800" cy="274320"/>
                </a:xfrm>
                <a:prstGeom prst="rect">
                  <a:avLst/>
                </a:prstGeom>
                <a:blipFill rotWithShape="0">
                  <a:blip r:embed="rId5"/>
                  <a:stretch>
                    <a:fillRect b="-218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959915" y="4325614"/>
                  <a:ext cx="304800" cy="274320"/>
                </a:xfrm>
                <a:prstGeom prst="rect">
                  <a:avLst/>
                </a:prstGeom>
                <a:solidFill>
                  <a:schemeClr val="accent5">
                    <a:lumMod val="60000"/>
                    <a:lumOff val="40000"/>
                  </a:schemeClr>
                </a:solidFill>
                <a:ln>
                  <a:noFill/>
                </a:ln>
              </p:spPr>
              <p:txBody>
                <a:bodyPr wrap="square" rtlCol="0" anchor="ctr">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𝑡</m:t>
                        </m:r>
                      </m:oMath>
                    </m:oMathPara>
                  </a14:m>
                  <a:endParaRPr lang="en-US" sz="1200" dirty="0"/>
                </a:p>
              </p:txBody>
            </p:sp>
          </mc:Choice>
          <mc:Fallback>
            <p:sp>
              <p:nvSpPr>
                <p:cNvPr id="8" name="TextBox 7"/>
                <p:cNvSpPr txBox="1">
                  <a:spLocks noRot="1" noChangeAspect="1" noMove="1" noResize="1" noEditPoints="1" noAdjustHandles="1" noChangeArrowheads="1" noChangeShapeType="1" noTextEdit="1"/>
                </p:cNvSpPr>
                <p:nvPr/>
              </p:nvSpPr>
              <p:spPr>
                <a:xfrm>
                  <a:off x="1959915" y="4325614"/>
                  <a:ext cx="304800" cy="274320"/>
                </a:xfrm>
                <a:prstGeom prst="rect">
                  <a:avLst/>
                </a:prstGeom>
                <a:blipFill rotWithShape="0">
                  <a:blip r:embed="rId6"/>
                  <a:stretch>
                    <a:fillRect b="-3125"/>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840849" y="3581400"/>
                  <a:ext cx="304800" cy="274320"/>
                </a:xfrm>
                <a:prstGeom prst="rect">
                  <a:avLst/>
                </a:prstGeom>
                <a:solidFill>
                  <a:schemeClr val="accent5">
                    <a:lumMod val="60000"/>
                    <a:lumOff val="40000"/>
                  </a:schemeClr>
                </a:solidFill>
              </p:spPr>
              <p:txBody>
                <a:bodyPr wrap="square" rtlCol="0" anchor="ctr">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𝑟</m:t>
                        </m:r>
                      </m:oMath>
                    </m:oMathPara>
                  </a14:m>
                  <a:endParaRPr lang="en-US" sz="1200" dirty="0"/>
                </a:p>
              </p:txBody>
            </p:sp>
          </mc:Choice>
          <mc:Fallback>
            <p:sp>
              <p:nvSpPr>
                <p:cNvPr id="11" name="TextBox 10"/>
                <p:cNvSpPr txBox="1">
                  <a:spLocks noRot="1" noChangeAspect="1" noMove="1" noResize="1" noEditPoints="1" noAdjustHandles="1" noChangeArrowheads="1" noChangeShapeType="1" noTextEdit="1"/>
                </p:cNvSpPr>
                <p:nvPr/>
              </p:nvSpPr>
              <p:spPr>
                <a:xfrm>
                  <a:off x="2840849" y="3581400"/>
                  <a:ext cx="304800" cy="2743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577138" y="3579530"/>
                  <a:ext cx="304800" cy="274320"/>
                </a:xfrm>
                <a:prstGeom prst="rect">
                  <a:avLst/>
                </a:prstGeom>
                <a:solidFill>
                  <a:schemeClr val="accent5">
                    <a:lumMod val="60000"/>
                    <a:lumOff val="40000"/>
                  </a:schemeClr>
                </a:solidFill>
              </p:spPr>
              <p:txBody>
                <a:bodyPr wrap="square" rtlCol="0" anchor="ctr">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𝑢</m:t>
                        </m:r>
                      </m:oMath>
                    </m:oMathPara>
                  </a14:m>
                  <a:endParaRPr lang="en-US" sz="1200" dirty="0"/>
                </a:p>
              </p:txBody>
            </p:sp>
          </mc:Choice>
          <mc:Fallback>
            <p:sp>
              <p:nvSpPr>
                <p:cNvPr id="12" name="TextBox 11"/>
                <p:cNvSpPr txBox="1">
                  <a:spLocks noRot="1" noChangeAspect="1" noMove="1" noResize="1" noEditPoints="1" noAdjustHandles="1" noChangeArrowheads="1" noChangeShapeType="1" noTextEdit="1"/>
                </p:cNvSpPr>
                <p:nvPr/>
              </p:nvSpPr>
              <p:spPr>
                <a:xfrm>
                  <a:off x="3577138" y="3579530"/>
                  <a:ext cx="304800" cy="2743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180349" y="3586355"/>
                  <a:ext cx="304800" cy="274320"/>
                </a:xfrm>
                <a:prstGeom prst="rect">
                  <a:avLst/>
                </a:prstGeom>
                <a:solidFill>
                  <a:schemeClr val="accent5">
                    <a:lumMod val="60000"/>
                    <a:lumOff val="40000"/>
                  </a:schemeClr>
                </a:solidFill>
              </p:spPr>
              <p:txBody>
                <a:bodyPr wrap="square" rtlCol="0" anchor="ctr">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𝑞</m:t>
                        </m:r>
                      </m:oMath>
                    </m:oMathPara>
                  </a14:m>
                  <a:endParaRPr lang="en-US" sz="1200" dirty="0"/>
                </a:p>
              </p:txBody>
            </p:sp>
          </mc:Choice>
          <mc:Fallback>
            <p:sp>
              <p:nvSpPr>
                <p:cNvPr id="13" name="TextBox 12"/>
                <p:cNvSpPr txBox="1">
                  <a:spLocks noRot="1" noChangeAspect="1" noMove="1" noResize="1" noEditPoints="1" noAdjustHandles="1" noChangeArrowheads="1" noChangeShapeType="1" noTextEdit="1"/>
                </p:cNvSpPr>
                <p:nvPr/>
              </p:nvSpPr>
              <p:spPr>
                <a:xfrm>
                  <a:off x="4180349" y="3586355"/>
                  <a:ext cx="304800" cy="274320"/>
                </a:xfrm>
                <a:prstGeom prst="rect">
                  <a:avLst/>
                </a:prstGeom>
                <a:blipFill rotWithShape="0">
                  <a:blip r:embed="rId9"/>
                  <a:stretch>
                    <a:fillRect b="-218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2714356" y="4313018"/>
                  <a:ext cx="557785" cy="274320"/>
                </a:xfrm>
                <a:prstGeom prst="rect">
                  <a:avLst/>
                </a:prstGeom>
                <a:solidFill>
                  <a:schemeClr val="accent5">
                    <a:lumMod val="60000"/>
                    <a:lumOff val="40000"/>
                  </a:schemeClr>
                </a:solidFill>
              </p:spPr>
              <p:txBody>
                <a:bodyPr wrap="square" rtlCol="0" anchor="ctr">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m:t>
                        </m:r>
                      </m:oMath>
                    </m:oMathPara>
                  </a14:m>
                  <a:endParaRPr lang="en-US" sz="1200" dirty="0"/>
                </a:p>
              </p:txBody>
            </p:sp>
          </mc:Choice>
          <mc:Fallback>
            <p:sp>
              <p:nvSpPr>
                <p:cNvPr id="14" name="TextBox 13"/>
                <p:cNvSpPr txBox="1">
                  <a:spLocks noRot="1" noChangeAspect="1" noMove="1" noResize="1" noEditPoints="1" noAdjustHandles="1" noChangeArrowheads="1" noChangeShapeType="1" noTextEdit="1"/>
                </p:cNvSpPr>
                <p:nvPr/>
              </p:nvSpPr>
              <p:spPr>
                <a:xfrm>
                  <a:off x="2714356" y="4313018"/>
                  <a:ext cx="557785" cy="274320"/>
                </a:xfrm>
                <a:prstGeom prst="rect">
                  <a:avLst/>
                </a:prstGeom>
                <a:blipFill rotWithShape="0">
                  <a:blip r:embed="rId10"/>
                  <a:stretch>
                    <a:fillRect r="-5263" b="-3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444020" y="5061847"/>
                  <a:ext cx="782237" cy="274320"/>
                </a:xfrm>
                <a:prstGeom prst="rect">
                  <a:avLst/>
                </a:prstGeom>
                <a:solidFill>
                  <a:schemeClr val="accent5">
                    <a:lumMod val="60000"/>
                    <a:lumOff val="40000"/>
                  </a:schemeClr>
                </a:solidFill>
              </p:spPr>
              <p:txBody>
                <a:bodyPr wrap="square" rtlCol="0" anchor="ctr">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m:t>
                        </m:r>
                      </m:oMath>
                    </m:oMathPara>
                  </a14:m>
                  <a:endParaRPr lang="en-US" sz="1200" dirty="0"/>
                </a:p>
              </p:txBody>
            </p:sp>
          </mc:Choice>
          <mc:Fallback>
            <p:sp>
              <p:nvSpPr>
                <p:cNvPr id="15" name="TextBox 14"/>
                <p:cNvSpPr txBox="1">
                  <a:spLocks noRot="1" noChangeAspect="1" noMove="1" noResize="1" noEditPoints="1" noAdjustHandles="1" noChangeArrowheads="1" noChangeShapeType="1" noTextEdit="1"/>
                </p:cNvSpPr>
                <p:nvPr/>
              </p:nvSpPr>
              <p:spPr>
                <a:xfrm>
                  <a:off x="1444020" y="5061847"/>
                  <a:ext cx="782237" cy="274320"/>
                </a:xfrm>
                <a:prstGeom prst="rect">
                  <a:avLst/>
                </a:prstGeom>
                <a:blipFill rotWithShape="0">
                  <a:blip r:embed="rId11"/>
                  <a:stretch>
                    <a:fillRect b="-34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551034" y="4324662"/>
                  <a:ext cx="991617" cy="274320"/>
                </a:xfrm>
                <a:prstGeom prst="rect">
                  <a:avLst/>
                </a:prstGeom>
                <a:solidFill>
                  <a:schemeClr val="accent5">
                    <a:lumMod val="60000"/>
                    <a:lumOff val="40000"/>
                  </a:schemeClr>
                </a:solidFill>
              </p:spPr>
              <p:txBody>
                <a:bodyPr wrap="square" rtlCol="0" anchor="ctr">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𝑢</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𝑞</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p:sp>
              <p:nvSpPr>
                <p:cNvPr id="16" name="TextBox 15"/>
                <p:cNvSpPr txBox="1">
                  <a:spLocks noRot="1" noChangeAspect="1" noMove="1" noResize="1" noEditPoints="1" noAdjustHandles="1" noChangeArrowheads="1" noChangeShapeType="1" noTextEdit="1"/>
                </p:cNvSpPr>
                <p:nvPr/>
              </p:nvSpPr>
              <p:spPr>
                <a:xfrm>
                  <a:off x="3551034" y="4324662"/>
                  <a:ext cx="991617" cy="274320"/>
                </a:xfrm>
                <a:prstGeom prst="rect">
                  <a:avLst/>
                </a:prstGeom>
                <a:blipFill rotWithShape="0">
                  <a:blip r:embed="rId12"/>
                  <a:stretch>
                    <a:fillRect b="-34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2571852" y="5044916"/>
                  <a:ext cx="1822368" cy="300788"/>
                </a:xfrm>
                <a:prstGeom prst="rect">
                  <a:avLst/>
                </a:prstGeom>
                <a:solidFill>
                  <a:schemeClr val="accent5">
                    <a:lumMod val="60000"/>
                    <a:lumOff val="40000"/>
                  </a:schemeClr>
                </a:solidFill>
              </p:spPr>
              <p:txBody>
                <a:bodyPr wrap="square" rtlCol="0" anchor="ctr">
                  <a:spAutoFit/>
                </a:bodyPr>
                <a:lstStyle/>
                <a:p>
                  <a14:m>
                    <m:oMathPara xmlns:m="http://schemas.openxmlformats.org/officeDocument/2006/math">
                      <m:oMathParaPr>
                        <m:jc m:val="centerGroup"/>
                      </m:oMathParaPr>
                      <m:oMath xmlns:m="http://schemas.openxmlformats.org/officeDocument/2006/math">
                        <m:d>
                          <m:dPr>
                            <m:ctrlPr>
                              <a:rPr lang="en-US" sz="1200" b="0" i="1" smtClean="0">
                                <a:latin typeface="Cambria Math" panose="02040503050406030204" pitchFamily="18" charset="0"/>
                                <a:ea typeface="Cambria Math" panose="02040503050406030204" pitchFamily="18" charset="0"/>
                                <a:cs typeface="Calibri" panose="020F0502020204030204" pitchFamily="34" charset="0"/>
                              </a:rPr>
                            </m:ctrlPr>
                          </m:dPr>
                          <m:e>
                            <m:d>
                              <m:dPr>
                                <m:ctrlPr>
                                  <a:rPr lang="en-US" sz="1200" i="1">
                                    <a:latin typeface="Cambria Math" panose="02040503050406030204" pitchFamily="18" charset="0"/>
                                    <a:ea typeface="Cambria Math" panose="02040503050406030204" pitchFamily="18" charset="0"/>
                                    <a:cs typeface="Calibri" panose="020F0502020204030204" pitchFamily="34" charset="0"/>
                                  </a:rPr>
                                </m:ctrlPr>
                              </m:dPr>
                              <m:e>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𝑟</m:t>
                                </m:r>
                              </m:e>
                            </m:d>
                            <m:r>
                              <a:rPr lang="en-US" sz="1200" i="1">
                                <a:latin typeface="Cambria Math" panose="02040503050406030204" pitchFamily="18" charset="0"/>
                                <a:ea typeface="Cambria Math" panose="02040503050406030204" pitchFamily="18" charset="0"/>
                                <a:cs typeface="Calibri" panose="020F0502020204030204" pitchFamily="34" charset="0"/>
                              </a:rPr>
                              <m:t>∨</m:t>
                            </m:r>
                            <m:d>
                              <m:dPr>
                                <m:ctrlPr>
                                  <a:rPr lang="en-US" sz="1200" i="1">
                                    <a:latin typeface="Cambria Math" panose="02040503050406030204" pitchFamily="18" charset="0"/>
                                    <a:ea typeface="Cambria Math" panose="02040503050406030204" pitchFamily="18" charset="0"/>
                                    <a:cs typeface="Calibri" panose="020F0502020204030204" pitchFamily="34" charset="0"/>
                                  </a:rPr>
                                </m:ctrlPr>
                              </m:dPr>
                              <m:e>
                                <m:r>
                                  <a:rPr lang="en-US" sz="1200" i="1">
                                    <a:latin typeface="Cambria Math" panose="02040503050406030204" pitchFamily="18" charset="0"/>
                                    <a:ea typeface="Cambria Math" panose="02040503050406030204" pitchFamily="18" charset="0"/>
                                    <a:cs typeface="Calibri" panose="020F0502020204030204" pitchFamily="34" charset="0"/>
                                  </a:rPr>
                                  <m:t>𝑢</m:t>
                                </m:r>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𝑞</m:t>
                                </m:r>
                              </m:e>
                            </m:d>
                          </m:e>
                        </m:d>
                      </m:oMath>
                    </m:oMathPara>
                  </a14:m>
                  <a:endParaRPr lang="en-US" sz="1200" dirty="0"/>
                </a:p>
              </p:txBody>
            </p:sp>
          </mc:Choice>
          <mc:Fallback>
            <p:sp>
              <p:nvSpPr>
                <p:cNvPr id="17" name="TextBox 16"/>
                <p:cNvSpPr txBox="1">
                  <a:spLocks noRot="1" noChangeAspect="1" noMove="1" noResize="1" noEditPoints="1" noAdjustHandles="1" noChangeArrowheads="1" noChangeShapeType="1" noTextEdit="1"/>
                </p:cNvSpPr>
                <p:nvPr/>
              </p:nvSpPr>
              <p:spPr>
                <a:xfrm>
                  <a:off x="2571852" y="5044916"/>
                  <a:ext cx="1822368" cy="300788"/>
                </a:xfrm>
                <a:prstGeom prst="rect">
                  <a:avLst/>
                </a:prstGeom>
                <a:blipFill rotWithShape="0">
                  <a:blip r:embed="rId13"/>
                  <a:stretch>
                    <a:fillRect b="-1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249355" y="6064302"/>
                  <a:ext cx="2930994" cy="375848"/>
                </a:xfrm>
                <a:prstGeom prst="rect">
                  <a:avLst/>
                </a:prstGeom>
                <a:solidFill>
                  <a:schemeClr val="accent5">
                    <a:lumMod val="60000"/>
                    <a:lumOff val="40000"/>
                  </a:schemeClr>
                </a:solidFill>
              </p:spPr>
              <p:txBody>
                <a:bodyPr wrap="square" rtlCol="0" anchor="ctr">
                  <a:spAutoFit/>
                </a:bodyPr>
                <a:lstStyle/>
                <a:p>
                  <a14:m>
                    <m:oMathPara xmlns:m="http://schemas.openxmlformats.org/officeDocument/2006/math">
                      <m:oMathParaPr>
                        <m:jc m:val="centerGroup"/>
                      </m:oMathParaPr>
                      <m:oMath xmlns:m="http://schemas.openxmlformats.org/officeDocument/2006/math">
                        <m:d>
                          <m:dPr>
                            <m:ctrlPr>
                              <a:rPr lang="en-US" sz="1200" b="0" i="1" smtClean="0">
                                <a:latin typeface="Cambria Math" panose="02040503050406030204" pitchFamily="18" charset="0"/>
                                <a:ea typeface="Cambria Math" panose="02040503050406030204" pitchFamily="18" charset="0"/>
                                <a:cs typeface="Calibri" panose="020F0502020204030204" pitchFamily="34" charset="0"/>
                              </a:rPr>
                            </m:ctrlPr>
                          </m:dPr>
                          <m:e>
                            <m:d>
                              <m:dPr>
                                <m:ctrlPr>
                                  <a:rPr lang="en-US" sz="1200" i="1">
                                    <a:latin typeface="Cambria Math" panose="02040503050406030204" pitchFamily="18" charset="0"/>
                                    <a:cs typeface="Calibri" panose="020F0502020204030204" pitchFamily="34" charset="0"/>
                                  </a:rPr>
                                </m:ctrlPr>
                              </m:dPr>
                              <m:e>
                                <m:r>
                                  <a:rPr lang="en-US" sz="1200" i="1">
                                    <a:latin typeface="Cambria Math" panose="02040503050406030204" pitchFamily="18" charset="0"/>
                                    <a:cs typeface="Calibri" panose="020F0502020204030204" pitchFamily="34" charset="0"/>
                                  </a:rPr>
                                  <m:t>𝑝</m:t>
                                </m:r>
                                <m:r>
                                  <a:rPr lang="en-US" sz="1200" i="1">
                                    <a:latin typeface="Cambria Math" panose="02040503050406030204" pitchFamily="18" charset="0"/>
                                    <a:cs typeface="Calibri" panose="020F0502020204030204" pitchFamily="34" charset="0"/>
                                  </a:rPr>
                                  <m:t>∧</m:t>
                                </m:r>
                                <m:r>
                                  <a:rPr lang="en-US" sz="1200" i="1">
                                    <a:latin typeface="Cambria Math" panose="02040503050406030204" pitchFamily="18" charset="0"/>
                                    <a:cs typeface="Calibri" panose="020F0502020204030204" pitchFamily="34" charset="0"/>
                                  </a:rPr>
                                  <m:t>𝑡</m:t>
                                </m:r>
                              </m:e>
                            </m:d>
                            <m:r>
                              <a:rPr lang="en-US" sz="1200" i="1">
                                <a:latin typeface="Cambria Math" panose="02040503050406030204" pitchFamily="18" charset="0"/>
                                <a:ea typeface="Cambria Math" panose="02040503050406030204" pitchFamily="18" charset="0"/>
                                <a:cs typeface="Calibri" panose="020F0502020204030204" pitchFamily="34" charset="0"/>
                              </a:rPr>
                              <m:t>⟶</m:t>
                            </m:r>
                            <m:d>
                              <m:dPr>
                                <m:ctrlPr>
                                  <a:rPr lang="en-US" sz="1200" i="1">
                                    <a:latin typeface="Cambria Math" panose="02040503050406030204" pitchFamily="18" charset="0"/>
                                    <a:ea typeface="Cambria Math" panose="02040503050406030204" pitchFamily="18" charset="0"/>
                                    <a:cs typeface="Calibri" panose="020F0502020204030204" pitchFamily="34" charset="0"/>
                                  </a:rPr>
                                </m:ctrlPr>
                              </m:dPr>
                              <m:e>
                                <m:d>
                                  <m:dPr>
                                    <m:ctrlPr>
                                      <a:rPr lang="en-US" sz="1200" i="1">
                                        <a:latin typeface="Cambria Math" panose="02040503050406030204" pitchFamily="18" charset="0"/>
                                        <a:ea typeface="Cambria Math" panose="02040503050406030204" pitchFamily="18" charset="0"/>
                                        <a:cs typeface="Calibri" panose="020F0502020204030204" pitchFamily="34" charset="0"/>
                                      </a:rPr>
                                    </m:ctrlPr>
                                  </m:dPr>
                                  <m:e>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𝑟</m:t>
                                    </m:r>
                                  </m:e>
                                </m:d>
                                <m:r>
                                  <a:rPr lang="en-US" sz="1200" i="1">
                                    <a:latin typeface="Cambria Math" panose="02040503050406030204" pitchFamily="18" charset="0"/>
                                    <a:ea typeface="Cambria Math" panose="02040503050406030204" pitchFamily="18" charset="0"/>
                                    <a:cs typeface="Calibri" panose="020F0502020204030204" pitchFamily="34" charset="0"/>
                                  </a:rPr>
                                  <m:t>∨</m:t>
                                </m:r>
                                <m:d>
                                  <m:dPr>
                                    <m:ctrlPr>
                                      <a:rPr lang="en-US" sz="1200" i="1">
                                        <a:latin typeface="Cambria Math" panose="02040503050406030204" pitchFamily="18" charset="0"/>
                                        <a:ea typeface="Cambria Math" panose="02040503050406030204" pitchFamily="18" charset="0"/>
                                        <a:cs typeface="Calibri" panose="020F0502020204030204" pitchFamily="34" charset="0"/>
                                      </a:rPr>
                                    </m:ctrlPr>
                                  </m:dPr>
                                  <m:e>
                                    <m:r>
                                      <a:rPr lang="en-US" sz="1200" i="1">
                                        <a:latin typeface="Cambria Math" panose="02040503050406030204" pitchFamily="18" charset="0"/>
                                        <a:ea typeface="Cambria Math" panose="02040503050406030204" pitchFamily="18" charset="0"/>
                                        <a:cs typeface="Calibri" panose="020F0502020204030204" pitchFamily="34" charset="0"/>
                                      </a:rPr>
                                      <m:t>𝑢</m:t>
                                    </m:r>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𝑞</m:t>
                                    </m:r>
                                  </m:e>
                                </m:d>
                              </m:e>
                            </m:d>
                          </m:e>
                        </m:d>
                      </m:oMath>
                    </m:oMathPara>
                  </a14:m>
                  <a:endParaRPr lang="en-US" sz="1200" dirty="0"/>
                </a:p>
              </p:txBody>
            </p:sp>
          </mc:Choice>
          <mc:Fallback>
            <p:sp>
              <p:nvSpPr>
                <p:cNvPr id="18" name="TextBox 17"/>
                <p:cNvSpPr txBox="1">
                  <a:spLocks noRot="1" noChangeAspect="1" noMove="1" noResize="1" noEditPoints="1" noAdjustHandles="1" noChangeArrowheads="1" noChangeShapeType="1" noTextEdit="1"/>
                </p:cNvSpPr>
                <p:nvPr/>
              </p:nvSpPr>
              <p:spPr>
                <a:xfrm>
                  <a:off x="1249355" y="6064302"/>
                  <a:ext cx="2930994" cy="375848"/>
                </a:xfrm>
                <a:prstGeom prst="rect">
                  <a:avLst/>
                </a:prstGeom>
                <a:blipFill rotWithShape="0">
                  <a:blip r:embed="rId14"/>
                  <a:stretch>
                    <a:fillRect/>
                  </a:stretch>
                </a:blipFill>
              </p:spPr>
              <p:txBody>
                <a:bodyPr/>
                <a:lstStyle/>
                <a:p>
                  <a:r>
                    <a:rPr lang="en-US">
                      <a:noFill/>
                    </a:rPr>
                    <a:t> </a:t>
                  </a:r>
                </a:p>
              </p:txBody>
            </p:sp>
          </mc:Fallback>
        </mc:AlternateContent>
        <p:cxnSp>
          <p:nvCxnSpPr>
            <p:cNvPr id="7" name="Straight Connector 6"/>
            <p:cNvCxnSpPr/>
            <p:nvPr/>
          </p:nvCxnSpPr>
          <p:spPr>
            <a:xfrm>
              <a:off x="1538148" y="4599934"/>
              <a:ext cx="292989" cy="461462"/>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831137" y="4583314"/>
              <a:ext cx="281178" cy="485562"/>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93249" y="3847498"/>
              <a:ext cx="0" cy="477164"/>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p:cNvCxnSpPr>
            <p:nvPr/>
          </p:nvCxnSpPr>
          <p:spPr>
            <a:xfrm>
              <a:off x="3729538" y="3853850"/>
              <a:ext cx="316611" cy="47173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046149" y="3847498"/>
              <a:ext cx="281178" cy="485562"/>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2"/>
              <a:endCxn id="17" idx="0"/>
            </p:cNvCxnSpPr>
            <p:nvPr/>
          </p:nvCxnSpPr>
          <p:spPr>
            <a:xfrm>
              <a:off x="2993249" y="4587338"/>
              <a:ext cx="489788" cy="457578"/>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7" idx="0"/>
            </p:cNvCxnSpPr>
            <p:nvPr/>
          </p:nvCxnSpPr>
          <p:spPr>
            <a:xfrm flipH="1">
              <a:off x="3483036" y="4598982"/>
              <a:ext cx="471611" cy="445935"/>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5" idx="2"/>
            </p:cNvCxnSpPr>
            <p:nvPr/>
          </p:nvCxnSpPr>
          <p:spPr>
            <a:xfrm>
              <a:off x="1835139" y="5336167"/>
              <a:ext cx="879217" cy="738546"/>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714356" y="5326460"/>
              <a:ext cx="755776" cy="742243"/>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5614141" y="4355636"/>
            <a:ext cx="2727036" cy="2080153"/>
            <a:chOff x="5598895" y="4211240"/>
            <a:chExt cx="2727036" cy="2080153"/>
          </a:xfrm>
        </p:grpSpPr>
        <p:grpSp>
          <p:nvGrpSpPr>
            <p:cNvPr id="57" name="Group 56"/>
            <p:cNvGrpSpPr/>
            <p:nvPr/>
          </p:nvGrpSpPr>
          <p:grpSpPr>
            <a:xfrm flipV="1">
              <a:off x="5598895" y="4257490"/>
              <a:ext cx="2727036" cy="1994744"/>
              <a:chOff x="1248859" y="3614906"/>
              <a:chExt cx="3293792" cy="2827257"/>
            </a:xfrm>
          </p:grpSpPr>
          <p:sp>
            <p:nvSpPr>
              <p:cNvPr id="58" name="TextBox 57"/>
              <p:cNvSpPr txBox="1"/>
              <p:nvPr/>
            </p:nvSpPr>
            <p:spPr>
              <a:xfrm>
                <a:off x="1373937" y="4360988"/>
                <a:ext cx="304800" cy="298086"/>
              </a:xfrm>
              <a:prstGeom prst="rect">
                <a:avLst/>
              </a:prstGeom>
              <a:solidFill>
                <a:schemeClr val="accent5">
                  <a:lumMod val="60000"/>
                  <a:lumOff val="40000"/>
                </a:schemeClr>
              </a:solidFill>
            </p:spPr>
            <p:txBody>
              <a:bodyPr wrap="square" rtlCol="0" anchor="ctr">
                <a:spAutoFit/>
              </a:bodyPr>
              <a:lstStyle/>
              <a:p>
                <a:endParaRPr lang="en-US" sz="1200" dirty="0"/>
              </a:p>
            </p:txBody>
          </p:sp>
          <p:sp>
            <p:nvSpPr>
              <p:cNvPr id="59" name="TextBox 58"/>
              <p:cNvSpPr txBox="1"/>
              <p:nvPr/>
            </p:nvSpPr>
            <p:spPr>
              <a:xfrm>
                <a:off x="1959915" y="4360988"/>
                <a:ext cx="304800" cy="298086"/>
              </a:xfrm>
              <a:prstGeom prst="rect">
                <a:avLst/>
              </a:prstGeom>
              <a:solidFill>
                <a:schemeClr val="accent5">
                  <a:lumMod val="60000"/>
                  <a:lumOff val="40000"/>
                </a:schemeClr>
              </a:solidFill>
              <a:ln>
                <a:noFill/>
              </a:ln>
            </p:spPr>
            <p:txBody>
              <a:bodyPr wrap="square" rtlCol="0" anchor="ctr">
                <a:spAutoFit/>
              </a:bodyPr>
              <a:lstStyle/>
              <a:p>
                <a:endParaRPr lang="en-US" sz="1200" dirty="0"/>
              </a:p>
            </p:txBody>
          </p:sp>
          <p:sp>
            <p:nvSpPr>
              <p:cNvPr id="60" name="TextBox 59"/>
              <p:cNvSpPr txBox="1"/>
              <p:nvPr/>
            </p:nvSpPr>
            <p:spPr>
              <a:xfrm>
                <a:off x="2840850" y="3616774"/>
                <a:ext cx="304800" cy="298086"/>
              </a:xfrm>
              <a:prstGeom prst="rect">
                <a:avLst/>
              </a:prstGeom>
              <a:solidFill>
                <a:schemeClr val="accent5">
                  <a:lumMod val="60000"/>
                  <a:lumOff val="40000"/>
                </a:schemeClr>
              </a:solidFill>
            </p:spPr>
            <p:txBody>
              <a:bodyPr wrap="square" rtlCol="0" anchor="ctr">
                <a:spAutoFit/>
              </a:bodyPr>
              <a:lstStyle/>
              <a:p>
                <a:endParaRPr lang="en-US" sz="1200" dirty="0"/>
              </a:p>
            </p:txBody>
          </p:sp>
          <p:sp>
            <p:nvSpPr>
              <p:cNvPr id="61" name="TextBox 60"/>
              <p:cNvSpPr txBox="1"/>
              <p:nvPr/>
            </p:nvSpPr>
            <p:spPr>
              <a:xfrm>
                <a:off x="3577138" y="3614906"/>
                <a:ext cx="304800" cy="298086"/>
              </a:xfrm>
              <a:prstGeom prst="rect">
                <a:avLst/>
              </a:prstGeom>
              <a:solidFill>
                <a:schemeClr val="accent5">
                  <a:lumMod val="60000"/>
                  <a:lumOff val="40000"/>
                </a:schemeClr>
              </a:solidFill>
            </p:spPr>
            <p:txBody>
              <a:bodyPr wrap="square" rtlCol="0" anchor="ctr">
                <a:spAutoFit/>
              </a:bodyPr>
              <a:lstStyle/>
              <a:p>
                <a:endParaRPr lang="en-US" sz="1200" dirty="0"/>
              </a:p>
            </p:txBody>
          </p:sp>
          <p:sp>
            <p:nvSpPr>
              <p:cNvPr id="62" name="TextBox 61"/>
              <p:cNvSpPr txBox="1"/>
              <p:nvPr/>
            </p:nvSpPr>
            <p:spPr>
              <a:xfrm>
                <a:off x="4180350" y="3621731"/>
                <a:ext cx="304800" cy="298086"/>
              </a:xfrm>
              <a:prstGeom prst="rect">
                <a:avLst/>
              </a:prstGeom>
              <a:solidFill>
                <a:schemeClr val="accent5">
                  <a:lumMod val="60000"/>
                  <a:lumOff val="40000"/>
                </a:schemeClr>
              </a:solidFill>
            </p:spPr>
            <p:txBody>
              <a:bodyPr wrap="square" rtlCol="0" anchor="ctr">
                <a:spAutoFit/>
              </a:bodyPr>
              <a:lstStyle/>
              <a:p>
                <a:endParaRPr lang="en-US" sz="1200" dirty="0"/>
              </a:p>
            </p:txBody>
          </p:sp>
          <p:sp>
            <p:nvSpPr>
              <p:cNvPr id="63" name="TextBox 62"/>
              <p:cNvSpPr txBox="1"/>
              <p:nvPr/>
            </p:nvSpPr>
            <p:spPr>
              <a:xfrm>
                <a:off x="2714356" y="4348392"/>
                <a:ext cx="557785" cy="298086"/>
              </a:xfrm>
              <a:prstGeom prst="rect">
                <a:avLst/>
              </a:prstGeom>
              <a:solidFill>
                <a:schemeClr val="accent5">
                  <a:lumMod val="60000"/>
                  <a:lumOff val="40000"/>
                </a:schemeClr>
              </a:solidFill>
            </p:spPr>
            <p:txBody>
              <a:bodyPr wrap="square" rtlCol="0" anchor="ctr">
                <a:spAutoFit/>
              </a:bodyPr>
              <a:lstStyle/>
              <a:p>
                <a:endParaRPr lang="en-US" sz="1200" dirty="0"/>
              </a:p>
            </p:txBody>
          </p:sp>
          <p:sp>
            <p:nvSpPr>
              <p:cNvPr id="64" name="TextBox 63"/>
              <p:cNvSpPr txBox="1"/>
              <p:nvPr/>
            </p:nvSpPr>
            <p:spPr>
              <a:xfrm>
                <a:off x="1456938" y="5018568"/>
                <a:ext cx="782237" cy="298086"/>
              </a:xfrm>
              <a:prstGeom prst="rect">
                <a:avLst/>
              </a:prstGeom>
              <a:solidFill>
                <a:schemeClr val="accent5">
                  <a:lumMod val="60000"/>
                  <a:lumOff val="40000"/>
                </a:schemeClr>
              </a:solidFill>
            </p:spPr>
            <p:txBody>
              <a:bodyPr wrap="square" rtlCol="0" anchor="ctr">
                <a:spAutoFit/>
              </a:bodyPr>
              <a:lstStyle/>
              <a:p>
                <a:endParaRPr lang="en-US" sz="1200" dirty="0"/>
              </a:p>
            </p:txBody>
          </p:sp>
          <p:sp>
            <p:nvSpPr>
              <p:cNvPr id="65" name="TextBox 64"/>
              <p:cNvSpPr txBox="1"/>
              <p:nvPr/>
            </p:nvSpPr>
            <p:spPr>
              <a:xfrm>
                <a:off x="3551033" y="4360037"/>
                <a:ext cx="991618" cy="298086"/>
              </a:xfrm>
              <a:prstGeom prst="rect">
                <a:avLst/>
              </a:prstGeom>
              <a:solidFill>
                <a:schemeClr val="accent5">
                  <a:lumMod val="60000"/>
                  <a:lumOff val="40000"/>
                </a:schemeClr>
              </a:solidFill>
            </p:spPr>
            <p:txBody>
              <a:bodyPr wrap="square" rtlCol="0" anchor="ctr">
                <a:spAutoFit/>
              </a:bodyPr>
              <a:lstStyle/>
              <a:p>
                <a:endParaRPr lang="en-US" sz="1200" dirty="0"/>
              </a:p>
            </p:txBody>
          </p:sp>
          <p:sp>
            <p:nvSpPr>
              <p:cNvPr id="66" name="TextBox 65"/>
              <p:cNvSpPr txBox="1"/>
              <p:nvPr/>
            </p:nvSpPr>
            <p:spPr>
              <a:xfrm>
                <a:off x="2590723" y="5024248"/>
                <a:ext cx="1822368" cy="298086"/>
              </a:xfrm>
              <a:prstGeom prst="rect">
                <a:avLst/>
              </a:prstGeom>
              <a:solidFill>
                <a:schemeClr val="accent5">
                  <a:lumMod val="60000"/>
                  <a:lumOff val="40000"/>
                </a:schemeClr>
              </a:solidFill>
            </p:spPr>
            <p:txBody>
              <a:bodyPr wrap="square" rtlCol="0" anchor="ctr">
                <a:spAutoFit/>
              </a:bodyPr>
              <a:lstStyle/>
              <a:p>
                <a:endParaRPr lang="en-US" sz="1200" dirty="0"/>
              </a:p>
            </p:txBody>
          </p:sp>
          <p:sp>
            <p:nvSpPr>
              <p:cNvPr id="67" name="TextBox 66"/>
              <p:cNvSpPr txBox="1"/>
              <p:nvPr/>
            </p:nvSpPr>
            <p:spPr>
              <a:xfrm>
                <a:off x="1248859" y="6049557"/>
                <a:ext cx="2930994" cy="392606"/>
              </a:xfrm>
              <a:prstGeom prst="rect">
                <a:avLst/>
              </a:prstGeom>
              <a:solidFill>
                <a:schemeClr val="accent5">
                  <a:lumMod val="60000"/>
                  <a:lumOff val="40000"/>
                </a:schemeClr>
              </a:solidFill>
            </p:spPr>
            <p:txBody>
              <a:bodyPr wrap="square" rtlCol="0" anchor="ctr">
                <a:spAutoFit/>
              </a:bodyPr>
              <a:lstStyle/>
              <a:p>
                <a:endParaRPr lang="en-US" sz="1200" dirty="0"/>
              </a:p>
            </p:txBody>
          </p:sp>
          <p:cxnSp>
            <p:nvCxnSpPr>
              <p:cNvPr id="68" name="Straight Connector 67"/>
              <p:cNvCxnSpPr>
                <a:stCxn id="58" idx="2"/>
              </p:cNvCxnSpPr>
              <p:nvPr/>
            </p:nvCxnSpPr>
            <p:spPr>
              <a:xfrm>
                <a:off x="1526337" y="4659074"/>
                <a:ext cx="304800" cy="402321"/>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2"/>
              </p:cNvCxnSpPr>
              <p:nvPr/>
            </p:nvCxnSpPr>
            <p:spPr>
              <a:xfrm flipH="1">
                <a:off x="1831137" y="4659074"/>
                <a:ext cx="281178" cy="409802"/>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993249" y="3883825"/>
                <a:ext cx="0" cy="477163"/>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1" idx="2"/>
                <a:endCxn id="65" idx="0"/>
              </p:cNvCxnSpPr>
              <p:nvPr/>
            </p:nvCxnSpPr>
            <p:spPr>
              <a:xfrm>
                <a:off x="3729538" y="3912992"/>
                <a:ext cx="317304" cy="447045"/>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2" idx="2"/>
                <a:endCxn id="65" idx="0"/>
              </p:cNvCxnSpPr>
              <p:nvPr/>
            </p:nvCxnSpPr>
            <p:spPr>
              <a:xfrm flipH="1">
                <a:off x="4046842" y="3919817"/>
                <a:ext cx="285908" cy="44022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3" idx="2"/>
                <a:endCxn id="66" idx="0"/>
              </p:cNvCxnSpPr>
              <p:nvPr/>
            </p:nvCxnSpPr>
            <p:spPr>
              <a:xfrm>
                <a:off x="2993249" y="4646478"/>
                <a:ext cx="508659" cy="377769"/>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5" idx="2"/>
                <a:endCxn id="66" idx="0"/>
              </p:cNvCxnSpPr>
              <p:nvPr/>
            </p:nvCxnSpPr>
            <p:spPr>
              <a:xfrm flipH="1">
                <a:off x="3501907" y="4658123"/>
                <a:ext cx="544935" cy="366124"/>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4" idx="2"/>
              </p:cNvCxnSpPr>
              <p:nvPr/>
            </p:nvCxnSpPr>
            <p:spPr>
              <a:xfrm>
                <a:off x="1848057" y="5316654"/>
                <a:ext cx="879217" cy="679403"/>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2714356" y="5326460"/>
                <a:ext cx="755776" cy="742243"/>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78" name="Rectangle 77"/>
                <p:cNvSpPr/>
                <p:nvPr/>
              </p:nvSpPr>
              <p:spPr>
                <a:xfrm>
                  <a:off x="5672780" y="4211240"/>
                  <a:ext cx="2278893" cy="36875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sz="1200" i="1">
                                <a:latin typeface="Cambria Math" panose="02040503050406030204" pitchFamily="18" charset="0"/>
                                <a:ea typeface="Cambria Math" panose="02040503050406030204" pitchFamily="18" charset="0"/>
                                <a:cs typeface="Calibri" panose="020F0502020204030204" pitchFamily="34" charset="0"/>
                              </a:rPr>
                            </m:ctrlPr>
                          </m:dPr>
                          <m:e>
                            <m:d>
                              <m:dPr>
                                <m:ctrlPr>
                                  <a:rPr lang="en-US" sz="1200" i="1">
                                    <a:latin typeface="Cambria Math" panose="02040503050406030204" pitchFamily="18" charset="0"/>
                                    <a:cs typeface="Calibri" panose="020F0502020204030204" pitchFamily="34" charset="0"/>
                                  </a:rPr>
                                </m:ctrlPr>
                              </m:dPr>
                              <m:e>
                                <m:r>
                                  <a:rPr lang="en-US" sz="1200" i="1">
                                    <a:latin typeface="Cambria Math" panose="02040503050406030204" pitchFamily="18" charset="0"/>
                                    <a:cs typeface="Calibri" panose="020F0502020204030204" pitchFamily="34" charset="0"/>
                                  </a:rPr>
                                  <m:t>𝑝</m:t>
                                </m:r>
                                <m:r>
                                  <a:rPr lang="en-US" sz="1200" i="1">
                                    <a:latin typeface="Cambria Math" panose="02040503050406030204" pitchFamily="18" charset="0"/>
                                    <a:cs typeface="Calibri" panose="020F0502020204030204" pitchFamily="34" charset="0"/>
                                  </a:rPr>
                                  <m:t>∧</m:t>
                                </m:r>
                                <m:r>
                                  <a:rPr lang="en-US" sz="1200" i="1">
                                    <a:latin typeface="Cambria Math" panose="02040503050406030204" pitchFamily="18" charset="0"/>
                                    <a:cs typeface="Calibri" panose="020F0502020204030204" pitchFamily="34" charset="0"/>
                                  </a:rPr>
                                  <m:t>𝑡</m:t>
                                </m:r>
                              </m:e>
                            </m:d>
                            <m:r>
                              <a:rPr lang="en-US" sz="1200" i="1">
                                <a:latin typeface="Cambria Math" panose="02040503050406030204" pitchFamily="18" charset="0"/>
                                <a:ea typeface="Cambria Math" panose="02040503050406030204" pitchFamily="18" charset="0"/>
                                <a:cs typeface="Calibri" panose="020F0502020204030204" pitchFamily="34" charset="0"/>
                              </a:rPr>
                              <m:t>⟶</m:t>
                            </m:r>
                            <m:d>
                              <m:dPr>
                                <m:ctrlPr>
                                  <a:rPr lang="en-US" sz="1200" i="1">
                                    <a:latin typeface="Cambria Math" panose="02040503050406030204" pitchFamily="18" charset="0"/>
                                    <a:ea typeface="Cambria Math" panose="02040503050406030204" pitchFamily="18" charset="0"/>
                                    <a:cs typeface="Calibri" panose="020F0502020204030204" pitchFamily="34" charset="0"/>
                                  </a:rPr>
                                </m:ctrlPr>
                              </m:dPr>
                              <m:e>
                                <m:d>
                                  <m:dPr>
                                    <m:ctrlPr>
                                      <a:rPr lang="en-US" sz="1200" i="1">
                                        <a:latin typeface="Cambria Math" panose="02040503050406030204" pitchFamily="18" charset="0"/>
                                        <a:ea typeface="Cambria Math" panose="02040503050406030204" pitchFamily="18" charset="0"/>
                                        <a:cs typeface="Calibri" panose="020F0502020204030204" pitchFamily="34" charset="0"/>
                                      </a:rPr>
                                    </m:ctrlPr>
                                  </m:dPr>
                                  <m:e>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𝑟</m:t>
                                    </m:r>
                                  </m:e>
                                </m:d>
                                <m:r>
                                  <a:rPr lang="en-US" sz="1200" i="1">
                                    <a:latin typeface="Cambria Math" panose="02040503050406030204" pitchFamily="18" charset="0"/>
                                    <a:ea typeface="Cambria Math" panose="02040503050406030204" pitchFamily="18" charset="0"/>
                                    <a:cs typeface="Calibri" panose="020F0502020204030204" pitchFamily="34" charset="0"/>
                                  </a:rPr>
                                  <m:t>∨</m:t>
                                </m:r>
                                <m:d>
                                  <m:dPr>
                                    <m:ctrlPr>
                                      <a:rPr lang="en-US" sz="1200" i="1">
                                        <a:latin typeface="Cambria Math" panose="02040503050406030204" pitchFamily="18" charset="0"/>
                                        <a:ea typeface="Cambria Math" panose="02040503050406030204" pitchFamily="18" charset="0"/>
                                        <a:cs typeface="Calibri" panose="020F0502020204030204" pitchFamily="34" charset="0"/>
                                      </a:rPr>
                                    </m:ctrlPr>
                                  </m:dPr>
                                  <m:e>
                                    <m:r>
                                      <a:rPr lang="en-US" sz="1200" i="1">
                                        <a:latin typeface="Cambria Math" panose="02040503050406030204" pitchFamily="18" charset="0"/>
                                        <a:ea typeface="Cambria Math" panose="02040503050406030204" pitchFamily="18" charset="0"/>
                                        <a:cs typeface="Calibri" panose="020F0502020204030204" pitchFamily="34" charset="0"/>
                                      </a:rPr>
                                      <m:t>𝑢</m:t>
                                    </m:r>
                                    <m:r>
                                      <a:rPr lang="en-US" sz="1200" i="1">
                                        <a:latin typeface="Cambria Math" panose="02040503050406030204" pitchFamily="18" charset="0"/>
                                        <a:ea typeface="Cambria Math" panose="02040503050406030204" pitchFamily="18" charset="0"/>
                                        <a:cs typeface="Calibri" panose="020F0502020204030204" pitchFamily="34" charset="0"/>
                                      </a:rPr>
                                      <m:t>⟶</m:t>
                                    </m:r>
                                    <m:r>
                                      <a:rPr lang="en-US" sz="1200" i="1">
                                        <a:latin typeface="Cambria Math" panose="02040503050406030204" pitchFamily="18" charset="0"/>
                                        <a:ea typeface="Cambria Math" panose="02040503050406030204" pitchFamily="18" charset="0"/>
                                        <a:cs typeface="Calibri" panose="020F0502020204030204" pitchFamily="34" charset="0"/>
                                      </a:rPr>
                                      <m:t>𝑞</m:t>
                                    </m:r>
                                  </m:e>
                                </m:d>
                              </m:e>
                            </m:d>
                          </m:e>
                        </m:d>
                      </m:oMath>
                    </m:oMathPara>
                  </a14:m>
                  <a:endParaRPr lang="en-US" sz="1200" dirty="0"/>
                </a:p>
              </p:txBody>
            </p:sp>
          </mc:Choice>
          <mc:Fallback>
            <p:sp>
              <p:nvSpPr>
                <p:cNvPr id="78" name="Rectangle 77"/>
                <p:cNvSpPr>
                  <a:spLocks noRot="1" noChangeAspect="1" noMove="1" noResize="1" noEditPoints="1" noAdjustHandles="1" noChangeArrowheads="1" noChangeShapeType="1" noTextEdit="1"/>
                </p:cNvSpPr>
                <p:nvPr/>
              </p:nvSpPr>
              <p:spPr>
                <a:xfrm>
                  <a:off x="5672780" y="4211240"/>
                  <a:ext cx="2278893" cy="368755"/>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Rectangle 78"/>
                <p:cNvSpPr/>
                <p:nvPr/>
              </p:nvSpPr>
              <p:spPr>
                <a:xfrm>
                  <a:off x="5760316" y="5008201"/>
                  <a:ext cx="669029" cy="27699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𝑝</m:t>
                        </m:r>
                        <m:r>
                          <a:rPr lang="en-US" sz="1200" i="1">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𝑡</m:t>
                        </m:r>
                        <m:r>
                          <a:rPr lang="en-US" sz="1200" i="1">
                            <a:solidFill>
                              <a:prstClr val="black"/>
                            </a:solidFill>
                            <a:latin typeface="Cambria Math" panose="02040503050406030204" pitchFamily="18" charset="0"/>
                          </a:rPr>
                          <m:t>)</m:t>
                        </m:r>
                      </m:oMath>
                    </m:oMathPara>
                  </a14:m>
                  <a:endParaRPr lang="en-US" sz="1200" dirty="0">
                    <a:solidFill>
                      <a:prstClr val="black"/>
                    </a:solidFill>
                  </a:endParaRPr>
                </a:p>
              </p:txBody>
            </p:sp>
          </mc:Choice>
          <mc:Fallback>
            <p:sp>
              <p:nvSpPr>
                <p:cNvPr id="79" name="Rectangle 78"/>
                <p:cNvSpPr>
                  <a:spLocks noRot="1" noChangeAspect="1" noMove="1" noResize="1" noEditPoints="1" noAdjustHandles="1" noChangeArrowheads="1" noChangeShapeType="1" noTextEdit="1"/>
                </p:cNvSpPr>
                <p:nvPr/>
              </p:nvSpPr>
              <p:spPr>
                <a:xfrm>
                  <a:off x="5760316" y="5008201"/>
                  <a:ext cx="669029" cy="276999"/>
                </a:xfrm>
                <a:prstGeom prst="rect">
                  <a:avLst/>
                </a:prstGeom>
                <a:blipFill rotWithShape="0">
                  <a:blip r:embed="rId16"/>
                  <a:stretch>
                    <a:fillRect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Rectangle 79"/>
                <p:cNvSpPr/>
                <p:nvPr/>
              </p:nvSpPr>
              <p:spPr>
                <a:xfrm>
                  <a:off x="6746256" y="4996364"/>
                  <a:ext cx="1420709" cy="1828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sz="12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d>
                              <m:dPr>
                                <m:ctrlPr>
                                  <a:rPr lang="en-US" sz="12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2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200" i="1">
                                    <a:solidFill>
                                      <a:prstClr val="black"/>
                                    </a:solidFill>
                                    <a:latin typeface="Cambria Math" panose="02040503050406030204" pitchFamily="18" charset="0"/>
                                    <a:ea typeface="Cambria Math" panose="02040503050406030204" pitchFamily="18" charset="0"/>
                                    <a:cs typeface="Calibri" panose="020F0502020204030204" pitchFamily="34" charset="0"/>
                                  </a:rPr>
                                  <m:t>𝑟</m:t>
                                </m:r>
                              </m:e>
                            </m:d>
                            <m:r>
                              <a:rPr lang="en-US" sz="12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d>
                              <m:dPr>
                                <m:ctrlPr>
                                  <a:rPr lang="en-US" sz="12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200" i="1">
                                    <a:solidFill>
                                      <a:prstClr val="black"/>
                                    </a:solidFill>
                                    <a:latin typeface="Cambria Math" panose="02040503050406030204" pitchFamily="18" charset="0"/>
                                    <a:ea typeface="Cambria Math" panose="02040503050406030204" pitchFamily="18" charset="0"/>
                                    <a:cs typeface="Calibri" panose="020F0502020204030204" pitchFamily="34" charset="0"/>
                                  </a:rPr>
                                  <m:t>𝑢</m:t>
                                </m:r>
                                <m:r>
                                  <a:rPr lang="en-US" sz="12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200" i="1">
                                    <a:solidFill>
                                      <a:prstClr val="black"/>
                                    </a:solidFill>
                                    <a:latin typeface="Cambria Math" panose="02040503050406030204" pitchFamily="18" charset="0"/>
                                    <a:ea typeface="Cambria Math" panose="02040503050406030204" pitchFamily="18" charset="0"/>
                                    <a:cs typeface="Calibri" panose="020F0502020204030204" pitchFamily="34" charset="0"/>
                                  </a:rPr>
                                  <m:t>𝑞</m:t>
                                </m:r>
                              </m:e>
                            </m:d>
                          </m:e>
                        </m:d>
                      </m:oMath>
                    </m:oMathPara>
                  </a14:m>
                  <a:endParaRPr lang="en-US" dirty="0"/>
                </a:p>
              </p:txBody>
            </p:sp>
          </mc:Choice>
          <mc:Fallback>
            <p:sp>
              <p:nvSpPr>
                <p:cNvPr id="80" name="Rectangle 79"/>
                <p:cNvSpPr>
                  <a:spLocks noRot="1" noChangeAspect="1" noMove="1" noResize="1" noEditPoints="1" noAdjustHandles="1" noChangeArrowheads="1" noChangeShapeType="1" noTextEdit="1"/>
                </p:cNvSpPr>
                <p:nvPr/>
              </p:nvSpPr>
              <p:spPr>
                <a:xfrm>
                  <a:off x="6746256" y="4996364"/>
                  <a:ext cx="1420709" cy="182880"/>
                </a:xfrm>
                <a:prstGeom prst="rect">
                  <a:avLst/>
                </a:prstGeom>
                <a:blipFill rotWithShape="0">
                  <a:blip r:embed="rId17"/>
                  <a:stretch>
                    <a:fillRect b="-6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Rectangle 80"/>
                <p:cNvSpPr/>
                <p:nvPr/>
              </p:nvSpPr>
              <p:spPr>
                <a:xfrm>
                  <a:off x="7504939" y="6008579"/>
                  <a:ext cx="320024" cy="2769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𝑢</m:t>
                        </m:r>
                      </m:oMath>
                    </m:oMathPara>
                  </a14:m>
                  <a:endParaRPr lang="en-US" dirty="0"/>
                </a:p>
              </p:txBody>
            </p:sp>
          </mc:Choice>
          <mc:Fallback>
            <p:sp>
              <p:nvSpPr>
                <p:cNvPr id="81" name="Rectangle 80"/>
                <p:cNvSpPr>
                  <a:spLocks noRot="1" noChangeAspect="1" noMove="1" noResize="1" noEditPoints="1" noAdjustHandles="1" noChangeArrowheads="1" noChangeShapeType="1" noTextEdit="1"/>
                </p:cNvSpPr>
                <p:nvPr/>
              </p:nvSpPr>
              <p:spPr>
                <a:xfrm>
                  <a:off x="7504939" y="6008579"/>
                  <a:ext cx="320024" cy="276999"/>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Rectangle 81"/>
                <p:cNvSpPr/>
                <p:nvPr/>
              </p:nvSpPr>
              <p:spPr>
                <a:xfrm>
                  <a:off x="7991406" y="5988037"/>
                  <a:ext cx="315984" cy="27699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𝑞</m:t>
                        </m:r>
                      </m:oMath>
                    </m:oMathPara>
                  </a14:m>
                  <a:endParaRPr lang="en-US" sz="1200" dirty="0">
                    <a:solidFill>
                      <a:prstClr val="black"/>
                    </a:solidFill>
                  </a:endParaRPr>
                </a:p>
              </p:txBody>
            </p:sp>
          </mc:Choice>
          <mc:Fallback>
            <p:sp>
              <p:nvSpPr>
                <p:cNvPr id="82" name="Rectangle 81"/>
                <p:cNvSpPr>
                  <a:spLocks noRot="1" noChangeAspect="1" noMove="1" noResize="1" noEditPoints="1" noAdjustHandles="1" noChangeArrowheads="1" noChangeShapeType="1" noTextEdit="1"/>
                </p:cNvSpPr>
                <p:nvPr/>
              </p:nvSpPr>
              <p:spPr>
                <a:xfrm>
                  <a:off x="7991406" y="5988037"/>
                  <a:ext cx="315984" cy="276999"/>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3" name="Rectangle 82"/>
                <p:cNvSpPr/>
                <p:nvPr/>
              </p:nvSpPr>
              <p:spPr>
                <a:xfrm>
                  <a:off x="6906709" y="6014394"/>
                  <a:ext cx="305084" cy="2769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𝑟</m:t>
                        </m:r>
                      </m:oMath>
                    </m:oMathPara>
                  </a14:m>
                  <a:endParaRPr lang="en-US" dirty="0"/>
                </a:p>
              </p:txBody>
            </p:sp>
          </mc:Choice>
          <mc:Fallback>
            <p:sp>
              <p:nvSpPr>
                <p:cNvPr id="83" name="Rectangle 82"/>
                <p:cNvSpPr>
                  <a:spLocks noRot="1" noChangeAspect="1" noMove="1" noResize="1" noEditPoints="1" noAdjustHandles="1" noChangeArrowheads="1" noChangeShapeType="1" noTextEdit="1"/>
                </p:cNvSpPr>
                <p:nvPr/>
              </p:nvSpPr>
              <p:spPr>
                <a:xfrm>
                  <a:off x="6906709" y="6014394"/>
                  <a:ext cx="305084" cy="276999"/>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4" name="Rectangle 83"/>
                <p:cNvSpPr/>
                <p:nvPr/>
              </p:nvSpPr>
              <p:spPr>
                <a:xfrm>
                  <a:off x="6787406" y="5484571"/>
                  <a:ext cx="548740" cy="27699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𝑟</m:t>
                        </m:r>
                        <m:r>
                          <a:rPr lang="en-US" sz="1200" i="1">
                            <a:solidFill>
                              <a:prstClr val="black"/>
                            </a:solidFill>
                            <a:latin typeface="Cambria Math" panose="02040503050406030204" pitchFamily="18" charset="0"/>
                          </a:rPr>
                          <m:t>)</m:t>
                        </m:r>
                      </m:oMath>
                    </m:oMathPara>
                  </a14:m>
                  <a:endParaRPr lang="en-US" sz="1200" dirty="0">
                    <a:solidFill>
                      <a:prstClr val="black"/>
                    </a:solidFill>
                  </a:endParaRPr>
                </a:p>
              </p:txBody>
            </p:sp>
          </mc:Choice>
          <mc:Fallback>
            <p:sp>
              <p:nvSpPr>
                <p:cNvPr id="84" name="Rectangle 83"/>
                <p:cNvSpPr>
                  <a:spLocks noRot="1" noChangeAspect="1" noMove="1" noResize="1" noEditPoints="1" noAdjustHandles="1" noChangeArrowheads="1" noChangeShapeType="1" noTextEdit="1"/>
                </p:cNvSpPr>
                <p:nvPr/>
              </p:nvSpPr>
              <p:spPr>
                <a:xfrm>
                  <a:off x="6787406" y="5484571"/>
                  <a:ext cx="548740" cy="276999"/>
                </a:xfrm>
                <a:prstGeom prst="rect">
                  <a:avLst/>
                </a:prstGeom>
                <a:blipFill rotWithShape="0">
                  <a:blip r:embed="rId21"/>
                  <a:stretch>
                    <a:fillRect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Rectangle 84"/>
                <p:cNvSpPr/>
                <p:nvPr/>
              </p:nvSpPr>
              <p:spPr>
                <a:xfrm>
                  <a:off x="7522954" y="5477122"/>
                  <a:ext cx="802977" cy="2103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𝑢</m:t>
                        </m:r>
                        <m:r>
                          <a:rPr lang="en-US" sz="1200" i="1">
                            <a:solidFill>
                              <a:prstClr val="black"/>
                            </a:solidFill>
                            <a:latin typeface="Cambria Math" panose="02040503050406030204" pitchFamily="18" charset="0"/>
                            <a:ea typeface="Cambria Math" panose="02040503050406030204" pitchFamily="18" charset="0"/>
                          </a:rPr>
                          <m:t>⟶</m:t>
                        </m:r>
                        <m:r>
                          <a:rPr lang="en-US" sz="1200" i="1">
                            <a:solidFill>
                              <a:prstClr val="black"/>
                            </a:solidFill>
                            <a:latin typeface="Cambria Math" panose="02040503050406030204" pitchFamily="18" charset="0"/>
                            <a:ea typeface="Cambria Math" panose="02040503050406030204" pitchFamily="18" charset="0"/>
                          </a:rPr>
                          <m:t>𝑞</m:t>
                        </m:r>
                        <m:r>
                          <a:rPr lang="en-US" sz="1200" i="1">
                            <a:solidFill>
                              <a:prstClr val="black"/>
                            </a:solidFill>
                            <a:latin typeface="Cambria Math" panose="02040503050406030204" pitchFamily="18" charset="0"/>
                            <a:ea typeface="Cambria Math" panose="02040503050406030204" pitchFamily="18" charset="0"/>
                          </a:rPr>
                          <m:t>)</m:t>
                        </m:r>
                      </m:oMath>
                    </m:oMathPara>
                  </a14:m>
                  <a:endParaRPr lang="en-US" sz="1200" dirty="0">
                    <a:solidFill>
                      <a:prstClr val="black"/>
                    </a:solidFill>
                  </a:endParaRPr>
                </a:p>
              </p:txBody>
            </p:sp>
          </mc:Choice>
          <mc:Fallback>
            <p:sp>
              <p:nvSpPr>
                <p:cNvPr id="85" name="Rectangle 84"/>
                <p:cNvSpPr>
                  <a:spLocks noRot="1" noChangeAspect="1" noMove="1" noResize="1" noEditPoints="1" noAdjustHandles="1" noChangeArrowheads="1" noChangeShapeType="1" noTextEdit="1"/>
                </p:cNvSpPr>
                <p:nvPr/>
              </p:nvSpPr>
              <p:spPr>
                <a:xfrm>
                  <a:off x="7522954" y="5477122"/>
                  <a:ext cx="802977" cy="210312"/>
                </a:xfrm>
                <a:prstGeom prst="rect">
                  <a:avLst/>
                </a:prstGeom>
                <a:blipFill rotWithShape="0">
                  <a:blip r:embed="rId22"/>
                  <a:stretch>
                    <a:fillRect b="-4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Rectangle 85"/>
                <p:cNvSpPr/>
                <p:nvPr/>
              </p:nvSpPr>
              <p:spPr>
                <a:xfrm>
                  <a:off x="5684893" y="5465628"/>
                  <a:ext cx="316369" cy="27699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𝑝</m:t>
                        </m:r>
                      </m:oMath>
                    </m:oMathPara>
                  </a14:m>
                  <a:endParaRPr lang="en-US" sz="1200" dirty="0">
                    <a:solidFill>
                      <a:prstClr val="black"/>
                    </a:solidFill>
                  </a:endParaRPr>
                </a:p>
              </p:txBody>
            </p:sp>
          </mc:Choice>
          <mc:Fallback>
            <p:sp>
              <p:nvSpPr>
                <p:cNvPr id="86" name="Rectangle 85"/>
                <p:cNvSpPr>
                  <a:spLocks noRot="1" noChangeAspect="1" noMove="1" noResize="1" noEditPoints="1" noAdjustHandles="1" noChangeArrowheads="1" noChangeShapeType="1" noTextEdit="1"/>
                </p:cNvSpPr>
                <p:nvPr/>
              </p:nvSpPr>
              <p:spPr>
                <a:xfrm>
                  <a:off x="5684893" y="5465628"/>
                  <a:ext cx="316369" cy="276999"/>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Rectangle 86"/>
                <p:cNvSpPr/>
                <p:nvPr/>
              </p:nvSpPr>
              <p:spPr>
                <a:xfrm>
                  <a:off x="6174715" y="5477122"/>
                  <a:ext cx="292644" cy="276999"/>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𝑡</m:t>
                        </m:r>
                      </m:oMath>
                    </m:oMathPara>
                  </a14:m>
                  <a:endParaRPr lang="en-US" sz="1200" dirty="0">
                    <a:solidFill>
                      <a:prstClr val="black"/>
                    </a:solidFill>
                  </a:endParaRPr>
                </a:p>
              </p:txBody>
            </p:sp>
          </mc:Choice>
          <mc:Fallback>
            <p:sp>
              <p:nvSpPr>
                <p:cNvPr id="87" name="Rectangle 86"/>
                <p:cNvSpPr>
                  <a:spLocks noRot="1" noChangeAspect="1" noMove="1" noResize="1" noEditPoints="1" noAdjustHandles="1" noChangeArrowheads="1" noChangeShapeType="1" noTextEdit="1"/>
                </p:cNvSpPr>
                <p:nvPr/>
              </p:nvSpPr>
              <p:spPr>
                <a:xfrm>
                  <a:off x="6174715" y="5477122"/>
                  <a:ext cx="292644" cy="276999"/>
                </a:xfrm>
                <a:prstGeom prst="rect">
                  <a:avLst/>
                </a:prstGeom>
                <a:blipFill rotWithShape="0">
                  <a:blip r:embed="rId2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63278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Syntactic Sugars (Derived Forms)</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Do we need all the logical symbols </a:t>
                </a:r>
                <a14:m>
                  <m:oMath xmlns:m="http://schemas.openxmlformats.org/officeDocument/2006/math">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dirty="0"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smtClean="0">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Is it possible to model the deductive thought using some of these symbols? Can some of this symbols be represented by some others? These are questions that relate to the meaning of formulas, that is, the semantics of the language.</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English: If it is cold, I will wear a warm cloth.</a:t>
                </a:r>
              </a:p>
              <a:p>
                <a:pPr marL="82296" indent="0" algn="just">
                  <a:spcBef>
                    <a:spcPts val="0"/>
                  </a:spcBef>
                  <a:buNone/>
                </a:pPr>
                <a:r>
                  <a:rPr lang="en-US" sz="1600" dirty="0" smtClean="0">
                    <a:latin typeface="Calibri" panose="020F0502020204030204" pitchFamily="34" charset="0"/>
                    <a:cs typeface="Calibri" panose="020F0502020204030204" pitchFamily="34" charset="0"/>
                  </a:rPr>
                  <a:t>Translation: </a:t>
                </a:r>
                <a14:m>
                  <m:oMath xmlns:m="http://schemas.openxmlformats.org/officeDocument/2006/math">
                    <m:r>
                      <a:rPr lang="en-US" sz="1600" b="0" i="0"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oMath>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Another translation: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𝑞</m:t>
                        </m:r>
                      </m:e>
                    </m:d>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English: Either it is not cold, or I will wear a warm cloth.</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We may also define some other logical symbols in terms of the logical symbols of our formal language. Such symbols are called </a:t>
                </a:r>
                <a:r>
                  <a:rPr lang="en-US" sz="1600" b="1" i="1" dirty="0" smtClean="0">
                    <a:latin typeface="Calibri" panose="020F0502020204030204" pitchFamily="34" charset="0"/>
                    <a:cs typeface="Calibri" panose="020F0502020204030204" pitchFamily="34" charset="0"/>
                  </a:rPr>
                  <a:t>syntactic sugars </a:t>
                </a:r>
                <a:r>
                  <a:rPr lang="en-US" sz="1600" dirty="0" smtClean="0">
                    <a:latin typeface="Calibri" panose="020F0502020204030204" pitchFamily="34" charset="0"/>
                    <a:cs typeface="Calibri" panose="020F0502020204030204" pitchFamily="34" charset="0"/>
                  </a:rPr>
                  <a:t>or </a:t>
                </a:r>
                <a:r>
                  <a:rPr lang="en-US" sz="1600" b="1" i="1" dirty="0" smtClean="0">
                    <a:latin typeface="Calibri" panose="020F0502020204030204" pitchFamily="34" charset="0"/>
                    <a:cs typeface="Calibri" panose="020F0502020204030204" pitchFamily="34" charset="0"/>
                  </a:rPr>
                  <a:t>derived forms</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b="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a:latin typeface="Cambria Math" panose="02040503050406030204" pitchFamily="18" charset="0"/>
                  <a:cs typeface="Calibri" panose="020F0502020204030204" pitchFamily="34" charset="0"/>
                </a:endParaRPr>
              </a:p>
              <a:p>
                <a:pPr marL="82296" indent="0" algn="just">
                  <a:spcBef>
                    <a:spcPts val="0"/>
                  </a:spcBef>
                  <a:buNone/>
                </a:pPr>
                <a:endParaRPr lang="en-US" sz="1600" b="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a:latin typeface="Cambria Math" panose="02040503050406030204" pitchFamily="18" charset="0"/>
                  <a:cs typeface="Calibri" panose="020F0502020204030204" pitchFamily="34" charset="0"/>
                </a:endParaRPr>
              </a:p>
              <a:p>
                <a:pPr marL="82296" indent="0" algn="just">
                  <a:spcBef>
                    <a:spcPts val="0"/>
                  </a:spcBef>
                  <a:buNone/>
                </a:pPr>
                <a:endParaRPr lang="en-US" sz="1600" b="0" dirty="0" smtClean="0">
                  <a:latin typeface="Calibri" panose="020F0502020204030204" pitchFamily="34" charset="0"/>
                  <a:ea typeface="Cambria Math" panose="02040503050406030204" pitchFamily="18"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3019320839"/>
                  </p:ext>
                </p:extLst>
              </p:nvPr>
            </p:nvGraphicFramePr>
            <p:xfrm>
              <a:off x="1935479" y="4365815"/>
              <a:ext cx="6477001" cy="1939735"/>
            </p:xfrm>
            <a:graphic>
              <a:graphicData uri="http://schemas.openxmlformats.org/drawingml/2006/table">
                <a:tbl>
                  <a:tblPr firstRow="1" bandRow="1">
                    <a:tableStyleId>{7DF18680-E054-41AD-8BC1-D1AEF772440D}</a:tableStyleId>
                  </a:tblPr>
                  <a:tblGrid>
                    <a:gridCol w="1524001"/>
                    <a:gridCol w="3048000"/>
                    <a:gridCol w="1905000"/>
                  </a:tblGrid>
                  <a:tr h="370840">
                    <a:tc>
                      <a:txBody>
                        <a:bodyPr/>
                        <a:lstStyle/>
                        <a:p>
                          <a:pPr algn="ctr"/>
                          <a:r>
                            <a:rPr lang="en-US" sz="1600" dirty="0" smtClean="0">
                              <a:latin typeface="Calibri" panose="020F0502020204030204" pitchFamily="34" charset="0"/>
                              <a:cs typeface="Calibri" panose="020F0502020204030204" pitchFamily="34" charset="0"/>
                            </a:rPr>
                            <a:t>Derived form</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Definition</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Remark</a:t>
                          </a:r>
                          <a:endParaRPr lang="en-US" sz="1600" dirty="0">
                            <a:latin typeface="Calibri" panose="020F0502020204030204" pitchFamily="34" charset="0"/>
                            <a:cs typeface="Calibri" panose="020F0502020204030204" pitchFamily="34" charset="0"/>
                          </a:endParaRPr>
                        </a:p>
                      </a:txBody>
                      <a:tcPr anchor="ctr"/>
                    </a:tc>
                  </a:tr>
                  <a:tr h="370840">
                    <a:tc>
                      <a:txBody>
                        <a:bodyPr/>
                        <a:lstStyle/>
                        <a:p>
                          <a:pPr algn="ctr"/>
                          <a14:m>
                            <m:oMathPara xmlns:m="http://schemas.openxmlformats.org/officeDocument/2006/math">
                              <m:oMathParaPr>
                                <m:jc m:val="centerGroup"/>
                              </m:oMathParaPr>
                              <m:oMath xmlns:m="http://schemas.openxmlformats.org/officeDocument/2006/math">
                                <m:d>
                                  <m:d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Calibri" panose="020F0502020204030204" pitchFamily="34" charset="0"/>
                                      </a:rPr>
                                    </m:ctrlPr>
                                  </m:dPr>
                                  <m:e>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Calibri" panose="020F0502020204030204" pitchFamily="34" charset="0"/>
                                      </a:rPr>
                                      <m:t>𝛼</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m:t>𝛽</m:t>
                                    </m:r>
                                  </m:e>
                                </m:d>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e>
                                    </m:d>
                                  </m:e>
                                </m:d>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if and only if</a:t>
                          </a:r>
                          <a:endParaRPr lang="en-US" sz="1600" dirty="0">
                            <a:latin typeface="Calibri" panose="020F0502020204030204" pitchFamily="34" charset="0"/>
                            <a:cs typeface="Calibri" panose="020F0502020204030204" pitchFamily="34" charset="0"/>
                          </a:endParaRPr>
                        </a:p>
                      </a:txBody>
                      <a:tcPr anchor="ctr"/>
                    </a:tc>
                  </a:tr>
                  <a:tr h="370840">
                    <a:tc>
                      <a:txBody>
                        <a:bodyPr/>
                        <a:lstStyle/>
                        <a:p>
                          <a:pPr algn="ct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bar>
                                      <m:barPr>
                                        <m:ctrlPr>
                                          <a:rPr lang="en-US" sz="1600" i="1" smtClean="0">
                                            <a:latin typeface="Cambria Math" panose="02040503050406030204" pitchFamily="18" charset="0"/>
                                            <a:cs typeface="Calibri" panose="020F0502020204030204" pitchFamily="34" charset="0"/>
                                          </a:rPr>
                                        </m:ctrlPr>
                                      </m:barPr>
                                      <m:e>
                                        <m:r>
                                          <a:rPr lang="en-US" sz="1600" b="0" i="1" smtClean="0">
                                            <a:latin typeface="Cambria Math" panose="02040503050406030204" pitchFamily="18" charset="0"/>
                                            <a:cs typeface="Calibri" panose="020F0502020204030204" pitchFamily="34" charset="0"/>
                                          </a:rPr>
                                          <m:t>∨</m:t>
                                        </m:r>
                                      </m:e>
                                    </m:bar>
                                    <m:r>
                                      <a:rPr lang="en-US" sz="1600" i="1">
                                        <a:latin typeface="Cambria Math" panose="02040503050406030204" pitchFamily="18" charset="0"/>
                                        <a:ea typeface="Cambria Math" panose="02040503050406030204" pitchFamily="18" charset="0"/>
                                        <a:cs typeface="Calibri" panose="020F0502020204030204" pitchFamily="34" charset="0"/>
                                      </a:rPr>
                                      <m:t>𝛽</m:t>
                                    </m:r>
                                  </m:e>
                                </m:d>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𝛼</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e>
                                        </m:d>
                                      </m:e>
                                    </m:d>
                                    <m:r>
                                      <a:rPr lang="en-US" sz="1600" b="0" i="1" smtClean="0">
                                        <a:latin typeface="Cambria Math" panose="02040503050406030204" pitchFamily="18" charset="0"/>
                                        <a:ea typeface="Cambria Math" panose="02040503050406030204" pitchFamily="18" charset="0"/>
                                        <a:cs typeface="Calibri" panose="020F0502020204030204" pitchFamily="34" charset="0"/>
                                      </a:rPr>
                                      <m:t> </m:t>
                                    </m:r>
                                  </m:e>
                                </m:d>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exclusive or</a:t>
                          </a:r>
                          <a:endParaRPr lang="en-US" sz="1600" dirty="0">
                            <a:latin typeface="Calibri" panose="020F0502020204030204" pitchFamily="34" charset="0"/>
                            <a:cs typeface="Calibri" panose="020F0502020204030204" pitchFamily="34" charset="0"/>
                          </a:endParaRPr>
                        </a:p>
                      </a:txBody>
                      <a:tcPr anchor="ctr"/>
                    </a:tc>
                  </a:tr>
                  <a:tr h="370840">
                    <a:tc>
                      <a:txBody>
                        <a:bodyPr/>
                        <a:lstStyle/>
                        <a:p>
                          <a:pPr algn="ct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e>
                                </m:d>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e>
                                    </m:d>
                                    <m:r>
                                      <a:rPr lang="en-US" sz="1600" i="1">
                                        <a:latin typeface="Cambria Math" panose="02040503050406030204" pitchFamily="18" charset="0"/>
                                        <a:ea typeface="Cambria Math" panose="02040503050406030204" pitchFamily="18" charset="0"/>
                                        <a:cs typeface="Calibri" panose="020F0502020204030204" pitchFamily="34" charset="0"/>
                                      </a:rPr>
                                      <m:t> </m:t>
                                    </m:r>
                                  </m:e>
                                </m:d>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err="1" smtClean="0">
                              <a:latin typeface="Calibri" panose="020F0502020204030204" pitchFamily="34" charset="0"/>
                              <a:cs typeface="Calibri" panose="020F0502020204030204" pitchFamily="34" charset="0"/>
                            </a:rPr>
                            <a:t>nand</a:t>
                          </a:r>
                          <a:r>
                            <a:rPr lang="en-US" sz="1600" dirty="0" smtClean="0">
                              <a:latin typeface="Calibri" panose="020F0502020204030204" pitchFamily="34" charset="0"/>
                              <a:cs typeface="Calibri" panose="020F0502020204030204" pitchFamily="34" charset="0"/>
                            </a:rPr>
                            <a:t>: not … and …</a:t>
                          </a:r>
                          <a:endParaRPr lang="en-US" sz="1600" dirty="0">
                            <a:latin typeface="Calibri" panose="020F0502020204030204" pitchFamily="34" charset="0"/>
                            <a:cs typeface="Calibri" panose="020F0502020204030204" pitchFamily="34" charset="0"/>
                          </a:endParaRPr>
                        </a:p>
                      </a:txBody>
                      <a:tcPr anchor="ctr"/>
                    </a:tc>
                  </a:tr>
                  <a:tr h="370840">
                    <a:tc>
                      <a:txBody>
                        <a:bodyPr/>
                        <a:lstStyle/>
                        <a:p>
                          <a:pPr algn="ct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e>
                                </m:d>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e>
                                    </m:d>
                                    <m:r>
                                      <a:rPr lang="en-US" sz="1600" i="1">
                                        <a:latin typeface="Cambria Math" panose="02040503050406030204" pitchFamily="18" charset="0"/>
                                        <a:ea typeface="Cambria Math" panose="02040503050406030204" pitchFamily="18" charset="0"/>
                                        <a:cs typeface="Calibri" panose="020F0502020204030204" pitchFamily="34" charset="0"/>
                                      </a:rPr>
                                      <m:t> </m:t>
                                    </m:r>
                                  </m:e>
                                </m:d>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nor: not … or …</a:t>
                          </a:r>
                          <a:endParaRPr lang="en-US" sz="1600" dirty="0">
                            <a:latin typeface="Calibri" panose="020F0502020204030204" pitchFamily="34" charset="0"/>
                            <a:cs typeface="Calibri" panose="020F0502020204030204" pitchFamily="34" charset="0"/>
                          </a:endParaRPr>
                        </a:p>
                      </a:txBody>
                      <a:tcPr anchor="ct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3019320839"/>
                  </p:ext>
                </p:extLst>
              </p:nvPr>
            </p:nvGraphicFramePr>
            <p:xfrm>
              <a:off x="1935479" y="4365815"/>
              <a:ext cx="6477001" cy="1939735"/>
            </p:xfrm>
            <a:graphic>
              <a:graphicData uri="http://schemas.openxmlformats.org/drawingml/2006/table">
                <a:tbl>
                  <a:tblPr firstRow="1" bandRow="1">
                    <a:tableStyleId>{7DF18680-E054-41AD-8BC1-D1AEF772440D}</a:tableStyleId>
                  </a:tblPr>
                  <a:tblGrid>
                    <a:gridCol w="1524001"/>
                    <a:gridCol w="3048000"/>
                    <a:gridCol w="1905000"/>
                  </a:tblGrid>
                  <a:tr h="370840">
                    <a:tc>
                      <a:txBody>
                        <a:bodyPr/>
                        <a:lstStyle/>
                        <a:p>
                          <a:pPr algn="ctr"/>
                          <a:r>
                            <a:rPr lang="en-US" sz="1600" dirty="0" smtClean="0">
                              <a:latin typeface="Calibri" panose="020F0502020204030204" pitchFamily="34" charset="0"/>
                              <a:cs typeface="Calibri" panose="020F0502020204030204" pitchFamily="34" charset="0"/>
                            </a:rPr>
                            <a:t>Derived form</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Definition</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Remark</a:t>
                          </a:r>
                          <a:endParaRPr lang="en-US" sz="1600" dirty="0">
                            <a:latin typeface="Calibri" panose="020F0502020204030204" pitchFamily="34" charset="0"/>
                            <a:cs typeface="Calibri" panose="020F0502020204030204" pitchFamily="34" charset="0"/>
                          </a:endParaRPr>
                        </a:p>
                      </a:txBody>
                      <a:tcPr anchor="ctr"/>
                    </a:tc>
                  </a:tr>
                  <a:tr h="370840">
                    <a:tc>
                      <a:txBody>
                        <a:bodyPr/>
                        <a:lstStyle/>
                        <a:p>
                          <a:endParaRPr lang="en-US"/>
                        </a:p>
                      </a:txBody>
                      <a:tcPr anchor="ctr">
                        <a:blipFill rotWithShape="0">
                          <a:blip r:embed="rId5"/>
                          <a:stretch>
                            <a:fillRect l="-400" t="-101639" r="-327200" b="-337705"/>
                          </a:stretch>
                        </a:blipFill>
                      </a:tcPr>
                    </a:tc>
                    <a:tc>
                      <a:txBody>
                        <a:bodyPr/>
                        <a:lstStyle/>
                        <a:p>
                          <a:endParaRPr lang="en-US"/>
                        </a:p>
                      </a:txBody>
                      <a:tcPr anchor="ctr">
                        <a:blipFill rotWithShape="0">
                          <a:blip r:embed="rId5"/>
                          <a:stretch>
                            <a:fillRect l="-50200" t="-101639" r="-63600" b="-337705"/>
                          </a:stretch>
                        </a:blipFill>
                      </a:tcPr>
                    </a:tc>
                    <a:tc>
                      <a:txBody>
                        <a:bodyPr/>
                        <a:lstStyle/>
                        <a:p>
                          <a:pPr algn="ctr"/>
                          <a:r>
                            <a:rPr lang="en-US" sz="1600" dirty="0" smtClean="0">
                              <a:latin typeface="Calibri" panose="020F0502020204030204" pitchFamily="34" charset="0"/>
                              <a:cs typeface="Calibri" panose="020F0502020204030204" pitchFamily="34" charset="0"/>
                            </a:rPr>
                            <a:t>if and only if</a:t>
                          </a:r>
                          <a:endParaRPr lang="en-US" sz="1600" dirty="0">
                            <a:latin typeface="Calibri" panose="020F0502020204030204" pitchFamily="34" charset="0"/>
                            <a:cs typeface="Calibri" panose="020F0502020204030204" pitchFamily="34" charset="0"/>
                          </a:endParaRPr>
                        </a:p>
                      </a:txBody>
                      <a:tcPr anchor="ctr"/>
                    </a:tc>
                  </a:tr>
                  <a:tr h="456375">
                    <a:tc>
                      <a:txBody>
                        <a:bodyPr/>
                        <a:lstStyle/>
                        <a:p>
                          <a:endParaRPr lang="en-US"/>
                        </a:p>
                      </a:txBody>
                      <a:tcPr anchor="ctr">
                        <a:blipFill rotWithShape="0">
                          <a:blip r:embed="rId5"/>
                          <a:stretch>
                            <a:fillRect l="-400" t="-164000" r="-327200" b="-174667"/>
                          </a:stretch>
                        </a:blipFill>
                      </a:tcPr>
                    </a:tc>
                    <a:tc>
                      <a:txBody>
                        <a:bodyPr/>
                        <a:lstStyle/>
                        <a:p>
                          <a:endParaRPr lang="en-US"/>
                        </a:p>
                      </a:txBody>
                      <a:tcPr anchor="ctr">
                        <a:blipFill rotWithShape="0">
                          <a:blip r:embed="rId5"/>
                          <a:stretch>
                            <a:fillRect l="-50200" t="-164000" r="-63600" b="-174667"/>
                          </a:stretch>
                        </a:blipFill>
                      </a:tcPr>
                    </a:tc>
                    <a:tc>
                      <a:txBody>
                        <a:bodyPr/>
                        <a:lstStyle/>
                        <a:p>
                          <a:pPr algn="ctr"/>
                          <a:r>
                            <a:rPr lang="en-US" sz="1600" dirty="0" smtClean="0">
                              <a:latin typeface="Calibri" panose="020F0502020204030204" pitchFamily="34" charset="0"/>
                              <a:cs typeface="Calibri" panose="020F0502020204030204" pitchFamily="34" charset="0"/>
                            </a:rPr>
                            <a:t>exclusive or</a:t>
                          </a:r>
                          <a:endParaRPr lang="en-US" sz="1600" dirty="0">
                            <a:latin typeface="Calibri" panose="020F0502020204030204" pitchFamily="34" charset="0"/>
                            <a:cs typeface="Calibri" panose="020F0502020204030204" pitchFamily="34" charset="0"/>
                          </a:endParaRPr>
                        </a:p>
                      </a:txBody>
                      <a:tcPr anchor="ctr"/>
                    </a:tc>
                  </a:tr>
                  <a:tr h="370840">
                    <a:tc>
                      <a:txBody>
                        <a:bodyPr/>
                        <a:lstStyle/>
                        <a:p>
                          <a:endParaRPr lang="en-US"/>
                        </a:p>
                      </a:txBody>
                      <a:tcPr anchor="ctr">
                        <a:blipFill rotWithShape="0">
                          <a:blip r:embed="rId5"/>
                          <a:stretch>
                            <a:fillRect l="-400" t="-324590" r="-327200" b="-114754"/>
                          </a:stretch>
                        </a:blipFill>
                      </a:tcPr>
                    </a:tc>
                    <a:tc>
                      <a:txBody>
                        <a:bodyPr/>
                        <a:lstStyle/>
                        <a:p>
                          <a:endParaRPr lang="en-US"/>
                        </a:p>
                      </a:txBody>
                      <a:tcPr anchor="ctr">
                        <a:blipFill rotWithShape="0">
                          <a:blip r:embed="rId5"/>
                          <a:stretch>
                            <a:fillRect l="-50200" t="-324590" r="-63600" b="-114754"/>
                          </a:stretch>
                        </a:blipFill>
                      </a:tcPr>
                    </a:tc>
                    <a:tc>
                      <a:txBody>
                        <a:bodyPr/>
                        <a:lstStyle/>
                        <a:p>
                          <a:pPr algn="ctr"/>
                          <a:r>
                            <a:rPr lang="en-US" sz="1600" dirty="0" err="1" smtClean="0">
                              <a:latin typeface="Calibri" panose="020F0502020204030204" pitchFamily="34" charset="0"/>
                              <a:cs typeface="Calibri" panose="020F0502020204030204" pitchFamily="34" charset="0"/>
                            </a:rPr>
                            <a:t>nand</a:t>
                          </a:r>
                          <a:r>
                            <a:rPr lang="en-US" sz="1600" dirty="0" smtClean="0">
                              <a:latin typeface="Calibri" panose="020F0502020204030204" pitchFamily="34" charset="0"/>
                              <a:cs typeface="Calibri" panose="020F0502020204030204" pitchFamily="34" charset="0"/>
                            </a:rPr>
                            <a:t>: not … and …</a:t>
                          </a:r>
                          <a:endParaRPr lang="en-US" sz="1600" dirty="0">
                            <a:latin typeface="Calibri" panose="020F0502020204030204" pitchFamily="34" charset="0"/>
                            <a:cs typeface="Calibri" panose="020F0502020204030204" pitchFamily="34" charset="0"/>
                          </a:endParaRPr>
                        </a:p>
                      </a:txBody>
                      <a:tcPr anchor="ctr"/>
                    </a:tc>
                  </a:tr>
                  <a:tr h="370840">
                    <a:tc>
                      <a:txBody>
                        <a:bodyPr/>
                        <a:lstStyle/>
                        <a:p>
                          <a:endParaRPr lang="en-US"/>
                        </a:p>
                      </a:txBody>
                      <a:tcPr anchor="ctr">
                        <a:blipFill rotWithShape="0">
                          <a:blip r:embed="rId5"/>
                          <a:stretch>
                            <a:fillRect l="-400" t="-424590" r="-327200" b="-14754"/>
                          </a:stretch>
                        </a:blipFill>
                      </a:tcPr>
                    </a:tc>
                    <a:tc>
                      <a:txBody>
                        <a:bodyPr/>
                        <a:lstStyle/>
                        <a:p>
                          <a:endParaRPr lang="en-US"/>
                        </a:p>
                      </a:txBody>
                      <a:tcPr anchor="ctr">
                        <a:blipFill rotWithShape="0">
                          <a:blip r:embed="rId5"/>
                          <a:stretch>
                            <a:fillRect l="-50200" t="-424590" r="-63600" b="-14754"/>
                          </a:stretch>
                        </a:blipFill>
                      </a:tcPr>
                    </a:tc>
                    <a:tc>
                      <a:txBody>
                        <a:bodyPr/>
                        <a:lstStyle/>
                        <a:p>
                          <a:pPr algn="ctr"/>
                          <a:r>
                            <a:rPr lang="en-US" sz="1600" dirty="0" smtClean="0">
                              <a:latin typeface="Calibri" panose="020F0502020204030204" pitchFamily="34" charset="0"/>
                              <a:cs typeface="Calibri" panose="020F0502020204030204" pitchFamily="34" charset="0"/>
                            </a:rPr>
                            <a:t>nor: not … or …</a:t>
                          </a:r>
                          <a:endParaRPr lang="en-US" sz="1600" dirty="0">
                            <a:latin typeface="Calibri" panose="020F0502020204030204" pitchFamily="34" charset="0"/>
                            <a:cs typeface="Calibri" panose="020F0502020204030204" pitchFamily="34" charset="0"/>
                          </a:endParaRPr>
                        </a:p>
                      </a:txBody>
                      <a:tcPr anchor="ctr"/>
                    </a:tc>
                  </a:tr>
                </a:tbl>
              </a:graphicData>
            </a:graphic>
          </p:graphicFrame>
        </mc:Fallback>
      </mc:AlternateContent>
    </p:spTree>
    <p:extLst>
      <p:ext uri="{BB962C8B-B14F-4D97-AF65-F5344CB8AC3E}">
        <p14:creationId xmlns:p14="http://schemas.microsoft.com/office/powerpoint/2010/main" val="3082724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Some Other Variants of the Language</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We may give </a:t>
                </a:r>
                <a:r>
                  <a:rPr lang="en-US" sz="1600" b="1" i="1" dirty="0" smtClean="0">
                    <a:latin typeface="Calibri" panose="020F0502020204030204" pitchFamily="34" charset="0"/>
                    <a:cs typeface="Calibri" panose="020F0502020204030204" pitchFamily="34" charset="0"/>
                  </a:rPr>
                  <a:t>priority</a:t>
                </a:r>
                <a:r>
                  <a:rPr lang="en-US" sz="1600" dirty="0" smtClean="0">
                    <a:latin typeface="Calibri" panose="020F0502020204030204" pitchFamily="34" charset="0"/>
                    <a:cs typeface="Calibri" panose="020F0502020204030204" pitchFamily="34" charset="0"/>
                  </a:rPr>
                  <a:t> (a </a:t>
                </a:r>
                <a:r>
                  <a:rPr lang="en-US" sz="1600" b="1" i="1" dirty="0" smtClean="0">
                    <a:latin typeface="Calibri" panose="020F0502020204030204" pitchFamily="34" charset="0"/>
                    <a:cs typeface="Calibri" panose="020F0502020204030204" pitchFamily="34" charset="0"/>
                  </a:rPr>
                  <a:t>higher precedence</a:t>
                </a:r>
                <a:r>
                  <a:rPr lang="en-US" sz="1600" dirty="0" smtClean="0">
                    <a:latin typeface="Calibri" panose="020F0502020204030204" pitchFamily="34" charset="0"/>
                    <a:cs typeface="Calibri" panose="020F0502020204030204" pitchFamily="34" charset="0"/>
                  </a:rPr>
                  <a:t>) to a logical symbol (</a:t>
                </a:r>
                <a:r>
                  <a:rPr lang="en-US" sz="1600" b="1" i="1" dirty="0" smtClean="0">
                    <a:latin typeface="Calibri" panose="020F0502020204030204" pitchFamily="34" charset="0"/>
                    <a:cs typeface="Calibri" panose="020F0502020204030204" pitchFamily="34" charset="0"/>
                  </a:rPr>
                  <a:t>logical operator</a:t>
                </a:r>
                <a:r>
                  <a:rPr lang="en-US" sz="1600" dirty="0" smtClean="0">
                    <a:latin typeface="Calibri" panose="020F0502020204030204" pitchFamily="34" charset="0"/>
                    <a:cs typeface="Calibri" panose="020F0502020204030204" pitchFamily="34" charset="0"/>
                  </a:rPr>
                  <a:t>) over some others. This may help us omit (drop) some parentheses from the formulas of the logic.</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logical symbol </a:t>
                </a:r>
                <a14:m>
                  <m:oMath xmlns:m="http://schemas.openxmlformats.org/officeDocument/2006/math">
                    <m:r>
                      <a:rPr lang="en-US" sz="1600" i="1" dirty="0"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has </a:t>
                </a:r>
                <a:r>
                  <a:rPr lang="en-US" sz="1600" dirty="0">
                    <a:latin typeface="Calibri" panose="020F0502020204030204" pitchFamily="34" charset="0"/>
                    <a:cs typeface="Calibri" panose="020F0502020204030204" pitchFamily="34" charset="0"/>
                  </a:rPr>
                  <a:t>higher precedence than </a:t>
                </a:r>
                <a14:m>
                  <m:oMath xmlns:m="http://schemas.openxmlformats.org/officeDocument/2006/math">
                    <m:r>
                      <a:rPr lang="en-US" sz="1600" i="1" dirty="0"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 has higher precedence than </a:t>
                </a:r>
                <a14:m>
                  <m:oMath xmlns:m="http://schemas.openxmlformats.org/officeDocument/2006/math">
                    <m:r>
                      <a:rPr lang="en-US" sz="1600" i="1" dirty="0"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has higher precedence than </a:t>
                </a:r>
                <a14:m>
                  <m:oMath xmlns:m="http://schemas.openxmlformats.org/officeDocument/2006/math">
                    <m:r>
                      <a:rPr lang="en-US" sz="1600"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The logical symbol </a:t>
                </a:r>
                <a14:m>
                  <m:oMath xmlns:m="http://schemas.openxmlformats.org/officeDocument/2006/math">
                    <m:r>
                      <a:rPr lang="en-US" sz="1600" i="1" dirty="0">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also associates to right.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We may also add two constants </a:t>
                </a:r>
                <a14:m>
                  <m:oMath xmlns:m="http://schemas.openxmlformats.org/officeDocument/2006/math">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top</a:t>
                </a:r>
                <a:r>
                  <a:rPr lang="en-US" sz="1600" dirty="0" smtClean="0">
                    <a:latin typeface="Calibri" panose="020F0502020204030204" pitchFamily="34" charset="0"/>
                    <a:cs typeface="Calibri" panose="020F0502020204030204" pitchFamily="34" charset="0"/>
                  </a:rPr>
                  <a:t>), written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𝑇</m:t>
                        </m:r>
                      </m:e>
                      <m:sub>
                        <m:r>
                          <a:rPr lang="en-US" sz="1600" b="0" i="1" smtClean="0">
                            <a:latin typeface="Cambria Math" panose="02040503050406030204" pitchFamily="18" charset="0"/>
                            <a:cs typeface="Calibri" panose="020F0502020204030204" pitchFamily="34" charset="0"/>
                          </a:rPr>
                          <m:t>0</m:t>
                        </m:r>
                      </m:sub>
                    </m:sSub>
                  </m:oMath>
                </a14:m>
                <a:r>
                  <a:rPr lang="en-US" sz="1600" dirty="0" smtClean="0">
                    <a:latin typeface="Calibri" panose="020F0502020204030204" pitchFamily="34" charset="0"/>
                    <a:cs typeface="Calibri" panose="020F0502020204030204" pitchFamily="34" charset="0"/>
                  </a:rPr>
                  <a:t> in your textbook, and </a:t>
                </a:r>
                <a14:m>
                  <m:oMath xmlns:m="http://schemas.openxmlformats.org/officeDocument/2006/math">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bot</a:t>
                </a:r>
                <a:r>
                  <a:rPr lang="en-US" sz="1600" dirty="0" smtClean="0">
                    <a:latin typeface="Calibri" panose="020F0502020204030204" pitchFamily="34" charset="0"/>
                    <a:cs typeface="Calibri" panose="020F0502020204030204" pitchFamily="34" charset="0"/>
                  </a:rPr>
                  <a:t>), written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0</m:t>
                        </m:r>
                      </m:sub>
                    </m:sSub>
                  </m:oMath>
                </a14:m>
                <a:r>
                  <a:rPr lang="en-US" sz="1600" dirty="0" smtClean="0">
                    <a:latin typeface="Calibri" panose="020F0502020204030204" pitchFamily="34" charset="0"/>
                    <a:cs typeface="Calibri" panose="020F0502020204030204" pitchFamily="34" charset="0"/>
                  </a:rPr>
                  <a:t> in your textbook, to our language. They represent the </a:t>
                </a:r>
                <a:r>
                  <a:rPr lang="en-US" sz="1600" b="1" i="1" dirty="0" err="1" smtClean="0">
                    <a:latin typeface="Calibri" panose="020F0502020204030204" pitchFamily="34" charset="0"/>
                    <a:cs typeface="Calibri" panose="020F0502020204030204" pitchFamily="34" charset="0"/>
                  </a:rPr>
                  <a:t>verum</a:t>
                </a:r>
                <a:r>
                  <a:rPr lang="en-US" sz="1600" dirty="0" smtClean="0">
                    <a:latin typeface="Calibri" panose="020F0502020204030204" pitchFamily="34" charset="0"/>
                    <a:cs typeface="Calibri" panose="020F0502020204030204" pitchFamily="34" charset="0"/>
                  </a:rPr>
                  <a:t> (logically true) and the </a:t>
                </a:r>
                <a:r>
                  <a:rPr lang="en-US" sz="1600" b="1" i="1" dirty="0" err="1" smtClean="0">
                    <a:latin typeface="Calibri" panose="020F0502020204030204" pitchFamily="34" charset="0"/>
                    <a:cs typeface="Calibri" panose="020F0502020204030204" pitchFamily="34" charset="0"/>
                  </a:rPr>
                  <a:t>falsum</a:t>
                </a:r>
                <a:r>
                  <a:rPr lang="en-US" sz="1600" dirty="0" smtClean="0">
                    <a:latin typeface="Calibri" panose="020F0502020204030204" pitchFamily="34" charset="0"/>
                    <a:cs typeface="Calibri" panose="020F0502020204030204" pitchFamily="34" charset="0"/>
                  </a:rPr>
                  <a:t> (logically false), respectively.</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i="1" dirty="0">
                  <a:latin typeface="Cambria Math" panose="02040503050406030204" pitchFamily="18" charset="0"/>
                  <a:cs typeface="Calibri" panose="020F0502020204030204" pitchFamily="34" charset="0"/>
                </a:endParaRPr>
              </a:p>
              <a:p>
                <a:pPr marL="82296" indent="0" algn="just">
                  <a:spcBef>
                    <a:spcPts val="0"/>
                  </a:spcBef>
                  <a:buNone/>
                </a:pPr>
                <a:endParaRPr lang="en-US" sz="1600" b="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a:latin typeface="Cambria Math" panose="02040503050406030204" pitchFamily="18" charset="0"/>
                  <a:cs typeface="Calibri" panose="020F0502020204030204" pitchFamily="34" charset="0"/>
                </a:endParaRPr>
              </a:p>
              <a:p>
                <a:pPr marL="82296" indent="0" algn="just">
                  <a:spcBef>
                    <a:spcPts val="0"/>
                  </a:spcBef>
                  <a:buNone/>
                </a:pPr>
                <a:endParaRPr lang="en-US" sz="1600" b="0" dirty="0" smtClean="0">
                  <a:latin typeface="Calibri" panose="020F0502020204030204" pitchFamily="34" charset="0"/>
                  <a:ea typeface="Cambria Math" panose="02040503050406030204" pitchFamily="18"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723344619"/>
                  </p:ext>
                </p:extLst>
              </p:nvPr>
            </p:nvGraphicFramePr>
            <p:xfrm>
              <a:off x="1978596" y="2971800"/>
              <a:ext cx="6248826" cy="2347979"/>
            </p:xfrm>
            <a:graphic>
              <a:graphicData uri="http://schemas.openxmlformats.org/drawingml/2006/table">
                <a:tbl>
                  <a:tblPr>
                    <a:tableStyleId>{22838BEF-8BB2-4498-84A7-C5851F593DF1}</a:tableStyleId>
                  </a:tblPr>
                  <a:tblGrid>
                    <a:gridCol w="2593404"/>
                    <a:gridCol w="3655422"/>
                  </a:tblGrid>
                  <a:tr h="0">
                    <a:tc>
                      <a:txBody>
                        <a:bodyPr/>
                        <a:lstStyle/>
                        <a:p>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 </m:t>
                                </m:r>
                                <m:r>
                                  <a:rPr lang="en-US" sz="1600" i="1" dirty="0" smtClean="0">
                                    <a:latin typeface="Cambria Math" panose="02040503050406030204" pitchFamily="18" charset="0"/>
                                  </a:rPr>
                                  <m:t>𝑝</m:t>
                                </m:r>
                                <m:r>
                                  <a:rPr lang="en-US" sz="1600" i="1" dirty="0" smtClean="0">
                                    <a:latin typeface="Cambria Math" panose="02040503050406030204" pitchFamily="18" charset="0"/>
                                  </a:rPr>
                                  <m:t> ∧ </m:t>
                                </m:r>
                                <m:r>
                                  <a:rPr lang="en-US" sz="1600" i="1" dirty="0" smtClean="0">
                                    <a:latin typeface="Cambria Math" panose="02040503050406030204" pitchFamily="18" charset="0"/>
                                  </a:rPr>
                                  <m:t>𝑞</m:t>
                                </m:r>
                              </m:oMath>
                            </m:oMathPara>
                          </a14:m>
                          <a:endParaRPr lang="en-US" sz="1600" dirty="0"/>
                        </a:p>
                      </a:txBody>
                      <a:tcPr anchor="ctr"/>
                    </a:tc>
                    <a:tc>
                      <a:txBody>
                        <a:bodyPr/>
                        <a:lstStyle/>
                        <a:p>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 </m:t>
                                </m:r>
                                <m:r>
                                  <a:rPr lang="en-US" sz="1600" i="1" dirty="0" smtClean="0">
                                    <a:latin typeface="Cambria Math" panose="02040503050406030204" pitchFamily="18" charset="0"/>
                                  </a:rPr>
                                  <m:t>𝑝</m:t>
                                </m:r>
                                <m:r>
                                  <a:rPr lang="en-US" sz="1600" i="1" dirty="0" smtClean="0">
                                    <a:latin typeface="Cambria Math" panose="02040503050406030204" pitchFamily="18" charset="0"/>
                                  </a:rPr>
                                  <m:t>) ∧ </m:t>
                                </m:r>
                                <m:r>
                                  <a:rPr lang="en-US" sz="1600" i="1" dirty="0" smtClean="0">
                                    <a:latin typeface="Cambria Math" panose="02040503050406030204" pitchFamily="18" charset="0"/>
                                  </a:rPr>
                                  <m:t>𝑞</m:t>
                                </m:r>
                                <m:r>
                                  <a:rPr lang="en-US" sz="1600" i="1" dirty="0" smtClean="0">
                                    <a:latin typeface="Cambria Math" panose="02040503050406030204" pitchFamily="18" charset="0"/>
                                  </a:rPr>
                                  <m:t>)</m:t>
                                </m:r>
                              </m:oMath>
                            </m:oMathPara>
                          </a14:m>
                          <a:endParaRPr lang="en-US" sz="1600" dirty="0"/>
                        </a:p>
                      </a:txBody>
                      <a:tcPr anchor="ctr"/>
                    </a:tc>
                  </a:tr>
                  <a:tr h="0">
                    <a:tc>
                      <a:txBody>
                        <a:bodyPr/>
                        <a:lstStyle/>
                        <a:p>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𝑝</m:t>
                                </m:r>
                                <m:r>
                                  <a:rPr lang="en-US" sz="1600" i="1" dirty="0" smtClean="0">
                                    <a:latin typeface="Cambria Math" panose="02040503050406030204" pitchFamily="18" charset="0"/>
                                  </a:rPr>
                                  <m:t> ∧ ¬</m:t>
                                </m:r>
                                <m:r>
                                  <a:rPr lang="en-US" sz="1600" i="1" dirty="0" smtClean="0">
                                    <a:latin typeface="Cambria Math" panose="02040503050406030204" pitchFamily="18" charset="0"/>
                                  </a:rPr>
                                  <m:t>𝑞</m:t>
                                </m:r>
                              </m:oMath>
                            </m:oMathPara>
                          </a14:m>
                          <a:endParaRPr lang="en-US" sz="1600" dirty="0"/>
                        </a:p>
                      </a:txBody>
                      <a:tcPr anchor="ctr"/>
                    </a:tc>
                    <a:tc>
                      <a:txBody>
                        <a:bodyPr/>
                        <a:lstStyle/>
                        <a:p>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𝑝</m:t>
                                </m:r>
                                <m:r>
                                  <a:rPr lang="en-US" sz="1600" i="1" dirty="0" smtClean="0">
                                    <a:latin typeface="Cambria Math" panose="02040503050406030204" pitchFamily="18" charset="0"/>
                                  </a:rPr>
                                  <m:t> ∧ (¬ </m:t>
                                </m:r>
                                <m:r>
                                  <a:rPr lang="en-US" sz="1600" i="1" dirty="0" smtClean="0">
                                    <a:latin typeface="Cambria Math" panose="02040503050406030204" pitchFamily="18" charset="0"/>
                                  </a:rPr>
                                  <m:t>𝑞</m:t>
                                </m:r>
                                <m:r>
                                  <a:rPr lang="en-US" sz="1600" i="1" dirty="0" smtClean="0">
                                    <a:latin typeface="Cambria Math" panose="02040503050406030204" pitchFamily="18" charset="0"/>
                                  </a:rPr>
                                  <m:t>))</m:t>
                                </m:r>
                              </m:oMath>
                            </m:oMathPara>
                          </a14:m>
                          <a:endParaRPr lang="en-US" sz="1600" dirty="0"/>
                        </a:p>
                      </a:txBody>
                      <a:tcPr anchor="ctr"/>
                    </a:tc>
                  </a:tr>
                  <a:tr h="0">
                    <a:tc>
                      <a:txBody>
                        <a:bodyPr/>
                        <a:lstStyle/>
                        <a:p>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𝑝</m:t>
                                </m:r>
                                <m:r>
                                  <a:rPr lang="en-US" sz="1600" i="1" dirty="0" smtClean="0">
                                    <a:latin typeface="Cambria Math" panose="02040503050406030204" pitchFamily="18" charset="0"/>
                                  </a:rPr>
                                  <m:t> ∧ </m:t>
                                </m:r>
                                <m:r>
                                  <a:rPr lang="en-US" sz="1600" i="1" dirty="0" smtClean="0">
                                    <a:latin typeface="Cambria Math" panose="02040503050406030204" pitchFamily="18" charset="0"/>
                                  </a:rPr>
                                  <m:t>𝑞</m:t>
                                </m:r>
                                <m:r>
                                  <a:rPr lang="en-US" sz="1600" i="1" dirty="0" smtClean="0">
                                    <a:latin typeface="Cambria Math" panose="02040503050406030204" pitchFamily="18" charset="0"/>
                                  </a:rPr>
                                  <m:t> ∨ </m:t>
                                </m:r>
                                <m:r>
                                  <a:rPr lang="en-US" sz="1600" i="1" dirty="0" smtClean="0">
                                    <a:latin typeface="Cambria Math" panose="02040503050406030204" pitchFamily="18" charset="0"/>
                                  </a:rPr>
                                  <m:t>𝑟</m:t>
                                </m:r>
                              </m:oMath>
                            </m:oMathPara>
                          </a14:m>
                          <a:endParaRPr lang="en-US" sz="1600" dirty="0"/>
                        </a:p>
                      </a:txBody>
                      <a:tcPr anchor="ctr"/>
                    </a:tc>
                    <a:tc>
                      <a:txBody>
                        <a:bodyPr/>
                        <a:lstStyle/>
                        <a:p>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𝑝</m:t>
                                </m:r>
                                <m:r>
                                  <a:rPr lang="en-US" sz="1600" i="1" dirty="0" smtClean="0">
                                    <a:latin typeface="Cambria Math" panose="02040503050406030204" pitchFamily="18" charset="0"/>
                                  </a:rPr>
                                  <m:t> ∧ </m:t>
                                </m:r>
                                <m:r>
                                  <a:rPr lang="en-US" sz="1600" i="1" dirty="0" smtClean="0">
                                    <a:latin typeface="Cambria Math" panose="02040503050406030204" pitchFamily="18" charset="0"/>
                                  </a:rPr>
                                  <m:t>𝑞</m:t>
                                </m:r>
                                <m:r>
                                  <a:rPr lang="en-US" sz="1600" i="1" dirty="0" smtClean="0">
                                    <a:latin typeface="Cambria Math" panose="02040503050406030204" pitchFamily="18" charset="0"/>
                                  </a:rPr>
                                  <m:t>) ∨ </m:t>
                                </m:r>
                                <m:r>
                                  <a:rPr lang="en-US" sz="1600" i="1" dirty="0" smtClean="0">
                                    <a:latin typeface="Cambria Math" panose="02040503050406030204" pitchFamily="18" charset="0"/>
                                  </a:rPr>
                                  <m:t>𝑟</m:t>
                                </m:r>
                                <m:r>
                                  <a:rPr lang="en-US" sz="1600" i="1" dirty="0" smtClean="0">
                                    <a:latin typeface="Cambria Math" panose="02040503050406030204" pitchFamily="18" charset="0"/>
                                  </a:rPr>
                                  <m:t>)</m:t>
                                </m:r>
                              </m:oMath>
                            </m:oMathPara>
                          </a14:m>
                          <a:endParaRPr lang="en-US" sz="1600" dirty="0"/>
                        </a:p>
                      </a:txBody>
                      <a:tcPr anchor="ctr"/>
                    </a:tc>
                  </a:tr>
                  <a:tr h="0">
                    <a:tc>
                      <a:txBody>
                        <a:bodyPr/>
                        <a:lstStyle/>
                        <a:p>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𝑝</m:t>
                                </m:r>
                                <m:r>
                                  <a:rPr lang="en-US" sz="1600" i="1" dirty="0" smtClean="0">
                                    <a:latin typeface="Cambria Math" panose="02040503050406030204" pitchFamily="18" charset="0"/>
                                  </a:rPr>
                                  <m:t> ∨ </m:t>
                                </m:r>
                                <m:r>
                                  <a:rPr lang="en-US" sz="1600" i="1" dirty="0" smtClean="0">
                                    <a:latin typeface="Cambria Math" panose="02040503050406030204" pitchFamily="18" charset="0"/>
                                  </a:rPr>
                                  <m:t>𝑞</m:t>
                                </m:r>
                                <m:r>
                                  <a:rPr lang="en-US" sz="1600" i="1" dirty="0" smtClean="0">
                                    <a:latin typeface="Cambria Math" panose="02040503050406030204" pitchFamily="18" charset="0"/>
                                  </a:rPr>
                                  <m:t> ∧ </m:t>
                                </m:r>
                                <m:r>
                                  <a:rPr lang="en-US" sz="1600" i="1" dirty="0" smtClean="0">
                                    <a:latin typeface="Cambria Math" panose="02040503050406030204" pitchFamily="18" charset="0"/>
                                  </a:rPr>
                                  <m:t>𝑟</m:t>
                                </m:r>
                              </m:oMath>
                            </m:oMathPara>
                          </a14:m>
                          <a:endParaRPr lang="en-US" sz="1600" dirty="0"/>
                        </a:p>
                      </a:txBody>
                      <a:tcPr anchor="ctr"/>
                    </a:tc>
                    <a:tc>
                      <a:txBody>
                        <a:bodyPr/>
                        <a:lstStyle/>
                        <a:p>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𝑝</m:t>
                                </m:r>
                                <m:r>
                                  <a:rPr lang="en-US" sz="1600" i="1" dirty="0" smtClean="0">
                                    <a:latin typeface="Cambria Math" panose="02040503050406030204" pitchFamily="18" charset="0"/>
                                  </a:rPr>
                                  <m:t> ∨ (</m:t>
                                </m:r>
                                <m:r>
                                  <a:rPr lang="en-US" sz="1600" i="1" dirty="0" smtClean="0">
                                    <a:latin typeface="Cambria Math" panose="02040503050406030204" pitchFamily="18" charset="0"/>
                                  </a:rPr>
                                  <m:t>𝑞</m:t>
                                </m:r>
                                <m:r>
                                  <a:rPr lang="en-US" sz="1600" i="1" dirty="0" smtClean="0">
                                    <a:latin typeface="Cambria Math" panose="02040503050406030204" pitchFamily="18" charset="0"/>
                                  </a:rPr>
                                  <m:t> ∧ </m:t>
                                </m:r>
                                <m:r>
                                  <a:rPr lang="en-US" sz="1600" i="1" dirty="0" smtClean="0">
                                    <a:latin typeface="Cambria Math" panose="02040503050406030204" pitchFamily="18" charset="0"/>
                                  </a:rPr>
                                  <m:t>𝑟</m:t>
                                </m:r>
                                <m:r>
                                  <a:rPr lang="en-US" sz="1600" i="1" dirty="0" smtClean="0">
                                    <a:latin typeface="Cambria Math" panose="02040503050406030204" pitchFamily="18" charset="0"/>
                                  </a:rPr>
                                  <m:t>)</m:t>
                                </m:r>
                              </m:oMath>
                            </m:oMathPara>
                          </a14:m>
                          <a:endParaRPr lang="en-US" sz="1600" dirty="0"/>
                        </a:p>
                      </a:txBody>
                      <a:tcPr anchor="ctr"/>
                    </a:tc>
                  </a:tr>
                  <a:tr h="0">
                    <a:tc>
                      <a:txBody>
                        <a:bodyPr/>
                        <a:lstStyle/>
                        <a:p>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𝑝</m:t>
                                </m:r>
                                <m:r>
                                  <a:rPr lang="en-US" sz="1600" i="1" dirty="0" smtClean="0">
                                    <a:latin typeface="Cambria Math" panose="02040503050406030204" pitchFamily="18" charset="0"/>
                                  </a:rPr>
                                  <m:t> ⟶ </m:t>
                                </m:r>
                                <m:r>
                                  <a:rPr lang="en-US" sz="1600" i="1" dirty="0" smtClean="0">
                                    <a:latin typeface="Cambria Math" panose="02040503050406030204" pitchFamily="18" charset="0"/>
                                  </a:rPr>
                                  <m:t>𝑞</m:t>
                                </m:r>
                                <m:r>
                                  <a:rPr lang="en-US" sz="1600" i="1" dirty="0" smtClean="0">
                                    <a:latin typeface="Cambria Math" panose="02040503050406030204" pitchFamily="18" charset="0"/>
                                  </a:rPr>
                                  <m:t> ⟶ </m:t>
                                </m:r>
                                <m:r>
                                  <a:rPr lang="en-US" sz="1600" i="1" dirty="0" smtClean="0">
                                    <a:latin typeface="Cambria Math" panose="02040503050406030204" pitchFamily="18" charset="0"/>
                                  </a:rPr>
                                  <m:t>𝑟</m:t>
                                </m:r>
                              </m:oMath>
                            </m:oMathPara>
                          </a14:m>
                          <a:endParaRPr lang="en-US" sz="1600" dirty="0"/>
                        </a:p>
                      </a:txBody>
                      <a:tcPr anchor="ctr"/>
                    </a:tc>
                    <a:tc>
                      <a:txBody>
                        <a:bodyPr/>
                        <a:lstStyle/>
                        <a:p>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𝑝</m:t>
                                </m:r>
                                <m:r>
                                  <a:rPr lang="en-US" sz="1600" i="1" dirty="0" smtClean="0">
                                    <a:latin typeface="Cambria Math" panose="02040503050406030204" pitchFamily="18" charset="0"/>
                                  </a:rPr>
                                  <m:t> ⟶ (</m:t>
                                </m:r>
                                <m:r>
                                  <a:rPr lang="en-US" sz="1600" i="1" dirty="0" smtClean="0">
                                    <a:latin typeface="Cambria Math" panose="02040503050406030204" pitchFamily="18" charset="0"/>
                                  </a:rPr>
                                  <m:t>𝑞</m:t>
                                </m:r>
                                <m:r>
                                  <a:rPr lang="en-US" sz="1600" i="1" dirty="0" smtClean="0">
                                    <a:latin typeface="Cambria Math" panose="02040503050406030204" pitchFamily="18" charset="0"/>
                                  </a:rPr>
                                  <m:t> ⟶ </m:t>
                                </m:r>
                                <m:r>
                                  <a:rPr lang="en-US" sz="1600" i="1" dirty="0" smtClean="0">
                                    <a:latin typeface="Cambria Math" panose="02040503050406030204" pitchFamily="18" charset="0"/>
                                  </a:rPr>
                                  <m:t>𝑟</m:t>
                                </m:r>
                                <m:r>
                                  <a:rPr lang="en-US" sz="1600" i="1" dirty="0" smtClean="0">
                                    <a:latin typeface="Cambria Math" panose="02040503050406030204" pitchFamily="18" charset="0"/>
                                  </a:rPr>
                                  <m:t>))</m:t>
                                </m:r>
                              </m:oMath>
                            </m:oMathPara>
                          </a14:m>
                          <a:endParaRPr lang="en-US" sz="1600" dirty="0"/>
                        </a:p>
                      </a:txBody>
                      <a:tcPr anchor="ctr"/>
                    </a:tc>
                  </a:tr>
                  <a:tr h="0">
                    <a:tc>
                      <a:txBody>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𝑞</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𝑟</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𝑝</m:t>
                                </m:r>
                              </m:oMath>
                            </m:oMathPara>
                          </a14:m>
                          <a:endParaRPr 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𝑝</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r>
                                              <a:rPr lang="en-US" sz="1600" b="0" i="1" smtClean="0">
                                                <a:latin typeface="Cambria Math" panose="02040503050406030204" pitchFamily="18" charset="0"/>
                                              </a:rPr>
                                              <m:t>𝑞</m:t>
                                            </m:r>
                                          </m:e>
                                        </m:d>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𝑟</m:t>
                                        </m:r>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𝑝</m:t>
                                                </m:r>
                                              </m:e>
                                            </m:d>
                                          </m:e>
                                        </m:d>
                                      </m:e>
                                    </m:d>
                                  </m:e>
                                </m:d>
                              </m:oMath>
                            </m:oMathPara>
                          </a14:m>
                          <a:endParaRPr lang="en-US" sz="1600" dirty="0"/>
                        </a:p>
                      </a:txBody>
                      <a:tcPr anchor="ct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723344619"/>
                  </p:ext>
                </p:extLst>
              </p:nvPr>
            </p:nvGraphicFramePr>
            <p:xfrm>
              <a:off x="1978596" y="2971800"/>
              <a:ext cx="6248826" cy="2347979"/>
            </p:xfrm>
            <a:graphic>
              <a:graphicData uri="http://schemas.openxmlformats.org/drawingml/2006/table">
                <a:tbl>
                  <a:tblPr>
                    <a:tableStyleId>{22838BEF-8BB2-4498-84A7-C5851F593DF1}</a:tableStyleId>
                  </a:tblPr>
                  <a:tblGrid>
                    <a:gridCol w="2593404"/>
                    <a:gridCol w="3655422"/>
                  </a:tblGrid>
                  <a:tr h="365062">
                    <a:tc>
                      <a:txBody>
                        <a:bodyPr/>
                        <a:lstStyle/>
                        <a:p>
                          <a:endParaRPr lang="en-US"/>
                        </a:p>
                      </a:txBody>
                      <a:tcPr anchor="ctr">
                        <a:blipFill rotWithShape="0">
                          <a:blip r:embed="rId5"/>
                          <a:stretch>
                            <a:fillRect l="-235" t="-1667" r="-141315" b="-546667"/>
                          </a:stretch>
                        </a:blipFill>
                      </a:tcPr>
                    </a:tc>
                    <a:tc>
                      <a:txBody>
                        <a:bodyPr/>
                        <a:lstStyle/>
                        <a:p>
                          <a:endParaRPr lang="en-US"/>
                        </a:p>
                      </a:txBody>
                      <a:tcPr anchor="ctr">
                        <a:blipFill rotWithShape="0">
                          <a:blip r:embed="rId5"/>
                          <a:stretch>
                            <a:fillRect l="-71167" t="-1667" r="-333" b="-546667"/>
                          </a:stretch>
                        </a:blipFill>
                      </a:tcPr>
                    </a:tc>
                  </a:tr>
                  <a:tr h="365062">
                    <a:tc>
                      <a:txBody>
                        <a:bodyPr/>
                        <a:lstStyle/>
                        <a:p>
                          <a:endParaRPr lang="en-US"/>
                        </a:p>
                      </a:txBody>
                      <a:tcPr anchor="ctr">
                        <a:blipFill rotWithShape="0">
                          <a:blip r:embed="rId5"/>
                          <a:stretch>
                            <a:fillRect l="-235" t="-101667" r="-141315" b="-446667"/>
                          </a:stretch>
                        </a:blipFill>
                      </a:tcPr>
                    </a:tc>
                    <a:tc>
                      <a:txBody>
                        <a:bodyPr/>
                        <a:lstStyle/>
                        <a:p>
                          <a:endParaRPr lang="en-US"/>
                        </a:p>
                      </a:txBody>
                      <a:tcPr anchor="ctr">
                        <a:blipFill rotWithShape="0">
                          <a:blip r:embed="rId5"/>
                          <a:stretch>
                            <a:fillRect l="-71167" t="-101667" r="-333" b="-446667"/>
                          </a:stretch>
                        </a:blipFill>
                      </a:tcPr>
                    </a:tc>
                  </a:tr>
                  <a:tr h="365062">
                    <a:tc>
                      <a:txBody>
                        <a:bodyPr/>
                        <a:lstStyle/>
                        <a:p>
                          <a:endParaRPr lang="en-US"/>
                        </a:p>
                      </a:txBody>
                      <a:tcPr anchor="ctr">
                        <a:blipFill rotWithShape="0">
                          <a:blip r:embed="rId5"/>
                          <a:stretch>
                            <a:fillRect l="-235" t="-201667" r="-141315" b="-346667"/>
                          </a:stretch>
                        </a:blipFill>
                      </a:tcPr>
                    </a:tc>
                    <a:tc>
                      <a:txBody>
                        <a:bodyPr/>
                        <a:lstStyle/>
                        <a:p>
                          <a:endParaRPr lang="en-US"/>
                        </a:p>
                      </a:txBody>
                      <a:tcPr anchor="ctr">
                        <a:blipFill rotWithShape="0">
                          <a:blip r:embed="rId5"/>
                          <a:stretch>
                            <a:fillRect l="-71167" t="-201667" r="-333" b="-346667"/>
                          </a:stretch>
                        </a:blipFill>
                      </a:tcPr>
                    </a:tc>
                  </a:tr>
                  <a:tr h="365062">
                    <a:tc>
                      <a:txBody>
                        <a:bodyPr/>
                        <a:lstStyle/>
                        <a:p>
                          <a:endParaRPr lang="en-US"/>
                        </a:p>
                      </a:txBody>
                      <a:tcPr anchor="ctr">
                        <a:blipFill rotWithShape="0">
                          <a:blip r:embed="rId5"/>
                          <a:stretch>
                            <a:fillRect l="-235" t="-301667" r="-141315" b="-246667"/>
                          </a:stretch>
                        </a:blipFill>
                      </a:tcPr>
                    </a:tc>
                    <a:tc>
                      <a:txBody>
                        <a:bodyPr/>
                        <a:lstStyle/>
                        <a:p>
                          <a:endParaRPr lang="en-US"/>
                        </a:p>
                      </a:txBody>
                      <a:tcPr anchor="ctr">
                        <a:blipFill rotWithShape="0">
                          <a:blip r:embed="rId5"/>
                          <a:stretch>
                            <a:fillRect l="-71167" t="-301667" r="-333" b="-246667"/>
                          </a:stretch>
                        </a:blipFill>
                      </a:tcPr>
                    </a:tc>
                  </a:tr>
                  <a:tr h="365062">
                    <a:tc>
                      <a:txBody>
                        <a:bodyPr/>
                        <a:lstStyle/>
                        <a:p>
                          <a:endParaRPr lang="en-US"/>
                        </a:p>
                      </a:txBody>
                      <a:tcPr anchor="ctr">
                        <a:blipFill rotWithShape="0">
                          <a:blip r:embed="rId5"/>
                          <a:stretch>
                            <a:fillRect l="-235" t="-401667" r="-141315" b="-146667"/>
                          </a:stretch>
                        </a:blipFill>
                      </a:tcPr>
                    </a:tc>
                    <a:tc>
                      <a:txBody>
                        <a:bodyPr/>
                        <a:lstStyle/>
                        <a:p>
                          <a:endParaRPr lang="en-US"/>
                        </a:p>
                      </a:txBody>
                      <a:tcPr anchor="ctr">
                        <a:blipFill rotWithShape="0">
                          <a:blip r:embed="rId5"/>
                          <a:stretch>
                            <a:fillRect l="-71167" t="-401667" r="-333" b="-146667"/>
                          </a:stretch>
                        </a:blipFill>
                      </a:tcPr>
                    </a:tc>
                  </a:tr>
                  <a:tr h="522669">
                    <a:tc>
                      <a:txBody>
                        <a:bodyPr/>
                        <a:lstStyle/>
                        <a:p>
                          <a:endParaRPr lang="en-US"/>
                        </a:p>
                      </a:txBody>
                      <a:tcPr anchor="ctr">
                        <a:blipFill rotWithShape="0">
                          <a:blip r:embed="rId5"/>
                          <a:stretch>
                            <a:fillRect l="-235" t="-350000" r="-141315" b="-2326"/>
                          </a:stretch>
                        </a:blipFill>
                      </a:tcPr>
                    </a:tc>
                    <a:tc>
                      <a:txBody>
                        <a:bodyPr/>
                        <a:lstStyle/>
                        <a:p>
                          <a:endParaRPr lang="en-US"/>
                        </a:p>
                      </a:txBody>
                      <a:tcPr anchor="ctr">
                        <a:blipFill rotWithShape="0">
                          <a:blip r:embed="rId5"/>
                          <a:stretch>
                            <a:fillRect l="-71167" t="-350000" r="-333" b="-2326"/>
                          </a:stretch>
                        </a:blipFill>
                      </a:tcPr>
                    </a:tc>
                  </a:tr>
                </a:tbl>
              </a:graphicData>
            </a:graphic>
          </p:graphicFrame>
        </mc:Fallback>
      </mc:AlternateContent>
    </p:spTree>
    <p:extLst>
      <p:ext uri="{BB962C8B-B14F-4D97-AF65-F5344CB8AC3E}">
        <p14:creationId xmlns:p14="http://schemas.microsoft.com/office/powerpoint/2010/main" val="3839234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 Summary of Logical Symbols</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endParaRPr lang="en-US" sz="1600" b="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a:latin typeface="Cambria Math" panose="02040503050406030204" pitchFamily="18" charset="0"/>
              <a:cs typeface="Calibri" panose="020F0502020204030204" pitchFamily="34" charset="0"/>
            </a:endParaRPr>
          </a:p>
          <a:p>
            <a:pPr marL="82296" indent="0" algn="just">
              <a:spcBef>
                <a:spcPts val="0"/>
              </a:spcBef>
              <a:buNone/>
            </a:pPr>
            <a:endParaRPr lang="en-US" sz="1600" b="0" i="1" dirty="0" smtClean="0">
              <a:latin typeface="Cambria Math" panose="02040503050406030204" pitchFamily="18" charset="0"/>
              <a:cs typeface="Calibri" panose="020F0502020204030204" pitchFamily="34" charset="0"/>
            </a:endParaRPr>
          </a:p>
          <a:p>
            <a:pPr marL="82296" indent="0" algn="just">
              <a:spcBef>
                <a:spcPts val="0"/>
              </a:spcBef>
              <a:buNone/>
            </a:pPr>
            <a:endParaRPr lang="en-US" sz="1600" i="1" dirty="0">
              <a:latin typeface="Cambria Math" panose="02040503050406030204" pitchFamily="18" charset="0"/>
              <a:cs typeface="Calibri" panose="020F0502020204030204" pitchFamily="34" charset="0"/>
            </a:endParaRPr>
          </a:p>
          <a:p>
            <a:pPr marL="82296" indent="0" algn="just">
              <a:spcBef>
                <a:spcPts val="0"/>
              </a:spcBef>
              <a:buNone/>
            </a:pPr>
            <a:endParaRPr lang="en-US" sz="1600" b="0" dirty="0" smtClean="0">
              <a:latin typeface="Calibri" panose="020F0502020204030204" pitchFamily="34" charset="0"/>
              <a:ea typeface="Cambria Math" panose="02040503050406030204" pitchFamily="18"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2983405085"/>
                  </p:ext>
                </p:extLst>
              </p:nvPr>
            </p:nvGraphicFramePr>
            <p:xfrm>
              <a:off x="1524000" y="1416975"/>
              <a:ext cx="7162799" cy="4196080"/>
            </p:xfrm>
            <a:graphic>
              <a:graphicData uri="http://schemas.openxmlformats.org/drawingml/2006/table">
                <a:tbl>
                  <a:tblPr firstRow="1" bandRow="1">
                    <a:tableStyleId>{7DF18680-E054-41AD-8BC1-D1AEF772440D}</a:tableStyleId>
                  </a:tblPr>
                  <a:tblGrid>
                    <a:gridCol w="1474976"/>
                    <a:gridCol w="2563624"/>
                    <a:gridCol w="3124199"/>
                  </a:tblGrid>
                  <a:tr h="370840">
                    <a:tc>
                      <a:txBody>
                        <a:bodyPr/>
                        <a:lstStyle/>
                        <a:p>
                          <a:pPr algn="ctr"/>
                          <a:r>
                            <a:rPr lang="en-US" sz="1600" dirty="0" smtClean="0">
                              <a:latin typeface="Calibri" panose="020F0502020204030204" pitchFamily="34" charset="0"/>
                              <a:cs typeface="Calibri" panose="020F0502020204030204" pitchFamily="34" charset="0"/>
                            </a:rPr>
                            <a:t>Logical formula</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Operation</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Remark</a:t>
                          </a:r>
                          <a:endParaRPr lang="en-US" sz="1600" dirty="0">
                            <a:latin typeface="Calibri" panose="020F0502020204030204" pitchFamily="34" charset="0"/>
                            <a:cs typeface="Calibri" panose="020F0502020204030204" pitchFamily="34" charset="0"/>
                          </a:endParaRPr>
                        </a:p>
                      </a:txBody>
                      <a:tcPr anchor="ctr"/>
                    </a:tc>
                  </a:tr>
                  <a:tr h="370840">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𝛼</m:t>
                                </m:r>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negation</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not</a:t>
                          </a:r>
                          <a:r>
                            <a:rPr lang="en-US" sz="1600" baseline="0" dirty="0" smtClean="0">
                              <a:latin typeface="Calibri" panose="020F0502020204030204" pitchFamily="34" charset="0"/>
                              <a:cs typeface="Calibri" panose="020F0502020204030204" pitchFamily="34" charset="0"/>
                            </a:rPr>
                            <a:t> </a:t>
                          </a:r>
                          <a14:m>
                            <m:oMath xmlns:m="http://schemas.openxmlformats.org/officeDocument/2006/math">
                              <m:r>
                                <a:rPr lang="en-US" sz="1600" b="0" i="1" baseline="0" smtClean="0">
                                  <a:latin typeface="Cambria Math" panose="02040503050406030204" pitchFamily="18" charset="0"/>
                                  <a:cs typeface="Calibri" panose="020F0502020204030204" pitchFamily="34" charset="0"/>
                                </a:rPr>
                                <m:t>𝛼</m:t>
                              </m:r>
                            </m:oMath>
                          </a14:m>
                          <a:endParaRPr lang="en-US" sz="1600" dirty="0" smtClean="0">
                            <a:latin typeface="Calibri" panose="020F0502020204030204" pitchFamily="34" charset="0"/>
                            <a:cs typeface="Calibri" panose="020F0502020204030204" pitchFamily="34" charset="0"/>
                          </a:endParaRPr>
                        </a:p>
                        <a:p>
                          <a:pPr algn="ctr"/>
                          <a:r>
                            <a:rPr lang="en-US" sz="1600" dirty="0" smtClean="0">
                              <a:latin typeface="Calibri" panose="020F0502020204030204" pitchFamily="34" charset="0"/>
                              <a:cs typeface="Calibri" panose="020F0502020204030204" pitchFamily="34" charset="0"/>
                            </a:rPr>
                            <a:t>it is not the case that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endParaRPr lang="en-US" sz="1600" dirty="0">
                            <a:latin typeface="Calibri" panose="020F0502020204030204" pitchFamily="34" charset="0"/>
                            <a:cs typeface="Calibri" panose="020F0502020204030204" pitchFamily="34" charset="0"/>
                          </a:endParaRPr>
                        </a:p>
                      </a:txBody>
                      <a:tcPr anchor="ctr"/>
                    </a:tc>
                  </a:tr>
                  <a:tr h="370840">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conjunction</a:t>
                          </a:r>
                          <a:endParaRPr lang="en-US" sz="1600" dirty="0">
                            <a:latin typeface="Calibri" panose="020F0502020204030204" pitchFamily="34" charset="0"/>
                            <a:cs typeface="Calibri" panose="020F0502020204030204" pitchFamily="34" charset="0"/>
                          </a:endParaRPr>
                        </a:p>
                      </a:txBody>
                      <a:tcPr anchor="ctr"/>
                    </a:tc>
                    <a:tc>
                      <a:txBody>
                        <a:bodyPr/>
                        <a:lstStyle/>
                        <a:p>
                          <a:pPr algn="ct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endParaRPr lang="en-US" sz="1600" dirty="0">
                            <a:latin typeface="Calibri" panose="020F0502020204030204" pitchFamily="34" charset="0"/>
                            <a:cs typeface="Calibri" panose="020F0502020204030204" pitchFamily="34" charset="0"/>
                          </a:endParaRPr>
                        </a:p>
                      </a:txBody>
                      <a:tcPr anchor="ctr"/>
                    </a:tc>
                  </a:tr>
                  <a:tr h="370840">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inclusive </a:t>
                          </a:r>
                          <a:r>
                            <a:rPr lang="en-US" sz="1600" dirty="0" smtClean="0">
                              <a:latin typeface="Calibri" panose="020F0502020204030204" pitchFamily="34" charset="0"/>
                              <a:cs typeface="Calibri" panose="020F0502020204030204" pitchFamily="34" charset="0"/>
                            </a:rPr>
                            <a:t>disjunction</a:t>
                          </a:r>
                          <a:endParaRPr lang="en-US" sz="1600" dirty="0">
                            <a:latin typeface="Calibri" panose="020F0502020204030204" pitchFamily="34" charset="0"/>
                            <a:cs typeface="Calibri" panose="020F0502020204030204" pitchFamily="34" charset="0"/>
                          </a:endParaRPr>
                        </a:p>
                      </a:txBody>
                      <a:tcPr anchor="ctr"/>
                    </a:tc>
                    <a:tc>
                      <a:txBody>
                        <a:bodyPr/>
                        <a:lstStyle/>
                        <a:p>
                          <a:pPr algn="ct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or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endParaRPr lang="en-US" sz="1600" dirty="0">
                            <a:latin typeface="Calibri" panose="020F0502020204030204" pitchFamily="34" charset="0"/>
                            <a:cs typeface="Calibri" panose="020F0502020204030204" pitchFamily="34" charset="0"/>
                          </a:endParaRPr>
                        </a:p>
                      </a:txBody>
                      <a:tcPr anchor="ctr"/>
                    </a:tc>
                  </a:tr>
                  <a:tr h="370840">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Implication (conditional)</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b="0" dirty="0" smtClean="0">
                              <a:cs typeface="Calibri" panose="020F0502020204030204" pitchFamily="34" charset="0"/>
                            </a:rPr>
                            <a:t>if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then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endParaRPr lang="en-US" sz="1600" dirty="0" smtClean="0">
                            <a:latin typeface="Calibri" panose="020F0502020204030204" pitchFamily="34" charset="0"/>
                            <a:cs typeface="Calibri" panose="020F0502020204030204" pitchFamily="34" charset="0"/>
                          </a:endParaRPr>
                        </a:p>
                        <a:p>
                          <a:pPr algn="ct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implies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endParaRPr lang="en-US" sz="1600" dirty="0" smtClean="0">
                            <a:latin typeface="Calibri" panose="020F0502020204030204" pitchFamily="34" charset="0"/>
                            <a:cs typeface="Calibri" panose="020F0502020204030204" pitchFamily="34" charset="0"/>
                          </a:endParaRPr>
                        </a:p>
                        <a:p>
                          <a:pPr algn="ct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only if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endParaRPr lang="en-US" sz="1600" dirty="0" smtClean="0">
                            <a:latin typeface="Calibri" panose="020F0502020204030204" pitchFamily="34" charset="0"/>
                            <a:cs typeface="Calibri" panose="020F0502020204030204" pitchFamily="34" charset="0"/>
                          </a:endParaRPr>
                        </a:p>
                        <a:p>
                          <a:pPr algn="ct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if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endParaRPr lang="en-US" sz="1600" dirty="0" smtClean="0">
                            <a:latin typeface="Calibri" panose="020F0502020204030204" pitchFamily="34" charset="0"/>
                            <a:cs typeface="Calibri" panose="020F0502020204030204" pitchFamily="34" charset="0"/>
                          </a:endParaRPr>
                        </a:p>
                        <a:p>
                          <a:pPr algn="ct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is a sufficient condition for</a:t>
                          </a:r>
                          <a:r>
                            <a:rPr lang="en-US" sz="1600" baseline="0" dirty="0" smtClean="0">
                              <a:latin typeface="Calibri" panose="020F0502020204030204" pitchFamily="34" charset="0"/>
                              <a:cs typeface="Calibri" panose="020F0502020204030204" pitchFamily="34" charset="0"/>
                            </a:rPr>
                            <a:t> </a:t>
                          </a:r>
                          <a14:m>
                            <m:oMath xmlns:m="http://schemas.openxmlformats.org/officeDocument/2006/math">
                              <m:r>
                                <a:rPr lang="en-US" sz="1600" b="0" i="1" baseline="0" smtClean="0">
                                  <a:latin typeface="Cambria Math" panose="02040503050406030204" pitchFamily="18" charset="0"/>
                                  <a:cs typeface="Calibri" panose="020F0502020204030204" pitchFamily="34" charset="0"/>
                                </a:rPr>
                                <m:t>𝛽</m:t>
                              </m:r>
                            </m:oMath>
                          </a14:m>
                          <a:endParaRPr lang="en-US" sz="1600" dirty="0" smtClean="0">
                            <a:latin typeface="Calibri" panose="020F0502020204030204" pitchFamily="34" charset="0"/>
                            <a:cs typeface="Calibri" panose="020F0502020204030204" pitchFamily="34" charset="0"/>
                          </a:endParaRPr>
                        </a:p>
                        <a:p>
                          <a:pPr algn="ct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is a necessary condition for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endParaRPr lang="en-US" sz="1600" dirty="0">
                            <a:latin typeface="Calibri" panose="020F0502020204030204" pitchFamily="34" charset="0"/>
                            <a:cs typeface="Calibri" panose="020F0502020204030204" pitchFamily="34" charset="0"/>
                          </a:endParaRPr>
                        </a:p>
                      </a:txBody>
                      <a:tcPr anchor="ct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r>
                                  <a:rPr lang="en-US" sz="160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err="1" smtClean="0">
                              <a:latin typeface="Calibri" panose="020F0502020204030204" pitchFamily="34" charset="0"/>
                              <a:cs typeface="Calibri" panose="020F0502020204030204" pitchFamily="34" charset="0"/>
                            </a:rPr>
                            <a:t>biconditional</a:t>
                          </a:r>
                          <a:endParaRPr lang="en-US" sz="1600" dirty="0">
                            <a:latin typeface="Calibri" panose="020F0502020204030204" pitchFamily="34" charset="0"/>
                            <a:cs typeface="Calibri" panose="020F0502020204030204" pitchFamily="34" charset="0"/>
                          </a:endParaRPr>
                        </a:p>
                      </a:txBody>
                      <a:tcPr anchor="ctr"/>
                    </a:tc>
                    <a:tc>
                      <a:txBody>
                        <a:bodyPr/>
                        <a:lstStyle/>
                        <a:p>
                          <a:pPr algn="ct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if and only if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endParaRPr lang="en-US" sz="1600" dirty="0">
                            <a:latin typeface="Calibri" panose="020F0502020204030204" pitchFamily="34" charset="0"/>
                            <a:cs typeface="Calibri" panose="020F0502020204030204" pitchFamily="34" charset="0"/>
                          </a:endParaRPr>
                        </a:p>
                      </a:txBody>
                      <a:tcPr anchor="ct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bar>
                                  <m:bar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bar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e>
                                </m:bar>
                                <m:r>
                                  <a:rPr lang="en-US" sz="1600" b="0" i="1" smtClean="0">
                                    <a:latin typeface="Cambria Math" panose="02040503050406030204" pitchFamily="18" charset="0"/>
                                    <a:ea typeface="Cambria Math" panose="02040503050406030204" pitchFamily="18" charset="0"/>
                                    <a:cs typeface="Calibri" panose="020F0502020204030204" pitchFamily="34" charset="0"/>
                                  </a:rPr>
                                  <m:t>𝛽</m:t>
                                </m:r>
                              </m:oMath>
                            </m:oMathPara>
                          </a14:m>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exclusive disjunction</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either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or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(but not both)</a:t>
                          </a:r>
                        </a:p>
                        <a:p>
                          <a:pPr algn="ct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aut</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𝛽</m:t>
                              </m:r>
                            </m:oMath>
                          </a14:m>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aut</a:t>
                          </a:r>
                          <a:r>
                            <a:rPr lang="en-US" sz="1600" dirty="0" smtClean="0">
                              <a:latin typeface="Calibri" panose="020F0502020204030204" pitchFamily="34" charset="0"/>
                              <a:cs typeface="Calibri" panose="020F0502020204030204" pitchFamily="34" charset="0"/>
                            </a:rPr>
                            <a:t> from Latin)</a:t>
                          </a:r>
                          <a:endParaRPr lang="en-US" sz="1600" dirty="0">
                            <a:latin typeface="Calibri" panose="020F0502020204030204" pitchFamily="34" charset="0"/>
                            <a:cs typeface="Calibri" panose="020F0502020204030204" pitchFamily="34" charset="0"/>
                          </a:endParaRPr>
                        </a:p>
                      </a:txBody>
                      <a:tcPr anchor="ct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2983405085"/>
                  </p:ext>
                </p:extLst>
              </p:nvPr>
            </p:nvGraphicFramePr>
            <p:xfrm>
              <a:off x="1524000" y="1416975"/>
              <a:ext cx="7162799" cy="4196080"/>
            </p:xfrm>
            <a:graphic>
              <a:graphicData uri="http://schemas.openxmlformats.org/drawingml/2006/table">
                <a:tbl>
                  <a:tblPr firstRow="1" bandRow="1">
                    <a:tableStyleId>{7DF18680-E054-41AD-8BC1-D1AEF772440D}</a:tableStyleId>
                  </a:tblPr>
                  <a:tblGrid>
                    <a:gridCol w="1474976"/>
                    <a:gridCol w="2563624"/>
                    <a:gridCol w="3124199"/>
                  </a:tblGrid>
                  <a:tr h="370840">
                    <a:tc>
                      <a:txBody>
                        <a:bodyPr/>
                        <a:lstStyle/>
                        <a:p>
                          <a:pPr algn="ctr"/>
                          <a:r>
                            <a:rPr lang="en-US" sz="1600" dirty="0" smtClean="0">
                              <a:latin typeface="Calibri" panose="020F0502020204030204" pitchFamily="34" charset="0"/>
                              <a:cs typeface="Calibri" panose="020F0502020204030204" pitchFamily="34" charset="0"/>
                            </a:rPr>
                            <a:t>Logical formula</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Operation</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Remark</a:t>
                          </a:r>
                          <a:endParaRPr lang="en-US" sz="1600" dirty="0">
                            <a:latin typeface="Calibri" panose="020F0502020204030204" pitchFamily="34" charset="0"/>
                            <a:cs typeface="Calibri" panose="020F0502020204030204" pitchFamily="34" charset="0"/>
                          </a:endParaRPr>
                        </a:p>
                      </a:txBody>
                      <a:tcPr anchor="ctr"/>
                    </a:tc>
                  </a:tr>
                  <a:tr h="579120">
                    <a:tc>
                      <a:txBody>
                        <a:bodyPr/>
                        <a:lstStyle/>
                        <a:p>
                          <a:endParaRPr lang="en-US"/>
                        </a:p>
                      </a:txBody>
                      <a:tcPr anchor="ctr">
                        <a:blipFill rotWithShape="0">
                          <a:blip r:embed="rId4"/>
                          <a:stretch>
                            <a:fillRect l="-826" t="-65263" r="-387603" b="-574737"/>
                          </a:stretch>
                        </a:blipFill>
                      </a:tcPr>
                    </a:tc>
                    <a:tc>
                      <a:txBody>
                        <a:bodyPr/>
                        <a:lstStyle/>
                        <a:p>
                          <a:pPr algn="ctr"/>
                          <a:r>
                            <a:rPr lang="en-US" sz="1600" dirty="0" smtClean="0">
                              <a:latin typeface="Calibri" panose="020F0502020204030204" pitchFamily="34" charset="0"/>
                              <a:cs typeface="Calibri" panose="020F0502020204030204" pitchFamily="34" charset="0"/>
                            </a:rPr>
                            <a:t>negation</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4"/>
                          <a:stretch>
                            <a:fillRect l="-129883" t="-65263" r="-977" b="-574737"/>
                          </a:stretch>
                        </a:blipFill>
                      </a:tcPr>
                    </a:tc>
                  </a:tr>
                  <a:tr h="370840">
                    <a:tc>
                      <a:txBody>
                        <a:bodyPr/>
                        <a:lstStyle/>
                        <a:p>
                          <a:endParaRPr lang="en-US"/>
                        </a:p>
                      </a:txBody>
                      <a:tcPr anchor="ctr">
                        <a:blipFill rotWithShape="0">
                          <a:blip r:embed="rId4"/>
                          <a:stretch>
                            <a:fillRect l="-826" t="-257377" r="-387603" b="-795082"/>
                          </a:stretch>
                        </a:blipFill>
                      </a:tcPr>
                    </a:tc>
                    <a:tc>
                      <a:txBody>
                        <a:bodyPr/>
                        <a:lstStyle/>
                        <a:p>
                          <a:pPr algn="ctr"/>
                          <a:r>
                            <a:rPr lang="en-US" sz="1600" dirty="0" smtClean="0">
                              <a:latin typeface="Calibri" panose="020F0502020204030204" pitchFamily="34" charset="0"/>
                              <a:cs typeface="Calibri" panose="020F0502020204030204" pitchFamily="34" charset="0"/>
                            </a:rPr>
                            <a:t>conjunction</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4"/>
                          <a:stretch>
                            <a:fillRect l="-129883" t="-257377" r="-977" b="-795082"/>
                          </a:stretch>
                        </a:blipFill>
                      </a:tcPr>
                    </a:tc>
                  </a:tr>
                  <a:tr h="370840">
                    <a:tc>
                      <a:txBody>
                        <a:bodyPr/>
                        <a:lstStyle/>
                        <a:p>
                          <a:endParaRPr lang="en-US"/>
                        </a:p>
                      </a:txBody>
                      <a:tcPr anchor="ctr">
                        <a:blipFill rotWithShape="0">
                          <a:blip r:embed="rId4"/>
                          <a:stretch>
                            <a:fillRect l="-826" t="-357377" r="-387603" b="-695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inclusive </a:t>
                          </a:r>
                          <a:r>
                            <a:rPr lang="en-US" sz="1600" dirty="0" smtClean="0">
                              <a:latin typeface="Calibri" panose="020F0502020204030204" pitchFamily="34" charset="0"/>
                              <a:cs typeface="Calibri" panose="020F0502020204030204" pitchFamily="34" charset="0"/>
                            </a:rPr>
                            <a:t>disjunction</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4"/>
                          <a:stretch>
                            <a:fillRect l="-129883" t="-357377" r="-977" b="-695082"/>
                          </a:stretch>
                        </a:blipFill>
                      </a:tcPr>
                    </a:tc>
                  </a:tr>
                  <a:tr h="1554480">
                    <a:tc>
                      <a:txBody>
                        <a:bodyPr/>
                        <a:lstStyle/>
                        <a:p>
                          <a:endParaRPr lang="en-US"/>
                        </a:p>
                      </a:txBody>
                      <a:tcPr anchor="ctr">
                        <a:blipFill rotWithShape="0">
                          <a:blip r:embed="rId4"/>
                          <a:stretch>
                            <a:fillRect l="-826" t="-109412" r="-387603" b="-66275"/>
                          </a:stretch>
                        </a:blipFill>
                      </a:tcPr>
                    </a:tc>
                    <a:tc>
                      <a:txBody>
                        <a:bodyPr/>
                        <a:lstStyle/>
                        <a:p>
                          <a:pPr algn="ctr"/>
                          <a:r>
                            <a:rPr lang="en-US" sz="1600" dirty="0" smtClean="0">
                              <a:latin typeface="Calibri" panose="020F0502020204030204" pitchFamily="34" charset="0"/>
                              <a:cs typeface="Calibri" panose="020F0502020204030204" pitchFamily="34" charset="0"/>
                            </a:rPr>
                            <a:t>Implication (conditional)</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4"/>
                          <a:stretch>
                            <a:fillRect l="-129883" t="-109412" r="-977" b="-66275"/>
                          </a:stretch>
                        </a:blipFill>
                      </a:tcPr>
                    </a:tc>
                  </a:tr>
                  <a:tr h="370840">
                    <a:tc>
                      <a:txBody>
                        <a:bodyPr/>
                        <a:lstStyle/>
                        <a:p>
                          <a:endParaRPr lang="en-US"/>
                        </a:p>
                      </a:txBody>
                      <a:tcPr anchor="ctr">
                        <a:blipFill rotWithShape="0">
                          <a:blip r:embed="rId4"/>
                          <a:stretch>
                            <a:fillRect l="-826" t="-875410" r="-387603" b="-177049"/>
                          </a:stretch>
                        </a:blipFill>
                      </a:tcPr>
                    </a:tc>
                    <a:tc>
                      <a:txBody>
                        <a:bodyPr/>
                        <a:lstStyle/>
                        <a:p>
                          <a:pPr algn="ctr"/>
                          <a:r>
                            <a:rPr lang="en-US" sz="1600" dirty="0" err="1" smtClean="0">
                              <a:latin typeface="Calibri" panose="020F0502020204030204" pitchFamily="34" charset="0"/>
                              <a:cs typeface="Calibri" panose="020F0502020204030204" pitchFamily="34" charset="0"/>
                            </a:rPr>
                            <a:t>biconditional</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4"/>
                          <a:stretch>
                            <a:fillRect l="-129883" t="-875410" r="-977" b="-177049"/>
                          </a:stretch>
                        </a:blipFill>
                      </a:tcPr>
                    </a:tc>
                  </a:tr>
                  <a:tr h="579120">
                    <a:tc>
                      <a:txBody>
                        <a:bodyPr/>
                        <a:lstStyle/>
                        <a:p>
                          <a:endParaRPr lang="en-US"/>
                        </a:p>
                      </a:txBody>
                      <a:tcPr anchor="ctr">
                        <a:blipFill rotWithShape="0">
                          <a:blip r:embed="rId4"/>
                          <a:stretch>
                            <a:fillRect l="-826" t="-626316" r="-387603" b="-13684"/>
                          </a:stretch>
                        </a:blipFill>
                      </a:tcPr>
                    </a:tc>
                    <a:tc>
                      <a:txBody>
                        <a:bodyPr/>
                        <a:lstStyle/>
                        <a:p>
                          <a:pPr algn="ctr"/>
                          <a:r>
                            <a:rPr lang="en-US" sz="1600" dirty="0" smtClean="0">
                              <a:latin typeface="Calibri" panose="020F0502020204030204" pitchFamily="34" charset="0"/>
                              <a:cs typeface="Calibri" panose="020F0502020204030204" pitchFamily="34" charset="0"/>
                            </a:rPr>
                            <a:t>exclusive disjunction</a:t>
                          </a:r>
                          <a:endParaRPr lang="en-US" sz="1600" dirty="0">
                            <a:latin typeface="Calibri" panose="020F0502020204030204" pitchFamily="34" charset="0"/>
                            <a:cs typeface="Calibri" panose="020F0502020204030204" pitchFamily="34" charset="0"/>
                          </a:endParaRPr>
                        </a:p>
                      </a:txBody>
                      <a:tcPr anchor="ctr"/>
                    </a:tc>
                    <a:tc>
                      <a:txBody>
                        <a:bodyPr/>
                        <a:lstStyle/>
                        <a:p>
                          <a:endParaRPr lang="en-US"/>
                        </a:p>
                      </a:txBody>
                      <a:tcPr anchor="ctr">
                        <a:blipFill rotWithShape="0">
                          <a:blip r:embed="rId4"/>
                          <a:stretch>
                            <a:fillRect l="-129883" t="-626316" r="-977" b="-13684"/>
                          </a:stretch>
                        </a:blipFill>
                      </a:tcPr>
                    </a:tc>
                  </a:tr>
                </a:tbl>
              </a:graphicData>
            </a:graphic>
          </p:graphicFrame>
        </mc:Fallback>
      </mc:AlternateContent>
    </p:spTree>
    <p:extLst>
      <p:ext uri="{BB962C8B-B14F-4D97-AF65-F5344CB8AC3E}">
        <p14:creationId xmlns:p14="http://schemas.microsoft.com/office/powerpoint/2010/main" val="237893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568" y="304800"/>
            <a:ext cx="7498080" cy="4800600"/>
          </a:xfrm>
        </p:spPr>
        <p:txBody>
          <a:bodyPr>
            <a:noAutofit/>
          </a:bodyPr>
          <a:lstStyle/>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2000" b="1" dirty="0" smtClean="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Textbook</a:t>
            </a:r>
            <a:r>
              <a:rPr lang="en-US" sz="2000" b="1" dirty="0" smtClean="0">
                <a:latin typeface="Calibri" panose="020F0502020204030204" pitchFamily="34" charset="0"/>
                <a:cs typeface="Calibri" panose="020F0502020204030204" pitchFamily="34" charset="0"/>
              </a:rPr>
              <a:t>: Ralph P. </a:t>
            </a:r>
            <a:r>
              <a:rPr lang="en-US" sz="2000" b="1" dirty="0" err="1" smtClean="0">
                <a:latin typeface="Calibri" panose="020F0502020204030204" pitchFamily="34" charset="0"/>
                <a:cs typeface="Calibri" panose="020F0502020204030204" pitchFamily="34" charset="0"/>
              </a:rPr>
              <a:t>Grimaldi</a:t>
            </a:r>
            <a:r>
              <a:rPr lang="en-US" sz="2000" b="1" dirty="0" smtClean="0">
                <a:latin typeface="Calibri" panose="020F0502020204030204" pitchFamily="34" charset="0"/>
                <a:cs typeface="Calibri" panose="020F0502020204030204" pitchFamily="34" charset="0"/>
              </a:rPr>
              <a:t>, Discrete and Combinatorial </a:t>
            </a:r>
            <a:r>
              <a:rPr lang="en-US" sz="2000" b="1" dirty="0" smtClean="0">
                <a:latin typeface="Calibri" panose="020F0502020204030204" pitchFamily="34" charset="0"/>
                <a:cs typeface="Calibri" panose="020F0502020204030204" pitchFamily="34" charset="0"/>
              </a:rPr>
              <a:t>Mathematics</a:t>
            </a:r>
          </a:p>
          <a:p>
            <a:pPr marL="82296" indent="0" algn="ctr">
              <a:buNone/>
            </a:pPr>
            <a:endParaRPr lang="en-US" sz="2000" b="1" dirty="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You may also consult with other books about mathematical logic.</a:t>
            </a:r>
            <a:endParaRPr lang="en-US" sz="2000" b="1" dirty="0" smtClean="0">
              <a:latin typeface="Calibri" panose="020F0502020204030204" pitchFamily="34" charset="0"/>
              <a:cs typeface="Calibri" panose="020F0502020204030204" pitchFamily="34" charset="0"/>
            </a:endParaRPr>
          </a:p>
          <a:p>
            <a:pPr marL="82296" indent="0" algn="ctr">
              <a:buNone/>
            </a:pPr>
            <a:endParaRPr lang="en-US" sz="2000" b="1" dirty="0" smtClean="0">
              <a:latin typeface="Calibri" panose="020F0502020204030204" pitchFamily="34" charset="0"/>
              <a:cs typeface="Calibri" panose="020F0502020204030204" pitchFamily="34" charset="0"/>
            </a:endParaRPr>
          </a:p>
          <a:p>
            <a:pPr marL="82296" indent="0" algn="ctr">
              <a:buNone/>
            </a:pPr>
            <a:r>
              <a:rPr lang="en-US" sz="4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endParaRPr lang="en-US" sz="4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18</a:t>
            </a:fld>
            <a:endParaRPr lang="en-US">
              <a:solidFill>
                <a:srgbClr val="E7DEC9">
                  <a:shade val="50000"/>
                  <a:satMod val="200000"/>
                </a:srgbClr>
              </a:solidFill>
            </a:endParaRPr>
          </a:p>
        </p:txBody>
      </p:sp>
    </p:spTree>
    <p:extLst>
      <p:ext uri="{BB962C8B-B14F-4D97-AF65-F5344CB8AC3E}">
        <p14:creationId xmlns:p14="http://schemas.microsoft.com/office/powerpoint/2010/main" val="26908996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rmAutofit fontScale="92500"/>
          </a:bodyPr>
          <a:lstStyle/>
          <a:p>
            <a:pPr marL="82296" indent="0" algn="just">
              <a:spcBef>
                <a:spcPts val="0"/>
              </a:spcBef>
              <a:buNone/>
            </a:pPr>
            <a:r>
              <a:rPr lang="en-US" sz="1600" dirty="0">
                <a:latin typeface="Calibri" panose="020F0502020204030204" pitchFamily="34" charset="0"/>
                <a:cs typeface="Calibri" panose="020F0502020204030204" pitchFamily="34" charset="0"/>
              </a:rPr>
              <a:t>Today, </a:t>
            </a:r>
            <a:r>
              <a:rPr lang="en-US" sz="1600" b="1" i="1" dirty="0">
                <a:latin typeface="Calibri" panose="020F0502020204030204" pitchFamily="34" charset="0"/>
                <a:cs typeface="Calibri" panose="020F0502020204030204" pitchFamily="34" charset="0"/>
              </a:rPr>
              <a:t>logic</a:t>
            </a:r>
            <a:r>
              <a:rPr lang="en-US" sz="1600" dirty="0">
                <a:latin typeface="Calibri" panose="020F0502020204030204" pitchFamily="34" charset="0"/>
                <a:cs typeface="Calibri" panose="020F0502020204030204" pitchFamily="34" charset="0"/>
              </a:rPr>
              <a:t> is a branch of </a:t>
            </a:r>
            <a:r>
              <a:rPr lang="en-US" sz="1600" b="1" i="1" dirty="0">
                <a:latin typeface="Calibri" panose="020F0502020204030204" pitchFamily="34" charset="0"/>
                <a:cs typeface="Calibri" panose="020F0502020204030204" pitchFamily="34" charset="0"/>
              </a:rPr>
              <a:t>mathematics</a:t>
            </a:r>
            <a:r>
              <a:rPr lang="en-US" sz="1600" dirty="0">
                <a:latin typeface="Calibri" panose="020F0502020204030204" pitchFamily="34" charset="0"/>
                <a:cs typeface="Calibri" panose="020F0502020204030204" pitchFamily="34" charset="0"/>
              </a:rPr>
              <a:t> and a branch of </a:t>
            </a:r>
            <a:r>
              <a:rPr lang="en-US" sz="1600" b="1" i="1" dirty="0">
                <a:latin typeface="Calibri" panose="020F0502020204030204" pitchFamily="34" charset="0"/>
                <a:cs typeface="Calibri" panose="020F0502020204030204" pitchFamily="34" charset="0"/>
              </a:rPr>
              <a:t>philosophy</a:t>
            </a:r>
            <a:r>
              <a:rPr lang="en-US" sz="1600" dirty="0" smtClean="0">
                <a:latin typeface="Calibri" panose="020F0502020204030204" pitchFamily="34" charset="0"/>
                <a:cs typeface="Calibri" panose="020F0502020204030204" pitchFamily="34" charset="0"/>
              </a:rPr>
              <a:t>. In </a:t>
            </a:r>
            <a:r>
              <a:rPr lang="en-US" sz="1600" dirty="0">
                <a:latin typeface="Calibri" panose="020F0502020204030204" pitchFamily="34" charset="0"/>
                <a:cs typeface="Calibri" panose="020F0502020204030204" pitchFamily="34" charset="0"/>
              </a:rPr>
              <a:t>most large universities, both departments offer courses in logic, and there is usually a lot of overlap between them.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Formal </a:t>
            </a:r>
            <a:r>
              <a:rPr lang="en-US" sz="1600" dirty="0">
                <a:latin typeface="Calibri" panose="020F0502020204030204" pitchFamily="34" charset="0"/>
                <a:cs typeface="Calibri" panose="020F0502020204030204" pitchFamily="34" charset="0"/>
              </a:rPr>
              <a:t>languages, deductive systems, and model-theoretic semantics are mathematical objects and, as such, the logician is interested in their mathematical properties and relations. </a:t>
            </a:r>
            <a:r>
              <a:rPr lang="en-US" sz="1600" dirty="0" smtClean="0">
                <a:latin typeface="Calibri" panose="020F0502020204030204" pitchFamily="34" charset="0"/>
                <a:cs typeface="Calibri" panose="020F0502020204030204" pitchFamily="34" charset="0"/>
              </a:rPr>
              <a:t>Soundness and completeness are </a:t>
            </a:r>
            <a:r>
              <a:rPr lang="en-US" sz="1600" dirty="0">
                <a:latin typeface="Calibri" panose="020F0502020204030204" pitchFamily="34" charset="0"/>
                <a:cs typeface="Calibri" panose="020F0502020204030204" pitchFamily="34" charset="0"/>
              </a:rPr>
              <a:t>typical examples.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Philosophically</a:t>
            </a:r>
            <a:r>
              <a:rPr lang="en-US" sz="1600" dirty="0">
                <a:latin typeface="Calibri" panose="020F0502020204030204" pitchFamily="34" charset="0"/>
                <a:cs typeface="Calibri" panose="020F0502020204030204" pitchFamily="34" charset="0"/>
              </a:rPr>
              <a:t>, logic is at least closely related to the study of </a:t>
            </a:r>
            <a:r>
              <a:rPr lang="en-US" sz="1600" b="1" i="1" dirty="0">
                <a:latin typeface="Calibri" panose="020F0502020204030204" pitchFamily="34" charset="0"/>
                <a:cs typeface="Calibri" panose="020F0502020204030204" pitchFamily="34" charset="0"/>
              </a:rPr>
              <a:t>correct reasoning</a:t>
            </a:r>
            <a:r>
              <a:rPr lang="en-US" sz="1600" dirty="0">
                <a:latin typeface="Calibri" panose="020F0502020204030204" pitchFamily="34" charset="0"/>
                <a:cs typeface="Calibri" panose="020F0502020204030204" pitchFamily="34" charset="0"/>
              </a:rPr>
              <a:t>. Reasoning is an epistemic, mental activity. So logic is at least closely allied with epistemology.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Logic </a:t>
            </a:r>
            <a:r>
              <a:rPr lang="en-US" sz="1600" dirty="0">
                <a:latin typeface="Calibri" panose="020F0502020204030204" pitchFamily="34" charset="0"/>
                <a:cs typeface="Calibri" panose="020F0502020204030204" pitchFamily="34" charset="0"/>
              </a:rPr>
              <a:t>is also a central branch of </a:t>
            </a:r>
            <a:r>
              <a:rPr lang="en-US" sz="1600" b="1" i="1" dirty="0">
                <a:latin typeface="Calibri" panose="020F0502020204030204" pitchFamily="34" charset="0"/>
                <a:cs typeface="Calibri" panose="020F0502020204030204" pitchFamily="34" charset="0"/>
              </a:rPr>
              <a:t>computer science</a:t>
            </a:r>
            <a:r>
              <a:rPr lang="en-US" sz="1600" dirty="0">
                <a:latin typeface="Calibri" panose="020F0502020204030204" pitchFamily="34" charset="0"/>
                <a:cs typeface="Calibri" panose="020F0502020204030204" pitchFamily="34" charset="0"/>
              </a:rPr>
              <a:t>, due, in part, to interesting computational relations in logical systems, and, in part, to the close connection between formal deductive argumentation and </a:t>
            </a:r>
            <a:r>
              <a:rPr lang="en-US" sz="1600" dirty="0" smtClean="0">
                <a:latin typeface="Calibri" panose="020F0502020204030204" pitchFamily="34" charset="0"/>
                <a:cs typeface="Calibri" panose="020F0502020204030204" pitchFamily="34" charset="0"/>
              </a:rPr>
              <a:t>reasoning.</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Typically, a logic consists of a </a:t>
            </a:r>
            <a:r>
              <a:rPr lang="en-US" sz="1600" b="1" i="1" dirty="0">
                <a:latin typeface="Calibri" panose="020F0502020204030204" pitchFamily="34" charset="0"/>
                <a:cs typeface="Calibri" panose="020F0502020204030204" pitchFamily="34" charset="0"/>
              </a:rPr>
              <a:t>formal or informal language</a:t>
            </a:r>
            <a:r>
              <a:rPr lang="en-US" sz="1600" dirty="0">
                <a:latin typeface="Calibri" panose="020F0502020204030204" pitchFamily="34" charset="0"/>
                <a:cs typeface="Calibri" panose="020F0502020204030204" pitchFamily="34" charset="0"/>
              </a:rPr>
              <a:t> together with a </a:t>
            </a:r>
            <a:r>
              <a:rPr lang="en-US" sz="1600" b="1" i="1" dirty="0">
                <a:latin typeface="Calibri" panose="020F0502020204030204" pitchFamily="34" charset="0"/>
                <a:cs typeface="Calibri" panose="020F0502020204030204" pitchFamily="34" charset="0"/>
              </a:rPr>
              <a:t>deductive system</a:t>
            </a:r>
            <a:r>
              <a:rPr lang="en-US" sz="1600" dirty="0">
                <a:latin typeface="Calibri" panose="020F0502020204030204" pitchFamily="34" charset="0"/>
                <a:cs typeface="Calibri" panose="020F0502020204030204" pitchFamily="34" charset="0"/>
              </a:rPr>
              <a:t> and/or a </a:t>
            </a:r>
            <a:r>
              <a:rPr lang="en-US" sz="1600" b="1" i="1" dirty="0">
                <a:latin typeface="Calibri" panose="020F0502020204030204" pitchFamily="34" charset="0"/>
                <a:cs typeface="Calibri" panose="020F0502020204030204" pitchFamily="34" charset="0"/>
              </a:rPr>
              <a:t>model-theoretic semantics</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language has components that correspond to a part of a </a:t>
            </a:r>
            <a:r>
              <a:rPr lang="en-US" sz="1600" b="1" i="1" dirty="0">
                <a:latin typeface="Calibri" panose="020F0502020204030204" pitchFamily="34" charset="0"/>
                <a:cs typeface="Calibri" panose="020F0502020204030204" pitchFamily="34" charset="0"/>
              </a:rPr>
              <a:t>natural language</a:t>
            </a:r>
            <a:r>
              <a:rPr lang="en-US" sz="1600" dirty="0">
                <a:latin typeface="Calibri" panose="020F0502020204030204" pitchFamily="34" charset="0"/>
                <a:cs typeface="Calibri" panose="020F0502020204030204" pitchFamily="34" charset="0"/>
              </a:rPr>
              <a:t> like </a:t>
            </a:r>
            <a:r>
              <a:rPr lang="en-US" sz="1600" dirty="0" smtClean="0">
                <a:latin typeface="Calibri" panose="020F0502020204030204" pitchFamily="34" charset="0"/>
                <a:cs typeface="Calibri" panose="020F0502020204030204" pitchFamily="34" charset="0"/>
              </a:rPr>
              <a:t>English, Greek, or Persian. </a:t>
            </a:r>
            <a:r>
              <a:rPr lang="en-US" sz="1600" dirty="0">
                <a:latin typeface="Calibri" panose="020F0502020204030204" pitchFamily="34" charset="0"/>
                <a:cs typeface="Calibri" panose="020F0502020204030204" pitchFamily="34" charset="0"/>
              </a:rPr>
              <a:t>The deductive system is to capture, codify, or simply record </a:t>
            </a:r>
            <a:r>
              <a:rPr lang="en-US" sz="1600" b="1" i="1" dirty="0">
                <a:latin typeface="Calibri" panose="020F0502020204030204" pitchFamily="34" charset="0"/>
                <a:cs typeface="Calibri" panose="020F0502020204030204" pitchFamily="34" charset="0"/>
              </a:rPr>
              <a:t>arguments</a:t>
            </a:r>
            <a:r>
              <a:rPr lang="en-US" sz="1600" dirty="0">
                <a:latin typeface="Calibri" panose="020F0502020204030204" pitchFamily="34" charset="0"/>
                <a:cs typeface="Calibri" panose="020F0502020204030204" pitchFamily="34" charset="0"/>
              </a:rPr>
              <a:t> that are </a:t>
            </a:r>
            <a:r>
              <a:rPr lang="en-US" sz="1600" b="1" i="1" dirty="0">
                <a:latin typeface="Calibri" panose="020F0502020204030204" pitchFamily="34" charset="0"/>
                <a:cs typeface="Calibri" panose="020F0502020204030204" pitchFamily="34" charset="0"/>
              </a:rPr>
              <a:t>valid</a:t>
            </a:r>
            <a:r>
              <a:rPr lang="en-US" sz="1600" dirty="0">
                <a:latin typeface="Calibri" panose="020F0502020204030204" pitchFamily="34" charset="0"/>
                <a:cs typeface="Calibri" panose="020F0502020204030204" pitchFamily="34" charset="0"/>
              </a:rPr>
              <a:t> for the given language, and the semantics is to capture, codify, or record the </a:t>
            </a:r>
            <a:r>
              <a:rPr lang="en-US" sz="1600" b="1" i="1" dirty="0">
                <a:latin typeface="Calibri" panose="020F0502020204030204" pitchFamily="34" charset="0"/>
                <a:cs typeface="Calibri" panose="020F0502020204030204" pitchFamily="34" charset="0"/>
              </a:rPr>
              <a:t>meanings</a:t>
            </a:r>
            <a:r>
              <a:rPr lang="en-US" sz="1600" dirty="0">
                <a:latin typeface="Calibri" panose="020F0502020204030204" pitchFamily="34" charset="0"/>
                <a:cs typeface="Calibri" panose="020F0502020204030204" pitchFamily="34" charset="0"/>
              </a:rPr>
              <a:t>, or </a:t>
            </a:r>
            <a:r>
              <a:rPr lang="en-US" sz="1600" b="1" i="1" dirty="0">
                <a:latin typeface="Calibri" panose="020F0502020204030204" pitchFamily="34" charset="0"/>
                <a:cs typeface="Calibri" panose="020F0502020204030204" pitchFamily="34" charset="0"/>
              </a:rPr>
              <a:t>truth-conditions</a:t>
            </a:r>
            <a:r>
              <a:rPr lang="en-US" sz="1600" dirty="0">
                <a:latin typeface="Calibri" panose="020F0502020204030204" pitchFamily="34" charset="0"/>
                <a:cs typeface="Calibri" panose="020F0502020204030204" pitchFamily="34" charset="0"/>
              </a:rPr>
              <a:t> for at least part of the language.</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482024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Typically, ordinary deductive reasoning takes place in a natural language, or perhaps a natural language augmented with some mathematical symbols. So our question begins with the relationship between a natural language and a formal language</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One view is that the formal languages accurately exhibit actual features of </a:t>
            </a:r>
            <a:r>
              <a:rPr lang="en-US" sz="1600" b="1" i="1" dirty="0">
                <a:latin typeface="Calibri" panose="020F0502020204030204" pitchFamily="34" charset="0"/>
                <a:cs typeface="Calibri" panose="020F0502020204030204" pitchFamily="34" charset="0"/>
              </a:rPr>
              <a:t>certain fragments of a natural language</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Another view is that a </a:t>
            </a:r>
            <a:r>
              <a:rPr lang="en-US" sz="1600" b="1" i="1" dirty="0">
                <a:latin typeface="Calibri" panose="020F0502020204030204" pitchFamily="34" charset="0"/>
                <a:cs typeface="Calibri" panose="020F0502020204030204" pitchFamily="34" charset="0"/>
              </a:rPr>
              <a:t>formal language </a:t>
            </a:r>
            <a:r>
              <a:rPr lang="en-US" sz="1600" dirty="0">
                <a:latin typeface="Calibri" panose="020F0502020204030204" pitchFamily="34" charset="0"/>
                <a:cs typeface="Calibri" panose="020F0502020204030204" pitchFamily="34" charset="0"/>
              </a:rPr>
              <a:t>is a </a:t>
            </a:r>
            <a:r>
              <a:rPr lang="en-US" sz="1600" b="1" i="1" dirty="0">
                <a:latin typeface="Calibri" panose="020F0502020204030204" pitchFamily="34" charset="0"/>
                <a:cs typeface="Calibri" panose="020F0502020204030204" pitchFamily="34" charset="0"/>
              </a:rPr>
              <a:t>mathematical model</a:t>
            </a:r>
            <a:r>
              <a:rPr lang="en-US" sz="1600" dirty="0">
                <a:latin typeface="Calibri" panose="020F0502020204030204" pitchFamily="34" charset="0"/>
                <a:cs typeface="Calibri" panose="020F0502020204030204" pitchFamily="34" charset="0"/>
              </a:rPr>
              <a:t> of a natural language in roughly the same sense as, say, a collection of point masses is a model of a system of physical objects, and the Bohr construction is a model of an atom</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In other words, a formal language displays certain features of natural languages, or idealizations thereof, while ignoring or simplifying other features</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On a view like this, </a:t>
            </a:r>
            <a:r>
              <a:rPr lang="en-US" sz="1600" b="1" i="1" dirty="0">
                <a:latin typeface="Calibri" panose="020F0502020204030204" pitchFamily="34" charset="0"/>
                <a:cs typeface="Calibri" panose="020F0502020204030204" pitchFamily="34" charset="0"/>
              </a:rPr>
              <a:t>deducibility</a:t>
            </a:r>
            <a:r>
              <a:rPr lang="en-US" sz="1600" dirty="0">
                <a:latin typeface="Calibri" panose="020F0502020204030204" pitchFamily="34" charset="0"/>
                <a:cs typeface="Calibri" panose="020F0502020204030204" pitchFamily="34" charset="0"/>
              </a:rPr>
              <a:t> and </a:t>
            </a:r>
            <a:r>
              <a:rPr lang="en-US" sz="1600" b="1" i="1" dirty="0">
                <a:latin typeface="Calibri" panose="020F0502020204030204" pitchFamily="34" charset="0"/>
                <a:cs typeface="Calibri" panose="020F0502020204030204" pitchFamily="34" charset="0"/>
              </a:rPr>
              <a:t>validity</a:t>
            </a:r>
            <a:r>
              <a:rPr lang="en-US" sz="1600" dirty="0">
                <a:latin typeface="Calibri" panose="020F0502020204030204" pitchFamily="34" charset="0"/>
                <a:cs typeface="Calibri" panose="020F0502020204030204" pitchFamily="34" charset="0"/>
              </a:rPr>
              <a:t> represent mathematical models of (perhaps different aspects of) correct reasoning in natural languages</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i="1" dirty="0" smtClean="0">
                <a:latin typeface="Calibri" panose="020F0502020204030204" pitchFamily="34" charset="0"/>
                <a:cs typeface="Calibri" panose="020F0502020204030204" pitchFamily="34" charset="0"/>
              </a:rPr>
              <a:t>Symbolic logic</a:t>
            </a:r>
            <a:r>
              <a:rPr lang="en-US" sz="1600" dirty="0" smtClean="0">
                <a:latin typeface="Calibri" panose="020F0502020204030204" pitchFamily="34" charset="0"/>
                <a:cs typeface="Calibri" panose="020F0502020204030204" pitchFamily="34" charset="0"/>
              </a:rPr>
              <a:t>, the </a:t>
            </a:r>
            <a:r>
              <a:rPr lang="en-US" sz="1600" dirty="0">
                <a:latin typeface="Calibri" panose="020F0502020204030204" pitchFamily="34" charset="0"/>
                <a:cs typeface="Calibri" panose="020F0502020204030204" pitchFamily="34" charset="0"/>
              </a:rPr>
              <a:t>study of symbolic abstractions that capture the formal features of logical </a:t>
            </a:r>
            <a:r>
              <a:rPr lang="en-US" sz="1600" dirty="0" smtClean="0">
                <a:latin typeface="Calibri" panose="020F0502020204030204" pitchFamily="34" charset="0"/>
                <a:cs typeface="Calibri" panose="020F0502020204030204" pitchFamily="34" charset="0"/>
              </a:rPr>
              <a:t>inference,</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is an example </a:t>
            </a:r>
            <a:r>
              <a:rPr lang="en-US" sz="1600" dirty="0">
                <a:latin typeface="Calibri" panose="020F0502020204030204" pitchFamily="34" charset="0"/>
                <a:cs typeface="Calibri" panose="020F0502020204030204" pitchFamily="34" charset="0"/>
              </a:rPr>
              <a:t>of formal logic. Symbolic logic is often divided into two main branches: </a:t>
            </a:r>
            <a:r>
              <a:rPr lang="en-US" sz="1600" b="1" i="1" dirty="0" smtClean="0">
                <a:latin typeface="Calibri" panose="020F0502020204030204" pitchFamily="34" charset="0"/>
                <a:cs typeface="Calibri" panose="020F0502020204030204" pitchFamily="34" charset="0"/>
              </a:rPr>
              <a:t>propositional logic </a:t>
            </a:r>
            <a:r>
              <a:rPr lang="en-US" sz="1600" dirty="0" smtClean="0">
                <a:latin typeface="Calibri" panose="020F0502020204030204" pitchFamily="34" charset="0"/>
                <a:cs typeface="Calibri" panose="020F0502020204030204" pitchFamily="34" charset="0"/>
              </a:rPr>
              <a:t>and </a:t>
            </a:r>
            <a:r>
              <a:rPr lang="en-US" sz="1600" b="1" i="1" dirty="0" smtClean="0">
                <a:latin typeface="Calibri" panose="020F0502020204030204" pitchFamily="34" charset="0"/>
                <a:cs typeface="Calibri" panose="020F0502020204030204" pitchFamily="34" charset="0"/>
              </a:rPr>
              <a:t>predicate logic </a:t>
            </a:r>
            <a:r>
              <a:rPr lang="en-US" sz="1600" dirty="0" smtClean="0">
                <a:latin typeface="Calibri" panose="020F0502020204030204" pitchFamily="34" charset="0"/>
                <a:cs typeface="Calibri" panose="020F0502020204030204" pitchFamily="34" charset="0"/>
              </a:rPr>
              <a:t>(</a:t>
            </a:r>
            <a:r>
              <a:rPr lang="en-US" sz="1600" b="1" i="1" dirty="0" smtClean="0">
                <a:latin typeface="Calibri" panose="020F0502020204030204" pitchFamily="34" charset="0"/>
                <a:cs typeface="Calibri" panose="020F0502020204030204" pitchFamily="34" charset="0"/>
              </a:rPr>
              <a:t>first-order logic</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481447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44168" y="1219199"/>
            <a:ext cx="7498080" cy="5366031"/>
          </a:xfrm>
        </p:spPr>
        <p:txBody>
          <a:bodyPr>
            <a:noAutofit/>
          </a:bodyPr>
          <a:lstStyle/>
          <a:p>
            <a:pPr marL="82296" indent="0" algn="just">
              <a:spcBef>
                <a:spcPts val="0"/>
              </a:spcBef>
              <a:buNone/>
            </a:pPr>
            <a:r>
              <a:rPr lang="en-US" sz="1550" dirty="0" smtClean="0">
                <a:latin typeface="Calibri" panose="020F0502020204030204" pitchFamily="34" charset="0"/>
                <a:cs typeface="Calibri" panose="020F0502020204030204" pitchFamily="34" charset="0"/>
              </a:rPr>
              <a:t>Symbolic </a:t>
            </a:r>
            <a:r>
              <a:rPr lang="en-US" sz="1550" dirty="0">
                <a:latin typeface="Calibri" panose="020F0502020204030204" pitchFamily="34" charset="0"/>
                <a:cs typeface="Calibri" panose="020F0502020204030204" pitchFamily="34" charset="0"/>
              </a:rPr>
              <a:t>logic is a </a:t>
            </a:r>
            <a:r>
              <a:rPr lang="en-US" sz="1550" b="1" i="1" dirty="0">
                <a:latin typeface="Calibri" panose="020F0502020204030204" pitchFamily="34" charset="0"/>
                <a:cs typeface="Calibri" panose="020F0502020204030204" pitchFamily="34" charset="0"/>
              </a:rPr>
              <a:t>mathematical model</a:t>
            </a:r>
            <a:r>
              <a:rPr lang="en-US" sz="1550" dirty="0">
                <a:latin typeface="Calibri" panose="020F0502020204030204" pitchFamily="34" charset="0"/>
                <a:cs typeface="Calibri" panose="020F0502020204030204" pitchFamily="34" charset="0"/>
              </a:rPr>
              <a:t> of </a:t>
            </a:r>
            <a:r>
              <a:rPr lang="en-US" sz="1550" dirty="0" smtClean="0">
                <a:latin typeface="Calibri" panose="020F0502020204030204" pitchFamily="34" charset="0"/>
                <a:cs typeface="Calibri" panose="020F0502020204030204" pitchFamily="34" charset="0"/>
              </a:rPr>
              <a:t>deductive thought. It is </a:t>
            </a:r>
            <a:r>
              <a:rPr lang="en-US" sz="1550" dirty="0">
                <a:latin typeface="Calibri" panose="020F0502020204030204" pitchFamily="34" charset="0"/>
                <a:cs typeface="Calibri" panose="020F0502020204030204" pitchFamily="34" charset="0"/>
              </a:rPr>
              <a:t>a </a:t>
            </a:r>
            <a:r>
              <a:rPr lang="en-US" sz="1550" dirty="0" smtClean="0">
                <a:latin typeface="Calibri" panose="020F0502020204030204" pitchFamily="34" charset="0"/>
                <a:cs typeface="Calibri" panose="020F0502020204030204" pitchFamily="34" charset="0"/>
              </a:rPr>
              <a:t>model in </a:t>
            </a:r>
            <a:r>
              <a:rPr lang="en-US" sz="1550" dirty="0">
                <a:latin typeface="Calibri" panose="020F0502020204030204" pitchFamily="34" charset="0"/>
                <a:cs typeface="Calibri" panose="020F0502020204030204" pitchFamily="34" charset="0"/>
              </a:rPr>
              <a:t>much the same way that modern probability theory is </a:t>
            </a:r>
            <a:r>
              <a:rPr lang="en-US" sz="1550" dirty="0" smtClean="0">
                <a:latin typeface="Calibri" panose="020F0502020204030204" pitchFamily="34" charset="0"/>
                <a:cs typeface="Calibri" panose="020F0502020204030204" pitchFamily="34" charset="0"/>
              </a:rPr>
              <a:t>a model </a:t>
            </a:r>
            <a:r>
              <a:rPr lang="en-US" sz="1550" dirty="0">
                <a:latin typeface="Calibri" panose="020F0502020204030204" pitchFamily="34" charset="0"/>
                <a:cs typeface="Calibri" panose="020F0502020204030204" pitchFamily="34" charset="0"/>
              </a:rPr>
              <a:t>for situations involving chance and </a:t>
            </a:r>
            <a:r>
              <a:rPr lang="en-US" sz="1550" dirty="0" smtClean="0">
                <a:latin typeface="Calibri" panose="020F0502020204030204" pitchFamily="34" charset="0"/>
                <a:cs typeface="Calibri" panose="020F0502020204030204" pitchFamily="34" charset="0"/>
              </a:rPr>
              <a:t>uncertainty.</a:t>
            </a:r>
          </a:p>
          <a:p>
            <a:pPr marL="82296" indent="0" algn="just">
              <a:spcBef>
                <a:spcPts val="0"/>
              </a:spcBef>
              <a:buNone/>
            </a:pPr>
            <a:r>
              <a:rPr lang="en-US" sz="1550" dirty="0" smtClean="0">
                <a:latin typeface="Calibri" panose="020F0502020204030204" pitchFamily="34" charset="0"/>
                <a:cs typeface="Calibri" panose="020F0502020204030204" pitchFamily="34" charset="0"/>
              </a:rPr>
              <a:t> </a:t>
            </a:r>
          </a:p>
          <a:p>
            <a:pPr marL="82296" indent="0" algn="just">
              <a:spcBef>
                <a:spcPts val="0"/>
              </a:spcBef>
              <a:buNone/>
            </a:pPr>
            <a:r>
              <a:rPr lang="en-US" sz="1550" dirty="0" smtClean="0">
                <a:latin typeface="Calibri" panose="020F0502020204030204" pitchFamily="34" charset="0"/>
                <a:cs typeface="Calibri" panose="020F0502020204030204" pitchFamily="34" charset="0"/>
              </a:rPr>
              <a:t>How </a:t>
            </a:r>
            <a:r>
              <a:rPr lang="en-US" sz="1550" dirty="0">
                <a:latin typeface="Calibri" panose="020F0502020204030204" pitchFamily="34" charset="0"/>
                <a:cs typeface="Calibri" panose="020F0502020204030204" pitchFamily="34" charset="0"/>
              </a:rPr>
              <a:t>are models constructed? You begin with a </a:t>
            </a:r>
            <a:r>
              <a:rPr lang="en-US" sz="1550" dirty="0" smtClean="0">
                <a:latin typeface="Calibri" panose="020F0502020204030204" pitchFamily="34" charset="0"/>
                <a:cs typeface="Calibri" panose="020F0502020204030204" pitchFamily="34" charset="0"/>
              </a:rPr>
              <a:t>real-life object</a:t>
            </a:r>
            <a:r>
              <a:rPr lang="en-US" sz="1550" dirty="0">
                <a:latin typeface="Calibri" panose="020F0502020204030204" pitchFamily="34" charset="0"/>
                <a:cs typeface="Calibri" panose="020F0502020204030204" pitchFamily="34" charset="0"/>
              </a:rPr>
              <a:t>, for example an airplane. Then you select some </a:t>
            </a:r>
            <a:r>
              <a:rPr lang="en-US" sz="1550" dirty="0" smtClean="0">
                <a:latin typeface="Calibri" panose="020F0502020204030204" pitchFamily="34" charset="0"/>
                <a:cs typeface="Calibri" panose="020F0502020204030204" pitchFamily="34" charset="0"/>
              </a:rPr>
              <a:t>features of </a:t>
            </a:r>
            <a:r>
              <a:rPr lang="en-US" sz="1550" dirty="0">
                <a:latin typeface="Calibri" panose="020F0502020204030204" pitchFamily="34" charset="0"/>
                <a:cs typeface="Calibri" panose="020F0502020204030204" pitchFamily="34" charset="0"/>
              </a:rPr>
              <a:t>this original object to be represented in the </a:t>
            </a:r>
            <a:r>
              <a:rPr lang="en-US" sz="1550" dirty="0" smtClean="0">
                <a:latin typeface="Calibri" panose="020F0502020204030204" pitchFamily="34" charset="0"/>
                <a:cs typeface="Calibri" panose="020F0502020204030204" pitchFamily="34" charset="0"/>
              </a:rPr>
              <a:t>model, for </a:t>
            </a:r>
            <a:r>
              <a:rPr lang="en-US" sz="1550" dirty="0">
                <a:latin typeface="Calibri" panose="020F0502020204030204" pitchFamily="34" charset="0"/>
                <a:cs typeface="Calibri" panose="020F0502020204030204" pitchFamily="34" charset="0"/>
              </a:rPr>
              <a:t>example its shape, and others to be ignored, for </a:t>
            </a:r>
            <a:r>
              <a:rPr lang="en-US" sz="1550" dirty="0" smtClean="0">
                <a:latin typeface="Calibri" panose="020F0502020204030204" pitchFamily="34" charset="0"/>
                <a:cs typeface="Calibri" panose="020F0502020204030204" pitchFamily="34" charset="0"/>
              </a:rPr>
              <a:t>example its </a:t>
            </a:r>
            <a:r>
              <a:rPr lang="en-US" sz="1550" dirty="0">
                <a:latin typeface="Calibri" panose="020F0502020204030204" pitchFamily="34" charset="0"/>
                <a:cs typeface="Calibri" panose="020F0502020204030204" pitchFamily="34" charset="0"/>
              </a:rPr>
              <a:t>size. </a:t>
            </a:r>
            <a:endParaRPr lang="en-US" sz="1550" dirty="0" smtClean="0">
              <a:latin typeface="Calibri" panose="020F0502020204030204" pitchFamily="34" charset="0"/>
              <a:cs typeface="Calibri" panose="020F0502020204030204" pitchFamily="34" charset="0"/>
            </a:endParaRPr>
          </a:p>
          <a:p>
            <a:pPr marL="82296" indent="0" algn="just">
              <a:spcBef>
                <a:spcPts val="0"/>
              </a:spcBef>
              <a:buNone/>
            </a:pPr>
            <a:endParaRPr lang="en-US" sz="1550" dirty="0" smtClean="0">
              <a:latin typeface="Calibri" panose="020F0502020204030204" pitchFamily="34" charset="0"/>
              <a:cs typeface="Calibri" panose="020F0502020204030204" pitchFamily="34" charset="0"/>
            </a:endParaRPr>
          </a:p>
          <a:p>
            <a:pPr marL="82296" indent="0">
              <a:spcBef>
                <a:spcPts val="0"/>
              </a:spcBef>
              <a:buNone/>
            </a:pPr>
            <a:r>
              <a:rPr lang="en-US" sz="1550" dirty="0" smtClean="0">
                <a:latin typeface="Calibri" panose="020F0502020204030204" pitchFamily="34" charset="0"/>
                <a:cs typeface="Calibri" panose="020F0502020204030204" pitchFamily="34" charset="0"/>
              </a:rPr>
              <a:t>The </a:t>
            </a:r>
            <a:r>
              <a:rPr lang="en-US" sz="1550" dirty="0">
                <a:latin typeface="Calibri" panose="020F0502020204030204" pitchFamily="34" charset="0"/>
                <a:cs typeface="Calibri" panose="020F0502020204030204" pitchFamily="34" charset="0"/>
              </a:rPr>
              <a:t>real-life </a:t>
            </a:r>
            <a:r>
              <a:rPr lang="en-US" sz="1550" dirty="0" smtClean="0">
                <a:latin typeface="Calibri" panose="020F0502020204030204" pitchFamily="34" charset="0"/>
                <a:cs typeface="Calibri" panose="020F0502020204030204" pitchFamily="34" charset="0"/>
              </a:rPr>
              <a:t>objects in logic are </a:t>
            </a:r>
            <a:r>
              <a:rPr lang="en-US" sz="1550" dirty="0">
                <a:latin typeface="Calibri" panose="020F0502020204030204" pitchFamily="34" charset="0"/>
                <a:cs typeface="Calibri" panose="020F0502020204030204" pitchFamily="34" charset="0"/>
              </a:rPr>
              <a:t>certain “</a:t>
            </a:r>
            <a:r>
              <a:rPr lang="en-US" sz="1550" b="1" i="1" dirty="0">
                <a:latin typeface="Calibri" panose="020F0502020204030204" pitchFamily="34" charset="0"/>
                <a:cs typeface="Calibri" panose="020F0502020204030204" pitchFamily="34" charset="0"/>
              </a:rPr>
              <a:t>logically correct</a:t>
            </a:r>
            <a:r>
              <a:rPr lang="en-US" sz="1550" dirty="0">
                <a:latin typeface="Calibri" panose="020F0502020204030204" pitchFamily="34" charset="0"/>
                <a:cs typeface="Calibri" panose="020F0502020204030204" pitchFamily="34" charset="0"/>
              </a:rPr>
              <a:t>” </a:t>
            </a:r>
            <a:r>
              <a:rPr lang="en-US" sz="1550" b="1" i="1" dirty="0">
                <a:latin typeface="Calibri" panose="020F0502020204030204" pitchFamily="34" charset="0"/>
                <a:cs typeface="Calibri" panose="020F0502020204030204" pitchFamily="34" charset="0"/>
              </a:rPr>
              <a:t>deductions</a:t>
            </a:r>
            <a:r>
              <a:rPr lang="en-US" sz="1550" dirty="0" smtClean="0">
                <a:latin typeface="Calibri" panose="020F0502020204030204" pitchFamily="34" charset="0"/>
                <a:cs typeface="Calibri" panose="020F0502020204030204" pitchFamily="34" charset="0"/>
              </a:rPr>
              <a:t>. For example,  </a:t>
            </a:r>
          </a:p>
          <a:p>
            <a:pPr marL="80963" indent="2374900">
              <a:buNone/>
            </a:pPr>
            <a:r>
              <a:rPr lang="en-US" sz="1550" dirty="0" smtClean="0">
                <a:solidFill>
                  <a:schemeClr val="accent1">
                    <a:lumMod val="75000"/>
                  </a:schemeClr>
                </a:solidFill>
                <a:latin typeface="Calibri" panose="020F0502020204030204" pitchFamily="34" charset="0"/>
                <a:cs typeface="Calibri" panose="020F0502020204030204" pitchFamily="34" charset="0"/>
              </a:rPr>
              <a:t>All </a:t>
            </a:r>
            <a:r>
              <a:rPr lang="en-US" sz="1550" dirty="0">
                <a:solidFill>
                  <a:schemeClr val="accent1">
                    <a:lumMod val="75000"/>
                  </a:schemeClr>
                </a:solidFill>
                <a:latin typeface="Calibri" panose="020F0502020204030204" pitchFamily="34" charset="0"/>
                <a:cs typeface="Calibri" panose="020F0502020204030204" pitchFamily="34" charset="0"/>
              </a:rPr>
              <a:t>men are </a:t>
            </a:r>
            <a:r>
              <a:rPr lang="en-US" sz="1550" dirty="0" smtClean="0">
                <a:solidFill>
                  <a:schemeClr val="accent1">
                    <a:lumMod val="75000"/>
                  </a:schemeClr>
                </a:solidFill>
                <a:latin typeface="Calibri" panose="020F0502020204030204" pitchFamily="34" charset="0"/>
                <a:cs typeface="Calibri" panose="020F0502020204030204" pitchFamily="34" charset="0"/>
              </a:rPr>
              <a:t>mortal. </a:t>
            </a:r>
          </a:p>
          <a:p>
            <a:pPr marL="80963" indent="2374900">
              <a:spcBef>
                <a:spcPts val="0"/>
              </a:spcBef>
              <a:buNone/>
            </a:pPr>
            <a:r>
              <a:rPr lang="en-US" sz="1550" dirty="0" smtClean="0">
                <a:solidFill>
                  <a:schemeClr val="accent1">
                    <a:lumMod val="75000"/>
                  </a:schemeClr>
                </a:solidFill>
                <a:latin typeface="Calibri" panose="020F0502020204030204" pitchFamily="34" charset="0"/>
                <a:cs typeface="Calibri" panose="020F0502020204030204" pitchFamily="34" charset="0"/>
              </a:rPr>
              <a:t>Socrates </a:t>
            </a:r>
            <a:r>
              <a:rPr lang="en-US" sz="1550" dirty="0">
                <a:solidFill>
                  <a:schemeClr val="accent1">
                    <a:lumMod val="75000"/>
                  </a:schemeClr>
                </a:solidFill>
                <a:latin typeface="Calibri" panose="020F0502020204030204" pitchFamily="34" charset="0"/>
                <a:cs typeface="Calibri" panose="020F0502020204030204" pitchFamily="34" charset="0"/>
              </a:rPr>
              <a:t>is a </a:t>
            </a:r>
            <a:r>
              <a:rPr lang="en-US" sz="1550" dirty="0" smtClean="0">
                <a:solidFill>
                  <a:schemeClr val="accent1">
                    <a:lumMod val="75000"/>
                  </a:schemeClr>
                </a:solidFill>
                <a:latin typeface="Calibri" panose="020F0502020204030204" pitchFamily="34" charset="0"/>
                <a:cs typeface="Calibri" panose="020F0502020204030204" pitchFamily="34" charset="0"/>
              </a:rPr>
              <a:t>man. </a:t>
            </a:r>
          </a:p>
          <a:p>
            <a:pPr marL="80963" indent="2374900">
              <a:spcBef>
                <a:spcPts val="0"/>
              </a:spcBef>
              <a:spcAft>
                <a:spcPts val="600"/>
              </a:spcAft>
              <a:buNone/>
            </a:pPr>
            <a:r>
              <a:rPr lang="en-US" sz="1550" dirty="0" smtClean="0">
                <a:solidFill>
                  <a:schemeClr val="accent3">
                    <a:lumMod val="75000"/>
                  </a:schemeClr>
                </a:solidFill>
                <a:latin typeface="Calibri" panose="020F0502020204030204" pitchFamily="34" charset="0"/>
                <a:cs typeface="Calibri" panose="020F0502020204030204" pitchFamily="34" charset="0"/>
              </a:rPr>
              <a:t>Therefore</a:t>
            </a:r>
            <a:r>
              <a:rPr lang="en-US" sz="1550" dirty="0">
                <a:solidFill>
                  <a:schemeClr val="accent3">
                    <a:lumMod val="75000"/>
                  </a:schemeClr>
                </a:solidFill>
                <a:latin typeface="Calibri" panose="020F0502020204030204" pitchFamily="34" charset="0"/>
                <a:cs typeface="Calibri" panose="020F0502020204030204" pitchFamily="34" charset="0"/>
              </a:rPr>
              <a:t>, Socrates is </a:t>
            </a:r>
            <a:r>
              <a:rPr lang="en-US" sz="1550" dirty="0" smtClean="0">
                <a:solidFill>
                  <a:schemeClr val="accent3">
                    <a:lumMod val="75000"/>
                  </a:schemeClr>
                </a:solidFill>
                <a:latin typeface="Calibri" panose="020F0502020204030204" pitchFamily="34" charset="0"/>
                <a:cs typeface="Calibri" panose="020F0502020204030204" pitchFamily="34" charset="0"/>
              </a:rPr>
              <a:t>mortal. </a:t>
            </a:r>
          </a:p>
          <a:p>
            <a:pPr marL="82296" indent="0" algn="just">
              <a:spcBef>
                <a:spcPts val="0"/>
              </a:spcBef>
              <a:buNone/>
            </a:pPr>
            <a:r>
              <a:rPr lang="en-US" sz="1550" dirty="0" smtClean="0">
                <a:latin typeface="Calibri" panose="020F0502020204030204" pitchFamily="34" charset="0"/>
                <a:cs typeface="Calibri" panose="020F0502020204030204" pitchFamily="34" charset="0"/>
              </a:rPr>
              <a:t>The </a:t>
            </a:r>
            <a:r>
              <a:rPr lang="en-US" sz="1550" b="1" i="1" dirty="0">
                <a:latin typeface="Calibri" panose="020F0502020204030204" pitchFamily="34" charset="0"/>
                <a:cs typeface="Calibri" panose="020F0502020204030204" pitchFamily="34" charset="0"/>
              </a:rPr>
              <a:t>validity</a:t>
            </a:r>
            <a:r>
              <a:rPr lang="en-US" sz="1550" dirty="0">
                <a:latin typeface="Calibri" panose="020F0502020204030204" pitchFamily="34" charset="0"/>
                <a:cs typeface="Calibri" panose="020F0502020204030204" pitchFamily="34" charset="0"/>
              </a:rPr>
              <a:t> of inferring the third sentence (the </a:t>
            </a:r>
            <a:r>
              <a:rPr lang="en-US" sz="1550" b="1" i="1" dirty="0" smtClean="0">
                <a:latin typeface="Calibri" panose="020F0502020204030204" pitchFamily="34" charset="0"/>
                <a:cs typeface="Calibri" panose="020F0502020204030204" pitchFamily="34" charset="0"/>
              </a:rPr>
              <a:t>conclusion</a:t>
            </a:r>
            <a:r>
              <a:rPr lang="en-US" sz="1550" dirty="0" smtClean="0">
                <a:latin typeface="Calibri" panose="020F0502020204030204" pitchFamily="34" charset="0"/>
                <a:cs typeface="Calibri" panose="020F0502020204030204" pitchFamily="34" charset="0"/>
              </a:rPr>
              <a:t>) from </a:t>
            </a:r>
            <a:r>
              <a:rPr lang="en-US" sz="1550" dirty="0">
                <a:latin typeface="Calibri" panose="020F0502020204030204" pitchFamily="34" charset="0"/>
                <a:cs typeface="Calibri" panose="020F0502020204030204" pitchFamily="34" charset="0"/>
              </a:rPr>
              <a:t>the first two (the </a:t>
            </a:r>
            <a:r>
              <a:rPr lang="en-US" sz="1550" b="1" i="1" dirty="0">
                <a:latin typeface="Calibri" panose="020F0502020204030204" pitchFamily="34" charset="0"/>
                <a:cs typeface="Calibri" panose="020F0502020204030204" pitchFamily="34" charset="0"/>
              </a:rPr>
              <a:t>assumptions</a:t>
            </a:r>
            <a:r>
              <a:rPr lang="en-US" sz="1550" dirty="0">
                <a:latin typeface="Calibri" panose="020F0502020204030204" pitchFamily="34" charset="0"/>
                <a:cs typeface="Calibri" panose="020F0502020204030204" pitchFamily="34" charset="0"/>
              </a:rPr>
              <a:t>) does not </a:t>
            </a:r>
            <a:r>
              <a:rPr lang="en-US" sz="1550" dirty="0" smtClean="0">
                <a:latin typeface="Calibri" panose="020F0502020204030204" pitchFamily="34" charset="0"/>
                <a:cs typeface="Calibri" panose="020F0502020204030204" pitchFamily="34" charset="0"/>
              </a:rPr>
              <a:t>depend on </a:t>
            </a:r>
            <a:r>
              <a:rPr lang="en-US" sz="1550" dirty="0">
                <a:latin typeface="Calibri" panose="020F0502020204030204" pitchFamily="34" charset="0"/>
                <a:cs typeface="Calibri" panose="020F0502020204030204" pitchFamily="34" charset="0"/>
              </a:rPr>
              <a:t>special idiosyncrasies of Socrates. The </a:t>
            </a:r>
            <a:r>
              <a:rPr lang="en-US" sz="1550" b="1" i="1" dirty="0">
                <a:latin typeface="Calibri" panose="020F0502020204030204" pitchFamily="34" charset="0"/>
                <a:cs typeface="Calibri" panose="020F0502020204030204" pitchFamily="34" charset="0"/>
              </a:rPr>
              <a:t>inference</a:t>
            </a:r>
            <a:r>
              <a:rPr lang="en-US" sz="1550" dirty="0">
                <a:latin typeface="Calibri" panose="020F0502020204030204" pitchFamily="34" charset="0"/>
                <a:cs typeface="Calibri" panose="020F0502020204030204" pitchFamily="34" charset="0"/>
              </a:rPr>
              <a:t> is </a:t>
            </a:r>
            <a:r>
              <a:rPr lang="en-US" sz="1550" dirty="0" smtClean="0">
                <a:latin typeface="Calibri" panose="020F0502020204030204" pitchFamily="34" charset="0"/>
                <a:cs typeface="Calibri" panose="020F0502020204030204" pitchFamily="34" charset="0"/>
              </a:rPr>
              <a:t>justified by </a:t>
            </a:r>
            <a:r>
              <a:rPr lang="en-US" sz="1550" dirty="0">
                <a:latin typeface="Calibri" panose="020F0502020204030204" pitchFamily="34" charset="0"/>
                <a:cs typeface="Calibri" panose="020F0502020204030204" pitchFamily="34" charset="0"/>
              </a:rPr>
              <a:t>the form of the sentences rather than by </a:t>
            </a:r>
            <a:r>
              <a:rPr lang="en-US" sz="1550" dirty="0" smtClean="0">
                <a:latin typeface="Calibri" panose="020F0502020204030204" pitchFamily="34" charset="0"/>
                <a:cs typeface="Calibri" panose="020F0502020204030204" pitchFamily="34" charset="0"/>
              </a:rPr>
              <a:t>empirical facts </a:t>
            </a:r>
            <a:r>
              <a:rPr lang="en-US" sz="1550" dirty="0">
                <a:latin typeface="Calibri" panose="020F0502020204030204" pitchFamily="34" charset="0"/>
                <a:cs typeface="Calibri" panose="020F0502020204030204" pitchFamily="34" charset="0"/>
              </a:rPr>
              <a:t>about mortality. It is not really important here </a:t>
            </a:r>
            <a:r>
              <a:rPr lang="en-US" sz="1550" dirty="0" smtClean="0">
                <a:latin typeface="Calibri" panose="020F0502020204030204" pitchFamily="34" charset="0"/>
                <a:cs typeface="Calibri" panose="020F0502020204030204" pitchFamily="34" charset="0"/>
              </a:rPr>
              <a:t>what “mortal</a:t>
            </a:r>
            <a:r>
              <a:rPr lang="en-US" sz="1550" dirty="0">
                <a:latin typeface="Calibri" panose="020F0502020204030204" pitchFamily="34" charset="0"/>
                <a:cs typeface="Calibri" panose="020F0502020204030204" pitchFamily="34" charset="0"/>
              </a:rPr>
              <a:t>” means; it does matter what “</a:t>
            </a:r>
            <a:r>
              <a:rPr lang="en-US" sz="1550" b="1" i="1" dirty="0">
                <a:latin typeface="Calibri" panose="020F0502020204030204" pitchFamily="34" charset="0"/>
                <a:cs typeface="Calibri" panose="020F0502020204030204" pitchFamily="34" charset="0"/>
              </a:rPr>
              <a:t>all</a:t>
            </a:r>
            <a:r>
              <a:rPr lang="en-US" sz="1550" dirty="0">
                <a:latin typeface="Calibri" panose="020F0502020204030204" pitchFamily="34" charset="0"/>
                <a:cs typeface="Calibri" panose="020F0502020204030204" pitchFamily="34" charset="0"/>
              </a:rPr>
              <a:t>”</a:t>
            </a:r>
            <a:r>
              <a:rPr lang="en-US" sz="1550" b="1" i="1" dirty="0">
                <a:latin typeface="Calibri" panose="020F0502020204030204" pitchFamily="34" charset="0"/>
                <a:cs typeface="Calibri" panose="020F0502020204030204" pitchFamily="34" charset="0"/>
              </a:rPr>
              <a:t> </a:t>
            </a:r>
            <a:r>
              <a:rPr lang="en-US" sz="1550" dirty="0" smtClean="0">
                <a:latin typeface="Calibri" panose="020F0502020204030204" pitchFamily="34" charset="0"/>
                <a:cs typeface="Calibri" panose="020F0502020204030204" pitchFamily="34" charset="0"/>
              </a:rPr>
              <a:t>means. </a:t>
            </a:r>
          </a:p>
          <a:p>
            <a:pPr marL="80963" indent="2374900">
              <a:buNone/>
            </a:pPr>
            <a:r>
              <a:rPr lang="en-US" sz="1550" dirty="0" err="1" smtClean="0">
                <a:solidFill>
                  <a:schemeClr val="accent1">
                    <a:lumMod val="75000"/>
                  </a:schemeClr>
                </a:solidFill>
                <a:latin typeface="Calibri" panose="020F0502020204030204" pitchFamily="34" charset="0"/>
                <a:cs typeface="Calibri" panose="020F0502020204030204" pitchFamily="34" charset="0"/>
              </a:rPr>
              <a:t>Borogoves</a:t>
            </a:r>
            <a:r>
              <a:rPr lang="en-US" sz="1550" dirty="0" smtClean="0">
                <a:solidFill>
                  <a:schemeClr val="accent1">
                    <a:lumMod val="75000"/>
                  </a:schemeClr>
                </a:solidFill>
                <a:latin typeface="Calibri" panose="020F0502020204030204" pitchFamily="34" charset="0"/>
                <a:cs typeface="Calibri" panose="020F0502020204030204" pitchFamily="34" charset="0"/>
              </a:rPr>
              <a:t> </a:t>
            </a:r>
            <a:r>
              <a:rPr lang="en-US" sz="1550" dirty="0">
                <a:solidFill>
                  <a:schemeClr val="accent1">
                    <a:lumMod val="75000"/>
                  </a:schemeClr>
                </a:solidFill>
                <a:latin typeface="Calibri" panose="020F0502020204030204" pitchFamily="34" charset="0"/>
                <a:cs typeface="Calibri" panose="020F0502020204030204" pitchFamily="34" charset="0"/>
              </a:rPr>
              <a:t>are </a:t>
            </a:r>
            <a:r>
              <a:rPr lang="en-US" sz="1550" dirty="0" err="1">
                <a:solidFill>
                  <a:schemeClr val="accent1">
                    <a:lumMod val="75000"/>
                  </a:schemeClr>
                </a:solidFill>
                <a:latin typeface="Calibri" panose="020F0502020204030204" pitchFamily="34" charset="0"/>
                <a:cs typeface="Calibri" panose="020F0502020204030204" pitchFamily="34" charset="0"/>
              </a:rPr>
              <a:t>mimsy</a:t>
            </a:r>
            <a:r>
              <a:rPr lang="en-US" sz="1550" dirty="0">
                <a:solidFill>
                  <a:schemeClr val="accent1">
                    <a:lumMod val="75000"/>
                  </a:schemeClr>
                </a:solidFill>
                <a:latin typeface="Calibri" panose="020F0502020204030204" pitchFamily="34" charset="0"/>
                <a:cs typeface="Calibri" panose="020F0502020204030204" pitchFamily="34" charset="0"/>
              </a:rPr>
              <a:t> whenever it is </a:t>
            </a:r>
            <a:r>
              <a:rPr lang="en-US" sz="1550" dirty="0" err="1" smtClean="0">
                <a:solidFill>
                  <a:schemeClr val="accent1">
                    <a:lumMod val="75000"/>
                  </a:schemeClr>
                </a:solidFill>
                <a:latin typeface="Calibri" panose="020F0502020204030204" pitchFamily="34" charset="0"/>
                <a:cs typeface="Calibri" panose="020F0502020204030204" pitchFamily="34" charset="0"/>
              </a:rPr>
              <a:t>brillig</a:t>
            </a:r>
            <a:r>
              <a:rPr lang="en-US" sz="1550" dirty="0" smtClean="0">
                <a:solidFill>
                  <a:schemeClr val="accent1">
                    <a:lumMod val="75000"/>
                  </a:schemeClr>
                </a:solidFill>
                <a:latin typeface="Calibri" panose="020F0502020204030204" pitchFamily="34" charset="0"/>
                <a:cs typeface="Calibri" panose="020F0502020204030204" pitchFamily="34" charset="0"/>
              </a:rPr>
              <a:t>.</a:t>
            </a:r>
            <a:r>
              <a:rPr lang="en-US" sz="1550" dirty="0" smtClean="0">
                <a:latin typeface="Calibri" panose="020F0502020204030204" pitchFamily="34" charset="0"/>
                <a:cs typeface="Calibri" panose="020F0502020204030204" pitchFamily="34" charset="0"/>
              </a:rPr>
              <a:t> </a:t>
            </a:r>
          </a:p>
          <a:p>
            <a:pPr marL="80963" indent="2374900">
              <a:lnSpc>
                <a:spcPct val="110000"/>
              </a:lnSpc>
              <a:spcBef>
                <a:spcPts val="0"/>
              </a:spcBef>
              <a:buNone/>
            </a:pPr>
            <a:r>
              <a:rPr lang="en-US" sz="1550" dirty="0" smtClean="0">
                <a:solidFill>
                  <a:schemeClr val="accent1">
                    <a:lumMod val="75000"/>
                  </a:schemeClr>
                </a:solidFill>
                <a:latin typeface="Calibri" panose="020F0502020204030204" pitchFamily="34" charset="0"/>
                <a:cs typeface="Calibri" panose="020F0502020204030204" pitchFamily="34" charset="0"/>
              </a:rPr>
              <a:t>It </a:t>
            </a:r>
            <a:r>
              <a:rPr lang="en-US" sz="1550" dirty="0">
                <a:solidFill>
                  <a:schemeClr val="accent1">
                    <a:lumMod val="75000"/>
                  </a:schemeClr>
                </a:solidFill>
                <a:latin typeface="Calibri" panose="020F0502020204030204" pitchFamily="34" charset="0"/>
                <a:cs typeface="Calibri" panose="020F0502020204030204" pitchFamily="34" charset="0"/>
              </a:rPr>
              <a:t>is now </a:t>
            </a:r>
            <a:r>
              <a:rPr lang="en-US" sz="1550" dirty="0" err="1">
                <a:solidFill>
                  <a:schemeClr val="accent1">
                    <a:lumMod val="75000"/>
                  </a:schemeClr>
                </a:solidFill>
                <a:latin typeface="Calibri" panose="020F0502020204030204" pitchFamily="34" charset="0"/>
                <a:cs typeface="Calibri" panose="020F0502020204030204" pitchFamily="34" charset="0"/>
              </a:rPr>
              <a:t>brillig</a:t>
            </a:r>
            <a:r>
              <a:rPr lang="en-US" sz="1550" dirty="0">
                <a:solidFill>
                  <a:schemeClr val="accent1">
                    <a:lumMod val="75000"/>
                  </a:schemeClr>
                </a:solidFill>
                <a:latin typeface="Calibri" panose="020F0502020204030204" pitchFamily="34" charset="0"/>
                <a:cs typeface="Calibri" panose="020F0502020204030204" pitchFamily="34" charset="0"/>
              </a:rPr>
              <a:t>, and this thing is a </a:t>
            </a:r>
            <a:r>
              <a:rPr lang="en-US" sz="1550" dirty="0" err="1" smtClean="0">
                <a:solidFill>
                  <a:schemeClr val="accent1">
                    <a:lumMod val="75000"/>
                  </a:schemeClr>
                </a:solidFill>
                <a:latin typeface="Calibri" panose="020F0502020204030204" pitchFamily="34" charset="0"/>
                <a:cs typeface="Calibri" panose="020F0502020204030204" pitchFamily="34" charset="0"/>
              </a:rPr>
              <a:t>borogove</a:t>
            </a:r>
            <a:r>
              <a:rPr lang="en-US" sz="1550" dirty="0" smtClean="0">
                <a:solidFill>
                  <a:schemeClr val="accent1">
                    <a:lumMod val="75000"/>
                  </a:schemeClr>
                </a:solidFill>
                <a:latin typeface="Calibri" panose="020F0502020204030204" pitchFamily="34" charset="0"/>
                <a:cs typeface="Calibri" panose="020F0502020204030204" pitchFamily="34" charset="0"/>
              </a:rPr>
              <a:t>.</a:t>
            </a:r>
            <a:r>
              <a:rPr lang="en-US" sz="1550" dirty="0" smtClean="0">
                <a:latin typeface="Calibri" panose="020F0502020204030204" pitchFamily="34" charset="0"/>
                <a:cs typeface="Calibri" panose="020F0502020204030204" pitchFamily="34" charset="0"/>
              </a:rPr>
              <a:t> </a:t>
            </a:r>
          </a:p>
          <a:p>
            <a:pPr marL="80963" indent="2374900">
              <a:lnSpc>
                <a:spcPct val="110000"/>
              </a:lnSpc>
              <a:spcBef>
                <a:spcPts val="0"/>
              </a:spcBef>
              <a:buNone/>
            </a:pPr>
            <a:r>
              <a:rPr lang="en-US" sz="1550" dirty="0" smtClean="0">
                <a:solidFill>
                  <a:schemeClr val="accent3">
                    <a:lumMod val="75000"/>
                  </a:schemeClr>
                </a:solidFill>
                <a:latin typeface="Calibri" panose="020F0502020204030204" pitchFamily="34" charset="0"/>
                <a:cs typeface="Calibri" panose="020F0502020204030204" pitchFamily="34" charset="0"/>
              </a:rPr>
              <a:t>Hence, </a:t>
            </a:r>
            <a:r>
              <a:rPr lang="en-US" sz="1550" dirty="0">
                <a:solidFill>
                  <a:schemeClr val="accent3">
                    <a:lumMod val="75000"/>
                  </a:schemeClr>
                </a:solidFill>
                <a:latin typeface="Calibri" panose="020F0502020204030204" pitchFamily="34" charset="0"/>
                <a:cs typeface="Calibri" panose="020F0502020204030204" pitchFamily="34" charset="0"/>
              </a:rPr>
              <a:t>this thing is </a:t>
            </a:r>
            <a:r>
              <a:rPr lang="en-US" sz="1550" dirty="0" err="1">
                <a:solidFill>
                  <a:schemeClr val="accent3">
                    <a:lumMod val="75000"/>
                  </a:schemeClr>
                </a:solidFill>
                <a:latin typeface="Calibri" panose="020F0502020204030204" pitchFamily="34" charset="0"/>
                <a:cs typeface="Calibri" panose="020F0502020204030204" pitchFamily="34" charset="0"/>
              </a:rPr>
              <a:t>mimsy</a:t>
            </a:r>
            <a:r>
              <a:rPr lang="en-US" sz="1550" dirty="0" smtClean="0">
                <a:solidFill>
                  <a:schemeClr val="accent3">
                    <a:lumMod val="75000"/>
                  </a:schemeClr>
                </a:solidFill>
                <a:latin typeface="Calibri" panose="020F0502020204030204" pitchFamily="34" charset="0"/>
                <a:cs typeface="Calibri" panose="020F0502020204030204" pitchFamily="34" charset="0"/>
              </a:rPr>
              <a:t>.</a:t>
            </a:r>
          </a:p>
          <a:p>
            <a:pPr marL="82296" indent="0" algn="just">
              <a:buNone/>
            </a:pPr>
            <a:r>
              <a:rPr lang="en-US" sz="1550" dirty="0">
                <a:latin typeface="Calibri" panose="020F0502020204030204" pitchFamily="34" charset="0"/>
                <a:cs typeface="Calibri" panose="020F0502020204030204" pitchFamily="34" charset="0"/>
              </a:rPr>
              <a:t>Again we can recognize that the third sentence follows from the first two, </a:t>
            </a:r>
            <a:r>
              <a:rPr lang="en-US" sz="1550" dirty="0" smtClean="0">
                <a:latin typeface="Calibri" panose="020F0502020204030204" pitchFamily="34" charset="0"/>
                <a:cs typeface="Calibri" panose="020F0502020204030204" pitchFamily="34" charset="0"/>
              </a:rPr>
              <a:t>even without </a:t>
            </a:r>
            <a:r>
              <a:rPr lang="en-US" sz="1550" dirty="0">
                <a:latin typeface="Calibri" panose="020F0502020204030204" pitchFamily="34" charset="0"/>
                <a:cs typeface="Calibri" panose="020F0502020204030204" pitchFamily="34" charset="0"/>
              </a:rPr>
              <a:t>the slightest idea of what a </a:t>
            </a:r>
            <a:r>
              <a:rPr lang="en-US" sz="1550" dirty="0" err="1">
                <a:latin typeface="Calibri" panose="020F0502020204030204" pitchFamily="34" charset="0"/>
                <a:cs typeface="Calibri" panose="020F0502020204030204" pitchFamily="34" charset="0"/>
              </a:rPr>
              <a:t>mimsy</a:t>
            </a:r>
            <a:r>
              <a:rPr lang="en-US" sz="1550" dirty="0">
                <a:latin typeface="Calibri" panose="020F0502020204030204" pitchFamily="34" charset="0"/>
                <a:cs typeface="Calibri" panose="020F0502020204030204" pitchFamily="34" charset="0"/>
              </a:rPr>
              <a:t> </a:t>
            </a:r>
            <a:r>
              <a:rPr lang="en-US" sz="1550" dirty="0" err="1">
                <a:latin typeface="Calibri" panose="020F0502020204030204" pitchFamily="34" charset="0"/>
                <a:cs typeface="Calibri" panose="020F0502020204030204" pitchFamily="34" charset="0"/>
              </a:rPr>
              <a:t>borogove</a:t>
            </a:r>
            <a:r>
              <a:rPr lang="en-US" sz="1550" dirty="0">
                <a:latin typeface="Calibri" panose="020F0502020204030204" pitchFamily="34" charset="0"/>
                <a:cs typeface="Calibri" panose="020F0502020204030204" pitchFamily="34" charset="0"/>
              </a:rPr>
              <a:t> might look like.</a:t>
            </a: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186938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We </a:t>
                </a:r>
                <a:r>
                  <a:rPr lang="en-US" sz="1600" dirty="0">
                    <a:latin typeface="Calibri" panose="020F0502020204030204" pitchFamily="34" charset="0"/>
                    <a:cs typeface="Calibri" panose="020F0502020204030204" pitchFamily="34" charset="0"/>
                  </a:rPr>
                  <a:t>will present two models</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first </a:t>
                </a:r>
                <a:r>
                  <a:rPr lang="en-US" sz="1600" dirty="0" smtClean="0">
                    <a:latin typeface="Calibri" panose="020F0502020204030204" pitchFamily="34" charset="0"/>
                    <a:cs typeface="Calibri" panose="020F0502020204030204" pitchFamily="34" charset="0"/>
                  </a:rPr>
                  <a:t>(</a:t>
                </a:r>
                <a:r>
                  <a:rPr lang="en-US" sz="1600" b="1" i="1" dirty="0" smtClean="0">
                    <a:latin typeface="Calibri" panose="020F0502020204030204" pitchFamily="34" charset="0"/>
                    <a:cs typeface="Calibri" panose="020F0502020204030204" pitchFamily="34" charset="0"/>
                  </a:rPr>
                  <a:t>sentential</a:t>
                </a:r>
                <a:r>
                  <a:rPr lang="en-US" sz="1600" dirty="0" smtClean="0">
                    <a:latin typeface="Calibri" panose="020F0502020204030204" pitchFamily="34" charset="0"/>
                    <a:cs typeface="Calibri" panose="020F0502020204030204" pitchFamily="34" charset="0"/>
                  </a:rPr>
                  <a:t> or </a:t>
                </a:r>
                <a:r>
                  <a:rPr lang="en-US" sz="1600" b="1" i="1" dirty="0" smtClean="0">
                    <a:latin typeface="Calibri" panose="020F0502020204030204" pitchFamily="34" charset="0"/>
                    <a:cs typeface="Calibri" panose="020F0502020204030204" pitchFamily="34" charset="0"/>
                  </a:rPr>
                  <a:t>propositional logic</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is very simple </a:t>
                </a:r>
                <a:r>
                  <a:rPr lang="en-US" sz="1600" dirty="0">
                    <a:latin typeface="Calibri" panose="020F0502020204030204" pitchFamily="34" charset="0"/>
                    <a:cs typeface="Calibri" panose="020F0502020204030204" pitchFamily="34" charset="0"/>
                  </a:rPr>
                  <a:t>and </a:t>
                </a:r>
                <a:r>
                  <a:rPr lang="en-US" sz="1600" dirty="0" smtClean="0">
                    <a:latin typeface="Calibri" panose="020F0502020204030204" pitchFamily="34" charset="0"/>
                    <a:cs typeface="Calibri" panose="020F0502020204030204" pitchFamily="34" charset="0"/>
                  </a:rPr>
                  <a:t>is woefully inadequate </a:t>
                </a:r>
                <a:r>
                  <a:rPr lang="en-US" sz="1600" dirty="0">
                    <a:latin typeface="Calibri" panose="020F0502020204030204" pitchFamily="34" charset="0"/>
                    <a:cs typeface="Calibri" panose="020F0502020204030204" pitchFamily="34" charset="0"/>
                  </a:rPr>
                  <a:t>for </a:t>
                </a:r>
                <a:r>
                  <a:rPr lang="en-US" sz="1600" dirty="0" smtClean="0">
                    <a:latin typeface="Calibri" panose="020F0502020204030204" pitchFamily="34" charset="0"/>
                    <a:cs typeface="Calibri" panose="020F0502020204030204" pitchFamily="34" charset="0"/>
                  </a:rPr>
                  <a:t>interesting </a:t>
                </a:r>
                <a:r>
                  <a:rPr lang="en-US" sz="1600" dirty="0">
                    <a:latin typeface="Calibri" panose="020F0502020204030204" pitchFamily="34" charset="0"/>
                    <a:cs typeface="Calibri" panose="020F0502020204030204" pitchFamily="34" charset="0"/>
                  </a:rPr>
                  <a:t>deductions. Its </a:t>
                </a:r>
                <a:r>
                  <a:rPr lang="en-US" sz="1600" dirty="0" smtClean="0">
                    <a:latin typeface="Calibri" panose="020F0502020204030204" pitchFamily="34" charset="0"/>
                    <a:cs typeface="Calibri" panose="020F0502020204030204" pitchFamily="34" charset="0"/>
                  </a:rPr>
                  <a:t>inadequacy stems </a:t>
                </a:r>
                <a:r>
                  <a:rPr lang="en-US" sz="1600" dirty="0">
                    <a:latin typeface="Calibri" panose="020F0502020204030204" pitchFamily="34" charset="0"/>
                    <a:cs typeface="Calibri" panose="020F0502020204030204" pitchFamily="34" charset="0"/>
                  </a:rPr>
                  <a:t>from the fact that it preserves only some crude properties of real-life </a:t>
                </a:r>
                <a:r>
                  <a:rPr lang="en-US" sz="1600" dirty="0" smtClean="0">
                    <a:latin typeface="Calibri" panose="020F0502020204030204" pitchFamily="34" charset="0"/>
                    <a:cs typeface="Calibri" panose="020F0502020204030204" pitchFamily="34" charset="0"/>
                  </a:rPr>
                  <a:t>deductions.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second model (</a:t>
                </a:r>
                <a:r>
                  <a:rPr lang="en-US" sz="1600" b="1" i="1" dirty="0">
                    <a:latin typeface="Calibri" panose="020F0502020204030204" pitchFamily="34" charset="0"/>
                    <a:cs typeface="Calibri" panose="020F0502020204030204" pitchFamily="34" charset="0"/>
                  </a:rPr>
                  <a:t>first-order logic</a:t>
                </a:r>
                <a:r>
                  <a:rPr lang="en-US" sz="1600" dirty="0">
                    <a:latin typeface="Calibri" panose="020F0502020204030204" pitchFamily="34" charset="0"/>
                    <a:cs typeface="Calibri" panose="020F0502020204030204" pitchFamily="34" charset="0"/>
                  </a:rPr>
                  <a:t>) is admirably suited to </a:t>
                </a:r>
                <a:r>
                  <a:rPr lang="en-US" sz="1600" dirty="0" smtClean="0">
                    <a:latin typeface="Calibri" panose="020F0502020204030204" pitchFamily="34" charset="0"/>
                    <a:cs typeface="Calibri" panose="020F0502020204030204" pitchFamily="34" charset="0"/>
                  </a:rPr>
                  <a:t>deductions encountered </a:t>
                </a:r>
                <a:r>
                  <a:rPr lang="en-US" sz="1600" dirty="0">
                    <a:latin typeface="Calibri" panose="020F0502020204030204" pitchFamily="34" charset="0"/>
                    <a:cs typeface="Calibri" panose="020F0502020204030204" pitchFamily="34" charset="0"/>
                  </a:rPr>
                  <a:t>in mathematics. When a </a:t>
                </a:r>
                <a:r>
                  <a:rPr lang="en-US" sz="1600" dirty="0" smtClean="0">
                    <a:latin typeface="Calibri" panose="020F0502020204030204" pitchFamily="34" charset="0"/>
                    <a:cs typeface="Calibri" panose="020F0502020204030204" pitchFamily="34" charset="0"/>
                  </a:rPr>
                  <a:t>mathematician </a:t>
                </a:r>
                <a:r>
                  <a:rPr lang="en-US" sz="1600" dirty="0">
                    <a:latin typeface="Calibri" panose="020F0502020204030204" pitchFamily="34" charset="0"/>
                    <a:cs typeface="Calibri" panose="020F0502020204030204" pitchFamily="34" charset="0"/>
                  </a:rPr>
                  <a:t>asserts that a </a:t>
                </a:r>
                <a:r>
                  <a:rPr lang="en-US" sz="1600" dirty="0" smtClean="0">
                    <a:latin typeface="Calibri" panose="020F0502020204030204" pitchFamily="34" charset="0"/>
                    <a:cs typeface="Calibri" panose="020F0502020204030204" pitchFamily="34" charset="0"/>
                  </a:rPr>
                  <a:t>particular sentence follows </a:t>
                </a:r>
                <a:r>
                  <a:rPr lang="en-US" sz="1600" dirty="0">
                    <a:latin typeface="Calibri" panose="020F0502020204030204" pitchFamily="34" charset="0"/>
                    <a:cs typeface="Calibri" panose="020F0502020204030204" pitchFamily="34" charset="0"/>
                  </a:rPr>
                  <a:t>from the axioms of </a:t>
                </a:r>
                <a:r>
                  <a:rPr lang="en-US" sz="1600" dirty="0" smtClean="0">
                    <a:latin typeface="Calibri" panose="020F0502020204030204" pitchFamily="34" charset="0"/>
                    <a:cs typeface="Calibri" panose="020F0502020204030204" pitchFamily="34" charset="0"/>
                  </a:rPr>
                  <a:t>some </a:t>
                </a:r>
                <a:r>
                  <a:rPr lang="en-US" sz="1600" dirty="0">
                    <a:latin typeface="Calibri" panose="020F0502020204030204" pitchFamily="34" charset="0"/>
                    <a:cs typeface="Calibri" panose="020F0502020204030204" pitchFamily="34" charset="0"/>
                  </a:rPr>
                  <a:t>theory, he or she means that </a:t>
                </a:r>
                <a:r>
                  <a:rPr lang="en-US" sz="1600" dirty="0" smtClean="0">
                    <a:latin typeface="Calibri" panose="020F0502020204030204" pitchFamily="34" charset="0"/>
                    <a:cs typeface="Calibri" panose="020F0502020204030204" pitchFamily="34" charset="0"/>
                  </a:rPr>
                  <a:t>this deduction </a:t>
                </a:r>
                <a:r>
                  <a:rPr lang="en-US" sz="1600" dirty="0">
                    <a:latin typeface="Calibri" panose="020F0502020204030204" pitchFamily="34" charset="0"/>
                    <a:cs typeface="Calibri" panose="020F0502020204030204" pitchFamily="34" charset="0"/>
                  </a:rPr>
                  <a:t>can be translated to one in our model</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We do not study </a:t>
                </a:r>
                <a:r>
                  <a:rPr lang="en-US" sz="1600" b="1" i="1" dirty="0" smtClean="0">
                    <a:latin typeface="Calibri" panose="020F0502020204030204" pitchFamily="34" charset="0"/>
                    <a:cs typeface="Calibri" panose="020F0502020204030204" pitchFamily="34" charset="0"/>
                  </a:rPr>
                  <a:t>many-valued </a:t>
                </a:r>
                <a:r>
                  <a:rPr lang="en-US" sz="1600" b="1" i="1" dirty="0">
                    <a:latin typeface="Calibri" panose="020F0502020204030204" pitchFamily="34" charset="0"/>
                    <a:cs typeface="Calibri" panose="020F0502020204030204" pitchFamily="34" charset="0"/>
                  </a:rPr>
                  <a:t>logic</a:t>
                </a:r>
                <a:r>
                  <a:rPr lang="en-US" sz="1600" dirty="0">
                    <a:latin typeface="Calibri" panose="020F0502020204030204" pitchFamily="34" charset="0"/>
                    <a:cs typeface="Calibri" panose="020F0502020204030204" pitchFamily="34" charset="0"/>
                  </a:rPr>
                  <a:t>, </a:t>
                </a:r>
                <a:r>
                  <a:rPr lang="en-US" sz="1600" b="1" i="1" dirty="0">
                    <a:latin typeface="Calibri" panose="020F0502020204030204" pitchFamily="34" charset="0"/>
                    <a:cs typeface="Calibri" panose="020F0502020204030204" pitchFamily="34" charset="0"/>
                  </a:rPr>
                  <a:t>modal logic</a:t>
                </a:r>
                <a:r>
                  <a:rPr lang="en-US" sz="1600" dirty="0">
                    <a:latin typeface="Calibri" panose="020F0502020204030204" pitchFamily="34" charset="0"/>
                    <a:cs typeface="Calibri" panose="020F0502020204030204" pitchFamily="34" charset="0"/>
                  </a:rPr>
                  <a:t>, or </a:t>
                </a:r>
                <a:r>
                  <a:rPr lang="en-US" sz="1600" b="1" i="1" dirty="0">
                    <a:latin typeface="Calibri" panose="020F0502020204030204" pitchFamily="34" charset="0"/>
                    <a:cs typeface="Calibri" panose="020F0502020204030204" pitchFamily="34" charset="0"/>
                  </a:rPr>
                  <a:t>intuitionistic </a:t>
                </a:r>
                <a:r>
                  <a:rPr lang="en-US" sz="1600" b="1" i="1" dirty="0" smtClean="0">
                    <a:latin typeface="Calibri" panose="020F0502020204030204" pitchFamily="34" charset="0"/>
                    <a:cs typeface="Calibri" panose="020F0502020204030204" pitchFamily="34" charset="0"/>
                  </a:rPr>
                  <a:t>logic</a:t>
                </a:r>
                <a:r>
                  <a:rPr lang="en-US" sz="1600" dirty="0" smtClean="0">
                    <a:latin typeface="Calibri" panose="020F0502020204030204" pitchFamily="34" charset="0"/>
                    <a:cs typeface="Calibri" panose="020F0502020204030204" pitchFamily="34" charset="0"/>
                  </a:rPr>
                  <a:t>, which </a:t>
                </a:r>
                <a:r>
                  <a:rPr lang="en-US" sz="1600" dirty="0">
                    <a:latin typeface="Calibri" panose="020F0502020204030204" pitchFamily="34" charset="0"/>
                    <a:cs typeface="Calibri" panose="020F0502020204030204" pitchFamily="34" charset="0"/>
                  </a:rPr>
                  <a:t>represent different selections of properties of real-life deductions</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spcAft>
                    <a:spcPts val="600"/>
                  </a:spcAft>
                  <a:buNone/>
                </a:pPr>
                <a:r>
                  <a:rPr lang="en-US" sz="1600" dirty="0" smtClean="0">
                    <a:latin typeface="Calibri" panose="020F0502020204030204" pitchFamily="34" charset="0"/>
                    <a:cs typeface="Calibri" panose="020F0502020204030204" pitchFamily="34" charset="0"/>
                  </a:rPr>
                  <a:t>As an example </a:t>
                </a:r>
                <a:r>
                  <a:rPr lang="en-US" sz="1600" dirty="0">
                    <a:latin typeface="Calibri" panose="020F0502020204030204" pitchFamily="34" charset="0"/>
                    <a:cs typeface="Calibri" panose="020F0502020204030204" pitchFamily="34" charset="0"/>
                  </a:rPr>
                  <a:t>of the </a:t>
                </a:r>
                <a:r>
                  <a:rPr lang="en-US" sz="1600" dirty="0" smtClean="0">
                    <a:latin typeface="Calibri" panose="020F0502020204030204" pitchFamily="34" charset="0"/>
                    <a:cs typeface="Calibri" panose="020F0502020204030204" pitchFamily="34" charset="0"/>
                  </a:rPr>
                  <a:t>expressiveness of the </a:t>
                </a:r>
                <a:r>
                  <a:rPr lang="en-US" sz="1600" dirty="0">
                    <a:latin typeface="Calibri" panose="020F0502020204030204" pitchFamily="34" charset="0"/>
                    <a:cs typeface="Calibri" panose="020F0502020204030204" pitchFamily="34" charset="0"/>
                  </a:rPr>
                  <a:t>formal </a:t>
                </a:r>
                <a:r>
                  <a:rPr lang="en-US" sz="1600" dirty="0" smtClean="0">
                    <a:latin typeface="Calibri" panose="020F0502020204030204" pitchFamily="34" charset="0"/>
                    <a:cs typeface="Calibri" panose="020F0502020204030204" pitchFamily="34" charset="0"/>
                  </a:rPr>
                  <a:t>language of first-order </a:t>
                </a:r>
                <a:r>
                  <a:rPr lang="en-US" sz="1600" dirty="0" smtClean="0">
                    <a:latin typeface="Calibri" panose="020F0502020204030204" pitchFamily="34" charset="0"/>
                    <a:cs typeface="Calibri" panose="020F0502020204030204" pitchFamily="34" charset="0"/>
                  </a:rPr>
                  <a:t>logic, take </a:t>
                </a:r>
                <a:r>
                  <a:rPr lang="en-US" sz="1600" dirty="0">
                    <a:latin typeface="Calibri" panose="020F0502020204030204" pitchFamily="34" charset="0"/>
                    <a:cs typeface="Calibri" panose="020F0502020204030204" pitchFamily="34" charset="0"/>
                  </a:rPr>
                  <a:t>the English sentence that asserts </a:t>
                </a:r>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If the same things are members of a </a:t>
                </a:r>
                <a:r>
                  <a:rPr lang="en-US" sz="1600" dirty="0" smtClean="0">
                    <a:latin typeface="Calibri" panose="020F0502020204030204" pitchFamily="34" charset="0"/>
                    <a:cs typeface="Calibri" panose="020F0502020204030204" pitchFamily="34" charset="0"/>
                  </a:rPr>
                  <a:t>first object </a:t>
                </a:r>
                <a:r>
                  <a:rPr lang="en-US" sz="1600" dirty="0">
                    <a:latin typeface="Calibri" panose="020F0502020204030204" pitchFamily="34" charset="0"/>
                    <a:cs typeface="Calibri" panose="020F0502020204030204" pitchFamily="34" charset="0"/>
                  </a:rPr>
                  <a:t>as are members of a second object, then those objects are the same.” </a:t>
                </a:r>
                <a:r>
                  <a:rPr lang="en-US" sz="1600" dirty="0" smtClean="0">
                    <a:latin typeface="Calibri" panose="020F0502020204030204" pitchFamily="34" charset="0"/>
                    <a:cs typeface="Calibri" panose="020F0502020204030204" pitchFamily="34" charset="0"/>
                  </a:rPr>
                  <a:t>This can </a:t>
                </a:r>
                <a:r>
                  <a:rPr lang="en-US" sz="1600" dirty="0">
                    <a:latin typeface="Calibri" panose="020F0502020204030204" pitchFamily="34" charset="0"/>
                    <a:cs typeface="Calibri" panose="020F0502020204030204" pitchFamily="34" charset="0"/>
                  </a:rPr>
                  <a:t>be translated into our first-order language as</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14:m>
                  <m:oMathPara xmlns:m="http://schemas.openxmlformats.org/officeDocument/2006/math">
                    <m:oMathParaPr>
                      <m:jc m:val="centerGroup"/>
                    </m:oMathParaPr>
                    <m:oMath xmlns:m="http://schemas.openxmlformats.org/officeDocument/2006/math">
                      <m:r>
                        <a:rPr lang="es-ES" sz="1600" b="1" i="1" dirty="0" smtClean="0">
                          <a:latin typeface="Cambria Math" panose="02040503050406030204" pitchFamily="18" charset="0"/>
                        </a:rPr>
                        <m:t>∀</m:t>
                      </m:r>
                      <m:r>
                        <a:rPr lang="es-ES" sz="1600" i="1" dirty="0">
                          <a:latin typeface="Cambria Math" panose="02040503050406030204" pitchFamily="18" charset="0"/>
                        </a:rPr>
                        <m:t>𝑥</m:t>
                      </m:r>
                      <m:r>
                        <a:rPr lang="en-US" sz="1600" b="0" i="1" dirty="0" smtClean="0">
                          <a:latin typeface="Cambria Math" panose="02040503050406030204" pitchFamily="18" charset="0"/>
                        </a:rPr>
                        <m:t>.</m:t>
                      </m:r>
                      <m:r>
                        <a:rPr lang="es-ES" sz="1600" i="1" dirty="0">
                          <a:latin typeface="Cambria Math" panose="02040503050406030204" pitchFamily="18" charset="0"/>
                        </a:rPr>
                        <m:t> </m:t>
                      </m:r>
                      <m:r>
                        <a:rPr lang="es-ES" sz="1600" b="1" i="1" dirty="0">
                          <a:latin typeface="Cambria Math" panose="02040503050406030204" pitchFamily="18" charset="0"/>
                        </a:rPr>
                        <m:t>∀</m:t>
                      </m:r>
                      <m:r>
                        <a:rPr lang="es-ES" sz="1600" i="1" dirty="0">
                          <a:latin typeface="Cambria Math" panose="02040503050406030204" pitchFamily="18" charset="0"/>
                        </a:rPr>
                        <m:t>𝑦</m:t>
                      </m:r>
                      <m:r>
                        <a:rPr lang="en-US" sz="1600" b="0" i="1" dirty="0" smtClean="0">
                          <a:latin typeface="Cambria Math" panose="02040503050406030204" pitchFamily="18" charset="0"/>
                        </a:rPr>
                        <m:t>.</m:t>
                      </m:r>
                      <m:r>
                        <a:rPr lang="en-US" sz="1600" b="1" i="1" dirty="0" smtClean="0">
                          <a:latin typeface="Cambria Math" panose="02040503050406030204" pitchFamily="18" charset="0"/>
                        </a:rPr>
                        <m:t>(</m:t>
                      </m:r>
                      <m:r>
                        <a:rPr lang="es-ES" sz="1600" b="1" i="1" dirty="0">
                          <a:latin typeface="Cambria Math" panose="02040503050406030204" pitchFamily="18" charset="0"/>
                        </a:rPr>
                        <m:t>∀</m:t>
                      </m:r>
                      <m:r>
                        <a:rPr lang="es-ES" sz="1600" i="1" dirty="0">
                          <a:latin typeface="Cambria Math" panose="02040503050406030204" pitchFamily="18" charset="0"/>
                        </a:rPr>
                        <m:t>𝑧</m:t>
                      </m:r>
                      <m:r>
                        <a:rPr lang="en-US" sz="1600" b="0" i="1" dirty="0" smtClean="0">
                          <a:latin typeface="Cambria Math" panose="02040503050406030204" pitchFamily="18" charset="0"/>
                        </a:rPr>
                        <m:t>. </m:t>
                      </m:r>
                      <m:r>
                        <a:rPr lang="en-US" sz="1600" b="1" i="1" dirty="0" smtClean="0">
                          <a:latin typeface="Cambria Math" panose="02040503050406030204" pitchFamily="18" charset="0"/>
                        </a:rPr>
                        <m:t>(</m:t>
                      </m:r>
                      <m:r>
                        <a:rPr lang="es-ES" sz="1600" i="1" dirty="0">
                          <a:latin typeface="Cambria Math" panose="02040503050406030204" pitchFamily="18" charset="0"/>
                        </a:rPr>
                        <m:t>𝑧</m:t>
                      </m:r>
                      <m:r>
                        <a:rPr lang="es-ES" sz="1600" i="1" dirty="0">
                          <a:latin typeface="Cambria Math" panose="02040503050406030204" pitchFamily="18" charset="0"/>
                        </a:rPr>
                        <m:t>∈</m:t>
                      </m:r>
                      <m:r>
                        <a:rPr lang="es-ES" sz="1600" i="1" dirty="0">
                          <a:latin typeface="Cambria Math" panose="02040503050406030204" pitchFamily="18" charset="0"/>
                        </a:rPr>
                        <m:t>𝑥</m:t>
                      </m:r>
                      <m:r>
                        <a:rPr lang="en-US" sz="1600" b="0" i="1" dirty="0" smtClean="0">
                          <a:latin typeface="Cambria Math" panose="02040503050406030204" pitchFamily="18" charset="0"/>
                          <a:ea typeface="Cambria Math" panose="02040503050406030204" pitchFamily="18" charset="0"/>
                        </a:rPr>
                        <m:t>⟷</m:t>
                      </m:r>
                      <m:r>
                        <a:rPr lang="es-ES" sz="1600" i="1" dirty="0">
                          <a:latin typeface="Cambria Math" panose="02040503050406030204" pitchFamily="18" charset="0"/>
                        </a:rPr>
                        <m:t>𝑧</m:t>
                      </m:r>
                      <m:r>
                        <a:rPr lang="es-ES" sz="1600" i="1" dirty="0">
                          <a:latin typeface="Cambria Math" panose="02040503050406030204" pitchFamily="18" charset="0"/>
                        </a:rPr>
                        <m:t>∈</m:t>
                      </m:r>
                      <m:r>
                        <a:rPr lang="es-ES" sz="1600" i="1" dirty="0">
                          <a:latin typeface="Cambria Math" panose="02040503050406030204" pitchFamily="18" charset="0"/>
                        </a:rPr>
                        <m:t>𝑦</m:t>
                      </m:r>
                      <m:r>
                        <a:rPr lang="en-US" sz="1600" b="1" i="1" dirty="0" smtClean="0">
                          <a:latin typeface="Cambria Math" panose="02040503050406030204" pitchFamily="18" charset="0"/>
                        </a:rPr>
                        <m:t>)</m:t>
                      </m:r>
                      <m:r>
                        <a:rPr lang="es-ES" sz="1600" b="1" i="1" dirty="0" smtClean="0">
                          <a:latin typeface="Cambria Math" panose="02040503050406030204" pitchFamily="18" charset="0"/>
                          <a:ea typeface="Cambria Math" panose="02040503050406030204" pitchFamily="18" charset="0"/>
                        </a:rPr>
                        <m:t>⟶</m:t>
                      </m:r>
                      <m:r>
                        <a:rPr lang="es-ES" sz="1600" i="1" dirty="0">
                          <a:latin typeface="Cambria Math" panose="02040503050406030204" pitchFamily="18" charset="0"/>
                        </a:rPr>
                        <m:t>𝑥</m:t>
                      </m:r>
                      <m:r>
                        <a:rPr lang="es-ES" sz="1600" b="1" i="1" dirty="0">
                          <a:latin typeface="Cambria Math" panose="02040503050406030204" pitchFamily="18" charset="0"/>
                        </a:rPr>
                        <m:t>=</m:t>
                      </m:r>
                      <m:r>
                        <a:rPr lang="es-ES" sz="1600" i="1" dirty="0">
                          <a:latin typeface="Cambria Math" panose="02040503050406030204" pitchFamily="18" charset="0"/>
                        </a:rPr>
                        <m:t>𝑦</m:t>
                      </m:r>
                      <m:r>
                        <a:rPr lang="en-US" sz="1600" b="1" i="1" dirty="0" smtClean="0">
                          <a:latin typeface="Cambria Math" panose="02040503050406030204" pitchFamily="18" charset="0"/>
                        </a:rPr>
                        <m:t>)</m:t>
                      </m:r>
                      <m:r>
                        <a:rPr lang="es-ES" sz="1600" i="1" dirty="0">
                          <a:latin typeface="Cambria Math" panose="02040503050406030204" pitchFamily="18" charset="0"/>
                        </a:rPr>
                        <m:t>.</m:t>
                      </m:r>
                    </m:oMath>
                  </m:oMathPara>
                </a14:m>
                <a:endParaRPr lang="en-US" sz="1600"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006004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Propositional Logic</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We construct a language </a:t>
                </a:r>
                <a:r>
                  <a:rPr lang="en-US" sz="1600" dirty="0">
                    <a:latin typeface="Calibri" panose="020F0502020204030204" pitchFamily="34" charset="0"/>
                    <a:cs typeface="Calibri" panose="020F0502020204030204" pitchFamily="34" charset="0"/>
                  </a:rPr>
                  <a:t>into which we can translate </a:t>
                </a:r>
                <a:r>
                  <a:rPr lang="en-US" sz="1600" dirty="0" smtClean="0">
                    <a:latin typeface="Calibri" panose="020F0502020204030204" pitchFamily="34" charset="0"/>
                    <a:cs typeface="Calibri" panose="020F0502020204030204" pitchFamily="34" charset="0"/>
                  </a:rPr>
                  <a:t>English (or Persian) sentences. Unlike </a:t>
                </a:r>
                <a:r>
                  <a:rPr lang="en-US" sz="1600" dirty="0">
                    <a:latin typeface="Calibri" panose="020F0502020204030204" pitchFamily="34" charset="0"/>
                    <a:cs typeface="Calibri" panose="020F0502020204030204" pitchFamily="34" charset="0"/>
                  </a:rPr>
                  <a:t>natural languages (such as </a:t>
                </a:r>
                <a:r>
                  <a:rPr lang="en-US" sz="1600" dirty="0" smtClean="0">
                    <a:latin typeface="Calibri" panose="020F0502020204030204" pitchFamily="34" charset="0"/>
                    <a:cs typeface="Calibri" panose="020F0502020204030204" pitchFamily="34" charset="0"/>
                  </a:rPr>
                  <a:t>English or Persian), </a:t>
                </a:r>
                <a:r>
                  <a:rPr lang="en-US" sz="1600" dirty="0">
                    <a:latin typeface="Calibri" panose="020F0502020204030204" pitchFamily="34" charset="0"/>
                    <a:cs typeface="Calibri" panose="020F0502020204030204" pitchFamily="34" charset="0"/>
                  </a:rPr>
                  <a:t>it will be a formal language, with </a:t>
                </a:r>
                <a:r>
                  <a:rPr lang="en-US" sz="1600" dirty="0" smtClean="0">
                    <a:latin typeface="Calibri" panose="020F0502020204030204" pitchFamily="34" charset="0"/>
                    <a:cs typeface="Calibri" panose="020F0502020204030204" pitchFamily="34" charset="0"/>
                  </a:rPr>
                  <a:t>precise formation </a:t>
                </a:r>
                <a:r>
                  <a:rPr lang="en-US" sz="1600" dirty="0">
                    <a:latin typeface="Calibri" panose="020F0502020204030204" pitchFamily="34" charset="0"/>
                    <a:cs typeface="Calibri" panose="020F0502020204030204" pitchFamily="34" charset="0"/>
                  </a:rPr>
                  <a:t>rules</a:t>
                </a:r>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As </a:t>
                </a:r>
                <a:r>
                  <a:rPr lang="en-US" sz="1600" dirty="0">
                    <a:latin typeface="Calibri" panose="020F0502020204030204" pitchFamily="34" charset="0"/>
                    <a:cs typeface="Calibri" panose="020F0502020204030204" pitchFamily="34" charset="0"/>
                  </a:rPr>
                  <a:t>a first example, the English sentence “</a:t>
                </a:r>
                <a:r>
                  <a:rPr lang="en-US" sz="1600" dirty="0" smtClean="0">
                    <a:latin typeface="Calibri" panose="020F0502020204030204" pitchFamily="34" charset="0"/>
                    <a:cs typeface="Calibri" panose="020F0502020204030204" pitchFamily="34" charset="0"/>
                  </a:rPr>
                  <a:t>Traces of </a:t>
                </a:r>
                <a:r>
                  <a:rPr lang="en-US" sz="1600" dirty="0">
                    <a:latin typeface="Calibri" panose="020F0502020204030204" pitchFamily="34" charset="0"/>
                    <a:cs typeface="Calibri" panose="020F0502020204030204" pitchFamily="34" charset="0"/>
                  </a:rPr>
                  <a:t>potassium were observed” can be translated </a:t>
                </a:r>
                <a:r>
                  <a:rPr lang="en-US" sz="1600" dirty="0" smtClean="0">
                    <a:latin typeface="Calibri" panose="020F0502020204030204" pitchFamily="34" charset="0"/>
                    <a:cs typeface="Calibri" panose="020F0502020204030204" pitchFamily="34" charset="0"/>
                  </a:rPr>
                  <a:t>into the </a:t>
                </a:r>
                <a:r>
                  <a:rPr lang="en-US" sz="1600" dirty="0">
                    <a:latin typeface="Calibri" panose="020F0502020204030204" pitchFamily="34" charset="0"/>
                    <a:cs typeface="Calibri" panose="020F0502020204030204" pitchFamily="34" charset="0"/>
                  </a:rPr>
                  <a:t>formal language as, say, the </a:t>
                </a:r>
                <a:r>
                  <a:rPr lang="en-US" sz="1600" b="1" i="1" dirty="0" smtClean="0">
                    <a:latin typeface="Calibri" panose="020F0502020204030204" pitchFamily="34" charset="0"/>
                    <a:cs typeface="Calibri" panose="020F0502020204030204" pitchFamily="34" charset="0"/>
                  </a:rPr>
                  <a:t>symbol</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dirty="0" smtClean="0">
                        <a:latin typeface="Cambria Math" panose="02040503050406030204" pitchFamily="18" charset="0"/>
                      </a:rPr>
                      <m:t>𝑝</m:t>
                    </m:r>
                  </m:oMath>
                </a14:m>
                <a:r>
                  <a:rPr lang="en-US" sz="1600" dirty="0">
                    <a:latin typeface="Calibri" panose="020F0502020204030204" pitchFamily="34" charset="0"/>
                    <a:cs typeface="Calibri" panose="020F0502020204030204" pitchFamily="34" charset="0"/>
                  </a:rPr>
                  <a:t>. Then </a:t>
                </a:r>
                <a:r>
                  <a:rPr lang="en-US" sz="1600" dirty="0" smtClean="0">
                    <a:latin typeface="Calibri" panose="020F0502020204030204" pitchFamily="34" charset="0"/>
                    <a:cs typeface="Calibri" panose="020F0502020204030204" pitchFamily="34" charset="0"/>
                  </a:rPr>
                  <a:t>for the </a:t>
                </a:r>
                <a:r>
                  <a:rPr lang="en-US" sz="1600" dirty="0">
                    <a:latin typeface="Calibri" panose="020F0502020204030204" pitchFamily="34" charset="0"/>
                    <a:cs typeface="Calibri" panose="020F0502020204030204" pitchFamily="34" charset="0"/>
                  </a:rPr>
                  <a:t>closely related sentence “Traces of </a:t>
                </a:r>
                <a:r>
                  <a:rPr lang="en-US" sz="1600" dirty="0" smtClean="0">
                    <a:latin typeface="Calibri" panose="020F0502020204030204" pitchFamily="34" charset="0"/>
                    <a:cs typeface="Calibri" panose="020F0502020204030204" pitchFamily="34" charset="0"/>
                  </a:rPr>
                  <a:t>potassium were </a:t>
                </a:r>
                <a:r>
                  <a:rPr lang="en-US" sz="1600" dirty="0">
                    <a:latin typeface="Calibri" panose="020F0502020204030204" pitchFamily="34" charset="0"/>
                    <a:cs typeface="Calibri" panose="020F0502020204030204" pitchFamily="34" charset="0"/>
                  </a:rPr>
                  <a:t>not observed,” we can use </a:t>
                </a:r>
                <a14:m>
                  <m:oMath xmlns:m="http://schemas.openxmlformats.org/officeDocument/2006/math">
                    <m:r>
                      <a:rPr lang="en-US" sz="1600" b="1" i="1" dirty="0" smtClean="0">
                        <a:latin typeface="Cambria Math" panose="02040503050406030204" pitchFamily="18" charset="0"/>
                      </a:rPr>
                      <m:t>(</m:t>
                    </m:r>
                    <m:r>
                      <a:rPr lang="en-US" sz="1600" b="0" i="1" dirty="0" smtClean="0">
                        <a:latin typeface="Cambria Math" panose="02040503050406030204" pitchFamily="18" charset="0"/>
                      </a:rPr>
                      <m:t>¬</m:t>
                    </m:r>
                    <m:r>
                      <a:rPr lang="en-US" sz="1600" b="0" i="1" dirty="0" smtClean="0">
                        <a:latin typeface="Cambria Math" panose="02040503050406030204" pitchFamily="18" charset="0"/>
                      </a:rPr>
                      <m:t>𝑝</m:t>
                    </m:r>
                    <m:r>
                      <a:rPr lang="en-US" sz="1600" b="1" i="1" dirty="0" smtClean="0">
                        <a:latin typeface="Cambria Math" panose="02040503050406030204" pitchFamily="18" charset="0"/>
                      </a:rPr>
                      <m:t>)</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Here, </a:t>
                </a:r>
                <a14:m>
                  <m:oMath xmlns:m="http://schemas.openxmlformats.org/officeDocument/2006/math">
                    <m:r>
                      <a:rPr lang="en-US" sz="1600" b="0" i="1" smtClean="0">
                        <a:latin typeface="Cambria Math" panose="02040503050406030204" pitchFamily="18" charset="0"/>
                      </a:rPr>
                      <m:t>¬</m:t>
                    </m:r>
                  </m:oMath>
                </a14:m>
                <a:r>
                  <a:rPr lang="en-US" sz="1600" b="1" i="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is our </a:t>
                </a:r>
                <a:r>
                  <a:rPr lang="en-US" sz="1600" dirty="0">
                    <a:latin typeface="Calibri" panose="020F0502020204030204" pitchFamily="34" charset="0"/>
                    <a:cs typeface="Calibri" panose="020F0502020204030204" pitchFamily="34" charset="0"/>
                  </a:rPr>
                  <a:t>negation symbol, read as “</a:t>
                </a:r>
                <a:r>
                  <a:rPr lang="en-US" sz="1600" b="1" i="1" dirty="0">
                    <a:latin typeface="Calibri" panose="020F0502020204030204" pitchFamily="34" charset="0"/>
                    <a:cs typeface="Calibri" panose="020F0502020204030204" pitchFamily="34" charset="0"/>
                  </a:rPr>
                  <a:t>not</a:t>
                </a:r>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One </a:t>
                </a:r>
                <a:r>
                  <a:rPr lang="en-US" sz="1600" dirty="0">
                    <a:latin typeface="Calibri" panose="020F0502020204030204" pitchFamily="34" charset="0"/>
                    <a:cs typeface="Calibri" panose="020F0502020204030204" pitchFamily="34" charset="0"/>
                  </a:rPr>
                  <a:t>might </a:t>
                </a:r>
                <a:r>
                  <a:rPr lang="en-US" sz="1600" dirty="0" smtClean="0">
                    <a:latin typeface="Calibri" panose="020F0502020204030204" pitchFamily="34" charset="0"/>
                    <a:cs typeface="Calibri" panose="020F0502020204030204" pitchFamily="34" charset="0"/>
                  </a:rPr>
                  <a:t>also think </a:t>
                </a:r>
                <a:r>
                  <a:rPr lang="en-US" sz="1600" dirty="0">
                    <a:latin typeface="Calibri" panose="020F0502020204030204" pitchFamily="34" charset="0"/>
                    <a:cs typeface="Calibri" panose="020F0502020204030204" pitchFamily="34" charset="0"/>
                  </a:rPr>
                  <a:t>of translating “Traces of potassium were </a:t>
                </a:r>
                <a:r>
                  <a:rPr lang="en-US" sz="1600" dirty="0" smtClean="0">
                    <a:latin typeface="Calibri" panose="020F0502020204030204" pitchFamily="34" charset="0"/>
                    <a:cs typeface="Calibri" panose="020F0502020204030204" pitchFamily="34" charset="0"/>
                  </a:rPr>
                  <a:t>not observed</a:t>
                </a:r>
                <a:r>
                  <a:rPr lang="en-US" sz="1600" dirty="0">
                    <a:latin typeface="Calibri" panose="020F0502020204030204" pitchFamily="34" charset="0"/>
                    <a:cs typeface="Calibri" panose="020F0502020204030204" pitchFamily="34" charset="0"/>
                  </a:rPr>
                  <a:t>” by some new symbol, for example, </a:t>
                </a:r>
                <a14:m>
                  <m:oMath xmlns:m="http://schemas.openxmlformats.org/officeDocument/2006/math">
                    <m:r>
                      <a:rPr lang="en-US" sz="1600" b="0" i="1" dirty="0" smtClean="0">
                        <a:latin typeface="Cambria Math" panose="02040503050406030204" pitchFamily="18" charset="0"/>
                      </a:rPr>
                      <m:t>𝑞</m:t>
                    </m:r>
                  </m:oMath>
                </a14:m>
                <a:r>
                  <a:rPr lang="en-US" sz="1600" dirty="0" smtClean="0">
                    <a:latin typeface="Calibri" panose="020F0502020204030204" pitchFamily="34" charset="0"/>
                    <a:cs typeface="Calibri" panose="020F0502020204030204" pitchFamily="34" charset="0"/>
                  </a:rPr>
                  <a:t>, but </a:t>
                </a:r>
                <a:r>
                  <a:rPr lang="en-US" sz="1600" dirty="0">
                    <a:latin typeface="Calibri" panose="020F0502020204030204" pitchFamily="34" charset="0"/>
                    <a:cs typeface="Calibri" panose="020F0502020204030204" pitchFamily="34" charset="0"/>
                  </a:rPr>
                  <a:t>we will prefer instead to break such a </a:t>
                </a:r>
                <a:r>
                  <a:rPr lang="en-US" sz="1600" dirty="0" smtClean="0">
                    <a:latin typeface="Calibri" panose="020F0502020204030204" pitchFamily="34" charset="0"/>
                    <a:cs typeface="Calibri" panose="020F0502020204030204" pitchFamily="34" charset="0"/>
                  </a:rPr>
                  <a:t>sentence down </a:t>
                </a:r>
                <a:r>
                  <a:rPr lang="en-US" sz="1600" dirty="0">
                    <a:latin typeface="Calibri" panose="020F0502020204030204" pitchFamily="34" charset="0"/>
                    <a:cs typeface="Calibri" panose="020F0502020204030204" pitchFamily="34" charset="0"/>
                  </a:rPr>
                  <a:t>into </a:t>
                </a:r>
                <a:r>
                  <a:rPr lang="en-US" sz="1600" b="1" i="1" dirty="0">
                    <a:latin typeface="Calibri" panose="020F0502020204030204" pitchFamily="34" charset="0"/>
                    <a:cs typeface="Calibri" panose="020F0502020204030204" pitchFamily="34" charset="0"/>
                  </a:rPr>
                  <a:t>atomic</a:t>
                </a:r>
                <a:r>
                  <a:rPr lang="en-US" sz="1600" dirty="0">
                    <a:latin typeface="Calibri" panose="020F0502020204030204" pitchFamily="34" charset="0"/>
                    <a:cs typeface="Calibri" panose="020F0502020204030204" pitchFamily="34" charset="0"/>
                  </a:rPr>
                  <a:t> parts as much as possible. </a:t>
                </a:r>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For an unrelated </a:t>
                </a:r>
                <a:r>
                  <a:rPr lang="en-US" sz="1600" dirty="0">
                    <a:latin typeface="Calibri" panose="020F0502020204030204" pitchFamily="34" charset="0"/>
                    <a:cs typeface="Calibri" panose="020F0502020204030204" pitchFamily="34" charset="0"/>
                  </a:rPr>
                  <a:t>sentence, “The sample contained chlorine</a:t>
                </a:r>
                <a:r>
                  <a:rPr lang="en-US" sz="1600" dirty="0" smtClean="0">
                    <a:latin typeface="Calibri" panose="020F0502020204030204" pitchFamily="34" charset="0"/>
                    <a:cs typeface="Calibri" panose="020F0502020204030204" pitchFamily="34" charset="0"/>
                  </a:rPr>
                  <a:t>,” we </a:t>
                </a:r>
                <a:r>
                  <a:rPr lang="en-US" sz="1600" dirty="0">
                    <a:latin typeface="Calibri" panose="020F0502020204030204" pitchFamily="34" charset="0"/>
                    <a:cs typeface="Calibri" panose="020F0502020204030204" pitchFamily="34" charset="0"/>
                  </a:rPr>
                  <a:t>choose, say, the symbol </a:t>
                </a:r>
                <a14:m>
                  <m:oMath xmlns:m="http://schemas.openxmlformats.org/officeDocument/2006/math">
                    <m:r>
                      <a:rPr lang="en-US" sz="1600" b="0" i="1" dirty="0" smtClean="0">
                        <a:latin typeface="Cambria Math" panose="02040503050406030204" pitchFamily="18" charset="0"/>
                      </a:rPr>
                      <m:t>𝑟</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Then </a:t>
                </a:r>
                <a:r>
                  <a:rPr lang="en-US" sz="1600" dirty="0">
                    <a:latin typeface="Calibri" panose="020F0502020204030204" pitchFamily="34" charset="0"/>
                    <a:cs typeface="Calibri" panose="020F0502020204030204" pitchFamily="34" charset="0"/>
                  </a:rPr>
                  <a:t>the </a:t>
                </a:r>
                <a:r>
                  <a:rPr lang="en-US" sz="1600" dirty="0" smtClean="0">
                    <a:latin typeface="Calibri" panose="020F0502020204030204" pitchFamily="34" charset="0"/>
                    <a:cs typeface="Calibri" panose="020F0502020204030204" pitchFamily="34" charset="0"/>
                  </a:rPr>
                  <a:t>following </a:t>
                </a:r>
                <a:r>
                  <a:rPr lang="en-US" sz="1600" b="1" i="1" dirty="0" smtClean="0">
                    <a:latin typeface="Calibri" panose="020F0502020204030204" pitchFamily="34" charset="0"/>
                    <a:cs typeface="Calibri" panose="020F0502020204030204" pitchFamily="34" charset="0"/>
                  </a:rPr>
                  <a:t>compound</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English sentences can be </a:t>
                </a:r>
                <a:r>
                  <a:rPr lang="en-US" sz="1600" dirty="0" smtClean="0">
                    <a:latin typeface="Calibri" panose="020F0502020204030204" pitchFamily="34" charset="0"/>
                    <a:cs typeface="Calibri" panose="020F0502020204030204" pitchFamily="34" charset="0"/>
                  </a:rPr>
                  <a:t>translated as </a:t>
                </a:r>
                <a:r>
                  <a:rPr lang="en-US" sz="1600" dirty="0">
                    <a:latin typeface="Calibri" panose="020F0502020204030204" pitchFamily="34" charset="0"/>
                    <a:cs typeface="Calibri" panose="020F0502020204030204" pitchFamily="34" charset="0"/>
                  </a:rPr>
                  <a:t>the formulas shown at the right</a:t>
                </a:r>
                <a:r>
                  <a:rPr lang="en-US" sz="1600" dirty="0" smtClean="0">
                    <a:latin typeface="Calibri" panose="020F0502020204030204" pitchFamily="34" charset="0"/>
                    <a:cs typeface="Calibri" panose="020F0502020204030204" pitchFamily="34" charset="0"/>
                  </a:rPr>
                  <a:t>:</a:t>
                </a:r>
              </a:p>
              <a:p>
                <a:pPr marL="82296" indent="0">
                  <a:buNone/>
                </a:pPr>
                <a:endParaRPr lang="en-US" sz="1600" dirty="0"/>
              </a:p>
              <a:p>
                <a:pPr marL="82296" indent="0">
                  <a:buNone/>
                </a:pPr>
                <a:endParaRPr lang="en-US" sz="1600" dirty="0" smtClean="0"/>
              </a:p>
              <a:p>
                <a:pPr marL="82296" indent="0">
                  <a:buNone/>
                </a:pPr>
                <a:endParaRPr lang="en-US" sz="1600" dirty="0"/>
              </a:p>
              <a:p>
                <a:pPr marL="82296" indent="0">
                  <a:buNone/>
                </a:pPr>
                <a:endParaRPr lang="en-US" sz="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156057945"/>
                  </p:ext>
                </p:extLst>
              </p:nvPr>
            </p:nvGraphicFramePr>
            <p:xfrm>
              <a:off x="1880616" y="5147310"/>
              <a:ext cx="6480048" cy="1158240"/>
            </p:xfrm>
            <a:graphic>
              <a:graphicData uri="http://schemas.openxmlformats.org/drawingml/2006/table">
                <a:tbl>
                  <a:tblPr firstRow="1" bandRow="1">
                    <a:tableStyleId>{5940675A-B579-460E-94D1-54222C63F5DA}</a:tableStyleId>
                  </a:tblPr>
                  <a:tblGrid>
                    <a:gridCol w="4937797"/>
                    <a:gridCol w="1542251"/>
                  </a:tblGrid>
                  <a:tr h="518160">
                    <a:tc>
                      <a:txBody>
                        <a:bodyPr/>
                        <a:lstStyle/>
                        <a:p>
                          <a:pPr algn="ctr"/>
                          <a:r>
                            <a:rPr lang="en-US" sz="1600" dirty="0" smtClean="0">
                              <a:latin typeface="Calibri" panose="020F0502020204030204" pitchFamily="34" charset="0"/>
                              <a:cs typeface="Calibri" panose="020F0502020204030204" pitchFamily="34" charset="0"/>
                            </a:rPr>
                            <a:t>If traces of potassium were observed, then the sample did not contain chlorine.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𝑝</m:t>
                                </m:r>
                                <m:r>
                                  <a:rPr lang="en-US" sz="1600" b="0" i="1" dirty="0"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𝑟</m:t>
                                    </m:r>
                                  </m:e>
                                </m:d>
                                <m:r>
                                  <a:rPr lang="en-US" sz="1600" b="0" i="1" dirty="0" smtClean="0">
                                    <a:latin typeface="Cambria Math" panose="02040503050406030204" pitchFamily="18" charset="0"/>
                                    <a:cs typeface="Calibri" panose="020F0502020204030204" pitchFamily="34" charset="0"/>
                                  </a:rPr>
                                  <m:t>)</m:t>
                                </m:r>
                              </m:oMath>
                            </m:oMathPara>
                          </a14:m>
                          <a:endParaRPr lang="en-US" sz="1600" b="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r>
                  <a:tr h="370840">
                    <a:tc>
                      <a:txBody>
                        <a:bodyPr/>
                        <a:lstStyle/>
                        <a:p>
                          <a:pPr algn="ctr"/>
                          <a:r>
                            <a:rPr lang="en-US" sz="1600" dirty="0" smtClean="0">
                              <a:latin typeface="Calibri" panose="020F0502020204030204" pitchFamily="34" charset="0"/>
                              <a:cs typeface="Calibri" panose="020F0502020204030204" pitchFamily="34" charset="0"/>
                            </a:rPr>
                            <a:t>The sample contained chlorine, and traces of potassium were observed.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𝑟</m:t>
                                </m:r>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𝑝</m:t>
                                </m:r>
                                <m:r>
                                  <a:rPr lang="en-US" sz="1600" b="0" i="1" dirty="0" smtClean="0">
                                    <a:latin typeface="Cambria Math" panose="02040503050406030204" pitchFamily="18" charset="0"/>
                                    <a:cs typeface="Calibri" panose="020F0502020204030204" pitchFamily="34" charset="0"/>
                                  </a:rPr>
                                  <m:t>)</m:t>
                                </m:r>
                              </m:oMath>
                            </m:oMathPara>
                          </a14:m>
                          <a:endParaRPr lang="en-US" sz="1600" b="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156057945"/>
                  </p:ext>
                </p:extLst>
              </p:nvPr>
            </p:nvGraphicFramePr>
            <p:xfrm>
              <a:off x="1880616" y="5147310"/>
              <a:ext cx="6480048" cy="1158240"/>
            </p:xfrm>
            <a:graphic>
              <a:graphicData uri="http://schemas.openxmlformats.org/drawingml/2006/table">
                <a:tbl>
                  <a:tblPr firstRow="1" bandRow="1">
                    <a:tableStyleId>{5940675A-B579-460E-94D1-54222C63F5DA}</a:tableStyleId>
                  </a:tblPr>
                  <a:tblGrid>
                    <a:gridCol w="4937797"/>
                    <a:gridCol w="1542251"/>
                  </a:tblGrid>
                  <a:tr h="579120">
                    <a:tc>
                      <a:txBody>
                        <a:bodyPr/>
                        <a:lstStyle/>
                        <a:p>
                          <a:pPr algn="ctr"/>
                          <a:r>
                            <a:rPr lang="en-US" sz="1600" dirty="0" smtClean="0">
                              <a:latin typeface="Calibri" panose="020F0502020204030204" pitchFamily="34" charset="0"/>
                              <a:cs typeface="Calibri" panose="020F0502020204030204" pitchFamily="34" charset="0"/>
                            </a:rPr>
                            <a:t>If traces of potassium were observed, then the sample did not contain chlorine.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320949" t="-3125" r="-791" b="-111458"/>
                          </a:stretch>
                        </a:blipFill>
                      </a:tcPr>
                    </a:tc>
                  </a:tr>
                  <a:tr h="579120">
                    <a:tc>
                      <a:txBody>
                        <a:bodyPr/>
                        <a:lstStyle/>
                        <a:p>
                          <a:pPr algn="ctr"/>
                          <a:r>
                            <a:rPr lang="en-US" sz="1600" dirty="0" smtClean="0">
                              <a:latin typeface="Calibri" panose="020F0502020204030204" pitchFamily="34" charset="0"/>
                              <a:cs typeface="Calibri" panose="020F0502020204030204" pitchFamily="34" charset="0"/>
                            </a:rPr>
                            <a:t>The sample contained chlorine, and traces of potassium were observed.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320949" t="-104211" r="-791" b="-12632"/>
                          </a:stretch>
                        </a:blipFill>
                      </a:tcPr>
                    </a:tc>
                  </a:tr>
                </a:tbl>
              </a:graphicData>
            </a:graphic>
          </p:graphicFrame>
        </mc:Fallback>
      </mc:AlternateContent>
    </p:spTree>
    <p:extLst>
      <p:ext uri="{BB962C8B-B14F-4D97-AF65-F5344CB8AC3E}">
        <p14:creationId xmlns:p14="http://schemas.microsoft.com/office/powerpoint/2010/main" val="602025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Propositional Logic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fontScale="92500" lnSpcReduction="10000"/>
              </a:bodyPr>
              <a:lstStyle/>
              <a:p>
                <a:pPr marL="82296" indent="0" algn="just">
                  <a:buNone/>
                </a:pPr>
                <a:r>
                  <a:rPr lang="en-US" sz="1600" dirty="0" smtClean="0">
                    <a:latin typeface="Calibri" panose="020F0502020204030204" pitchFamily="34" charset="0"/>
                    <a:cs typeface="Calibri" panose="020F0502020204030204" pitchFamily="34" charset="0"/>
                  </a:rPr>
                  <a:t>The second case uses our conjunction symbol </a:t>
                </a:r>
                <a14:m>
                  <m:oMath xmlns:m="http://schemas.openxmlformats.org/officeDocument/2006/math">
                    <m:r>
                      <a:rPr lang="en-US" sz="1600" b="1" i="1" dirty="0" smtClean="0">
                        <a:latin typeface="Cambria Math" panose="02040503050406030204" pitchFamily="18" charset="0"/>
                        <a:cs typeface="Calibri" panose="020F0502020204030204" pitchFamily="34" charset="0"/>
                      </a:rPr>
                      <m:t>∧</m:t>
                    </m:r>
                  </m:oMath>
                </a14:m>
                <a:r>
                  <a:rPr lang="en-US" sz="1600" b="1"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to translate “</a:t>
                </a:r>
                <a:r>
                  <a:rPr lang="en-US" sz="1600" b="1" i="1" dirty="0">
                    <a:latin typeface="Calibri" panose="020F0502020204030204" pitchFamily="34" charset="0"/>
                    <a:cs typeface="Calibri" panose="020F0502020204030204" pitchFamily="34" charset="0"/>
                  </a:rPr>
                  <a:t>and</a:t>
                </a:r>
                <a:r>
                  <a:rPr lang="en-US" sz="1600" dirty="0" smtClean="0">
                    <a:latin typeface="Calibri" panose="020F0502020204030204" pitchFamily="34" charset="0"/>
                    <a:cs typeface="Calibri" panose="020F0502020204030204" pitchFamily="34" charset="0"/>
                  </a:rPr>
                  <a:t>.” The </a:t>
                </a:r>
                <a:r>
                  <a:rPr lang="en-US" sz="1600" dirty="0">
                    <a:latin typeface="Calibri" panose="020F0502020204030204" pitchFamily="34" charset="0"/>
                    <a:cs typeface="Calibri" panose="020F0502020204030204" pitchFamily="34" charset="0"/>
                  </a:rPr>
                  <a:t>first one uses the more familiar arrow to translate “</a:t>
                </a:r>
                <a:r>
                  <a:rPr lang="en-US" sz="1600" b="1" i="1" dirty="0">
                    <a:latin typeface="Calibri" panose="020F0502020204030204" pitchFamily="34" charset="0"/>
                    <a:cs typeface="Calibri" panose="020F0502020204030204" pitchFamily="34" charset="0"/>
                  </a:rPr>
                  <a:t>if </a:t>
                </a:r>
                <a:r>
                  <a:rPr lang="en-US" sz="1600" b="1" i="1" dirty="0" smtClean="0">
                    <a:latin typeface="Calibri" panose="020F0502020204030204" pitchFamily="34" charset="0"/>
                    <a:cs typeface="Calibri" panose="020F0502020204030204" pitchFamily="34" charset="0"/>
                  </a:rPr>
                  <a:t>... </a:t>
                </a:r>
                <a:r>
                  <a:rPr lang="en-US" sz="1600" b="1" i="1" dirty="0">
                    <a:latin typeface="Calibri" panose="020F0502020204030204" pitchFamily="34" charset="0"/>
                    <a:cs typeface="Calibri" panose="020F0502020204030204" pitchFamily="34" charset="0"/>
                  </a:rPr>
                  <a:t>, then </a:t>
                </a:r>
                <a:r>
                  <a:rPr lang="en-US" sz="1600" b="1" i="1" dirty="0" smtClean="0">
                    <a:latin typeface="Calibri" panose="020F0502020204030204" pitchFamily="34" charset="0"/>
                    <a:cs typeface="Calibri" panose="020F0502020204030204" pitchFamily="34" charset="0"/>
                  </a:rPr>
                  <a:t>...</a:t>
                </a:r>
                <a:r>
                  <a:rPr lang="en-US" sz="1600" i="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t>
                </a:r>
                <a:endParaRPr lang="en-US" sz="1600" dirty="0"/>
              </a:p>
              <a:p>
                <a:pPr marL="82296" indent="0">
                  <a:buNone/>
                </a:pPr>
                <a:endParaRPr lang="en-US" sz="1600" dirty="0" smtClean="0"/>
              </a:p>
              <a:p>
                <a:pPr marL="82296" indent="0">
                  <a:buNone/>
                </a:pPr>
                <a:endParaRPr lang="en-US" sz="1600" dirty="0"/>
              </a:p>
              <a:p>
                <a:pPr marL="82296" indent="0">
                  <a:buNone/>
                </a:pPr>
                <a:endParaRPr lang="en-US" sz="1600" dirty="0" smtClean="0"/>
              </a:p>
              <a:p>
                <a:pPr marL="82296" indent="0">
                  <a:buNone/>
                </a:pPr>
                <a:endParaRPr lang="en-US" sz="1600" dirty="0"/>
              </a:p>
              <a:p>
                <a:pPr marL="82296" indent="0">
                  <a:spcBef>
                    <a:spcPts val="1200"/>
                  </a:spcBef>
                  <a:buNone/>
                </a:pPr>
                <a:endParaRPr lang="en-US" sz="1600" dirty="0" smtClean="0">
                  <a:latin typeface="Calibri" panose="020F0502020204030204" pitchFamily="34" charset="0"/>
                  <a:cs typeface="Calibri" panose="020F0502020204030204" pitchFamily="34" charset="0"/>
                </a:endParaRPr>
              </a:p>
              <a:p>
                <a:pPr marL="82296" indent="0">
                  <a:spcBef>
                    <a:spcPts val="0"/>
                  </a:spcBef>
                  <a:buNone/>
                </a:pP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the following example the disjunction symbol </a:t>
                </a:r>
                <a14:m>
                  <m:oMath xmlns:m="http://schemas.openxmlformats.org/officeDocument/2006/math">
                    <m:r>
                      <a:rPr lang="en-US" sz="1600" b="0" i="1" dirty="0" smtClean="0">
                        <a:latin typeface="Cambria Math" panose="02040503050406030204" pitchFamily="18" charset="0"/>
                        <a:cs typeface="Calibri" panose="020F0502020204030204" pitchFamily="34" charset="0"/>
                      </a:rPr>
                      <m:t>∨</m:t>
                    </m:r>
                  </m:oMath>
                </a14:m>
                <a:r>
                  <a:rPr lang="en-US" sz="1600" b="1" i="1"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is used to translate “</a:t>
                </a:r>
                <a:r>
                  <a:rPr lang="en-US" sz="1600" b="1" i="1" dirty="0">
                    <a:latin typeface="Calibri" panose="020F0502020204030204" pitchFamily="34" charset="0"/>
                    <a:cs typeface="Calibri" panose="020F0502020204030204" pitchFamily="34" charset="0"/>
                  </a:rPr>
                  <a:t>or</a:t>
                </a:r>
                <a:r>
                  <a:rPr lang="en-US" sz="1600" dirty="0" smtClean="0">
                    <a:latin typeface="Calibri" panose="020F0502020204030204" pitchFamily="34" charset="0"/>
                    <a:cs typeface="Calibri" panose="020F0502020204030204" pitchFamily="34" charset="0"/>
                  </a:rPr>
                  <a:t>”:</a:t>
                </a:r>
              </a:p>
              <a:p>
                <a:pPr marL="82296" indent="0">
                  <a:spcBef>
                    <a:spcPts val="1200"/>
                  </a:spcBef>
                  <a:buNone/>
                </a:pPr>
                <a:endParaRPr lang="en-US" sz="1600" dirty="0">
                  <a:latin typeface="Calibri" panose="020F0502020204030204" pitchFamily="34" charset="0"/>
                  <a:cs typeface="Calibri" panose="020F0502020204030204" pitchFamily="34" charset="0"/>
                </a:endParaRPr>
              </a:p>
              <a:p>
                <a:pPr marL="82296" indent="0">
                  <a:spcBef>
                    <a:spcPts val="1200"/>
                  </a:spcBef>
                  <a:buNone/>
                </a:pPr>
                <a:endParaRPr lang="en-US" sz="1600" dirty="0" smtClean="0">
                  <a:latin typeface="Calibri" panose="020F0502020204030204" pitchFamily="34" charset="0"/>
                  <a:cs typeface="Calibri" panose="020F0502020204030204" pitchFamily="34" charset="0"/>
                </a:endParaRPr>
              </a:p>
              <a:p>
                <a:pPr marL="82296" indent="0">
                  <a:spcBef>
                    <a:spcPts val="1200"/>
                  </a:spcBef>
                  <a:buNone/>
                </a:pPr>
                <a:endParaRPr lang="en-US" sz="1600" dirty="0">
                  <a:latin typeface="Calibri" panose="020F0502020204030204" pitchFamily="34" charset="0"/>
                  <a:cs typeface="Calibri" panose="020F0502020204030204" pitchFamily="34" charset="0"/>
                </a:endParaRPr>
              </a:p>
              <a:p>
                <a:pPr marL="82296" indent="0">
                  <a:spcBef>
                    <a:spcPts val="120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For </a:t>
                </a:r>
                <a:r>
                  <a:rPr lang="en-US" sz="1600" dirty="0">
                    <a:latin typeface="Calibri" panose="020F0502020204030204" pitchFamily="34" charset="0"/>
                    <a:cs typeface="Calibri" panose="020F0502020204030204" pitchFamily="34" charset="0"/>
                  </a:rPr>
                  <a:t>this last sentence, we have two alternative translations. The </a:t>
                </a:r>
                <a:r>
                  <a:rPr lang="en-US" sz="1600" dirty="0" smtClean="0">
                    <a:latin typeface="Calibri" panose="020F0502020204030204" pitchFamily="34" charset="0"/>
                    <a:cs typeface="Calibri" panose="020F0502020204030204" pitchFamily="34" charset="0"/>
                  </a:rPr>
                  <a:t>relationship between </a:t>
                </a:r>
                <a:r>
                  <a:rPr lang="en-US" sz="1600" dirty="0">
                    <a:latin typeface="Calibri" panose="020F0502020204030204" pitchFamily="34" charset="0"/>
                    <a:cs typeface="Calibri" panose="020F0502020204030204" pitchFamily="34" charset="0"/>
                  </a:rPr>
                  <a:t>them will be discussed later</a:t>
                </a:r>
                <a:r>
                  <a:rPr lang="en-US" sz="1600" dirty="0" smtClean="0">
                    <a:latin typeface="Calibri" panose="020F0502020204030204" pitchFamily="34" charset="0"/>
                    <a:cs typeface="Calibri" panose="020F0502020204030204" pitchFamily="34" charset="0"/>
                  </a:rPr>
                  <a:t>. It is a topic related to the meaning of sentences (</a:t>
                </a:r>
                <a:r>
                  <a:rPr lang="en-US" sz="1600" b="1" i="1" dirty="0" smtClean="0">
                    <a:latin typeface="Calibri" panose="020F0502020204030204" pitchFamily="34" charset="0"/>
                    <a:cs typeface="Calibri" panose="020F0502020204030204" pitchFamily="34" charset="0"/>
                  </a:rPr>
                  <a:t>semantics</a:t>
                </a:r>
                <a:r>
                  <a:rPr lang="en-US" sz="1600" dirty="0" smtClean="0">
                    <a:latin typeface="Calibri" panose="020F0502020204030204" pitchFamily="34" charset="0"/>
                    <a:cs typeface="Calibri" panose="020F0502020204030204" pitchFamily="34" charset="0"/>
                  </a:rPr>
                  <a:t> of the language.)</a:t>
                </a:r>
              </a:p>
              <a:p>
                <a:pPr marL="82296" indent="0" algn="just">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Now, we give a formal definition of the </a:t>
                </a:r>
                <a:r>
                  <a:rPr lang="en-US" sz="1600" b="1" i="1" dirty="0" smtClean="0">
                    <a:latin typeface="Calibri" panose="020F0502020204030204" pitchFamily="34" charset="0"/>
                    <a:cs typeface="Calibri" panose="020F0502020204030204" pitchFamily="34" charset="0"/>
                  </a:rPr>
                  <a:t>syntax</a:t>
                </a:r>
                <a:r>
                  <a:rPr lang="en-US" sz="1600" dirty="0" smtClean="0">
                    <a:latin typeface="Calibri" panose="020F0502020204030204" pitchFamily="34" charset="0"/>
                    <a:cs typeface="Calibri" panose="020F0502020204030204" pitchFamily="34" charset="0"/>
                  </a:rPr>
                  <a:t> of the language of propositional logic.</a:t>
                </a:r>
                <a:endParaRPr lang="en-US" sz="1600" dirty="0">
                  <a:latin typeface="Calibri" panose="020F0502020204030204" pitchFamily="34" charset="0"/>
                  <a:cs typeface="Calibri" panose="020F0502020204030204" pitchFamily="34" charset="0"/>
                </a:endParaRPr>
              </a:p>
              <a:p>
                <a:pPr marL="82296" indent="0">
                  <a:buNone/>
                </a:pPr>
                <a:endParaRPr lang="en-US" sz="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706" r="-3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147437192"/>
                  </p:ext>
                </p:extLst>
              </p:nvPr>
            </p:nvGraphicFramePr>
            <p:xfrm>
              <a:off x="1788922" y="1857587"/>
              <a:ext cx="6480048" cy="1161626"/>
            </p:xfrm>
            <a:graphic>
              <a:graphicData uri="http://schemas.openxmlformats.org/drawingml/2006/table">
                <a:tbl>
                  <a:tblPr firstRow="1" bandRow="1">
                    <a:tableStyleId>{5940675A-B579-460E-94D1-54222C63F5DA}</a:tableStyleId>
                  </a:tblPr>
                  <a:tblGrid>
                    <a:gridCol w="4937797"/>
                    <a:gridCol w="1542251"/>
                  </a:tblGrid>
                  <a:tr h="580813">
                    <a:tc>
                      <a:txBody>
                        <a:bodyPr/>
                        <a:lstStyle/>
                        <a:p>
                          <a:pPr algn="ctr"/>
                          <a:r>
                            <a:rPr lang="en-US" sz="1600" dirty="0" smtClean="0">
                              <a:latin typeface="Calibri" panose="020F0502020204030204" pitchFamily="34" charset="0"/>
                              <a:cs typeface="Calibri" panose="020F0502020204030204" pitchFamily="34" charset="0"/>
                            </a:rPr>
                            <a:t>If traces of potassium were observed, then the sample did not contain chlorine.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𝑝</m:t>
                                </m:r>
                                <m:r>
                                  <a:rPr lang="en-US" sz="1600" b="0" i="1" dirty="0"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𝑟</m:t>
                                    </m:r>
                                  </m:e>
                                </m:d>
                                <m:r>
                                  <a:rPr lang="en-US" sz="1600" b="0" i="1" dirty="0" smtClean="0">
                                    <a:latin typeface="Cambria Math" panose="02040503050406030204" pitchFamily="18" charset="0"/>
                                    <a:cs typeface="Calibri" panose="020F0502020204030204" pitchFamily="34" charset="0"/>
                                  </a:rPr>
                                  <m:t>)</m:t>
                                </m:r>
                              </m:oMath>
                            </m:oMathPara>
                          </a14:m>
                          <a:endParaRPr lang="en-US" sz="1600" b="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r>
                  <a:tr h="580813">
                    <a:tc>
                      <a:txBody>
                        <a:bodyPr/>
                        <a:lstStyle/>
                        <a:p>
                          <a:pPr algn="ctr"/>
                          <a:r>
                            <a:rPr lang="en-US" sz="1600" dirty="0" smtClean="0">
                              <a:latin typeface="Calibri" panose="020F0502020204030204" pitchFamily="34" charset="0"/>
                              <a:cs typeface="Calibri" panose="020F0502020204030204" pitchFamily="34" charset="0"/>
                            </a:rPr>
                            <a:t>The sample contained chlorine, and traces of potassium were observed.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𝑟</m:t>
                                </m:r>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𝑝</m:t>
                                </m:r>
                                <m:r>
                                  <a:rPr lang="en-US" sz="1600" b="0" i="1" dirty="0" smtClean="0">
                                    <a:latin typeface="Cambria Math" panose="02040503050406030204" pitchFamily="18" charset="0"/>
                                    <a:cs typeface="Calibri" panose="020F0502020204030204" pitchFamily="34" charset="0"/>
                                  </a:rPr>
                                  <m:t>)</m:t>
                                </m:r>
                              </m:oMath>
                            </m:oMathPara>
                          </a14:m>
                          <a:endParaRPr lang="en-US" sz="1600" b="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147437192"/>
                  </p:ext>
                </p:extLst>
              </p:nvPr>
            </p:nvGraphicFramePr>
            <p:xfrm>
              <a:off x="1788922" y="1857587"/>
              <a:ext cx="6480048" cy="1161626"/>
            </p:xfrm>
            <a:graphic>
              <a:graphicData uri="http://schemas.openxmlformats.org/drawingml/2006/table">
                <a:tbl>
                  <a:tblPr firstRow="1" bandRow="1">
                    <a:tableStyleId>{5940675A-B579-460E-94D1-54222C63F5DA}</a:tableStyleId>
                  </a:tblPr>
                  <a:tblGrid>
                    <a:gridCol w="4937797"/>
                    <a:gridCol w="1542251"/>
                  </a:tblGrid>
                  <a:tr h="580813">
                    <a:tc>
                      <a:txBody>
                        <a:bodyPr/>
                        <a:lstStyle/>
                        <a:p>
                          <a:pPr algn="ctr"/>
                          <a:r>
                            <a:rPr lang="en-US" sz="1600" dirty="0" smtClean="0">
                              <a:latin typeface="Calibri" panose="020F0502020204030204" pitchFamily="34" charset="0"/>
                              <a:cs typeface="Calibri" panose="020F0502020204030204" pitchFamily="34" charset="0"/>
                            </a:rPr>
                            <a:t>If traces of potassium were observed, then the sample did not contain chlorine.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320949" t="-2083" r="-791" b="-112500"/>
                          </a:stretch>
                        </a:blipFill>
                      </a:tcPr>
                    </a:tc>
                  </a:tr>
                  <a:tr h="580813">
                    <a:tc>
                      <a:txBody>
                        <a:bodyPr/>
                        <a:lstStyle/>
                        <a:p>
                          <a:pPr algn="ctr"/>
                          <a:r>
                            <a:rPr lang="en-US" sz="1600" dirty="0" smtClean="0">
                              <a:latin typeface="Calibri" panose="020F0502020204030204" pitchFamily="34" charset="0"/>
                              <a:cs typeface="Calibri" panose="020F0502020204030204" pitchFamily="34" charset="0"/>
                            </a:rPr>
                            <a:t>The sample contained chlorine, and traces of potassium were observed.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320949" t="-102083" r="-791" b="-125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103142570"/>
                  </p:ext>
                </p:extLst>
              </p:nvPr>
            </p:nvGraphicFramePr>
            <p:xfrm>
              <a:off x="1788922" y="3565841"/>
              <a:ext cx="6480048" cy="1402080"/>
            </p:xfrm>
            <a:graphic>
              <a:graphicData uri="http://schemas.openxmlformats.org/drawingml/2006/table">
                <a:tbl>
                  <a:tblPr firstRow="1" bandRow="1">
                    <a:tableStyleId>{5940675A-B579-460E-94D1-54222C63F5DA}</a:tableStyleId>
                  </a:tblPr>
                  <a:tblGrid>
                    <a:gridCol w="4937797"/>
                    <a:gridCol w="1542251"/>
                  </a:tblGrid>
                  <a:tr h="518160">
                    <a:tc>
                      <a:txBody>
                        <a:bodyPr/>
                        <a:lstStyle/>
                        <a:p>
                          <a:pPr algn="ctr"/>
                          <a:r>
                            <a:rPr kumimoji="0" lang="en-US" sz="1600" b="0" i="0" u="none" strike="noStrike" kern="1200" baseline="0" dirty="0" smtClean="0">
                              <a:solidFill>
                                <a:schemeClr val="tx1"/>
                              </a:solidFill>
                              <a:latin typeface="Calibri" panose="020F0502020204030204" pitchFamily="34" charset="0"/>
                              <a:ea typeface="+mn-ea"/>
                              <a:cs typeface="Calibri" panose="020F0502020204030204" pitchFamily="34" charset="0"/>
                            </a:rPr>
                            <a:t>Either no traces of potassium were observed, or the sample did not contain chlorine.</a:t>
                          </a:r>
                          <a:endParaRPr lang="en-US" sz="16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0" dirty="0" smtClean="0">
                                    <a:latin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𝑝</m:t>
                                    </m:r>
                                  </m:e>
                                </m:d>
                                <m:r>
                                  <a:rPr lang="en-US" sz="1600" b="0" i="1" dirty="0"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𝑟</m:t>
                                    </m:r>
                                  </m:e>
                                </m:d>
                                <m:r>
                                  <a:rPr lang="en-US" sz="1600" b="0" i="1" dirty="0" smtClean="0">
                                    <a:latin typeface="Cambria Math" panose="02040503050406030204" pitchFamily="18" charset="0"/>
                                    <a:cs typeface="Calibri" panose="020F0502020204030204" pitchFamily="34" charset="0"/>
                                  </a:rPr>
                                  <m:t>)</m:t>
                                </m:r>
                              </m:oMath>
                            </m:oMathPara>
                          </a14:m>
                          <a:endParaRPr lang="en-US" sz="1600" b="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r>
                  <a:tr h="370840">
                    <a:tc>
                      <a:txBody>
                        <a:bodyPr/>
                        <a:lstStyle/>
                        <a:p>
                          <a:pPr algn="ctr"/>
                          <a:r>
                            <a:rPr kumimoji="0" lang="en-US" sz="1600" b="0" i="0" u="none" strike="noStrike" kern="1200" baseline="0" dirty="0" smtClean="0">
                              <a:solidFill>
                                <a:schemeClr val="tx1"/>
                              </a:solidFill>
                              <a:latin typeface="Calibri" panose="020F0502020204030204" pitchFamily="34" charset="0"/>
                              <a:ea typeface="+mn-ea"/>
                              <a:cs typeface="Calibri" panose="020F0502020204030204" pitchFamily="34" charset="0"/>
                            </a:rPr>
                            <a:t>Neither did the sample contain chlorine, nor were traces of or potassium observed.</a:t>
                          </a:r>
                          <a:endParaRPr lang="en-US" sz="16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𝑟</m:t>
                                    </m:r>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𝑝</m:t>
                                    </m:r>
                                  </m:e>
                                </m:d>
                                <m:r>
                                  <a:rPr lang="en-US" sz="1600" b="0" i="1" dirty="0" smtClean="0">
                                    <a:latin typeface="Cambria Math" panose="02040503050406030204" pitchFamily="18" charset="0"/>
                                    <a:cs typeface="Calibri" panose="020F0502020204030204" pitchFamily="34" charset="0"/>
                                  </a:rPr>
                                  <m:t>)</m:t>
                                </m:r>
                              </m:oMath>
                            </m:oMathPara>
                          </a14:m>
                          <a:endParaRPr lang="en-US" sz="1600" b="0" dirty="0" smtClean="0">
                            <a:latin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smtClean="0">
                              <a:latin typeface="Calibri" panose="020F0502020204030204" pitchFamily="34" charset="0"/>
                              <a:cs typeface="Calibri" panose="020F0502020204030204" pitchFamily="34" charset="0"/>
                            </a:rPr>
                            <a:t>or</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e>
                                </m:d>
                                <m:r>
                                  <a:rPr lang="en-US" sz="1600" b="0" i="1" smtClean="0">
                                    <a:latin typeface="Cambria Math" panose="02040503050406030204" pitchFamily="18" charset="0"/>
                                    <a:cs typeface="Calibri" panose="020F0502020204030204" pitchFamily="34" charset="0"/>
                                  </a:rPr>
                                  <m:t>)</m:t>
                                </m:r>
                              </m:oMath>
                            </m:oMathPara>
                          </a14:m>
                          <a:endParaRPr lang="en-US" sz="1600" b="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103142570"/>
                  </p:ext>
                </p:extLst>
              </p:nvPr>
            </p:nvGraphicFramePr>
            <p:xfrm>
              <a:off x="1788922" y="3565841"/>
              <a:ext cx="6480048" cy="1402080"/>
            </p:xfrm>
            <a:graphic>
              <a:graphicData uri="http://schemas.openxmlformats.org/drawingml/2006/table">
                <a:tbl>
                  <a:tblPr firstRow="1" bandRow="1">
                    <a:tableStyleId>{5940675A-B579-460E-94D1-54222C63F5DA}</a:tableStyleId>
                  </a:tblPr>
                  <a:tblGrid>
                    <a:gridCol w="4937797"/>
                    <a:gridCol w="1542251"/>
                  </a:tblGrid>
                  <a:tr h="579120">
                    <a:tc>
                      <a:txBody>
                        <a:bodyPr/>
                        <a:lstStyle/>
                        <a:p>
                          <a:pPr algn="ctr"/>
                          <a:r>
                            <a:rPr kumimoji="0" lang="en-US" sz="1600" b="0" i="0" u="none" strike="noStrike" kern="1200" baseline="0" dirty="0" smtClean="0">
                              <a:solidFill>
                                <a:schemeClr val="tx1"/>
                              </a:solidFill>
                              <a:latin typeface="Calibri" panose="020F0502020204030204" pitchFamily="34" charset="0"/>
                              <a:ea typeface="+mn-ea"/>
                              <a:cs typeface="Calibri" panose="020F0502020204030204" pitchFamily="34" charset="0"/>
                            </a:rPr>
                            <a:t>Either no traces of potassium were observed, or the sample did not contain chlorine.</a:t>
                          </a:r>
                          <a:endParaRPr lang="en-US" sz="16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320949" t="-2105" r="-791" b="-149474"/>
                          </a:stretch>
                        </a:blipFill>
                      </a:tcPr>
                    </a:tc>
                  </a:tr>
                  <a:tr h="822960">
                    <a:tc>
                      <a:txBody>
                        <a:bodyPr/>
                        <a:lstStyle/>
                        <a:p>
                          <a:pPr algn="ctr"/>
                          <a:r>
                            <a:rPr kumimoji="0" lang="en-US" sz="1600" b="0" i="0" u="none" strike="noStrike" kern="1200" baseline="0" dirty="0" smtClean="0">
                              <a:solidFill>
                                <a:schemeClr val="tx1"/>
                              </a:solidFill>
                              <a:latin typeface="Calibri" panose="020F0502020204030204" pitchFamily="34" charset="0"/>
                              <a:ea typeface="+mn-ea"/>
                              <a:cs typeface="Calibri" panose="020F0502020204030204" pitchFamily="34" charset="0"/>
                            </a:rPr>
                            <a:t>Neither did the sample contain chlorine, nor were traces of or potassium observed.</a:t>
                          </a:r>
                          <a:endParaRPr lang="en-US" sz="16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320949" t="-71324" r="-791" b="-4412"/>
                          </a:stretch>
                        </a:blipFill>
                      </a:tcPr>
                    </a:tc>
                  </a:tr>
                </a:tbl>
              </a:graphicData>
            </a:graphic>
          </p:graphicFrame>
        </mc:Fallback>
      </mc:AlternateContent>
    </p:spTree>
    <p:extLst>
      <p:ext uri="{BB962C8B-B14F-4D97-AF65-F5344CB8AC3E}">
        <p14:creationId xmlns:p14="http://schemas.microsoft.com/office/powerpoint/2010/main" val="3122409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Syntax: Well-Formed Formula of the Logic</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500" dirty="0" smtClean="0">
                    <a:latin typeface="Calibri" panose="020F0502020204030204" pitchFamily="34" charset="0"/>
                    <a:cs typeface="Calibri" panose="020F0502020204030204" pitchFamily="34" charset="0"/>
                  </a:rPr>
                  <a:t>Use of formal languages will allow us </a:t>
                </a:r>
                <a:r>
                  <a:rPr lang="en-US" sz="1500" dirty="0">
                    <a:latin typeface="Calibri" panose="020F0502020204030204" pitchFamily="34" charset="0"/>
                    <a:cs typeface="Calibri" panose="020F0502020204030204" pitchFamily="34" charset="0"/>
                  </a:rPr>
                  <a:t>to escape from the </a:t>
                </a:r>
                <a:r>
                  <a:rPr lang="en-US" sz="1500" dirty="0" smtClean="0">
                    <a:latin typeface="Calibri" panose="020F0502020204030204" pitchFamily="34" charset="0"/>
                    <a:cs typeface="Calibri" panose="020F0502020204030204" pitchFamily="34" charset="0"/>
                  </a:rPr>
                  <a:t>imprecision and </a:t>
                </a:r>
                <a:r>
                  <a:rPr lang="en-US" sz="1500" dirty="0">
                    <a:latin typeface="Calibri" panose="020F0502020204030204" pitchFamily="34" charset="0"/>
                    <a:cs typeface="Calibri" panose="020F0502020204030204" pitchFamily="34" charset="0"/>
                  </a:rPr>
                  <a:t>ambiguities of natural languages</a:t>
                </a:r>
                <a:r>
                  <a:rPr lang="en-US" sz="15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500" dirty="0" smtClean="0">
                  <a:latin typeface="Calibri" panose="020F0502020204030204" pitchFamily="34" charset="0"/>
                  <a:cs typeface="Calibri" panose="020F0502020204030204" pitchFamily="34" charset="0"/>
                </a:endParaRPr>
              </a:p>
              <a:p>
                <a:pPr marL="82296" indent="0" algn="just">
                  <a:spcBef>
                    <a:spcPts val="0"/>
                  </a:spcBef>
                  <a:buNone/>
                </a:pPr>
                <a:r>
                  <a:rPr lang="en-US" sz="1500" dirty="0" smtClean="0">
                    <a:latin typeface="Calibri" panose="020F0502020204030204" pitchFamily="34" charset="0"/>
                    <a:cs typeface="Calibri" panose="020F0502020204030204" pitchFamily="34" charset="0"/>
                  </a:rPr>
                  <a:t>In order to describe a formal language we will generally give three pieces </a:t>
                </a:r>
                <a:r>
                  <a:rPr lang="en-US" sz="1500" dirty="0">
                    <a:latin typeface="Calibri" panose="020F0502020204030204" pitchFamily="34" charset="0"/>
                    <a:cs typeface="Calibri" panose="020F0502020204030204" pitchFamily="34" charset="0"/>
                  </a:rPr>
                  <a:t>of information</a:t>
                </a:r>
                <a:r>
                  <a:rPr lang="en-US" sz="15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500" dirty="0">
                  <a:latin typeface="Calibri" panose="020F0502020204030204" pitchFamily="34" charset="0"/>
                  <a:cs typeface="Calibri" panose="020F0502020204030204" pitchFamily="34" charset="0"/>
                </a:endParaRPr>
              </a:p>
              <a:p>
                <a:pPr marL="82296" indent="0" algn="just">
                  <a:spcBef>
                    <a:spcPts val="0"/>
                  </a:spcBef>
                  <a:buNone/>
                </a:pPr>
                <a:r>
                  <a:rPr lang="en-US" sz="1500" dirty="0">
                    <a:latin typeface="Calibri" panose="020F0502020204030204" pitchFamily="34" charset="0"/>
                    <a:cs typeface="Calibri" panose="020F0502020204030204" pitchFamily="34" charset="0"/>
                  </a:rPr>
                  <a:t>1. We will specify the </a:t>
                </a:r>
                <a:r>
                  <a:rPr lang="en-US" sz="1500" b="1" i="1" dirty="0">
                    <a:latin typeface="Calibri" panose="020F0502020204030204" pitchFamily="34" charset="0"/>
                    <a:cs typeface="Calibri" panose="020F0502020204030204" pitchFamily="34" charset="0"/>
                  </a:rPr>
                  <a:t>set of symbols </a:t>
                </a:r>
                <a:r>
                  <a:rPr lang="en-US" sz="1500" dirty="0">
                    <a:latin typeface="Calibri" panose="020F0502020204030204" pitchFamily="34" charset="0"/>
                    <a:cs typeface="Calibri" panose="020F0502020204030204" pitchFamily="34" charset="0"/>
                  </a:rPr>
                  <a:t>(the </a:t>
                </a:r>
                <a:r>
                  <a:rPr lang="en-US" sz="1500" b="1" i="1" dirty="0">
                    <a:latin typeface="Calibri" panose="020F0502020204030204" pitchFamily="34" charset="0"/>
                    <a:cs typeface="Calibri" panose="020F0502020204030204" pitchFamily="34" charset="0"/>
                  </a:rPr>
                  <a:t>alphabet</a:t>
                </a:r>
                <a:r>
                  <a:rPr lang="en-US" sz="1500" dirty="0">
                    <a:latin typeface="Calibri" panose="020F0502020204030204" pitchFamily="34" charset="0"/>
                    <a:cs typeface="Calibri" panose="020F0502020204030204" pitchFamily="34" charset="0"/>
                  </a:rPr>
                  <a:t>). In the </a:t>
                </a:r>
                <a:r>
                  <a:rPr lang="en-US" sz="1500" dirty="0" smtClean="0">
                    <a:latin typeface="Calibri" panose="020F0502020204030204" pitchFamily="34" charset="0"/>
                    <a:cs typeface="Calibri" panose="020F0502020204030204" pitchFamily="34" charset="0"/>
                  </a:rPr>
                  <a:t>present case </a:t>
                </a:r>
                <a:r>
                  <a:rPr lang="en-US" sz="1500" dirty="0">
                    <a:latin typeface="Calibri" panose="020F0502020204030204" pitchFamily="34" charset="0"/>
                    <a:cs typeface="Calibri" panose="020F0502020204030204" pitchFamily="34" charset="0"/>
                  </a:rPr>
                  <a:t>of sentential logic some of the symbols </a:t>
                </a:r>
                <a:r>
                  <a:rPr lang="en-US" sz="1500" dirty="0" smtClean="0">
                    <a:latin typeface="Calibri" panose="020F0502020204030204" pitchFamily="34" charset="0"/>
                    <a:cs typeface="Calibri" panose="020F0502020204030204" pitchFamily="34" charset="0"/>
                  </a:rPr>
                  <a:t>are </a:t>
                </a:r>
              </a:p>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500" b="0" i="1" dirty="0" smtClean="0">
                          <a:latin typeface="Cambria Math" panose="02040503050406030204" pitchFamily="18" charset="0"/>
                          <a:cs typeface="Calibri" panose="020F0502020204030204" pitchFamily="34" charset="0"/>
                        </a:rPr>
                        <m:t>(, )</m:t>
                      </m:r>
                      <m:r>
                        <a:rPr lang="en-US" sz="1500" b="0" i="1" dirty="0">
                          <a:latin typeface="Cambria Math" panose="02040503050406030204" pitchFamily="18" charset="0"/>
                          <a:cs typeface="Calibri" panose="020F0502020204030204" pitchFamily="34" charset="0"/>
                        </a:rPr>
                        <m:t>,</m:t>
                      </m:r>
                      <m:r>
                        <a:rPr lang="en-US" sz="1500" b="0" i="1" dirty="0" smtClean="0">
                          <a:latin typeface="Cambria Math" panose="02040503050406030204" pitchFamily="18" charset="0"/>
                          <a:ea typeface="Cambria Math" panose="02040503050406030204" pitchFamily="18" charset="0"/>
                          <a:cs typeface="Calibri" panose="020F0502020204030204" pitchFamily="34" charset="0"/>
                        </a:rPr>
                        <m:t>⟶</m:t>
                      </m:r>
                      <m:r>
                        <a:rPr lang="en-US" sz="1500" b="0" i="1" dirty="0">
                          <a:latin typeface="Cambria Math" panose="02040503050406030204" pitchFamily="18" charset="0"/>
                          <a:cs typeface="Calibri" panose="020F0502020204030204" pitchFamily="34" charset="0"/>
                        </a:rPr>
                        <m:t>,</m:t>
                      </m:r>
                      <m:r>
                        <a:rPr lang="en-US" sz="1500" b="0" i="1" dirty="0" smtClean="0">
                          <a:latin typeface="Cambria Math" panose="02040503050406030204" pitchFamily="18" charset="0"/>
                          <a:cs typeface="Calibri" panose="020F0502020204030204" pitchFamily="34" charset="0"/>
                        </a:rPr>
                        <m:t>¬</m:t>
                      </m:r>
                      <m:r>
                        <a:rPr lang="en-US" sz="1500" b="0" i="1" dirty="0">
                          <a:latin typeface="Cambria Math" panose="02040503050406030204" pitchFamily="18" charset="0"/>
                          <a:cs typeface="Calibri" panose="020F0502020204030204" pitchFamily="34" charset="0"/>
                        </a:rPr>
                        <m:t>,</m:t>
                      </m:r>
                      <m:r>
                        <a:rPr lang="en-US" sz="1500" b="0" i="1" dirty="0" smtClean="0">
                          <a:latin typeface="Cambria Math" panose="02040503050406030204" pitchFamily="18" charset="0"/>
                          <a:cs typeface="Calibri" panose="020F0502020204030204" pitchFamily="34" charset="0"/>
                        </a:rPr>
                        <m:t>𝑝</m:t>
                      </m:r>
                      <m:r>
                        <a:rPr lang="en-US" sz="1500" b="0" i="1" dirty="0">
                          <a:latin typeface="Cambria Math" panose="02040503050406030204" pitchFamily="18" charset="0"/>
                          <a:cs typeface="Calibri" panose="020F0502020204030204" pitchFamily="34" charset="0"/>
                        </a:rPr>
                        <m:t>,</m:t>
                      </m:r>
                      <m:r>
                        <a:rPr lang="en-US" sz="1500" b="0" i="1" dirty="0" smtClean="0">
                          <a:latin typeface="Cambria Math" panose="02040503050406030204" pitchFamily="18" charset="0"/>
                          <a:cs typeface="Calibri" panose="020F0502020204030204" pitchFamily="34" charset="0"/>
                        </a:rPr>
                        <m:t>𝑞</m:t>
                      </m:r>
                      <m:r>
                        <a:rPr lang="en-US" sz="1500" b="0" i="1" dirty="0">
                          <a:latin typeface="Cambria Math" panose="02040503050406030204" pitchFamily="18" charset="0"/>
                          <a:cs typeface="Calibri" panose="020F0502020204030204" pitchFamily="34" charset="0"/>
                        </a:rPr>
                        <m:t>, </m:t>
                      </m:r>
                      <m:r>
                        <a:rPr lang="en-US" sz="1500" b="0" i="1" dirty="0" smtClean="0">
                          <a:latin typeface="Cambria Math" panose="02040503050406030204" pitchFamily="18" charset="0"/>
                          <a:cs typeface="Calibri" panose="020F0502020204030204" pitchFamily="34" charset="0"/>
                        </a:rPr>
                        <m:t>𝑟</m:t>
                      </m:r>
                      <m:r>
                        <a:rPr lang="en-US" sz="1500" b="0" i="1" dirty="0" smtClean="0">
                          <a:latin typeface="Cambria Math" panose="02040503050406030204" pitchFamily="18" charset="0"/>
                          <a:cs typeface="Calibri" panose="020F0502020204030204" pitchFamily="34" charset="0"/>
                        </a:rPr>
                        <m:t>, </m:t>
                      </m:r>
                      <m:r>
                        <a:rPr lang="en-US" sz="1500" b="0" i="1" dirty="0" smtClean="0">
                          <a:latin typeface="Cambria Math" panose="02040503050406030204" pitchFamily="18" charset="0"/>
                          <a:cs typeface="Calibri" panose="020F0502020204030204" pitchFamily="34" charset="0"/>
                        </a:rPr>
                        <m:t>𝑠</m:t>
                      </m:r>
                      <m:r>
                        <a:rPr lang="en-US" sz="1500" b="0" i="1" dirty="0" smtClean="0">
                          <a:latin typeface="Cambria Math" panose="02040503050406030204" pitchFamily="18" charset="0"/>
                          <a:cs typeface="Calibri" panose="020F0502020204030204" pitchFamily="34" charset="0"/>
                        </a:rPr>
                        <m:t>, . . . .</m:t>
                      </m:r>
                    </m:oMath>
                  </m:oMathPara>
                </a14:m>
                <a:endParaRPr lang="en-US" sz="1500" i="1" dirty="0" smtClean="0">
                  <a:latin typeface="Calibri" panose="020F0502020204030204" pitchFamily="34" charset="0"/>
                  <a:cs typeface="Calibri" panose="020F0502020204030204" pitchFamily="34" charset="0"/>
                </a:endParaRPr>
              </a:p>
              <a:p>
                <a:pPr marL="82296" indent="0" algn="just">
                  <a:spcBef>
                    <a:spcPts val="0"/>
                  </a:spcBef>
                  <a:buNone/>
                </a:pPr>
                <a:endParaRPr lang="en-US" sz="1500" i="1" dirty="0">
                  <a:latin typeface="Calibri" panose="020F0502020204030204" pitchFamily="34" charset="0"/>
                  <a:cs typeface="Calibri" panose="020F0502020204030204" pitchFamily="34" charset="0"/>
                </a:endParaRPr>
              </a:p>
              <a:p>
                <a:pPr marL="82296" indent="0" algn="just">
                  <a:spcBef>
                    <a:spcPts val="0"/>
                  </a:spcBef>
                  <a:buNone/>
                </a:pPr>
                <a:r>
                  <a:rPr lang="en-US" sz="1500" dirty="0">
                    <a:latin typeface="Calibri" panose="020F0502020204030204" pitchFamily="34" charset="0"/>
                    <a:cs typeface="Calibri" panose="020F0502020204030204" pitchFamily="34" charset="0"/>
                  </a:rPr>
                  <a:t>2. We will specify the rules for forming the “</a:t>
                </a:r>
                <a:r>
                  <a:rPr lang="en-US" sz="1500" b="1" i="1" dirty="0">
                    <a:latin typeface="Calibri" panose="020F0502020204030204" pitchFamily="34" charset="0"/>
                    <a:cs typeface="Calibri" panose="020F0502020204030204" pitchFamily="34" charset="0"/>
                  </a:rPr>
                  <a:t>grammatically </a:t>
                </a:r>
                <a:r>
                  <a:rPr lang="en-US" sz="1500" b="1" i="1" dirty="0" smtClean="0">
                    <a:latin typeface="Calibri" panose="020F0502020204030204" pitchFamily="34" charset="0"/>
                    <a:cs typeface="Calibri" panose="020F0502020204030204" pitchFamily="34" charset="0"/>
                  </a:rPr>
                  <a:t>correct</a:t>
                </a:r>
                <a:r>
                  <a:rPr lang="en-US" sz="1500" dirty="0" smtClean="0">
                    <a:latin typeface="Calibri" panose="020F0502020204030204" pitchFamily="34" charset="0"/>
                    <a:cs typeface="Calibri" panose="020F0502020204030204" pitchFamily="34" charset="0"/>
                  </a:rPr>
                  <a:t>” finite </a:t>
                </a:r>
                <a:r>
                  <a:rPr lang="en-US" sz="1500" dirty="0">
                    <a:latin typeface="Calibri" panose="020F0502020204030204" pitchFamily="34" charset="0"/>
                    <a:cs typeface="Calibri" panose="020F0502020204030204" pitchFamily="34" charset="0"/>
                  </a:rPr>
                  <a:t>sequences of symbols. (Such sequences will be </a:t>
                </a:r>
                <a:r>
                  <a:rPr lang="en-US" sz="1500" dirty="0" smtClean="0">
                    <a:latin typeface="Calibri" panose="020F0502020204030204" pitchFamily="34" charset="0"/>
                    <a:cs typeface="Calibri" panose="020F0502020204030204" pitchFamily="34" charset="0"/>
                  </a:rPr>
                  <a:t>called </a:t>
                </a:r>
                <a:r>
                  <a:rPr lang="en-US" sz="1500" b="1" i="1" dirty="0" smtClean="0">
                    <a:latin typeface="Calibri" panose="020F0502020204030204" pitchFamily="34" charset="0"/>
                    <a:cs typeface="Calibri" panose="020F0502020204030204" pitchFamily="34" charset="0"/>
                  </a:rPr>
                  <a:t>well-formed formulas</a:t>
                </a:r>
                <a:r>
                  <a:rPr lang="en-US" sz="1500" dirty="0" smtClean="0">
                    <a:latin typeface="Calibri" panose="020F0502020204030204" pitchFamily="34" charset="0"/>
                    <a:cs typeface="Calibri" panose="020F0502020204030204" pitchFamily="34" charset="0"/>
                  </a:rPr>
                  <a:t> (</a:t>
                </a:r>
                <a:r>
                  <a:rPr lang="en-US" sz="1500" b="1" i="1" dirty="0" err="1" smtClean="0">
                    <a:latin typeface="Calibri" panose="020F0502020204030204" pitchFamily="34" charset="0"/>
                    <a:cs typeface="Calibri" panose="020F0502020204030204" pitchFamily="34" charset="0"/>
                  </a:rPr>
                  <a:t>wffs</a:t>
                </a:r>
                <a:r>
                  <a:rPr lang="en-US" sz="1500" dirty="0" smtClean="0">
                    <a:latin typeface="Calibri" panose="020F0502020204030204" pitchFamily="34" charset="0"/>
                    <a:cs typeface="Calibri" panose="020F0502020204030204" pitchFamily="34" charset="0"/>
                  </a:rPr>
                  <a:t>), </a:t>
                </a:r>
                <a:r>
                  <a:rPr lang="en-US" sz="1500" b="1" i="1" dirty="0">
                    <a:latin typeface="Calibri" panose="020F0502020204030204" pitchFamily="34" charset="0"/>
                    <a:cs typeface="Calibri" panose="020F0502020204030204" pitchFamily="34" charset="0"/>
                  </a:rPr>
                  <a:t>propositions</a:t>
                </a:r>
                <a:r>
                  <a:rPr lang="en-US" sz="1500" dirty="0">
                    <a:latin typeface="Calibri" panose="020F0502020204030204" pitchFamily="34" charset="0"/>
                    <a:cs typeface="Calibri" panose="020F0502020204030204" pitchFamily="34" charset="0"/>
                  </a:rPr>
                  <a:t>, </a:t>
                </a:r>
                <a:r>
                  <a:rPr lang="en-US" sz="1500" dirty="0" smtClean="0">
                    <a:latin typeface="Calibri" panose="020F0502020204030204" pitchFamily="34" charset="0"/>
                    <a:cs typeface="Calibri" panose="020F0502020204030204" pitchFamily="34" charset="0"/>
                  </a:rPr>
                  <a:t>or </a:t>
                </a:r>
                <a:r>
                  <a:rPr lang="en-US" sz="1500" b="1" i="1" dirty="0" smtClean="0">
                    <a:latin typeface="Calibri" panose="020F0502020204030204" pitchFamily="34" charset="0"/>
                    <a:cs typeface="Calibri" panose="020F0502020204030204" pitchFamily="34" charset="0"/>
                  </a:rPr>
                  <a:t>statements.</a:t>
                </a:r>
                <a:r>
                  <a:rPr lang="en-US" sz="1500" dirty="0" smtClean="0">
                    <a:latin typeface="Calibri" panose="020F0502020204030204" pitchFamily="34" charset="0"/>
                    <a:cs typeface="Calibri" panose="020F0502020204030204" pitchFamily="34" charset="0"/>
                  </a:rPr>
                  <a:t>) </a:t>
                </a:r>
                <a:r>
                  <a:rPr lang="en-US" sz="1500" dirty="0">
                    <a:latin typeface="Calibri" panose="020F0502020204030204" pitchFamily="34" charset="0"/>
                    <a:cs typeface="Calibri" panose="020F0502020204030204" pitchFamily="34" charset="0"/>
                  </a:rPr>
                  <a:t>For </a:t>
                </a:r>
                <a:r>
                  <a:rPr lang="en-US" sz="1500" dirty="0" smtClean="0">
                    <a:latin typeface="Calibri" panose="020F0502020204030204" pitchFamily="34" charset="0"/>
                    <a:cs typeface="Calibri" panose="020F0502020204030204" pitchFamily="34" charset="0"/>
                  </a:rPr>
                  <a:t>example, “</a:t>
                </a:r>
                <a14:m>
                  <m:oMath xmlns:m="http://schemas.openxmlformats.org/officeDocument/2006/math">
                    <m:r>
                      <a:rPr lang="en-US" sz="1500" b="0" i="1" dirty="0" smtClean="0">
                        <a:latin typeface="Cambria Math" panose="02040503050406030204" pitchFamily="18" charset="0"/>
                        <a:cs typeface="Calibri" panose="020F0502020204030204" pitchFamily="34" charset="0"/>
                      </a:rPr>
                      <m:t>(</m:t>
                    </m:r>
                    <m:r>
                      <a:rPr lang="en-US" sz="1500" b="0" i="1" dirty="0" smtClean="0">
                        <a:latin typeface="Cambria Math" panose="02040503050406030204" pitchFamily="18" charset="0"/>
                        <a:cs typeface="Calibri" panose="020F0502020204030204" pitchFamily="34" charset="0"/>
                      </a:rPr>
                      <m:t>𝑝</m:t>
                    </m:r>
                    <m:r>
                      <a:rPr lang="en-US" sz="1500" b="0" i="1" dirty="0" smtClean="0">
                        <a:latin typeface="Cambria Math" panose="02040503050406030204" pitchFamily="18" charset="0"/>
                        <a:ea typeface="Cambria Math" panose="02040503050406030204" pitchFamily="18" charset="0"/>
                        <a:cs typeface="Calibri" panose="020F0502020204030204" pitchFamily="34" charset="0"/>
                      </a:rPr>
                      <m:t>⟶</m:t>
                    </m:r>
                    <m:r>
                      <a:rPr lang="en-US" sz="1500" b="0" i="1" dirty="0">
                        <a:latin typeface="Cambria Math" panose="02040503050406030204" pitchFamily="18" charset="0"/>
                        <a:cs typeface="Calibri" panose="020F0502020204030204" pitchFamily="34" charset="0"/>
                      </a:rPr>
                      <m:t>(</m:t>
                    </m:r>
                    <m:r>
                      <a:rPr lang="en-US" sz="1500" b="0" i="1" dirty="0" smtClean="0">
                        <a:latin typeface="Cambria Math" panose="02040503050406030204" pitchFamily="18" charset="0"/>
                        <a:cs typeface="Calibri" panose="020F0502020204030204" pitchFamily="34" charset="0"/>
                      </a:rPr>
                      <m:t>¬</m:t>
                    </m:r>
                    <m:r>
                      <a:rPr lang="en-US" sz="1500" b="0" i="1" dirty="0" smtClean="0">
                        <a:latin typeface="Cambria Math" panose="02040503050406030204" pitchFamily="18" charset="0"/>
                        <a:cs typeface="Calibri" panose="020F0502020204030204" pitchFamily="34" charset="0"/>
                      </a:rPr>
                      <m:t>𝑞</m:t>
                    </m:r>
                    <m:r>
                      <a:rPr lang="en-US" sz="1500" b="0" i="1" dirty="0">
                        <a:latin typeface="Cambria Math" panose="02040503050406030204" pitchFamily="18" charset="0"/>
                        <a:cs typeface="Calibri" panose="020F0502020204030204" pitchFamily="34" charset="0"/>
                      </a:rPr>
                      <m:t>))</m:t>
                    </m:r>
                  </m:oMath>
                </a14:m>
                <a:r>
                  <a:rPr lang="en-US" sz="1500" dirty="0" smtClean="0">
                    <a:latin typeface="Calibri" panose="020F0502020204030204" pitchFamily="34" charset="0"/>
                    <a:cs typeface="Calibri" panose="020F0502020204030204" pitchFamily="34" charset="0"/>
                  </a:rPr>
                  <a:t>” will be </a:t>
                </a:r>
                <a:r>
                  <a:rPr lang="en-US" sz="1500" dirty="0">
                    <a:latin typeface="Calibri" panose="020F0502020204030204" pitchFamily="34" charset="0"/>
                    <a:cs typeface="Calibri" panose="020F0502020204030204" pitchFamily="34" charset="0"/>
                  </a:rPr>
                  <a:t>a </a:t>
                </a:r>
                <a:r>
                  <a:rPr lang="en-US" sz="1500" dirty="0" err="1">
                    <a:latin typeface="Calibri" panose="020F0502020204030204" pitchFamily="34" charset="0"/>
                    <a:cs typeface="Calibri" panose="020F0502020204030204" pitchFamily="34" charset="0"/>
                  </a:rPr>
                  <a:t>wff</a:t>
                </a:r>
                <a:r>
                  <a:rPr lang="en-US" sz="1500" dirty="0">
                    <a:latin typeface="Calibri" panose="020F0502020204030204" pitchFamily="34" charset="0"/>
                    <a:cs typeface="Calibri" panose="020F0502020204030204" pitchFamily="34" charset="0"/>
                  </a:rPr>
                  <a:t>, whereas</a:t>
                </a:r>
                <a:r>
                  <a:rPr lang="en-US" sz="1500" dirty="0" smtClean="0">
                    <a:latin typeface="Calibri" panose="020F0502020204030204" pitchFamily="34" charset="0"/>
                    <a:cs typeface="Calibri" panose="020F0502020204030204" pitchFamily="34" charset="0"/>
                  </a:rPr>
                  <a:t> “</a:t>
                </a:r>
                <a14:m>
                  <m:oMath xmlns:m="http://schemas.openxmlformats.org/officeDocument/2006/math">
                    <m:r>
                      <a:rPr lang="en-US" sz="1500" b="1" i="1" dirty="0" smtClean="0">
                        <a:latin typeface="Cambria Math" panose="02040503050406030204" pitchFamily="18" charset="0"/>
                        <a:cs typeface="Calibri" panose="020F0502020204030204" pitchFamily="34" charset="0"/>
                      </a:rPr>
                      <m:t>))</m:t>
                    </m:r>
                    <m:r>
                      <a:rPr lang="en-US" sz="1500" b="1" i="1" dirty="0" smtClean="0">
                        <a:latin typeface="Cambria Math" panose="02040503050406030204" pitchFamily="18" charset="0"/>
                        <a:ea typeface="Cambria Math" panose="02040503050406030204" pitchFamily="18" charset="0"/>
                        <a:cs typeface="Calibri" panose="020F0502020204030204" pitchFamily="34" charset="0"/>
                      </a:rPr>
                      <m:t>⟶</m:t>
                    </m:r>
                    <m:r>
                      <a:rPr lang="en-US" sz="1500" b="0" i="1" dirty="0" smtClean="0">
                        <a:latin typeface="Cambria Math" panose="02040503050406030204" pitchFamily="18" charset="0"/>
                        <a:cs typeface="Calibri" panose="020F0502020204030204" pitchFamily="34" charset="0"/>
                      </a:rPr>
                      <m:t>𝑟</m:t>
                    </m:r>
                  </m:oMath>
                </a14:m>
                <a:r>
                  <a:rPr lang="en-US" sz="1500" dirty="0" smtClean="0">
                    <a:latin typeface="Calibri" panose="020F0502020204030204" pitchFamily="34" charset="0"/>
                    <a:cs typeface="Calibri" panose="020F0502020204030204" pitchFamily="34" charset="0"/>
                  </a:rPr>
                  <a:t>” will </a:t>
                </a:r>
                <a:r>
                  <a:rPr lang="en-US" sz="1500" dirty="0">
                    <a:latin typeface="Calibri" panose="020F0502020204030204" pitchFamily="34" charset="0"/>
                    <a:cs typeface="Calibri" panose="020F0502020204030204" pitchFamily="34" charset="0"/>
                  </a:rPr>
                  <a:t>not</a:t>
                </a:r>
                <a:r>
                  <a:rPr lang="en-US" sz="15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500" dirty="0">
                  <a:latin typeface="Calibri" panose="020F0502020204030204" pitchFamily="34" charset="0"/>
                  <a:cs typeface="Calibri" panose="020F0502020204030204" pitchFamily="34" charset="0"/>
                </a:endParaRPr>
              </a:p>
              <a:p>
                <a:pPr marL="82296" indent="0" algn="just">
                  <a:spcBef>
                    <a:spcPts val="0"/>
                  </a:spcBef>
                  <a:buNone/>
                </a:pPr>
                <a:r>
                  <a:rPr lang="en-US" sz="1500" dirty="0">
                    <a:latin typeface="Calibri" panose="020F0502020204030204" pitchFamily="34" charset="0"/>
                    <a:cs typeface="Calibri" panose="020F0502020204030204" pitchFamily="34" charset="0"/>
                  </a:rPr>
                  <a:t>3. We will also indicate the allowable translations between </a:t>
                </a:r>
                <a:r>
                  <a:rPr lang="en-US" sz="1500" dirty="0" smtClean="0">
                    <a:latin typeface="Calibri" panose="020F0502020204030204" pitchFamily="34" charset="0"/>
                    <a:cs typeface="Calibri" panose="020F0502020204030204" pitchFamily="34" charset="0"/>
                  </a:rPr>
                  <a:t>English and </a:t>
                </a:r>
                <a:r>
                  <a:rPr lang="en-US" sz="1500" dirty="0">
                    <a:latin typeface="Calibri" panose="020F0502020204030204" pitchFamily="34" charset="0"/>
                    <a:cs typeface="Calibri" panose="020F0502020204030204" pitchFamily="34" charset="0"/>
                  </a:rPr>
                  <a:t>the formal language. The symbols </a:t>
                </a:r>
                <a14:m>
                  <m:oMath xmlns:m="http://schemas.openxmlformats.org/officeDocument/2006/math">
                    <m:r>
                      <a:rPr lang="en-US" sz="1500" b="0" i="1" dirty="0" smtClean="0">
                        <a:latin typeface="Cambria Math" panose="02040503050406030204" pitchFamily="18" charset="0"/>
                        <a:cs typeface="Calibri" panose="020F0502020204030204" pitchFamily="34" charset="0"/>
                      </a:rPr>
                      <m:t>𝑝</m:t>
                    </m:r>
                    <m:r>
                      <a:rPr lang="en-US" sz="1500" b="0" i="1" dirty="0" smtClean="0">
                        <a:latin typeface="Cambria Math" panose="02040503050406030204" pitchFamily="18" charset="0"/>
                        <a:cs typeface="Calibri" panose="020F0502020204030204" pitchFamily="34" charset="0"/>
                      </a:rPr>
                      <m:t>, </m:t>
                    </m:r>
                    <m:r>
                      <a:rPr lang="en-US" sz="1500" b="0" i="1" dirty="0" smtClean="0">
                        <a:latin typeface="Cambria Math" panose="02040503050406030204" pitchFamily="18" charset="0"/>
                        <a:cs typeface="Calibri" panose="020F0502020204030204" pitchFamily="34" charset="0"/>
                      </a:rPr>
                      <m:t>𝑞</m:t>
                    </m:r>
                    <m:r>
                      <a:rPr lang="en-US" sz="1500" b="0" i="1" dirty="0" smtClean="0">
                        <a:latin typeface="Cambria Math" panose="02040503050406030204" pitchFamily="18" charset="0"/>
                        <a:cs typeface="Calibri" panose="020F0502020204030204" pitchFamily="34" charset="0"/>
                      </a:rPr>
                      <m:t>, </m:t>
                    </m:r>
                    <m:r>
                      <a:rPr lang="en-US" sz="1500" b="0" i="1" dirty="0" smtClean="0">
                        <a:latin typeface="Cambria Math" panose="02040503050406030204" pitchFamily="18" charset="0"/>
                        <a:cs typeface="Calibri" panose="020F0502020204030204" pitchFamily="34" charset="0"/>
                      </a:rPr>
                      <m:t>𝑟</m:t>
                    </m:r>
                    <m:r>
                      <a:rPr lang="en-US" sz="1500" b="0" i="1" dirty="0" smtClean="0">
                        <a:latin typeface="Cambria Math" panose="02040503050406030204" pitchFamily="18" charset="0"/>
                        <a:cs typeface="Calibri" panose="020F0502020204030204" pitchFamily="34" charset="0"/>
                      </a:rPr>
                      <m:t>, </m:t>
                    </m:r>
                    <m:r>
                      <a:rPr lang="en-US" sz="1500" b="0" i="1" dirty="0" smtClean="0">
                        <a:latin typeface="Cambria Math" panose="02040503050406030204" pitchFamily="18" charset="0"/>
                        <a:cs typeface="Calibri" panose="020F0502020204030204" pitchFamily="34" charset="0"/>
                      </a:rPr>
                      <m:t>𝑠</m:t>
                    </m:r>
                    <m:r>
                      <a:rPr lang="en-US" sz="1500" b="0" i="1" dirty="0" smtClean="0">
                        <a:latin typeface="Cambria Math" panose="02040503050406030204" pitchFamily="18" charset="0"/>
                        <a:cs typeface="Calibri" panose="020F0502020204030204" pitchFamily="34" charset="0"/>
                      </a:rPr>
                      <m:t>, . . . </m:t>
                    </m:r>
                  </m:oMath>
                </a14:m>
                <a:r>
                  <a:rPr lang="en-US" sz="1500" dirty="0" smtClean="0">
                    <a:latin typeface="Calibri" panose="020F0502020204030204" pitchFamily="34" charset="0"/>
                    <a:cs typeface="Calibri" panose="020F0502020204030204" pitchFamily="34" charset="0"/>
                  </a:rPr>
                  <a:t> can </a:t>
                </a:r>
                <a:r>
                  <a:rPr lang="en-US" sz="1500" dirty="0">
                    <a:latin typeface="Calibri" panose="020F0502020204030204" pitchFamily="34" charset="0"/>
                    <a:cs typeface="Calibri" panose="020F0502020204030204" pitchFamily="34" charset="0"/>
                  </a:rPr>
                  <a:t>be </a:t>
                </a:r>
                <a:r>
                  <a:rPr lang="en-US" sz="1500" dirty="0" smtClean="0">
                    <a:latin typeface="Calibri" panose="020F0502020204030204" pitchFamily="34" charset="0"/>
                    <a:cs typeface="Calibri" panose="020F0502020204030204" pitchFamily="34" charset="0"/>
                  </a:rPr>
                  <a:t>translations of </a:t>
                </a:r>
                <a:r>
                  <a:rPr lang="en-US" sz="1500" b="1" i="1" dirty="0">
                    <a:latin typeface="Calibri" panose="020F0502020204030204" pitchFamily="34" charset="0"/>
                    <a:cs typeface="Calibri" panose="020F0502020204030204" pitchFamily="34" charset="0"/>
                  </a:rPr>
                  <a:t>declarative</a:t>
                </a:r>
                <a:r>
                  <a:rPr lang="en-US" sz="1500" dirty="0">
                    <a:latin typeface="Calibri" panose="020F0502020204030204" pitchFamily="34" charset="0"/>
                    <a:cs typeface="Calibri" panose="020F0502020204030204" pitchFamily="34" charset="0"/>
                  </a:rPr>
                  <a:t> </a:t>
                </a:r>
                <a:r>
                  <a:rPr lang="en-US" sz="1500" dirty="0" smtClean="0">
                    <a:latin typeface="Calibri" panose="020F0502020204030204" pitchFamily="34" charset="0"/>
                    <a:cs typeface="Calibri" panose="020F0502020204030204" pitchFamily="34" charset="0"/>
                  </a:rPr>
                  <a:t>English (or Persian) sentences. </a:t>
                </a:r>
              </a:p>
              <a:p>
                <a:pPr marL="82296" indent="0" algn="just">
                  <a:spcBef>
                    <a:spcPts val="0"/>
                  </a:spcBef>
                  <a:buNone/>
                </a:pPr>
                <a:endParaRPr lang="en-US" sz="1500" dirty="0" smtClean="0">
                  <a:latin typeface="Calibri" panose="020F0502020204030204" pitchFamily="34" charset="0"/>
                  <a:cs typeface="Calibri" panose="020F0502020204030204" pitchFamily="34" charset="0"/>
                </a:endParaRPr>
              </a:p>
              <a:p>
                <a:pPr marL="82296" indent="0" algn="just">
                  <a:spcBef>
                    <a:spcPts val="0"/>
                  </a:spcBef>
                  <a:buNone/>
                </a:pPr>
                <a:r>
                  <a:rPr lang="en-US" sz="1500" dirty="0" smtClean="0">
                    <a:latin typeface="Calibri" panose="020F0502020204030204" pitchFamily="34" charset="0"/>
                    <a:cs typeface="Calibri" panose="020F0502020204030204" pitchFamily="34" charset="0"/>
                  </a:rPr>
                  <a:t>Only in this third part is any meaning assigned to the </a:t>
                </a:r>
                <a:r>
                  <a:rPr lang="en-US" sz="1500" dirty="0" err="1" smtClean="0">
                    <a:latin typeface="Calibri" panose="020F0502020204030204" pitchFamily="34" charset="0"/>
                    <a:cs typeface="Calibri" panose="020F0502020204030204" pitchFamily="34" charset="0"/>
                  </a:rPr>
                  <a:t>wffs</a:t>
                </a:r>
                <a:r>
                  <a:rPr lang="en-US" sz="1500" dirty="0" smtClean="0">
                    <a:latin typeface="Calibri" panose="020F0502020204030204" pitchFamily="34" charset="0"/>
                    <a:cs typeface="Calibri" panose="020F0502020204030204" pitchFamily="34" charset="0"/>
                  </a:rPr>
                  <a:t>. This process </a:t>
                </a:r>
                <a:r>
                  <a:rPr lang="en-US" sz="1500" dirty="0">
                    <a:latin typeface="Calibri" panose="020F0502020204030204" pitchFamily="34" charset="0"/>
                    <a:cs typeface="Calibri" panose="020F0502020204030204" pitchFamily="34" charset="0"/>
                  </a:rPr>
                  <a:t>of assigning meaning guides and motivates all we do. But </a:t>
                </a:r>
                <a:r>
                  <a:rPr lang="en-US" sz="1500" dirty="0" smtClean="0">
                    <a:latin typeface="Calibri" panose="020F0502020204030204" pitchFamily="34" charset="0"/>
                    <a:cs typeface="Calibri" panose="020F0502020204030204" pitchFamily="34" charset="0"/>
                  </a:rPr>
                  <a:t>it will </a:t>
                </a:r>
                <a:r>
                  <a:rPr lang="en-US" sz="1500" dirty="0">
                    <a:latin typeface="Calibri" panose="020F0502020204030204" pitchFamily="34" charset="0"/>
                    <a:cs typeface="Calibri" panose="020F0502020204030204" pitchFamily="34" charset="0"/>
                  </a:rPr>
                  <a:t>also be observed that it would theoretically be possible to carry </a:t>
                </a:r>
                <a:r>
                  <a:rPr lang="en-US" sz="1500" dirty="0" smtClean="0">
                    <a:latin typeface="Calibri" panose="020F0502020204030204" pitchFamily="34" charset="0"/>
                    <a:cs typeface="Calibri" panose="020F0502020204030204" pitchFamily="34" charset="0"/>
                  </a:rPr>
                  <a:t>out various </a:t>
                </a:r>
                <a:r>
                  <a:rPr lang="en-US" sz="1500" dirty="0">
                    <a:latin typeface="Calibri" panose="020F0502020204030204" pitchFamily="34" charset="0"/>
                    <a:cs typeface="Calibri" panose="020F0502020204030204" pitchFamily="34" charset="0"/>
                  </a:rPr>
                  <a:t>manipulations with </a:t>
                </a:r>
                <a:r>
                  <a:rPr lang="en-US" sz="1500" dirty="0" err="1">
                    <a:latin typeface="Calibri" panose="020F0502020204030204" pitchFamily="34" charset="0"/>
                    <a:cs typeface="Calibri" panose="020F0502020204030204" pitchFamily="34" charset="0"/>
                  </a:rPr>
                  <a:t>wffs</a:t>
                </a:r>
                <a:r>
                  <a:rPr lang="en-US" sz="1500" dirty="0">
                    <a:latin typeface="Calibri" panose="020F0502020204030204" pitchFamily="34" charset="0"/>
                    <a:cs typeface="Calibri" panose="020F0502020204030204" pitchFamily="34" charset="0"/>
                  </a:rPr>
                  <a:t> in complete ignorance of any </a:t>
                </a:r>
                <a:r>
                  <a:rPr lang="en-US" sz="1500" dirty="0" smtClean="0">
                    <a:latin typeface="Calibri" panose="020F0502020204030204" pitchFamily="34" charset="0"/>
                    <a:cs typeface="Calibri" panose="020F0502020204030204" pitchFamily="34" charset="0"/>
                  </a:rPr>
                  <a:t>possible meaning</a:t>
                </a:r>
                <a:r>
                  <a:rPr lang="en-US" sz="1500" dirty="0">
                    <a:latin typeface="Calibri" panose="020F0502020204030204" pitchFamily="34" charset="0"/>
                    <a:cs typeface="Calibri" panose="020F0502020204030204" pitchFamily="34" charset="0"/>
                  </a:rPr>
                  <a:t>. A person aware of only the first two pieces of </a:t>
                </a:r>
                <a:r>
                  <a:rPr lang="en-US" sz="1500" dirty="0" smtClean="0">
                    <a:latin typeface="Calibri" panose="020F0502020204030204" pitchFamily="34" charset="0"/>
                    <a:cs typeface="Calibri" panose="020F0502020204030204" pitchFamily="34" charset="0"/>
                  </a:rPr>
                  <a:t>information listed </a:t>
                </a:r>
                <a:r>
                  <a:rPr lang="en-US" sz="1500" dirty="0">
                    <a:latin typeface="Calibri" panose="020F0502020204030204" pitchFamily="34" charset="0"/>
                    <a:cs typeface="Calibri" panose="020F0502020204030204" pitchFamily="34" charset="0"/>
                  </a:rPr>
                  <a:t>above could perform some of the things we will do, but it </a:t>
                </a:r>
                <a:r>
                  <a:rPr lang="en-US" sz="1500" dirty="0" smtClean="0">
                    <a:latin typeface="Calibri" panose="020F0502020204030204" pitchFamily="34" charset="0"/>
                    <a:cs typeface="Calibri" panose="020F0502020204030204" pitchFamily="34" charset="0"/>
                  </a:rPr>
                  <a:t>would make </a:t>
                </a:r>
                <a:r>
                  <a:rPr lang="en-US" sz="1500" dirty="0">
                    <a:latin typeface="Calibri" panose="020F0502020204030204" pitchFamily="34" charset="0"/>
                    <a:cs typeface="Calibri" panose="020F0502020204030204" pitchFamily="34" charset="0"/>
                  </a:rPr>
                  <a:t>no sense to </a:t>
                </a:r>
                <a:r>
                  <a:rPr lang="en-US" sz="1500" dirty="0" smtClean="0">
                    <a:latin typeface="Calibri" panose="020F0502020204030204" pitchFamily="34" charset="0"/>
                    <a:cs typeface="Calibri" panose="020F0502020204030204" pitchFamily="34" charset="0"/>
                  </a:rPr>
                  <a:t>him.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3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856481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Syntax: Well-Formed Formula of the Logic</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buNone/>
            </a:pPr>
            <a:r>
              <a:rPr lang="en-US" sz="1600" dirty="0">
                <a:latin typeface="Calibri" panose="020F0502020204030204" pitchFamily="34" charset="0"/>
                <a:cs typeface="Calibri" panose="020F0502020204030204" pitchFamily="34" charset="0"/>
              </a:rPr>
              <a:t>We assume we are given an infinite sequence of distinct objects </a:t>
            </a:r>
            <a:r>
              <a:rPr lang="en-US" sz="1600" dirty="0" smtClean="0">
                <a:latin typeface="Calibri" panose="020F0502020204030204" pitchFamily="34" charset="0"/>
                <a:cs typeface="Calibri" panose="020F0502020204030204" pitchFamily="34" charset="0"/>
              </a:rPr>
              <a:t>which we </a:t>
            </a:r>
            <a:r>
              <a:rPr lang="en-US" sz="1600" dirty="0">
                <a:latin typeface="Calibri" panose="020F0502020204030204" pitchFamily="34" charset="0"/>
                <a:cs typeface="Calibri" panose="020F0502020204030204" pitchFamily="34" charset="0"/>
              </a:rPr>
              <a:t>will call symbols, and to which we now give names </a:t>
            </a:r>
            <a:r>
              <a:rPr lang="en-US" sz="1600" dirty="0" smtClean="0">
                <a:latin typeface="Calibri" panose="020F0502020204030204" pitchFamily="34" charset="0"/>
                <a:cs typeface="Calibri" panose="020F0502020204030204" pitchFamily="34" charset="0"/>
              </a:rPr>
              <a:t>(the following table). We further </a:t>
            </a:r>
            <a:r>
              <a:rPr lang="en-US" sz="1600" dirty="0">
                <a:latin typeface="Calibri" panose="020F0502020204030204" pitchFamily="34" charset="0"/>
                <a:cs typeface="Calibri" panose="020F0502020204030204" pitchFamily="34" charset="0"/>
              </a:rPr>
              <a:t>assume that no one of these symbols is a finite sequence of </a:t>
            </a:r>
            <a:r>
              <a:rPr lang="en-US" sz="1600" dirty="0" smtClean="0">
                <a:latin typeface="Calibri" panose="020F0502020204030204" pitchFamily="34" charset="0"/>
                <a:cs typeface="Calibri" panose="020F0502020204030204" pitchFamily="34" charset="0"/>
              </a:rPr>
              <a:t>other symbols.</a:t>
            </a:r>
          </a:p>
          <a:p>
            <a:pPr marL="82296" indent="0" algn="just">
              <a:buNone/>
            </a:pPr>
            <a:endParaRPr lang="en-US" sz="15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9</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46448683"/>
                  </p:ext>
                </p:extLst>
              </p:nvPr>
            </p:nvGraphicFramePr>
            <p:xfrm>
              <a:off x="2072640" y="2252980"/>
              <a:ext cx="6096000" cy="4206240"/>
            </p:xfrm>
            <a:graphic>
              <a:graphicData uri="http://schemas.openxmlformats.org/drawingml/2006/table">
                <a:tbl>
                  <a:tblPr firstRow="1" bandRow="1">
                    <a:tableStyleId>{5A111915-BE36-4E01-A7E5-04B1672EAD32}</a:tableStyleId>
                  </a:tblPr>
                  <a:tblGrid>
                    <a:gridCol w="899160"/>
                    <a:gridCol w="2895600"/>
                    <a:gridCol w="2301240"/>
                  </a:tblGrid>
                  <a:tr h="274197">
                    <a:tc>
                      <a:txBody>
                        <a:bodyPr/>
                        <a:lstStyle/>
                        <a:p>
                          <a:r>
                            <a:rPr lang="en-US" sz="1500" dirty="0" smtClean="0">
                              <a:latin typeface="Calibri" panose="020F0502020204030204" pitchFamily="34" charset="0"/>
                              <a:cs typeface="Calibri" panose="020F0502020204030204" pitchFamily="34" charset="0"/>
                            </a:rPr>
                            <a:t>Symbol</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Verbose name</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Remarks</a:t>
                          </a:r>
                          <a:endParaRPr lang="en-US" sz="1500" dirty="0">
                            <a:latin typeface="Calibri" panose="020F0502020204030204" pitchFamily="34" charset="0"/>
                            <a:cs typeface="Calibri" panose="020F0502020204030204" pitchFamily="34" charset="0"/>
                          </a:endParaRPr>
                        </a:p>
                      </a:txBody>
                      <a:tcPr/>
                    </a:tc>
                  </a:tr>
                  <a:tr h="274197">
                    <a:tc>
                      <a:txBody>
                        <a:bodyPr/>
                        <a:lstStyle/>
                        <a:p>
                          <a:r>
                            <a:rPr lang="en-US" sz="1500" dirty="0" smtClean="0">
                              <a:latin typeface="Calibri" panose="020F0502020204030204" pitchFamily="34" charset="0"/>
                              <a:cs typeface="Calibri" panose="020F0502020204030204" pitchFamily="34" charset="0"/>
                            </a:rPr>
                            <a:t>(</a:t>
                          </a:r>
                          <a:endParaRPr lang="en-US" sz="1500" dirty="0">
                            <a:latin typeface="Calibri" panose="020F0502020204030204" pitchFamily="34" charset="0"/>
                            <a:cs typeface="Calibri" panose="020F0502020204030204" pitchFamily="34" charset="0"/>
                          </a:endParaRPr>
                        </a:p>
                      </a:txBody>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left parenthesis</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punctuation</a:t>
                          </a:r>
                          <a:endParaRPr lang="en-US" sz="1500" dirty="0">
                            <a:latin typeface="Calibri" panose="020F0502020204030204" pitchFamily="34" charset="0"/>
                            <a:cs typeface="Calibri" panose="020F0502020204030204" pitchFamily="34" charset="0"/>
                          </a:endParaRPr>
                        </a:p>
                      </a:txBody>
                      <a:tcPr/>
                    </a:tc>
                  </a:tr>
                  <a:tr h="274197">
                    <a:tc>
                      <a:txBody>
                        <a:bodyPr/>
                        <a:lstStyle/>
                        <a:p>
                          <a:r>
                            <a:rPr lang="en-US" sz="1500" dirty="0" smtClean="0">
                              <a:latin typeface="Calibri" panose="020F0502020204030204" pitchFamily="34" charset="0"/>
                              <a:cs typeface="Calibri" panose="020F0502020204030204" pitchFamily="34" charset="0"/>
                            </a:rPr>
                            <a:t>)</a:t>
                          </a:r>
                          <a:endParaRPr lang="en-US" sz="1500" dirty="0">
                            <a:latin typeface="Calibri" panose="020F0502020204030204" pitchFamily="34" charset="0"/>
                            <a:cs typeface="Calibri" panose="020F0502020204030204" pitchFamily="34" charset="0"/>
                          </a:endParaRPr>
                        </a:p>
                      </a:txBody>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right parenthesis</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punctuation</a:t>
                          </a:r>
                          <a:endParaRPr lang="en-US" sz="1500" dirty="0">
                            <a:latin typeface="Calibri" panose="020F0502020204030204" pitchFamily="34" charset="0"/>
                            <a:cs typeface="Calibri" panose="020F0502020204030204" pitchFamily="34" charset="0"/>
                          </a:endParaRPr>
                        </a:p>
                      </a:txBody>
                      <a:tcPr/>
                    </a:tc>
                  </a:tr>
                  <a:tr h="274197">
                    <a:tc>
                      <a:txBody>
                        <a:bodyPr/>
                        <a:lstStyle/>
                        <a:p>
                          <a:pPr/>
                          <a14:m>
                            <m:oMathPara xmlns:m="http://schemas.openxmlformats.org/officeDocument/2006/math">
                              <m:oMathParaPr>
                                <m:jc m:val="left"/>
                              </m:oMathParaPr>
                              <m:oMath xmlns:m="http://schemas.openxmlformats.org/officeDocument/2006/math">
                                <m:r>
                                  <a:rPr lang="en-US" sz="1500" smtClean="0">
                                    <a:latin typeface="Cambria Math" panose="02040503050406030204" pitchFamily="18" charset="0"/>
                                  </a:rPr>
                                  <m:t>¬</m:t>
                                </m:r>
                              </m:oMath>
                            </m:oMathPara>
                          </a14:m>
                          <a:endParaRPr lang="en-US" sz="1500" dirty="0">
                            <a:latin typeface="Calibri" panose="020F0502020204030204" pitchFamily="34" charset="0"/>
                            <a:cs typeface="Calibri" panose="020F0502020204030204" pitchFamily="34" charset="0"/>
                          </a:endParaRPr>
                        </a:p>
                      </a:txBody>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negation symbol</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English: not</a:t>
                          </a:r>
                          <a:endParaRPr lang="en-US" sz="1500" dirty="0">
                            <a:latin typeface="Calibri" panose="020F0502020204030204" pitchFamily="34" charset="0"/>
                            <a:cs typeface="Calibri" panose="020F0502020204030204" pitchFamily="34" charset="0"/>
                          </a:endParaRPr>
                        </a:p>
                      </a:txBody>
                      <a:tcPr/>
                    </a:tc>
                  </a:tr>
                  <a:tr h="274197">
                    <a:tc>
                      <a:txBody>
                        <a:bodyPr/>
                        <a:lstStyle/>
                        <a:p>
                          <a:pPr/>
                          <a14:m>
                            <m:oMathPara xmlns:m="http://schemas.openxmlformats.org/officeDocument/2006/math">
                              <m:oMathParaPr>
                                <m:jc m:val="left"/>
                              </m:oMathParaPr>
                              <m:oMath xmlns:m="http://schemas.openxmlformats.org/officeDocument/2006/math">
                                <m:r>
                                  <a:rPr lang="en-US" sz="1500" smtClean="0">
                                    <a:latin typeface="Cambria Math" panose="02040503050406030204" pitchFamily="18" charset="0"/>
                                  </a:rPr>
                                  <m:t>∧</m:t>
                                </m:r>
                              </m:oMath>
                            </m:oMathPara>
                          </a14:m>
                          <a:endParaRPr lang="en-US" sz="1500" dirty="0">
                            <a:latin typeface="Calibri" panose="020F0502020204030204" pitchFamily="34" charset="0"/>
                            <a:cs typeface="Calibri" panose="020F0502020204030204" pitchFamily="34" charset="0"/>
                          </a:endParaRPr>
                        </a:p>
                      </a:txBody>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conjunction symbol</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English: and</a:t>
                          </a:r>
                          <a:endParaRPr lang="en-US" sz="1500" dirty="0">
                            <a:latin typeface="Calibri" panose="020F0502020204030204" pitchFamily="34" charset="0"/>
                            <a:cs typeface="Calibri" panose="020F0502020204030204" pitchFamily="34" charset="0"/>
                          </a:endParaRPr>
                        </a:p>
                      </a:txBody>
                      <a:tcPr/>
                    </a:tc>
                  </a:tr>
                  <a:tr h="274197">
                    <a:tc>
                      <a:txBody>
                        <a:bodyPr/>
                        <a:lstStyle/>
                        <a:p>
                          <a:pPr/>
                          <a14:m>
                            <m:oMathPara xmlns:m="http://schemas.openxmlformats.org/officeDocument/2006/math">
                              <m:oMathParaPr>
                                <m:jc m:val="left"/>
                              </m:oMathParaPr>
                              <m:oMath xmlns:m="http://schemas.openxmlformats.org/officeDocument/2006/math">
                                <m:r>
                                  <a:rPr lang="en-US" sz="1500" smtClean="0">
                                    <a:latin typeface="Cambria Math" panose="02040503050406030204" pitchFamily="18" charset="0"/>
                                  </a:rPr>
                                  <m:t>∨</m:t>
                                </m:r>
                              </m:oMath>
                            </m:oMathPara>
                          </a14:m>
                          <a:endParaRPr lang="en-US" sz="1500" dirty="0">
                            <a:latin typeface="Calibri" panose="020F0502020204030204" pitchFamily="34" charset="0"/>
                            <a:cs typeface="Calibri" panose="020F0502020204030204" pitchFamily="34" charset="0"/>
                          </a:endParaRPr>
                        </a:p>
                      </a:txBody>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disjunction symbol</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English: or (inclusive)</a:t>
                          </a:r>
                          <a:endParaRPr lang="en-US" sz="1500" dirty="0">
                            <a:latin typeface="Calibri" panose="020F0502020204030204" pitchFamily="34" charset="0"/>
                            <a:cs typeface="Calibri" panose="020F0502020204030204" pitchFamily="34" charset="0"/>
                          </a:endParaRPr>
                        </a:p>
                      </a:txBody>
                      <a:tcPr/>
                    </a:tc>
                  </a:tr>
                  <a:tr h="274197">
                    <a:tc>
                      <a:txBody>
                        <a:bodyPr/>
                        <a:lstStyle/>
                        <a:p>
                          <a:pPr/>
                          <a14:m>
                            <m:oMathPara xmlns:m="http://schemas.openxmlformats.org/officeDocument/2006/math">
                              <m:oMathParaPr>
                                <m:jc m:val="left"/>
                              </m:oMathParaPr>
                              <m:oMath xmlns:m="http://schemas.openxmlformats.org/officeDocument/2006/math">
                                <m:r>
                                  <a:rPr lang="en-US" sz="1500" smtClean="0">
                                    <a:latin typeface="Cambria Math" panose="02040503050406030204" pitchFamily="18" charset="0"/>
                                  </a:rPr>
                                  <m:t>⟶</m:t>
                                </m:r>
                              </m:oMath>
                            </m:oMathPara>
                          </a14:m>
                          <a:endParaRPr lang="en-US" sz="1500" dirty="0">
                            <a:latin typeface="Calibri" panose="020F0502020204030204" pitchFamily="34" charset="0"/>
                            <a:cs typeface="Calibri" panose="020F0502020204030204" pitchFamily="34" charset="0"/>
                          </a:endParaRPr>
                        </a:p>
                      </a:txBody>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conditional symbol</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English: if …, then …</a:t>
                          </a:r>
                          <a:endParaRPr lang="en-US" sz="1500" dirty="0">
                            <a:latin typeface="Calibri" panose="020F0502020204030204" pitchFamily="34" charset="0"/>
                            <a:cs typeface="Calibri" panose="020F0502020204030204" pitchFamily="34" charset="0"/>
                          </a:endParaRPr>
                        </a:p>
                      </a:txBody>
                      <a:tcPr/>
                    </a:tc>
                  </a:tr>
                  <a:tr h="473614">
                    <a:tc>
                      <a:txBody>
                        <a:bodyPr/>
                        <a:lstStyle/>
                        <a:p>
                          <a:pPr/>
                          <a14:m>
                            <m:oMathPara xmlns:m="http://schemas.openxmlformats.org/officeDocument/2006/math">
                              <m:oMathParaPr>
                                <m:jc m:val="left"/>
                              </m:oMathParaPr>
                              <m:oMath xmlns:m="http://schemas.openxmlformats.org/officeDocument/2006/math">
                                <m:r>
                                  <a:rPr lang="en-US" sz="1500" smtClean="0">
                                    <a:latin typeface="Cambria Math" panose="02040503050406030204" pitchFamily="18" charset="0"/>
                                  </a:rPr>
                                  <m:t>𝑝</m:t>
                                </m:r>
                              </m:oMath>
                            </m:oMathPara>
                          </a14:m>
                          <a:endParaRPr lang="en-US" sz="1500" dirty="0">
                            <a:latin typeface="Calibri" panose="020F0502020204030204" pitchFamily="34" charset="0"/>
                            <a:cs typeface="Calibri" panose="020F0502020204030204" pitchFamily="34" charset="0"/>
                          </a:endParaRPr>
                        </a:p>
                      </a:txBody>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first sentence symbol (first atomic proposition)</a:t>
                          </a:r>
                          <a:endParaRPr lang="en-US" sz="1500" dirty="0">
                            <a:latin typeface="Calibri" panose="020F0502020204030204" pitchFamily="34" charset="0"/>
                            <a:cs typeface="Calibri" panose="020F0502020204030204" pitchFamily="34" charset="0"/>
                          </a:endParaRPr>
                        </a:p>
                      </a:txBody>
                      <a:tcPr/>
                    </a:tc>
                    <a:tc>
                      <a:txBody>
                        <a:bodyPr/>
                        <a:lstStyle/>
                        <a:p>
                          <a:endParaRPr lang="en-US" sz="1500" dirty="0">
                            <a:latin typeface="Calibri" panose="020F0502020204030204" pitchFamily="34" charset="0"/>
                            <a:cs typeface="Calibri" panose="020F0502020204030204" pitchFamily="34" charset="0"/>
                          </a:endParaRPr>
                        </a:p>
                      </a:txBody>
                      <a:tcPr/>
                    </a:tc>
                  </a:tr>
                  <a:tr h="473614">
                    <a:tc>
                      <a:txBody>
                        <a:bodyPr/>
                        <a:lstStyle/>
                        <a:p>
                          <a:pPr/>
                          <a14:m>
                            <m:oMathPara xmlns:m="http://schemas.openxmlformats.org/officeDocument/2006/math">
                              <m:oMathParaPr>
                                <m:jc m:val="left"/>
                              </m:oMathParaPr>
                              <m:oMath xmlns:m="http://schemas.openxmlformats.org/officeDocument/2006/math">
                                <m:r>
                                  <a:rPr lang="en-US" sz="1500" smtClean="0">
                                    <a:latin typeface="Cambria Math" panose="02040503050406030204" pitchFamily="18" charset="0"/>
                                  </a:rPr>
                                  <m:t>𝑞</m:t>
                                </m:r>
                              </m:oMath>
                            </m:oMathPara>
                          </a14:m>
                          <a:endParaRPr lang="en-US" sz="1500" dirty="0">
                            <a:latin typeface="Calibri" panose="020F0502020204030204" pitchFamily="34" charset="0"/>
                            <a:cs typeface="Calibri" panose="020F0502020204030204" pitchFamily="34" charset="0"/>
                          </a:endParaRPr>
                        </a:p>
                      </a:txBody>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second sentence symbol (second atomic proposition) </a:t>
                          </a:r>
                          <a:endParaRPr lang="en-US" sz="1500" dirty="0">
                            <a:latin typeface="Calibri" panose="020F0502020204030204" pitchFamily="34" charset="0"/>
                            <a:cs typeface="Calibri" panose="020F0502020204030204" pitchFamily="34" charset="0"/>
                          </a:endParaRPr>
                        </a:p>
                      </a:txBody>
                      <a:tcPr/>
                    </a:tc>
                    <a:tc>
                      <a:txBody>
                        <a:bodyPr/>
                        <a:lstStyle/>
                        <a:p>
                          <a:endParaRPr lang="en-US" sz="1500" dirty="0">
                            <a:latin typeface="Calibri" panose="020F0502020204030204" pitchFamily="34" charset="0"/>
                            <a:cs typeface="Calibri" panose="020F0502020204030204" pitchFamily="34" charset="0"/>
                          </a:endParaRPr>
                        </a:p>
                      </a:txBody>
                      <a:tcPr/>
                    </a:tc>
                  </a:tr>
                  <a:tr h="473614">
                    <a:tc>
                      <a:txBody>
                        <a:bodyPr/>
                        <a:lstStyle/>
                        <a:p>
                          <a:pPr/>
                          <a14:m>
                            <m:oMathPara xmlns:m="http://schemas.openxmlformats.org/officeDocument/2006/math">
                              <m:oMathParaPr>
                                <m:jc m:val="left"/>
                              </m:oMathParaPr>
                              <m:oMath xmlns:m="http://schemas.openxmlformats.org/officeDocument/2006/math">
                                <m:r>
                                  <a:rPr lang="en-US" sz="1500" smtClean="0">
                                    <a:latin typeface="Cambria Math" panose="02040503050406030204" pitchFamily="18" charset="0"/>
                                  </a:rPr>
                                  <m:t>𝑟</m:t>
                                </m:r>
                              </m:oMath>
                            </m:oMathPara>
                          </a14:m>
                          <a:endParaRPr lang="en-US" sz="1500" dirty="0">
                            <a:latin typeface="Calibri" panose="020F0502020204030204" pitchFamily="34" charset="0"/>
                            <a:cs typeface="Calibri" panose="020F0502020204030204" pitchFamily="34" charset="0"/>
                          </a:endParaRPr>
                        </a:p>
                      </a:txBody>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third sentence symbol (third atomic proposition)</a:t>
                          </a:r>
                          <a:endParaRPr lang="en-US" sz="1500" dirty="0">
                            <a:latin typeface="Calibri" panose="020F0502020204030204" pitchFamily="34" charset="0"/>
                            <a:cs typeface="Calibri" panose="020F0502020204030204" pitchFamily="34" charset="0"/>
                          </a:endParaRPr>
                        </a:p>
                      </a:txBody>
                      <a:tcPr/>
                    </a:tc>
                    <a:tc>
                      <a:txBody>
                        <a:bodyPr/>
                        <a:lstStyle/>
                        <a:p>
                          <a:endParaRPr lang="en-US" sz="1500" dirty="0">
                            <a:latin typeface="Calibri" panose="020F0502020204030204" pitchFamily="34" charset="0"/>
                            <a:cs typeface="Calibri" panose="020F0502020204030204" pitchFamily="34" charset="0"/>
                          </a:endParaRPr>
                        </a:p>
                      </a:txBody>
                      <a:tcPr/>
                    </a:tc>
                  </a:tr>
                  <a:tr h="274197">
                    <a:tc>
                      <a:txBody>
                        <a:bodyPr/>
                        <a:lstStyle/>
                        <a:p>
                          <a:r>
                            <a:rPr lang="en-US" sz="1500" dirty="0" smtClean="0">
                              <a:latin typeface="Calibri" panose="020F0502020204030204" pitchFamily="34" charset="0"/>
                              <a:cs typeface="Calibri" panose="020F0502020204030204" pitchFamily="34" charset="0"/>
                            </a:rPr>
                            <a:t>…</a:t>
                          </a:r>
                          <a:endParaRPr lang="en-US" sz="1500" dirty="0">
                            <a:latin typeface="Calibri" panose="020F0502020204030204" pitchFamily="34" charset="0"/>
                            <a:cs typeface="Calibri" panose="020F0502020204030204" pitchFamily="34" charset="0"/>
                          </a:endParaRPr>
                        </a:p>
                      </a:txBody>
                      <a:tcPr/>
                    </a:tc>
                    <a:tc>
                      <a:txBody>
                        <a:bodyPr/>
                        <a:lstStyle/>
                        <a:p>
                          <a:endParaRPr lang="en-US" sz="1500" dirty="0">
                            <a:latin typeface="Calibri" panose="020F0502020204030204" pitchFamily="34" charset="0"/>
                            <a:cs typeface="Calibri" panose="020F0502020204030204" pitchFamily="34" charset="0"/>
                          </a:endParaRPr>
                        </a:p>
                      </a:txBody>
                      <a:tcPr/>
                    </a:tc>
                    <a:tc>
                      <a:txBody>
                        <a:bodyPr/>
                        <a:lstStyle/>
                        <a:p>
                          <a:endParaRPr lang="en-US" sz="1500" dirty="0">
                            <a:latin typeface="Calibri" panose="020F0502020204030204" pitchFamily="34" charset="0"/>
                            <a:cs typeface="Calibri" panose="020F0502020204030204" pitchFamily="34" charset="0"/>
                          </a:endParaRPr>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46448683"/>
                  </p:ext>
                </p:extLst>
              </p:nvPr>
            </p:nvGraphicFramePr>
            <p:xfrm>
              <a:off x="2072640" y="2252980"/>
              <a:ext cx="6096000" cy="4206240"/>
            </p:xfrm>
            <a:graphic>
              <a:graphicData uri="http://schemas.openxmlformats.org/drawingml/2006/table">
                <a:tbl>
                  <a:tblPr firstRow="1" bandRow="1">
                    <a:tableStyleId>{5A111915-BE36-4E01-A7E5-04B1672EAD32}</a:tableStyleId>
                  </a:tblPr>
                  <a:tblGrid>
                    <a:gridCol w="899160"/>
                    <a:gridCol w="2895600"/>
                    <a:gridCol w="2301240"/>
                  </a:tblGrid>
                  <a:tr h="320040">
                    <a:tc>
                      <a:txBody>
                        <a:bodyPr/>
                        <a:lstStyle/>
                        <a:p>
                          <a:r>
                            <a:rPr lang="en-US" sz="1500" dirty="0" smtClean="0">
                              <a:latin typeface="Calibri" panose="020F0502020204030204" pitchFamily="34" charset="0"/>
                              <a:cs typeface="Calibri" panose="020F0502020204030204" pitchFamily="34" charset="0"/>
                            </a:rPr>
                            <a:t>Symbol</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Verbose name</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Remarks</a:t>
                          </a:r>
                          <a:endParaRPr lang="en-US" sz="1500" dirty="0">
                            <a:latin typeface="Calibri" panose="020F0502020204030204" pitchFamily="34" charset="0"/>
                            <a:cs typeface="Calibri" panose="020F0502020204030204" pitchFamily="34" charset="0"/>
                          </a:endParaRPr>
                        </a:p>
                      </a:txBody>
                      <a:tcPr/>
                    </a:tc>
                  </a:tr>
                  <a:tr h="320040">
                    <a:tc>
                      <a:txBody>
                        <a:bodyPr/>
                        <a:lstStyle/>
                        <a:p>
                          <a:r>
                            <a:rPr lang="en-US" sz="1500" dirty="0" smtClean="0">
                              <a:latin typeface="Calibri" panose="020F0502020204030204" pitchFamily="34" charset="0"/>
                              <a:cs typeface="Calibri" panose="020F0502020204030204" pitchFamily="34" charset="0"/>
                            </a:rPr>
                            <a:t>(</a:t>
                          </a:r>
                          <a:endParaRPr lang="en-US" sz="1500" dirty="0">
                            <a:latin typeface="Calibri" panose="020F0502020204030204" pitchFamily="34" charset="0"/>
                            <a:cs typeface="Calibri" panose="020F0502020204030204" pitchFamily="34" charset="0"/>
                          </a:endParaRPr>
                        </a:p>
                      </a:txBody>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left parenthesis</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punctuation</a:t>
                          </a:r>
                          <a:endParaRPr lang="en-US" sz="1500" dirty="0">
                            <a:latin typeface="Calibri" panose="020F0502020204030204" pitchFamily="34" charset="0"/>
                            <a:cs typeface="Calibri" panose="020F0502020204030204" pitchFamily="34" charset="0"/>
                          </a:endParaRPr>
                        </a:p>
                      </a:txBody>
                      <a:tcPr/>
                    </a:tc>
                  </a:tr>
                  <a:tr h="320040">
                    <a:tc>
                      <a:txBody>
                        <a:bodyPr/>
                        <a:lstStyle/>
                        <a:p>
                          <a:r>
                            <a:rPr lang="en-US" sz="1500" dirty="0" smtClean="0">
                              <a:latin typeface="Calibri" panose="020F0502020204030204" pitchFamily="34" charset="0"/>
                              <a:cs typeface="Calibri" panose="020F0502020204030204" pitchFamily="34" charset="0"/>
                            </a:rPr>
                            <a:t>)</a:t>
                          </a:r>
                          <a:endParaRPr lang="en-US" sz="1500" dirty="0">
                            <a:latin typeface="Calibri" panose="020F0502020204030204" pitchFamily="34" charset="0"/>
                            <a:cs typeface="Calibri" panose="020F0502020204030204" pitchFamily="34" charset="0"/>
                          </a:endParaRPr>
                        </a:p>
                      </a:txBody>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right parenthesis</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punctuation</a:t>
                          </a:r>
                          <a:endParaRPr lang="en-US" sz="1500" dirty="0">
                            <a:latin typeface="Calibri" panose="020F0502020204030204" pitchFamily="34" charset="0"/>
                            <a:cs typeface="Calibri" panose="020F0502020204030204" pitchFamily="34" charset="0"/>
                          </a:endParaRPr>
                        </a:p>
                      </a:txBody>
                      <a:tcPr/>
                    </a:tc>
                  </a:tr>
                  <a:tr h="320040">
                    <a:tc>
                      <a:txBody>
                        <a:bodyPr/>
                        <a:lstStyle/>
                        <a:p>
                          <a:endParaRPr lang="en-US"/>
                        </a:p>
                      </a:txBody>
                      <a:tcPr>
                        <a:blipFill rotWithShape="0">
                          <a:blip r:embed="rId4"/>
                          <a:stretch>
                            <a:fillRect l="-676" t="-307692" r="-577027" b="-946154"/>
                          </a:stretch>
                        </a:blipFill>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negation symbol</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English: not</a:t>
                          </a:r>
                          <a:endParaRPr lang="en-US" sz="1500" dirty="0">
                            <a:latin typeface="Calibri" panose="020F0502020204030204" pitchFamily="34" charset="0"/>
                            <a:cs typeface="Calibri" panose="020F0502020204030204" pitchFamily="34" charset="0"/>
                          </a:endParaRPr>
                        </a:p>
                      </a:txBody>
                      <a:tcPr/>
                    </a:tc>
                  </a:tr>
                  <a:tr h="320040">
                    <a:tc>
                      <a:txBody>
                        <a:bodyPr/>
                        <a:lstStyle/>
                        <a:p>
                          <a:endParaRPr lang="en-US"/>
                        </a:p>
                      </a:txBody>
                      <a:tcPr>
                        <a:blipFill rotWithShape="0">
                          <a:blip r:embed="rId4"/>
                          <a:stretch>
                            <a:fillRect l="-676" t="-400000" r="-577027" b="-828302"/>
                          </a:stretch>
                        </a:blipFill>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conjunction symbol</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English: and</a:t>
                          </a:r>
                          <a:endParaRPr lang="en-US" sz="1500" dirty="0">
                            <a:latin typeface="Calibri" panose="020F0502020204030204" pitchFamily="34" charset="0"/>
                            <a:cs typeface="Calibri" panose="020F0502020204030204" pitchFamily="34" charset="0"/>
                          </a:endParaRPr>
                        </a:p>
                      </a:txBody>
                      <a:tcPr/>
                    </a:tc>
                  </a:tr>
                  <a:tr h="320040">
                    <a:tc>
                      <a:txBody>
                        <a:bodyPr/>
                        <a:lstStyle/>
                        <a:p>
                          <a:endParaRPr lang="en-US"/>
                        </a:p>
                      </a:txBody>
                      <a:tcPr>
                        <a:blipFill rotWithShape="0">
                          <a:blip r:embed="rId4"/>
                          <a:stretch>
                            <a:fillRect l="-676" t="-509615" r="-577027" b="-744231"/>
                          </a:stretch>
                        </a:blipFill>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disjunction symbol</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English: or (inclusive)</a:t>
                          </a:r>
                          <a:endParaRPr lang="en-US" sz="1500" dirty="0">
                            <a:latin typeface="Calibri" panose="020F0502020204030204" pitchFamily="34" charset="0"/>
                            <a:cs typeface="Calibri" panose="020F0502020204030204" pitchFamily="34" charset="0"/>
                          </a:endParaRPr>
                        </a:p>
                      </a:txBody>
                      <a:tcPr/>
                    </a:tc>
                  </a:tr>
                  <a:tr h="320040">
                    <a:tc>
                      <a:txBody>
                        <a:bodyPr/>
                        <a:lstStyle/>
                        <a:p>
                          <a:endParaRPr lang="en-US"/>
                        </a:p>
                      </a:txBody>
                      <a:tcPr>
                        <a:blipFill rotWithShape="0">
                          <a:blip r:embed="rId4"/>
                          <a:stretch>
                            <a:fillRect l="-676" t="-598113" r="-577027" b="-630189"/>
                          </a:stretch>
                        </a:blipFill>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conditional symbol</a:t>
                          </a:r>
                          <a:endParaRPr lang="en-US" sz="1500" dirty="0">
                            <a:latin typeface="Calibri" panose="020F0502020204030204" pitchFamily="34" charset="0"/>
                            <a:cs typeface="Calibri" panose="020F0502020204030204" pitchFamily="34" charset="0"/>
                          </a:endParaRPr>
                        </a:p>
                      </a:txBody>
                      <a:tcPr/>
                    </a:tc>
                    <a:tc>
                      <a:txBody>
                        <a:bodyPr/>
                        <a:lstStyle/>
                        <a:p>
                          <a:r>
                            <a:rPr lang="en-US" sz="1500" dirty="0" smtClean="0">
                              <a:latin typeface="Calibri" panose="020F0502020204030204" pitchFamily="34" charset="0"/>
                              <a:cs typeface="Calibri" panose="020F0502020204030204" pitchFamily="34" charset="0"/>
                            </a:rPr>
                            <a:t>English: if …, then …</a:t>
                          </a:r>
                          <a:endParaRPr lang="en-US" sz="1500" dirty="0">
                            <a:latin typeface="Calibri" panose="020F0502020204030204" pitchFamily="34" charset="0"/>
                            <a:cs typeface="Calibri" panose="020F0502020204030204" pitchFamily="34" charset="0"/>
                          </a:endParaRPr>
                        </a:p>
                      </a:txBody>
                      <a:tcPr/>
                    </a:tc>
                  </a:tr>
                  <a:tr h="548640">
                    <a:tc>
                      <a:txBody>
                        <a:bodyPr/>
                        <a:lstStyle/>
                        <a:p>
                          <a:endParaRPr lang="en-US"/>
                        </a:p>
                      </a:txBody>
                      <a:tcPr>
                        <a:blipFill rotWithShape="0">
                          <a:blip r:embed="rId4"/>
                          <a:stretch>
                            <a:fillRect l="-676" t="-411111" r="-577027" b="-271111"/>
                          </a:stretch>
                        </a:blipFill>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first sentence symbol (first atomic proposition)</a:t>
                          </a:r>
                          <a:endParaRPr lang="en-US" sz="1500" dirty="0">
                            <a:latin typeface="Calibri" panose="020F0502020204030204" pitchFamily="34" charset="0"/>
                            <a:cs typeface="Calibri" panose="020F0502020204030204" pitchFamily="34" charset="0"/>
                          </a:endParaRPr>
                        </a:p>
                      </a:txBody>
                      <a:tcPr/>
                    </a:tc>
                    <a:tc>
                      <a:txBody>
                        <a:bodyPr/>
                        <a:lstStyle/>
                        <a:p>
                          <a:endParaRPr lang="en-US" sz="1500" dirty="0">
                            <a:latin typeface="Calibri" panose="020F0502020204030204" pitchFamily="34" charset="0"/>
                            <a:cs typeface="Calibri" panose="020F0502020204030204" pitchFamily="34" charset="0"/>
                          </a:endParaRPr>
                        </a:p>
                      </a:txBody>
                      <a:tcPr/>
                    </a:tc>
                  </a:tr>
                  <a:tr h="548640">
                    <a:tc>
                      <a:txBody>
                        <a:bodyPr/>
                        <a:lstStyle/>
                        <a:p>
                          <a:endParaRPr lang="en-US"/>
                        </a:p>
                      </a:txBody>
                      <a:tcPr>
                        <a:blipFill rotWithShape="0">
                          <a:blip r:embed="rId4"/>
                          <a:stretch>
                            <a:fillRect l="-676" t="-511111" r="-577027" b="-171111"/>
                          </a:stretch>
                        </a:blipFill>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second sentence symbol (second atomic proposition) </a:t>
                          </a:r>
                          <a:endParaRPr lang="en-US" sz="1500" dirty="0">
                            <a:latin typeface="Calibri" panose="020F0502020204030204" pitchFamily="34" charset="0"/>
                            <a:cs typeface="Calibri" panose="020F0502020204030204" pitchFamily="34" charset="0"/>
                          </a:endParaRPr>
                        </a:p>
                      </a:txBody>
                      <a:tcPr/>
                    </a:tc>
                    <a:tc>
                      <a:txBody>
                        <a:bodyPr/>
                        <a:lstStyle/>
                        <a:p>
                          <a:endParaRPr lang="en-US" sz="1500" dirty="0">
                            <a:latin typeface="Calibri" panose="020F0502020204030204" pitchFamily="34" charset="0"/>
                            <a:cs typeface="Calibri" panose="020F0502020204030204" pitchFamily="34" charset="0"/>
                          </a:endParaRPr>
                        </a:p>
                      </a:txBody>
                      <a:tcPr/>
                    </a:tc>
                  </a:tr>
                  <a:tr h="548640">
                    <a:tc>
                      <a:txBody>
                        <a:bodyPr/>
                        <a:lstStyle/>
                        <a:p>
                          <a:endParaRPr lang="en-US"/>
                        </a:p>
                      </a:txBody>
                      <a:tcPr>
                        <a:blipFill rotWithShape="0">
                          <a:blip r:embed="rId4"/>
                          <a:stretch>
                            <a:fillRect l="-676" t="-611111" r="-577027" b="-71111"/>
                          </a:stretch>
                        </a:blipFill>
                      </a:tcPr>
                    </a:tc>
                    <a:tc>
                      <a:txBody>
                        <a:bodyPr/>
                        <a:lstStyle/>
                        <a:p>
                          <a:r>
                            <a:rPr kumimoji="0" lang="en-US" sz="1500" b="0" i="0" u="none" strike="noStrike" kern="1200" baseline="0" dirty="0" smtClean="0">
                              <a:solidFill>
                                <a:schemeClr val="tx1"/>
                              </a:solidFill>
                              <a:latin typeface="Calibri" panose="020F0502020204030204" pitchFamily="34" charset="0"/>
                              <a:ea typeface="+mn-ea"/>
                              <a:cs typeface="Calibri" panose="020F0502020204030204" pitchFamily="34" charset="0"/>
                            </a:rPr>
                            <a:t>third sentence symbol (third atomic proposition)</a:t>
                          </a:r>
                          <a:endParaRPr lang="en-US" sz="1500" dirty="0">
                            <a:latin typeface="Calibri" panose="020F0502020204030204" pitchFamily="34" charset="0"/>
                            <a:cs typeface="Calibri" panose="020F0502020204030204" pitchFamily="34" charset="0"/>
                          </a:endParaRPr>
                        </a:p>
                      </a:txBody>
                      <a:tcPr/>
                    </a:tc>
                    <a:tc>
                      <a:txBody>
                        <a:bodyPr/>
                        <a:lstStyle/>
                        <a:p>
                          <a:endParaRPr lang="en-US" sz="1500" dirty="0">
                            <a:latin typeface="Calibri" panose="020F0502020204030204" pitchFamily="34" charset="0"/>
                            <a:cs typeface="Calibri" panose="020F0502020204030204" pitchFamily="34" charset="0"/>
                          </a:endParaRPr>
                        </a:p>
                      </a:txBody>
                      <a:tcPr/>
                    </a:tc>
                  </a:tr>
                  <a:tr h="320040">
                    <a:tc>
                      <a:txBody>
                        <a:bodyPr/>
                        <a:lstStyle/>
                        <a:p>
                          <a:pPr/>
                          <a:r>
                            <a:rPr lang="en-US" sz="1500" dirty="0" smtClean="0">
                              <a:latin typeface="Calibri" panose="020F0502020204030204" pitchFamily="34" charset="0"/>
                              <a:cs typeface="Calibri" panose="020F0502020204030204" pitchFamily="34" charset="0"/>
                            </a:rPr>
                            <a:t>…</a:t>
                          </a:r>
                          <a:endParaRPr lang="en-US" sz="1500" dirty="0">
                            <a:latin typeface="Calibri" panose="020F0502020204030204" pitchFamily="34" charset="0"/>
                            <a:cs typeface="Calibri" panose="020F0502020204030204" pitchFamily="34" charset="0"/>
                          </a:endParaRPr>
                        </a:p>
                      </a:txBody>
                      <a:tcPr/>
                    </a:tc>
                    <a:tc>
                      <a:txBody>
                        <a:bodyPr/>
                        <a:lstStyle/>
                        <a:p>
                          <a:endParaRPr lang="en-US" sz="1500" dirty="0">
                            <a:latin typeface="Calibri" panose="020F0502020204030204" pitchFamily="34" charset="0"/>
                            <a:cs typeface="Calibri" panose="020F0502020204030204" pitchFamily="34" charset="0"/>
                          </a:endParaRPr>
                        </a:p>
                      </a:txBody>
                      <a:tcPr/>
                    </a:tc>
                    <a:tc>
                      <a:txBody>
                        <a:bodyPr/>
                        <a:lstStyle/>
                        <a:p>
                          <a:endParaRPr lang="en-US" sz="1500" dirty="0">
                            <a:latin typeface="Calibri" panose="020F0502020204030204" pitchFamily="34" charset="0"/>
                            <a:cs typeface="Calibri" panose="020F0502020204030204" pitchFamily="34" charset="0"/>
                          </a:endParaRPr>
                        </a:p>
                      </a:txBody>
                      <a:tcPr/>
                    </a:tc>
                  </a:tr>
                </a:tbl>
              </a:graphicData>
            </a:graphic>
          </p:graphicFrame>
        </mc:Fallback>
      </mc:AlternateContent>
    </p:spTree>
    <p:extLst>
      <p:ext uri="{BB962C8B-B14F-4D97-AF65-F5344CB8AC3E}">
        <p14:creationId xmlns:p14="http://schemas.microsoft.com/office/powerpoint/2010/main" val="1875179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12477</TotalTime>
  <Words>2398</Words>
  <Application>Microsoft Office PowerPoint</Application>
  <PresentationFormat>On-screen Show (4:3)</PresentationFormat>
  <Paragraphs>376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Cambria Math</vt:lpstr>
      <vt:lpstr>Gill Sans MT</vt:lpstr>
      <vt:lpstr>Verdana</vt:lpstr>
      <vt:lpstr>Wingdings 2</vt:lpstr>
      <vt:lpstr>Solstice</vt:lpstr>
      <vt:lpstr>Mehran S. Fallah    April 2020 </vt:lpstr>
      <vt:lpstr>Introduction</vt:lpstr>
      <vt:lpstr>Introduction (Ctd.)</vt:lpstr>
      <vt:lpstr>Introduction (Ctd.)</vt:lpstr>
      <vt:lpstr>Introduction (Ctd.)</vt:lpstr>
      <vt:lpstr>Propositional Logic</vt:lpstr>
      <vt:lpstr>Propositional Logic (Ctd.)</vt:lpstr>
      <vt:lpstr>Syntax: Well-Formed Formula of the Logic</vt:lpstr>
      <vt:lpstr>Syntax: Well-Formed Formula of the Logic</vt:lpstr>
      <vt:lpstr>Syntax: Well-Formed Formula of the Logic</vt:lpstr>
      <vt:lpstr>Syntax (Ctd.)</vt:lpstr>
      <vt:lpstr>Syntax (Ctd.)</vt:lpstr>
      <vt:lpstr>Syntax (Ctd.)</vt:lpstr>
      <vt:lpstr>Syntax (Ctd.)</vt:lpstr>
      <vt:lpstr>Syntactic Sugars (Derived Forms)</vt:lpstr>
      <vt:lpstr>Some Other Variants of the Language</vt:lpstr>
      <vt:lpstr>A Summary of Logical Symbols</vt:lpstr>
      <vt:lpstr>PowerPoint Presentation</vt:lpstr>
    </vt:vector>
  </TitlesOfParts>
  <Company>ISE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msfallah@outlook.com</cp:lastModifiedBy>
  <cp:revision>862</cp:revision>
  <dcterms:created xsi:type="dcterms:W3CDTF">2009-10-14T10:18:00Z</dcterms:created>
  <dcterms:modified xsi:type="dcterms:W3CDTF">2020-04-30T15:46:07Z</dcterms:modified>
</cp:coreProperties>
</file>