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358" r:id="rId2"/>
    <p:sldId id="405" r:id="rId3"/>
    <p:sldId id="422" r:id="rId4"/>
    <p:sldId id="425" r:id="rId5"/>
    <p:sldId id="406" r:id="rId6"/>
    <p:sldId id="426" r:id="rId7"/>
    <p:sldId id="427" r:id="rId8"/>
    <p:sldId id="428" r:id="rId9"/>
    <p:sldId id="429" r:id="rId10"/>
    <p:sldId id="430" r:id="rId11"/>
    <p:sldId id="431" r:id="rId12"/>
    <p:sldId id="433" r:id="rId13"/>
    <p:sldId id="434" r:id="rId14"/>
    <p:sldId id="435" r:id="rId15"/>
    <p:sldId id="366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>
        <p:scale>
          <a:sx n="110" d="100"/>
          <a:sy n="110" d="100"/>
        </p:scale>
        <p:origin x="154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5/3/2020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5/3/2020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4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4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May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dirty="0" smtClean="0"/>
              <a:t>Session VIII</a:t>
            </a:r>
          </a:p>
          <a:p>
            <a:pPr algn="ctr"/>
            <a:endParaRPr lang="en-US" sz="3400" dirty="0" smtClean="0"/>
          </a:p>
          <a:p>
            <a:pPr algn="ctr"/>
            <a:r>
              <a:rPr lang="en-US" sz="3400" dirty="0" smtClean="0"/>
              <a:t>An Introduction to Logic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formula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propositional logic is said to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satisfiable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truth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assignment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formula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truth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ssignment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such a case,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said to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or 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model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immediate that a formula is valid if and only if its negation is not satisfiable.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Determining whether a given formula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satisfiable is known as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satisfiability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problem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a hard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problem.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4.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∨¬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satisfiable?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truth assignment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⟶¬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∨¬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formula is satisfiable.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5.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satisfiable?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have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Otherwise, the second conjunct would be false. This necessitates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so that the first conjunct can be true. With these truth values, however,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would be false. Thus, the formula is not satisfiable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47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Calculus for the Propositional Logic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Recall from elementary mathematics that we have many algebraic equalities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+…+1)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Indeed, we have a calculus for algebraic expressions.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we have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calculus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logical expressions, that is, for the formulas of the propositional logic?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first need a notion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equality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propositional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logic formulas?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3.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Two formulas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propositional logic are said to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logically equivalent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denoted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⟷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a valid formula, i.e., a tautology.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Equivalently, two statements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are logically equivalent if for every truth assignment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notion of logical equivalence indeed provides us with something like equality that, in turn, leads to a number of important equalities, 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laws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propositional logic, comprising a calculus (algebra) of propositions.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fact, it can be easily shown that replacing a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subformula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a formula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⟺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results in a formula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353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Algebra of propositions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table lists important laws for the algebra of propositions.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57528" y="1676400"/>
              <a:ext cx="7513320" cy="431480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36520"/>
                    <a:gridCol w="2699027"/>
                    <a:gridCol w="2177773"/>
                  </a:tblGrid>
                  <a:tr h="147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Law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267313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/>
                                  <m:t>¬¬</m:t>
                                </m:r>
                                <m:r>
                                  <a:rPr lang="en-US" sz="1400" smtClean="0"/>
                                  <m:t>𝛼</m:t>
                                </m:r>
                                <m:r>
                                  <a:rPr lang="en-US" sz="1400" smtClean="0"/>
                                  <m:t>⟺</m:t>
                                </m:r>
                                <m:r>
                                  <a:rPr lang="en-US" sz="1400" smtClean="0"/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Law of double negation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DeMorgan’s</a:t>
                          </a:r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en-US" sz="1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)⟺(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)∨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Associative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 ⊥ ⟺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∧⊤⟺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Identity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⟺⊤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 ⊥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Inverse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∨⊤⟺⊤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 ⊥ ⟺ ⊥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Absorption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Contrapositive law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⟺¬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Implication law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57528" y="1676400"/>
              <a:ext cx="7513320" cy="431480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36520"/>
                    <a:gridCol w="2699027"/>
                    <a:gridCol w="2177773"/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Law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4" t="-104000" r="-41324" b="-123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Law of double negation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185455" r="-185912" b="-10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7968" t="-185455" r="-81716" b="-10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DeMorgan’s</a:t>
                          </a:r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280357" r="-185912" b="-9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7968" t="-280357" r="-81716" b="-9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en-US" sz="1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387273" r="-185912" b="-8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7968" t="-387273" r="-81716" b="-8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Associative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487273" r="-185912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7968" t="-487273" r="-81716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587273" r="-185912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7968" t="-587273" r="-81716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675000" r="-185912" b="-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7968" t="-675000" r="-81716" b="-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Identity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789091" r="-185912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7968" t="-789091" r="-81716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Inverse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889091" r="-185912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7968" t="-889091" r="-81716" b="-3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231" t="-989091" r="-185912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97968" t="-989091" r="-81716" b="-2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Absorption laws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4" t="-1069643" r="-41324" b="-11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Contrapositive law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683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4" t="-1190909" r="-41324" b="-145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Implication law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46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Algebra of Propositions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6.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Prove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Demorgan’s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law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⟺¬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∧¬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¬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through the following steps.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laws are not primitive in the sense that some can be obtained from the others. For example, the following is a derivation of the absorption law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⟺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680" y="-1"/>
            <a:ext cx="4207770" cy="24384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88080" y="2103511"/>
                <a:ext cx="32766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∨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80" y="2103511"/>
                <a:ext cx="3276600" cy="370294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43827" y="2412759"/>
                <a:ext cx="3276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27" y="2412759"/>
                <a:ext cx="3276600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76820" y="2707200"/>
                <a:ext cx="327122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20" y="2707200"/>
                <a:ext cx="3271221" cy="370294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04433" y="3033381"/>
                <a:ext cx="3271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33" y="3033381"/>
                <a:ext cx="3271223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319621" y="3325290"/>
                <a:ext cx="32920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∧¬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21" y="3325290"/>
                <a:ext cx="3292028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826409" y="4465497"/>
                <a:ext cx="3276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∨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∧⊤)∨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09" y="4465497"/>
                <a:ext cx="32766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22977" y="4460594"/>
            <a:ext cx="1195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Identity law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48129" y="4799148"/>
                <a:ext cx="2754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∧(⊤∨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29" y="4799148"/>
                <a:ext cx="2754880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2977" y="4791009"/>
            <a:ext cx="152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Distributive law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367085" y="5108906"/>
                <a:ext cx="220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85" y="5108906"/>
                <a:ext cx="2209800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322977" y="5108906"/>
            <a:ext cx="152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Domination law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375910" y="5389593"/>
                <a:ext cx="1877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10" y="5389593"/>
                <a:ext cx="1877219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331802" y="5389593"/>
            <a:ext cx="152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Identity law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Algebra of Propositions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7.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Simplify the statement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99" y="4464282"/>
            <a:ext cx="4215919" cy="24431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459033" y="1798678"/>
                <a:ext cx="5847808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¬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¬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033" y="1798678"/>
                <a:ext cx="5847808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029288" y="1885821"/>
            <a:ext cx="1801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164199" y="2160110"/>
                <a:ext cx="2552634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¬¬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¬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99" y="2160110"/>
                <a:ext cx="2552634" cy="370294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024626" y="2221727"/>
            <a:ext cx="213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DeMorgan’s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164199" y="2784290"/>
                <a:ext cx="2287704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¬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∨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∧¬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99" y="2784290"/>
                <a:ext cx="2287704" cy="370294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018322" y="2835280"/>
            <a:ext cx="152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24627" y="3149685"/>
            <a:ext cx="152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Distributive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010111" y="3096618"/>
                <a:ext cx="3157923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∧¬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∧¬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11" y="3096618"/>
                <a:ext cx="3157923" cy="3702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10111" y="3426026"/>
                <a:ext cx="253596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⊥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∧¬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11" y="3426026"/>
                <a:ext cx="2535961" cy="370294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006257" y="4103807"/>
                <a:ext cx="20025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∧¬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57" y="4103807"/>
                <a:ext cx="2002562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006257" y="4410608"/>
                <a:ext cx="20025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¬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57" y="4410608"/>
                <a:ext cx="2002563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019552" y="4707252"/>
                <a:ext cx="20025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¬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∧(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2" y="4707252"/>
                <a:ext cx="200256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023839" y="5021458"/>
                <a:ext cx="20025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(¬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)∧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839" y="5021458"/>
                <a:ext cx="2002563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034965" y="5318102"/>
                <a:ext cx="1349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⊥ ∧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65" y="5318102"/>
                <a:ext cx="134997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058294" y="5606668"/>
                <a:ext cx="978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⊥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94" y="5606668"/>
                <a:ext cx="978361" cy="33855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036655" y="3473874"/>
            <a:ext cx="1195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Inverse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62704" y="4125728"/>
            <a:ext cx="152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66920" y="4432725"/>
            <a:ext cx="207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Commutative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66920" y="4731208"/>
            <a:ext cx="1763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Commutative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9352" y="5047937"/>
            <a:ext cx="16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Associative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66920" y="5349382"/>
            <a:ext cx="152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Inverse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61102" y="5642313"/>
            <a:ext cx="1520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Domination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175311" y="2469645"/>
                <a:ext cx="224290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¬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11" y="2469645"/>
                <a:ext cx="2242906" cy="370294"/>
              </a:xfrm>
              <a:prstGeom prst="rect">
                <a:avLst/>
              </a:prstGeom>
              <a:blipFill rotWithShape="0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7024626" y="2522652"/>
            <a:ext cx="213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Law of double negation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014603" y="3751748"/>
                <a:ext cx="253596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∨ 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∧¬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03" y="3751748"/>
                <a:ext cx="2535961" cy="370294"/>
              </a:xfrm>
              <a:prstGeom prst="rect">
                <a:avLst/>
              </a:prstGeom>
              <a:blipFill rotWithShape="0"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041146" y="3799596"/>
            <a:ext cx="1892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Commutative law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may also consult with other books about mathematical logic.</a:t>
            </a: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Recapitulation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Every logic is indeed a language and consists of a syntax defining well-formed sequences of symbols, called formulas of the logic, and semantics that gives meaning to formulas.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logic represents some fragment of a natural language and of our mental activity concerning reasoning, argumentation, deduction, inference, and, in general, deductive thought.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 introduced the syntax of the propositional logic. The alphabet of the language consists of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logical symbols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,¬,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∧,  ∨,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infinitely many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sentence symbols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atomic proposition symbols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,) and the two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constants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set of all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well-formed formulas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i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wff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propositional logic 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statements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propositions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is defined to be the smallest set that is closed under the following rules.</a:t>
                </a:r>
              </a:p>
              <a:p>
                <a:pPr marL="571500" indent="-34290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all sentence symbols are well-formed formulas.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indent="-34290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well-formed formulas,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so are 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(¬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  <m:r>
                      <a:rPr lang="en-US" sz="1600" i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  <m: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  <m: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α</m:t>
                        </m:r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β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statements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(¬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∧⊤)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¬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¬</m:t>
                                    </m:r>
                                    <m:d>
                                      <m:dPr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¬</m:t>
                                        </m:r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so on.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820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Recapitulation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translate sentences of our natural language into the language of the  propositional logic.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1375026"/>
                  </p:ext>
                </p:extLst>
              </p:nvPr>
            </p:nvGraphicFramePr>
            <p:xfrm>
              <a:off x="1524000" y="1859021"/>
              <a:ext cx="7089648" cy="466725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191000"/>
                    <a:gridCol w="2898648"/>
                  </a:tblGrid>
                  <a:tr h="310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English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Translation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10359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Practicing her serve daily is a sufficient condition for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Darci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to have a good chance of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winning the tennis tournament.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10359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Alice fixes my air conditioner or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I won’t pay the rent.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¬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600" b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or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¬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⟶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¬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85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Mary will be allowed on Larry’s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motorcycle only if she wears her helmet.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85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If Rochelle gets the supervisor’s position and works hard,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then she’ll get a rise.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)⟶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85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If either Helen or Carmela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gets mad, then Veronica will be notified.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∨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⟶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  <a:tr h="338573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If either Helen or Carmela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gets mad, then Veronica will not be notified unless Andrew informs her of.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∨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⟶(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⟶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or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⟶(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¬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∨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en-US" sz="16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1375026"/>
                  </p:ext>
                </p:extLst>
              </p:nvPr>
            </p:nvGraphicFramePr>
            <p:xfrm>
              <a:off x="1524000" y="1859021"/>
              <a:ext cx="7089648" cy="466725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191000"/>
                    <a:gridCol w="2898648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English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Translation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Practicing her serve daily is a sufficient condition for </a:t>
                          </a:r>
                          <a:r>
                            <a:rPr lang="en-US" sz="16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Darci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to have a good chance of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winning the tennis tournament.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44538" t="-42222" r="-420" b="-432593"/>
                          </a:stretch>
                        </a:blipFill>
                      </a:tcPr>
                    </a:tc>
                  </a:tr>
                  <a:tr h="88582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Alice fixes my air conditioner or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I won’t pay the rent.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44538" t="-131507" r="-420" b="-300000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Mary will be allowed on Larry’s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motorcycle only if she wears her helmet.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44538" t="-355789" r="-420" b="-36105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If Rochelle gets the supervisor’s position and works hard,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then she’ll get a rise.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44538" t="-455789" r="-420" b="-26105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If either Helen or Carmela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gets mad, then Veronica will be notified. 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44538" t="-555789" r="-420" b="-161053"/>
                          </a:stretch>
                        </a:blipFill>
                      </a:tcPr>
                    </a:tc>
                  </a:tr>
                  <a:tr h="8858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If either Helen or Carmela</a:t>
                          </a:r>
                          <a:r>
                            <a:rPr lang="en-US" sz="16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gets mad, then Veronica will not be notified unless Andrew informs her of.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44538" t="-426712" r="-420" b="-47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12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Recapitulation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summary of logical symbols.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40" y="1804389"/>
            <a:ext cx="7200000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give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meaning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formulas of the logic, we define the conditions under which a given formula is true. These conditions are stated in terms of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truth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falsity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translations (back to the natural language) of the sentence symbols that constitute the formula. We may call such a manner of ascribing meaning to sentences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truth conditional semantics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truth conditions stem from how we determine the truth or falsity of a sentence in our natural language (and its accompanying mental activity.)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negation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a sentence is true if that sentence is false and vice versa.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conjunction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two sentences is true if and only if both sentences 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conjuncts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are true.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disjunction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(inclusive) of two sentences is true if and only if at least one of the two sentences 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disjuncts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is true.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conditional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statement, the statement is false if and only if the </a:t>
                </a:r>
                <a:r>
                  <a:rPr lang="en-US" sz="1600" b="1" i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antecedent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while the </a:t>
                </a:r>
                <a:r>
                  <a:rPr lang="en-US" sz="1600" b="1" i="1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consequent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false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  <a:p>
                <a:pPr algn="just">
                  <a:spcBef>
                    <a:spcPts val="0"/>
                  </a:spcBef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we can give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formal semantics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our formal language. The semantics 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syntax directed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 it has a semantic rule for each of the rules in the grammar of the language.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814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1756" y="4878223"/>
            <a:ext cx="6248400" cy="142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𝒜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set of all sentence symbols (atomic proposition symbols) of the propositional logic. Then,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truth assignment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also called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basic valuation function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is a function that maps every sentence symbol to one of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truth values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 or 1, for falsity and truth, respectively.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a truth assignment is a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𝒜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{0,1}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 may also be called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since it is an assignment of truth values to atomic sentences, which indeed reflect the state of affairs.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extend a truth assignment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assigns a (correct) truth value to each well-formed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language. Given a truth assignment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extension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also 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valuation function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is defined as follows: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𝒜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6696" y="5228695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96" y="5228695"/>
                <a:ext cx="1600200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6696" y="5543927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=1.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96" y="5543927"/>
                <a:ext cx="160020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89096" y="4909962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96" y="4909962"/>
                <a:ext cx="1600200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46802" y="4878222"/>
                <a:ext cx="248548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¬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802" y="4878222"/>
                <a:ext cx="2485487" cy="3702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46802" y="5248516"/>
                <a:ext cx="2667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802" y="5248516"/>
                <a:ext cx="2667000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0089" y="5591666"/>
                <a:ext cx="3886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89" y="5591666"/>
                <a:ext cx="3886200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29563" y="5925624"/>
                <a:ext cx="38862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3" y="5925624"/>
                <a:ext cx="3886200" cy="370294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  <p:bldP spid="6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truth assignment such that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¬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¬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8553" y="2224863"/>
                <a:ext cx="44958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¬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¬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553" y="2224863"/>
                <a:ext cx="4495800" cy="4608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65293" y="2582495"/>
                <a:ext cx="2939798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293" y="2582495"/>
                <a:ext cx="2939798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29286" y="2928166"/>
                <a:ext cx="1871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86" y="2928166"/>
                <a:ext cx="1871704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47043" y="3212018"/>
                <a:ext cx="186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43" y="3212018"/>
                <a:ext cx="1867406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45875" y="3490848"/>
                <a:ext cx="12219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75" y="3490848"/>
                <a:ext cx="1221906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46200" y="3739203"/>
                <a:ext cx="4620534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¬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∨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¬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∨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00" y="3739203"/>
                <a:ext cx="4620534" cy="5277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17083" y="4165855"/>
                <a:ext cx="4602994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¬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¬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83" y="4165855"/>
                <a:ext cx="4602994" cy="4608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12604" y="4516710"/>
                <a:ext cx="4608057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04" y="4516710"/>
                <a:ext cx="4608057" cy="4608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65293" y="4900687"/>
                <a:ext cx="463244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293" y="4900687"/>
                <a:ext cx="4632440" cy="37029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38552" y="5208916"/>
                <a:ext cx="28956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552" y="5208916"/>
                <a:ext cx="2895600" cy="370294"/>
              </a:xfrm>
              <a:prstGeom prst="rect">
                <a:avLst/>
              </a:prstGeom>
              <a:blipFill rotWithShape="0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48360" y="5543783"/>
                <a:ext cx="2597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60" y="5543783"/>
                <a:ext cx="2597410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48360" y="5830085"/>
                <a:ext cx="1287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60" y="5830085"/>
                <a:ext cx="1287907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65293" y="6103928"/>
                <a:ext cx="581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293" y="6103928"/>
                <a:ext cx="581160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3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20" grpId="0"/>
      <p:bldP spid="21" grpId="0"/>
      <p:bldP spid="23" grpId="0"/>
      <p:bldP spid="24" grpId="0"/>
      <p:bldP spid="28" grpId="0"/>
      <p:bldP spid="15" grpId="0"/>
      <p:bldP spid="16" grpId="0"/>
      <p:bldP spid="17" grpId="0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given semantics 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compositional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sense that the truth value of a formula only depends on the truth values of the atomic propositions that occur in the formula. Thus, to give meaning to a given formula, one can only consider the truth values of the sentence symbols in the formula. In fact, for a formula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distinct sentence symbols, one can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different truth assignments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Sometimes, the truth values of a given formula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sentence symbols is shown as a table, 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truth table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the formula, where each row of the table corresponds to a particular truth assignment. The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columns contain the truth values of sentence symbols and the last column contains those of the given formula. Other columns give the truth values of subformulas.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Draw the truth table for the formula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¬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∨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584564"/>
                  </p:ext>
                </p:extLst>
              </p:nvPr>
            </p:nvGraphicFramePr>
            <p:xfrm>
              <a:off x="1676727" y="4724400"/>
              <a:ext cx="7015841" cy="16879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681"/>
                    <a:gridCol w="526188"/>
                    <a:gridCol w="701584"/>
                    <a:gridCol w="1140074"/>
                    <a:gridCol w="2017054"/>
                    <a:gridCol w="2108260"/>
                  </a:tblGrid>
                  <a:tr h="3344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¬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¬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Calibri" panose="020F0502020204030204" pitchFamily="34" charset="0"/>
                                              </a:rPr>
                                              <m:t>¬</m:t>
                                            </m:r>
                                            <m: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Calibri" panose="020F0502020204030204" pitchFamily="34" charset="0"/>
                                              </a:rPr>
                                              <m:t>𝑝</m:t>
                                            </m:r>
                                          </m:e>
                                        </m:d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Calibri" panose="020F0502020204030204" pitchFamily="34" charset="0"/>
                                          </a:rPr>
                                          <m:t>∨</m:t>
                                        </m:r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Calibri" panose="020F0502020204030204" pitchFamily="34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⟶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kumimoji="0" lang="en-US" sz="1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Calibri" panose="020F0502020204030204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0" lang="en-US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Calibri" panose="020F0502020204030204" pitchFamily="34" charset="0"/>
                                                  </a:rPr>
                                                  <m:t>¬</m:t>
                                                </m:r>
                                                <m:r>
                                                  <a:rPr kumimoji="0" lang="en-US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Calibri" panose="020F0502020204030204" pitchFamily="34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d>
                                            <m: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Calibri" panose="020F0502020204030204" pitchFamily="34" charset="0"/>
                                              </a:rPr>
                                              <m:t>∨</m:t>
                                            </m:r>
                                            <m: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Calibri" panose="020F0502020204030204" pitchFamily="34" charset="0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⟶</m:t>
                                        </m:r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584564"/>
                  </p:ext>
                </p:extLst>
              </p:nvPr>
            </p:nvGraphicFramePr>
            <p:xfrm>
              <a:off x="1676727" y="4724400"/>
              <a:ext cx="7015841" cy="16879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681"/>
                    <a:gridCol w="526188"/>
                    <a:gridCol w="701584"/>
                    <a:gridCol w="1140074"/>
                    <a:gridCol w="2017054"/>
                    <a:gridCol w="2108260"/>
                  </a:tblGrid>
                  <a:tr h="468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63" t="-2597" r="-1241860" b="-2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1163" t="-2597" r="-1141860" b="-2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50435" t="-2597" r="-753913" b="-2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54011" t="-2597" r="-363636" b="-2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43505" t="-2597" r="-105438" b="-2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32948" t="-2597" r="-867" b="-272727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682168" y="5181601"/>
            <a:ext cx="701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76400" y="5486400"/>
            <a:ext cx="701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6400" y="5791200"/>
            <a:ext cx="701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76400" y="6096000"/>
            <a:ext cx="701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290" y="5072818"/>
                <a:ext cx="10668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0" y="5072818"/>
                <a:ext cx="1066800" cy="523220"/>
              </a:xfrm>
              <a:prstGeom prst="rect">
                <a:avLst/>
              </a:prstGeom>
              <a:blipFill rotWithShape="0">
                <a:blip r:embed="rId6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 flipV="1">
            <a:off x="1189090" y="5334001"/>
            <a:ext cx="493078" cy="42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22290" y="5367609"/>
                <a:ext cx="10668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0" y="5367609"/>
                <a:ext cx="1066800" cy="523220"/>
              </a:xfrm>
              <a:prstGeom prst="rect">
                <a:avLst/>
              </a:prstGeom>
              <a:blipFill rotWithShape="0"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1" idx="3"/>
          </p:cNvCxnSpPr>
          <p:nvPr/>
        </p:nvCxnSpPr>
        <p:spPr>
          <a:xfrm flipV="1">
            <a:off x="1189090" y="5628792"/>
            <a:ext cx="493078" cy="42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26047" y="5699923"/>
                <a:ext cx="10668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7" y="5699923"/>
                <a:ext cx="1066800" cy="523220"/>
              </a:xfrm>
              <a:prstGeom prst="rect">
                <a:avLst/>
              </a:prstGeom>
              <a:blipFill rotWithShape="0">
                <a:blip r:embed="rId8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1192847" y="5961106"/>
            <a:ext cx="493078" cy="42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2290" y="5994714"/>
                <a:ext cx="10668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0" y="5994714"/>
                <a:ext cx="1066800" cy="523220"/>
              </a:xfrm>
              <a:prstGeom prst="rect">
                <a:avLst/>
              </a:prstGeom>
              <a:blipFill rotWithShape="0">
                <a:blip r:embed="rId9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1189090" y="6255897"/>
            <a:ext cx="493078" cy="42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8" grpId="0" animBg="1"/>
      <p:bldP spid="8" grpId="1" animBg="1"/>
      <p:bldP spid="41" grpId="0" animBg="1"/>
      <p:bldP spid="41" grpId="1" animBg="1"/>
      <p:bldP spid="43" grpId="0" animBg="1"/>
      <p:bldP spid="43" grpId="1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3.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Draw the truth table for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formula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)⟷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⟶¬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Exercise.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⟷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¬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⟶¬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⟶{0,1}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formulas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𝒜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⟶{0,1}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very interesting. They indeed reflect the laws that govern deductive thought.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1.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formula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propositional logic is said to be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valid formula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or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tautology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if it is always true,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truth assignments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 formula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truth assignments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called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contradiction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265471"/>
                  </p:ext>
                </p:extLst>
              </p:nvPr>
            </p:nvGraphicFramePr>
            <p:xfrm>
              <a:off x="1497417" y="2133600"/>
              <a:ext cx="7573431" cy="15303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034"/>
                    <a:gridCol w="307301"/>
                    <a:gridCol w="384126"/>
                    <a:gridCol w="384126"/>
                    <a:gridCol w="691427"/>
                    <a:gridCol w="883218"/>
                    <a:gridCol w="1905000"/>
                    <a:gridCol w="1905000"/>
                    <a:gridCol w="838199"/>
                  </a:tblGrid>
                  <a:tr h="3344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¬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¬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¬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⟶¬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)⟶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¬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⟶¬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¬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⟶¬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265471"/>
                  </p:ext>
                </p:extLst>
              </p:nvPr>
            </p:nvGraphicFramePr>
            <p:xfrm>
              <a:off x="1497417" y="2133600"/>
              <a:ext cx="7573431" cy="15303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034"/>
                    <a:gridCol w="307301"/>
                    <a:gridCol w="384126"/>
                    <a:gridCol w="384126"/>
                    <a:gridCol w="691427"/>
                    <a:gridCol w="883218"/>
                    <a:gridCol w="1905000"/>
                    <a:gridCol w="1905000"/>
                    <a:gridCol w="838199"/>
                  </a:tblGrid>
                  <a:tr h="334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222" t="-3636" r="-2668889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90196" t="-3636" r="-2254902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53968" t="-3636" r="-1725397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53968" t="-3636" r="-1625397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97345" t="-3636" r="-806195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31724" t="-3636" r="-528276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53674" t="-3636" r="-144728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54487" t="-3636" r="-45192" b="-3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801449" t="-3636" r="-2174" b="-367273"/>
                          </a:stretch>
                        </a:blip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8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491729" y="2535120"/>
            <a:ext cx="304800" cy="1097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940809" y="3890736"/>
                <a:ext cx="3752088" cy="5232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formula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)⟷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⟶¬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in every model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809" y="3890736"/>
                <a:ext cx="3752088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324" t="-1124" b="-898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5" idx="2"/>
            <a:endCxn id="11" idx="0"/>
          </p:cNvCxnSpPr>
          <p:nvPr/>
        </p:nvCxnSpPr>
        <p:spPr>
          <a:xfrm flipH="1">
            <a:off x="6816853" y="3632400"/>
            <a:ext cx="1827276" cy="258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02190" y="1863287"/>
                <a:ext cx="301752" cy="276999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90" y="1863287"/>
                <a:ext cx="301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83"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13475" y="1869973"/>
                <a:ext cx="279569" cy="276999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75" y="1869973"/>
                <a:ext cx="279569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437003" y="2146972"/>
            <a:ext cx="1832126" cy="30086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33137" y="2146972"/>
            <a:ext cx="1792085" cy="29629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7" grpId="0" animBg="1"/>
      <p:bldP spid="12" grpId="0" animBg="1"/>
      <p:bldP spid="8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13445</TotalTime>
  <Words>1174</Words>
  <Application>Microsoft Office PowerPoint</Application>
  <PresentationFormat>On-screen Show (4:3)</PresentationFormat>
  <Paragraphs>365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May 2020 </vt:lpstr>
      <vt:lpstr>Recapitulation</vt:lpstr>
      <vt:lpstr>Recapitulation (Ctd.)</vt:lpstr>
      <vt:lpstr>Recapitulation (ctd.)</vt:lpstr>
      <vt:lpstr>Semantics</vt:lpstr>
      <vt:lpstr>Semantics (ctd.)</vt:lpstr>
      <vt:lpstr>Semantics (ctd.)</vt:lpstr>
      <vt:lpstr>Semantics (ctd.)</vt:lpstr>
      <vt:lpstr>Semantics (ctd.)</vt:lpstr>
      <vt:lpstr>Semantics (ctd.)</vt:lpstr>
      <vt:lpstr>A Calculus for the Propositional Logic</vt:lpstr>
      <vt:lpstr>Algebra of propositions</vt:lpstr>
      <vt:lpstr>Algebra of Propositions (Ctd.)</vt:lpstr>
      <vt:lpstr>Algebra of Propositions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929</cp:revision>
  <dcterms:created xsi:type="dcterms:W3CDTF">2009-10-14T10:18:00Z</dcterms:created>
  <dcterms:modified xsi:type="dcterms:W3CDTF">2020-05-03T16:25:06Z</dcterms:modified>
</cp:coreProperties>
</file>