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6"/>
  </p:notesMasterIdLst>
  <p:handoutMasterIdLst>
    <p:handoutMasterId r:id="rId17"/>
  </p:handoutMasterIdLst>
  <p:sldIdLst>
    <p:sldId id="358" r:id="rId2"/>
    <p:sldId id="405" r:id="rId3"/>
    <p:sldId id="463" r:id="rId4"/>
    <p:sldId id="464" r:id="rId5"/>
    <p:sldId id="465" r:id="rId6"/>
    <p:sldId id="466" r:id="rId7"/>
    <p:sldId id="467" r:id="rId8"/>
    <p:sldId id="468" r:id="rId9"/>
    <p:sldId id="469" r:id="rId10"/>
    <p:sldId id="470" r:id="rId11"/>
    <p:sldId id="449" r:id="rId12"/>
    <p:sldId id="471" r:id="rId13"/>
    <p:sldId id="472" r:id="rId14"/>
    <p:sldId id="366" r:id="rId1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68D2"/>
    <a:srgbClr val="C5C5C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>
      <p:cViewPr varScale="1">
        <p:scale>
          <a:sx n="113" d="100"/>
          <a:sy n="113" d="100"/>
        </p:scale>
        <p:origin x="145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IPM Summer School on Game Theory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37600-342F-4A05-B1DA-A2CFDE05C23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2913C-5176-47BF-ACFF-41359630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1690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IPM Summer School on Game Theory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31F15-962A-423B-BF42-D19883161FC9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1E697-6CFA-4DFB-BE6E-54ABCDE3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079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IPM Summer School on Game Theory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80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002B-2491-4A45-B378-7B685E14A98C}" type="datetime1">
              <a:rPr lang="en-US" smtClean="0"/>
              <a:t>6/7/2020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12DA-2D2C-4B22-A4B4-CB5359199DA5}" type="datetime1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18BE-AE0D-422E-9DCD-024AE190B2D7}" type="datetime1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4E29-49E9-4C70-9C09-164BE78CD915}" type="datetime1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47C0-76EC-4D09-8798-FA46F3055793}" type="datetime1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40FB-883D-4904-9D34-8B8694DA069E}" type="datetime1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A348-4EFD-4E95-8976-9CB8F8D1AEA0}" type="datetime1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1B56-9DBE-4C9D-9A05-044AD65C7E6D}" type="datetime1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1169-CF3F-432C-B237-79429B82F60D}" type="datetime1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C246-E0D9-4127-BD6C-454D68478B5B}" type="datetime1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21BA-DB7C-4E9D-B47D-CDFFDAF63582}" type="datetime1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5C6C57A-B7AD-4E86-B60B-E38E61EF6096}" type="datetime1">
              <a:rPr lang="en-US" smtClean="0"/>
              <a:t>6/7/2020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4.png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4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4.png"/><Relationship Id="rId2" Type="http://schemas.openxmlformats.org/officeDocument/2006/relationships/image" Target="../media/image3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514600"/>
            <a:ext cx="6553200" cy="3429000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 smtClean="0"/>
              <a:t>Mehran</a:t>
            </a:r>
            <a:r>
              <a:rPr lang="en-US" sz="2400" dirty="0" smtClean="0"/>
              <a:t> S. </a:t>
            </a:r>
            <a:r>
              <a:rPr lang="en-US" sz="2400" dirty="0" err="1" smtClean="0"/>
              <a:t>Fallah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June 2020</a:t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609600"/>
            <a:ext cx="8458200" cy="2286000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Discrete Mathematics</a:t>
            </a:r>
          </a:p>
          <a:p>
            <a:pPr algn="ctr"/>
            <a:r>
              <a:rPr lang="en-US" sz="2400" dirty="0" smtClean="0"/>
              <a:t>Session XI</a:t>
            </a:r>
          </a:p>
          <a:p>
            <a:pPr algn="ctr"/>
            <a:endParaRPr lang="en-US" sz="3400" dirty="0" smtClean="0"/>
          </a:p>
          <a:p>
            <a:pPr algn="ctr"/>
            <a:r>
              <a:rPr lang="en-US" sz="3400" dirty="0" smtClean="0"/>
              <a:t>An Introduction to Logic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28627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Truth and Models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2.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the structure defined in Example 1. Establish the truth or falsity of the following sentences (closed formulas) 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3.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∃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.(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∧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≠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 valid formula?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Solution.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No. We can find structures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 the formula is not true 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An example is the structure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whose universe is the subset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={−1, 0, 1, 2, 3, 4, 5}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ℤ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the symbols are assigned to the integers, relations, and operations as in the previous example. 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7338" indent="0" algn="just">
                  <a:buNone/>
                </a:pPr>
                <a:r>
                  <a:rPr lang="en-US" sz="16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endParaRPr lang="en-US" sz="1600" b="0" dirty="0" smtClean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287338" indent="0" algn="just">
                  <a:buNone/>
                </a:pPr>
                <a:r>
                  <a:rPr lang="en-US" sz="1600" b="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	</a:t>
                </a: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7338" indent="0" algn="just">
                  <a:buNone/>
                </a:pPr>
                <a:r>
                  <a:rPr lang="en-US" sz="16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 b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10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93477" y="1831124"/>
                <a:ext cx="3352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a)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+1=0⟶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≤1</m:t>
                        </m:r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477" y="1831124"/>
                <a:ext cx="3352800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1091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93477" y="2990155"/>
                <a:ext cx="3352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d)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∃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.(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∧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≠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477" y="2990155"/>
                <a:ext cx="3352800" cy="338554"/>
              </a:xfrm>
              <a:prstGeom prst="rect">
                <a:avLst/>
              </a:prstGeom>
              <a:blipFill rotWithShape="0">
                <a:blip r:embed="rId6"/>
                <a:stretch>
                  <a:fillRect l="-1091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93477" y="2597406"/>
                <a:ext cx="3352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c)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∃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+1≤0⟶∃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.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≤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477" y="2597406"/>
                <a:ext cx="3352800" cy="338554"/>
              </a:xfrm>
              <a:prstGeom prst="rect">
                <a:avLst/>
              </a:prstGeom>
              <a:blipFill rotWithShape="0">
                <a:blip r:embed="rId7"/>
                <a:stretch>
                  <a:fillRect l="-1091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893477" y="2208060"/>
                <a:ext cx="3352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+1≤0⟶1≤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477" y="2208060"/>
                <a:ext cx="3352800" cy="338554"/>
              </a:xfrm>
              <a:prstGeom prst="rect">
                <a:avLst/>
              </a:prstGeom>
              <a:blipFill rotWithShape="0">
                <a:blip r:embed="rId8"/>
                <a:stretch>
                  <a:fillRect l="-1091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93477" y="3753358"/>
                <a:ext cx="3352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f)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(∀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+1≤0)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477" y="3753358"/>
                <a:ext cx="3352800" cy="338554"/>
              </a:xfrm>
              <a:prstGeom prst="rect">
                <a:avLst/>
              </a:prstGeom>
              <a:blipFill rotWithShape="0">
                <a:blip r:embed="rId9"/>
                <a:stretch>
                  <a:fillRect l="-1091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893477" y="3370128"/>
                <a:ext cx="3352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e)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∃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∀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(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∧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≠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477" y="3370128"/>
                <a:ext cx="3352800" cy="338554"/>
              </a:xfrm>
              <a:prstGeom prst="rect">
                <a:avLst/>
              </a:prstGeom>
              <a:blipFill rotWithShape="0">
                <a:blip r:embed="rId10"/>
                <a:stretch>
                  <a:fillRect l="-1091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442361" y="1831124"/>
            <a:ext cx="762000" cy="33855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42361" y="2212882"/>
            <a:ext cx="762000" cy="33855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42361" y="2597406"/>
            <a:ext cx="762000" cy="33855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42361" y="2991394"/>
            <a:ext cx="762000" cy="33855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42361" y="3373321"/>
            <a:ext cx="762000" cy="33855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42361" y="3759641"/>
            <a:ext cx="762000" cy="33855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93477" y="4152793"/>
                <a:ext cx="3352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g)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¬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∃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∀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.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+1≤0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477" y="4152793"/>
                <a:ext cx="3352800" cy="338554"/>
              </a:xfrm>
              <a:prstGeom prst="rect">
                <a:avLst/>
              </a:prstGeom>
              <a:blipFill rotWithShape="0">
                <a:blip r:embed="rId11"/>
                <a:stretch>
                  <a:fillRect l="-1091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7442361" y="4150545"/>
            <a:ext cx="762000" cy="33855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893477" y="4446839"/>
                <a:ext cx="5347716" cy="527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h)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∃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∀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.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∧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∀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𝑧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. 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∀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𝑦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. 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𝑧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+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𝑦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=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𝑦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⟶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 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477" y="4446839"/>
                <a:ext cx="5347716" cy="527773"/>
              </a:xfrm>
              <a:prstGeom prst="rect">
                <a:avLst/>
              </a:prstGeom>
              <a:blipFill rotWithShape="0">
                <a:blip r:embed="rId12"/>
                <a:stretch>
                  <a:fillRect l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7442361" y="4549634"/>
            <a:ext cx="762000" cy="33855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06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8" grpId="0"/>
      <p:bldP spid="11" grpId="0"/>
      <p:bldP spid="12" grpId="0"/>
      <p:bldP spid="13" grpId="0"/>
      <p:bldP spid="14" grpId="0"/>
      <p:bldP spid="6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3" grpId="0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Valid Formulas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 lnSpcReduction="10000"/>
              </a:bodyPr>
              <a:lstStyle/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As defined,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well-formed formula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of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first-order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logic is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valid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formula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every structure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the language and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every function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satisfies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A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sentence (closed formula) is valid </a:t>
                </a:r>
                <a:r>
                  <a:rPr lang="en-U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it is true in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every structure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As an example consider the formula 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This formula is valid because if “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” is true in any structure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then so is “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.” Note that the universe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of every structure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nonempty. Since “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⟶∃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” is a valid formula, we say that “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”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logically implies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∃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” and write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8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following formulas are also valid: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Thus,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Every logical equivalence of the propositional logic also holds for the formulas of first-order logic. For example, if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are two formulas of first-order logic, we have</a:t>
                </a:r>
              </a:p>
              <a:p>
                <a:pPr marL="82296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¬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𝐹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∧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𝐺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⟺¬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∨¬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and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⟺¬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824" r="-407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11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62146" y="2337997"/>
                <a:ext cx="2133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∀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 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⟶∃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146" y="2337997"/>
                <a:ext cx="2133600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62146" y="3641078"/>
                <a:ext cx="2133600" cy="33855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∀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 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⟹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∃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146" y="3641078"/>
                <a:ext cx="2133600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02960" y="4306437"/>
                <a:ext cx="24519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∃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¬∀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 ¬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  <a:endParaRPr lang="en-US" sz="16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960" y="4306437"/>
                <a:ext cx="2451971" cy="338554"/>
              </a:xfrm>
              <a:prstGeom prst="rect">
                <a:avLst/>
              </a:prstGeom>
              <a:blipFill rotWithShape="0">
                <a:blip r:embed="rId7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802959" y="4583945"/>
                <a:ext cx="24519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¬∀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 ¬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∃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  <a:endParaRPr lang="en-US" sz="16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959" y="4583945"/>
                <a:ext cx="2451971" cy="338554"/>
              </a:xfrm>
              <a:prstGeom prst="rect">
                <a:avLst/>
              </a:prstGeom>
              <a:blipFill rotWithShape="0">
                <a:blip r:embed="rId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02959" y="5190976"/>
                <a:ext cx="2451971" cy="33855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∃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⟺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¬∀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 ¬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  <a:endParaRPr lang="en-US" sz="16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959" y="5190976"/>
                <a:ext cx="2451971" cy="338554"/>
              </a:xfrm>
              <a:prstGeom prst="rect">
                <a:avLst/>
              </a:prstGeom>
              <a:blipFill rotWithShape="0">
                <a:blip r:embed="rId9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060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1" grpId="0" animBg="1"/>
      <p:bldP spid="12" grpId="0"/>
      <p:bldP spid="14" grpId="0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Valid Formulas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rm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Example 4.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Negate the following formula and simplify the result.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buNone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Solution.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We have</a:t>
            </a:r>
          </a:p>
          <a:p>
            <a:pPr marL="82296" indent="0" algn="just">
              <a:spcBef>
                <a:spcPts val="120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20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20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20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following also hold in first-order logic.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12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76400" y="2071488"/>
                <a:ext cx="4059254" cy="46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¬</m:t>
                      </m:r>
                      <m:d>
                        <m:d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∀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. 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. 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∧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6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⟶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∀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. 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16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071488"/>
                <a:ext cx="4059254" cy="4608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14056" y="1543465"/>
                <a:ext cx="3810000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∀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 ∃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 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∧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⟶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∀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. 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 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6" y="1543465"/>
                <a:ext cx="3810000" cy="370294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60749" y="2414506"/>
                <a:ext cx="4038600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algn="just"/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⟺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∃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 ¬∃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r>
                  <a:rPr lang="en-US" sz="1600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∧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𝛽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⟶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∀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. 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𝛾</m:t>
                        </m:r>
                        <m:d>
                          <m:d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749" y="2414506"/>
                <a:ext cx="4038600" cy="370294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260749" y="2674640"/>
                <a:ext cx="4191000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⟺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∃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 ∀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 ¬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∧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⟶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∀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. 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749" y="2674640"/>
                <a:ext cx="4191000" cy="370294"/>
              </a:xfrm>
              <a:prstGeom prst="rect">
                <a:avLst/>
              </a:prstGeom>
              <a:blipFill rotWithShape="0"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258136" y="2941793"/>
                <a:ext cx="4419600" cy="46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⟺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∃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 ∀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 ¬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¬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∧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∨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∀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. 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136" y="2941793"/>
                <a:ext cx="4419600" cy="4608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194128" y="3276583"/>
                <a:ext cx="4419600" cy="46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⟺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∃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 ∀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∧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∧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¬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∀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. 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16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128" y="3276583"/>
                <a:ext cx="4419600" cy="4608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226132" y="3623170"/>
                <a:ext cx="4419600" cy="46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⟺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∃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 ∀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∧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∧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∃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. ¬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16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 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132" y="3623170"/>
                <a:ext cx="4419600" cy="4608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968213" y="4245442"/>
                <a:ext cx="4269592" cy="37029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82296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∀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 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∧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⟺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∀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. 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∧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∀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. 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16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213" y="4245442"/>
                <a:ext cx="4269592" cy="370294"/>
              </a:xfrm>
              <a:prstGeom prst="rect">
                <a:avLst/>
              </a:prstGeom>
              <a:blipFill rotWithShape="0"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968213" y="4575164"/>
                <a:ext cx="4269592" cy="37029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82296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∀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. 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∨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∀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. 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⟹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∀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 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∨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213" y="4575164"/>
                <a:ext cx="4269592" cy="370294"/>
              </a:xfrm>
              <a:prstGeom prst="rect">
                <a:avLst/>
              </a:prstGeom>
              <a:blipFill rotWithShape="0">
                <a:blip r:embed="rId1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68213" y="4896610"/>
                <a:ext cx="4269592" cy="37029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82296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∃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 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∨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⟺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∃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. 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∨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∃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. 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16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213" y="4896610"/>
                <a:ext cx="4269592" cy="370294"/>
              </a:xfrm>
              <a:prstGeom prst="rect">
                <a:avLst/>
              </a:prstGeom>
              <a:blipFill rotWithShape="0"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968213" y="5193245"/>
                <a:ext cx="4269592" cy="37029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82296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∃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 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∧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⟹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∃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. 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∧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∃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. 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16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213" y="5193245"/>
                <a:ext cx="4269592" cy="370294"/>
              </a:xfrm>
              <a:prstGeom prst="rect">
                <a:avLst/>
              </a:prstGeom>
              <a:blipFill rotWithShape="0"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968213" y="5542510"/>
                <a:ext cx="4269592" cy="33855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82296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∀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 ∀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 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⟺∀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.∀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213" y="5542510"/>
                <a:ext cx="4269592" cy="338554"/>
              </a:xfrm>
              <a:prstGeom prst="rect">
                <a:avLst/>
              </a:prstGeom>
              <a:blipFill rotWithShape="0">
                <a:blip r:embed="rId1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968213" y="5874513"/>
                <a:ext cx="4269592" cy="33855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82296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∃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 ∃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 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⟺∃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.∃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213" y="5874513"/>
                <a:ext cx="4269592" cy="338554"/>
              </a:xfrm>
              <a:prstGeom prst="rect">
                <a:avLst/>
              </a:prstGeom>
              <a:blipFill rotWithShape="0">
                <a:blip r:embed="rId1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968213" y="6196236"/>
                <a:ext cx="4269592" cy="33855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82296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∃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 ∀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 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⟹∀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.∃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213" y="6196236"/>
                <a:ext cx="4269592" cy="338554"/>
              </a:xfrm>
              <a:prstGeom prst="rect">
                <a:avLst/>
              </a:prstGeom>
              <a:blipFill rotWithShape="0">
                <a:blip r:embed="rId17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99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  <p:bldP spid="16" grpId="0"/>
      <p:bldP spid="17" grpId="0"/>
      <p:bldP spid="18" grpId="0"/>
      <p:bldP spid="19" grpId="0"/>
      <p:bldP spid="20" grpId="0"/>
      <p:bldP spid="21" grpId="0" animBg="1"/>
      <p:bldP spid="24" grpId="0" animBg="1"/>
      <p:bldP spid="26" grpId="0" animBg="1"/>
      <p:bldP spid="27" grpId="0" animBg="1"/>
      <p:bldP spid="32" grpId="0" animBg="1"/>
      <p:bldP spid="33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Valid Formulas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Note that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example,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≤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𝟎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∨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𝟎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≤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” is true in the structure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where 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universe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is the set of integers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symbols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are respectively assigned to the “addition” operation, “equality” relation, and “is less than or equal to” relation on integers. The formula “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∀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.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≤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𝟎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∀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.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𝟎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≤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”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is, however, false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the same structure.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Similarly,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“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∃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.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≤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𝟎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∧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∃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. 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≤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” is true in the structure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above, whereas “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∃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≤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𝟎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∧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≤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” is false in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Finally,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sentence “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.∃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” is true in the structure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above, whereas “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∃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” is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not.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Here is a note on the structures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with an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empty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universe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In such cases, one may interpret the sentence “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” as true and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∃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”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as false. In fact, one may take the universe the set of all things and define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”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⟶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”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∃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”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∃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∧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 b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111481" y="2027029"/>
                <a:ext cx="4269592" cy="370294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square" rtlCol="0">
                <a:spAutoFit/>
              </a:bodyPr>
              <a:lstStyle/>
              <a:p>
                <a:pPr marL="82296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∃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. 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∧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∃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. 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1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⇏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∃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 </m:t>
                      </m:r>
                      <m:d>
                        <m:d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∧</m:t>
                          </m:r>
                          <m: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481" y="2027029"/>
                <a:ext cx="4269592" cy="370294"/>
              </a:xfrm>
              <a:prstGeom prst="rect">
                <a:avLst/>
              </a:prstGeom>
              <a:blipFill rotWithShape="0"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120190" y="2453858"/>
                <a:ext cx="4269592" cy="338554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square" rtlCol="0">
                <a:spAutoFit/>
              </a:bodyPr>
              <a:lstStyle/>
              <a:p>
                <a:pPr marL="82296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∀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.∃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⇏∃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 ∀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 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190" y="2453858"/>
                <a:ext cx="4269592" cy="338554"/>
              </a:xfrm>
              <a:prstGeom prst="rect">
                <a:avLst/>
              </a:prstGeom>
              <a:blipFill rotWithShape="0"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111481" y="1600200"/>
                <a:ext cx="4269592" cy="370294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square" rtlCol="0">
                <a:spAutoFit/>
              </a:bodyPr>
              <a:lstStyle/>
              <a:p>
                <a:pPr marL="82296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∀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 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∨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⇏</m:t>
                      </m:r>
                      <m:d>
                        <m:d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∀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. 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∨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∀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. 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481" y="1600200"/>
                <a:ext cx="4269592" cy="370294"/>
              </a:xfrm>
              <a:prstGeom prst="rect">
                <a:avLst/>
              </a:prstGeom>
              <a:blipFill rotWithShape="0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78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  <p:bldP spid="34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304800"/>
            <a:ext cx="7498080" cy="4800600"/>
          </a:xfrm>
        </p:spPr>
        <p:txBody>
          <a:bodyPr>
            <a:noAutofit/>
          </a:bodyPr>
          <a:lstStyle/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Textbook: Ralph P.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Grimaldi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Discrete and Combinatorial Mathematics</a:t>
            </a:r>
          </a:p>
          <a:p>
            <a:pPr marL="82296" indent="0" algn="ctr"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Do exercises of Chapter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as homework and upload your solutions via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Moodle (follow the instructions on the page of the TA of this course.)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89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altLang="en-US" sz="1600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formal language of </a:t>
                </a:r>
                <a:r>
                  <a:rPr lang="en-US" altLang="en-US" sz="1600" b="1" i="1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first-order logic</a:t>
                </a:r>
                <a:r>
                  <a:rPr lang="en-US" altLang="en-US" sz="1600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introduced in the previous session, defines </a:t>
                </a:r>
                <a:r>
                  <a:rPr lang="en-US" altLang="en-US" sz="1600" b="1" i="1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well-formed formulas </a:t>
                </a:r>
                <a:r>
                  <a:rPr lang="en-US" altLang="en-US" sz="1600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altLang="en-US" sz="1600" b="1" i="1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wffs</a:t>
                </a:r>
                <a:r>
                  <a:rPr lang="en-US" altLang="en-US" sz="1600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of the logic. </a:t>
                </a:r>
              </a:p>
              <a:p>
                <a:pPr marL="82296" indent="0" algn="just">
                  <a:spcBef>
                    <a:spcPts val="1000"/>
                  </a:spcBef>
                  <a:buNone/>
                </a:pPr>
                <a:r>
                  <a:rPr lang="en-US" altLang="en-US" sz="1600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As seen, an </a:t>
                </a:r>
                <a:r>
                  <a:rPr lang="en-US" altLang="en-US" sz="1600" b="1" i="1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expression</a:t>
                </a:r>
                <a:r>
                  <a:rPr lang="en-US" altLang="en-US" sz="1600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defined to be a grammatically correct finite sequences of </a:t>
                </a:r>
                <a:r>
                  <a:rPr lang="en-US" altLang="en-US" sz="1600" b="1" i="1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Logical symbols </a:t>
                </a:r>
                <a:r>
                  <a:rPr lang="en-US" altLang="en-US" sz="1600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en-US" altLang="en-US" sz="1600" b="1" i="1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parameters.</a:t>
                </a:r>
                <a:r>
                  <a:rPr lang="en-US" altLang="en-US" sz="1600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The set of logical symbols consist of parentheses      (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rgbClr val="1A1A1A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</m:oMath>
                </a14:m>
                <a:r>
                  <a:rPr lang="en-US" altLang="en-US" sz="1600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rgbClr val="1A1A1A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en-US" sz="1600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), sentential </a:t>
                </a:r>
                <a:r>
                  <a:rPr lang="en-US" altLang="en-US" sz="1600" dirty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(propositional) connective </a:t>
                </a:r>
                <a:r>
                  <a:rPr lang="en-US" altLang="en-US" sz="1600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symbols (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rgbClr val="1A1A1A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¬,  ∧,  ∨,  </m:t>
                    </m:r>
                    <m:r>
                      <a:rPr lang="en-US" altLang="en-US" sz="1600" b="0" i="1" smtClean="0">
                        <a:solidFill>
                          <a:srgbClr val="1A1A1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</m:t>
                    </m:r>
                  </m:oMath>
                </a14:m>
                <a:r>
                  <a:rPr lang="en-US" altLang="en-US" sz="1600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), and v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ariables. Parameters are quantifier symbols 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∃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), (atomic) predicate symbols, constant symbols, and function symbols. There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are certain interesting expressions: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terms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wffs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alt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0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set of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terms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set defined by</a:t>
                </a:r>
              </a:p>
              <a:p>
                <a:pPr marL="548640" indent="-182880" algn="just">
                  <a:spcBef>
                    <a:spcPts val="0"/>
                  </a:spcBef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Variables and constant symbols are terms.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48640" indent="-182880" algn="just">
                  <a:spcBef>
                    <a:spcPts val="0"/>
                  </a:spcBef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…, 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are terms and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en-U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ary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function symbol, then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…, 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term.</a:t>
                </a:r>
              </a:p>
              <a:p>
                <a:pPr marL="82296" indent="0" algn="just">
                  <a:spcBef>
                    <a:spcPts val="10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set of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well-formed formulas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wffs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is defined as follows:</a:t>
                </a:r>
              </a:p>
              <a:p>
                <a:pPr marL="548640" indent="-182880" algn="just">
                  <a:spcBef>
                    <a:spcPts val="0"/>
                  </a:spcBef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…, 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are terms and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en-U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ary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atomic predicate symbol, then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…, 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wff.</a:t>
                </a:r>
              </a:p>
              <a:p>
                <a:pPr marL="548640" indent="-182880" algn="just">
                  <a:spcBef>
                    <a:spcPts val="0"/>
                  </a:spcBef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are wffs, then so are </a:t>
                </a:r>
                <a14:m>
                  <m:oMath xmlns:m="http://schemas.openxmlformats.org/officeDocument/2006/math">
                    <m:r>
                      <a:rPr lang="en-US" sz="16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¬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∧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and 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548640" indent="-182880" algn="just">
                  <a:spcBef>
                    <a:spcPts val="0"/>
                  </a:spcBef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wff and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variable, then 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en-US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∃</m:t>
                    </m:r>
                    <m:r>
                      <a:rPr lang="en-US" alt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alt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r>
                      <a:rPr lang="en-US" alt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are wffs.</a:t>
                </a:r>
              </a:p>
              <a:p>
                <a:pPr marL="82296" indent="0" algn="just">
                  <a:spcBef>
                    <a:spcPts val="10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common convention for higher precedence among symbols is as follows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denotes higher precedence): </a:t>
                </a:r>
                <a:endParaRPr lang="en-US" sz="1600" b="0" i="1" dirty="0" smtClean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&gt;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¬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&gt; ∧ &gt; ∨ &gt;∀ =∃ &gt;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⟶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 b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8" name="Rectangle 7"/>
          <p:cNvSpPr/>
          <p:nvPr/>
        </p:nvSpPr>
        <p:spPr>
          <a:xfrm>
            <a:off x="2214554" y="4267201"/>
            <a:ext cx="6248400" cy="142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was also explained that translation from a natural language to the formal language of first-order logic bears some notion of meaning. 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altLang="en-US" sz="1600" dirty="0" smtClean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However, to give meaning to well-formed formulas of first-order logic, we need a formal </a:t>
            </a:r>
            <a:r>
              <a:rPr lang="en-US" altLang="en-US" sz="1600" b="1" i="1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semantics</a:t>
            </a: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the formal language.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altLang="en-US" sz="1600" dirty="0" smtClean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with propositional logic, we should define models so that one can </a:t>
            </a:r>
            <a:r>
              <a:rPr lang="en-US" altLang="en-US" sz="1600" b="1" i="1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interpret</a:t>
            </a: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given formula. </a:t>
            </a:r>
            <a:endParaRPr lang="en-US" altLang="en-US" sz="1600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propositional logic, models are truth assignments, which tell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 which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atomic proposition symbols are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be interpreted as being true and which as false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first-order logic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analogous role is played by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structures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(or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interpretations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which can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be thought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of as providing the dictionary for translations from the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formal language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into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 natural language (English, Persian, …).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 structure indeed gives meaning to the parameters so that some formulas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of the formal language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can be interpreted as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true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some as false.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By giving meaning to the formulas of the logic, one can revisit the concepts of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logical equivalence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logical implication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first-order logic.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8" name="Rectangle 7"/>
          <p:cNvSpPr/>
          <p:nvPr/>
        </p:nvSpPr>
        <p:spPr>
          <a:xfrm>
            <a:off x="2214554" y="4267201"/>
            <a:ext cx="6248400" cy="142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5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Truth and Models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 propositional logic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had truth assignments to tell us which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sentence symbols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were to be interpreted as being true and which as false. In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first-order logic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analogous role is played by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structures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altLang="en-US" sz="1600" dirty="0" smtClean="0">
                  <a:solidFill>
                    <a:srgbClr val="1A1A1A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altLang="en-US" sz="1600" dirty="0" smtClean="0">
                  <a:solidFill>
                    <a:srgbClr val="1A1A1A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structure for a first-order language will tell us</a:t>
                </a:r>
              </a:p>
              <a:p>
                <a:pPr marL="548640" indent="-342900" algn="just">
                  <a:spcBef>
                    <a:spcPts val="0"/>
                  </a:spcBef>
                  <a:buClrTx/>
                  <a:buSzPct val="100000"/>
                  <a:buFont typeface="+mj-lt"/>
                  <a:buAutoNum type="arabicPeriod"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What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collection of things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quantifier symbols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∃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 refer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to, and</a:t>
                </a:r>
              </a:p>
              <a:p>
                <a:pPr marL="548640" indent="-342900" algn="just">
                  <a:buClrTx/>
                  <a:buSzPct val="100000"/>
                  <a:buFont typeface="+mj-lt"/>
                  <a:buAutoNum type="arabicPeriod"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What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other parameters (the predicate and function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symbols) denote.</a:t>
                </a:r>
              </a:p>
              <a:p>
                <a:pPr marL="205740" indent="0" algn="just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Formally, a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structure</a:t>
                </a:r>
                <a:r>
                  <a:rPr lang="en-US" sz="16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our given first-order language is a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function whose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domain is the set of parameters and such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</a:p>
              <a:p>
                <a:pPr marL="548640" indent="-342900" algn="just">
                  <a:spcBef>
                    <a:spcPts val="0"/>
                  </a:spcBef>
                  <a:buClrTx/>
                  <a:buSzPct val="100000"/>
                  <a:buFont typeface="+mj-lt"/>
                  <a:buAutoNum type="arabicPeriod"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structure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assigns to a quantifier symbol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∃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a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nonempty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set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called the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universe</a:t>
                </a:r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(or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domain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∃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). </a:t>
                </a: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48640" indent="-342900" algn="just">
                  <a:buClrTx/>
                  <a:buSzPct val="100000"/>
                  <a:buFont typeface="+mj-lt"/>
                  <a:buAutoNum type="arabicPeriod"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structure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assigns to each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-place (atomic) predicate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symbol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en-U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ary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relation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𝒰</m:t>
                        </m:r>
                      </m:sup>
                    </m:sSup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⊆</m:t>
                    </m:r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that is,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𝒰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 set of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-tuples of members of the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universe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548640" indent="-342900" algn="just">
                  <a:buClrTx/>
                  <a:buSzPct val="100000"/>
                  <a:buFont typeface="+mj-lt"/>
                  <a:buAutoNum type="arabicPeriod"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structure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assigns to each constant symbol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member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𝒰</m:t>
                        </m:r>
                      </m:sup>
                    </m:sSup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the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universe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548640" indent="-342900" algn="just">
                  <a:buClrTx/>
                  <a:buSzPct val="100000"/>
                  <a:buFont typeface="+mj-lt"/>
                  <a:buAutoNum type="arabicPeriod"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structure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assigns to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each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-place function symbol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en-U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ary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operation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𝒰</m:t>
                        </m:r>
                      </m:sup>
                    </m:sSup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; That is,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𝒰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8" name="Rectangle 7"/>
          <p:cNvSpPr/>
          <p:nvPr/>
        </p:nvSpPr>
        <p:spPr>
          <a:xfrm>
            <a:off x="2214554" y="4267201"/>
            <a:ext cx="6248400" cy="142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24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Truth and Models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idea is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assigns meaning to the parameters.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parameters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</m:oMath>
                </a14:m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∃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are to mean “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everything in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” and “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something 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.”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constant symbol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to name the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𝒰</m:t>
                        </m:r>
                      </m:sup>
                    </m:sSup>
                  </m:oMath>
                </a14:m>
                <a:r>
                  <a:rPr lang="en-U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atomic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formula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to mean that the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-tuple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points named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in the relation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𝒰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As an example, </a:t>
                </a: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onsider a formal language with equality and with no function symbol whose only predicate symbol is the two-place symbol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≺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Take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structure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</a:p>
              <a:p>
                <a:pPr marL="548640" algn="just">
                  <a:spcBef>
                    <a:spcPts val="0"/>
                  </a:spcBef>
                  <a:buClrTx/>
                  <a:buSzPct val="100000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set of natural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numbers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ℕ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), and</a:t>
                </a:r>
              </a:p>
              <a:p>
                <a:pPr marL="548640" algn="just">
                  <a:spcBef>
                    <a:spcPts val="0"/>
                  </a:spcBef>
                  <a:buClrTx/>
                  <a:buSzPct val="10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≺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𝒰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=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the set of pairs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ℕ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(thus, we can translate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≺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as “is less than.”)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presence of a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structure we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can translate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closed formulas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sentences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 of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formal language into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English and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attempt to say whether these translations are true or false.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formula “</a:t>
                </a:r>
                <a14:m>
                  <m:oMath xmlns:m="http://schemas.openxmlformats.org/officeDocument/2006/math">
                    <m:r>
                      <a:rPr lang="en-US" sz="16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∃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sz="16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sz="16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¬ 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≺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”</a:t>
                </a:r>
                <a:r>
                  <a:rPr lang="en-US" sz="16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the above first-order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language,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which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is also written “</a:t>
                </a:r>
                <a14:m>
                  <m:oMath xmlns:m="http://schemas.openxmlformats.org/officeDocument/2006/math">
                    <m:r>
                      <a:rPr lang="en-US" sz="16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∃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sz="16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sz="16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¬ 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≺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,” is now translated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under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into “There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 natural number such that no natural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number is smaller than it,”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which is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true. 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Because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this,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will say that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“</a:t>
                </a:r>
                <a14:m>
                  <m:oMath xmlns:m="http://schemas.openxmlformats.org/officeDocument/2006/math">
                    <m:r>
                      <a:rPr lang="en-US" sz="16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∃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sz="16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sz="16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¬ 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≺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” is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true</a:t>
                </a:r>
                <a:r>
                  <a:rPr lang="en-US" sz="16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or that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 model of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16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∃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sz="16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sz="16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¬ 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≺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”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r>
                  <a:rPr lang="en-US" sz="1600" dirty="0"/>
                  <a:t> </a:t>
                </a:r>
                <a:endParaRPr lang="en-US" sz="1600" dirty="0" smtClean="0"/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On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other hand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not a model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≺(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” as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translation of this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closed formula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under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false.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5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8" name="Rectangle 7"/>
          <p:cNvSpPr/>
          <p:nvPr/>
        </p:nvSpPr>
        <p:spPr>
          <a:xfrm>
            <a:off x="2214554" y="4267201"/>
            <a:ext cx="6248400" cy="142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0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Truth and Models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 the preceding example,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it was intuitively pretty clear that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certain closed formulas of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formal language were true in the structure and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some were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false.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But,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want a precise mathematical definition of “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true 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.”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This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should be stated in mathematical terms, without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employing translations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into English or a supposed criterion for asserting that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some English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sentences are true while the others are false. (If you think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you have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such a criterion, try it on the sentence “This sentence is false.”)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 other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words, we want to take our informal concept of “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true in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” and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make it part of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mathematics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order to define “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true in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”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denoted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⊨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𝒰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l-G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”</a:t>
                </a:r>
                <a:r>
                  <a:rPr lang="en-US" sz="16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sentences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n-US" sz="16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structures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will find it desirable first to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define a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more general concept involving wffs. </a:t>
                </a: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Let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0" dirty="0" smtClean="0"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n-US" sz="16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 a wff of our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language,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structure for the language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0" dirty="0" smtClean="0"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function from the set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all variables into the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universe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Then,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will define what it means for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satisfy</a:t>
                </a:r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written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⊨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𝒰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].”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informal version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is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⊨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𝒰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]” if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only if the translation of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determined by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where 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variable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translated as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wherever it occurs free, is true.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6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8" name="Rectangle 7"/>
          <p:cNvSpPr/>
          <p:nvPr/>
        </p:nvSpPr>
        <p:spPr>
          <a:xfrm>
            <a:off x="2214554" y="4267201"/>
            <a:ext cx="6248400" cy="142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88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Truth and Models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terms, we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define the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extension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</m:ba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a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function from the set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all terms into the universe of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as follows: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48640" indent="-342900" algn="just">
                  <a:spcBef>
                    <a:spcPts val="0"/>
                  </a:spcBef>
                  <a:buClrTx/>
                  <a:buSzPct val="100000"/>
                  <a:buFont typeface="+mj-lt"/>
                  <a:buAutoNum type="arabicPeriod"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each variable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</m:ba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48640" indent="-342900" algn="just">
                  <a:spcBef>
                    <a:spcPts val="0"/>
                  </a:spcBef>
                  <a:buClrTx/>
                  <a:buSzPct val="100000"/>
                  <a:buFont typeface="+mj-lt"/>
                  <a:buAutoNum type="arabicPeriod"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each constant symbol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</m:ba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𝒰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548640" indent="-342900" algn="just">
                  <a:spcBef>
                    <a:spcPts val="0"/>
                  </a:spcBef>
                  <a:buClrTx/>
                  <a:buSzPct val="100000"/>
                  <a:buFont typeface="+mj-lt"/>
                  <a:buAutoNum type="arabicPeriod"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are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terms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-place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function symbol,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</m:ba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𝒰</m:t>
                        </m:r>
                      </m:sup>
                    </m:sSup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bar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</m:ba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bar>
                          <m:barPr>
                            <m:pos m:val="top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bar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</m:ba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en-US" sz="1600" i="1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,…,</m:t>
                        </m:r>
                        <m:bar>
                          <m:barPr>
                            <m:pos m:val="top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bar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</m:ba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Definition 1.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We say that the structure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satisfies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the wff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the function   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written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⊨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𝒰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and define it recursively as follows: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function which is exactly like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except for one thing: At the variable </a:t>
                </a:r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x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it assumes the value </a:t>
                </a:r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 b="-2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7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8" name="Rectangle 7"/>
          <p:cNvSpPr/>
          <p:nvPr/>
        </p:nvSpPr>
        <p:spPr>
          <a:xfrm>
            <a:off x="2132915" y="4198579"/>
            <a:ext cx="6248400" cy="142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17736" y="3581400"/>
                <a:ext cx="5770546" cy="37029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⊨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𝒰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iff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bar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</m:ba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bar>
                          <m:barPr>
                            <m:pos m:val="top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bar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</m:ba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en-US" sz="1600" i="1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,…,</m:t>
                        </m:r>
                        <m:bar>
                          <m:barPr>
                            <m:pos m:val="top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bar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</m:ba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𝒰</m:t>
                        </m:r>
                      </m:sup>
                    </m:sSup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736" y="3581400"/>
                <a:ext cx="5770546" cy="370294"/>
              </a:xfrm>
              <a:prstGeom prst="rect">
                <a:avLst/>
              </a:prstGeom>
              <a:blipFill rotWithShape="0">
                <a:blip r:embed="rId5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17736" y="3919952"/>
                <a:ext cx="5770546" cy="33855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⊨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𝒰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¬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⊭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𝒰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736" y="3919952"/>
                <a:ext cx="5770546" cy="338554"/>
              </a:xfrm>
              <a:prstGeom prst="rect">
                <a:avLst/>
              </a:prstGeom>
              <a:blipFill rotWithShape="0">
                <a:blip r:embed="rId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17736" y="4241629"/>
                <a:ext cx="5770546" cy="33855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⊨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𝒰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∧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)[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⊨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𝒰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⊨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𝒰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736" y="4241629"/>
                <a:ext cx="5770546" cy="338554"/>
              </a:xfrm>
              <a:prstGeom prst="rect">
                <a:avLst/>
              </a:prstGeom>
              <a:blipFill rotWithShape="0">
                <a:blip r:embed="rId7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17736" y="4567089"/>
                <a:ext cx="5770546" cy="33855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⊨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𝒰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)[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U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either</a:t>
                </a:r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⊨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𝒰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or</a:t>
                </a:r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⊨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𝒰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(or both.)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736" y="4567089"/>
                <a:ext cx="5770546" cy="338554"/>
              </a:xfrm>
              <a:prstGeom prst="rect">
                <a:avLst/>
              </a:prstGeom>
              <a:blipFill rotWithShape="0">
                <a:blip r:embed="rId8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17736" y="4882268"/>
                <a:ext cx="5770546" cy="33855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⊨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𝒰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)[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U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⊭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𝒰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or</a:t>
                </a:r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⊨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𝒰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(or both.)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736" y="4882268"/>
                <a:ext cx="5770546" cy="338554"/>
              </a:xfrm>
              <a:prstGeom prst="rect">
                <a:avLst/>
              </a:prstGeom>
              <a:blipFill rotWithShape="0">
                <a:blip r:embed="rId9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17736" y="5220822"/>
                <a:ext cx="5770546" cy="33855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⊨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𝒰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(∀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)[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U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⊨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𝒰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736" y="5220822"/>
                <a:ext cx="5770546" cy="338554"/>
              </a:xfrm>
              <a:prstGeom prst="rect">
                <a:avLst/>
              </a:prstGeom>
              <a:blipFill rotWithShape="0">
                <a:blip r:embed="rId10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217736" y="5559376"/>
                <a:ext cx="5770546" cy="33855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⊨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𝒰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(∃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)[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U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⊨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𝒰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736" y="5559376"/>
                <a:ext cx="5770546" cy="338554"/>
              </a:xfrm>
              <a:prstGeom prst="rect">
                <a:avLst/>
              </a:prstGeom>
              <a:blipFill rotWithShape="0">
                <a:blip r:embed="rId11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48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Truth and Models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 is immediate that for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closed formula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sentence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either</a:t>
                </a:r>
              </a:p>
              <a:p>
                <a:pPr marL="548640" indent="-342900" algn="just">
                  <a:spcBef>
                    <a:spcPts val="0"/>
                  </a:spcBef>
                  <a:buClrTx/>
                  <a:buSzPct val="100000"/>
                  <a:buFont typeface="+mj-lt"/>
                  <a:buAutoNum type="alphaLcParenR"/>
                </a:pPr>
                <a:r>
                  <a:rPr lang="en-US" sz="16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structure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satisfies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 every function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or</a:t>
                </a:r>
              </a:p>
              <a:p>
                <a:pPr marL="548640" indent="-342900" algn="just">
                  <a:spcBef>
                    <a:spcPts val="0"/>
                  </a:spcBef>
                  <a:buClrTx/>
                  <a:buSzPct val="100000"/>
                  <a:buFont typeface="+mj-lt"/>
                  <a:buAutoNum type="alphaLcParenR"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structure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does not satisfy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n-US" sz="16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 any function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Definition 2.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If the structure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satisfies the sentence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 every function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then we say that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true</a:t>
                </a:r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(written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⊨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𝒰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US" sz="16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or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that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model</a:t>
                </a:r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Otherwise,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is said to be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false</a:t>
                </a:r>
                <a:r>
                  <a:rPr lang="en-US" sz="16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(they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cannot both hold since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nonempty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.)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structure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said to be a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model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a set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of sentences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it is a model of every member of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that set.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Definition 3.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be a well-formed formula of first-order logic.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n-US" sz="16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is said to be a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valid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formula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(a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tautology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en-US" sz="16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every structure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the language and every function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satisfies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548640" algn="just">
                  <a:spcBef>
                    <a:spcPts val="1200"/>
                  </a:spcBef>
                  <a:buClr>
                    <a:schemeClr val="accent2">
                      <a:lumMod val="75000"/>
                    </a:schemeClr>
                  </a:buClr>
                  <a:buSzPct val="100000"/>
                  <a:buFont typeface="Wingdings" panose="05000000000000000000" pitchFamily="2" charset="2"/>
                  <a:buChar char="q"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sentence (closed formula) is valid </a:t>
                </a:r>
                <a:r>
                  <a:rPr lang="en-US" sz="16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it is true in every structure.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Definition 4.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two wffs. Then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n-US" sz="16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logically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implies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en-US" sz="16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written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⟹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16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every structure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the language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and every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satisfies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also satisfies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Two formulas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are said to be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logically equivalent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denoted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⟺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16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⟹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⟹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548640" algn="just">
                  <a:spcBef>
                    <a:spcPts val="1200"/>
                  </a:spcBef>
                  <a:buClr>
                    <a:schemeClr val="accent2">
                      <a:lumMod val="75000"/>
                    </a:schemeClr>
                  </a:buClr>
                  <a:buSzPct val="100000"/>
                  <a:buFont typeface="Wingdings" panose="05000000000000000000" pitchFamily="2" charset="2"/>
                  <a:buChar char="q"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two sentences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⟹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every model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also a model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 b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43599" y="0"/>
                <a:ext cx="3200401" cy="116955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Theorem 1.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Assume 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are functions from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r>
                  <a:rPr lang="en-US" sz="14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into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which agree at all variables (if any) that occur free in the wff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Then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⊨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𝒰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US" sz="14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⊨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𝒰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599" y="0"/>
                <a:ext cx="3200401" cy="1169551"/>
              </a:xfrm>
              <a:prstGeom prst="rect">
                <a:avLst/>
              </a:prstGeom>
              <a:blipFill rotWithShape="0">
                <a:blip r:embed="rId5"/>
                <a:stretch>
                  <a:fillRect l="-571" t="-1042" r="-571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868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Truth and Models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1.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The structure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given as follows: the predicate symbols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≠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are respectively interpreted as the binary relations “is less than or equal to,” “is equal to,” and “is not equal to” on the set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ℤ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of integers. Moreover, the constant symbols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𝟏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are interpreted as the integers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1. The binary function symbols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are also mapped to the functions “addition” and “subtraction” defined on pairs of integers. Finally, the unary function symbol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⋅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interpreted as the “square” operation on integers. Let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the following wffs of first-order logic. 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r>
                  <a:rPr lang="en-US" sz="16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𝟏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⟶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𝟏</m:t>
                    </m:r>
                  </m:oMath>
                </a14:m>
                <a:endParaRPr lang="en-US" sz="1600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cs typeface="Calibri" panose="020F050202020403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(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16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𝟏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⟶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𝟏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160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600" b="0" i="1" dirty="0" smtClean="0">
                    <a:latin typeface="Cambria Math" panose="02040503050406030204" pitchFamily="18" charset="0"/>
                    <a:cs typeface="Calibri" panose="020F050202020403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∀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.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≤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∧(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6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such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⊨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𝒰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⊨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𝒰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⊨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𝒰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hold.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Solution.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First note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ℤ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The structure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assigns “less than or equal to” relation 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ℤ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(that is,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≤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𝒰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 to the symbol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the binary “addition operation” 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ℤ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(that is,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𝒰</m:t>
                        </m:r>
                      </m:sup>
                    </m:sSup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to the symbol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Similarly, the structure assigns integers as well as relations and operations to the symbols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𝟏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≠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⋅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9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86073" y="3629008"/>
            <a:ext cx="2667127" cy="23258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28946" y="0"/>
                <a:ext cx="4115054" cy="3077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⊨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𝒰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(∀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)[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US" sz="14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US" sz="1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14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⊨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𝒰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946" y="0"/>
                <a:ext cx="4115054" cy="307777"/>
              </a:xfrm>
              <a:prstGeom prst="rect">
                <a:avLst/>
              </a:prstGeom>
              <a:blipFill rotWithShape="0">
                <a:blip r:embed="rId5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28946" y="306289"/>
                <a:ext cx="4128176" cy="3077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⊨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𝒰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(∃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)[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US" sz="14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US" sz="1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14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⊨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𝒰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946" y="306289"/>
                <a:ext cx="4128176" cy="307777"/>
              </a:xfrm>
              <a:prstGeom prst="rect">
                <a:avLst/>
              </a:prstGeom>
              <a:blipFill rotWithShape="0">
                <a:blip r:embed="rId6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13201" y="5474553"/>
                <a:ext cx="7212869" cy="83099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Now, consider the formula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Example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ℤ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which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satisfies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are</a:t>
                </a:r>
              </a:p>
              <a:p>
                <a:pPr marL="82296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:[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⟼0,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⟼2]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:[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⟼−1,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⟼−1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],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:[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⟼1,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⟼0]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201" y="5474553"/>
                <a:ext cx="7212869" cy="830997"/>
              </a:xfrm>
              <a:prstGeom prst="rect">
                <a:avLst/>
              </a:prstGeom>
              <a:blipFill rotWithShape="0">
                <a:blip r:embed="rId7"/>
                <a:stretch>
                  <a:fillRect t="-2206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29379" y="5442671"/>
                <a:ext cx="7212869" cy="10772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Consider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⟼0,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⟼2</m:t>
                        </m:r>
                      </m:e>
                    </m:d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):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⟼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⟼2</m:t>
                        </m:r>
                      </m:e>
                    </m:d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Does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satisfies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? In other words, does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 satisfies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ℤ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? No. 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=−1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⊭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𝒰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However,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⊨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𝒰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:[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⟼1,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⟼0]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379" y="5442671"/>
                <a:ext cx="7212869" cy="1077218"/>
              </a:xfrm>
              <a:prstGeom prst="rect">
                <a:avLst/>
              </a:prstGeom>
              <a:blipFill rotWithShape="0">
                <a:blip r:embed="rId8"/>
                <a:stretch>
                  <a:fillRect t="-1695" r="-422" b="-6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13201" y="5466582"/>
                <a:ext cx="7212869" cy="83099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Consider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⟼0,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⟼2</m:t>
                        </m:r>
                      </m:e>
                    </m:d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):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⟼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⟼2</m:t>
                        </m:r>
                      </m:e>
                    </m:d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Does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𝒰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satisfies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? In other words, does it satisfies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𝐽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some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ℤ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?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Yes. 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⊨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𝒰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𝐽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201" y="5466582"/>
                <a:ext cx="7212869" cy="830997"/>
              </a:xfrm>
              <a:prstGeom prst="rect">
                <a:avLst/>
              </a:prstGeom>
              <a:blipFill rotWithShape="0">
                <a:blip r:embed="rId9"/>
                <a:stretch>
                  <a:fillRect t="-2206" r="-42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553200" y="3278499"/>
                <a:ext cx="280416" cy="33855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278499"/>
                <a:ext cx="280416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1540178" y="4344545"/>
            <a:ext cx="7302070" cy="1044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133600" y="4360337"/>
                <a:ext cx="6136491" cy="33855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true 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𝒰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? That is, does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𝒰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satisfy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for every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? 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360337"/>
                <a:ext cx="6136491" cy="338554"/>
              </a:xfrm>
              <a:prstGeom prst="rect">
                <a:avLst/>
              </a:prstGeom>
              <a:blipFill rotWithShape="0">
                <a:blip r:embed="rId11"/>
                <a:stretch>
                  <a:fillRect t="-1667" b="-16667"/>
                </a:stretch>
              </a:blipFill>
              <a:ln w="25400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133599" y="4940406"/>
                <a:ext cx="6136491" cy="33855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Yes. 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⊨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𝒰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𝐽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holds for every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599" y="4940406"/>
                <a:ext cx="6136491" cy="338554"/>
              </a:xfrm>
              <a:prstGeom prst="rect">
                <a:avLst/>
              </a:prstGeom>
              <a:blipFill rotWithShape="0">
                <a:blip r:embed="rId12"/>
                <a:stretch>
                  <a:fillRect t="-1667" b="-16667"/>
                </a:stretch>
              </a:blipFill>
              <a:ln w="25400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6" idx="2"/>
            <a:endCxn id="17" idx="0"/>
          </p:cNvCxnSpPr>
          <p:nvPr/>
        </p:nvCxnSpPr>
        <p:spPr>
          <a:xfrm flipH="1">
            <a:off x="5201845" y="4698891"/>
            <a:ext cx="1" cy="241515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11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animBg="1"/>
      <p:bldP spid="7" grpId="0" animBg="1"/>
      <p:bldP spid="8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5" grpId="0" animBg="1"/>
      <p:bldP spid="18" grpId="0" animBg="1"/>
      <p:bldP spid="16" grpId="0" animBg="1"/>
      <p:bldP spid="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16676</TotalTime>
  <Words>1403</Words>
  <Application>Microsoft Office PowerPoint</Application>
  <PresentationFormat>On-screen Show (4:3)</PresentationFormat>
  <Paragraphs>231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Gill Sans MT</vt:lpstr>
      <vt:lpstr>Verdana</vt:lpstr>
      <vt:lpstr>Wingdings</vt:lpstr>
      <vt:lpstr>Wingdings 2</vt:lpstr>
      <vt:lpstr>Solstice</vt:lpstr>
      <vt:lpstr>Mehran S. Fallah    June 2020 </vt:lpstr>
      <vt:lpstr>Introduction</vt:lpstr>
      <vt:lpstr>Introduction (Ctd.)</vt:lpstr>
      <vt:lpstr>Truth and Models</vt:lpstr>
      <vt:lpstr>Truth and Models (Ctd.)</vt:lpstr>
      <vt:lpstr>Truth and Models (Ctd.)</vt:lpstr>
      <vt:lpstr>Truth and Models (Ctd.)</vt:lpstr>
      <vt:lpstr>Truth and Models (Ctd.)</vt:lpstr>
      <vt:lpstr>Truth and Models (Ctd.)</vt:lpstr>
      <vt:lpstr>Truth and Models (Ctd.)</vt:lpstr>
      <vt:lpstr>Valid Formulas</vt:lpstr>
      <vt:lpstr>Valid Formulas (Ctd.)</vt:lpstr>
      <vt:lpstr>Valid Formulas (Ctd.)</vt:lpstr>
      <vt:lpstr>PowerPoint Presentation</vt:lpstr>
    </vt:vector>
  </TitlesOfParts>
  <Company>ISE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</dc:creator>
  <cp:lastModifiedBy>msfallah@outlook.com</cp:lastModifiedBy>
  <cp:revision>1201</cp:revision>
  <dcterms:created xsi:type="dcterms:W3CDTF">2009-10-14T10:18:00Z</dcterms:created>
  <dcterms:modified xsi:type="dcterms:W3CDTF">2020-06-07T09:56:51Z</dcterms:modified>
</cp:coreProperties>
</file>