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473" r:id="rId2"/>
    <p:sldId id="474" r:id="rId3"/>
    <p:sldId id="486" r:id="rId4"/>
    <p:sldId id="488" r:id="rId5"/>
    <p:sldId id="489" r:id="rId6"/>
    <p:sldId id="490" r:id="rId7"/>
    <p:sldId id="491" r:id="rId8"/>
    <p:sldId id="495" r:id="rId9"/>
    <p:sldId id="494" r:id="rId10"/>
    <p:sldId id="487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6/25/2020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6/25/2020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3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43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45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44.png"/><Relationship Id="rId19" Type="http://schemas.openxmlformats.org/officeDocument/2006/relationships/image" Target="../media/image105.png"/><Relationship Id="rId4" Type="http://schemas.openxmlformats.org/officeDocument/2006/relationships/image" Target="../media/image4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err="1" smtClean="0"/>
              <a:t>Mehran</a:t>
            </a:r>
            <a:r>
              <a:rPr lang="en-US" sz="2400" smtClean="0"/>
              <a:t> S. </a:t>
            </a:r>
            <a:r>
              <a:rPr lang="en-US" sz="2400" err="1" smtClean="0"/>
              <a:t>Fallah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June 2020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Discrete Mathematics</a:t>
            </a:r>
          </a:p>
          <a:p>
            <a:pPr algn="ctr"/>
            <a:r>
              <a:rPr lang="en-US" sz="2400" dirty="0" smtClean="0"/>
              <a:t>Session XIII</a:t>
            </a:r>
          </a:p>
          <a:p>
            <a:pPr algn="ctr"/>
            <a:endParaRPr lang="en-US" sz="3400" dirty="0" smtClean="0"/>
          </a:p>
          <a:p>
            <a:pPr algn="ctr"/>
            <a:r>
              <a:rPr lang="en-US" sz="3400" dirty="0" smtClean="0"/>
              <a:t>Induction and Inductive Definitions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102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 exercises 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 homework and upload your solutions via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Moodle (follow the instructions on the page of the TA of this course.)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previous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session, we introduced the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weak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strong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forms of the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mathematical induction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also known as induction on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positive integers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also extended the proof principle of mathematical induction to properties of the elements of sets other than positive integers.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b="1" i="1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the predicate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of all elements of a set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is, 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may take the following steps: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b="1" i="1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b="1" i="1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b="1" i="1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this session, we introduce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inductive definitions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It is also explained how inductive definitions lead to the general proof principle of    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rule induction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72081" y="1788256"/>
                <a:ext cx="6022843" cy="46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81" y="1788256"/>
                <a:ext cx="6022843" cy="460832"/>
              </a:xfrm>
              <a:prstGeom prst="rect">
                <a:avLst/>
              </a:prstGeom>
              <a:blipFill rotWithShape="0">
                <a:blip r:embed="rId5"/>
                <a:stretch>
                  <a:fillRect b="-39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21201" y="2173043"/>
                <a:ext cx="6324600" cy="52777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∀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01" y="2173043"/>
                <a:ext cx="6324600" cy="527773"/>
              </a:xfrm>
              <a:prstGeom prst="rect">
                <a:avLst/>
              </a:prstGeom>
              <a:blipFill rotWithShape="0">
                <a:blip r:embed="rId6"/>
                <a:stretch>
                  <a:fillRect r="-9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72081" y="3192008"/>
                <a:ext cx="6022843" cy="46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81" y="3192008"/>
                <a:ext cx="6022843" cy="460832"/>
              </a:xfrm>
              <a:prstGeom prst="rect">
                <a:avLst/>
              </a:prstGeom>
              <a:blipFill rotWithShape="0">
                <a:blip r:embed="rId7"/>
                <a:stretch>
                  <a:fillRect b="-5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44225" y="3602092"/>
                <a:ext cx="6752825" cy="52777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∀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225" y="3602092"/>
                <a:ext cx="6752825" cy="527773"/>
              </a:xfrm>
              <a:prstGeom prst="rect">
                <a:avLst/>
              </a:prstGeom>
              <a:blipFill rotWithShape="0">
                <a:blip r:embed="rId8"/>
                <a:stretch>
                  <a:fillRect r="-45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5954" y="4554116"/>
                <a:ext cx="4798488" cy="862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0" indent="-342900" algn="just"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a function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0" indent="-342900" algn="just"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≝∀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0" indent="-342900" algn="just">
                  <a:buSzPct val="100000"/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54" y="4554116"/>
                <a:ext cx="4798488" cy="862737"/>
              </a:xfrm>
              <a:prstGeom prst="rect">
                <a:avLst/>
              </a:prstGeom>
              <a:blipFill rotWithShape="0">
                <a:blip r:embed="rId9"/>
                <a:stretch>
                  <a:fillRect t="-2113" b="-7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74442" y="201353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42" y="2013533"/>
                <a:ext cx="457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4" grpId="0"/>
      <p:bldP spid="5" grpId="0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Inductive Definitions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Numbers are abstract entities. No one has ever seen a number. The following are the numerals that denote positive integers.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how can one define positive integers? 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the following rules.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82296" indent="0" algn="just">
              <a:spcBef>
                <a:spcPts val="2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Thus,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)),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))), and so on are positive integers.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set of positive integers is defined to be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smallest set closed under the rules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One and Successor. In fact, everything that is obtained from a finite number of applications of the rules One and Successor is a positive integer. Moreover, every positive integer is obtained from a finite number of applications of the rules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One and Successor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rules One and Successor can also be written as follows: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8424" y="2884993"/>
                <a:ext cx="6632448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positive integer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			                   (One)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positive integer, then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𝐬𝐮𝐜𝐜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positive integer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      (Successor)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24" y="2884993"/>
                <a:ext cx="6632448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127216" y="552894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Axiom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7720" y="5527025"/>
            <a:ext cx="1197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 Rule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9554" y="181806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1, 2, 3, ...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998277" y="1818065"/>
            <a:ext cx="180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one, two, three, …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048700" y="1818065"/>
            <a:ext cx="180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 II, III, …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6172200" y="1818065"/>
            <a:ext cx="1993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🍏, 🍏🍏, 🍏🍏🍏,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50535" y="5807520"/>
            <a:ext cx="2266098" cy="648107"/>
            <a:chOff x="2580205" y="5800318"/>
            <a:chExt cx="2266098" cy="64810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23180" y="6092951"/>
              <a:ext cx="14719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64045" y="6034813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r>
                <a:rPr lang="en-US" sz="1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0205" y="5800318"/>
              <a:ext cx="2168301" cy="64810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0503" y="59236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(One)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28946" y="5807520"/>
            <a:ext cx="3093542" cy="648107"/>
            <a:chOff x="5028946" y="5807520"/>
            <a:chExt cx="3093542" cy="648107"/>
          </a:xfrm>
        </p:grpSpPr>
        <p:grpSp>
          <p:nvGrpSpPr>
            <p:cNvPr id="40" name="Group 39"/>
            <p:cNvGrpSpPr/>
            <p:nvPr/>
          </p:nvGrpSpPr>
          <p:grpSpPr>
            <a:xfrm>
              <a:off x="5130589" y="6077876"/>
              <a:ext cx="1828800" cy="338554"/>
              <a:chOff x="2209800" y="5961662"/>
              <a:chExt cx="1828800" cy="33855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209800" y="6019800"/>
                <a:ext cx="1828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77534" y="5961662"/>
                    <a:ext cx="167426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</m:oMath>
                    </a14:m>
                    <a: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oMath>
                    </a14:m>
                    <a: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)    </a:t>
                    </a:r>
                    <a:r>
                      <a:rPr lang="en-US" sz="1600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posint</a:t>
                    </a:r>
                    <a:endPara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7534" y="5961662"/>
                    <a:ext cx="1674263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30589" y="5830284"/>
                  <a:ext cx="16742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</m:oMath>
                  </a14:m>
                  <a:r>
                    <a:rPr lang="en-US" sz="16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</a:t>
                  </a:r>
                  <a:r>
                    <a:rPr lang="en-US" sz="1600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posint</a:t>
                  </a:r>
                  <a:endParaRPr 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589" y="5830284"/>
                  <a:ext cx="1674263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5028946" y="5807520"/>
              <a:ext cx="3022197" cy="64810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38454" y="5962297"/>
              <a:ext cx="1184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(Successor)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6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8" grpId="0"/>
      <p:bldP spid="55" grpId="0"/>
      <p:bldP spid="24" grpId="0"/>
      <p:bldP spid="56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Definitions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set is said to be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defined inductively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if it is defined as the smallest set closed under a collection of rules.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fact, inductive definitions define a so-called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judgment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representing a set. In this way, every instance of the judgment form will have a proof, that is, a finite number of applications of the rules. Here is a proof of “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))))  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2383447" y="3783416"/>
            <a:ext cx="1371600" cy="338554"/>
            <a:chOff x="2487168" y="3371792"/>
            <a:chExt cx="1371600" cy="33855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598703" y="3413050"/>
              <a:ext cx="1188381" cy="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87168" y="3371792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r>
                <a:rPr lang="en-US" sz="1600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34880" y="4072351"/>
            <a:ext cx="1730128" cy="338554"/>
            <a:chOff x="2277780" y="6004437"/>
            <a:chExt cx="1730128" cy="33855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388247" y="6031513"/>
              <a:ext cx="1447800" cy="5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77780" y="6004437"/>
              <a:ext cx="1730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600" b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   </a:t>
              </a:r>
              <a:r>
                <a:rPr lang="en-US" sz="1600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2118573" y="4387942"/>
            <a:ext cx="1906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13366" y="4353207"/>
            <a:ext cx="220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22869" y="4642143"/>
            <a:ext cx="274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841987" y="4691761"/>
            <a:ext cx="24600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603753" y="4980697"/>
            <a:ext cx="29837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31001" y="4953361"/>
            <a:ext cx="3144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79790" y="2777982"/>
            <a:ext cx="5606059" cy="648107"/>
            <a:chOff x="2379790" y="2777982"/>
            <a:chExt cx="5606059" cy="648107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493102" y="3101207"/>
              <a:ext cx="14719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533967" y="3043069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r>
                <a:rPr lang="en-US" sz="1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052168" y="3043069"/>
              <a:ext cx="1828800" cy="338554"/>
              <a:chOff x="2209800" y="5961662"/>
              <a:chExt cx="1828800" cy="338554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2209800" y="6019800"/>
                <a:ext cx="1828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2277534" y="5961662"/>
                    <a:ext cx="167426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a14:m>
                    <a: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   </a:t>
                    </a:r>
                    <a:r>
                      <a:rPr lang="en-US" sz="1600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posint</a:t>
                    </a:r>
                    <a:endPara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7534" y="5961662"/>
                    <a:ext cx="1674263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052168" y="2795477"/>
                  <a:ext cx="16742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</m:oMath>
                  </a14:m>
                  <a:r>
                    <a:rPr lang="en-US" sz="16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</a:t>
                  </a:r>
                  <a:r>
                    <a:rPr lang="en-US" sz="1600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posint</a:t>
                  </a:r>
                  <a:endParaRPr 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8" y="2795477"/>
                  <a:ext cx="1674263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Rectangle 84"/>
            <p:cNvSpPr/>
            <p:nvPr/>
          </p:nvSpPr>
          <p:spPr>
            <a:xfrm>
              <a:off x="2379790" y="2777982"/>
              <a:ext cx="5602402" cy="64810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78916" y="2926947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ctr">
                <a:buNone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(One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61899" y="2926947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ctr">
                <a:buNone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(Successor)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357846" y="3783416"/>
            <a:ext cx="1371600" cy="338554"/>
            <a:chOff x="2487168" y="3371792"/>
            <a:chExt cx="1371600" cy="338554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598703" y="3413050"/>
              <a:ext cx="1188381" cy="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487168" y="3371792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r>
                <a:rPr lang="en-US" sz="1600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183583" y="4072351"/>
            <a:ext cx="1772913" cy="338554"/>
            <a:chOff x="2252084" y="6004437"/>
            <a:chExt cx="1772913" cy="338554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2388247" y="6031513"/>
              <a:ext cx="1447800" cy="5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252084" y="6004437"/>
              <a:ext cx="1772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6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   </a:t>
              </a:r>
              <a:r>
                <a:rPr lang="en-US" sz="1600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7" name="Straight Connector 96"/>
          <p:cNvCxnSpPr/>
          <p:nvPr/>
        </p:nvCxnSpPr>
        <p:spPr>
          <a:xfrm>
            <a:off x="6092972" y="4387942"/>
            <a:ext cx="1906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65660" y="4353207"/>
            <a:ext cx="220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15434" y="4642143"/>
            <a:ext cx="271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816386" y="4691761"/>
            <a:ext cx="24600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78152" y="4980697"/>
            <a:ext cx="29837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77617" y="4961881"/>
            <a:ext cx="3184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03753" y="5721043"/>
            <a:ext cx="298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(Bottom-Up) Derivation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78152" y="5712523"/>
            <a:ext cx="298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 (Top-Down) Derivation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7074711" y="5291915"/>
            <a:ext cx="0" cy="4291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117747" y="5283395"/>
            <a:ext cx="0" cy="4291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2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/>
      <p:bldP spid="64" grpId="0"/>
      <p:bldP spid="69" grpId="0"/>
      <p:bldP spid="98" grpId="0"/>
      <p:bldP spid="99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Definitions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set of binary trees can be defined inductively by the following rules.</a:t>
            </a: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are sample derivations.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300" y="2465948"/>
            <a:ext cx="3780679" cy="825497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  <a:ln>
            <a:noFill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441" y="3650982"/>
            <a:ext cx="6341565" cy="1073857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946" y="3331746"/>
            <a:ext cx="270896" cy="24407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4319" y="4801205"/>
            <a:ext cx="735437" cy="60249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109" y="5915821"/>
            <a:ext cx="895647" cy="61357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4776" y="5480064"/>
            <a:ext cx="6851725" cy="364454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4865" y="1640303"/>
            <a:ext cx="2013861" cy="592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6091" y="1640303"/>
            <a:ext cx="2263089" cy="5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Proof Principle of Induction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set is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inductively defined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 it is represented by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strongest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judgment form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assertion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closed under a collection of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rules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fact, the set is defined as the smallest set closed under the rules defining that set.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gives rise to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 principle of rule Induction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principle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to show that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predicate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holds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all derivable judgments (from the given collection of rules)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it is enough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show 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closed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under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rules defining the judgment form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predicate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said to be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closed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under the rule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whenever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…,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true.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assumptions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…,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induction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hypotheses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induction conclusion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2" name="Group 11"/>
          <p:cNvGrpSpPr/>
          <p:nvPr/>
        </p:nvGrpSpPr>
        <p:grpSpPr>
          <a:xfrm>
            <a:off x="4267200" y="3657600"/>
            <a:ext cx="2057400" cy="660231"/>
            <a:chOff x="4217577" y="3928646"/>
            <a:chExt cx="2057400" cy="66023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217577" y="4267200"/>
              <a:ext cx="2057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7577" y="3928646"/>
                  <a:ext cx="2057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⋯    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577" y="3928646"/>
                  <a:ext cx="2057400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80636" y="4250323"/>
                  <a:ext cx="6080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636" y="4250323"/>
                  <a:ext cx="608023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88430" y="5243572"/>
                <a:ext cx="5088084" cy="1108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predicate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holds of all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derivable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judgments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posint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”, iff</a:t>
                </a:r>
              </a:p>
              <a:p>
                <a:pPr marL="640080" indent="-342900" algn="just">
                  <a:buClrTx/>
                  <a:buSzPct val="100000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𝐨𝐧𝐞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</a:p>
              <a:p>
                <a:pPr marL="640080" indent="-342900" algn="just">
                  <a:buSzPct val="100000"/>
                  <a:buFontTx/>
                  <a:buAutoNum type="arabicPeriod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30" y="5243572"/>
                <a:ext cx="5088084" cy="1108958"/>
              </a:xfrm>
              <a:prstGeom prst="rect">
                <a:avLst/>
              </a:prstGeom>
              <a:blipFill rotWithShape="0">
                <a:blip r:embed="rId7"/>
                <a:stretch>
                  <a:fillRect t="-1648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5243572"/>
            <a:ext cx="1739008" cy="5161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0268" y="5803554"/>
            <a:ext cx="2309412" cy="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Proof Principle of Induction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define the judgment forms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”,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sumnat”,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leqnat”,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numnodes”,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numleaves”, and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numinodes” as follows (</a:t>
                </a:r>
                <a:r>
                  <a:rPr lang="en-US" sz="14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iterative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definitions):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871" y="1856146"/>
            <a:ext cx="1130759" cy="104965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534" y="1835331"/>
            <a:ext cx="2220517" cy="109128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413" y="1827380"/>
            <a:ext cx="2158098" cy="111015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9934" y="4201241"/>
            <a:ext cx="6386150" cy="1604081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9127" y="5901851"/>
            <a:ext cx="5267763" cy="623014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9413" y="3001526"/>
            <a:ext cx="482719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Proof Principle of Induction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1.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for all judgments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nat”,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”, and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”,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leqnat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and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leqnat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”, then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leqnat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use induction on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 That is we show that the predicate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defined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below is true for all derivable judgments 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(universal quantification on all other judgments is implicit, for the sake of simplicity.)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closed under the rules defining the judgment form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axiom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/>
                      <m:den>
                        <m:r>
                          <a:rPr lang="en-US" sz="1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𝐳𝐞𝐫𝐨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𝑛𝑎𝑡</m:t>
                        </m:r>
                      </m:den>
                    </m:f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𝐳𝐞𝐫𝐨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holds. That is, the following is true.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𝐳𝐞𝐫𝐨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𝐳𝐞𝐫𝐨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leqnat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leqnat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𝐳𝐞𝐫𝐨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immediate because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𝐳𝐞𝐫𝐨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leqnat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is true (derivable) whenever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nat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is true (derivable). To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closed under the rule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𝑛𝑎𝑡</m:t>
                        </m:r>
                      </m:num>
                      <m:den>
                        <m:r>
                          <a:rPr lang="en-US" sz="1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 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𝑛𝑎𝑡</m:t>
                        </m:r>
                      </m:den>
                    </m:f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243" y="0"/>
            <a:ext cx="861757" cy="79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860" y="799943"/>
            <a:ext cx="1619140" cy="832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62128" y="2653144"/>
                <a:ext cx="7045039" cy="4147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leqnat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leqnat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28" y="2653144"/>
                <a:ext cx="7045039" cy="4147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930298" y="4837155"/>
                <a:ext cx="6431280" cy="6930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𝐬𝐮𝐜𝐜</m:t>
                          </m:r>
                          <m:d>
                            <m:d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𝐬𝐮𝐜𝐜</m:t>
                                    </m:r>
                                    <m:d>
                                      <m:dPr>
                                        <m:ctrlPr>
                                          <a:rPr lang="en-US" sz="1400" b="1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nat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𝑏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nat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nat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𝐬𝐮𝐜𝐜</m:t>
                                    </m:r>
                                    <m:d>
                                      <m:dPr>
                                        <m:ctrlPr>
                                          <a:rPr lang="en-US" sz="1400" b="1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leqnat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  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𝑏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leqnat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𝐬𝐮𝐜𝐜</m:t>
                          </m:r>
                          <m:d>
                            <m:d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leqnat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98" y="4837155"/>
                <a:ext cx="6431280" cy="6930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383648" y="5271942"/>
            <a:ext cx="1512477" cy="212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2"/>
            <a:endCxn id="27" idx="0"/>
          </p:cNvCxnSpPr>
          <p:nvPr/>
        </p:nvCxnSpPr>
        <p:spPr>
          <a:xfrm flipH="1">
            <a:off x="4139886" y="5484440"/>
            <a:ext cx="1" cy="11482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492186" y="5599260"/>
                <a:ext cx="1295400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𝐬𝐮𝐜𝐜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86" y="5599260"/>
                <a:ext cx="1295400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5299823" y="5271941"/>
            <a:ext cx="990601" cy="21797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4" idx="2"/>
            <a:endCxn id="36" idx="0"/>
          </p:cNvCxnSpPr>
          <p:nvPr/>
        </p:nvCxnSpPr>
        <p:spPr>
          <a:xfrm flipH="1">
            <a:off x="5795123" y="5489915"/>
            <a:ext cx="1" cy="10429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201190" y="5594206"/>
                <a:ext cx="1187866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𝐬𝐮𝐜𝐜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90" y="5594206"/>
                <a:ext cx="1187866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442641" y="4897760"/>
            <a:ext cx="1005840" cy="1948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95118" y="4897760"/>
            <a:ext cx="583024" cy="1948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4" idx="2"/>
          </p:cNvCxnSpPr>
          <p:nvPr/>
        </p:nvCxnSpPr>
        <p:spPr>
          <a:xfrm flipH="1">
            <a:off x="4279160" y="5092651"/>
            <a:ext cx="707470" cy="84715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5" idx="2"/>
          </p:cNvCxnSpPr>
          <p:nvPr/>
        </p:nvCxnSpPr>
        <p:spPr>
          <a:xfrm>
            <a:off x="5844443" y="5097786"/>
            <a:ext cx="62599" cy="8827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798430" y="5596527"/>
                <a:ext cx="521210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nat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30" y="5596527"/>
                <a:ext cx="521210" cy="307777"/>
              </a:xfrm>
              <a:prstGeom prst="rect">
                <a:avLst/>
              </a:prstGeom>
              <a:blipFill rotWithShape="0">
                <a:blip r:embed="rId11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662127" y="2642340"/>
                <a:ext cx="7045039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 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leqnat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27" y="2642340"/>
                <a:ext cx="7045039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5552931" y="4902895"/>
            <a:ext cx="583024" cy="1948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934008" y="6274566"/>
                <a:ext cx="5028946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 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08" y="6274566"/>
                <a:ext cx="5028946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H="1">
            <a:off x="3059562" y="5107415"/>
            <a:ext cx="931537" cy="48098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794964" y="6274566"/>
                <a:ext cx="1513953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</m:d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leqnat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64" y="6274566"/>
                <a:ext cx="1513953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17340" y="5963901"/>
                <a:ext cx="533400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0" y="5963901"/>
                <a:ext cx="533400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Up Arrow 19"/>
          <p:cNvSpPr/>
          <p:nvPr/>
        </p:nvSpPr>
        <p:spPr>
          <a:xfrm>
            <a:off x="7555872" y="5331506"/>
            <a:ext cx="90836" cy="837818"/>
          </a:xfrm>
          <a:prstGeom prst="upArrow">
            <a:avLst/>
          </a:prstGeom>
          <a:noFill/>
          <a:ln w="25400" cap="rnd">
            <a:solidFill>
              <a:schemeClr val="accent3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761680" y="5963901"/>
                <a:ext cx="762000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nat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680" y="5963901"/>
                <a:ext cx="76200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4114518" y="5882393"/>
            <a:ext cx="1" cy="11482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00240" y="5964468"/>
                <a:ext cx="762000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nat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40" y="5964468"/>
                <a:ext cx="762000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H="1">
            <a:off x="5773603" y="5891646"/>
            <a:ext cx="1" cy="11482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761013" y="5064232"/>
            <a:ext cx="1566614" cy="238855"/>
          </a:xfrm>
          <a:prstGeom prst="roundRect">
            <a:avLst/>
          </a:prstGeom>
          <a:solidFill>
            <a:schemeClr val="accent2">
              <a:lumMod val="50000"/>
              <a:alpha val="32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19" grpId="1" animBg="1"/>
      <p:bldP spid="26" grpId="0" animBg="1"/>
      <p:bldP spid="22" grpId="0" animBg="1"/>
      <p:bldP spid="27" grpId="0" animBg="1"/>
      <p:bldP spid="34" grpId="0" animBg="1"/>
      <p:bldP spid="36" grpId="0" animBg="1"/>
      <p:bldP spid="43" grpId="0" animBg="1"/>
      <p:bldP spid="44" grpId="0" animBg="1"/>
      <p:bldP spid="51" grpId="0" animBg="1"/>
      <p:bldP spid="58" grpId="0" animBg="1"/>
      <p:bldP spid="75" grpId="0" animBg="1"/>
      <p:bldP spid="28" grpId="0" animBg="1"/>
      <p:bldP spid="30" grpId="0" animBg="1"/>
      <p:bldP spid="7" grpId="0" animBg="1"/>
      <p:bldP spid="20" grpId="0" animBg="1"/>
      <p:bldP spid="41" grpId="0" animBg="1"/>
      <p:bldP spid="48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237" y="231330"/>
            <a:ext cx="749808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Proof Principle of Induction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</a:t>
                </a: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if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btree”,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numleaves”,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numinodes”, then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leqnat.”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use induction on the judgment form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btree.” That is, we show that the predicate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defined below holds of all derivable judgments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btree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closed under the rules E-Tree and N-Tree. For E-Tree, we must directly prove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𝐞𝐦𝐩𝐭𝐲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That is, the following formula is true.</a:t>
                </a: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N-Tree,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must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)⟶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𝐧𝐨𝐝𝐞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𝐧𝐨𝐝𝐞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65148" y="2487433"/>
                <a:ext cx="7239000" cy="4147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btree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numleaves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numinodes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𝐬𝐮𝐜𝐜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48" y="2487433"/>
                <a:ext cx="7239000" cy="4147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65148" y="3413432"/>
                <a:ext cx="7239000" cy="6301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𝐞𝐦𝐩𝐭𝐲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btree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     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𝐞𝐦𝐩𝐭𝐲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numleaves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𝐞𝐦𝐩𝐭𝐲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numinodes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𝐬𝐮𝐜𝐜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leqnat</m:t>
                        </m:r>
                      </m:e>
                    </m:d>
                  </m:oMath>
                </a14:m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48" y="3413432"/>
                <a:ext cx="7239000" cy="630173"/>
              </a:xfrm>
              <a:prstGeom prst="rect">
                <a:avLst/>
              </a:prstGeom>
              <a:blipFill rotWithShape="0"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0" y="3240763"/>
                <a:ext cx="592126" cy="30777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𝐳𝐞𝐫𝐨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40763"/>
                <a:ext cx="59212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46277" y="3240763"/>
                <a:ext cx="592126" cy="30777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𝐳𝐞𝐫𝐨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277" y="3240763"/>
                <a:ext cx="59212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3496463" y="3548540"/>
            <a:ext cx="0" cy="216924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40163" y="3548935"/>
            <a:ext cx="0" cy="216924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79075" y="3268788"/>
                <a:ext cx="592126" cy="30777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𝐳𝐞𝐫𝐨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075" y="3268788"/>
                <a:ext cx="592126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7179075" y="3576565"/>
            <a:ext cx="212325" cy="216924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583863" y="3576566"/>
            <a:ext cx="187338" cy="216923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65148" y="4422200"/>
                <a:ext cx="7239000" cy="6301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𝐧𝐨𝐝𝐞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btree</m:t>
                      </m:r>
                    </m:oMath>
                  </m:oMathPara>
                </a14:m>
                <a:endParaRPr lang="en-US" sz="1400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𝐧𝐨𝐝𝐞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numleaves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𝐧𝐨𝐝𝐞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numinodes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𝐬𝐮𝐜𝐜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48" y="4422200"/>
                <a:ext cx="7239000" cy="6301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1497238" y="2517"/>
            <a:ext cx="7489370" cy="2403723"/>
            <a:chOff x="3979818" y="149971"/>
            <a:chExt cx="7239000" cy="2403723"/>
          </a:xfrm>
        </p:grpSpPr>
        <p:sp>
          <p:nvSpPr>
            <p:cNvPr id="12" name="Rectangle 11"/>
            <p:cNvSpPr/>
            <p:nvPr/>
          </p:nvSpPr>
          <p:spPr>
            <a:xfrm>
              <a:off x="3979818" y="149971"/>
              <a:ext cx="7239000" cy="240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6191" y="264516"/>
              <a:ext cx="4012127" cy="22127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48072" y="1257509"/>
              <a:ext cx="2899865" cy="38403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86809" y="5147666"/>
                <a:ext cx="797052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 smtClean="0"/>
                  <a:t>  btree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400" dirty="0" smtClean="0"/>
                  <a:t>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 smtClean="0"/>
                  <a:t>  btree</a:t>
                </a:r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09" y="5147666"/>
                <a:ext cx="797052" cy="738664"/>
              </a:xfrm>
              <a:prstGeom prst="rect">
                <a:avLst/>
              </a:prstGeom>
              <a:blipFill rotWithShape="0">
                <a:blip r:embed="rId12"/>
                <a:stretch>
                  <a:fillRect t="-820" r="-12977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87297" y="5118184"/>
                <a:ext cx="5773674" cy="4147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numleaves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numinodes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𝐬𝐮𝐜𝐜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97" y="5118184"/>
                <a:ext cx="5773674" cy="41472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Curved Connector 142"/>
          <p:cNvCxnSpPr>
            <a:endCxn id="27" idx="1"/>
          </p:cNvCxnSpPr>
          <p:nvPr/>
        </p:nvCxnSpPr>
        <p:spPr>
          <a:xfrm rot="5400000">
            <a:off x="1294877" y="4812551"/>
            <a:ext cx="996380" cy="412515"/>
          </a:xfrm>
          <a:prstGeom prst="curvedConnector4">
            <a:avLst>
              <a:gd name="adj1" fmla="val -14857"/>
              <a:gd name="adj2" fmla="val 155416"/>
            </a:avLst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39" idx="1"/>
          </p:cNvCxnSpPr>
          <p:nvPr/>
        </p:nvCxnSpPr>
        <p:spPr>
          <a:xfrm>
            <a:off x="2315609" y="5320474"/>
            <a:ext cx="771688" cy="5075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2433445" y="5024986"/>
                <a:ext cx="533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45" y="5024986"/>
                <a:ext cx="533400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087297" y="5552496"/>
                <a:ext cx="5773674" cy="4147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numleaves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numinodes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𝐬𝐮𝐜𝐜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97" y="5552496"/>
                <a:ext cx="5773674" cy="41472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>
            <a:endCxn id="110" idx="1"/>
          </p:cNvCxnSpPr>
          <p:nvPr/>
        </p:nvCxnSpPr>
        <p:spPr>
          <a:xfrm>
            <a:off x="2315609" y="5754786"/>
            <a:ext cx="771688" cy="5075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424736" y="5461782"/>
                <a:ext cx="533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36" y="5461782"/>
                <a:ext cx="533400" cy="307777"/>
              </a:xfrm>
              <a:prstGeom prst="rect">
                <a:avLst/>
              </a:prstGeom>
              <a:blipFill rotWithShape="0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/>
          <p:cNvSpPr/>
          <p:nvPr/>
        </p:nvSpPr>
        <p:spPr>
          <a:xfrm>
            <a:off x="3280845" y="5118184"/>
            <a:ext cx="1595955" cy="849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3170124" y="5991285"/>
            <a:ext cx="451499" cy="227496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280845" y="4919166"/>
            <a:ext cx="681555" cy="199018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780874" y="6229953"/>
                <a:ext cx="1752600" cy="30777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74" y="6229953"/>
                <a:ext cx="1752600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4186102" y="6049301"/>
                <a:ext cx="1752600" cy="5232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𝐳𝐞𝐫𝐨</m:t>
                    </m:r>
                  </m:oMath>
                </a14:m>
                <a:endPara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𝐬𝐮𝐜𝐜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𝐳𝐞𝐫𝐨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102" y="6049301"/>
                <a:ext cx="1752600" cy="523220"/>
              </a:xfrm>
              <a:prstGeom prst="rect">
                <a:avLst/>
              </a:prstGeom>
              <a:blipFill rotWithShape="0">
                <a:blip r:embed="rId18"/>
                <a:stretch>
                  <a:fillRect l="-3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/>
          <p:cNvCxnSpPr>
            <a:endCxn id="193" idx="1"/>
          </p:cNvCxnSpPr>
          <p:nvPr/>
        </p:nvCxnSpPr>
        <p:spPr>
          <a:xfrm>
            <a:off x="3812923" y="5992643"/>
            <a:ext cx="373179" cy="318268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33474" y="599181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086952" y="5117634"/>
            <a:ext cx="1595955" cy="849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/>
          <p:nvPr/>
        </p:nvCxnSpPr>
        <p:spPr>
          <a:xfrm flipV="1">
            <a:off x="5765074" y="4235738"/>
            <a:ext cx="769435" cy="536297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5974134" y="4326908"/>
            <a:ext cx="560375" cy="766666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6534509" y="3710422"/>
                <a:ext cx="1752600" cy="95410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09" y="3710422"/>
                <a:ext cx="1752600" cy="95410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ectangle 199"/>
          <p:cNvSpPr/>
          <p:nvPr/>
        </p:nvSpPr>
        <p:spPr>
          <a:xfrm>
            <a:off x="6900594" y="5113095"/>
            <a:ext cx="1862406" cy="849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6861048" y="6116913"/>
                <a:ext cx="1752600" cy="5232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lang="en-US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48" y="6116913"/>
                <a:ext cx="1752600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Straight Arrow Connector 201"/>
          <p:cNvCxnSpPr/>
          <p:nvPr/>
        </p:nvCxnSpPr>
        <p:spPr>
          <a:xfrm flipH="1">
            <a:off x="7737348" y="5979780"/>
            <a:ext cx="33853" cy="131020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010400" y="4710241"/>
            <a:ext cx="1676400" cy="308434"/>
          </a:xfrm>
          <a:prstGeom prst="roundRect">
            <a:avLst/>
          </a:prstGeom>
          <a:solidFill>
            <a:schemeClr val="accent5">
              <a:lumMod val="50000"/>
              <a:alpha val="4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0374" y="976711"/>
            <a:ext cx="2995118" cy="61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7683" y="1128075"/>
            <a:ext cx="2964685" cy="3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22" grpId="0" animBg="1"/>
      <p:bldP spid="16" grpId="0" animBg="1"/>
      <p:bldP spid="24" grpId="0" animBg="1"/>
      <p:bldP spid="29" grpId="0" animBg="1"/>
      <p:bldP spid="26" grpId="0" animBg="1"/>
      <p:bldP spid="27" grpId="0" animBg="1"/>
      <p:bldP spid="39" grpId="0" animBg="1"/>
      <p:bldP spid="173" grpId="0"/>
      <p:bldP spid="110" grpId="0" animBg="1"/>
      <p:bldP spid="112" grpId="0"/>
      <p:bldP spid="174" grpId="0" animBg="1"/>
      <p:bldP spid="189" grpId="0" animBg="1"/>
      <p:bldP spid="193" grpId="0" animBg="1"/>
      <p:bldP spid="70" grpId="0"/>
      <p:bldP spid="195" grpId="0" animBg="1"/>
      <p:bldP spid="199" grpId="0" animBg="1"/>
      <p:bldP spid="200" grpId="0" animBg="1"/>
      <p:bldP spid="201" grpId="0" animBg="1"/>
      <p:bldP spid="9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18165</TotalTime>
  <Words>793</Words>
  <Application>Microsoft Office PowerPoint</Application>
  <PresentationFormat>On-screen Show (4:3)</PresentationFormat>
  <Paragraphs>174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June 2020 </vt:lpstr>
      <vt:lpstr>Introduction</vt:lpstr>
      <vt:lpstr>Inductive Definitions</vt:lpstr>
      <vt:lpstr>Inductive Definitions (Ctd.)</vt:lpstr>
      <vt:lpstr>Inductive Definitions (Ctd.)</vt:lpstr>
      <vt:lpstr>The Proof Principle of Induction</vt:lpstr>
      <vt:lpstr>The Proof Principle of Induction (Ctd.)</vt:lpstr>
      <vt:lpstr>The Proof Principle of Induction (Ctd.)</vt:lpstr>
      <vt:lpstr>The Proof Principle of Induction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1318</cp:revision>
  <dcterms:created xsi:type="dcterms:W3CDTF">2009-10-14T10:18:00Z</dcterms:created>
  <dcterms:modified xsi:type="dcterms:W3CDTF">2020-06-25T16:17:48Z</dcterms:modified>
</cp:coreProperties>
</file>