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8"/>
  </p:notesMasterIdLst>
  <p:handoutMasterIdLst>
    <p:handoutMasterId r:id="rId19"/>
  </p:handoutMasterIdLst>
  <p:sldIdLst>
    <p:sldId id="473" r:id="rId2"/>
    <p:sldId id="474" r:id="rId3"/>
    <p:sldId id="486" r:id="rId4"/>
    <p:sldId id="496" r:id="rId5"/>
    <p:sldId id="497" r:id="rId6"/>
    <p:sldId id="498" r:id="rId7"/>
    <p:sldId id="499" r:id="rId8"/>
    <p:sldId id="500" r:id="rId9"/>
    <p:sldId id="502" r:id="rId10"/>
    <p:sldId id="504" r:id="rId11"/>
    <p:sldId id="505" r:id="rId12"/>
    <p:sldId id="506" r:id="rId13"/>
    <p:sldId id="507" r:id="rId14"/>
    <p:sldId id="508" r:id="rId15"/>
    <p:sldId id="509" r:id="rId16"/>
    <p:sldId id="487"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094"/>
    <a:srgbClr val="A568D2"/>
    <a:srgbClr val="C5C5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p:cViewPr varScale="1">
        <p:scale>
          <a:sx n="113" d="100"/>
          <a:sy n="113" d="100"/>
        </p:scale>
        <p:origin x="145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7/12/2020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7/12/2020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solidFill>
                  <a:prstClr val="black"/>
                </a:solidFill>
              </a:rPr>
              <a:t>IPM Summer School on Game Theory</a:t>
            </a:r>
            <a:endParaRPr lang="en-US">
              <a:solidFill>
                <a:prstClr val="black"/>
              </a:solidFill>
            </a:endParaRPr>
          </a:p>
        </p:txBody>
      </p:sp>
    </p:spTree>
    <p:extLst>
      <p:ext uri="{BB962C8B-B14F-4D97-AF65-F5344CB8AC3E}">
        <p14:creationId xmlns:p14="http://schemas.microsoft.com/office/powerpoint/2010/main" val="241532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7/12/2020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7/12/2020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4.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4.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26" Type="http://schemas.openxmlformats.org/officeDocument/2006/relationships/image" Target="../media/image65.png"/><Relationship Id="rId3" Type="http://schemas.openxmlformats.org/officeDocument/2006/relationships/image" Target="../media/image3.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5" Type="http://schemas.openxmlformats.org/officeDocument/2006/relationships/image" Target="../media/image64.png"/><Relationship Id="rId2" Type="http://schemas.openxmlformats.org/officeDocument/2006/relationships/image" Target="../media/image43.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28" Type="http://schemas.openxmlformats.org/officeDocument/2006/relationships/image" Target="../media/image67.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smtClean="0"/>
              <a:t>Mehran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July 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Discrete Mathematics</a:t>
            </a:r>
          </a:p>
          <a:p>
            <a:pPr algn="ctr"/>
            <a:r>
              <a:rPr lang="en-US" sz="2400" dirty="0" smtClean="0"/>
              <a:t>Session XIV</a:t>
            </a:r>
          </a:p>
          <a:p>
            <a:pPr algn="ctr"/>
            <a:endParaRPr lang="en-US" sz="3400" dirty="0" smtClean="0"/>
          </a:p>
          <a:p>
            <a:pPr algn="ctr"/>
            <a:r>
              <a:rPr lang="en-US" sz="3400" dirty="0" smtClean="0"/>
              <a:t>Recurrence Relations</a:t>
            </a:r>
            <a:endParaRPr lang="en-US" sz="3400" dirty="0"/>
          </a:p>
        </p:txBody>
      </p:sp>
    </p:spTree>
    <p:extLst>
      <p:ext uri="{BB962C8B-B14F-4D97-AF65-F5344CB8AC3E}">
        <p14:creationId xmlns:p14="http://schemas.microsoft.com/office/powerpoint/2010/main" val="21102253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lnSpc>
                    <a:spcPts val="1600"/>
                  </a:lnSpc>
                  <a:spcBef>
                    <a:spcPts val="0"/>
                  </a:spcBef>
                  <a:buNone/>
                </a:pPr>
                <a:r>
                  <a:rPr lang="en-US" sz="1600" b="1" dirty="0" smtClean="0">
                    <a:latin typeface="Calibri" panose="020F0502020204030204" pitchFamily="34" charset="0"/>
                    <a:cs typeface="Calibri" panose="020F0502020204030204" pitchFamily="34" charset="0"/>
                  </a:rPr>
                  <a:t>Example 4 (The </a:t>
                </a:r>
                <a:r>
                  <a:rPr lang="en-US" sz="1600" b="1" dirty="0">
                    <a:latin typeface="Calibri" panose="020F0502020204030204" pitchFamily="34" charset="0"/>
                    <a:cs typeface="Calibri" panose="020F0502020204030204" pitchFamily="34" charset="0"/>
                  </a:rPr>
                  <a:t>towers of Hanoi</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is said that after creating </a:t>
                </a:r>
                <a:r>
                  <a:rPr lang="en-US" sz="1600" dirty="0" smtClean="0">
                    <a:latin typeface="Calibri" panose="020F0502020204030204" pitchFamily="34" charset="0"/>
                    <a:cs typeface="Calibri" panose="020F0502020204030204" pitchFamily="34" charset="0"/>
                  </a:rPr>
                  <a:t>the world</a:t>
                </a:r>
                <a:r>
                  <a:rPr lang="en-US" sz="1600" dirty="0">
                    <a:latin typeface="Calibri" panose="020F0502020204030204" pitchFamily="34" charset="0"/>
                    <a:cs typeface="Calibri" panose="020F0502020204030204" pitchFamily="34" charset="0"/>
                  </a:rPr>
                  <a:t>, God set on Earth three rods made of diamond and 64 rings of gold. These </a:t>
                </a:r>
                <a:r>
                  <a:rPr lang="en-US" sz="1600" dirty="0" smtClean="0">
                    <a:latin typeface="Calibri" panose="020F0502020204030204" pitchFamily="34" charset="0"/>
                    <a:cs typeface="Calibri" panose="020F0502020204030204" pitchFamily="34" charset="0"/>
                  </a:rPr>
                  <a:t>rings are </a:t>
                </a:r>
                <a:r>
                  <a:rPr lang="en-US" sz="1600" dirty="0">
                    <a:latin typeface="Calibri" panose="020F0502020204030204" pitchFamily="34" charset="0"/>
                    <a:cs typeface="Calibri" panose="020F0502020204030204" pitchFamily="34" charset="0"/>
                  </a:rPr>
                  <a:t>all different in size. At the creation they were threaded on one of the rods in </a:t>
                </a:r>
                <a:r>
                  <a:rPr lang="en-US" sz="1600" dirty="0" smtClean="0">
                    <a:latin typeface="Calibri" panose="020F0502020204030204" pitchFamily="34" charset="0"/>
                    <a:cs typeface="Calibri" panose="020F0502020204030204" pitchFamily="34" charset="0"/>
                  </a:rPr>
                  <a:t>order of </a:t>
                </a:r>
                <a:r>
                  <a:rPr lang="en-US" sz="1600" dirty="0">
                    <a:latin typeface="Calibri" panose="020F0502020204030204" pitchFamily="34" charset="0"/>
                    <a:cs typeface="Calibri" panose="020F0502020204030204" pitchFamily="34" charset="0"/>
                  </a:rPr>
                  <a:t>size, the largest at the bottom and the smallest at the top. God also created </a:t>
                </a:r>
                <a:r>
                  <a:rPr lang="en-US" sz="1600" dirty="0" smtClean="0">
                    <a:latin typeface="Calibri" panose="020F0502020204030204" pitchFamily="34" charset="0"/>
                    <a:cs typeface="Calibri" panose="020F0502020204030204" pitchFamily="34" charset="0"/>
                  </a:rPr>
                  <a:t>a monastery </a:t>
                </a:r>
                <a:r>
                  <a:rPr lang="en-US" sz="1600" dirty="0">
                    <a:latin typeface="Calibri" panose="020F0502020204030204" pitchFamily="34" charset="0"/>
                    <a:cs typeface="Calibri" panose="020F0502020204030204" pitchFamily="34" charset="0"/>
                  </a:rPr>
                  <a:t>close by the rods. The monks' task in life is to transfer all the rings </a:t>
                </a:r>
                <a:r>
                  <a:rPr lang="en-US" sz="1600" dirty="0" smtClean="0">
                    <a:latin typeface="Calibri" panose="020F0502020204030204" pitchFamily="34" charset="0"/>
                    <a:cs typeface="Calibri" panose="020F0502020204030204" pitchFamily="34" charset="0"/>
                  </a:rPr>
                  <a:t>onto another </a:t>
                </a:r>
                <a:r>
                  <a:rPr lang="en-US" sz="1600" dirty="0">
                    <a:latin typeface="Calibri" panose="020F0502020204030204" pitchFamily="34" charset="0"/>
                    <a:cs typeface="Calibri" panose="020F0502020204030204" pitchFamily="34" charset="0"/>
                  </a:rPr>
                  <a:t>rod. The only operation permitted consists of moving a single ring from </a:t>
                </a:r>
                <a:r>
                  <a:rPr lang="en-US" sz="1600" dirty="0" smtClean="0">
                    <a:latin typeface="Calibri" panose="020F0502020204030204" pitchFamily="34" charset="0"/>
                    <a:cs typeface="Calibri" panose="020F0502020204030204" pitchFamily="34" charset="0"/>
                  </a:rPr>
                  <a:t>one rod </a:t>
                </a:r>
                <a:r>
                  <a:rPr lang="en-US" sz="1600" dirty="0">
                    <a:latin typeface="Calibri" panose="020F0502020204030204" pitchFamily="34" charset="0"/>
                    <a:cs typeface="Calibri" panose="020F0502020204030204" pitchFamily="34" charset="0"/>
                  </a:rPr>
                  <a:t>to another, in such a way that no ring is ever placed on top of another smaller </a:t>
                </a:r>
                <a:r>
                  <a:rPr lang="en-US" sz="1600" dirty="0" smtClean="0">
                    <a:latin typeface="Calibri" panose="020F0502020204030204" pitchFamily="34" charset="0"/>
                    <a:cs typeface="Calibri" panose="020F0502020204030204" pitchFamily="34" charset="0"/>
                  </a:rPr>
                  <a:t>one. When </a:t>
                </a:r>
                <a:r>
                  <a:rPr lang="en-US" sz="1600" dirty="0">
                    <a:latin typeface="Calibri" panose="020F0502020204030204" pitchFamily="34" charset="0"/>
                    <a:cs typeface="Calibri" panose="020F0502020204030204" pitchFamily="34" charset="0"/>
                  </a:rPr>
                  <a:t>the monks have finished their task, according to the legend, the world will </a:t>
                </a:r>
                <a:r>
                  <a:rPr lang="en-US" sz="1600" dirty="0" smtClean="0">
                    <a:latin typeface="Calibri" panose="020F0502020204030204" pitchFamily="34" charset="0"/>
                    <a:cs typeface="Calibri" panose="020F0502020204030204" pitchFamily="34" charset="0"/>
                  </a:rPr>
                  <a:t>come to </a:t>
                </a:r>
                <a:r>
                  <a:rPr lang="en-US" sz="1600" dirty="0">
                    <a:latin typeface="Calibri" panose="020F0502020204030204" pitchFamily="34" charset="0"/>
                    <a:cs typeface="Calibri" panose="020F0502020204030204" pitchFamily="34" charset="0"/>
                  </a:rPr>
                  <a:t>an end. This is probably the most reassuring prophecy ever made concerning </a:t>
                </a:r>
                <a:r>
                  <a:rPr lang="en-US" sz="1600" dirty="0" smtClean="0">
                    <a:latin typeface="Calibri" panose="020F0502020204030204" pitchFamily="34" charset="0"/>
                    <a:cs typeface="Calibri" panose="020F0502020204030204" pitchFamily="34" charset="0"/>
                  </a:rPr>
                  <a:t>the end </a:t>
                </a:r>
                <a:r>
                  <a:rPr lang="en-US" sz="1600" dirty="0">
                    <a:latin typeface="Calibri" panose="020F0502020204030204" pitchFamily="34" charset="0"/>
                    <a:cs typeface="Calibri" panose="020F0502020204030204" pitchFamily="34" charset="0"/>
                  </a:rPr>
                  <a:t>of the world, for if the monks manage to move one ring per second, working </a:t>
                </a:r>
                <a:r>
                  <a:rPr lang="en-US" sz="1600" dirty="0" smtClean="0">
                    <a:latin typeface="Calibri" panose="020F0502020204030204" pitchFamily="34" charset="0"/>
                    <a:cs typeface="Calibri" panose="020F0502020204030204" pitchFamily="34" charset="0"/>
                  </a:rPr>
                  <a:t>night and </a:t>
                </a:r>
                <a:r>
                  <a:rPr lang="en-US" sz="1600" dirty="0">
                    <a:latin typeface="Calibri" panose="020F0502020204030204" pitchFamily="34" charset="0"/>
                    <a:cs typeface="Calibri" panose="020F0502020204030204" pitchFamily="34" charset="0"/>
                  </a:rPr>
                  <a:t>day without ever resting nor ever making a mistake, their work will still not </a:t>
                </a:r>
                <a:r>
                  <a:rPr lang="en-US" sz="1600" dirty="0" smtClean="0">
                    <a:latin typeface="Calibri" panose="020F0502020204030204" pitchFamily="34" charset="0"/>
                    <a:cs typeface="Calibri" panose="020F0502020204030204" pitchFamily="34" charset="0"/>
                  </a:rPr>
                  <a:t>be finished </a:t>
                </a:r>
                <a:r>
                  <a:rPr lang="en-US" sz="1600" b="1" i="1" dirty="0">
                    <a:solidFill>
                      <a:srgbClr val="C00000"/>
                    </a:solidFill>
                    <a:latin typeface="Calibri" panose="020F0502020204030204" pitchFamily="34" charset="0"/>
                    <a:cs typeface="Calibri" panose="020F0502020204030204" pitchFamily="34" charset="0"/>
                  </a:rPr>
                  <a:t>500,000 million years after they began</a:t>
                </a:r>
                <a:r>
                  <a:rPr lang="en-US" sz="1600" dirty="0" smtClean="0">
                    <a:latin typeface="Calibri" panose="020F0502020204030204" pitchFamily="34" charset="0"/>
                    <a:cs typeface="Calibri" panose="020F0502020204030204" pitchFamily="34" charset="0"/>
                  </a:rPr>
                  <a:t>!</a:t>
                </a:r>
              </a:p>
              <a:p>
                <a:pPr marL="82296" indent="0" algn="just">
                  <a:lnSpc>
                    <a:spcPts val="1600"/>
                  </a:lnSpc>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lnSpc>
                    <a:spcPts val="1600"/>
                  </a:lnSpc>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problem can obviously be generalized to an arbitrary number of rings. </a:t>
                </a:r>
                <a:r>
                  <a:rPr lang="en-US" sz="1600" dirty="0" smtClean="0">
                    <a:latin typeface="Calibri" panose="020F0502020204030204" pitchFamily="34" charset="0"/>
                    <a:cs typeface="Calibri" panose="020F0502020204030204" pitchFamily="34" charset="0"/>
                  </a:rPr>
                  <a:t>To </a:t>
                </a:r>
                <a:r>
                  <a:rPr lang="en-US" sz="1600" dirty="0">
                    <a:latin typeface="Calibri" panose="020F0502020204030204" pitchFamily="34" charset="0"/>
                    <a:cs typeface="Calibri" panose="020F0502020204030204" pitchFamily="34" charset="0"/>
                  </a:rPr>
                  <a:t>solve the </a:t>
                </a:r>
                <a:r>
                  <a:rPr lang="en-US" sz="1600" dirty="0" smtClean="0">
                    <a:latin typeface="Calibri" panose="020F0502020204030204" pitchFamily="34" charset="0"/>
                    <a:cs typeface="Calibri" panose="020F0502020204030204" pitchFamily="34" charset="0"/>
                  </a:rPr>
                  <a:t>general problem</a:t>
                </a:r>
                <a:r>
                  <a:rPr lang="en-US" sz="1600" dirty="0">
                    <a:latin typeface="Calibri" panose="020F0502020204030204" pitchFamily="34" charset="0"/>
                    <a:cs typeface="Calibri" panose="020F0502020204030204" pitchFamily="34" charset="0"/>
                  </a:rPr>
                  <a:t>, we need only realize that to transfer the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smallest rings from rod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to rod </a:t>
                </a:r>
                <a14:m>
                  <m:oMath xmlns:m="http://schemas.openxmlformats.org/officeDocument/2006/math">
                    <m:r>
                      <a:rPr lang="en-US" sz="1600" i="1" dirty="0" smtClean="0">
                        <a:latin typeface="Cambria Math" panose="02040503050406030204" pitchFamily="18" charset="0"/>
                        <a:cs typeface="Calibri" panose="020F0502020204030204" pitchFamily="34" charset="0"/>
                      </a:rPr>
                      <m:t>𝑗</m:t>
                    </m:r>
                    <m:r>
                      <a:rPr lang="en-US" sz="1600" i="1" dirty="0" smtClean="0">
                        <a:latin typeface="Cambria Math" panose="02040503050406030204" pitchFamily="18" charset="0"/>
                        <a:cs typeface="Calibri" panose="020F0502020204030204" pitchFamily="34" charset="0"/>
                      </a:rPr>
                      <m:t> </m:t>
                    </m:r>
                  </m:oMath>
                </a14:m>
                <a:r>
                  <a:rPr lang="en-US" sz="1600" dirty="0">
                    <a:latin typeface="Calibri" panose="020F0502020204030204" pitchFamily="34" charset="0"/>
                    <a:cs typeface="Calibri" panose="020F0502020204030204" pitchFamily="34" charset="0"/>
                  </a:rPr>
                  <a:t>(where </a:t>
                </a:r>
                <a14:m>
                  <m:oMath xmlns:m="http://schemas.openxmlformats.org/officeDocument/2006/math">
                    <m:r>
                      <a:rPr lang="en-US" sz="1600" i="1" dirty="0" smtClean="0">
                        <a:latin typeface="Cambria Math" panose="02040503050406030204" pitchFamily="18" charset="0"/>
                        <a:cs typeface="Calibri" panose="020F0502020204030204" pitchFamily="34" charset="0"/>
                      </a:rPr>
                      <m:t>1</m:t>
                    </m:r>
                    <m:r>
                      <a:rPr lang="en-US" sz="1600" b="0" i="1" dirty="0" smtClean="0">
                        <a:latin typeface="Cambria Math" panose="02040503050406030204" pitchFamily="18" charset="0"/>
                        <a:cs typeface="Calibri" panose="020F0502020204030204" pitchFamily="34" charset="0"/>
                      </a:rPr>
                      <m:t>≤</m:t>
                    </m:r>
                    <m:r>
                      <a:rPr lang="en-US" sz="1600" i="1" dirty="0" err="1">
                        <a:latin typeface="Cambria Math" panose="02040503050406030204" pitchFamily="18" charset="0"/>
                        <a:cs typeface="Calibri" panose="020F0502020204030204" pitchFamily="34" charset="0"/>
                      </a:rPr>
                      <m:t>𝑖</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dirty="0" smtClean="0">
                        <a:latin typeface="Cambria Math" panose="02040503050406030204" pitchFamily="18" charset="0"/>
                        <a:cs typeface="Calibri" panose="020F0502020204030204" pitchFamily="34" charset="0"/>
                      </a:rPr>
                      <m:t>1</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𝑗</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𝑗</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we can first transfer the </a:t>
                </a:r>
                <a:r>
                  <a:rPr lang="en-US" sz="1600" dirty="0" smtClean="0">
                    <a:latin typeface="Calibri" panose="020F0502020204030204" pitchFamily="34" charset="0"/>
                    <a:cs typeface="Calibri" panose="020F0502020204030204" pitchFamily="34" charset="0"/>
                  </a:rPr>
                  <a:t>smallest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rings from rod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dirty="0">
                    <a:latin typeface="Calibri" panose="020F0502020204030204" pitchFamily="34" charset="0"/>
                    <a:cs typeface="Calibri" panose="020F0502020204030204" pitchFamily="34" charset="0"/>
                  </a:rPr>
                  <a:t> to rod </a:t>
                </a:r>
                <a14:m>
                  <m:oMath xmlns:m="http://schemas.openxmlformats.org/officeDocument/2006/math">
                    <m:r>
                      <a:rPr lang="en-US" sz="1600" i="1" dirty="0" smtClean="0">
                        <a:latin typeface="Cambria Math" panose="02040503050406030204" pitchFamily="18" charset="0"/>
                        <a:cs typeface="Calibri" panose="020F0502020204030204" pitchFamily="34" charset="0"/>
                      </a:rPr>
                      <m:t>6−</m:t>
                    </m:r>
                    <m:r>
                      <a:rPr lang="en-US" sz="1600" i="1" dirty="0" err="1">
                        <a:latin typeface="Cambria Math" panose="02040503050406030204" pitchFamily="18" charset="0"/>
                        <a:cs typeface="Calibri" panose="020F0502020204030204" pitchFamily="34" charset="0"/>
                      </a:rPr>
                      <m:t>𝑖</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𝑗</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next transfer the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dirty="0" err="1">
                    <a:latin typeface="Calibri" panose="020F0502020204030204" pitchFamily="34" charset="0"/>
                    <a:cs typeface="Calibri" panose="020F0502020204030204" pitchFamily="34" charset="0"/>
                  </a:rPr>
                  <a:t>th</a:t>
                </a:r>
                <a:r>
                  <a:rPr lang="en-US" sz="1600" dirty="0">
                    <a:latin typeface="Calibri" panose="020F0502020204030204" pitchFamily="34" charset="0"/>
                    <a:cs typeface="Calibri" panose="020F0502020204030204" pitchFamily="34" charset="0"/>
                  </a:rPr>
                  <a:t> ring from rod </a:t>
                </a:r>
                <a14:m>
                  <m:oMath xmlns:m="http://schemas.openxmlformats.org/officeDocument/2006/math">
                    <m:r>
                      <a:rPr lang="en-US" sz="1600" i="1" dirty="0" smtClean="0">
                        <a:latin typeface="Cambria Math" panose="02040503050406030204" pitchFamily="18" charset="0"/>
                        <a:cs typeface="Calibri" panose="020F0502020204030204" pitchFamily="34" charset="0"/>
                      </a:rPr>
                      <m:t>𝑖</m:t>
                    </m:r>
                  </m:oMath>
                </a14:m>
                <a:r>
                  <a:rPr lang="en-US" sz="1600" dirty="0">
                    <a:latin typeface="Calibri" panose="020F0502020204030204" pitchFamily="34" charset="0"/>
                    <a:cs typeface="Calibri" panose="020F0502020204030204" pitchFamily="34" charset="0"/>
                  </a:rPr>
                  <a:t> to rod </a:t>
                </a:r>
                <a14:m>
                  <m:oMath xmlns:m="http://schemas.openxmlformats.org/officeDocument/2006/math">
                    <m:r>
                      <a:rPr lang="en-US" sz="1600" b="0" i="1" smtClean="0">
                        <a:latin typeface="Cambria Math" panose="02040503050406030204" pitchFamily="18" charset="0"/>
                        <a:cs typeface="Calibri" panose="020F0502020204030204" pitchFamily="34" charset="0"/>
                      </a:rPr>
                      <m:t>𝑗</m:t>
                    </m:r>
                  </m:oMath>
                </a14:m>
                <a:r>
                  <a:rPr lang="en-US" sz="1600" dirty="0" smtClean="0">
                    <a:latin typeface="Calibri" panose="020F0502020204030204" pitchFamily="34" charset="0"/>
                    <a:cs typeface="Calibri" panose="020F0502020204030204" pitchFamily="34" charset="0"/>
                  </a:rPr>
                  <a:t>, and </a:t>
                </a:r>
                <a:r>
                  <a:rPr lang="en-US" sz="1600" dirty="0">
                    <a:latin typeface="Calibri" panose="020F0502020204030204" pitchFamily="34" charset="0"/>
                    <a:cs typeface="Calibri" panose="020F0502020204030204" pitchFamily="34" charset="0"/>
                  </a:rPr>
                  <a:t>finally retransfer the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−1</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smallest rings from rod </a:t>
                </a:r>
                <a14:m>
                  <m:oMath xmlns:m="http://schemas.openxmlformats.org/officeDocument/2006/math">
                    <m:r>
                      <a:rPr lang="en-US" sz="1600" i="1" dirty="0">
                        <a:latin typeface="Cambria Math" panose="02040503050406030204" pitchFamily="18" charset="0"/>
                        <a:cs typeface="Calibri" panose="020F0502020204030204" pitchFamily="34" charset="0"/>
                      </a:rPr>
                      <m:t>6−</m:t>
                    </m:r>
                    <m:r>
                      <a:rPr lang="en-US" sz="1600" i="1" dirty="0" err="1">
                        <a:latin typeface="Cambria Math" panose="02040503050406030204" pitchFamily="18" charset="0"/>
                        <a:cs typeface="Calibri" panose="020F0502020204030204" pitchFamily="34" charset="0"/>
                      </a:rPr>
                      <m:t>𝑖</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𝑗</m:t>
                    </m:r>
                  </m:oMath>
                </a14:m>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to </a:t>
                </a:r>
                <a:r>
                  <a:rPr lang="en-US" sz="1600" dirty="0" smtClean="0">
                    <a:latin typeface="Calibri" panose="020F0502020204030204" pitchFamily="34" charset="0"/>
                    <a:cs typeface="Calibri" panose="020F0502020204030204" pitchFamily="34" charset="0"/>
                  </a:rPr>
                  <a:t>rod </a:t>
                </a:r>
                <a14:m>
                  <m:oMath xmlns:m="http://schemas.openxmlformats.org/officeDocument/2006/math">
                    <m:r>
                      <a:rPr lang="en-US" sz="1600" b="0" i="1" smtClean="0">
                        <a:latin typeface="Cambria Math" panose="02040503050406030204" pitchFamily="18" charset="0"/>
                        <a:cs typeface="Calibri" panose="020F0502020204030204" pitchFamily="34" charset="0"/>
                      </a:rPr>
                      <m:t>𝑗</m:t>
                    </m:r>
                  </m:oMath>
                </a14:m>
                <a:r>
                  <a:rPr lang="en-US" sz="1600" i="1"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1059"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7" name="TextBox 6"/>
          <p:cNvSpPr txBox="1"/>
          <p:nvPr/>
        </p:nvSpPr>
        <p:spPr>
          <a:xfrm>
            <a:off x="2444226" y="5028962"/>
            <a:ext cx="5480843" cy="1384995"/>
          </a:xfrm>
          <a:prstGeom prst="rect">
            <a:avLst/>
          </a:prstGeom>
          <a:solidFill>
            <a:schemeClr val="accent2">
              <a:lumMod val="20000"/>
              <a:lumOff val="80000"/>
            </a:schemeClr>
          </a:solidFill>
        </p:spPr>
        <p:txBody>
          <a:bodyPr wrap="square" rtlCol="0">
            <a:spAutoFit/>
          </a:bodyPr>
          <a:lstStyle/>
          <a:p>
            <a:pPr marL="82296" indent="0" algn="just">
              <a:spcBef>
                <a:spcPts val="0"/>
              </a:spcBef>
              <a:buNone/>
            </a:pPr>
            <a:r>
              <a:rPr lang="en-US" sz="1400" b="1" dirty="0">
                <a:solidFill>
                  <a:schemeClr val="accent5">
                    <a:lumMod val="50000"/>
                  </a:schemeClr>
                </a:solidFill>
                <a:latin typeface="Courier New" panose="02070309020205020404" pitchFamily="49" charset="0"/>
                <a:cs typeface="Courier New" panose="02070309020205020404" pitchFamily="49" charset="0"/>
              </a:rPr>
              <a:t>procedure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Hanoi(n, </a:t>
            </a:r>
            <a:r>
              <a:rPr lang="en-US" sz="1400" b="1" dirty="0" err="1" smtClean="0">
                <a:solidFill>
                  <a:schemeClr val="accent5">
                    <a:lumMod val="50000"/>
                  </a:schemeClr>
                </a:solidFill>
                <a:latin typeface="Courier New" panose="02070309020205020404" pitchFamily="49" charset="0"/>
                <a:cs typeface="Courier New" panose="02070309020205020404" pitchFamily="49" charset="0"/>
              </a:rPr>
              <a:t>i</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 j</a:t>
            </a:r>
            <a:r>
              <a:rPr lang="en-US" sz="1400" b="1" dirty="0">
                <a:solidFill>
                  <a:schemeClr val="accent5">
                    <a:lumMod val="50000"/>
                  </a:schemeClr>
                </a:solidFill>
                <a:latin typeface="Courier New" panose="02070309020205020404" pitchFamily="49" charset="0"/>
                <a:cs typeface="Courier New" panose="02070309020205020404" pitchFamily="49" charset="0"/>
              </a:rPr>
              <a:t>)</a:t>
            </a:r>
          </a:p>
          <a:p>
            <a:pPr marL="82296" indent="0" algn="just">
              <a:spcBef>
                <a:spcPts val="0"/>
              </a:spcBef>
              <a:buNone/>
            </a:pPr>
            <a:r>
              <a:rPr lang="en-US" sz="1400" b="1" dirty="0" smtClean="0">
                <a:solidFill>
                  <a:schemeClr val="accent5">
                    <a:lumMod val="50000"/>
                  </a:schemeClr>
                </a:solidFill>
                <a:latin typeface="Courier New" panose="02070309020205020404" pitchFamily="49" charset="0"/>
                <a:cs typeface="Courier New" panose="02070309020205020404" pitchFamily="49" charset="0"/>
              </a:rPr>
              <a:t>if n = 1  then  write </a:t>
            </a:r>
            <a:r>
              <a:rPr lang="en-US" sz="1400" b="1" dirty="0" err="1">
                <a:solidFill>
                  <a:schemeClr val="accent5">
                    <a:lumMod val="50000"/>
                  </a:schemeClr>
                </a:solidFill>
                <a:latin typeface="Courier New" panose="02070309020205020404" pitchFamily="49" charset="0"/>
                <a:cs typeface="Courier New" panose="02070309020205020404" pitchFamily="49" charset="0"/>
              </a:rPr>
              <a:t>i</a:t>
            </a:r>
            <a:r>
              <a:rPr lang="en-US" sz="1400" b="1" dirty="0">
                <a:solidFill>
                  <a:schemeClr val="accent5">
                    <a:lumMod val="50000"/>
                  </a:schemeClr>
                </a:solidFill>
                <a:latin typeface="Courier New" panose="02070309020205020404" pitchFamily="49" charset="0"/>
                <a:cs typeface="Courier New" panose="02070309020205020404" pitchFamily="49" charset="0"/>
              </a:rPr>
              <a:t> “-&gt;"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j</a:t>
            </a:r>
          </a:p>
          <a:p>
            <a:pPr marL="82296" indent="0" algn="just">
              <a:spcBef>
                <a:spcPts val="0"/>
              </a:spcBef>
              <a:buNone/>
            </a:pPr>
            <a:r>
              <a:rPr lang="en-US" sz="1400" b="1" dirty="0">
                <a:solidFill>
                  <a:schemeClr val="accent5">
                    <a:lumMod val="50000"/>
                  </a:schemeClr>
                </a:solidFill>
                <a:latin typeface="Courier New" panose="02070309020205020404" pitchFamily="49" charset="0"/>
                <a:cs typeface="Courier New" panose="02070309020205020404" pitchFamily="49" charset="0"/>
              </a:rPr>
              <a:t>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         else</a:t>
            </a:r>
          </a:p>
          <a:p>
            <a:pPr marL="82296" indent="0" algn="just">
              <a:spcBef>
                <a:spcPts val="0"/>
              </a:spcBef>
              <a:buNone/>
            </a:pPr>
            <a:r>
              <a:rPr lang="en-US" sz="1400" b="1" dirty="0" smtClean="0">
                <a:solidFill>
                  <a:schemeClr val="accent5">
                    <a:lumMod val="50000"/>
                  </a:schemeClr>
                </a:solidFill>
                <a:latin typeface="Courier New" panose="02070309020205020404" pitchFamily="49" charset="0"/>
                <a:cs typeface="Courier New" panose="02070309020205020404" pitchFamily="49" charset="0"/>
              </a:rPr>
              <a:t>               {Hanoi(n-1</a:t>
            </a:r>
            <a:r>
              <a:rPr lang="en-US" sz="1400" b="1" dirty="0">
                <a:solidFill>
                  <a:schemeClr val="accent5">
                    <a:lumMod val="50000"/>
                  </a:schemeClr>
                </a:solidFill>
                <a:latin typeface="Courier New" panose="02070309020205020404" pitchFamily="49" charset="0"/>
                <a:cs typeface="Courier New" panose="02070309020205020404" pitchFamily="49" charset="0"/>
              </a:rPr>
              <a:t>, </a:t>
            </a:r>
            <a:r>
              <a:rPr lang="en-US" sz="1400" b="1" dirty="0" err="1">
                <a:solidFill>
                  <a:schemeClr val="accent5">
                    <a:lumMod val="50000"/>
                  </a:schemeClr>
                </a:solidFill>
                <a:latin typeface="Courier New" panose="02070309020205020404" pitchFamily="49" charset="0"/>
                <a:cs typeface="Courier New" panose="02070309020205020404" pitchFamily="49" charset="0"/>
              </a:rPr>
              <a:t>i</a:t>
            </a:r>
            <a:r>
              <a:rPr lang="en-US" sz="1400" b="1" dirty="0">
                <a:solidFill>
                  <a:schemeClr val="accent5">
                    <a:lumMod val="50000"/>
                  </a:schemeClr>
                </a:solidFill>
                <a:latin typeface="Courier New" panose="02070309020205020404" pitchFamily="49" charset="0"/>
                <a:cs typeface="Courier New" panose="02070309020205020404" pitchFamily="49" charset="0"/>
              </a:rPr>
              <a:t>,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6-i-j</a:t>
            </a:r>
            <a:r>
              <a:rPr lang="en-US" sz="1400" b="1" dirty="0">
                <a:solidFill>
                  <a:schemeClr val="accent5">
                    <a:lumMod val="50000"/>
                  </a:schemeClr>
                </a:solidFill>
                <a:latin typeface="Courier New" panose="02070309020205020404" pitchFamily="49" charset="0"/>
                <a:cs typeface="Courier New" panose="02070309020205020404" pitchFamily="49" charset="0"/>
              </a:rPr>
              <a:t>)</a:t>
            </a:r>
          </a:p>
          <a:p>
            <a:pPr marL="82296" indent="0" algn="just">
              <a:spcBef>
                <a:spcPts val="0"/>
              </a:spcBef>
              <a:buNone/>
            </a:pPr>
            <a:r>
              <a:rPr lang="en-US" sz="1400" b="1" dirty="0" smtClean="0">
                <a:solidFill>
                  <a:schemeClr val="accent5">
                    <a:lumMod val="50000"/>
                  </a:schemeClr>
                </a:solidFill>
                <a:latin typeface="Courier New" panose="02070309020205020404" pitchFamily="49" charset="0"/>
                <a:cs typeface="Courier New" panose="02070309020205020404" pitchFamily="49" charset="0"/>
              </a:rPr>
              <a:t>                write </a:t>
            </a:r>
            <a:r>
              <a:rPr lang="en-US" sz="1400" b="1" dirty="0" err="1">
                <a:solidFill>
                  <a:schemeClr val="accent5">
                    <a:lumMod val="50000"/>
                  </a:schemeClr>
                </a:solidFill>
                <a:latin typeface="Courier New" panose="02070309020205020404" pitchFamily="49" charset="0"/>
                <a:cs typeface="Courier New" panose="02070309020205020404" pitchFamily="49" charset="0"/>
              </a:rPr>
              <a:t>i</a:t>
            </a:r>
            <a:r>
              <a:rPr lang="en-US" sz="1400" b="1" dirty="0">
                <a:solidFill>
                  <a:schemeClr val="accent5">
                    <a:lumMod val="50000"/>
                  </a:schemeClr>
                </a:solidFill>
                <a:latin typeface="Courier New" panose="02070309020205020404" pitchFamily="49" charset="0"/>
                <a:cs typeface="Courier New" panose="02070309020205020404" pitchFamily="49" charset="0"/>
              </a:rPr>
              <a:t> </a:t>
            </a:r>
            <a:r>
              <a:rPr lang="en-US" sz="1400" b="1" dirty="0" smtClean="0">
                <a:solidFill>
                  <a:schemeClr val="accent5">
                    <a:lumMod val="50000"/>
                  </a:schemeClr>
                </a:solidFill>
                <a:latin typeface="Courier New" panose="02070309020205020404" pitchFamily="49" charset="0"/>
                <a:cs typeface="Courier New" panose="02070309020205020404" pitchFamily="49" charset="0"/>
              </a:rPr>
              <a:t>“-&gt;" </a:t>
            </a:r>
            <a:r>
              <a:rPr lang="en-US" sz="1400" b="1" dirty="0">
                <a:solidFill>
                  <a:schemeClr val="accent5">
                    <a:lumMod val="50000"/>
                  </a:schemeClr>
                </a:solidFill>
                <a:latin typeface="Courier New" panose="02070309020205020404" pitchFamily="49" charset="0"/>
                <a:cs typeface="Courier New" panose="02070309020205020404" pitchFamily="49" charset="0"/>
              </a:rPr>
              <a:t>j</a:t>
            </a:r>
          </a:p>
          <a:p>
            <a:pPr marL="82296" indent="0" algn="just">
              <a:spcBef>
                <a:spcPts val="0"/>
              </a:spcBef>
              <a:buNone/>
            </a:pPr>
            <a:r>
              <a:rPr lang="it-IT" sz="1400" b="1" dirty="0" smtClean="0">
                <a:solidFill>
                  <a:schemeClr val="accent5">
                    <a:lumMod val="50000"/>
                  </a:schemeClr>
                </a:solidFill>
                <a:latin typeface="Courier New" panose="02070309020205020404" pitchFamily="49" charset="0"/>
                <a:cs typeface="Courier New" panose="02070309020205020404" pitchFamily="49" charset="0"/>
              </a:rPr>
              <a:t>                Hanoi(n-1</a:t>
            </a:r>
            <a:r>
              <a:rPr lang="it-IT" sz="1400" b="1" dirty="0">
                <a:solidFill>
                  <a:schemeClr val="accent5">
                    <a:lumMod val="50000"/>
                  </a:schemeClr>
                </a:solidFill>
                <a:latin typeface="Courier New" panose="02070309020205020404" pitchFamily="49" charset="0"/>
                <a:cs typeface="Courier New" panose="02070309020205020404" pitchFamily="49" charset="0"/>
              </a:rPr>
              <a:t>, </a:t>
            </a:r>
            <a:r>
              <a:rPr lang="it-IT" sz="1400" b="1" dirty="0" smtClean="0">
                <a:solidFill>
                  <a:schemeClr val="accent5">
                    <a:lumMod val="50000"/>
                  </a:schemeClr>
                </a:solidFill>
                <a:latin typeface="Courier New" panose="02070309020205020404" pitchFamily="49" charset="0"/>
                <a:cs typeface="Courier New" panose="02070309020205020404" pitchFamily="49" charset="0"/>
              </a:rPr>
              <a:t>6-i-j</a:t>
            </a:r>
            <a:r>
              <a:rPr lang="it-IT" sz="1400" b="1" dirty="0">
                <a:solidFill>
                  <a:schemeClr val="accent5">
                    <a:lumMod val="50000"/>
                  </a:schemeClr>
                </a:solidFill>
                <a:latin typeface="Courier New" panose="02070309020205020404" pitchFamily="49" charset="0"/>
                <a:cs typeface="Courier New" panose="02070309020205020404" pitchFamily="49" charset="0"/>
              </a:rPr>
              <a:t>, j</a:t>
            </a:r>
            <a:r>
              <a:rPr lang="it-IT" sz="1400" b="1" dirty="0" smtClean="0">
                <a:solidFill>
                  <a:schemeClr val="accent5">
                    <a:lumMod val="50000"/>
                  </a:schemeClr>
                </a:solidFill>
                <a:latin typeface="Courier New" panose="02070309020205020404" pitchFamily="49" charset="0"/>
                <a:cs typeface="Courier New" panose="02070309020205020404" pitchFamily="49" charset="0"/>
              </a:rPr>
              <a:t>)}</a:t>
            </a:r>
            <a:endParaRPr lang="en-US" sz="1400" b="1" dirty="0">
              <a:solidFill>
                <a:schemeClr val="accent5">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888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For </a:t>
                </a:r>
                <a:r>
                  <a:rPr lang="en-US" sz="1600" dirty="0">
                    <a:latin typeface="Calibri" panose="020F0502020204030204" pitchFamily="34" charset="0"/>
                    <a:cs typeface="Calibri" panose="020F0502020204030204" pitchFamily="34" charset="0"/>
                  </a:rPr>
                  <a:t>example, with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𝑗</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we </a:t>
                </a:r>
                <a:r>
                  <a:rPr lang="en-US" sz="1600" dirty="0">
                    <a:latin typeface="Calibri" panose="020F0502020204030204" pitchFamily="34" charset="0"/>
                    <a:cs typeface="Calibri" panose="020F0502020204030204" pitchFamily="34" charset="0"/>
                  </a:rPr>
                  <a:t>obtain the solution given in the </a:t>
                </a:r>
                <a:r>
                  <a:rPr lang="en-US" sz="1600" dirty="0" smtClean="0">
                    <a:latin typeface="Calibri" panose="020F0502020204030204" pitchFamily="34" charset="0"/>
                    <a:cs typeface="Calibri" panose="020F0502020204030204" pitchFamily="34" charset="0"/>
                  </a:rPr>
                  <a:t>following figure.</a:t>
                </a:r>
                <a:r>
                  <a:rPr lang="en-US" sz="1600" i="1" dirty="0" smtClean="0">
                    <a:latin typeface="Calibri" panose="020F0502020204030204" pitchFamily="34" charset="0"/>
                    <a:cs typeface="Calibri" panose="020F0502020204030204" pitchFamily="34"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6" name="TextBox 5"/>
          <p:cNvSpPr txBox="1"/>
          <p:nvPr/>
        </p:nvSpPr>
        <p:spPr>
          <a:xfrm>
            <a:off x="1582299" y="3147697"/>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Hanoi(3, 1, 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a:off x="3054076" y="3286198"/>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363617" y="3147697"/>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Hanoi(2, 1, 3)</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07" name="TextBox 106"/>
          <p:cNvSpPr txBox="1"/>
          <p:nvPr/>
        </p:nvSpPr>
        <p:spPr>
          <a:xfrm>
            <a:off x="3282676" y="3409844"/>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08" name="TextBox 107"/>
          <p:cNvSpPr txBox="1"/>
          <p:nvPr/>
        </p:nvSpPr>
        <p:spPr>
          <a:xfrm>
            <a:off x="3363617" y="3683712"/>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Hanoi(2, 3, 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12" name="TextBox 111"/>
          <p:cNvSpPr txBox="1"/>
          <p:nvPr/>
        </p:nvSpPr>
        <p:spPr>
          <a:xfrm>
            <a:off x="5103009" y="3148099"/>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Hanoi(1, 1, 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15" name="TextBox 114"/>
          <p:cNvSpPr txBox="1"/>
          <p:nvPr/>
        </p:nvSpPr>
        <p:spPr>
          <a:xfrm>
            <a:off x="5025416" y="3409815"/>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3</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19" name="TextBox 118"/>
          <p:cNvSpPr txBox="1"/>
          <p:nvPr/>
        </p:nvSpPr>
        <p:spPr>
          <a:xfrm>
            <a:off x="5095359" y="3676506"/>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Hanoi(1, 2, 3)</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129" name="Straight Arrow Connector 128"/>
          <p:cNvCxnSpPr/>
          <p:nvPr/>
        </p:nvCxnSpPr>
        <p:spPr>
          <a:xfrm>
            <a:off x="4806676" y="3286197"/>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6525210" y="3284071"/>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6703357" y="3130764"/>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132" name="Straight Arrow Connector 131"/>
          <p:cNvCxnSpPr/>
          <p:nvPr/>
        </p:nvCxnSpPr>
        <p:spPr>
          <a:xfrm>
            <a:off x="6532107" y="3829813"/>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6710254" y="3676506"/>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3</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134" name="Straight Arrow Connector 133"/>
          <p:cNvCxnSpPr/>
          <p:nvPr/>
        </p:nvCxnSpPr>
        <p:spPr>
          <a:xfrm>
            <a:off x="4806676" y="3829813"/>
            <a:ext cx="233341" cy="412912"/>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109047" y="4185663"/>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Hanoi(1, 3, 1)</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49" name="TextBox 148"/>
          <p:cNvSpPr txBox="1"/>
          <p:nvPr/>
        </p:nvSpPr>
        <p:spPr>
          <a:xfrm>
            <a:off x="5031454" y="4447379"/>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3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50" name="TextBox 149"/>
          <p:cNvSpPr txBox="1"/>
          <p:nvPr/>
        </p:nvSpPr>
        <p:spPr>
          <a:xfrm>
            <a:off x="5101397" y="4714070"/>
            <a:ext cx="1676400" cy="276999"/>
          </a:xfrm>
          <a:prstGeom prst="rect">
            <a:avLst/>
          </a:prstGeom>
          <a:noFill/>
        </p:spPr>
        <p:txBody>
          <a:bodyPr wrap="square" rtlCol="0">
            <a:spAutoFit/>
          </a:bodyPr>
          <a:lstStyle/>
          <a:p>
            <a:r>
              <a:rPr lang="en-US" sz="1200" b="1" dirty="0" smtClean="0">
                <a:solidFill>
                  <a:schemeClr val="accent5">
                    <a:lumMod val="50000"/>
                  </a:schemeClr>
                </a:solidFill>
                <a:latin typeface="Courier New" panose="02070309020205020404" pitchFamily="49" charset="0"/>
                <a:cs typeface="Courier New" panose="02070309020205020404" pitchFamily="49" charset="0"/>
              </a:rPr>
              <a:t>Hanoi(1, 1, 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cxnSp>
        <p:nvCxnSpPr>
          <p:cNvPr id="151" name="Straight Arrow Connector 150"/>
          <p:cNvCxnSpPr/>
          <p:nvPr/>
        </p:nvCxnSpPr>
        <p:spPr>
          <a:xfrm>
            <a:off x="6531248" y="4321635"/>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6710253" y="4169233"/>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3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67" name="TextBox 166"/>
          <p:cNvSpPr txBox="1"/>
          <p:nvPr/>
        </p:nvSpPr>
        <p:spPr>
          <a:xfrm>
            <a:off x="6717916" y="4714041"/>
            <a:ext cx="1757341" cy="276999"/>
          </a:xfrm>
          <a:prstGeom prst="rect">
            <a:avLst/>
          </a:prstGeom>
          <a:noFill/>
        </p:spPr>
        <p:txBody>
          <a:bodyPr wrap="square" rtlCol="0">
            <a:spAutoFit/>
          </a:bodyPr>
          <a:lstStyle/>
          <a:p>
            <a:pPr marL="82296" indent="0" algn="just">
              <a:spcBef>
                <a:spcPts val="0"/>
              </a:spcBef>
              <a:buNone/>
            </a:pPr>
            <a:r>
              <a:rPr lang="en-US" sz="1200" b="1" dirty="0">
                <a:solidFill>
                  <a:schemeClr val="accent5">
                    <a:lumMod val="50000"/>
                  </a:schemeClr>
                </a:solidFill>
                <a:latin typeface="Courier New" panose="02070309020205020404" pitchFamily="49" charset="0"/>
                <a:cs typeface="Courier New" panose="02070309020205020404" pitchFamily="49" charset="0"/>
              </a:rPr>
              <a:t>write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1 </a:t>
            </a:r>
            <a:r>
              <a:rPr lang="en-US" sz="1200" b="1" dirty="0">
                <a:solidFill>
                  <a:schemeClr val="accent5">
                    <a:lumMod val="50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50000"/>
                  </a:schemeClr>
                </a:solidFill>
                <a:latin typeface="Courier New" panose="02070309020205020404" pitchFamily="49" charset="0"/>
                <a:cs typeface="Courier New" panose="02070309020205020404" pitchFamily="49" charset="0"/>
              </a:rPr>
              <a:t>2</a:t>
            </a:r>
            <a:endParaRPr lang="en-US" sz="1200" b="1" dirty="0">
              <a:solidFill>
                <a:schemeClr val="accent5">
                  <a:lumMod val="50000"/>
                </a:schemeClr>
              </a:solidFill>
              <a:latin typeface="Courier New" panose="02070309020205020404" pitchFamily="49" charset="0"/>
              <a:cs typeface="Courier New" panose="02070309020205020404" pitchFamily="49" charset="0"/>
            </a:endParaRPr>
          </a:p>
        </p:txBody>
      </p:sp>
      <p:sp>
        <p:nvSpPr>
          <p:cNvPr id="189" name="Oval 188"/>
          <p:cNvSpPr/>
          <p:nvPr/>
        </p:nvSpPr>
        <p:spPr>
          <a:xfrm>
            <a:off x="3210097" y="5737744"/>
            <a:ext cx="915834" cy="567806"/>
          </a:xfrm>
          <a:prstGeom prst="ellipse">
            <a:avLst/>
          </a:prstGeom>
          <a:solidFill>
            <a:schemeClr val="accent2">
              <a:lumMod val="40000"/>
              <a:lumOff val="60000"/>
            </a:schemeClr>
          </a:solidFill>
          <a:ln>
            <a:noFill/>
          </a:ln>
          <a:scene3d>
            <a:camera prst="perspectiveRelaxedModerately"/>
            <a:lightRig rig="brightRoom" dir="t">
              <a:rot lat="0" lon="0" rev="12000000"/>
            </a:lightRig>
          </a:scene3d>
          <a:sp3d extrusionH="76200" contourW="82550">
            <a:bevelT w="38100" h="38100" prst="relaxedInset"/>
            <a:bevelB w="38100" h="38100"/>
            <a:extrusionClr>
              <a:schemeClr val="accent2">
                <a:lumMod val="20000"/>
                <a:lumOff val="80000"/>
              </a:schemeClr>
            </a:extrusionClr>
            <a:contourClr>
              <a:schemeClr val="accent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3318630" y="5767852"/>
            <a:ext cx="705796" cy="347063"/>
          </a:xfrm>
          <a:prstGeom prst="ellipse">
            <a:avLst/>
          </a:prstGeom>
          <a:solidFill>
            <a:schemeClr val="accent2">
              <a:lumMod val="40000"/>
              <a:lumOff val="60000"/>
            </a:schemeClr>
          </a:solidFill>
          <a:ln>
            <a:noFill/>
          </a:ln>
          <a:scene3d>
            <a:camera prst="perspectiveRelaxedModerately"/>
            <a:lightRig rig="brightRoom" dir="t">
              <a:rot lat="0" lon="0" rev="12000000"/>
            </a:lightRig>
          </a:scene3d>
          <a:sp3d extrusionH="76200" contourW="82550">
            <a:bevelT w="38100" h="38100" prst="relaxedInset"/>
            <a:bevelB w="38100" h="38100"/>
            <a:extrusionClr>
              <a:schemeClr val="accent2">
                <a:lumMod val="20000"/>
                <a:lumOff val="80000"/>
              </a:schemeClr>
            </a:extrusionClr>
            <a:contourClr>
              <a:schemeClr val="accent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3450676" y="5715691"/>
            <a:ext cx="434675" cy="244157"/>
          </a:xfrm>
          <a:prstGeom prst="ellipse">
            <a:avLst/>
          </a:prstGeom>
          <a:solidFill>
            <a:schemeClr val="accent2">
              <a:lumMod val="40000"/>
              <a:lumOff val="60000"/>
            </a:schemeClr>
          </a:solidFill>
          <a:ln>
            <a:noFill/>
          </a:ln>
          <a:scene3d>
            <a:camera prst="perspectiveRelaxedModerately"/>
            <a:lightRig rig="brightRoom" dir="t">
              <a:rot lat="0" lon="0" rev="12000000"/>
            </a:lightRig>
          </a:scene3d>
          <a:sp3d extrusionH="76200" contourW="82550">
            <a:bevelT w="38100" h="38100" prst="relaxedInset"/>
            <a:bevelB w="38100" h="38100"/>
            <a:extrusionClr>
              <a:schemeClr val="accent2">
                <a:lumMod val="20000"/>
                <a:lumOff val="80000"/>
              </a:schemeClr>
            </a:extrusionClr>
            <a:contourClr>
              <a:schemeClr val="accent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p:nvPr/>
        </p:nvCxnSpPr>
        <p:spPr>
          <a:xfrm flipH="1" flipV="1">
            <a:off x="3646024" y="5186044"/>
            <a:ext cx="13554" cy="854417"/>
          </a:xfrm>
          <a:prstGeom prst="line">
            <a:avLst/>
          </a:prstGeom>
          <a:ln w="82550" cap="rnd">
            <a:solidFill>
              <a:schemeClr val="bg1">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H="1" flipV="1">
            <a:off x="5017955" y="5186044"/>
            <a:ext cx="13554" cy="854417"/>
          </a:xfrm>
          <a:prstGeom prst="line">
            <a:avLst/>
          </a:prstGeom>
          <a:ln w="82550" cap="rnd">
            <a:solidFill>
              <a:schemeClr val="bg1">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H="1" flipV="1">
            <a:off x="6387246" y="5188329"/>
            <a:ext cx="13554" cy="854417"/>
          </a:xfrm>
          <a:prstGeom prst="line">
            <a:avLst/>
          </a:prstGeom>
          <a:ln w="82550" cap="rnd">
            <a:solidFill>
              <a:schemeClr val="bg1">
                <a:lumMod val="50000"/>
                <a:alpha val="30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1312" y="3121335"/>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1</a:t>
            </a:r>
            <a:endParaRPr lang="en-US" sz="1200" dirty="0">
              <a:solidFill>
                <a:schemeClr val="bg1"/>
              </a:solidFill>
              <a:latin typeface="Calibri" panose="020F0502020204030204" pitchFamily="34" charset="0"/>
              <a:cs typeface="Calibri" panose="020F0502020204030204" pitchFamily="34" charset="0"/>
            </a:endParaRPr>
          </a:p>
        </p:txBody>
      </p:sp>
      <p:cxnSp>
        <p:nvCxnSpPr>
          <p:cNvPr id="205" name="Straight Arrow Connector 204"/>
          <p:cNvCxnSpPr/>
          <p:nvPr/>
        </p:nvCxnSpPr>
        <p:spPr>
          <a:xfrm>
            <a:off x="6546126" y="4865874"/>
            <a:ext cx="246549" cy="27"/>
          </a:xfrm>
          <a:prstGeom prst="straightConnector1">
            <a:avLst/>
          </a:prstGeom>
          <a:ln w="19050">
            <a:solidFill>
              <a:schemeClr val="accent5">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6547609" y="3395756"/>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2</a:t>
            </a:r>
            <a:endParaRPr lang="en-US" sz="1200" dirty="0">
              <a:solidFill>
                <a:schemeClr val="bg1"/>
              </a:solidFill>
              <a:latin typeface="Calibri" panose="020F0502020204030204" pitchFamily="34" charset="0"/>
              <a:cs typeface="Calibri" panose="020F0502020204030204" pitchFamily="34" charset="0"/>
            </a:endParaRPr>
          </a:p>
        </p:txBody>
      </p:sp>
      <p:sp>
        <p:nvSpPr>
          <p:cNvPr id="207" name="TextBox 206"/>
          <p:cNvSpPr txBox="1"/>
          <p:nvPr/>
        </p:nvSpPr>
        <p:spPr>
          <a:xfrm>
            <a:off x="8222047" y="3678348"/>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3</a:t>
            </a:r>
            <a:endParaRPr lang="en-US" sz="1200" dirty="0">
              <a:solidFill>
                <a:schemeClr val="bg1"/>
              </a:solidFill>
              <a:latin typeface="Calibri" panose="020F0502020204030204" pitchFamily="34" charset="0"/>
              <a:cs typeface="Calibri" panose="020F0502020204030204" pitchFamily="34" charset="0"/>
            </a:endParaRPr>
          </a:p>
        </p:txBody>
      </p:sp>
      <p:sp>
        <p:nvSpPr>
          <p:cNvPr id="208" name="TextBox 207"/>
          <p:cNvSpPr txBox="1"/>
          <p:nvPr/>
        </p:nvSpPr>
        <p:spPr>
          <a:xfrm>
            <a:off x="8221312" y="4161319"/>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5</a:t>
            </a:r>
            <a:endParaRPr lang="en-US" sz="1200" dirty="0">
              <a:solidFill>
                <a:schemeClr val="bg1"/>
              </a:solidFill>
              <a:latin typeface="Calibri" panose="020F0502020204030204" pitchFamily="34" charset="0"/>
              <a:cs typeface="Calibri" panose="020F0502020204030204" pitchFamily="34" charset="0"/>
            </a:endParaRPr>
          </a:p>
        </p:txBody>
      </p:sp>
      <p:sp>
        <p:nvSpPr>
          <p:cNvPr id="209" name="TextBox 208"/>
          <p:cNvSpPr txBox="1"/>
          <p:nvPr/>
        </p:nvSpPr>
        <p:spPr>
          <a:xfrm>
            <a:off x="6532107" y="4434068"/>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6</a:t>
            </a:r>
            <a:endParaRPr lang="en-US" sz="1200" dirty="0">
              <a:solidFill>
                <a:schemeClr val="bg1"/>
              </a:solidFill>
              <a:latin typeface="Calibri" panose="020F0502020204030204" pitchFamily="34" charset="0"/>
              <a:cs typeface="Calibri" panose="020F0502020204030204" pitchFamily="34" charset="0"/>
            </a:endParaRPr>
          </a:p>
        </p:txBody>
      </p:sp>
      <p:sp>
        <p:nvSpPr>
          <p:cNvPr id="210" name="TextBox 209"/>
          <p:cNvSpPr txBox="1"/>
          <p:nvPr/>
        </p:nvSpPr>
        <p:spPr>
          <a:xfrm>
            <a:off x="8221312" y="4698990"/>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7</a:t>
            </a:r>
            <a:endParaRPr lang="en-US" sz="1200" dirty="0">
              <a:solidFill>
                <a:schemeClr val="bg1"/>
              </a:solidFill>
              <a:latin typeface="Calibri" panose="020F0502020204030204" pitchFamily="34" charset="0"/>
              <a:cs typeface="Calibri" panose="020F0502020204030204" pitchFamily="34" charset="0"/>
            </a:endParaRPr>
          </a:p>
        </p:txBody>
      </p:sp>
      <p:sp>
        <p:nvSpPr>
          <p:cNvPr id="211" name="TextBox 210"/>
          <p:cNvSpPr txBox="1"/>
          <p:nvPr/>
        </p:nvSpPr>
        <p:spPr>
          <a:xfrm>
            <a:off x="4777339" y="3402276"/>
            <a:ext cx="304800" cy="276999"/>
          </a:xfrm>
          <a:prstGeom prst="rect">
            <a:avLst/>
          </a:prstGeom>
          <a:solidFill>
            <a:schemeClr val="accent3">
              <a:lumMod val="75000"/>
            </a:schemeClr>
          </a:solidFill>
        </p:spPr>
        <p:txBody>
          <a:bodyPr wrap="square" rtlCol="0">
            <a:spAutoFit/>
          </a:bodyPr>
          <a:lstStyle/>
          <a:p>
            <a:pPr algn="ctr"/>
            <a:r>
              <a:rPr lang="en-US" sz="1200" dirty="0" smtClean="0">
                <a:solidFill>
                  <a:schemeClr val="bg1"/>
                </a:solidFill>
                <a:latin typeface="Calibri" panose="020F0502020204030204" pitchFamily="34" charset="0"/>
                <a:cs typeface="Calibri" panose="020F0502020204030204" pitchFamily="34" charset="0"/>
              </a:rPr>
              <a:t>4</a:t>
            </a:r>
            <a:endParaRPr lang="en-US" sz="1200" dirty="0">
              <a:solidFill>
                <a:schemeClr val="bg1"/>
              </a:solidFill>
              <a:latin typeface="Calibri" panose="020F0502020204030204" pitchFamily="34" charset="0"/>
              <a:cs typeface="Calibri" panose="020F0502020204030204" pitchFamily="34" charset="0"/>
            </a:endParaRPr>
          </a:p>
        </p:txBody>
      </p:sp>
      <p:sp>
        <p:nvSpPr>
          <p:cNvPr id="24" name="Rectangle 23"/>
          <p:cNvSpPr/>
          <p:nvPr/>
        </p:nvSpPr>
        <p:spPr>
          <a:xfrm>
            <a:off x="2580376" y="5076751"/>
            <a:ext cx="4829376" cy="1400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5"/>
          <a:stretch>
            <a:fillRect/>
          </a:stretch>
        </p:blipFill>
        <p:spPr>
          <a:xfrm>
            <a:off x="2794075" y="1368095"/>
            <a:ext cx="4904403" cy="1292929"/>
          </a:xfrm>
          <a:prstGeom prst="rect">
            <a:avLst/>
          </a:prstGeom>
        </p:spPr>
      </p:pic>
    </p:spTree>
    <p:extLst>
      <p:ext uri="{BB962C8B-B14F-4D97-AF65-F5344CB8AC3E}">
        <p14:creationId xmlns:p14="http://schemas.microsoft.com/office/powerpoint/2010/main" val="101863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5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0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1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2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0" presetClass="path" presetSubtype="0" accel="50000" decel="50000" fill="hold" grpId="0" nodeType="clickEffect">
                                  <p:stCondLst>
                                    <p:cond delay="0"/>
                                  </p:stCondLst>
                                  <p:childTnLst>
                                    <p:animMotion origin="layout" path="M -1.66667E-6 2.59259E-6 L -1.66667E-6 0.00046 C -1.66667E-6 -0.02361 -1.66667E-6 -0.04792 0.00052 -0.07153 C 0.0007 -0.08287 0.00104 -0.09422 0.00139 -0.1051 C 0.00191 -0.11644 0.00226 -0.11273 0.0033 -0.12107 C 0.00608 -0.14306 0.00278 -0.12107 0.00521 -0.13472 C 0.0059 -0.13843 0.00608 -0.14121 0.00695 -0.14468 C 0.00799 -0.14769 0.00938 -0.15209 0.01077 -0.15486 C 0.01146 -0.15579 0.01198 -0.15718 0.0125 -0.15787 C 0.01441 -0.15903 0.01649 -0.15972 0.0184 -0.16088 C 0.02327 -0.16343 0.01945 -0.16135 0.02674 -0.16389 C 0.03646 -0.16574 0.02604 -0.16412 0.04184 -0.16574 L 0.07743 -0.16389 C 0.07952 -0.16343 0.08177 -0.16204 0.08403 -0.16181 C 0.08802 -0.16135 0.09202 -0.16111 0.09618 -0.16088 C 0.11007 -0.15718 0.09271 -0.16135 0.12066 -0.15787 C 0.12188 -0.15764 0.12761 -0.15533 0.12899 -0.15486 C 0.13073 -0.15417 0.13472 -0.15209 0.13472 -0.15185 C 0.13542 -0.15116 0.13594 -0.15 0.13646 -0.14908 C 0.13698 -0.14769 0.13698 -0.1456 0.1375 -0.14468 C 0.13802 -0.14306 0.13872 -0.14167 0.13941 -0.14028 C 0.13959 -0.13866 0.13993 -0.13727 0.14011 -0.13588 C 0.14063 -0.1338 0.1408 -0.13195 0.14132 -0.12963 C 0.14167 -0.12847 0.14236 -0.12685 0.14306 -0.1257 C 0.14358 -0.12084 0.14427 -0.11597 0.14497 -0.11088 C 0.14601 -0.10093 0.14531 -0.1051 0.14688 -0.09815 C 0.14705 -0.0669 0.14722 -0.03658 0.14774 -0.00579 C 0.14774 -0.00232 0.14913 0.00092 0.14913 0.0044 C 0.14913 0.04004 0.14827 0.00578 0.14688 0.02222 C 0.14653 0.02361 0.14688 0.02592 0.14688 0.02847 L 0.14913 0.02037 " pathEditMode="relative" rAng="0" ptsTypes="AAAAAAAAAAAAAAAAAAAAAAAAAAAAAAA">
                                      <p:cBhvr>
                                        <p:cTn id="120" dur="2000" fill="hold"/>
                                        <p:tgtEl>
                                          <p:spTgt spid="195"/>
                                        </p:tgtEl>
                                        <p:attrNameLst>
                                          <p:attrName>ppt_x</p:attrName>
                                          <p:attrName>ppt_y</p:attrName>
                                        </p:attrNameLst>
                                      </p:cBhvr>
                                      <p:rCtr x="7448" y="-6875"/>
                                    </p:animMotion>
                                  </p:childTnLst>
                                </p:cTn>
                              </p:par>
                            </p:childTnLst>
                          </p:cTn>
                        </p:par>
                      </p:childTnLst>
                    </p:cTn>
                  </p:par>
                  <p:par>
                    <p:cTn id="121" fill="hold">
                      <p:stCondLst>
                        <p:cond delay="indefinite"/>
                      </p:stCondLst>
                      <p:childTnLst>
                        <p:par>
                          <p:cTn id="122" fill="hold">
                            <p:stCondLst>
                              <p:cond delay="0"/>
                            </p:stCondLst>
                            <p:childTnLst>
                              <p:par>
                                <p:cTn id="123" presetID="0" presetClass="path" presetSubtype="0" accel="50000" decel="50000" fill="hold" grpId="0" nodeType="clickEffect">
                                  <p:stCondLst>
                                    <p:cond delay="0"/>
                                  </p:stCondLst>
                                  <p:childTnLst>
                                    <p:animMotion origin="layout" path="M 1.11111E-6 -3.7037E-6 L 1.11111E-6 0.00024 C -0.00017 -0.01319 -0.00035 -0.02639 -0.00087 -0.03935 C -0.00104 -0.04375 -0.00174 -0.04791 -0.00174 -0.05208 C -0.00174 -0.06226 -0.00122 -0.07245 -0.00087 -0.08264 C -0.0007 -0.08773 -0.00035 -0.09282 1.11111E-6 -0.09791 C 0.00104 -0.11134 0.00035 -0.10671 0.00191 -0.11551 C 0.00226 -0.1206 0.00243 -0.12569 0.00295 -0.13078 C 0.00312 -0.13287 0.00364 -0.13495 0.00382 -0.13703 C 0.00417 -0.13958 0.00451 -0.14213 0.00486 -0.14467 C 0.00503 -0.14652 0.00538 -0.14814 0.00573 -0.14976 C 0.00712 -0.15532 0.00694 -0.1581 0.01059 -0.16134 C 0.01146 -0.16203 0.0125 -0.16203 0.01337 -0.1625 C 0.01406 -0.16342 0.01458 -0.16435 0.01528 -0.16504 C 0.01614 -0.16574 0.01719 -0.16597 0.01823 -0.16643 C 0.02344 -0.16805 0.0276 -0.16828 0.03333 -0.16898 C 0.05972 -0.17129 0.04167 -0.16875 0.0592 -0.17129 L 0.14201 -0.17014 C 0.16528 -0.16944 0.14826 -0.16944 0.16285 -0.16759 C 0.16771 -0.16713 0.17239 -0.16689 0.17726 -0.16643 C 0.18003 -0.16597 0.18281 -0.16527 0.18576 -0.16504 L 0.2533 -0.1625 L 0.28194 -0.16134 C 0.28403 -0.16064 0.2901 -0.15879 0.29149 -0.1574 C 0.29514 -0.15416 0.29323 -0.15532 0.29722 -0.1537 C 0.30069 -0.13981 0.29514 -0.16088 0.3 -0.14606 C 0.30087 -0.14351 0.30121 -0.14097 0.30191 -0.13842 C 0.30191 -0.13819 0.30382 -0.13078 0.30382 -0.13055 L 0.30486 -0.12314 C 0.30451 -0.10463 0.30451 -0.08588 0.30382 -0.06736 C 0.30382 -0.0662 0.30191 -0.05347 0.30104 -0.04953 C 0.30035 -0.04699 0.29913 -0.04189 0.29913 -0.04166 C 0.30069 -0.02129 0.30069 -0.02592 0.29913 0.00371 C 0.29896 0.0044 0.29844 0.00463 0.29809 0.0051 L 0.29913 0.0051 L 0.29913 0.00533 L 0.29913 0.0051 " pathEditMode="relative" rAng="0" ptsTypes="AAAAAAAAAAAAAAAAAAAAAAAAAAAAAAAAAAAAA">
                                      <p:cBhvr>
                                        <p:cTn id="124" dur="2000" fill="hold"/>
                                        <p:tgtEl>
                                          <p:spTgt spid="192"/>
                                        </p:tgtEl>
                                        <p:attrNameLst>
                                          <p:attrName>ppt_x</p:attrName>
                                          <p:attrName>ppt_y</p:attrName>
                                        </p:attrNameLst>
                                      </p:cBhvr>
                                      <p:rCtr x="15156" y="-8310"/>
                                    </p:animMotion>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1" nodeType="clickEffect">
                                  <p:stCondLst>
                                    <p:cond delay="0"/>
                                  </p:stCondLst>
                                  <p:childTnLst>
                                    <p:animMotion origin="layout" path="M 0.14913 0.02037 L 0.14913 0.0206 C 0.14931 -0.03125 0.14931 -0.08287 0.15 -0.13449 C 0.15 -0.13681 0.15052 -0.13889 0.15087 -0.14097 C 0.15122 -0.14213 0.15122 -0.14375 0.15191 -0.14468 C 0.15469 -0.14838 0.15938 -0.15139 0.16337 -0.15232 L 0.16806 -0.15371 C 0.16927 -0.1544 0.17066 -0.15533 0.17188 -0.15625 C 0.17274 -0.15672 0.17379 -0.15741 0.17465 -0.15741 C 0.19149 -0.1581 0.20834 -0.15834 0.22518 -0.15857 L 0.26893 -0.15741 C 0.26997 -0.15741 0.27084 -0.15648 0.27188 -0.15625 C 0.27431 -0.15556 0.27691 -0.15533 0.27934 -0.15486 C 0.28108 -0.15463 0.28264 -0.15394 0.2842 -0.15371 C 0.28507 -0.15278 0.28594 -0.15185 0.28698 -0.15116 C 0.28785 -0.15047 0.28906 -0.15047 0.28993 -0.14977 C 0.29271 -0.14722 0.29393 -0.14329 0.29566 -0.13959 C 0.29584 -0.13797 0.29618 -0.13635 0.29653 -0.13449 C 0.29688 -0.13334 0.2974 -0.13218 0.29757 -0.13079 C 0.29861 -0.12315 0.29861 -0.11551 0.29948 -0.10787 C 0.29965 -0.10625 0.3 -0.10463 0.30035 -0.10278 C 0.3007 -0.1007 0.30104 -0.09861 0.30139 -0.09653 C 0.30104 -0.07662 0.30122 -0.05672 0.30035 -0.03681 C 0.30018 -0.03426 0.29913 -0.03172 0.29844 -0.02917 C 0.29705 -0.02385 0.29774 -0.02662 0.29653 -0.02037 C 0.29757 0.00092 0.29514 -0.00602 0.29844 0.00254 L 0.29844 0.00278 " pathEditMode="relative" rAng="0" ptsTypes="AAAAAAAAAAAAAAAAAAAAAAAAAAA">
                                      <p:cBhvr>
                                        <p:cTn id="128" dur="2000" fill="hold"/>
                                        <p:tgtEl>
                                          <p:spTgt spid="195"/>
                                        </p:tgtEl>
                                        <p:attrNameLst>
                                          <p:attrName>ppt_x</p:attrName>
                                          <p:attrName>ppt_y</p:attrName>
                                        </p:attrNameLst>
                                      </p:cBhvr>
                                      <p:rCtr x="7604" y="-8935"/>
                                    </p:animMotion>
                                  </p:childTnLst>
                                </p:cTn>
                              </p:par>
                            </p:childTnLst>
                          </p:cTn>
                        </p:par>
                      </p:childTnLst>
                    </p:cTn>
                  </p:par>
                  <p:par>
                    <p:cTn id="129" fill="hold">
                      <p:stCondLst>
                        <p:cond delay="indefinite"/>
                      </p:stCondLst>
                      <p:childTnLst>
                        <p:par>
                          <p:cTn id="130" fill="hold">
                            <p:stCondLst>
                              <p:cond delay="0"/>
                            </p:stCondLst>
                            <p:childTnLst>
                              <p:par>
                                <p:cTn id="131" presetID="0" presetClass="path" presetSubtype="0" accel="50000" decel="50000" fill="hold" grpId="0" nodeType="clickEffect">
                                  <p:stCondLst>
                                    <p:cond delay="0"/>
                                  </p:stCondLst>
                                  <p:childTnLst>
                                    <p:animMotion origin="layout" path="M -0.00208 0.02014 L -0.00208 0.02037 C -0.00191 -0.03287 -0.00208 -0.08588 -0.00121 -0.13866 C -0.00121 -0.14144 -0.00121 -0.14537 0.0007 -0.1463 L 0.00643 -0.14884 C 0.0099 -0.15185 0.0099 -0.15255 0.01493 -0.15255 L 0.12257 -0.15139 L 0.1349 -0.15023 C 0.14601 -0.14884 0.14219 -0.15023 0.14827 -0.14769 C 0.14844 -0.14167 0.14879 -0.13565 0.14913 -0.12986 C 0.14948 -0.12546 0.15018 -0.1213 0.15018 -0.11713 C 0.15018 -0.0956 0.14965 -0.07384 0.14913 -0.05232 C 0.14896 -0.04838 0.14774 -0.03889 0.14722 -0.03449 C 0.14757 -0.03032 0.14774 -0.02616 0.14827 -0.02199 C 0.14844 -0.01921 0.14896 -0.0169 0.14913 -0.01435 C 0.14931 -0.01181 0.14913 -0.00926 0.14913 -0.00671 L 0.14913 -0.00648 " pathEditMode="relative" rAng="0" ptsTypes="AAAAAAAAAAAAAAAAA">
                                      <p:cBhvr>
                                        <p:cTn id="132" dur="2000" fill="hold"/>
                                        <p:tgtEl>
                                          <p:spTgt spid="189"/>
                                        </p:tgtEl>
                                        <p:attrNameLst>
                                          <p:attrName>ppt_x</p:attrName>
                                          <p:attrName>ppt_y</p:attrName>
                                        </p:attrNameLst>
                                      </p:cBhvr>
                                      <p:rCtr x="7604" y="-8634"/>
                                    </p:animMotion>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2" nodeType="clickEffect">
                                  <p:stCondLst>
                                    <p:cond delay="0"/>
                                  </p:stCondLst>
                                  <p:childTnLst>
                                    <p:animMotion origin="layout" path="M 0.29948 0.02014 L 0.29948 0.0206 C 0.29983 0.01041 0.29983 -0.00347 0.30139 -0.01412 C 0.30156 -0.01528 0.30209 -0.01713 0.30226 -0.01829 C 0.30261 -0.0206 0.30295 -0.02246 0.3033 -0.025 C 0.30347 -0.02662 0.30382 -0.02847 0.30417 -0.03056 C 0.30452 -0.03264 0.30469 -0.03449 0.30521 -0.03681 C 0.30573 -0.04051 0.30643 -0.04329 0.30712 -0.04607 C 0.30747 -0.04838 0.30764 -0.0507 0.30799 -0.05278 C 0.30834 -0.05486 0.30868 -0.05625 0.3092 -0.05834 C 0.30834 -0.06875 0.30834 -0.07523 0.30712 -0.08542 C 0.3066 -0.08889 0.3059 -0.09144 0.30521 -0.09445 C 0.30486 -0.09885 0.30469 -0.10347 0.30417 -0.10787 C 0.30399 -0.10949 0.30399 -0.11135 0.3033 -0.1132 C 0.30226 -0.11505 0.3007 -0.11621 0.29948 -0.11852 C 0.29844 -0.11945 0.29792 -0.12176 0.29653 -0.12222 C 0.28941 -0.1257 0.29827 -0.12107 0.2908 -0.12639 C 0.28993 -0.12685 0.28889 -0.12732 0.28802 -0.12778 C 0.28646 -0.12871 0.2849 -0.12986 0.28316 -0.13056 C 0.28229 -0.13102 0.28125 -0.13102 0.28038 -0.13218 C 0.27899 -0.13241 0.27795 -0.13357 0.27656 -0.13449 C 0.275 -0.13542 0.27344 -0.13542 0.27188 -0.13588 C 0.26615 -0.13773 0.26684 -0.13843 0.26215 -0.14005 C 0.25834 -0.14074 0.25452 -0.14167 0.2507 -0.14236 C 0.24879 -0.14283 0.24688 -0.14329 0.24497 -0.14375 C 0.22882 -0.14607 0.23802 -0.14445 0.21719 -0.1463 C 0.21528 -0.14676 0.21337 -0.14746 0.21146 -0.14792 C 0.1882 -0.1507 0.20122 -0.14722 0.18959 -0.14977 L 0.01545 -0.14908 C 0.01337 -0.14908 0.01163 -0.14746 0.00972 -0.1463 C 0.00538 -0.14445 0.00781 -0.1456 0.00209 -0.14375 C -0.00434 -0.13773 0.00347 -0.1456 -0.00555 -0.13449 C -0.0125 -0.1257 -0.00312 -0.14074 -0.01215 -0.125 C -0.01441 -0.11621 -0.0118 -0.12732 -0.01406 -0.11435 C -0.01423 -0.1132 -0.01476 -0.11135 -0.0151 -0.11065 C -0.0158 -0.10417 -0.01719 -0.09931 -0.0151 -0.09283 C -0.01458 -0.09144 -0.01319 -0.09144 -0.01215 -0.09051 C -0.0118 -0.08727 -0.01163 -0.08426 -0.01128 -0.08079 C -0.01094 -0.07963 -0.01041 -0.07847 -0.01024 -0.07709 C -0.00989 -0.07408 -0.00955 -0.07176 -0.00937 -0.06898 C -0.00868 -0.05718 -0.00851 -0.04468 -0.00746 -0.03287 C -0.00712 -0.0294 -0.00694 -0.0257 -0.00642 -0.02222 C -0.00625 -0.02107 -0.00573 -0.01991 -0.00555 -0.01829 C -0.00521 -0.01667 -0.00486 -0.01505 -0.00451 -0.01297 C -0.00416 -0.01042 -0.00416 -0.00741 -0.00364 -0.0051 C -0.00295 -0.00232 -0.00104 2.59259E-6 0.00018 0.00162 C 0.00243 0.01157 0.00018 -0.0007 0.00018 0.01111 C 0.00018 0.01944 0.00087 0.02778 0.00122 0.03657 C 0.00087 0.0412 0.00018 0.04606 0.00018 0.05162 C 0.00018 0.05278 0.00122 0.04838 0.00122 0.04676 C 0.00122 0.04282 0.00018 0.03495 0.00018 0.03518 L 0.00018 0.03495 " pathEditMode="relative" rAng="0" ptsTypes="AAAAAAAAAAAAAAAAAAAAAAAAAAAAAAAAAAAAAAAAAAAAAAAAAAAA">
                                      <p:cBhvr>
                                        <p:cTn id="136" dur="2000" fill="hold"/>
                                        <p:tgtEl>
                                          <p:spTgt spid="195"/>
                                        </p:tgtEl>
                                        <p:attrNameLst>
                                          <p:attrName>ppt_x</p:attrName>
                                          <p:attrName>ppt_y</p:attrName>
                                        </p:attrNameLst>
                                      </p:cBhvr>
                                      <p:rCtr x="-15313" y="-6921"/>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1" nodeType="clickEffect">
                                  <p:stCondLst>
                                    <p:cond delay="0"/>
                                  </p:stCondLst>
                                  <p:childTnLst>
                                    <p:animMotion origin="layout" path="M 0.29913 0.0051 L 0.29913 0.00579 C 0.29913 -0.00277 0.2993 -0.01041 0.3 -0.01828 C 0.30017 -0.02245 0.30035 -0.02662 0.30104 -0.03055 C 0.30121 -0.03518 0.30139 -0.03981 0.30191 -0.04467 C 0.30226 -0.05092 0.30226 -0.05717 0.3026 -0.06342 C 0.3026 -0.06504 0.30347 -0.06643 0.30347 -0.06805 C 0.30677 -0.0875 0.30451 -0.07453 0.30677 -0.08495 C 0.30642 -0.10208 0.30625 -0.11898 0.30555 -0.13611 C 0.30538 -0.14814 0.30538 -0.14699 0.30347 -0.15463 C 0.30347 -0.15856 0.30312 -0.16504 0.30191 -0.16898 C 0.30121 -0.17037 0.30087 -0.17199 0.3 -0.17361 C 0.29913 -0.1743 0.29792 -0.1743 0.29705 -0.175 C 0.29601 -0.17592 0.29549 -0.17731 0.29444 -0.17824 C 0.29236 -0.17963 0.28906 -0.18055 0.28698 -0.18125 C 0.28576 -0.18148 0.2842 -0.18287 0.28299 -0.18287 C 0.26146 -0.18356 0.24028 -0.18356 0.21892 -0.18356 C 0.20243 -0.18356 0.18576 -0.18356 0.16927 -0.18287 C 0.16736 -0.18264 0.1658 -0.18078 0.16389 -0.17963 L 0.16094 -0.17824 C 0.15955 -0.17662 0.15746 -0.1743 0.15642 -0.17176 C 0.15278 -0.1618 0.15851 -0.17176 0.15347 -0.16389 C 0.15312 -0.16273 0.15295 -0.16088 0.15243 -0.15949 C 0.15208 -0.15509 0.15104 -0.14722 0.15104 -0.14699 C 0.15104 -0.10092 0.15174 -0.05486 0.15174 -0.00902 L 0.15104 -0.00902 C 0.15104 -0.00879 0.15017 -0.00879 0.15017 -0.00856 " pathEditMode="relative" rAng="0" ptsTypes="AAAAAAAAAAAAAAAAAAAAAAAAAAA">
                                      <p:cBhvr>
                                        <p:cTn id="140" dur="2000" fill="hold"/>
                                        <p:tgtEl>
                                          <p:spTgt spid="192"/>
                                        </p:tgtEl>
                                        <p:attrNameLst>
                                          <p:attrName>ppt_x</p:attrName>
                                          <p:attrName>ppt_y</p:attrName>
                                        </p:attrNameLst>
                                      </p:cBhvr>
                                      <p:rCtr x="-7066" y="-9398"/>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00018 0.03495 L 0.00018 0.03518 C -0.00173 0.00416 -0.00139 0.01666 0.00018 -0.03125 C 0.00052 -0.04676 0.0007 -0.03935 0.00191 -0.05023 C 0.00243 -0.05371 0.00261 -0.05718 0.00295 -0.06042 C 0.0033 -0.07199 0.00278 -0.08635 0.00486 -0.09861 C 0.00504 -0.1 0.00556 -0.10116 0.00573 -0.10232 C 0.0066 -0.10949 0.00643 -0.11042 0.00764 -0.11644 C 0.00834 -0.11922 0.00886 -0.12176 0.01059 -0.12408 C 0.01146 -0.125 0.0125 -0.1257 0.01337 -0.12662 C 0.01406 -0.12894 0.01459 -0.13241 0.01632 -0.13426 C 0.01684 -0.13472 0.02274 -0.13658 0.02292 -0.13681 C 0.02396 -0.13704 0.02483 -0.13773 0.02587 -0.13797 C 0.03368 -0.14005 0.04167 -0.13982 0.04965 -0.14051 C 0.05243 -0.14074 0.05538 -0.14144 0.05816 -0.14167 C 0.06528 -0.14167 0.10695 -0.14144 0.12396 -0.13935 C 0.12518 -0.13912 0.12639 -0.1382 0.12778 -0.13797 C 0.13125 -0.13727 0.13472 -0.13704 0.1382 -0.13681 C 0.14028 -0.13588 0.14636 -0.13403 0.14774 -0.13287 L 0.1507 -0.13033 C 0.15122 -0.12917 0.15209 -0.12801 0.15261 -0.12662 C 0.15608 -0.11713 0.15261 -0.0926 0.15261 -0.09213 C 0.15226 -0.08588 0.15191 -0.07963 0.15156 -0.07315 C 0.15122 -0.05672 0.15104 -0.04005 0.1507 -0.02361 C 0.14965 0.01065 0.14965 -0.01644 0.14965 -0.00579 L 0.14965 -0.00556 " pathEditMode="relative" rAng="0" ptsTypes="AAAAAAAAAAAAAAAAAAAAAAAAAA">
                                      <p:cBhvr>
                                        <p:cTn id="144" dur="2000" fill="hold"/>
                                        <p:tgtEl>
                                          <p:spTgt spid="195"/>
                                        </p:tgtEl>
                                        <p:attrNameLst>
                                          <p:attrName>ppt_x</p:attrName>
                                          <p:attrName>ppt_y</p:attrName>
                                        </p:attrNameLst>
                                      </p:cBhvr>
                                      <p:rCtr x="7622" y="-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6" grpId="0"/>
      <p:bldP spid="107" grpId="0"/>
      <p:bldP spid="108" grpId="0"/>
      <p:bldP spid="112" grpId="0"/>
      <p:bldP spid="115" grpId="0"/>
      <p:bldP spid="119" grpId="0"/>
      <p:bldP spid="131" grpId="0"/>
      <p:bldP spid="133" grpId="0"/>
      <p:bldP spid="148" grpId="0"/>
      <p:bldP spid="149" grpId="0"/>
      <p:bldP spid="150" grpId="0"/>
      <p:bldP spid="165" grpId="0"/>
      <p:bldP spid="167" grpId="0"/>
      <p:bldP spid="189" grpId="0" animBg="1"/>
      <p:bldP spid="192" grpId="0" animBg="1"/>
      <p:bldP spid="192" grpId="1" animBg="1"/>
      <p:bldP spid="195" grpId="0" animBg="1"/>
      <p:bldP spid="195" grpId="1" animBg="1"/>
      <p:bldP spid="195" grpId="2" animBg="1"/>
      <p:bldP spid="195" grpId="3" animBg="1"/>
      <p:bldP spid="23" grpId="0" animBg="1"/>
      <p:bldP spid="206" grpId="0" animBg="1"/>
      <p:bldP spid="207" grpId="0" animBg="1"/>
      <p:bldP spid="208" grpId="0" animBg="1"/>
      <p:bldP spid="209" grpId="0" animBg="1"/>
      <p:bldP spid="210" grpId="0" animBg="1"/>
      <p:bldP spid="211" grpId="0" animBg="1"/>
      <p:bldP spid="24" grpId="0" animBg="1"/>
      <p:bldP spid="2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What about the number of moves?</a:t>
                </a: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i="1" dirty="0">
                  <a:latin typeface="Calibri" panose="020F0502020204030204" pitchFamily="34" charset="0"/>
                  <a:cs typeface="Calibri" panose="020F0502020204030204" pitchFamily="34" charset="0"/>
                </a:endParaRPr>
              </a:p>
              <a:p>
                <a:pPr marL="82296" indent="0" algn="just">
                  <a:spcBef>
                    <a:spcPts val="0"/>
                  </a:spcBef>
                  <a:buNone/>
                </a:pPr>
                <a:endParaRPr lang="en-US" sz="1600" i="1"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denote the number of moves. It is immediate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we have</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r>
                        <a:rPr lang="en-US" sz="1600" b="0" i="0"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For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oMath>
                </a14:m>
                <a:r>
                  <a:rPr lang="en-US" sz="1600" dirty="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 for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oMath>
                </a14:m>
                <a:r>
                  <a:rPr lang="en-US" sz="1600" dirty="0" smtClean="0"/>
                  <a:t>,</a:t>
                </a:r>
                <a:endParaRPr lang="en-US" sz="1600" dirty="0"/>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104" name="Picture 103"/>
          <p:cNvPicPr>
            <a:picLocks noChangeAspect="1"/>
          </p:cNvPicPr>
          <p:nvPr/>
        </p:nvPicPr>
        <p:blipFill>
          <a:blip r:embed="rId5"/>
          <a:stretch>
            <a:fillRect/>
          </a:stretch>
        </p:blipFill>
        <p:spPr>
          <a:xfrm>
            <a:off x="2732446" y="1600200"/>
            <a:ext cx="4904403" cy="1292929"/>
          </a:xfrm>
          <a:prstGeom prst="rect">
            <a:avLst/>
          </a:prstGeom>
        </p:spPr>
      </p:pic>
      <mc:AlternateContent xmlns:mc="http://schemas.openxmlformats.org/markup-compatibility/2006" xmlns:a14="http://schemas.microsoft.com/office/drawing/2010/main">
        <mc:Choice Requires="a14">
          <p:sp>
            <p:nvSpPr>
              <p:cNvPr id="106" name="TextBox 105"/>
              <p:cNvSpPr txBox="1"/>
              <p:nvPr/>
            </p:nvSpPr>
            <p:spPr>
              <a:xfrm>
                <a:off x="4063279" y="3959140"/>
                <a:ext cx="193133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2</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m:t>
                      </m:r>
                    </m:oMath>
                  </m:oMathPara>
                </a14:m>
                <a:endParaRPr lang="en-US" sz="1600" dirty="0"/>
              </a:p>
            </p:txBody>
          </p:sp>
        </mc:Choice>
        <mc:Fallback xmlns="">
          <p:sp>
            <p:nvSpPr>
              <p:cNvPr id="106" name="TextBox 105"/>
              <p:cNvSpPr txBox="1">
                <a:spLocks noRot="1" noChangeAspect="1" noMove="1" noResize="1" noEditPoints="1" noAdjustHandles="1" noChangeArrowheads="1" noChangeShapeType="1" noTextEdit="1"/>
              </p:cNvSpPr>
              <p:nvPr/>
            </p:nvSpPr>
            <p:spPr>
              <a:xfrm>
                <a:off x="4063279" y="3959140"/>
                <a:ext cx="1931333" cy="3385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3505201" y="4241382"/>
                <a:ext cx="28709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2,</m:t>
                      </m:r>
                    </m:oMath>
                  </m:oMathPara>
                </a14:m>
                <a:endParaRPr lang="en-US" sz="16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505201" y="4241382"/>
                <a:ext cx="2870922"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3500847" y="4540584"/>
                <a:ext cx="28709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3</m:t>
                          </m:r>
                        </m:sup>
                      </m:s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oMath>
                  </m:oMathPara>
                </a14:m>
                <a:endParaRPr lang="en-US" sz="1600" dirty="0"/>
              </a:p>
            </p:txBody>
          </p:sp>
        </mc:Choice>
        <mc:Fallback xmlns="">
          <p:sp>
            <p:nvSpPr>
              <p:cNvPr id="108" name="TextBox 107"/>
              <p:cNvSpPr txBox="1">
                <a:spLocks noRot="1" noChangeAspect="1" noMove="1" noResize="1" noEditPoints="1" noAdjustHandles="1" noChangeArrowheads="1" noChangeShapeType="1" noTextEdit="1"/>
              </p:cNvSpPr>
              <p:nvPr/>
            </p:nvSpPr>
            <p:spPr>
              <a:xfrm>
                <a:off x="3500847" y="4540584"/>
                <a:ext cx="2870922"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3496493" y="4818092"/>
                <a:ext cx="28709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   .   .</m:t>
                      </m:r>
                    </m:oMath>
                  </m:oMathPara>
                </a14:m>
                <a:endParaRPr lang="en-US" sz="16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3496493" y="4818092"/>
                <a:ext cx="2870922"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3597077" y="5117294"/>
                <a:ext cx="287092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smtClean="0">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oMath>
                  </m:oMathPara>
                </a14:m>
                <a:endParaRPr lang="en-US" sz="16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3597077" y="5117294"/>
                <a:ext cx="2870922" cy="3385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3008447" y="5899900"/>
                <a:ext cx="4224386" cy="338554"/>
              </a:xfrm>
              <a:prstGeom prst="rect">
                <a:avLst/>
              </a:prstGeom>
              <a:solidFill>
                <a:schemeClr val="accent2">
                  <a:lumMod val="40000"/>
                  <a:lumOff val="60000"/>
                </a:schemeClr>
              </a:solidFill>
            </p:spPr>
            <p:txBody>
              <a:bodyPr wrap="square" rtlCol="0">
                <a:spAutoFit/>
              </a:bodyPr>
              <a:lstStyle/>
              <a:p>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=1+2+</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sup>
                    </m:sSup>
                    <m:r>
                      <a:rPr lang="en-US" sz="1600" b="0" i="1" smtClean="0">
                        <a:latin typeface="Cambria Math" panose="02040503050406030204" pitchFamily="18" charset="0"/>
                        <a:cs typeface="Calibri" panose="020F0502020204030204" pitchFamily="34" charset="0"/>
                      </a:rPr>
                      <m:t>−1</m:t>
                    </m:r>
                  </m:oMath>
                </a14:m>
                <a:r>
                  <a:rPr lang="en-US" sz="1600" dirty="0" smtClean="0"/>
                  <a:t>.</a:t>
                </a:r>
                <a:endParaRPr lang="en-US" sz="1600" dirty="0"/>
              </a:p>
            </p:txBody>
          </p:sp>
        </mc:Choice>
        <mc:Fallback xmlns="">
          <p:sp>
            <p:nvSpPr>
              <p:cNvPr id="112" name="TextBox 111"/>
              <p:cNvSpPr txBox="1">
                <a:spLocks noRot="1" noChangeAspect="1" noMove="1" noResize="1" noEditPoints="1" noAdjustHandles="1" noChangeArrowheads="1" noChangeShapeType="1" noTextEdit="1"/>
              </p:cNvSpPr>
              <p:nvPr/>
            </p:nvSpPr>
            <p:spPr>
              <a:xfrm>
                <a:off x="3008447" y="5899900"/>
                <a:ext cx="4224386" cy="338554"/>
              </a:xfrm>
              <a:prstGeom prst="rect">
                <a:avLst/>
              </a:prstGeom>
              <a:blipFill rotWithShape="0">
                <a:blip r:embed="rId11"/>
                <a:stretch>
                  <a:fillRect t="-5455" b="-2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527047" y="3600790"/>
                <a:ext cx="7315200" cy="1828800"/>
              </a:xfrm>
              <a:prstGeom prst="rect">
                <a:avLst/>
              </a:prstGeom>
              <a:solidFill>
                <a:schemeClr val="accent3">
                  <a:lumMod val="50000"/>
                </a:schemeClr>
              </a:solidFill>
            </p:spPr>
            <p:txBody>
              <a:bodyPr wrap="square" rtlCol="0" anchor="ctr">
                <a:spAutoFit/>
              </a:bodyPr>
              <a:lstStyle/>
              <a:p>
                <a:r>
                  <a:rPr lang="en-US" sz="1600" dirty="0" smtClean="0">
                    <a:solidFill>
                      <a:schemeClr val="bg1"/>
                    </a:solidFill>
                    <a:latin typeface="Calibri" panose="020F0502020204030204" pitchFamily="34" charset="0"/>
                    <a:cs typeface="Calibri" panose="020F0502020204030204" pitchFamily="34" charset="0"/>
                  </a:rPr>
                  <a:t>For </a:t>
                </a:r>
                <a14:m>
                  <m:oMath xmlns:m="http://schemas.openxmlformats.org/officeDocument/2006/math">
                    <m:r>
                      <a:rPr lang="en-US" sz="1600" b="0" i="1" smtClean="0">
                        <a:solidFill>
                          <a:schemeClr val="bg1"/>
                        </a:solidFill>
                        <a:latin typeface="Cambria Math" panose="02040503050406030204" pitchFamily="18" charset="0"/>
                      </a:rPr>
                      <m:t>𝑛</m:t>
                    </m:r>
                    <m:r>
                      <a:rPr lang="en-US" sz="1600" b="0" i="0" smtClean="0">
                        <a:solidFill>
                          <a:schemeClr val="bg1"/>
                        </a:solidFill>
                        <a:latin typeface="Cambria Math" panose="02040503050406030204" pitchFamily="18" charset="0"/>
                      </a:rPr>
                      <m:t>=64</m:t>
                    </m:r>
                  </m:oMath>
                </a14:m>
                <a:r>
                  <a:rPr lang="en-US" sz="1600" dirty="0" smtClean="0">
                    <a:solidFill>
                      <a:schemeClr val="bg1"/>
                    </a:solidFill>
                    <a:latin typeface="Calibri" panose="020F0502020204030204" pitchFamily="34" charset="0"/>
                    <a:cs typeface="Calibri" panose="020F0502020204030204" pitchFamily="34" charset="0"/>
                  </a:rPr>
                  <a:t>, the number of moves is </a:t>
                </a:r>
                <a14:m>
                  <m:oMath xmlns:m="http://schemas.openxmlformats.org/officeDocument/2006/math">
                    <m:sSup>
                      <m:sSupPr>
                        <m:ctrlPr>
                          <a:rPr lang="en-US" sz="1600" i="1" smtClean="0">
                            <a:solidFill>
                              <a:schemeClr val="bg1"/>
                            </a:solidFill>
                            <a:latin typeface="Cambria Math" panose="02040503050406030204" pitchFamily="18" charset="0"/>
                          </a:rPr>
                        </m:ctrlPr>
                      </m:sSupPr>
                      <m:e>
                        <m:r>
                          <a:rPr lang="en-US" sz="1600" b="0" i="0" smtClean="0">
                            <a:solidFill>
                              <a:schemeClr val="bg1"/>
                            </a:solidFill>
                            <a:latin typeface="Cambria Math" panose="02040503050406030204" pitchFamily="18" charset="0"/>
                          </a:rPr>
                          <m:t>2</m:t>
                        </m:r>
                      </m:e>
                      <m:sup>
                        <m:r>
                          <a:rPr lang="en-US" sz="1600" b="0" i="0" smtClean="0">
                            <a:solidFill>
                              <a:schemeClr val="bg1"/>
                            </a:solidFill>
                            <a:latin typeface="Cambria Math" panose="02040503050406030204" pitchFamily="18" charset="0"/>
                          </a:rPr>
                          <m:t>64</m:t>
                        </m:r>
                      </m:sup>
                    </m:sSup>
                    <m:r>
                      <a:rPr lang="en-US" sz="1600" b="0" i="0" smtClean="0">
                        <a:solidFill>
                          <a:schemeClr val="bg1"/>
                        </a:solidFill>
                        <a:latin typeface="Cambria Math" panose="02040503050406030204" pitchFamily="18" charset="0"/>
                      </a:rPr>
                      <m:t>−1</m:t>
                    </m:r>
                  </m:oMath>
                </a14:m>
                <a:r>
                  <a:rPr lang="en-US" sz="1600" dirty="0" smtClean="0">
                    <a:solidFill>
                      <a:schemeClr val="bg1"/>
                    </a:solidFill>
                    <a:latin typeface="Calibri" panose="020F0502020204030204" pitchFamily="34" charset="0"/>
                    <a:cs typeface="Calibri" panose="020F0502020204030204" pitchFamily="34" charset="0"/>
                  </a:rPr>
                  <a:t>. </a:t>
                </a:r>
                <a:r>
                  <a:rPr lang="en-US" sz="1600" dirty="0" smtClean="0">
                    <a:solidFill>
                      <a:schemeClr val="bg1"/>
                    </a:solidFill>
                    <a:latin typeface="Calibri" panose="020F0502020204030204" pitchFamily="34" charset="0"/>
                    <a:cs typeface="Calibri" panose="020F0502020204030204" pitchFamily="34" charset="0"/>
                  </a:rPr>
                  <a:t>If </a:t>
                </a:r>
                <a:r>
                  <a:rPr lang="en-US" sz="1600" dirty="0">
                    <a:solidFill>
                      <a:schemeClr val="bg1"/>
                    </a:solidFill>
                    <a:latin typeface="Calibri" panose="020F0502020204030204" pitchFamily="34" charset="0"/>
                    <a:cs typeface="Calibri" panose="020F0502020204030204" pitchFamily="34" charset="0"/>
                  </a:rPr>
                  <a:t>the monks manage to move one ring per second, working night and day without ever resting nor ever making a mistake, their work will still not be </a:t>
                </a:r>
                <a:r>
                  <a:rPr lang="en-US" sz="1600" dirty="0" smtClean="0">
                    <a:solidFill>
                      <a:schemeClr val="bg1"/>
                    </a:solidFill>
                    <a:latin typeface="Calibri" panose="020F0502020204030204" pitchFamily="34" charset="0"/>
                    <a:cs typeface="Calibri" panose="020F0502020204030204" pitchFamily="34" charset="0"/>
                  </a:rPr>
                  <a:t>finished</a:t>
                </a:r>
              </a:p>
              <a:p>
                <a:pPr/>
                <a14:m>
                  <m:oMathPara xmlns:m="http://schemas.openxmlformats.org/officeDocument/2006/math">
                    <m:oMathParaPr>
                      <m:jc m:val="centerGroup"/>
                    </m:oMathParaPr>
                    <m:oMath xmlns:m="http://schemas.openxmlformats.org/officeDocument/2006/math">
                      <m:sSup>
                        <m:sSupPr>
                          <m:ctrlPr>
                            <a:rPr lang="en-US" sz="1600" b="0" i="1" smtClean="0">
                              <a:solidFill>
                                <a:schemeClr val="bg1"/>
                              </a:solidFill>
                              <a:latin typeface="Cambria Math" panose="02040503050406030204" pitchFamily="18" charset="0"/>
                              <a:cs typeface="Calibri" panose="020F0502020204030204" pitchFamily="34" charset="0"/>
                            </a:rPr>
                          </m:ctrlPr>
                        </m:sSupPr>
                        <m:e>
                          <m:r>
                            <a:rPr lang="en-US" sz="1600" b="0" i="1" smtClean="0">
                              <a:solidFill>
                                <a:schemeClr val="bg1"/>
                              </a:solidFill>
                              <a:latin typeface="Cambria Math" panose="02040503050406030204" pitchFamily="18" charset="0"/>
                              <a:cs typeface="Calibri" panose="020F0502020204030204" pitchFamily="34" charset="0"/>
                            </a:rPr>
                            <m:t>2</m:t>
                          </m:r>
                        </m:e>
                        <m:sup>
                          <m:r>
                            <a:rPr lang="en-US" sz="1600" b="0" i="1" smtClean="0">
                              <a:solidFill>
                                <a:schemeClr val="bg1"/>
                              </a:solidFill>
                              <a:latin typeface="Cambria Math" panose="02040503050406030204" pitchFamily="18" charset="0"/>
                              <a:cs typeface="Calibri" panose="020F0502020204030204" pitchFamily="34" charset="0"/>
                            </a:rPr>
                            <m:t>64</m:t>
                          </m:r>
                        </m:sup>
                      </m:sSup>
                      <m:r>
                        <a:rPr lang="en-US" sz="1600" i="1">
                          <a:solidFill>
                            <a:schemeClr val="bg1"/>
                          </a:solidFill>
                          <a:latin typeface="Cambria Math" panose="02040503050406030204" pitchFamily="18" charset="0"/>
                          <a:cs typeface="Calibri" panose="020F0502020204030204" pitchFamily="34" charset="0"/>
                        </a:rPr>
                        <m:t>−1=18,446,744,073,709,551,616</m:t>
                      </m:r>
                    </m:oMath>
                  </m:oMathPara>
                </a14:m>
                <a:endParaRPr lang="en-US" sz="1600" dirty="0">
                  <a:solidFill>
                    <a:schemeClr val="bg1"/>
                  </a:solidFill>
                  <a:latin typeface="Calibri" panose="020F0502020204030204" pitchFamily="34" charset="0"/>
                  <a:cs typeface="Calibri" panose="020F0502020204030204" pitchFamily="34" charset="0"/>
                </a:endParaRPr>
              </a:p>
              <a:p>
                <a:r>
                  <a:rPr lang="en-US" sz="1600" dirty="0" smtClean="0">
                    <a:solidFill>
                      <a:schemeClr val="bg1"/>
                    </a:solidFill>
                    <a:latin typeface="Calibri" panose="020F0502020204030204" pitchFamily="34" charset="0"/>
                    <a:cs typeface="Calibri" panose="020F0502020204030204" pitchFamily="34" charset="0"/>
                  </a:rPr>
                  <a:t>seconds or</a:t>
                </a:r>
              </a:p>
              <a:p>
                <a:pPr/>
                <a14:m>
                  <m:oMathPara xmlns:m="http://schemas.openxmlformats.org/officeDocument/2006/math">
                    <m:oMathParaPr>
                      <m:jc m:val="centerGroup"/>
                    </m:oMathParaPr>
                    <m:oMath xmlns:m="http://schemas.openxmlformats.org/officeDocument/2006/math">
                      <m:r>
                        <a:rPr lang="en-US" sz="1600">
                          <a:solidFill>
                            <a:schemeClr val="bg1"/>
                          </a:solidFill>
                          <a:latin typeface="Cambria Math" panose="02040503050406030204" pitchFamily="18" charset="0"/>
                          <a:cs typeface="Calibri" panose="020F0502020204030204" pitchFamily="34" charset="0"/>
                        </a:rPr>
                        <m:t>584,942,417,355 </m:t>
                      </m:r>
                    </m:oMath>
                  </m:oMathPara>
                </a14:m>
                <a:endParaRPr lang="en-US" sz="1600" dirty="0" smtClean="0">
                  <a:solidFill>
                    <a:schemeClr val="bg1"/>
                  </a:solidFill>
                  <a:latin typeface="Calibri" panose="020F0502020204030204" pitchFamily="34" charset="0"/>
                  <a:cs typeface="Calibri" panose="020F0502020204030204" pitchFamily="34" charset="0"/>
                </a:endParaRPr>
              </a:p>
              <a:p>
                <a:r>
                  <a:rPr lang="en-US" sz="1600" dirty="0" smtClean="0">
                    <a:solidFill>
                      <a:schemeClr val="bg1"/>
                    </a:solidFill>
                    <a:latin typeface="Calibri" panose="020F0502020204030204" pitchFamily="34" charset="0"/>
                    <a:cs typeface="Calibri" panose="020F0502020204030204" pitchFamily="34" charset="0"/>
                  </a:rPr>
                  <a:t>years </a:t>
                </a:r>
                <a:r>
                  <a:rPr lang="en-US" sz="1600" dirty="0">
                    <a:solidFill>
                      <a:schemeClr val="bg1"/>
                    </a:solidFill>
                    <a:latin typeface="Calibri" panose="020F0502020204030204" pitchFamily="34" charset="0"/>
                    <a:cs typeface="Calibri" panose="020F0502020204030204" pitchFamily="34" charset="0"/>
                  </a:rPr>
                  <a:t>after they began!</a:t>
                </a:r>
                <a:r>
                  <a:rPr lang="en-US" sz="1600" dirty="0" smtClean="0">
                    <a:solidFill>
                      <a:schemeClr val="bg1"/>
                    </a:solidFill>
                    <a:latin typeface="Calibri" panose="020F0502020204030204" pitchFamily="34" charset="0"/>
                    <a:cs typeface="Calibri" panose="020F0502020204030204" pitchFamily="34" charset="0"/>
                  </a:rPr>
                  <a:t> </a:t>
                </a:r>
                <a:endParaRPr lang="en-US" sz="1600" dirty="0">
                  <a:solidFill>
                    <a:schemeClr val="bg1"/>
                  </a:solidFill>
                  <a:latin typeface="Calibri" panose="020F0502020204030204" pitchFamily="34" charset="0"/>
                  <a:cs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527047" y="3600790"/>
                <a:ext cx="7315200" cy="1828800"/>
              </a:xfrm>
              <a:prstGeom prst="rect">
                <a:avLst/>
              </a:prstGeom>
              <a:blipFill rotWithShape="0">
                <a:blip r:embed="rId12"/>
                <a:stretch>
                  <a:fillRect l="-417" t="-333" b="-3333"/>
                </a:stretch>
              </a:blipFill>
            </p:spPr>
            <p:txBody>
              <a:bodyPr/>
              <a:lstStyle/>
              <a:p>
                <a:r>
                  <a:rPr lang="en-US">
                    <a:noFill/>
                  </a:rPr>
                  <a:t> </a:t>
                </a:r>
              </a:p>
            </p:txBody>
          </p:sp>
        </mc:Fallback>
      </mc:AlternateContent>
    </p:spTree>
    <p:extLst>
      <p:ext uri="{BB962C8B-B14F-4D97-AF65-F5344CB8AC3E}">
        <p14:creationId xmlns:p14="http://schemas.microsoft.com/office/powerpoint/2010/main" val="3990552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ppt_w</p:attrName>
                                        </p:attrNameLst>
                                      </p:cBhvr>
                                      <p:tavLst>
                                        <p:tav tm="0">
                                          <p:val>
                                            <p:fltVal val="0"/>
                                          </p:val>
                                        </p:tav>
                                        <p:tav tm="100000">
                                          <p:val>
                                            <p:strVal val="#ppt_w"/>
                                          </p:val>
                                        </p:tav>
                                      </p:tavLst>
                                    </p:anim>
                                    <p:anim calcmode="lin" valueType="num">
                                      <p:cBhvr>
                                        <p:cTn id="56" dur="1000" fill="hold"/>
                                        <p:tgtEl>
                                          <p:spTgt spid="7"/>
                                        </p:tgtEl>
                                        <p:attrNameLst>
                                          <p:attrName>ppt_h</p:attrName>
                                        </p:attrNameLst>
                                      </p:cBhvr>
                                      <p:tavLst>
                                        <p:tav tm="0">
                                          <p:val>
                                            <p:fltVal val="0"/>
                                          </p:val>
                                        </p:tav>
                                        <p:tav tm="100000">
                                          <p:val>
                                            <p:strVal val="#ppt_h"/>
                                          </p:val>
                                        </p:tav>
                                      </p:tavLst>
                                    </p:anim>
                                    <p:anim calcmode="lin" valueType="num">
                                      <p:cBhvr>
                                        <p:cTn id="57" dur="1000" fill="hold"/>
                                        <p:tgtEl>
                                          <p:spTgt spid="7"/>
                                        </p:tgtEl>
                                        <p:attrNameLst>
                                          <p:attrName>style.rotation</p:attrName>
                                        </p:attrNameLst>
                                      </p:cBhvr>
                                      <p:tavLst>
                                        <p:tav tm="0">
                                          <p:val>
                                            <p:fltVal val="90"/>
                                          </p:val>
                                        </p:tav>
                                        <p:tav tm="100000">
                                          <p:val>
                                            <p:fltVal val="0"/>
                                          </p:val>
                                        </p:tav>
                                      </p:tavLst>
                                    </p:anim>
                                    <p:animEffect transition="in" filter="fade">
                                      <p:cBhvr>
                                        <p:cTn id="5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6" grpId="0"/>
      <p:bldP spid="107" grpId="0"/>
      <p:bldP spid="108" grpId="0"/>
      <p:bldP spid="109" grpId="0"/>
      <p:bldP spid="110" grpId="0"/>
      <p:bldP spid="112"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5.</a:t>
                </a:r>
                <a:r>
                  <a:rPr lang="en-US" sz="1600" dirty="0" smtClean="0">
                    <a:latin typeface="Calibri" panose="020F0502020204030204" pitchFamily="34" charset="0"/>
                    <a:cs typeface="Calibri" panose="020F0502020204030204" pitchFamily="34" charset="0"/>
                  </a:rPr>
                  <a:t> The number of compositions of a positive integer is the number of ways it can be written as a sum of positive integers where the order of summands is relevant. For example, the number of compositions of 4 is 8:</a:t>
                </a: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cs typeface="Calibri" panose="020F0502020204030204" pitchFamily="34" charset="0"/>
                        </a:rPr>
                        <m:t>4=3+1=2+2=2+1+1=1+3=1+2+1=1+1+2=1+1+1+1</m:t>
                      </m:r>
                      <m:r>
                        <a:rPr lang="en-US" sz="1500" b="0" i="0" smtClean="0">
                          <a:latin typeface="Cambria Math" panose="02040503050406030204" pitchFamily="18" charset="0"/>
                          <a:cs typeface="Calibri" panose="020F0502020204030204" pitchFamily="34" charset="0"/>
                        </a:rPr>
                        <m:t>.</m:t>
                      </m:r>
                    </m:oMath>
                  </m:oMathPara>
                </a14:m>
                <a:endParaRPr lang="en-US" sz="15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Find the number of compositions for a given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As a first solution, the number of compositions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with </a:t>
                </a:r>
                <a14:m>
                  <m:oMath xmlns:m="http://schemas.openxmlformats.org/officeDocument/2006/math">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summands equals the number of integer solutions to the equation</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Where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≥1</m:t>
                    </m:r>
                  </m:oMath>
                </a14:m>
                <a:r>
                  <a:rPr lang="en-US" sz="1600" i="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for </a:t>
                </a:r>
                <a14:m>
                  <m:oMath xmlns:m="http://schemas.openxmlformats.org/officeDocument/2006/math">
                    <m: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The number of solutions to this equation equals the number of combinations with repetitions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𝑘</m:t>
                    </m:r>
                  </m:oMath>
                </a14:m>
                <a:r>
                  <a:rPr lang="en-US" sz="1600" dirty="0" smtClean="0">
                    <a:latin typeface="Calibri" panose="020F0502020204030204" pitchFamily="34" charset="0"/>
                    <a:cs typeface="Calibri" panose="020F0502020204030204" pitchFamily="34" charset="0"/>
                  </a:rPr>
                  <a:t>, that is, </a:t>
                </a:r>
                <a:endParaRPr lang="en-US" sz="1600" b="0" i="1" dirty="0" smtClean="0">
                  <a:latin typeface="Cambria Math" panose="02040503050406030204" pitchFamily="18" charset="0"/>
                  <a:cs typeface="Calibri" panose="020F0502020204030204" pitchFamily="34" charset="0"/>
                </a:endParaRPr>
              </a:p>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𝑘</m:t>
                                    </m:r>
                                  </m:e>
                                </m:d>
                                <m:r>
                                  <a:rPr lang="en-US" sz="1600" i="1">
                                    <a:latin typeface="Cambria Math" panose="02040503050406030204" pitchFamily="18" charset="0"/>
                                    <a:cs typeface="Calibri" panose="020F0502020204030204" pitchFamily="34" charset="0"/>
                                  </a:rPr>
                                  <m:t>−1</m:t>
                                </m:r>
                                <m:r>
                                  <m:rPr>
                                    <m:nor/>
                                  </m:rPr>
                                  <a:rPr lang="en-US" sz="1600" dirty="0">
                                    <a:latin typeface="Calibri" panose="020F0502020204030204" pitchFamily="34" charset="0"/>
                                    <a:cs typeface="Calibri" panose="020F0502020204030204" pitchFamily="34" charset="0"/>
                                  </a:rPr>
                                  <m:t> </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𝑘</m:t>
                                </m:r>
                              </m:e>
                            </m:mr>
                          </m:m>
                        </m:e>
                      </m:d>
                      <m:r>
                        <a:rPr lang="en-US" sz="1600" b="0" i="0"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e>
                            </m:mr>
                          </m:m>
                        </m:e>
                      </m:d>
                      <m:r>
                        <a:rPr lang="en-US" sz="1600" b="0" i="0"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 the number of compositions of a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is</a:t>
                </a:r>
              </a:p>
              <a:p>
                <a:pPr marL="82296" indent="0" algn="just">
                  <a:spcBef>
                    <a:spcPts val="0"/>
                  </a:spcBef>
                  <a:buNone/>
                </a:pPr>
                <a14:m>
                  <m:oMathPara xmlns:m="http://schemas.openxmlformats.org/officeDocument/2006/math">
                    <m:oMathParaPr>
                      <m:jc m:val="centerGroup"/>
                    </m:oMathParaPr>
                    <m:oMath xmlns:m="http://schemas.openxmlformats.org/officeDocument/2006/math">
                      <m:nary>
                        <m:naryPr>
                          <m:chr m:val="∑"/>
                          <m:limLoc m:val="subSup"/>
                          <m:ctrlPr>
                            <a:rPr lang="en-US" sz="1600" i="1" smtClean="0">
                              <a:latin typeface="Cambria Math" panose="02040503050406030204" pitchFamily="18" charset="0"/>
                              <a:cs typeface="Calibri" panose="020F0502020204030204" pitchFamily="34" charset="0"/>
                            </a:rPr>
                          </m:ctrlPr>
                        </m:naryPr>
                        <m:sub>
                          <m:r>
                            <m:rPr>
                              <m:brk m:alnAt="25"/>
                            </m:rP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sub>
                        <m:sup>
                          <m:r>
                            <a:rPr lang="en-US" sz="1600" b="0" i="1" smtClean="0">
                              <a:latin typeface="Cambria Math" panose="02040503050406030204" pitchFamily="18" charset="0"/>
                              <a:cs typeface="Calibri" panose="020F0502020204030204" pitchFamily="34" charset="0"/>
                            </a:rPr>
                            <m:t>𝑛</m:t>
                          </m:r>
                        </m:sup>
                        <m:e>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e>
                                </m:mr>
                                <m:mr>
                                  <m:e>
                                    <m:r>
                                      <a:rPr lang="en-US" sz="1600" i="1">
                                        <a:latin typeface="Cambria Math" panose="02040503050406030204" pitchFamily="18" charset="0"/>
                                        <a:cs typeface="Calibri" panose="020F0502020204030204" pitchFamily="34" charset="0"/>
                                      </a:rPr>
                                      <m:t>𝑘</m:t>
                                    </m:r>
                                    <m:r>
                                      <a:rPr lang="en-US" sz="1600" i="1">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e>
                      </m:nary>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Note that this is the number of ways one can decide whether or not to place a bar (|) in each of the places marked red in the following figurer, where the number of stars equals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7" name="Group 6"/>
          <p:cNvGrpSpPr/>
          <p:nvPr/>
        </p:nvGrpSpPr>
        <p:grpSpPr>
          <a:xfrm>
            <a:off x="3352343" y="5924091"/>
            <a:ext cx="3280562" cy="445532"/>
            <a:chOff x="3352343" y="5924091"/>
            <a:chExt cx="3280562" cy="445532"/>
          </a:xfrm>
        </p:grpSpPr>
        <p:sp>
          <p:nvSpPr>
            <p:cNvPr id="5" name="TextBox 4"/>
            <p:cNvSpPr txBox="1"/>
            <p:nvPr/>
          </p:nvSpPr>
          <p:spPr>
            <a:xfrm>
              <a:off x="3352343" y="5995129"/>
              <a:ext cx="228600" cy="369332"/>
            </a:xfrm>
            <a:prstGeom prst="rect">
              <a:avLst/>
            </a:prstGeom>
            <a:noFill/>
          </p:spPr>
          <p:txBody>
            <a:bodyPr wrap="square" rtlCol="0">
              <a:spAutoFit/>
            </a:bodyPr>
            <a:lstStyle/>
            <a:p>
              <a:r>
                <a:rPr lang="en-US" b="1" dirty="0" smtClean="0"/>
                <a:t>*</a:t>
              </a:r>
              <a:endParaRPr lang="en-US" b="1" dirty="0"/>
            </a:p>
          </p:txBody>
        </p:sp>
        <p:sp>
          <p:nvSpPr>
            <p:cNvPr id="17" name="TextBox 16"/>
            <p:cNvSpPr txBox="1"/>
            <p:nvPr/>
          </p:nvSpPr>
          <p:spPr>
            <a:xfrm>
              <a:off x="3695243" y="5997306"/>
              <a:ext cx="228600" cy="369332"/>
            </a:xfrm>
            <a:prstGeom prst="rect">
              <a:avLst/>
            </a:prstGeom>
            <a:noFill/>
          </p:spPr>
          <p:txBody>
            <a:bodyPr wrap="square" rtlCol="0">
              <a:spAutoFit/>
            </a:bodyPr>
            <a:lstStyle/>
            <a:p>
              <a:r>
                <a:rPr lang="en-US" b="1" dirty="0" smtClean="0"/>
                <a:t>*</a:t>
              </a:r>
              <a:endParaRPr lang="en-US" b="1" dirty="0"/>
            </a:p>
          </p:txBody>
        </p:sp>
        <p:sp>
          <p:nvSpPr>
            <p:cNvPr id="18" name="TextBox 17"/>
            <p:cNvSpPr txBox="1"/>
            <p:nvPr/>
          </p:nvSpPr>
          <p:spPr>
            <a:xfrm>
              <a:off x="4019637" y="5995129"/>
              <a:ext cx="228600" cy="369332"/>
            </a:xfrm>
            <a:prstGeom prst="rect">
              <a:avLst/>
            </a:prstGeom>
            <a:noFill/>
          </p:spPr>
          <p:txBody>
            <a:bodyPr wrap="square" rtlCol="0">
              <a:spAutoFit/>
            </a:bodyPr>
            <a:lstStyle/>
            <a:p>
              <a:r>
                <a:rPr lang="en-US" b="1" dirty="0" smtClean="0"/>
                <a:t>*</a:t>
              </a:r>
              <a:endParaRPr lang="en-US" b="1" dirty="0"/>
            </a:p>
          </p:txBody>
        </p:sp>
        <p:sp>
          <p:nvSpPr>
            <p:cNvPr id="19" name="TextBox 18"/>
            <p:cNvSpPr txBox="1"/>
            <p:nvPr/>
          </p:nvSpPr>
          <p:spPr>
            <a:xfrm>
              <a:off x="5293693" y="6000291"/>
              <a:ext cx="228600" cy="369332"/>
            </a:xfrm>
            <a:prstGeom prst="rect">
              <a:avLst/>
            </a:prstGeom>
            <a:noFill/>
          </p:spPr>
          <p:txBody>
            <a:bodyPr wrap="square" rtlCol="0">
              <a:spAutoFit/>
            </a:bodyPr>
            <a:lstStyle/>
            <a:p>
              <a:r>
                <a:rPr lang="en-US" b="1" dirty="0" smtClean="0"/>
                <a:t>*</a:t>
              </a:r>
              <a:endParaRPr lang="en-US" b="1" dirty="0"/>
            </a:p>
          </p:txBody>
        </p:sp>
        <p:sp>
          <p:nvSpPr>
            <p:cNvPr id="20" name="TextBox 19"/>
            <p:cNvSpPr txBox="1"/>
            <p:nvPr/>
          </p:nvSpPr>
          <p:spPr>
            <a:xfrm>
              <a:off x="5641665" y="6000291"/>
              <a:ext cx="228600" cy="369332"/>
            </a:xfrm>
            <a:prstGeom prst="rect">
              <a:avLst/>
            </a:prstGeom>
            <a:noFill/>
          </p:spPr>
          <p:txBody>
            <a:bodyPr wrap="square" rtlCol="0">
              <a:spAutoFit/>
            </a:bodyPr>
            <a:lstStyle/>
            <a:p>
              <a:r>
                <a:rPr lang="en-US" b="1" dirty="0" smtClean="0"/>
                <a:t>*</a:t>
              </a:r>
              <a:endParaRPr lang="en-US" b="1" dirty="0"/>
            </a:p>
          </p:txBody>
        </p:sp>
        <p:sp>
          <p:nvSpPr>
            <p:cNvPr id="21" name="TextBox 20"/>
            <p:cNvSpPr txBox="1"/>
            <p:nvPr/>
          </p:nvSpPr>
          <p:spPr>
            <a:xfrm>
              <a:off x="6022985" y="6000291"/>
              <a:ext cx="228600" cy="369332"/>
            </a:xfrm>
            <a:prstGeom prst="rect">
              <a:avLst/>
            </a:prstGeom>
            <a:noFill/>
          </p:spPr>
          <p:txBody>
            <a:bodyPr wrap="square" rtlCol="0">
              <a:spAutoFit/>
            </a:bodyPr>
            <a:lstStyle/>
            <a:p>
              <a:r>
                <a:rPr lang="en-US" b="1" dirty="0" smtClean="0"/>
                <a:t>*</a:t>
              </a:r>
              <a:endParaRPr lang="en-US" b="1" dirty="0"/>
            </a:p>
          </p:txBody>
        </p:sp>
        <p:sp>
          <p:nvSpPr>
            <p:cNvPr id="22" name="TextBox 21"/>
            <p:cNvSpPr txBox="1"/>
            <p:nvPr/>
          </p:nvSpPr>
          <p:spPr>
            <a:xfrm>
              <a:off x="6404305" y="6000291"/>
              <a:ext cx="228600" cy="369332"/>
            </a:xfrm>
            <a:prstGeom prst="rect">
              <a:avLst/>
            </a:prstGeom>
            <a:noFill/>
          </p:spPr>
          <p:txBody>
            <a:bodyPr wrap="square" rtlCol="0">
              <a:spAutoFit/>
            </a:bodyPr>
            <a:lstStyle/>
            <a:p>
              <a:r>
                <a:rPr lang="en-US" b="1" dirty="0" smtClean="0"/>
                <a:t>*</a:t>
              </a:r>
              <a:endParaRPr lang="en-US" b="1" dirty="0"/>
            </a:p>
          </p:txBody>
        </p:sp>
        <p:sp>
          <p:nvSpPr>
            <p:cNvPr id="30" name="TextBox 29"/>
            <p:cNvSpPr txBox="1"/>
            <p:nvPr/>
          </p:nvSpPr>
          <p:spPr>
            <a:xfrm>
              <a:off x="4498745" y="5924091"/>
              <a:ext cx="716678" cy="369332"/>
            </a:xfrm>
            <a:prstGeom prst="rect">
              <a:avLst/>
            </a:prstGeom>
            <a:noFill/>
          </p:spPr>
          <p:txBody>
            <a:bodyPr wrap="square" rtlCol="0">
              <a:spAutoFit/>
            </a:bodyPr>
            <a:lstStyle/>
            <a:p>
              <a:r>
                <a:rPr lang="en-US" b="1" dirty="0" smtClean="0"/>
                <a:t>.  .  .</a:t>
              </a:r>
              <a:endParaRPr lang="en-US" b="1" dirty="0"/>
            </a:p>
          </p:txBody>
        </p:sp>
        <mc:AlternateContent xmlns:mc="http://schemas.openxmlformats.org/markup-compatibility/2006" xmlns:a14="http://schemas.microsoft.com/office/drawing/2010/main">
          <mc:Choice Requires="a14">
            <p:sp>
              <p:nvSpPr>
                <p:cNvPr id="6" name="TextBox 5"/>
                <p:cNvSpPr txBox="1"/>
                <p:nvPr/>
              </p:nvSpPr>
              <p:spPr>
                <a:xfrm>
                  <a:off x="3489264" y="5962863"/>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489264" y="5962863"/>
                  <a:ext cx="304800"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834078" y="5962863"/>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3834078" y="5962863"/>
                  <a:ext cx="304800"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156401" y="5962863"/>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156401" y="5962863"/>
                  <a:ext cx="304800"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084484" y="5968025"/>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084484" y="5968025"/>
                  <a:ext cx="304800"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436994" y="5965457"/>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5436994" y="5965457"/>
                  <a:ext cx="304800"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818154" y="5965457"/>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818154" y="5965457"/>
                  <a:ext cx="304800"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181036" y="5965457"/>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6181036" y="5965457"/>
                  <a:ext cx="304800" cy="369332"/>
                </a:xfrm>
                <a:prstGeom prst="rect">
                  <a:avLst/>
                </a:prstGeom>
                <a:blipFill rotWithShape="0">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6087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second solution is based on deriving a recurrence relation for the number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of compositions of a positive integer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It is immediate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In every composition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the last summand is either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or a positive integer greater than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If the last summand is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one can obtain a composition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by omitting the last summand. If the last summand is greater than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subtracting </a:t>
                </a:r>
                <a14:m>
                  <m:oMath xmlns:m="http://schemas.openxmlformats.org/officeDocument/2006/math">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from the last summand yields a composition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Every composition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is also converted to that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by reversing each of the procedures described above. For example,</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Thus,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Hence,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p>
                    </m:sSup>
                  </m:oMath>
                </a14:m>
                <a:r>
                  <a:rPr lang="en-US" sz="1600" dirty="0" smtClean="0">
                    <a:latin typeface="Calibri" panose="020F0502020204030204" pitchFamily="34" charset="0"/>
                    <a:cs typeface="Calibri" panose="020F0502020204030204" pitchFamily="34" charset="0"/>
                  </a:rPr>
                  <a:t> for all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7" name="TextBox 6"/>
              <p:cNvSpPr txBox="1"/>
              <p:nvPr/>
            </p:nvSpPr>
            <p:spPr>
              <a:xfrm>
                <a:off x="1957409" y="3589051"/>
                <a:ext cx="685800"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4+</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57409" y="3589051"/>
                <a:ext cx="685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466173" y="4113291"/>
                <a:ext cx="2121408"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2+2</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466173" y="4113291"/>
                <a:ext cx="2121408" cy="30777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418675" y="3851171"/>
                <a:ext cx="22164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3+1</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418675" y="3851171"/>
                <a:ext cx="2216404"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957409" y="4662717"/>
                <a:ext cx="1029885"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1+3</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957409" y="4662717"/>
                <a:ext cx="1029885" cy="30777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957409" y="4390227"/>
                <a:ext cx="132283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2+1+1</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957409" y="4390227"/>
                <a:ext cx="1322832" cy="30777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970533" y="4942069"/>
                <a:ext cx="142646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1+2+1</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970533" y="4942069"/>
                <a:ext cx="1426464" cy="30777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963706" y="5203212"/>
                <a:ext cx="146889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1+1+2</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963706" y="5203212"/>
                <a:ext cx="1468892" cy="30777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970533" y="5499264"/>
                <a:ext cx="1634829"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1+1+1+1</m:t>
                      </m:r>
                      <m:r>
                        <a:rPr lang="en-US" sz="1400" b="0" i="1" smtClean="0">
                          <a:latin typeface="Cambria Math" panose="02040503050406030204" pitchFamily="18" charset="0"/>
                          <a:cs typeface="Calibri" panose="020F0502020204030204" pitchFamily="34" charset="0"/>
                        </a:rPr>
                        <m:t>+</m:t>
                      </m:r>
                      <m:r>
                        <a:rPr lang="en-US" sz="1400" b="0" i="1" smtClean="0">
                          <a:solidFill>
                            <a:srgbClr val="FF0000"/>
                          </a:solidFill>
                          <a:latin typeface="Cambria Math" panose="02040503050406030204" pitchFamily="18" charset="0"/>
                          <a:cs typeface="Calibri" panose="020F0502020204030204" pitchFamily="34" charset="0"/>
                        </a:rPr>
                        <m:t>1</m:t>
                      </m:r>
                    </m:oMath>
                  </m:oMathPara>
                </a14:m>
                <a:endParaRPr lang="en-US" sz="1400" dirty="0">
                  <a:solidFill>
                    <a:srgbClr val="FF0000"/>
                  </a:solidFill>
                  <a:latin typeface="Calibri" panose="020F0502020204030204" pitchFamily="34" charset="0"/>
                  <a:cs typeface="Calibri" panose="020F050202020403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1970533" y="5499264"/>
                <a:ext cx="1634829" cy="307777"/>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802967" y="3581400"/>
                <a:ext cx="46939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b="0" i="1" smtClean="0">
                          <a:solidFill>
                            <a:srgbClr val="00B0F0"/>
                          </a:solidFill>
                          <a:latin typeface="Cambria Math" panose="02040503050406030204" pitchFamily="18" charset="0"/>
                          <a:cs typeface="Calibri" panose="020F0502020204030204" pitchFamily="34" charset="0"/>
                        </a:rPr>
                        <m:t>5</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802967" y="3581400"/>
                <a:ext cx="469392" cy="30777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58061" y="4105640"/>
                <a:ext cx="2121408"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m:t>
                      </m:r>
                      <m:r>
                        <a:rPr lang="en-US" sz="1400" b="0" i="0" smtClean="0">
                          <a:solidFill>
                            <a:srgbClr val="00B0F0"/>
                          </a:solidFill>
                          <a:latin typeface="Cambria Math" panose="02040503050406030204" pitchFamily="18" charset="0"/>
                          <a:cs typeface="Calibri" panose="020F0502020204030204" pitchFamily="34" charset="0"/>
                        </a:rPr>
                        <m:t>3</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158061" y="4105640"/>
                <a:ext cx="2121408" cy="307777"/>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110563" y="3843520"/>
                <a:ext cx="22164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3+</m:t>
                      </m:r>
                      <m:r>
                        <a:rPr lang="en-US" sz="1400" b="0" i="0" smtClean="0">
                          <a:solidFill>
                            <a:srgbClr val="00B0F0"/>
                          </a:solidFill>
                          <a:latin typeface="Cambria Math" panose="02040503050406030204" pitchFamily="18" charset="0"/>
                          <a:cs typeface="Calibri" panose="020F0502020204030204" pitchFamily="34" charset="0"/>
                        </a:rPr>
                        <m:t>2</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110563" y="3843520"/>
                <a:ext cx="2216404" cy="30777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768677" y="4655066"/>
                <a:ext cx="9210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m:t>
                      </m:r>
                      <m:r>
                        <a:rPr lang="en-US" sz="1400" b="0" i="0" smtClean="0">
                          <a:solidFill>
                            <a:srgbClr val="00B0F0"/>
                          </a:solidFill>
                          <a:latin typeface="Cambria Math" panose="02040503050406030204" pitchFamily="18" charset="0"/>
                          <a:cs typeface="Calibri" panose="020F0502020204030204" pitchFamily="34" charset="0"/>
                        </a:rPr>
                        <m:t>4</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768677" y="4655066"/>
                <a:ext cx="921004" cy="30777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726767" y="4381535"/>
                <a:ext cx="132283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2+1+</m:t>
                      </m:r>
                      <m:r>
                        <a:rPr lang="en-US" sz="1400" b="0" i="0" smtClean="0">
                          <a:solidFill>
                            <a:srgbClr val="00B0F0"/>
                          </a:solidFill>
                          <a:latin typeface="Cambria Math" panose="02040503050406030204" pitchFamily="18" charset="0"/>
                          <a:cs typeface="Calibri" panose="020F0502020204030204" pitchFamily="34" charset="0"/>
                        </a:rPr>
                        <m:t>2</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726767" y="4381535"/>
                <a:ext cx="1322832" cy="307777"/>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802374" y="4933368"/>
                <a:ext cx="987891"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1+2+</m:t>
                      </m:r>
                      <m:r>
                        <a:rPr lang="en-US" sz="1400" b="0" i="0" smtClean="0">
                          <a:solidFill>
                            <a:srgbClr val="00B0F0"/>
                          </a:solidFill>
                          <a:latin typeface="Cambria Math" panose="02040503050406030204" pitchFamily="18" charset="0"/>
                          <a:cs typeface="Calibri" panose="020F0502020204030204" pitchFamily="34" charset="0"/>
                        </a:rPr>
                        <m:t>2</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802374" y="4933368"/>
                <a:ext cx="987891" cy="30777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802555" y="5204492"/>
                <a:ext cx="996007"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m:t>
                      </m:r>
                      <m:r>
                        <a:rPr lang="en-US" sz="1400" b="0" i="0" smtClean="0">
                          <a:solidFill>
                            <a:srgbClr val="00B0F0"/>
                          </a:solidFill>
                          <a:latin typeface="Cambria Math" panose="02040503050406030204" pitchFamily="18" charset="0"/>
                          <a:cs typeface="Calibri" panose="020F0502020204030204" pitchFamily="34" charset="0"/>
                        </a:rPr>
                        <m:t>3</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02555" y="5204492"/>
                <a:ext cx="996007" cy="307777"/>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802374" y="5499265"/>
                <a:ext cx="1469073"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1+1+1+</m:t>
                      </m:r>
                      <m:r>
                        <a:rPr lang="en-US" sz="1400" b="0" i="0" smtClean="0">
                          <a:solidFill>
                            <a:srgbClr val="00B0F0"/>
                          </a:solidFill>
                          <a:latin typeface="Cambria Math" panose="02040503050406030204" pitchFamily="18" charset="0"/>
                          <a:cs typeface="Calibri" panose="020F0502020204030204" pitchFamily="34" charset="0"/>
                        </a:rPr>
                        <m:t>2</m:t>
                      </m:r>
                    </m:oMath>
                  </m:oMathPara>
                </a14:m>
                <a:endParaRPr lang="en-US" sz="1400" dirty="0">
                  <a:solidFill>
                    <a:srgbClr val="00B0F0"/>
                  </a:solidFill>
                  <a:latin typeface="Calibri" panose="020F0502020204030204" pitchFamily="34" charset="0"/>
                  <a:cs typeface="Calibri" panose="020F0502020204030204"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6802374" y="5499265"/>
                <a:ext cx="1469073" cy="307777"/>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390221" y="3581400"/>
                <a:ext cx="469392"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4</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390221" y="3581400"/>
                <a:ext cx="469392" cy="307777"/>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745315" y="4105640"/>
                <a:ext cx="2121408"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2+2</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745315" y="4105640"/>
                <a:ext cx="2121408" cy="307777"/>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3697817" y="3843520"/>
                <a:ext cx="22164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cs typeface="Calibri" panose="020F0502020204030204" pitchFamily="34" charset="0"/>
                        </a:rPr>
                        <m:t>3+1</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697817" y="3843520"/>
                <a:ext cx="2216404" cy="307777"/>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355931" y="4655066"/>
                <a:ext cx="921004"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1+3</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4355931" y="4655066"/>
                <a:ext cx="921004" cy="307777"/>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4389628" y="4371907"/>
                <a:ext cx="1110410"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2+1+1</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4389628" y="4371907"/>
                <a:ext cx="1110410" cy="307777"/>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4389628" y="4933368"/>
                <a:ext cx="987891"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1+2+1</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4389628" y="4933368"/>
                <a:ext cx="987891" cy="307777"/>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389809" y="5204492"/>
                <a:ext cx="996007"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1+1+2</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4389809" y="5204492"/>
                <a:ext cx="996007" cy="307777"/>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4389628" y="5499265"/>
                <a:ext cx="1469073" cy="307777"/>
              </a:xfrm>
              <a:prstGeom prst="rect">
                <a:avLst/>
              </a:prstGeom>
              <a:noFill/>
            </p:spPr>
            <p:txBody>
              <a:bodyPr wrap="square" rtlCol="0">
                <a:spAutoFit/>
              </a:bodyPr>
              <a:lstStyle/>
              <a:p>
                <a:pPr marL="82296" indent="0" algn="just">
                  <a:spcBef>
                    <a:spcPts val="0"/>
                  </a:spcBef>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cs typeface="Calibri" panose="020F0502020204030204" pitchFamily="34" charset="0"/>
                        </a:rPr>
                        <m:t>1+1+1+1</m:t>
                      </m:r>
                    </m:oMath>
                  </m:oMathPara>
                </a14:m>
                <a:endParaRPr lang="en-US" sz="1400" dirty="0">
                  <a:latin typeface="Calibri" panose="020F0502020204030204" pitchFamily="34" charset="0"/>
                  <a:cs typeface="Calibri" panose="020F0502020204030204" pitchFamily="34"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4389628" y="5499265"/>
                <a:ext cx="1469073" cy="307777"/>
              </a:xfrm>
              <a:prstGeom prst="rect">
                <a:avLst/>
              </a:prstGeom>
              <a:blipFill rotWithShape="0">
                <a:blip r:embed="rId2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553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24" grpId="0"/>
      <p:bldP spid="25" grpId="0"/>
      <p:bldP spid="26" grpId="0"/>
      <p:bldP spid="27" grpId="0"/>
      <p:bldP spid="28" grpId="0"/>
      <p:bldP spid="31"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6.</a:t>
                </a:r>
                <a:r>
                  <a:rPr lang="en-US" sz="1600" dirty="0">
                    <a:latin typeface="Calibri" panose="020F0502020204030204" pitchFamily="34" charset="0"/>
                    <a:cs typeface="Calibri" panose="020F0502020204030204" pitchFamily="34" charset="0"/>
                  </a:rPr>
                  <a:t> In chess a piece called a </a:t>
                </a:r>
                <a:r>
                  <a:rPr lang="en-US" sz="1600" dirty="0" smtClean="0">
                    <a:latin typeface="Calibri" panose="020F0502020204030204" pitchFamily="34" charset="0"/>
                    <a:cs typeface="Calibri" panose="020F0502020204030204" pitchFamily="34" charset="0"/>
                  </a:rPr>
                  <a:t>rook, </a:t>
                </a:r>
                <a:r>
                  <a:rPr lang="en-US" sz="1600" dirty="0">
                    <a:latin typeface="Calibri" panose="020F0502020204030204" pitchFamily="34" charset="0"/>
                    <a:cs typeface="Calibri" panose="020F0502020204030204" pitchFamily="34" charset="0"/>
                  </a:rPr>
                  <a:t>or </a:t>
                </a:r>
                <a:r>
                  <a:rPr lang="en-US" sz="1600" dirty="0" smtClean="0">
                    <a:latin typeface="Calibri" panose="020F0502020204030204" pitchFamily="34" charset="0"/>
                    <a:cs typeface="Calibri" panose="020F0502020204030204" pitchFamily="34" charset="0"/>
                  </a:rPr>
                  <a:t>castle, </a:t>
                </a:r>
                <a:r>
                  <a:rPr lang="en-US" sz="1600" dirty="0">
                    <a:latin typeface="Calibri" panose="020F0502020204030204" pitchFamily="34" charset="0"/>
                    <a:cs typeface="Calibri" panose="020F0502020204030204" pitchFamily="34" charset="0"/>
                  </a:rPr>
                  <a:t>is allowed at one turn to </a:t>
                </a:r>
                <a:r>
                  <a:rPr lang="en-US" sz="1600" dirty="0" smtClean="0">
                    <a:latin typeface="Calibri" panose="020F0502020204030204" pitchFamily="34" charset="0"/>
                    <a:cs typeface="Calibri" panose="020F0502020204030204" pitchFamily="34" charset="0"/>
                  </a:rPr>
                  <a:t>be </a:t>
                </a:r>
                <a:r>
                  <a:rPr lang="en-US" sz="1600" dirty="0">
                    <a:latin typeface="Calibri" panose="020F0502020204030204" pitchFamily="34" charset="0"/>
                    <a:cs typeface="Calibri" panose="020F0502020204030204" pitchFamily="34" charset="0"/>
                  </a:rPr>
                  <a:t>moved horizontally or vertically over as many unoccupied spaces as one wishes. </a:t>
                </a:r>
                <a:r>
                  <a:rPr lang="en-US" sz="1600" dirty="0" smtClean="0">
                    <a:latin typeface="Calibri" panose="020F0502020204030204" pitchFamily="34" charset="0"/>
                    <a:cs typeface="Calibri" panose="020F0502020204030204" pitchFamily="34" charset="0"/>
                  </a:rPr>
                  <a:t>In how many ways can one place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rooks </a:t>
                </a:r>
                <a:r>
                  <a:rPr lang="en-US" sz="1600" dirty="0" smtClean="0">
                    <a:latin typeface="Calibri" panose="020F0502020204030204" pitchFamily="34" charset="0"/>
                    <a:cs typeface="Calibri" panose="020F0502020204030204" pitchFamily="34" charset="0"/>
                  </a:rPr>
                  <a:t>on </a:t>
                </a:r>
                <a:r>
                  <a:rPr lang="en-US" sz="1600" dirty="0">
                    <a:latin typeface="Calibri" panose="020F0502020204030204" pitchFamily="34" charset="0"/>
                    <a:cs typeface="Calibri" panose="020F0502020204030204" pitchFamily="34" charset="0"/>
                  </a:rPr>
                  <a:t>an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chessboard</a:t>
                </a:r>
                <a:r>
                  <a:rPr lang="en-US" sz="1600" dirty="0" smtClean="0">
                    <a:latin typeface="Calibri" panose="020F0502020204030204" pitchFamily="34" charset="0"/>
                    <a:cs typeface="Calibri" panose="020F0502020204030204" pitchFamily="34" charset="0"/>
                  </a:rPr>
                  <a:t> so </a:t>
                </a:r>
                <a:r>
                  <a:rPr lang="en-US" sz="1600" dirty="0">
                    <a:latin typeface="Calibri" panose="020F0502020204030204" pitchFamily="34" charset="0"/>
                    <a:cs typeface="Calibri" panose="020F0502020204030204" pitchFamily="34" charset="0"/>
                  </a:rPr>
                  <a:t>that </a:t>
                </a:r>
                <a:r>
                  <a:rPr lang="en-US" sz="1600" dirty="0" smtClean="0">
                    <a:latin typeface="Calibri" panose="020F0502020204030204" pitchFamily="34" charset="0"/>
                    <a:cs typeface="Calibri" panose="020F0502020204030204" pitchFamily="34" charset="0"/>
                  </a:rPr>
                  <a:t>1) no </a:t>
                </a:r>
                <a:r>
                  <a:rPr lang="en-US" sz="1600" dirty="0">
                    <a:latin typeface="Calibri" panose="020F0502020204030204" pitchFamily="34" charset="0"/>
                    <a:cs typeface="Calibri" panose="020F0502020204030204" pitchFamily="34" charset="0"/>
                  </a:rPr>
                  <a:t>two of them can take each </a:t>
                </a:r>
                <a:r>
                  <a:rPr lang="en-US" sz="1600" dirty="0" smtClean="0">
                    <a:latin typeface="Calibri" panose="020F0502020204030204" pitchFamily="34" charset="0"/>
                    <a:cs typeface="Calibri" panose="020F0502020204030204" pitchFamily="34" charset="0"/>
                  </a:rPr>
                  <a:t>other, and 2) they are placed symmetric with respect to the diagonal of the chessboard?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Let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be the number of ways that one can place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rooks on an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chessboard as above. We know that exactly one rook must be placed in each column. The rook of the first column can either be placed on the diagonal or in any of the other squares of the column. For the former case, the number of arrangements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It is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for the latter case.</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It follows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Moreover,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For example,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+3</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e>
                    </m:d>
                    <m:r>
                      <a:rPr lang="en-US" sz="1600" b="0" i="1" smtClean="0">
                        <a:latin typeface="Cambria Math" panose="02040503050406030204" pitchFamily="18" charset="0"/>
                        <a:cs typeface="Calibri" panose="020F0502020204030204" pitchFamily="34" charset="0"/>
                      </a:rPr>
                      <m:t>+3</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+4</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=10.</m:t>
                    </m:r>
                  </m:oMath>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cxnSp>
        <p:nvCxnSpPr>
          <p:cNvPr id="11" name="Straight Connector 10"/>
          <p:cNvCxnSpPr/>
          <p:nvPr/>
        </p:nvCxnSpPr>
        <p:spPr>
          <a:xfrm>
            <a:off x="3626529" y="4873119"/>
            <a:ext cx="0" cy="9217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3502475" y="5674749"/>
            <a:ext cx="9949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782101" y="4873119"/>
            <a:ext cx="0" cy="9119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5648487" y="5222311"/>
            <a:ext cx="97938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273910" y="4873119"/>
            <a:ext cx="0" cy="9119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5677890" y="5681836"/>
            <a:ext cx="97938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299559" y="2567596"/>
            <a:ext cx="971386" cy="908492"/>
            <a:chOff x="2918926" y="2567596"/>
            <a:chExt cx="971386" cy="908492"/>
          </a:xfrm>
        </p:grpSpPr>
        <p:sp>
          <p:nvSpPr>
            <p:cNvPr id="67" name="Rectangle 66"/>
            <p:cNvSpPr/>
            <p:nvPr/>
          </p:nvSpPr>
          <p:spPr>
            <a:xfrm>
              <a:off x="2918926"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161773"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404618"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647465"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918926"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161773"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404618"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47465"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918926"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161773"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404618"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47465"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918926"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61773"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404618"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47465"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95220" y="2825246"/>
              <a:ext cx="185872" cy="170861"/>
            </a:xfrm>
            <a:prstGeom prst="rect">
              <a:avLst/>
            </a:prstGeom>
          </p:spPr>
        </p:pic>
        <p:pic>
          <p:nvPicPr>
            <p:cNvPr id="30" name="Picture 29"/>
            <p:cNvPicPr>
              <a:picLocks noChangeAspect="1"/>
            </p:cNvPicPr>
            <p:nvPr/>
          </p:nvPicPr>
          <p:blipFill>
            <a:blip r:embed="rId6"/>
            <a:stretch>
              <a:fillRect/>
            </a:stretch>
          </p:blipFill>
          <p:spPr>
            <a:xfrm>
              <a:off x="2953086" y="3254726"/>
              <a:ext cx="184535" cy="175355"/>
            </a:xfrm>
            <a:prstGeom prst="rect">
              <a:avLst/>
            </a:prstGeom>
          </p:spPr>
        </p:pic>
        <p:pic>
          <p:nvPicPr>
            <p:cNvPr id="31" name="Picture 30"/>
            <p:cNvPicPr>
              <a:picLocks noChangeAspect="1"/>
            </p:cNvPicPr>
            <p:nvPr/>
          </p:nvPicPr>
          <p:blipFill>
            <a:blip r:embed="rId6"/>
            <a:stretch>
              <a:fillRect/>
            </a:stretch>
          </p:blipFill>
          <p:spPr>
            <a:xfrm>
              <a:off x="3428185" y="3051476"/>
              <a:ext cx="184535" cy="175355"/>
            </a:xfrm>
            <a:prstGeom prst="rect">
              <a:avLst/>
            </a:prstGeom>
          </p:spPr>
        </p:pic>
        <p:pic>
          <p:nvPicPr>
            <p:cNvPr id="38" name="Picture 37"/>
            <p:cNvPicPr>
              <a:picLocks noChangeAspect="1"/>
            </p:cNvPicPr>
            <p:nvPr/>
          </p:nvPicPr>
          <p:blipFill>
            <a:blip r:embed="rId6"/>
            <a:stretch>
              <a:fillRect/>
            </a:stretch>
          </p:blipFill>
          <p:spPr>
            <a:xfrm>
              <a:off x="3672881" y="2604681"/>
              <a:ext cx="184535" cy="175355"/>
            </a:xfrm>
            <a:prstGeom prst="rect">
              <a:avLst/>
            </a:prstGeom>
          </p:spPr>
        </p:pic>
        <p:cxnSp>
          <p:nvCxnSpPr>
            <p:cNvPr id="87" name="Straight Connector 86"/>
            <p:cNvCxnSpPr/>
            <p:nvPr/>
          </p:nvCxnSpPr>
          <p:spPr>
            <a:xfrm flipH="1">
              <a:off x="2918926" y="2583150"/>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783158" y="2567596"/>
            <a:ext cx="974314" cy="892938"/>
            <a:chOff x="4011734" y="2567596"/>
            <a:chExt cx="974314" cy="892938"/>
          </a:xfrm>
        </p:grpSpPr>
        <p:sp>
          <p:nvSpPr>
            <p:cNvPr id="5" name="Rectangle 4"/>
            <p:cNvSpPr/>
            <p:nvPr/>
          </p:nvSpPr>
          <p:spPr>
            <a:xfrm>
              <a:off x="4011734"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54580"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97427"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40272"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011734"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54580"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497427"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40272"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011734"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54580"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497427"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740272"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11734"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254580"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497427"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740272"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stretch>
              <a:fillRect/>
            </a:stretch>
          </p:blipFill>
          <p:spPr>
            <a:xfrm>
              <a:off x="4288602" y="2604681"/>
              <a:ext cx="184535" cy="175355"/>
            </a:xfrm>
            <a:prstGeom prst="rect">
              <a:avLst/>
            </a:prstGeom>
          </p:spPr>
        </p:pic>
        <p:pic>
          <p:nvPicPr>
            <p:cNvPr id="40" name="Picture 39"/>
            <p:cNvPicPr>
              <a:picLocks noChangeAspect="1"/>
            </p:cNvPicPr>
            <p:nvPr/>
          </p:nvPicPr>
          <p:blipFill>
            <a:blip r:embed="rId6"/>
            <a:stretch>
              <a:fillRect/>
            </a:stretch>
          </p:blipFill>
          <p:spPr>
            <a:xfrm>
              <a:off x="4771491" y="3038004"/>
              <a:ext cx="184535" cy="175355"/>
            </a:xfrm>
            <a:prstGeom prst="rect">
              <a:avLst/>
            </a:prstGeom>
          </p:spPr>
        </p:pic>
        <p:pic>
          <p:nvPicPr>
            <p:cNvPr id="41" name="Picture 40"/>
            <p:cNvPicPr>
              <a:picLocks noChangeAspect="1"/>
            </p:cNvPicPr>
            <p:nvPr/>
          </p:nvPicPr>
          <p:blipFill>
            <a:blip r:embed="rId6"/>
            <a:stretch>
              <a:fillRect/>
            </a:stretch>
          </p:blipFill>
          <p:spPr>
            <a:xfrm>
              <a:off x="4526569" y="2820752"/>
              <a:ext cx="184535" cy="175355"/>
            </a:xfrm>
            <a:prstGeom prst="rect">
              <a:avLst/>
            </a:prstGeom>
          </p:spPr>
        </p:pic>
        <p:pic>
          <p:nvPicPr>
            <p:cNvPr id="42" name="Picture 41"/>
            <p:cNvPicPr>
              <a:picLocks noChangeAspect="1"/>
            </p:cNvPicPr>
            <p:nvPr/>
          </p:nvPicPr>
          <p:blipFill>
            <a:blip r:embed="rId6"/>
            <a:stretch>
              <a:fillRect/>
            </a:stretch>
          </p:blipFill>
          <p:spPr>
            <a:xfrm>
              <a:off x="4041141" y="3262363"/>
              <a:ext cx="184535" cy="175355"/>
            </a:xfrm>
            <a:prstGeom prst="rect">
              <a:avLst/>
            </a:prstGeom>
          </p:spPr>
        </p:pic>
        <p:cxnSp>
          <p:nvCxnSpPr>
            <p:cNvPr id="180" name="Straight Connector 179"/>
            <p:cNvCxnSpPr/>
            <p:nvPr/>
          </p:nvCxnSpPr>
          <p:spPr>
            <a:xfrm flipH="1">
              <a:off x="4014663" y="2567596"/>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5320062" y="2567596"/>
            <a:ext cx="977829" cy="892938"/>
            <a:chOff x="5092586" y="2567596"/>
            <a:chExt cx="977829" cy="892938"/>
          </a:xfrm>
        </p:grpSpPr>
        <p:sp>
          <p:nvSpPr>
            <p:cNvPr id="109" name="Rectangle 108"/>
            <p:cNvSpPr/>
            <p:nvPr/>
          </p:nvSpPr>
          <p:spPr>
            <a:xfrm>
              <a:off x="5092586"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5335433"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5578279"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821126"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092586"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5335433"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578279"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5821126"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092586"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335433"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5578279"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5821126"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5092586"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335433"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5578279"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5821126"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6"/>
            <a:stretch>
              <a:fillRect/>
            </a:stretch>
          </p:blipFill>
          <p:spPr>
            <a:xfrm>
              <a:off x="5611614" y="3258610"/>
              <a:ext cx="184535" cy="175355"/>
            </a:xfrm>
            <a:prstGeom prst="rect">
              <a:avLst/>
            </a:prstGeom>
          </p:spPr>
        </p:pic>
        <p:pic>
          <p:nvPicPr>
            <p:cNvPr id="44" name="Picture 43"/>
            <p:cNvPicPr>
              <a:picLocks noChangeAspect="1"/>
            </p:cNvPicPr>
            <p:nvPr/>
          </p:nvPicPr>
          <p:blipFill>
            <a:blip r:embed="rId6"/>
            <a:stretch>
              <a:fillRect/>
            </a:stretch>
          </p:blipFill>
          <p:spPr>
            <a:xfrm>
              <a:off x="5121741" y="2814770"/>
              <a:ext cx="184535" cy="175355"/>
            </a:xfrm>
            <a:prstGeom prst="rect">
              <a:avLst/>
            </a:prstGeom>
          </p:spPr>
        </p:pic>
        <p:pic>
          <p:nvPicPr>
            <p:cNvPr id="45" name="Picture 44"/>
            <p:cNvPicPr>
              <a:picLocks noChangeAspect="1"/>
            </p:cNvPicPr>
            <p:nvPr/>
          </p:nvPicPr>
          <p:blipFill>
            <a:blip r:embed="rId6"/>
            <a:stretch>
              <a:fillRect/>
            </a:stretch>
          </p:blipFill>
          <p:spPr>
            <a:xfrm>
              <a:off x="5370875" y="2593851"/>
              <a:ext cx="184535" cy="175355"/>
            </a:xfrm>
            <a:prstGeom prst="rect">
              <a:avLst/>
            </a:prstGeom>
          </p:spPr>
        </p:pic>
        <p:pic>
          <p:nvPicPr>
            <p:cNvPr id="46" name="Picture 45"/>
            <p:cNvPicPr>
              <a:picLocks noChangeAspect="1"/>
            </p:cNvPicPr>
            <p:nvPr/>
          </p:nvPicPr>
          <p:blipFill>
            <a:blip r:embed="rId7"/>
            <a:stretch>
              <a:fillRect/>
            </a:stretch>
          </p:blipFill>
          <p:spPr>
            <a:xfrm>
              <a:off x="5850281" y="3032163"/>
              <a:ext cx="184535" cy="175355"/>
            </a:xfrm>
            <a:prstGeom prst="rect">
              <a:avLst/>
            </a:prstGeom>
          </p:spPr>
        </p:pic>
        <p:cxnSp>
          <p:nvCxnSpPr>
            <p:cNvPr id="181" name="Straight Connector 180"/>
            <p:cNvCxnSpPr/>
            <p:nvPr/>
          </p:nvCxnSpPr>
          <p:spPr>
            <a:xfrm flipH="1">
              <a:off x="5099030" y="2567596"/>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6858000" y="2567596"/>
            <a:ext cx="971385" cy="893616"/>
            <a:chOff x="6167581" y="2567596"/>
            <a:chExt cx="971385" cy="893616"/>
          </a:xfrm>
        </p:grpSpPr>
        <p:sp>
          <p:nvSpPr>
            <p:cNvPr id="88" name="Rectangle 87"/>
            <p:cNvSpPr/>
            <p:nvPr/>
          </p:nvSpPr>
          <p:spPr>
            <a:xfrm>
              <a:off x="6167581"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410427"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53274"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896119" y="2567596"/>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167581"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10427"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6653274"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896119" y="2790830"/>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6167581"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410427"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653274"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896119" y="3014065"/>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167581"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410427"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653274"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896119" y="3237299"/>
              <a:ext cx="242847" cy="223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Picture 175"/>
            <p:cNvPicPr>
              <a:picLocks noChangeAspect="1"/>
            </p:cNvPicPr>
            <p:nvPr/>
          </p:nvPicPr>
          <p:blipFill>
            <a:blip r:embed="rId6"/>
            <a:stretch>
              <a:fillRect/>
            </a:stretch>
          </p:blipFill>
          <p:spPr>
            <a:xfrm>
              <a:off x="6929514" y="2595818"/>
              <a:ext cx="184535" cy="175355"/>
            </a:xfrm>
            <a:prstGeom prst="rect">
              <a:avLst/>
            </a:prstGeom>
          </p:spPr>
        </p:pic>
        <p:pic>
          <p:nvPicPr>
            <p:cNvPr id="177" name="Picture 176"/>
            <p:cNvPicPr>
              <a:picLocks noChangeAspect="1"/>
            </p:cNvPicPr>
            <p:nvPr/>
          </p:nvPicPr>
          <p:blipFill>
            <a:blip r:embed="rId6"/>
            <a:stretch>
              <a:fillRect/>
            </a:stretch>
          </p:blipFill>
          <p:spPr>
            <a:xfrm>
              <a:off x="6682429" y="2814770"/>
              <a:ext cx="184535" cy="175355"/>
            </a:xfrm>
            <a:prstGeom prst="rect">
              <a:avLst/>
            </a:prstGeom>
          </p:spPr>
        </p:pic>
        <p:pic>
          <p:nvPicPr>
            <p:cNvPr id="178" name="Picture 177"/>
            <p:cNvPicPr>
              <a:picLocks noChangeAspect="1"/>
            </p:cNvPicPr>
            <p:nvPr/>
          </p:nvPicPr>
          <p:blipFill>
            <a:blip r:embed="rId6"/>
            <a:stretch>
              <a:fillRect/>
            </a:stretch>
          </p:blipFill>
          <p:spPr>
            <a:xfrm>
              <a:off x="6200486" y="3038264"/>
              <a:ext cx="184535" cy="175355"/>
            </a:xfrm>
            <a:prstGeom prst="rect">
              <a:avLst/>
            </a:prstGeom>
          </p:spPr>
        </p:pic>
        <p:pic>
          <p:nvPicPr>
            <p:cNvPr id="179" name="Picture 178"/>
            <p:cNvPicPr>
              <a:picLocks noChangeAspect="1"/>
            </p:cNvPicPr>
            <p:nvPr/>
          </p:nvPicPr>
          <p:blipFill>
            <a:blip r:embed="rId6"/>
            <a:stretch>
              <a:fillRect/>
            </a:stretch>
          </p:blipFill>
          <p:spPr>
            <a:xfrm>
              <a:off x="6443333" y="3262363"/>
              <a:ext cx="184535" cy="175355"/>
            </a:xfrm>
            <a:prstGeom prst="rect">
              <a:avLst/>
            </a:prstGeom>
          </p:spPr>
        </p:pic>
        <p:cxnSp>
          <p:nvCxnSpPr>
            <p:cNvPr id="182" name="Straight Connector 181"/>
            <p:cNvCxnSpPr/>
            <p:nvPr/>
          </p:nvCxnSpPr>
          <p:spPr>
            <a:xfrm flipH="1">
              <a:off x="6167581" y="2568274"/>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3503878" y="4873119"/>
            <a:ext cx="994952" cy="921729"/>
            <a:chOff x="3503878" y="4873119"/>
            <a:chExt cx="994952" cy="921729"/>
          </a:xfrm>
        </p:grpSpPr>
        <p:sp>
          <p:nvSpPr>
            <p:cNvPr id="130" name="Rectangle 129"/>
            <p:cNvSpPr/>
            <p:nvPr/>
          </p:nvSpPr>
          <p:spPr>
            <a:xfrm>
              <a:off x="3503878" y="4873119"/>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752616" y="4873119"/>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4001353" y="4873119"/>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4250092" y="4873119"/>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503878" y="5103551"/>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752616" y="5103551"/>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4001353" y="5103551"/>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4250092" y="5103551"/>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503878" y="5333984"/>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752616" y="5333984"/>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001353" y="5333984"/>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4250092" y="5333984"/>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3503878" y="5564416"/>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3752616" y="5564416"/>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001353" y="5564416"/>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4250092" y="5564416"/>
              <a:ext cx="248738" cy="230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Connector 183"/>
            <p:cNvCxnSpPr/>
            <p:nvPr/>
          </p:nvCxnSpPr>
          <p:spPr>
            <a:xfrm flipH="1">
              <a:off x="3527444" y="4888675"/>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a:off x="5659679" y="4876800"/>
            <a:ext cx="979380" cy="911942"/>
            <a:chOff x="5659679" y="4876800"/>
            <a:chExt cx="979380" cy="911942"/>
          </a:xfrm>
        </p:grpSpPr>
        <p:sp>
          <p:nvSpPr>
            <p:cNvPr id="152" name="Rectangle 151"/>
            <p:cNvSpPr/>
            <p:nvPr/>
          </p:nvSpPr>
          <p:spPr>
            <a:xfrm>
              <a:off x="5659679" y="4876800"/>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5904524" y="4876800"/>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6149369" y="4876800"/>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6394214" y="4876800"/>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5659679" y="5104785"/>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5904524" y="5104785"/>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6149369" y="5104785"/>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6394214" y="5104785"/>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5659679" y="5332771"/>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5904524" y="5332771"/>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6149369" y="5332771"/>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6394214" y="5332771"/>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5659679" y="5560756"/>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5904524" y="5560756"/>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6149369" y="5560756"/>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6394214" y="5560756"/>
              <a:ext cx="244845" cy="227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flipH="1">
              <a:off x="5661520" y="4895803"/>
              <a:ext cx="971385" cy="892938"/>
            </a:xfrm>
            <a:prstGeom prst="line">
              <a:avLst/>
            </a:prstGeom>
            <a:ln w="19050">
              <a:solidFill>
                <a:srgbClr val="00B0F0">
                  <a:alpha val="40000"/>
                </a:srgbClr>
              </a:solidFill>
              <a:prstDash val="solid"/>
            </a:ln>
          </p:spPr>
          <p:style>
            <a:lnRef idx="1">
              <a:schemeClr val="accent1"/>
            </a:lnRef>
            <a:fillRef idx="0">
              <a:schemeClr val="accent1"/>
            </a:fillRef>
            <a:effectRef idx="0">
              <a:schemeClr val="accent1"/>
            </a:effectRef>
            <a:fontRef idx="minor">
              <a:schemeClr val="tx1"/>
            </a:fontRef>
          </p:style>
        </p:cxnSp>
      </p:grpSp>
      <p:pic>
        <p:nvPicPr>
          <p:cNvPr id="191" name="Picture 190"/>
          <p:cNvPicPr>
            <a:picLocks noChangeAspect="1"/>
          </p:cNvPicPr>
          <p:nvPr/>
        </p:nvPicPr>
        <p:blipFill>
          <a:blip r:embed="rId6"/>
          <a:stretch>
            <a:fillRect/>
          </a:stretch>
        </p:blipFill>
        <p:spPr>
          <a:xfrm>
            <a:off x="3534262" y="5593292"/>
            <a:ext cx="184535" cy="175355"/>
          </a:xfrm>
          <a:prstGeom prst="rect">
            <a:avLst/>
          </a:prstGeom>
        </p:spPr>
      </p:pic>
      <p:pic>
        <p:nvPicPr>
          <p:cNvPr id="192" name="Picture 191"/>
          <p:cNvPicPr>
            <a:picLocks noChangeAspect="1"/>
          </p:cNvPicPr>
          <p:nvPr/>
        </p:nvPicPr>
        <p:blipFill>
          <a:blip r:embed="rId6"/>
          <a:stretch>
            <a:fillRect/>
          </a:stretch>
        </p:blipFill>
        <p:spPr>
          <a:xfrm>
            <a:off x="6178099" y="5587071"/>
            <a:ext cx="184535" cy="175355"/>
          </a:xfrm>
          <a:prstGeom prst="rect">
            <a:avLst/>
          </a:prstGeom>
        </p:spPr>
      </p:pic>
      <p:pic>
        <p:nvPicPr>
          <p:cNvPr id="193" name="Picture 192"/>
          <p:cNvPicPr>
            <a:picLocks noChangeAspect="1"/>
          </p:cNvPicPr>
          <p:nvPr/>
        </p:nvPicPr>
        <p:blipFill>
          <a:blip r:embed="rId6"/>
          <a:stretch>
            <a:fillRect/>
          </a:stretch>
        </p:blipFill>
        <p:spPr>
          <a:xfrm>
            <a:off x="5691354" y="5137321"/>
            <a:ext cx="184535" cy="175355"/>
          </a:xfrm>
          <a:prstGeom prst="rect">
            <a:avLst/>
          </a:prstGeom>
        </p:spPr>
      </p:pic>
    </p:spTree>
    <p:extLst>
      <p:ext uri="{BB962C8B-B14F-4D97-AF65-F5344CB8AC3E}">
        <p14:creationId xmlns:p14="http://schemas.microsoft.com/office/powerpoint/2010/main" val="702923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Textbook: Ralph P. </a:t>
            </a:r>
            <a:r>
              <a:rPr lang="en-US" sz="2000" b="1" dirty="0" err="1" smtClean="0">
                <a:latin typeface="Calibri" panose="020F0502020204030204" pitchFamily="34" charset="0"/>
                <a:cs typeface="Calibri" panose="020F0502020204030204" pitchFamily="34" charset="0"/>
              </a:rPr>
              <a:t>Grimaldi</a:t>
            </a:r>
            <a:r>
              <a:rPr lang="en-US" sz="2000" b="1" dirty="0" smtClean="0">
                <a:latin typeface="Calibri" panose="020F0502020204030204" pitchFamily="34" charset="0"/>
                <a:cs typeface="Calibri" panose="020F0502020204030204" pitchFamily="34" charset="0"/>
              </a:rPr>
              <a:t>, Discrete and Combinatorial Mathematics</a:t>
            </a: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r>
              <a:rPr lang="en-US" sz="2000" b="1" dirty="0" smtClean="0">
                <a:latin typeface="Calibri" panose="020F0502020204030204" pitchFamily="34" charset="0"/>
                <a:cs typeface="Calibri" panose="020F0502020204030204" pitchFamily="34" charset="0"/>
              </a:rPr>
              <a:t>Please consult with Chapter 10 of </a:t>
            </a:r>
            <a:r>
              <a:rPr lang="en-US" sz="2000" b="1" smtClean="0">
                <a:latin typeface="Calibri" panose="020F0502020204030204" pitchFamily="34" charset="0"/>
                <a:cs typeface="Calibri" panose="020F0502020204030204" pitchFamily="34" charset="0"/>
              </a:rPr>
              <a:t>your textbook.</a:t>
            </a:r>
            <a:endParaRPr lang="en-US" sz="2000" b="1" dirty="0" smtClean="0">
              <a:latin typeface="Calibri" panose="020F0502020204030204" pitchFamily="34" charset="0"/>
              <a:cs typeface="Calibri" panose="020F0502020204030204" pitchFamily="34" charset="0"/>
            </a:endParaRPr>
          </a:p>
          <a:p>
            <a:pPr marL="82296" indent="0" algn="ctr">
              <a:buNone/>
            </a:pPr>
            <a:r>
              <a:rPr lang="en-US" sz="4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16</a:t>
            </a:fld>
            <a:endParaRPr lang="en-US">
              <a:solidFill>
                <a:srgbClr val="E7DEC9">
                  <a:shade val="50000"/>
                  <a:satMod val="200000"/>
                </a:srgbClr>
              </a:solidFill>
            </a:endParaRPr>
          </a:p>
        </p:txBody>
      </p:sp>
    </p:spTree>
    <p:extLst>
      <p:ext uri="{BB962C8B-B14F-4D97-AF65-F5344CB8AC3E}">
        <p14:creationId xmlns:p14="http://schemas.microsoft.com/office/powerpoint/2010/main" val="20013420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smtClean="0">
                <a:latin typeface="Calibri" panose="020F0502020204030204" pitchFamily="34" charset="0"/>
                <a:cs typeface="Calibri" panose="020F0502020204030204" pitchFamily="34" charset="0"/>
              </a:rPr>
              <a:t>Introduction</a:t>
            </a:r>
            <a:endParaRPr lang="en-US" sz="300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In earlier sessions, we saw </a:t>
                </a:r>
                <a:r>
                  <a:rPr lang="en-US" altLang="en-US" sz="1600" dirty="0">
                    <a:solidFill>
                      <a:srgbClr val="1A1A1A"/>
                    </a:solidFill>
                    <a:latin typeface="Calibri" panose="020F0502020204030204" pitchFamily="34" charset="0"/>
                    <a:cs typeface="Calibri" panose="020F0502020204030204" pitchFamily="34" charset="0"/>
                  </a:rPr>
                  <a:t>some </a:t>
                </a:r>
                <a:r>
                  <a:rPr lang="en-US" altLang="en-US" sz="1600" b="1" i="1" dirty="0">
                    <a:solidFill>
                      <a:srgbClr val="1A1A1A"/>
                    </a:solidFill>
                    <a:latin typeface="Calibri" panose="020F0502020204030204" pitchFamily="34" charset="0"/>
                    <a:cs typeface="Calibri" panose="020F0502020204030204" pitchFamily="34" charset="0"/>
                  </a:rPr>
                  <a:t>recursive</a:t>
                </a:r>
                <a:r>
                  <a:rPr lang="en-US" altLang="en-US" sz="1600" dirty="0">
                    <a:solidFill>
                      <a:srgbClr val="1A1A1A"/>
                    </a:solidFill>
                    <a:latin typeface="Calibri" panose="020F0502020204030204" pitchFamily="34" charset="0"/>
                    <a:cs typeface="Calibri" panose="020F0502020204030204" pitchFamily="34" charset="0"/>
                  </a:rPr>
                  <a:t> </a:t>
                </a:r>
                <a:r>
                  <a:rPr lang="en-US" altLang="en-US" sz="1600" dirty="0" smtClean="0">
                    <a:solidFill>
                      <a:srgbClr val="1A1A1A"/>
                    </a:solidFill>
                    <a:latin typeface="Calibri" panose="020F0502020204030204" pitchFamily="34" charset="0"/>
                    <a:cs typeface="Calibri" panose="020F0502020204030204" pitchFamily="34" charset="0"/>
                  </a:rPr>
                  <a:t>(</a:t>
                </a:r>
                <a:r>
                  <a:rPr lang="en-US" altLang="en-US" sz="1600" b="1" i="1" dirty="0" smtClean="0">
                    <a:solidFill>
                      <a:srgbClr val="1A1A1A"/>
                    </a:solidFill>
                    <a:latin typeface="Calibri" panose="020F0502020204030204" pitchFamily="34" charset="0"/>
                    <a:cs typeface="Calibri" panose="020F0502020204030204" pitchFamily="34" charset="0"/>
                  </a:rPr>
                  <a:t>inductive</a:t>
                </a:r>
                <a:r>
                  <a:rPr lang="en-US" altLang="en-US" sz="1600" dirty="0" smtClean="0">
                    <a:solidFill>
                      <a:srgbClr val="1A1A1A"/>
                    </a:solidFill>
                    <a:latin typeface="Calibri" panose="020F0502020204030204" pitchFamily="34" charset="0"/>
                    <a:cs typeface="Calibri" panose="020F0502020204030204" pitchFamily="34" charset="0"/>
                  </a:rPr>
                  <a:t>) definitions </a:t>
                </a:r>
                <a:r>
                  <a:rPr lang="en-US" altLang="en-US" sz="1600" dirty="0">
                    <a:solidFill>
                      <a:srgbClr val="1A1A1A"/>
                    </a:solidFill>
                    <a:latin typeface="Calibri" panose="020F0502020204030204" pitchFamily="34" charset="0"/>
                    <a:cs typeface="Calibri" panose="020F0502020204030204" pitchFamily="34" charset="0"/>
                  </a:rPr>
                  <a:t>and constructions. </a:t>
                </a:r>
                <a:endParaRPr lang="en-US" altLang="en-US" sz="1600" dirty="0" smtClean="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In this session, we shall investigate </a:t>
                </a:r>
                <a:r>
                  <a:rPr lang="en-US" altLang="en-US" sz="1600" b="1" i="1" dirty="0" smtClean="0">
                    <a:solidFill>
                      <a:srgbClr val="1A1A1A"/>
                    </a:solidFill>
                    <a:latin typeface="Calibri" panose="020F0502020204030204" pitchFamily="34" charset="0"/>
                    <a:cs typeface="Calibri" panose="020F0502020204030204" pitchFamily="34" charset="0"/>
                  </a:rPr>
                  <a:t>sequences</a:t>
                </a:r>
                <a:r>
                  <a:rPr lang="en-US" altLang="en-US" sz="1600" dirty="0" smtClean="0">
                    <a:solidFill>
                      <a:srgbClr val="1A1A1A"/>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altLang="en-US" sz="1600" b="0" i="1" dirty="0" smtClean="0">
                            <a:solidFill>
                              <a:srgbClr val="1A1A1A"/>
                            </a:solidFill>
                            <a:latin typeface="Cambria Math" panose="02040503050406030204" pitchFamily="18" charset="0"/>
                            <a:cs typeface="Calibri" panose="020F0502020204030204" pitchFamily="34" charset="0"/>
                          </a:rPr>
                        </m:ctrlPr>
                      </m:sSubSupPr>
                      <m:e>
                        <m:d>
                          <m:dPr>
                            <m:begChr m:val="{"/>
                            <m:endChr m:val="}"/>
                            <m:ctrlPr>
                              <a:rPr lang="en-US" altLang="en-US" sz="1600" b="0" i="1" dirty="0" smtClean="0">
                                <a:solidFill>
                                  <a:srgbClr val="1A1A1A"/>
                                </a:solidFill>
                                <a:latin typeface="Cambria Math" panose="02040503050406030204" pitchFamily="18" charset="0"/>
                                <a:cs typeface="Calibri" panose="020F0502020204030204" pitchFamily="34" charset="0"/>
                              </a:rPr>
                            </m:ctrlPr>
                          </m:dPr>
                          <m:e>
                            <m:sSub>
                              <m:sSubPr>
                                <m:ctrlPr>
                                  <a:rPr lang="en-US" altLang="en-US" sz="1600" b="0" i="1" dirty="0" smtClean="0">
                                    <a:solidFill>
                                      <a:srgbClr val="1A1A1A"/>
                                    </a:solidFill>
                                    <a:latin typeface="Cambria Math" panose="02040503050406030204" pitchFamily="18" charset="0"/>
                                    <a:cs typeface="Calibri" panose="020F0502020204030204" pitchFamily="34" charset="0"/>
                                  </a:rPr>
                                </m:ctrlPr>
                              </m:sSubPr>
                              <m:e>
                                <m:r>
                                  <a:rPr lang="en-US" altLang="en-US" sz="1600" i="1" dirty="0" smtClean="0">
                                    <a:solidFill>
                                      <a:srgbClr val="1A1A1A"/>
                                    </a:solidFill>
                                    <a:latin typeface="Cambria Math" panose="02040503050406030204" pitchFamily="18" charset="0"/>
                                    <a:cs typeface="Calibri" panose="020F0502020204030204" pitchFamily="34" charset="0"/>
                                  </a:rPr>
                                  <m:t>𝑎</m:t>
                                </m:r>
                              </m:e>
                              <m:sub>
                                <m:r>
                                  <a:rPr lang="en-US" altLang="en-US" sz="1600" b="0" i="1" dirty="0" smtClean="0">
                                    <a:solidFill>
                                      <a:srgbClr val="1A1A1A"/>
                                    </a:solidFill>
                                    <a:latin typeface="Cambria Math" panose="02040503050406030204" pitchFamily="18" charset="0"/>
                                    <a:cs typeface="Calibri" panose="020F0502020204030204" pitchFamily="34" charset="0"/>
                                  </a:rPr>
                                  <m:t>𝑛</m:t>
                                </m:r>
                              </m:sub>
                            </m:sSub>
                          </m:e>
                        </m:d>
                      </m:e>
                      <m:sub>
                        <m:r>
                          <a:rPr lang="en-US" altLang="en-US" sz="1600" b="0" i="1" dirty="0" smtClean="0">
                            <a:solidFill>
                              <a:srgbClr val="1A1A1A"/>
                            </a:solidFill>
                            <a:latin typeface="Cambria Math" panose="02040503050406030204" pitchFamily="18" charset="0"/>
                            <a:cs typeface="Calibri" panose="020F0502020204030204" pitchFamily="34" charset="0"/>
                          </a:rPr>
                          <m:t>𝑛</m:t>
                        </m:r>
                        <m:r>
                          <a:rPr lang="en-US" altLang="en-US" sz="1600" b="0" i="1" dirty="0" smtClean="0">
                            <a:solidFill>
                              <a:srgbClr val="1A1A1A"/>
                            </a:solidFill>
                            <a:latin typeface="Cambria Math" panose="02040503050406030204" pitchFamily="18" charset="0"/>
                            <a:cs typeface="Calibri" panose="020F0502020204030204" pitchFamily="34" charset="0"/>
                          </a:rPr>
                          <m:t>=0</m:t>
                        </m:r>
                      </m:sub>
                      <m:sup>
                        <m:r>
                          <a:rPr lang="en-US" altLang="en-US" sz="1600" b="0" i="1" dirty="0" smtClean="0">
                            <a:solidFill>
                              <a:srgbClr val="1A1A1A"/>
                            </a:solidFill>
                            <a:latin typeface="Cambria Math" panose="02040503050406030204" pitchFamily="18" charset="0"/>
                            <a:cs typeface="Calibri" panose="020F0502020204030204" pitchFamily="34" charset="0"/>
                          </a:rPr>
                          <m:t>∞</m:t>
                        </m:r>
                      </m:sup>
                    </m:sSubSup>
                  </m:oMath>
                </a14:m>
                <a:r>
                  <a:rPr lang="en-US" altLang="en-US" sz="1600" dirty="0" smtClean="0">
                    <a:solidFill>
                      <a:srgbClr val="1A1A1A"/>
                    </a:solidFill>
                    <a:latin typeface="Calibri" panose="020F0502020204030204" pitchFamily="34" charset="0"/>
                    <a:cs typeface="Calibri" panose="020F0502020204030204" pitchFamily="34" charset="0"/>
                  </a:rPr>
                  <a:t> where the </a:t>
                </a:r>
                <a14:m>
                  <m:oMath xmlns:m="http://schemas.openxmlformats.org/officeDocument/2006/math">
                    <m:r>
                      <a:rPr lang="en-US" altLang="en-US" sz="1600" i="1" dirty="0" smtClean="0">
                        <a:solidFill>
                          <a:srgbClr val="1A1A1A"/>
                        </a:solidFill>
                        <a:latin typeface="Cambria Math" panose="02040503050406030204" pitchFamily="18" charset="0"/>
                        <a:cs typeface="Calibri" panose="020F0502020204030204" pitchFamily="34" charset="0"/>
                      </a:rPr>
                      <m:t>𝑛</m:t>
                    </m:r>
                  </m:oMath>
                </a14:m>
                <a:r>
                  <a:rPr lang="en-US" altLang="en-US" sz="1600" dirty="0" smtClean="0">
                    <a:solidFill>
                      <a:srgbClr val="1A1A1A"/>
                    </a:solidFill>
                    <a:latin typeface="Calibri" panose="020F0502020204030204" pitchFamily="34" charset="0"/>
                    <a:cs typeface="Calibri" panose="020F0502020204030204" pitchFamily="34" charset="0"/>
                  </a:rPr>
                  <a:t>th term </a:t>
                </a:r>
                <a14:m>
                  <m:oMath xmlns:m="http://schemas.openxmlformats.org/officeDocument/2006/math">
                    <m:sSub>
                      <m:sSubPr>
                        <m:ctrlPr>
                          <a:rPr lang="en-US" altLang="en-US" sz="1600" i="1" dirty="0">
                            <a:solidFill>
                              <a:srgbClr val="1A1A1A"/>
                            </a:solidFill>
                            <a:latin typeface="Cambria Math" panose="02040503050406030204" pitchFamily="18" charset="0"/>
                            <a:cs typeface="Calibri" panose="020F0502020204030204" pitchFamily="34" charset="0"/>
                          </a:rPr>
                        </m:ctrlPr>
                      </m:sSubPr>
                      <m:e>
                        <m:r>
                          <a:rPr lang="en-US" altLang="en-US" sz="1600" i="1" dirty="0">
                            <a:solidFill>
                              <a:srgbClr val="1A1A1A"/>
                            </a:solidFill>
                            <a:latin typeface="Cambria Math" panose="02040503050406030204" pitchFamily="18" charset="0"/>
                            <a:cs typeface="Calibri" panose="020F0502020204030204" pitchFamily="34" charset="0"/>
                          </a:rPr>
                          <m:t>𝑎</m:t>
                        </m:r>
                      </m:e>
                      <m:sub>
                        <m:r>
                          <a:rPr lang="en-US" altLang="en-US" sz="1600" i="1" dirty="0">
                            <a:solidFill>
                              <a:srgbClr val="1A1A1A"/>
                            </a:solidFill>
                            <a:latin typeface="Cambria Math" panose="02040503050406030204" pitchFamily="18" charset="0"/>
                            <a:cs typeface="Calibri" panose="020F0502020204030204" pitchFamily="34" charset="0"/>
                          </a:rPr>
                          <m:t>𝑛</m:t>
                        </m:r>
                      </m:sub>
                    </m:sSub>
                  </m:oMath>
                </a14:m>
                <a:r>
                  <a:rPr lang="en-US" altLang="en-US" sz="1600" dirty="0">
                    <a:solidFill>
                      <a:srgbClr val="1A1A1A"/>
                    </a:solidFill>
                    <a:latin typeface="Calibri" panose="020F0502020204030204" pitchFamily="34" charset="0"/>
                    <a:cs typeface="Calibri" panose="020F0502020204030204" pitchFamily="34" charset="0"/>
                  </a:rPr>
                  <a:t> depends on some </a:t>
                </a:r>
                <a:r>
                  <a:rPr lang="en-US" altLang="en-US" sz="1600" dirty="0" smtClean="0">
                    <a:solidFill>
                      <a:srgbClr val="1A1A1A"/>
                    </a:solidFill>
                    <a:latin typeface="Calibri" panose="020F0502020204030204" pitchFamily="34" charset="0"/>
                    <a:cs typeface="Calibri" panose="020F0502020204030204" pitchFamily="34" charset="0"/>
                  </a:rPr>
                  <a:t>of </a:t>
                </a:r>
                <a:r>
                  <a:rPr lang="en-US" altLang="en-US" sz="1600" dirty="0">
                    <a:solidFill>
                      <a:srgbClr val="1A1A1A"/>
                    </a:solidFill>
                    <a:latin typeface="Calibri" panose="020F0502020204030204" pitchFamily="34" charset="0"/>
                    <a:cs typeface="Calibri" panose="020F0502020204030204" pitchFamily="34" charset="0"/>
                  </a:rPr>
                  <a:t>the prior </a:t>
                </a:r>
                <a:r>
                  <a:rPr lang="en-US" altLang="en-US" sz="1600" dirty="0" smtClean="0">
                    <a:solidFill>
                      <a:srgbClr val="1A1A1A"/>
                    </a:solidFill>
                    <a:latin typeface="Calibri" panose="020F0502020204030204" pitchFamily="34" charset="0"/>
                    <a:cs typeface="Calibri" panose="020F0502020204030204" pitchFamily="34" charset="0"/>
                  </a:rPr>
                  <a:t>terms </a:t>
                </a:r>
                <a14:m>
                  <m:oMath xmlns:m="http://schemas.openxmlformats.org/officeDocument/2006/math">
                    <m:sSub>
                      <m:sSubPr>
                        <m:ctrlPr>
                          <a:rPr lang="en-US" altLang="en-US" sz="1600" b="0" i="1" smtClean="0">
                            <a:solidFill>
                              <a:srgbClr val="1A1A1A"/>
                            </a:solidFill>
                            <a:latin typeface="Cambria Math" panose="02040503050406030204" pitchFamily="18" charset="0"/>
                            <a:cs typeface="Calibri" panose="020F0502020204030204" pitchFamily="34" charset="0"/>
                          </a:rPr>
                        </m:ctrlPr>
                      </m:sSubPr>
                      <m:e>
                        <m:r>
                          <a:rPr lang="en-US" altLang="en-US" sz="1600" b="0" i="1" smtClean="0">
                            <a:solidFill>
                              <a:srgbClr val="1A1A1A"/>
                            </a:solidFill>
                            <a:latin typeface="Cambria Math" panose="02040503050406030204" pitchFamily="18" charset="0"/>
                            <a:cs typeface="Calibri" panose="020F0502020204030204" pitchFamily="34" charset="0"/>
                          </a:rPr>
                          <m:t>𝑎</m:t>
                        </m:r>
                      </m:e>
                      <m:sub>
                        <m:r>
                          <a:rPr lang="en-US" altLang="en-US" sz="1600" b="0" i="1" smtClean="0">
                            <a:solidFill>
                              <a:srgbClr val="1A1A1A"/>
                            </a:solidFill>
                            <a:latin typeface="Cambria Math" panose="02040503050406030204" pitchFamily="18" charset="0"/>
                            <a:cs typeface="Calibri" panose="020F0502020204030204" pitchFamily="34" charset="0"/>
                          </a:rPr>
                          <m:t>𝑛</m:t>
                        </m:r>
                        <m:r>
                          <a:rPr lang="en-US" altLang="en-US" sz="1600" b="0" i="1" smtClean="0">
                            <a:solidFill>
                              <a:srgbClr val="1A1A1A"/>
                            </a:solidFill>
                            <a:latin typeface="Cambria Math" panose="02040503050406030204" pitchFamily="18" charset="0"/>
                            <a:cs typeface="Calibri" panose="020F0502020204030204" pitchFamily="34" charset="0"/>
                          </a:rPr>
                          <m:t>−1</m:t>
                        </m:r>
                      </m:sub>
                    </m:sSub>
                    <m:r>
                      <a:rPr lang="en-US" altLang="en-US" sz="1600" b="0" i="1" smtClean="0">
                        <a:solidFill>
                          <a:srgbClr val="1A1A1A"/>
                        </a:solidFill>
                        <a:latin typeface="Cambria Math" panose="02040503050406030204" pitchFamily="18" charset="0"/>
                        <a:cs typeface="Calibri" panose="020F0502020204030204" pitchFamily="34" charset="0"/>
                      </a:rPr>
                      <m:t>, </m:t>
                    </m:r>
                    <m:sSub>
                      <m:sSubPr>
                        <m:ctrlPr>
                          <a:rPr lang="en-US" altLang="en-US" sz="1600" b="0" i="1" smtClean="0">
                            <a:solidFill>
                              <a:srgbClr val="1A1A1A"/>
                            </a:solidFill>
                            <a:latin typeface="Cambria Math" panose="02040503050406030204" pitchFamily="18" charset="0"/>
                            <a:cs typeface="Calibri" panose="020F0502020204030204" pitchFamily="34" charset="0"/>
                          </a:rPr>
                        </m:ctrlPr>
                      </m:sSubPr>
                      <m:e>
                        <m:r>
                          <a:rPr lang="en-US" altLang="en-US" sz="1600" b="0" i="1" smtClean="0">
                            <a:solidFill>
                              <a:srgbClr val="1A1A1A"/>
                            </a:solidFill>
                            <a:latin typeface="Cambria Math" panose="02040503050406030204" pitchFamily="18" charset="0"/>
                            <a:cs typeface="Calibri" panose="020F0502020204030204" pitchFamily="34" charset="0"/>
                          </a:rPr>
                          <m:t>𝑎</m:t>
                        </m:r>
                      </m:e>
                      <m:sub>
                        <m:r>
                          <a:rPr lang="en-US" altLang="en-US" sz="1600" b="0" i="1" smtClean="0">
                            <a:solidFill>
                              <a:srgbClr val="1A1A1A"/>
                            </a:solidFill>
                            <a:latin typeface="Cambria Math" panose="02040503050406030204" pitchFamily="18" charset="0"/>
                            <a:cs typeface="Calibri" panose="020F0502020204030204" pitchFamily="34" charset="0"/>
                          </a:rPr>
                          <m:t>𝑛</m:t>
                        </m:r>
                        <m:r>
                          <a:rPr lang="en-US" altLang="en-US" sz="1600" b="0" i="1" smtClean="0">
                            <a:solidFill>
                              <a:srgbClr val="1A1A1A"/>
                            </a:solidFill>
                            <a:latin typeface="Cambria Math" panose="02040503050406030204" pitchFamily="18" charset="0"/>
                            <a:cs typeface="Calibri" panose="020F0502020204030204" pitchFamily="34" charset="0"/>
                          </a:rPr>
                          <m:t>−2</m:t>
                        </m:r>
                      </m:sub>
                    </m:sSub>
                    <m:r>
                      <a:rPr lang="en-US" altLang="en-US" sz="1600" b="0" i="1" smtClean="0">
                        <a:solidFill>
                          <a:srgbClr val="1A1A1A"/>
                        </a:solidFill>
                        <a:latin typeface="Cambria Math" panose="02040503050406030204" pitchFamily="18" charset="0"/>
                        <a:cs typeface="Calibri" panose="020F0502020204030204" pitchFamily="34" charset="0"/>
                      </a:rPr>
                      <m:t>, …, </m:t>
                    </m:r>
                    <m:sSub>
                      <m:sSubPr>
                        <m:ctrlPr>
                          <a:rPr lang="en-US" altLang="en-US" sz="1600" b="0" i="1" smtClean="0">
                            <a:solidFill>
                              <a:srgbClr val="1A1A1A"/>
                            </a:solidFill>
                            <a:latin typeface="Cambria Math" panose="02040503050406030204" pitchFamily="18" charset="0"/>
                            <a:cs typeface="Calibri" panose="020F0502020204030204" pitchFamily="34" charset="0"/>
                          </a:rPr>
                        </m:ctrlPr>
                      </m:sSubPr>
                      <m:e>
                        <m:r>
                          <a:rPr lang="en-US" altLang="en-US" sz="1600" b="0" i="1" smtClean="0">
                            <a:solidFill>
                              <a:srgbClr val="1A1A1A"/>
                            </a:solidFill>
                            <a:latin typeface="Cambria Math" panose="02040503050406030204" pitchFamily="18" charset="0"/>
                            <a:cs typeface="Calibri" panose="020F0502020204030204" pitchFamily="34" charset="0"/>
                          </a:rPr>
                          <m:t>𝑎</m:t>
                        </m:r>
                      </m:e>
                      <m:sub>
                        <m:r>
                          <a:rPr lang="en-US" altLang="en-US" sz="1600" b="0" i="1" smtClean="0">
                            <a:solidFill>
                              <a:srgbClr val="1A1A1A"/>
                            </a:solidFill>
                            <a:latin typeface="Cambria Math" panose="02040503050406030204" pitchFamily="18" charset="0"/>
                            <a:cs typeface="Calibri" panose="020F0502020204030204" pitchFamily="34" charset="0"/>
                          </a:rPr>
                          <m:t>0</m:t>
                        </m:r>
                      </m:sub>
                    </m:sSub>
                  </m:oMath>
                </a14:m>
                <a:r>
                  <a:rPr lang="en-US" altLang="en-US" sz="1600" dirty="0" smtClean="0">
                    <a:solidFill>
                      <a:srgbClr val="1A1A1A"/>
                    </a:solidFill>
                    <a:latin typeface="Calibri" panose="020F0502020204030204" pitchFamily="34" charset="0"/>
                    <a:cs typeface="Calibri" panose="020F0502020204030204" pitchFamily="34" charset="0"/>
                  </a:rPr>
                  <a:t>. </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This </a:t>
                </a:r>
                <a:r>
                  <a:rPr lang="en-US" altLang="en-US" sz="1600" dirty="0">
                    <a:solidFill>
                      <a:srgbClr val="1A1A1A"/>
                    </a:solidFill>
                    <a:latin typeface="Calibri" panose="020F0502020204030204" pitchFamily="34" charset="0"/>
                    <a:cs typeface="Calibri" panose="020F0502020204030204" pitchFamily="34" charset="0"/>
                  </a:rPr>
                  <a:t>study of what are called either </a:t>
                </a:r>
                <a:r>
                  <a:rPr lang="en-US" altLang="en-US" sz="1600" b="1" i="1" dirty="0">
                    <a:solidFill>
                      <a:srgbClr val="1A1A1A"/>
                    </a:solidFill>
                    <a:latin typeface="Calibri" panose="020F0502020204030204" pitchFamily="34" charset="0"/>
                    <a:cs typeface="Calibri" panose="020F0502020204030204" pitchFamily="34" charset="0"/>
                  </a:rPr>
                  <a:t>recurrence </a:t>
                </a:r>
                <a:r>
                  <a:rPr lang="en-US" altLang="en-US" sz="1600" b="1" i="1" dirty="0" smtClean="0">
                    <a:solidFill>
                      <a:srgbClr val="1A1A1A"/>
                    </a:solidFill>
                    <a:latin typeface="Calibri" panose="020F0502020204030204" pitchFamily="34" charset="0"/>
                    <a:cs typeface="Calibri" panose="020F0502020204030204" pitchFamily="34" charset="0"/>
                  </a:rPr>
                  <a:t>relations </a:t>
                </a:r>
                <a:r>
                  <a:rPr lang="en-US" altLang="en-US" sz="1600" dirty="0">
                    <a:solidFill>
                      <a:srgbClr val="1A1A1A"/>
                    </a:solidFill>
                    <a:latin typeface="Calibri" panose="020F0502020204030204" pitchFamily="34" charset="0"/>
                    <a:cs typeface="Calibri" panose="020F0502020204030204" pitchFamily="34" charset="0"/>
                  </a:rPr>
                  <a:t>or </a:t>
                </a:r>
                <a:r>
                  <a:rPr lang="en-US" altLang="en-US" sz="1600" b="1" i="1" dirty="0">
                    <a:solidFill>
                      <a:srgbClr val="1A1A1A"/>
                    </a:solidFill>
                    <a:latin typeface="Calibri" panose="020F0502020204030204" pitchFamily="34" charset="0"/>
                    <a:cs typeface="Calibri" panose="020F0502020204030204" pitchFamily="34" charset="0"/>
                  </a:rPr>
                  <a:t>difference equations </a:t>
                </a:r>
                <a:r>
                  <a:rPr lang="en-US" altLang="en-US" sz="1600" dirty="0">
                    <a:solidFill>
                      <a:srgbClr val="1A1A1A"/>
                    </a:solidFill>
                    <a:latin typeface="Calibri" panose="020F0502020204030204" pitchFamily="34" charset="0"/>
                    <a:cs typeface="Calibri" panose="020F0502020204030204" pitchFamily="34" charset="0"/>
                  </a:rPr>
                  <a:t>is the discrete counterpart to ideas applied in ordinary </a:t>
                </a:r>
                <a:r>
                  <a:rPr lang="en-US" altLang="en-US" sz="1600" b="1" i="1" dirty="0" smtClean="0">
                    <a:solidFill>
                      <a:srgbClr val="1A1A1A"/>
                    </a:solidFill>
                    <a:latin typeface="Calibri" panose="020F0502020204030204" pitchFamily="34" charset="0"/>
                    <a:cs typeface="Calibri" panose="020F0502020204030204" pitchFamily="34" charset="0"/>
                  </a:rPr>
                  <a:t>differential </a:t>
                </a:r>
                <a:r>
                  <a:rPr lang="en-US" altLang="en-US" sz="1600" b="1" i="1" dirty="0">
                    <a:solidFill>
                      <a:srgbClr val="1A1A1A"/>
                    </a:solidFill>
                    <a:latin typeface="Calibri" panose="020F0502020204030204" pitchFamily="34" charset="0"/>
                    <a:cs typeface="Calibri" panose="020F0502020204030204" pitchFamily="34" charset="0"/>
                  </a:rPr>
                  <a:t>equations</a:t>
                </a:r>
                <a:r>
                  <a:rPr lang="en-US" altLang="en-US" sz="1600" dirty="0" smtClean="0">
                    <a:solidFill>
                      <a:srgbClr val="1A1A1A"/>
                    </a:solidFill>
                    <a:latin typeface="Calibri" panose="020F0502020204030204" pitchFamily="34" charset="0"/>
                    <a:cs typeface="Calibri" panose="020F0502020204030204" pitchFamily="34" charset="0"/>
                  </a:rPr>
                  <a:t>.</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a:solidFill>
                      <a:srgbClr val="1A1A1A"/>
                    </a:solidFill>
                    <a:latin typeface="Calibri" panose="020F0502020204030204" pitchFamily="34" charset="0"/>
                    <a:cs typeface="Calibri" panose="020F0502020204030204" pitchFamily="34" charset="0"/>
                  </a:rPr>
                  <a:t>Our </a:t>
                </a:r>
                <a:r>
                  <a:rPr lang="en-US" altLang="en-US" sz="1600" dirty="0" smtClean="0">
                    <a:solidFill>
                      <a:srgbClr val="1A1A1A"/>
                    </a:solidFill>
                    <a:latin typeface="Calibri" panose="020F0502020204030204" pitchFamily="34" charset="0"/>
                    <a:cs typeface="Calibri" panose="020F0502020204030204" pitchFamily="34" charset="0"/>
                  </a:rPr>
                  <a:t>development, however, will </a:t>
                </a:r>
                <a:r>
                  <a:rPr lang="en-US" altLang="en-US" sz="1600" dirty="0">
                    <a:solidFill>
                      <a:srgbClr val="1A1A1A"/>
                    </a:solidFill>
                    <a:latin typeface="Calibri" panose="020F0502020204030204" pitchFamily="34" charset="0"/>
                    <a:cs typeface="Calibri" panose="020F0502020204030204" pitchFamily="34" charset="0"/>
                  </a:rPr>
                  <a:t>not employ any ideas from differential </a:t>
                </a:r>
                <a:r>
                  <a:rPr lang="en-US" altLang="en-US" sz="1600" dirty="0" smtClean="0">
                    <a:solidFill>
                      <a:srgbClr val="1A1A1A"/>
                    </a:solidFill>
                    <a:latin typeface="Calibri" panose="020F0502020204030204" pitchFamily="34" charset="0"/>
                    <a:cs typeface="Calibri" panose="020F0502020204030204" pitchFamily="34" charset="0"/>
                  </a:rPr>
                  <a:t>equations. </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As </a:t>
                </a:r>
                <a:r>
                  <a:rPr lang="en-US" altLang="en-US" sz="1600" dirty="0">
                    <a:solidFill>
                      <a:srgbClr val="1A1A1A"/>
                    </a:solidFill>
                    <a:latin typeface="Calibri" panose="020F0502020204030204" pitchFamily="34" charset="0"/>
                    <a:cs typeface="Calibri" panose="020F0502020204030204" pitchFamily="34" charset="0"/>
                  </a:rPr>
                  <a:t>further ideas are developed, we shall see </a:t>
                </a:r>
                <a:r>
                  <a:rPr lang="en-US" altLang="en-US" sz="1600" dirty="0" smtClean="0">
                    <a:solidFill>
                      <a:srgbClr val="1A1A1A"/>
                    </a:solidFill>
                    <a:latin typeface="Calibri" panose="020F0502020204030204" pitchFamily="34" charset="0"/>
                    <a:cs typeface="Calibri" panose="020F0502020204030204" pitchFamily="34" charset="0"/>
                  </a:rPr>
                  <a:t>some </a:t>
                </a:r>
                <a:r>
                  <a:rPr lang="en-US" altLang="en-US" sz="1600" dirty="0">
                    <a:solidFill>
                      <a:srgbClr val="1A1A1A"/>
                    </a:solidFill>
                    <a:latin typeface="Calibri" panose="020F0502020204030204" pitchFamily="34" charset="0"/>
                    <a:cs typeface="Calibri" panose="020F0502020204030204" pitchFamily="34" charset="0"/>
                  </a:rPr>
                  <a:t>of the many applications that make this topic so important</a:t>
                </a:r>
                <a:r>
                  <a:rPr lang="en-US" altLang="en-US" sz="1600" dirty="0" smtClean="0">
                    <a:solidFill>
                      <a:srgbClr val="1A1A1A"/>
                    </a:solidFill>
                    <a:latin typeface="Calibri" panose="020F0502020204030204" pitchFamily="34" charset="0"/>
                    <a:cs typeface="Calibri" panose="020F0502020204030204" pitchFamily="34" charset="0"/>
                  </a:rPr>
                  <a:t>.</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We first introduce recurrence relations. Then, it is studied how one may formulate a (combinatorial) problem as a recurrence relation. </a:t>
                </a:r>
              </a:p>
              <a:p>
                <a:pPr marL="82296" indent="0" algn="just">
                  <a:spcBef>
                    <a:spcPts val="300"/>
                  </a:spcBef>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spcBef>
                    <a:spcPts val="300"/>
                  </a:spcBef>
                  <a:buNone/>
                </a:pPr>
                <a:r>
                  <a:rPr lang="en-US" altLang="en-US" sz="1600" dirty="0" smtClean="0">
                    <a:solidFill>
                      <a:srgbClr val="1A1A1A"/>
                    </a:solidFill>
                    <a:latin typeface="Calibri" panose="020F0502020204030204" pitchFamily="34" charset="0"/>
                    <a:cs typeface="Calibri" panose="020F0502020204030204" pitchFamily="34" charset="0"/>
                  </a:rPr>
                  <a:t>A feel of how one may solve a recurrence relation is developed, although the systematic method for solving certain classes of recurrence relations is the topic of our next session.</a:t>
                </a:r>
              </a:p>
              <a:p>
                <a:pPr marL="82296" indent="0" algn="just">
                  <a:buNone/>
                </a:pPr>
                <a:endParaRPr lang="en-US" altLang="en-US" sz="1600" dirty="0">
                  <a:solidFill>
                    <a:srgbClr val="1A1A1A"/>
                  </a:solidFill>
                  <a:latin typeface="Calibri" panose="020F0502020204030204" pitchFamily="34" charset="0"/>
                  <a:cs typeface="Calibri" panose="020F0502020204030204" pitchFamily="34" charset="0"/>
                </a:endParaRPr>
              </a:p>
              <a:p>
                <a:pPr marL="82296" indent="0" algn="just">
                  <a:buNone/>
                </a:pPr>
                <a:endParaRPr lang="en-US" altLang="en-US" sz="1600" dirty="0">
                  <a:solidFill>
                    <a:srgbClr val="1A1A1A"/>
                  </a:solidFill>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14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326419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Sequences and Recurrence Relations</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A </a:t>
                </a:r>
                <a:r>
                  <a:rPr lang="en-US" sz="1600" b="1" i="1" dirty="0" smtClean="0">
                    <a:latin typeface="Calibri" panose="020F0502020204030204" pitchFamily="34" charset="0"/>
                    <a:cs typeface="Calibri" panose="020F0502020204030204" pitchFamily="34" charset="0"/>
                  </a:rPr>
                  <a:t>sequence</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oMath>
                </a14:m>
                <a:r>
                  <a:rPr lang="en-US" sz="1600" dirty="0" smtClean="0">
                    <a:latin typeface="Calibri" panose="020F0502020204030204" pitchFamily="34" charset="0"/>
                    <a:cs typeface="Calibri" panose="020F0502020204030204" pitchFamily="34" charset="0"/>
                  </a:rPr>
                  <a:t> is a function from the set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ℤ</m:t>
                        </m:r>
                      </m:e>
                      <m:sup>
                        <m:r>
                          <a:rPr lang="en-US" sz="1600" b="0" i="1" smtClean="0">
                            <a:latin typeface="Cambria Math" panose="02040503050406030204" pitchFamily="18" charset="0"/>
                            <a:cs typeface="Calibri" panose="020F0502020204030204" pitchFamily="34" charset="0"/>
                          </a:rPr>
                          <m:t>≥0</m:t>
                        </m:r>
                      </m:sup>
                    </m:sSup>
                  </m:oMath>
                </a14:m>
                <a:r>
                  <a:rPr lang="en-US" sz="1600" dirty="0" smtClean="0">
                    <a:latin typeface="Calibri" panose="020F0502020204030204" pitchFamily="34" charset="0"/>
                    <a:cs typeface="Calibri" panose="020F0502020204030204" pitchFamily="34" charset="0"/>
                  </a:rPr>
                  <a:t> of nonnegative integers to some set </a:t>
                </a:r>
                <a14:m>
                  <m:oMath xmlns:m="http://schemas.openxmlformats.org/officeDocument/2006/math">
                    <m:r>
                      <a:rPr lang="en-US" sz="1600" b="0" i="1" smtClean="0">
                        <a:latin typeface="Cambria Math" panose="02040503050406030204" pitchFamily="18" charset="0"/>
                        <a:cs typeface="Calibri" panose="020F0502020204030204" pitchFamily="34" charset="0"/>
                      </a:rPr>
                      <m:t>𝒜</m:t>
                    </m:r>
                  </m:oMath>
                </a14:m>
                <a:r>
                  <a:rPr lang="en-US" sz="1600" dirty="0" smtClean="0">
                    <a:latin typeface="Calibri" panose="020F0502020204030204" pitchFamily="34" charset="0"/>
                    <a:cs typeface="Calibri" panose="020F0502020204030204" pitchFamily="34" charset="0"/>
                  </a:rPr>
                  <a:t>. </a:t>
                </a:r>
                <a:r>
                  <a:rPr lang="en-US" sz="1600" dirty="0">
                    <a:solidFill>
                      <a:prstClr val="black"/>
                    </a:solidFill>
                    <a:latin typeface="Calibri" panose="020F0502020204030204" pitchFamily="34" charset="0"/>
                    <a:cs typeface="Calibri" panose="020F0502020204030204" pitchFamily="34" charset="0"/>
                  </a:rPr>
                  <a:t>A </a:t>
                </a:r>
                <a:r>
                  <a:rPr lang="en-US" sz="1600" dirty="0" smtClean="0">
                    <a:latin typeface="Calibri" panose="020F0502020204030204" pitchFamily="34" charset="0"/>
                    <a:cs typeface="Calibri" panose="020F0502020204030204" pitchFamily="34" charset="0"/>
                  </a:rPr>
                  <a:t>sequence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ℤ</m:t>
                        </m:r>
                      </m:e>
                      <m:sup>
                        <m:r>
                          <a:rPr lang="en-US" sz="1600" b="0" i="1" smtClean="0">
                            <a:latin typeface="Cambria Math" panose="02040503050406030204" pitchFamily="18" charset="0"/>
                            <a:cs typeface="Calibri" panose="020F0502020204030204" pitchFamily="34" charset="0"/>
                          </a:rPr>
                          <m:t>≥0</m:t>
                        </m:r>
                      </m:sup>
                    </m:s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𝒜</m:t>
                    </m:r>
                  </m:oMath>
                </a14:m>
                <a:r>
                  <a:rPr lang="en-US" sz="1600" b="1" dirty="0" smtClean="0">
                    <a:solidFill>
                      <a:schemeClr val="accent3">
                        <a:lumMod val="75000"/>
                      </a:schemeClr>
                    </a:solidFill>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is usually denoted by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oMath>
                </a14:m>
                <a:r>
                  <a:rPr lang="en-US" sz="1600" b="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ℤ</m:t>
                            </m:r>
                          </m:e>
                          <m:sup>
                            <m:r>
                              <a:rPr lang="en-US" sz="1600" b="0" i="1" smtClean="0">
                                <a:latin typeface="Cambria Math" panose="02040503050406030204" pitchFamily="18" charset="0"/>
                                <a:cs typeface="Calibri" panose="020F0502020204030204" pitchFamily="34" charset="0"/>
                              </a:rPr>
                              <m:t>≥0</m:t>
                            </m:r>
                          </m:sup>
                        </m:sSup>
                      </m:sub>
                    </m:sSub>
                  </m:oMath>
                </a14:m>
                <a:r>
                  <a:rPr lang="en-US" sz="1600" b="0" dirty="0" smtClean="0">
                    <a:latin typeface="Calibri" panose="020F0502020204030204" pitchFamily="34" charset="0"/>
                    <a:cs typeface="Calibri" panose="020F0502020204030204" pitchFamily="34" charset="0"/>
                  </a:rPr>
                  <a:t>, or by its individual </a:t>
                </a:r>
                <a:r>
                  <a:rPr lang="en-US" sz="1600" b="1" i="1" dirty="0" smtClean="0">
                    <a:latin typeface="Calibri" panose="020F0502020204030204" pitchFamily="34" charset="0"/>
                    <a:cs typeface="Calibri" panose="020F0502020204030204" pitchFamily="34" charset="0"/>
                  </a:rPr>
                  <a:t>elements</a:t>
                </a:r>
                <a:r>
                  <a:rPr lang="en-US" sz="1600" b="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terms</a:t>
                </a:r>
                <a:r>
                  <a:rPr lang="en-US" sz="1600" b="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 …</m:t>
                    </m:r>
                  </m:oMath>
                </a14:m>
                <a:r>
                  <a:rPr lang="en-US" sz="1600" b="0" dirty="0" smtClean="0">
                    <a:latin typeface="Calibri" panose="020F0502020204030204" pitchFamily="34" charset="0"/>
                    <a:cs typeface="Calibri" panose="020F0502020204030204" pitchFamily="34" charset="0"/>
                  </a:rPr>
                  <a:t>. Here,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b="0" dirty="0" smtClean="0">
                    <a:latin typeface="Calibri" panose="020F0502020204030204" pitchFamily="34" charset="0"/>
                    <a:cs typeface="Calibri" panose="020F0502020204030204" pitchFamily="34" charset="0"/>
                  </a:rPr>
                  <a:t> means </a:t>
                </a:r>
                <a14:m>
                  <m:oMath xmlns:m="http://schemas.openxmlformats.org/officeDocument/2006/math">
                    <m:r>
                      <a:rPr lang="en-US" sz="1600" b="0" i="1" smtClean="0">
                        <a:latin typeface="Cambria Math" panose="02040503050406030204" pitchFamily="18" charset="0"/>
                        <a:cs typeface="Calibri" panose="020F0502020204030204" pitchFamily="34" charset="0"/>
                      </a:rPr>
                      <m:t>𝑎</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r>
                  <a:rPr lang="en-US" sz="1600" b="0" dirty="0" smtClean="0">
                    <a:latin typeface="Calibri" panose="020F0502020204030204" pitchFamily="34" charset="0"/>
                    <a:cs typeface="Calibri" panose="020F0502020204030204" pitchFamily="34" charset="0"/>
                  </a:rPr>
                  <a:t>, which is called the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b="0" dirty="0" err="1" smtClean="0">
                    <a:latin typeface="Calibri" panose="020F0502020204030204" pitchFamily="34" charset="0"/>
                    <a:cs typeface="Calibri" panose="020F0502020204030204" pitchFamily="34" charset="0"/>
                  </a:rPr>
                  <a:t>th</a:t>
                </a:r>
                <a:r>
                  <a:rPr lang="en-US" sz="1600" b="0" dirty="0" smtClean="0">
                    <a:latin typeface="Calibri" panose="020F0502020204030204" pitchFamily="34" charset="0"/>
                    <a:cs typeface="Calibri" panose="020F0502020204030204" pitchFamily="34" charset="0"/>
                  </a:rPr>
                  <a:t> element of the sequence.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For example, the sequence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1+2</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𝑛</m:t>
                                </m:r>
                              </m:e>
                              <m:sup>
                                <m:r>
                                  <a:rPr lang="en-US" sz="1600" b="0" i="1" smtClean="0">
                                    <a:latin typeface="Cambria Math" panose="02040503050406030204" pitchFamily="18" charset="0"/>
                                    <a:cs typeface="Calibri" panose="020F0502020204030204" pitchFamily="34" charset="0"/>
                                  </a:rPr>
                                  <m:t>2</m:t>
                                </m:r>
                              </m:sup>
                            </m:sSup>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oMath>
                </a14:m>
                <a:r>
                  <a:rPr lang="en-US" sz="1600" b="0" dirty="0" smtClean="0">
                    <a:latin typeface="Calibri" panose="020F0502020204030204" pitchFamily="34" charset="0"/>
                    <a:cs typeface="Calibri" panose="020F0502020204030204" pitchFamily="34" charset="0"/>
                  </a:rPr>
                  <a:t> can also be represented by its elements as</a:t>
                </a:r>
              </a:p>
              <a:p>
                <a:pPr marL="82296" indent="0" algn="ctr">
                  <a:spcBef>
                    <a:spcPts val="0"/>
                  </a:spcBef>
                  <a:buNone/>
                </a:pPr>
                <a14:m>
                  <m:oMath xmlns:m="http://schemas.openxmlformats.org/officeDocument/2006/math">
                    <m:r>
                      <a:rPr lang="en-US" sz="1600" b="0" i="1" smtClean="0">
                        <a:latin typeface="Cambria Math" panose="02040503050406030204" pitchFamily="18" charset="0"/>
                        <a:cs typeface="Calibri" panose="020F0502020204030204" pitchFamily="34" charset="0"/>
                      </a:rPr>
                      <m:t>1, 3, 9, 19, 33, …</m:t>
                    </m:r>
                  </m:oMath>
                </a14:m>
                <a:r>
                  <a:rPr lang="en-US" sz="1600" b="0" dirty="0" smtClean="0">
                    <a:latin typeface="Calibri" panose="020F0502020204030204" pitchFamily="34" charset="0"/>
                    <a:cs typeface="Calibri" panose="020F0502020204030204" pitchFamily="34" charset="0"/>
                  </a:rPr>
                  <a:t> </a:t>
                </a:r>
              </a:p>
              <a:p>
                <a:pPr marL="82296" indent="0" algn="just">
                  <a:buNone/>
                </a:pPr>
                <a:r>
                  <a:rPr lang="en-US" sz="1600" dirty="0" smtClean="0">
                    <a:latin typeface="Calibri" panose="020F0502020204030204" pitchFamily="34" charset="0"/>
                    <a:cs typeface="Calibri" panose="020F0502020204030204" pitchFamily="34" charset="0"/>
                  </a:rPr>
                  <a:t>Sometimes, a sequence can be defined </a:t>
                </a:r>
                <a:r>
                  <a:rPr lang="en-US" sz="1600" b="1" i="1" dirty="0" smtClean="0">
                    <a:latin typeface="Calibri" panose="020F0502020204030204" pitchFamily="34" charset="0"/>
                    <a:cs typeface="Calibri" panose="020F0502020204030204" pitchFamily="34" charset="0"/>
                  </a:rPr>
                  <a:t>recursively</a:t>
                </a:r>
                <a:r>
                  <a:rPr lang="en-US" sz="1600" dirty="0" smtClean="0">
                    <a:latin typeface="Calibri" panose="020F0502020204030204" pitchFamily="34" charset="0"/>
                    <a:cs typeface="Calibri" panose="020F0502020204030204" pitchFamily="34" charset="0"/>
                  </a:rPr>
                  <a:t> by a so-called </a:t>
                </a:r>
                <a:r>
                  <a:rPr lang="en-US" sz="1600" b="1" i="1" dirty="0" smtClean="0">
                    <a:latin typeface="Calibri" panose="020F0502020204030204" pitchFamily="34" charset="0"/>
                    <a:cs typeface="Calibri" panose="020F0502020204030204" pitchFamily="34" charset="0"/>
                  </a:rPr>
                  <a:t>recurrence relation</a:t>
                </a:r>
                <a:r>
                  <a:rPr lang="en-US" sz="1600" dirty="0" smtClean="0">
                    <a:latin typeface="Calibri" panose="020F0502020204030204" pitchFamily="34" charset="0"/>
                    <a:cs typeface="Calibri" panose="020F0502020204030204" pitchFamily="34" charset="0"/>
                  </a:rPr>
                  <a:t>, which relates any element of the sequence (except for some </a:t>
                </a:r>
                <a:r>
                  <a:rPr lang="en-US" sz="1600" b="1" i="1" dirty="0" smtClean="0">
                    <a:latin typeface="Calibri" panose="020F0502020204030204" pitchFamily="34" charset="0"/>
                    <a:cs typeface="Calibri" panose="020F0502020204030204" pitchFamily="34" charset="0"/>
                  </a:rPr>
                  <a:t>initial</a:t>
                </a:r>
                <a:r>
                  <a:rPr lang="en-US" sz="1600" dirty="0" smtClean="0">
                    <a:latin typeface="Calibri" panose="020F0502020204030204" pitchFamily="34" charset="0"/>
                    <a:cs typeface="Calibri" panose="020F0502020204030204" pitchFamily="34" charset="0"/>
                  </a:rPr>
                  <a:t> elements whose values are given separately as </a:t>
                </a:r>
                <a:r>
                  <a:rPr lang="en-US" sz="1600" b="1" i="1" dirty="0" smtClean="0">
                    <a:latin typeface="Calibri" panose="020F0502020204030204" pitchFamily="34" charset="0"/>
                    <a:cs typeface="Calibri" panose="020F0502020204030204" pitchFamily="34" charset="0"/>
                  </a:rPr>
                  <a:t>boundary</a:t>
                </a:r>
                <a:r>
                  <a:rPr lang="en-US" sz="1600" dirty="0" smtClean="0">
                    <a:latin typeface="Calibri" panose="020F0502020204030204" pitchFamily="34" charset="0"/>
                    <a:cs typeface="Calibri" panose="020F0502020204030204" pitchFamily="34" charset="0"/>
                  </a:rPr>
                  <a:t>, or </a:t>
                </a:r>
                <a:r>
                  <a:rPr lang="en-US" sz="1600" b="1" i="1" dirty="0" smtClean="0">
                    <a:latin typeface="Calibri" panose="020F0502020204030204" pitchFamily="34" charset="0"/>
                    <a:cs typeface="Calibri" panose="020F0502020204030204" pitchFamily="34" charset="0"/>
                  </a:rPr>
                  <a:t>initial</a:t>
                </a:r>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conditions</a:t>
                </a:r>
                <a:r>
                  <a:rPr lang="en-US" sz="1600" dirty="0" smtClean="0">
                    <a:latin typeface="Calibri" panose="020F0502020204030204" pitchFamily="34" charset="0"/>
                    <a:cs typeface="Calibri" panose="020F0502020204030204" pitchFamily="34" charset="0"/>
                  </a:rPr>
                  <a:t>) to the </a:t>
                </a:r>
                <a:r>
                  <a:rPr lang="en-US" sz="1600" b="1" i="1" dirty="0" smtClean="0">
                    <a:latin typeface="Calibri" panose="020F0502020204030204" pitchFamily="34" charset="0"/>
                    <a:cs typeface="Calibri" panose="020F0502020204030204" pitchFamily="34" charset="0"/>
                  </a:rPr>
                  <a:t>previous</a:t>
                </a:r>
                <a:r>
                  <a:rPr lang="en-US" sz="1600" dirty="0" smtClean="0">
                    <a:latin typeface="Calibri" panose="020F0502020204030204" pitchFamily="34" charset="0"/>
                    <a:cs typeface="Calibri" panose="020F0502020204030204" pitchFamily="34" charset="0"/>
                  </a:rPr>
                  <a:t> elements. This is in contrast to defining the elements of a sequence as a function of their </a:t>
                </a:r>
                <a:r>
                  <a:rPr lang="en-US" sz="1600" b="1" i="1" dirty="0" smtClean="0">
                    <a:latin typeface="Calibri" panose="020F0502020204030204" pitchFamily="34" charset="0"/>
                    <a:cs typeface="Calibri" panose="020F0502020204030204" pitchFamily="34" charset="0"/>
                  </a:rPr>
                  <a:t>indices</a:t>
                </a:r>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positions</a:t>
                </a:r>
                <a:r>
                  <a:rPr lang="en-US" sz="1600" dirty="0" smtClean="0">
                    <a:latin typeface="Calibri" panose="020F0502020204030204" pitchFamily="34" charset="0"/>
                    <a:cs typeface="Calibri" panose="020F0502020204030204" pitchFamily="34" charset="0"/>
                  </a:rPr>
                  <a:t>.)</a:t>
                </a:r>
              </a:p>
              <a:p>
                <a:pPr marL="82296" indent="0" algn="just">
                  <a:buNone/>
                </a:pPr>
                <a:r>
                  <a:rPr lang="en-US" sz="1600" dirty="0" smtClean="0">
                    <a:latin typeface="Calibri" panose="020F0502020204030204" pitchFamily="34" charset="0"/>
                    <a:cs typeface="Calibri" panose="020F0502020204030204" pitchFamily="34" charset="0"/>
                  </a:rPr>
                  <a:t>As an instance, the Fibonacci sequence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𝑛</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can be defined as</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Given this definition, one can obtain the elements of the sequence as follows:</a:t>
                </a: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=0,</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=1+0=1,</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=1+1=2,</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=2+1=3</m:t>
                    </m:r>
                    <m:r>
                      <a:rPr lang="en-US" sz="1600" b="0" i="0" smtClean="0">
                        <a:latin typeface="Cambria Math" panose="02040503050406030204" pitchFamily="18" charset="0"/>
                        <a:cs typeface="Calibri" panose="020F0502020204030204" pitchFamily="34" charset="0"/>
                      </a:rPr>
                      <m:t>,</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m:t>
                    </m:r>
                  </m:oMath>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35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8" name="TextBox 7"/>
              <p:cNvSpPr txBox="1"/>
              <p:nvPr/>
            </p:nvSpPr>
            <p:spPr>
              <a:xfrm>
                <a:off x="5067957" y="5529288"/>
                <a:ext cx="2897991" cy="338554"/>
              </a:xfrm>
              <a:prstGeom prst="rect">
                <a:avLst/>
              </a:prstGeom>
              <a:solidFill>
                <a:schemeClr val="accent2">
                  <a:lumMod val="40000"/>
                  <a:lumOff val="60000"/>
                </a:schemeClr>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𝑛</m:t>
                                  </m:r>
                                </m:sub>
                              </m:sSub>
                            </m:e>
                          </m:d>
                        </m:e>
                        <m:sub>
                          <m:r>
                            <a:rPr lang="en-US" sz="1600" b="0" i="1" smtClean="0">
                              <a:latin typeface="Cambria Math" panose="02040503050406030204" pitchFamily="18" charset="0"/>
                            </a:rPr>
                            <m:t>𝑛</m:t>
                          </m:r>
                          <m:r>
                            <a:rPr lang="en-US" sz="1600" b="0" i="1" smtClean="0">
                              <a:latin typeface="Cambria Math" panose="02040503050406030204" pitchFamily="18" charset="0"/>
                            </a:rPr>
                            <m:t>=0</m:t>
                          </m:r>
                        </m:sub>
                        <m:sup>
                          <m:r>
                            <a:rPr lang="en-US" sz="1600" b="0" i="1" smtClean="0">
                              <a:latin typeface="Cambria Math" panose="02040503050406030204" pitchFamily="18" charset="0"/>
                            </a:rPr>
                            <m:t>∞</m:t>
                          </m:r>
                        </m:sup>
                      </m:sSubSup>
                      <m:r>
                        <a:rPr lang="en-US" sz="1600" b="0" i="0" smtClean="0">
                          <a:latin typeface="Cambria Math" panose="02040503050406030204" pitchFamily="18" charset="0"/>
                        </a:rPr>
                        <m:t>=0, 1, 1, 2, 3, 5, 8, 13…</m:t>
                      </m:r>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5067957" y="5529288"/>
                <a:ext cx="2897991" cy="338554"/>
              </a:xfrm>
              <a:prstGeom prst="rect">
                <a:avLst/>
              </a:prstGeom>
              <a:blipFill rotWithShape="0">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403348" y="4590043"/>
                <a:ext cx="5562600" cy="338554"/>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0</m:t>
                          </m:r>
                        </m:sub>
                      </m:sSub>
                      <m:r>
                        <a:rPr lang="en-US" sz="1600" i="1">
                          <a:latin typeface="Cambria Math" panose="02040503050406030204" pitchFamily="18" charset="0"/>
                          <a:cs typeface="Calibri" panose="020F0502020204030204" pitchFamily="34" charset="0"/>
                        </a:rPr>
                        <m:t>=0, </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=1, </m:t>
                      </m:r>
                      <m:r>
                        <a:rPr lang="en-US" sz="1600">
                          <a:latin typeface="Cambria Math" panose="02040503050406030204" pitchFamily="18" charset="0"/>
                          <a:cs typeface="Calibri" panose="020F0502020204030204" pitchFamily="34" charset="0"/>
                        </a:rPr>
                        <m:t> </m:t>
                      </m:r>
                      <m:r>
                        <m:rPr>
                          <m:sty m:val="p"/>
                        </m:rPr>
                        <a:rPr lang="en-US" sz="1600">
                          <a:latin typeface="Cambria Math" panose="02040503050406030204" pitchFamily="18" charset="0"/>
                          <a:cs typeface="Calibri" panose="020F0502020204030204" pitchFamily="34" charset="0"/>
                        </a:rPr>
                        <m:t>and</m:t>
                      </m:r>
                      <m:r>
                        <a:rPr lang="en-US" sz="160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  </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  </m:t>
                      </m:r>
                      <m:r>
                        <m:rPr>
                          <m:sty m:val="p"/>
                        </m:rPr>
                        <a:rPr lang="en-US" sz="1600">
                          <a:latin typeface="Cambria Math" panose="02040503050406030204" pitchFamily="18" charset="0"/>
                          <a:cs typeface="Calibri" panose="020F0502020204030204" pitchFamily="34" charset="0"/>
                        </a:rPr>
                        <m:t>for</m:t>
                      </m:r>
                      <m:r>
                        <a:rPr lang="en-US" sz="1600" i="1">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ℤ</m:t>
                          </m:r>
                        </m:e>
                        <m:sup>
                          <m:r>
                            <a:rPr lang="en-US" sz="1600" i="1">
                              <a:latin typeface="Cambria Math" panose="02040503050406030204" pitchFamily="18" charset="0"/>
                              <a:cs typeface="Calibri" panose="020F0502020204030204" pitchFamily="34" charset="0"/>
                            </a:rPr>
                            <m:t>≥2</m:t>
                          </m:r>
                        </m:sup>
                      </m:sSup>
                      <m:r>
                        <a:rPr lang="en-US" sz="1600" i="1">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03348" y="4590043"/>
                <a:ext cx="5562600" cy="338554"/>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3648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Sequences and Recurrence Relations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200"/>
                  </a:spcBef>
                  <a:buNone/>
                </a:pPr>
                <a:r>
                  <a:rPr lang="en-US" sz="1600" dirty="0" smtClean="0">
                    <a:latin typeface="Calibri" panose="020F0502020204030204" pitchFamily="34" charset="0"/>
                    <a:cs typeface="Calibri" panose="020F0502020204030204" pitchFamily="34" charset="0"/>
                  </a:rPr>
                  <a:t>Assume that the sequence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oMath>
                </a14:m>
                <a:r>
                  <a:rPr lang="en-US" sz="1600" b="0" dirty="0" smtClean="0">
                    <a:latin typeface="Calibri" panose="020F0502020204030204" pitchFamily="34" charset="0"/>
                    <a:cs typeface="Calibri" panose="020F0502020204030204" pitchFamily="34" charset="0"/>
                  </a:rPr>
                  <a:t> is defined by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=3</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For any index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we have</a:t>
                </a: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=5</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oMath>
                </a14:m>
                <a:endParaRPr lang="en-US" sz="1600" b="0" dirty="0" smtClean="0">
                  <a:latin typeface="Calibri" panose="020F0502020204030204" pitchFamily="34" charset="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 . .</m:t>
                    </m:r>
                  </m:oMath>
                </a14:m>
                <a:endParaRPr lang="en-US" sz="1600" b="0" dirty="0" smtClean="0">
                  <a:cs typeface="Calibri" panose="020F0502020204030204" pitchFamily="34" charset="0"/>
                </a:endParaRPr>
              </a:p>
              <a:p>
                <a:pPr marL="82296" indent="0" algn="just">
                  <a:spcBef>
                    <a:spcPts val="0"/>
                  </a:spcBef>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a:t>
                </a:r>
              </a:p>
              <a:p>
                <a:pPr marL="82296" indent="0" algn="just">
                  <a:spcBef>
                    <a:spcPts val="0"/>
                  </a:spcBef>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oMath>
                </a14:m>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It follows that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5</m:t>
                        </m:r>
                      </m:e>
                      <m:sup>
                        <m:r>
                          <a:rPr lang="en-US" sz="1600" b="0" i="1" smtClean="0">
                            <a:latin typeface="Cambria Math" panose="02040503050406030204" pitchFamily="18" charset="0"/>
                            <a:cs typeface="Calibri" panose="020F0502020204030204" pitchFamily="34" charset="0"/>
                          </a:rPr>
                          <m:t>𝑛</m:t>
                        </m:r>
                      </m:sup>
                    </m:sSup>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=3⋅</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5</m:t>
                        </m:r>
                      </m:e>
                      <m:sup>
                        <m:r>
                          <a:rPr lang="en-US" sz="1600" b="0" i="1" smtClean="0">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 for every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That is,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r>
                      <a:rPr lang="en-US" sz="1600" b="0" i="0" smtClean="0">
                        <a:latin typeface="Cambria Math" panose="02040503050406030204" pitchFamily="18" charset="0"/>
                        <a:cs typeface="Calibri" panose="020F0502020204030204" pitchFamily="34" charset="0"/>
                      </a:rPr>
                      <m:t>=</m:t>
                    </m:r>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3⋅</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5</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The sequence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3⋅</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5</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is said to be a </a:t>
                </a:r>
                <a:r>
                  <a:rPr lang="en-US" sz="1600" b="1" i="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to the following </a:t>
                </a:r>
                <a:r>
                  <a:rPr lang="en-US" sz="1600" b="1" i="1" dirty="0" smtClean="0">
                    <a:latin typeface="Calibri" panose="020F0502020204030204" pitchFamily="34" charset="0"/>
                    <a:cs typeface="Calibri" panose="020F0502020204030204" pitchFamily="34" charset="0"/>
                  </a:rPr>
                  <a:t>recurrence relation </a:t>
                </a:r>
                <a:r>
                  <a:rPr lang="en-US" sz="1600" dirty="0">
                    <a:latin typeface="Calibri" panose="020F0502020204030204" pitchFamily="34" charset="0"/>
                    <a:cs typeface="Calibri" panose="020F0502020204030204" pitchFamily="34" charset="0"/>
                  </a:rPr>
                  <a:t>where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0</m:t>
                        </m:r>
                      </m:sub>
                    </m:sSub>
                    <m:r>
                      <a:rPr lang="en-US" sz="1600" i="1">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600" b="1" i="1" dirty="0" smtClean="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=5</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a:t>
                </a:r>
              </a:p>
              <a:p>
                <a:pPr marL="82296" indent="0" algn="just">
                  <a:buNone/>
                </a:pPr>
                <a:endParaRPr lang="en-US" sz="1600" dirty="0">
                  <a:latin typeface="Calibri" panose="020F0502020204030204" pitchFamily="34" charset="0"/>
                  <a:cs typeface="Calibri" panose="020F0502020204030204" pitchFamily="34" charset="0"/>
                </a:endParaRPr>
              </a:p>
              <a:p>
                <a:pPr marL="82296" indent="0">
                  <a:buNone/>
                </a:pPr>
                <a:endParaRPr lang="en-US" sz="1600" dirty="0" smtClean="0">
                  <a:latin typeface="Calibri" panose="020F0502020204030204" pitchFamily="34" charset="0"/>
                  <a:cs typeface="Calibri" panose="020F0502020204030204" pitchFamily="34" charset="0"/>
                </a:endParaRPr>
              </a:p>
              <a:p>
                <a:pPr marL="82296" indent="0">
                  <a:buNone/>
                </a:pPr>
                <a:endParaRPr lang="en-US" sz="1600" dirty="0">
                  <a:latin typeface="Calibri" panose="020F0502020204030204" pitchFamily="34" charset="0"/>
                  <a:cs typeface="Calibri" panose="020F0502020204030204" pitchFamily="34" charset="0"/>
                </a:endParaRPr>
              </a:p>
              <a:p>
                <a:pPr marL="82296" indent="0">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5" name="TextBox 4"/>
              <p:cNvSpPr txBox="1"/>
              <p:nvPr/>
            </p:nvSpPr>
            <p:spPr>
              <a:xfrm>
                <a:off x="1746504" y="4635608"/>
                <a:ext cx="6876288" cy="1077218"/>
              </a:xfrm>
              <a:prstGeom prst="rect">
                <a:avLst/>
              </a:prstGeom>
              <a:solidFill>
                <a:schemeClr val="accent2">
                  <a:lumMod val="40000"/>
                  <a:lumOff val="60000"/>
                </a:schemeClr>
              </a:solidFill>
              <a:ln w="25400">
                <a:solidFill>
                  <a:schemeClr val="accent5">
                    <a:lumMod val="50000"/>
                  </a:schemeClr>
                </a:solidFill>
              </a:ln>
            </p:spPr>
            <p:txBody>
              <a:bodyPr wrap="square" rtlCol="0">
                <a:spAutoFit/>
              </a:bodyPr>
              <a:lstStyle/>
              <a:p>
                <a:pPr marL="82296" indent="0" algn="just">
                  <a:buNone/>
                </a:pPr>
                <a:r>
                  <a:rPr lang="en-US" sz="1600" dirty="0" smtClean="0">
                    <a:latin typeface="Calibri" panose="020F0502020204030204" pitchFamily="34" charset="0"/>
                    <a:cs typeface="Calibri" panose="020F0502020204030204" pitchFamily="34" charset="0"/>
                  </a:rPr>
                  <a:t>A </a:t>
                </a:r>
                <a:r>
                  <a:rPr lang="en-US" sz="1600" b="1" i="1" dirty="0">
                    <a:latin typeface="Calibri" panose="020F0502020204030204" pitchFamily="34" charset="0"/>
                    <a:cs typeface="Calibri" panose="020F0502020204030204" pitchFamily="34" charset="0"/>
                  </a:rPr>
                  <a:t>solution to a recurrence </a:t>
                </a:r>
                <a:r>
                  <a:rPr lang="en-US" sz="1600" b="1" i="1" dirty="0" smtClean="0">
                    <a:latin typeface="Calibri" panose="020F0502020204030204" pitchFamily="34" charset="0"/>
                    <a:cs typeface="Calibri" panose="020F0502020204030204" pitchFamily="34" charset="0"/>
                  </a:rPr>
                  <a:t>relation</a:t>
                </a:r>
                <a:r>
                  <a:rPr lang="en-US" sz="1600" dirty="0" smtClean="0">
                    <a:latin typeface="Calibri" panose="020F0502020204030204" pitchFamily="34" charset="0"/>
                    <a:cs typeface="Calibri" panose="020F0502020204030204" pitchFamily="34" charset="0"/>
                  </a:rPr>
                  <a:t> is a </a:t>
                </a:r>
                <a:r>
                  <a:rPr lang="en-US" sz="1600" dirty="0">
                    <a:latin typeface="Calibri" panose="020F0502020204030204" pitchFamily="34" charset="0"/>
                    <a:cs typeface="Calibri" panose="020F0502020204030204" pitchFamily="34" charset="0"/>
                  </a:rPr>
                  <a:t>sequence whose elements satisfy the </a:t>
                </a:r>
                <a:r>
                  <a:rPr lang="en-US" sz="1600" dirty="0" smtClean="0">
                    <a:latin typeface="Calibri" panose="020F0502020204030204" pitchFamily="34" charset="0"/>
                    <a:cs typeface="Calibri" panose="020F0502020204030204" pitchFamily="34" charset="0"/>
                  </a:rPr>
                  <a:t>relation. By </a:t>
                </a:r>
                <a:r>
                  <a:rPr lang="en-US" sz="1600" b="1" i="1" dirty="0" smtClean="0">
                    <a:latin typeface="Calibri" panose="020F0502020204030204" pitchFamily="34" charset="0"/>
                    <a:cs typeface="Calibri" panose="020F0502020204030204" pitchFamily="34" charset="0"/>
                  </a:rPr>
                  <a:t>solving</a:t>
                </a:r>
                <a:r>
                  <a:rPr lang="en-US" sz="1600" dirty="0" smtClean="0">
                    <a:latin typeface="Calibri" panose="020F0502020204030204" pitchFamily="34" charset="0"/>
                    <a:cs typeface="Calibri" panose="020F0502020204030204" pitchFamily="34" charset="0"/>
                  </a:rPr>
                  <a:t> a recurrence relation, we mean finding a solution to the recurrence relation whose </a:t>
                </a:r>
                <a14:m>
                  <m:oMath xmlns:m="http://schemas.openxmlformats.org/officeDocument/2006/math">
                    <m:r>
                      <a:rPr lang="en-US" sz="1600" i="1" dirty="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th element </a:t>
                </a:r>
                <a:r>
                  <a:rPr lang="en-US" sz="1600" dirty="0" smtClean="0">
                    <a:latin typeface="Calibri" panose="020F0502020204030204" pitchFamily="34" charset="0"/>
                    <a:cs typeface="Calibri" panose="020F0502020204030204" pitchFamily="34" charset="0"/>
                  </a:rPr>
                  <a:t>is </a:t>
                </a:r>
                <a:r>
                  <a:rPr lang="en-US" sz="1600" dirty="0">
                    <a:latin typeface="Calibri" panose="020F0502020204030204" pitchFamily="34" charset="0"/>
                    <a:cs typeface="Calibri" panose="020F0502020204030204" pitchFamily="34" charset="0"/>
                  </a:rPr>
                  <a:t>defined in terms of </a:t>
                </a:r>
                <a14:m>
                  <m:oMath xmlns:m="http://schemas.openxmlformats.org/officeDocument/2006/math">
                    <m:r>
                      <a:rPr lang="en-US" sz="1600" i="1">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that is, the elements of the solution are defined as a function of their indices. </a:t>
                </a:r>
                <a:endParaRPr lang="en-US" sz="1600" dirty="0">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46504" y="4635608"/>
                <a:ext cx="6876288" cy="1077218"/>
              </a:xfrm>
              <a:prstGeom prst="rect">
                <a:avLst/>
              </a:prstGeom>
              <a:blipFill rotWithShape="0">
                <a:blip r:embed="rId5"/>
                <a:stretch>
                  <a:fillRect t="-552" r="-265" b="-4972"/>
                </a:stretch>
              </a:blipFill>
              <a:ln w="25400">
                <a:solidFill>
                  <a:schemeClr val="accent5">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77745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Sequences and Recurrence Relations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In general, every complex sequence that solves the recurrence relation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𝑑</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𝑑</m:t>
                    </m:r>
                  </m:oMath>
                </a14:m>
                <a:r>
                  <a:rPr lang="en-US" sz="1600" dirty="0" smtClean="0">
                    <a:latin typeface="Calibri" panose="020F0502020204030204" pitchFamily="34" charset="0"/>
                    <a:cs typeface="Calibri" panose="020F0502020204030204" pitchFamily="34" charset="0"/>
                  </a:rPr>
                  <a:t> is a constant is of the form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𝑐</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𝑑</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in which </a:t>
                </a:r>
                <a14:m>
                  <m:oMath xmlns:m="http://schemas.openxmlformats.org/officeDocument/2006/math">
                    <m:r>
                      <a:rPr lang="en-US" sz="1600" b="0" i="1" smtClean="0">
                        <a:latin typeface="Cambria Math" panose="02040503050406030204" pitchFamily="18" charset="0"/>
                        <a:cs typeface="Calibri" panose="020F0502020204030204" pitchFamily="34" charset="0"/>
                      </a:rPr>
                      <m:t>𝑐</m:t>
                    </m:r>
                  </m:oMath>
                </a14:m>
                <a:r>
                  <a:rPr lang="en-US" sz="1600" dirty="0" smtClean="0">
                    <a:latin typeface="Calibri" panose="020F0502020204030204" pitchFamily="34" charset="0"/>
                    <a:cs typeface="Calibri" panose="020F0502020204030204" pitchFamily="34" charset="0"/>
                  </a:rPr>
                  <a:t> is an arbitrary complex number. That is, the relation has </a:t>
                </a:r>
                <a:r>
                  <a:rPr lang="en-US" sz="1600" b="1" i="1" dirty="0" smtClean="0">
                    <a:latin typeface="Calibri" panose="020F0502020204030204" pitchFamily="34" charset="0"/>
                    <a:cs typeface="Calibri" panose="020F0502020204030204" pitchFamily="34" charset="0"/>
                  </a:rPr>
                  <a:t>infinitely many</a:t>
                </a:r>
                <a:r>
                  <a:rPr lang="en-US" sz="1600" dirty="0" smtClean="0">
                    <a:latin typeface="Calibri" panose="020F0502020204030204" pitchFamily="34" charset="0"/>
                    <a:cs typeface="Calibri" panose="020F0502020204030204" pitchFamily="34" charset="0"/>
                  </a:rPr>
                  <a:t> solutions. Given the initial condition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0</m:t>
                        </m:r>
                      </m:sub>
                    </m:sSub>
                  </m:oMath>
                </a14:m>
                <a:r>
                  <a:rPr lang="en-US" sz="1600" dirty="0" smtClean="0">
                    <a:latin typeface="Calibri" panose="020F0502020204030204" pitchFamily="34" charset="0"/>
                    <a:cs typeface="Calibri" panose="020F0502020204030204" pitchFamily="34" charset="0"/>
                  </a:rPr>
                  <a:t>, the </a:t>
                </a:r>
                <a:r>
                  <a:rPr lang="en-US" sz="1600" b="1" i="1" dirty="0" smtClean="0">
                    <a:latin typeface="Calibri" panose="020F0502020204030204" pitchFamily="34" charset="0"/>
                    <a:cs typeface="Calibri" panose="020F0502020204030204" pitchFamily="34" charset="0"/>
                  </a:rPr>
                  <a:t>unique</a:t>
                </a:r>
                <a:r>
                  <a:rPr lang="en-US" sz="1600" dirty="0" smtClean="0">
                    <a:latin typeface="Calibri" panose="020F0502020204030204" pitchFamily="34" charset="0"/>
                    <a:cs typeface="Calibri" panose="020F0502020204030204" pitchFamily="34" charset="0"/>
                  </a:rPr>
                  <a:t> solution to the recurrence relation would be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𝑐</m:t>
                                </m:r>
                              </m:e>
                              <m:sub>
                                <m:r>
                                  <a:rPr lang="en-US" sz="1600" b="0" i="1" smtClean="0">
                                    <a:latin typeface="Cambria Math" panose="02040503050406030204" pitchFamily="18" charset="0"/>
                                    <a:cs typeface="Calibri" panose="020F0502020204030204" pitchFamily="34" charset="0"/>
                                  </a:rPr>
                                  <m:t>0</m:t>
                                </m:r>
                              </m:sub>
                            </m:sSub>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𝑑</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(Use mathematical induction to prove this assertion.)</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example, every solution to the relation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2.1</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is of the form</a:t>
                </a:r>
              </a:p>
              <a:p>
                <a:pPr marL="82296" indent="0">
                  <a:spcBef>
                    <a:spcPts val="0"/>
                  </a:spcBef>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𝑐</m:t>
                              </m:r>
                              <m:sSup>
                                <m:sSupPr>
                                  <m:ctrlPr>
                                    <a:rPr lang="en-US" sz="1600" i="1">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(2.1)</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r>
                        <a:rPr lang="en-US" sz="1600" b="0" i="0"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If the sequence also satisfies the initial condition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=5</m:t>
                    </m:r>
                  </m:oMath>
                </a14:m>
                <a:r>
                  <a:rPr lang="en-US" sz="1600" dirty="0" smtClean="0">
                    <a:latin typeface="Calibri" panose="020F0502020204030204" pitchFamily="34" charset="0"/>
                    <a:cs typeface="Calibri" panose="020F0502020204030204" pitchFamily="34" charset="0"/>
                  </a:rPr>
                  <a:t>, its unique solution is the sequence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5⋅</m:t>
                            </m:r>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(2.1)</m:t>
                                </m:r>
                              </m:e>
                              <m:sup>
                                <m:r>
                                  <a:rPr lang="en-US" sz="1600" i="1">
                                    <a:latin typeface="Cambria Math" panose="02040503050406030204" pitchFamily="18" charset="0"/>
                                    <a:cs typeface="Calibri" panose="020F0502020204030204" pitchFamily="34" charset="0"/>
                                  </a:rPr>
                                  <m:t>𝑛</m:t>
                                </m:r>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r>
                      <a:rPr lang="en-US" sz="1600" b="0" i="1" smtClean="0">
                        <a:latin typeface="Cambria Math" panose="02040503050406030204" pitchFamily="18" charset="0"/>
                        <a:cs typeface="Calibri" panose="020F0502020204030204" pitchFamily="34" charset="0"/>
                      </a:rPr>
                      <m:t>.</m:t>
                    </m:r>
                  </m:oMath>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Now, </a:t>
                </a:r>
                <a:r>
                  <a:rPr lang="en-US" sz="1600" dirty="0">
                    <a:latin typeface="Calibri" panose="020F0502020204030204" pitchFamily="34" charset="0"/>
                    <a:cs typeface="Calibri" panose="020F0502020204030204" pitchFamily="34" charset="0"/>
                  </a:rPr>
                  <a:t>consider the recurrence relation </a:t>
                </a:r>
                <a14:m>
                  <m:oMath xmlns:m="http://schemas.openxmlformats.org/officeDocument/2006/math">
                    <m:sSubSup>
                      <m:sSubSupPr>
                        <m:ctrlPr>
                          <a:rPr lang="en-US" sz="1600" i="1" smtClean="0">
                            <a:latin typeface="Cambria Math" panose="02040503050406030204" pitchFamily="18" charset="0"/>
                            <a:cs typeface="Calibri" panose="020F0502020204030204" pitchFamily="34" charset="0"/>
                          </a:rPr>
                        </m:ctrlPr>
                      </m:sSubSup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up>
                        <m:r>
                          <a:rPr lang="en-US" sz="1600" i="1">
                            <a:latin typeface="Cambria Math" panose="02040503050406030204" pitchFamily="18" charset="0"/>
                            <a:cs typeface="Calibri" panose="020F0502020204030204" pitchFamily="34" charset="0"/>
                          </a:rPr>
                          <m:t>2</m:t>
                        </m:r>
                      </m:sup>
                    </m:sSubSup>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𝑎</m:t>
                        </m:r>
                      </m:e>
                      <m:sub>
                        <m:r>
                          <a:rPr lang="en-US" sz="1600" i="1" dirty="0" smtClean="0">
                            <a:latin typeface="Cambria Math" panose="02040503050406030204" pitchFamily="18" charset="0"/>
                            <a:cs typeface="Calibri" panose="020F0502020204030204" pitchFamily="34" charset="0"/>
                          </a:rPr>
                          <m:t>0</m:t>
                        </m:r>
                      </m:sub>
                    </m:sSub>
                    <m:r>
                      <a:rPr lang="en-US" sz="1600" b="0" i="1" dirty="0"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For every solution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to this equation (if any,) we define a corresponding sequence </a:t>
                </a:r>
                <a14:m>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by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func>
                      <m:funcPr>
                        <m:ctrlPr>
                          <a:rPr lang="en-US" sz="1600" b="0" i="1" smtClean="0">
                            <a:latin typeface="Cambria Math" panose="02040503050406030204" pitchFamily="18" charset="0"/>
                            <a:cs typeface="Calibri" panose="020F0502020204030204" pitchFamily="34" charset="0"/>
                          </a:rPr>
                        </m:ctrlPr>
                      </m:funcPr>
                      <m:fName>
                        <m:sSub>
                          <m:sSubPr>
                            <m:ctrlPr>
                              <a:rPr lang="en-US" sz="1600" b="0" i="1" smtClean="0">
                                <a:latin typeface="Cambria Math" panose="02040503050406030204" pitchFamily="18" charset="0"/>
                                <a:cs typeface="Calibri" panose="020F0502020204030204" pitchFamily="34" charset="0"/>
                              </a:rPr>
                            </m:ctrlPr>
                          </m:sSubPr>
                          <m:e>
                            <m:r>
                              <m:rPr>
                                <m:sty m:val="p"/>
                              </m:rPr>
                              <a:rPr lang="en-US" sz="1600" b="0" i="0" smtClean="0">
                                <a:latin typeface="Cambria Math" panose="02040503050406030204" pitchFamily="18" charset="0"/>
                                <a:cs typeface="Calibri" panose="020F0502020204030204" pitchFamily="34" charset="0"/>
                              </a:rPr>
                              <m:t>log</m:t>
                            </m:r>
                          </m:e>
                          <m:sub>
                            <m:r>
                              <a:rPr lang="en-US" sz="1600" b="0" i="0" smtClean="0">
                                <a:latin typeface="Cambria Math" panose="02040503050406030204" pitchFamily="18" charset="0"/>
                                <a:cs typeface="Calibri" panose="020F0502020204030204" pitchFamily="34" charset="0"/>
                              </a:rPr>
                              <m:t>2</m:t>
                            </m:r>
                          </m:sub>
                        </m:sSub>
                      </m:fName>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func>
                  </m:oMath>
                </a14:m>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Thus, the given relation is reduced to </a:t>
                </a:r>
                <a14:m>
                  <m:oMath xmlns:m="http://schemas.openxmlformats.org/officeDocument/2006/math">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=0</m:t>
                    </m:r>
                  </m:oMath>
                </a14:m>
                <a:r>
                  <a:rPr lang="en-US" sz="1600" dirty="0" smtClean="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𝑏</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The unique solution to this relation is</a:t>
                </a:r>
              </a:p>
              <a:p>
                <a:pPr marL="82296" indent="0" algn="just">
                  <a:spcBef>
                    <a:spcPts val="0"/>
                  </a:spcBef>
                  <a:buNone/>
                </a:pP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m:t>
                                          </m:r>
                                        </m:num>
                                        <m:den>
                                          <m:r>
                                            <a:rPr lang="en-US" sz="1600" b="0" i="1" smtClean="0">
                                              <a:latin typeface="Cambria Math" panose="02040503050406030204" pitchFamily="18" charset="0"/>
                                              <a:cs typeface="Calibri" panose="020F0502020204030204" pitchFamily="34" charset="0"/>
                                            </a:rPr>
                                            <m:t>2</m:t>
                                          </m:r>
                                        </m:den>
                                      </m:f>
                                    </m:e>
                                  </m:d>
                                </m:e>
                                <m:sup>
                                  <m:r>
                                    <a:rPr lang="en-US" sz="1600" b="0" i="1" smtClean="0">
                                      <a:latin typeface="Cambria Math" panose="02040503050406030204" pitchFamily="18" charset="0"/>
                                      <a:cs typeface="Calibri" panose="020F0502020204030204" pitchFamily="34" charset="0"/>
                                    </a:rPr>
                                    <m:t>𝑛</m:t>
                                  </m:r>
                                </m:sup>
                              </m:sSup>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Therefore, the unique solution to the given equation is</a:t>
                </a:r>
              </a:p>
              <a:p>
                <a:pPr marL="82296" indent="0" algn="just">
                  <a:spcBef>
                    <a:spcPts val="0"/>
                  </a:spcBef>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p>
                                <m:sSupPr>
                                  <m:ctrlPr>
                                    <a:rPr lang="en-US" sz="1600" i="1">
                                      <a:latin typeface="Cambria Math" panose="02040503050406030204" pitchFamily="18" charset="0"/>
                                      <a:cs typeface="Calibri" panose="020F0502020204030204" pitchFamily="34" charset="0"/>
                                    </a:rPr>
                                  </m:ctrlPr>
                                </m:sSupPr>
                                <m:e>
                                  <m:r>
                                    <a:rPr lang="en-US" sz="1600" i="1">
                                      <a:latin typeface="Cambria Math" panose="02040503050406030204" pitchFamily="18" charset="0"/>
                                      <a:cs typeface="Calibri" panose="020F0502020204030204" pitchFamily="34" charset="0"/>
                                    </a:rPr>
                                    <m:t>2</m:t>
                                  </m:r>
                                </m:e>
                                <m:sup>
                                  <m:sSup>
                                    <m:sSupPr>
                                      <m:ctrlPr>
                                        <a:rPr lang="en-US" sz="1600" i="1">
                                          <a:latin typeface="Cambria Math" panose="02040503050406030204" pitchFamily="18" charset="0"/>
                                          <a:cs typeface="Calibri" panose="020F0502020204030204" pitchFamily="34" charset="0"/>
                                        </a:rPr>
                                      </m:ctrlPr>
                                    </m:sSupPr>
                                    <m:e>
                                      <m:d>
                                        <m:dPr>
                                          <m:ctrlPr>
                                            <a:rPr lang="en-US" sz="1600" i="1">
                                              <a:latin typeface="Cambria Math" panose="02040503050406030204" pitchFamily="18" charset="0"/>
                                              <a:cs typeface="Calibri" panose="020F0502020204030204" pitchFamily="34" charset="0"/>
                                            </a:rPr>
                                          </m:ctrlPr>
                                        </m:dPr>
                                        <m:e>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−1</m:t>
                                              </m:r>
                                            </m:num>
                                            <m:den>
                                              <m:r>
                                                <a:rPr lang="en-US" sz="1600" i="1">
                                                  <a:latin typeface="Cambria Math" panose="02040503050406030204" pitchFamily="18" charset="0"/>
                                                  <a:cs typeface="Calibri" panose="020F0502020204030204" pitchFamily="34" charset="0"/>
                                                </a:rPr>
                                                <m:t>2</m:t>
                                              </m:r>
                                            </m:den>
                                          </m:f>
                                        </m:e>
                                      </m:d>
                                    </m:e>
                                    <m:sup>
                                      <m:r>
                                        <a:rPr lang="en-US" sz="1600" i="1">
                                          <a:latin typeface="Cambria Math" panose="02040503050406030204" pitchFamily="18" charset="0"/>
                                          <a:cs typeface="Calibri" panose="020F0502020204030204" pitchFamily="34" charset="0"/>
                                        </a:rPr>
                                        <m:t>𝑛</m:t>
                                      </m:r>
                                    </m:sup>
                                  </m:sSup>
                                </m:sup>
                              </m:sSup>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r>
                        <a:rPr lang="en-US" sz="1600" b="0" i="1" smtClean="0">
                          <a:latin typeface="Cambria Math" panose="02040503050406030204" pitchFamily="18" charset="0"/>
                          <a:cs typeface="Calibri" panose="020F0502020204030204" pitchFamily="34" charset="0"/>
                        </a:rPr>
                        <m:t>=2,</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m:t>
                          </m:r>
                        </m:num>
                        <m:den>
                          <m:rad>
                            <m:radPr>
                              <m:degHide m:val="on"/>
                              <m:ctrlPr>
                                <a:rPr lang="en-US" sz="1600" b="0" i="1" smtClean="0">
                                  <a:latin typeface="Cambria Math" panose="02040503050406030204" pitchFamily="18" charset="0"/>
                                  <a:cs typeface="Calibri" panose="020F0502020204030204" pitchFamily="34" charset="0"/>
                                </a:rPr>
                              </m:ctrlPr>
                            </m:radPr>
                            <m:deg/>
                            <m:e>
                              <m:r>
                                <a:rPr lang="en-US" sz="1600" b="0" i="1" smtClean="0">
                                  <a:latin typeface="Cambria Math" panose="02040503050406030204" pitchFamily="18" charset="0"/>
                                  <a:cs typeface="Calibri" panose="020F0502020204030204" pitchFamily="34" charset="0"/>
                                </a:rPr>
                                <m:t>2</m:t>
                              </m:r>
                            </m:e>
                          </m:rad>
                        </m:den>
                      </m:f>
                      <m:r>
                        <a:rPr lang="en-US" sz="1600" b="0" i="1" smtClean="0">
                          <a:latin typeface="Cambria Math" panose="02040503050406030204" pitchFamily="18" charset="0"/>
                          <a:cs typeface="Calibri" panose="020F0502020204030204" pitchFamily="34" charset="0"/>
                        </a:rPr>
                        <m:t>, </m:t>
                      </m:r>
                      <m:rad>
                        <m:radPr>
                          <m:ctrlPr>
                            <a:rPr lang="en-US" sz="1600" b="0" i="1" smtClean="0">
                              <a:latin typeface="Cambria Math" panose="02040503050406030204" pitchFamily="18" charset="0"/>
                              <a:cs typeface="Calibri" panose="020F0502020204030204" pitchFamily="34" charset="0"/>
                            </a:rPr>
                          </m:ctrlPr>
                        </m:radPr>
                        <m:deg>
                          <m:r>
                            <m:rPr>
                              <m:brk m:alnAt="7"/>
                            </m:rPr>
                            <a:rPr lang="en-US" sz="1600" b="0" i="1" smtClean="0">
                              <a:latin typeface="Cambria Math" panose="02040503050406030204" pitchFamily="18" charset="0"/>
                              <a:cs typeface="Calibri" panose="020F0502020204030204" pitchFamily="34" charset="0"/>
                            </a:rPr>
                            <m:t>4</m:t>
                          </m:r>
                        </m:deg>
                        <m:e>
                          <m:r>
                            <a:rPr lang="en-US" sz="1600" b="0" i="1" smtClean="0">
                              <a:latin typeface="Cambria Math" panose="02040503050406030204" pitchFamily="18" charset="0"/>
                              <a:cs typeface="Calibri" panose="020F0502020204030204" pitchFamily="34" charset="0"/>
                            </a:rPr>
                            <m:t>2</m:t>
                          </m:r>
                        </m:e>
                      </m:rad>
                      <m:r>
                        <a:rPr lang="en-US" sz="1600" b="0" i="1" smtClean="0">
                          <a:latin typeface="Cambria Math" panose="02040503050406030204" pitchFamily="18" charset="0"/>
                          <a:cs typeface="Calibri" panose="020F0502020204030204" pitchFamily="34" charset="0"/>
                        </a:rPr>
                        <m:t>,</m:t>
                      </m:r>
                      <m:f>
                        <m:fPr>
                          <m:ctrlPr>
                            <a:rPr lang="en-US" sz="1600" i="1">
                              <a:latin typeface="Cambria Math" panose="02040503050406030204" pitchFamily="18" charset="0"/>
                              <a:cs typeface="Calibri" panose="020F0502020204030204" pitchFamily="34" charset="0"/>
                            </a:rPr>
                          </m:ctrlPr>
                        </m:fPr>
                        <m:num>
                          <m:r>
                            <a:rPr lang="en-US" sz="1600" i="1">
                              <a:latin typeface="Cambria Math" panose="02040503050406030204" pitchFamily="18" charset="0"/>
                              <a:cs typeface="Calibri" panose="020F0502020204030204" pitchFamily="34" charset="0"/>
                            </a:rPr>
                            <m:t>1</m:t>
                          </m:r>
                        </m:num>
                        <m:den>
                          <m:rad>
                            <m:radPr>
                              <m:ctrlPr>
                                <a:rPr lang="en-US" sz="1600" i="1">
                                  <a:latin typeface="Cambria Math" panose="02040503050406030204" pitchFamily="18" charset="0"/>
                                  <a:cs typeface="Calibri" panose="020F0502020204030204" pitchFamily="34" charset="0"/>
                                </a:rPr>
                              </m:ctrlPr>
                            </m:radPr>
                            <m:deg>
                              <m:r>
                                <a:rPr lang="en-US" sz="1600" b="0" i="1" smtClean="0">
                                  <a:latin typeface="Cambria Math" panose="02040503050406030204" pitchFamily="18" charset="0"/>
                                  <a:cs typeface="Calibri" panose="020F0502020204030204" pitchFamily="34" charset="0"/>
                                </a:rPr>
                                <m:t>8</m:t>
                              </m:r>
                            </m:deg>
                            <m:e>
                              <m:r>
                                <a:rPr lang="en-US" sz="1600" i="1">
                                  <a:latin typeface="Cambria Math" panose="02040503050406030204" pitchFamily="18" charset="0"/>
                                  <a:cs typeface="Calibri" panose="020F0502020204030204" pitchFamily="34" charset="0"/>
                                </a:rPr>
                                <m:t>2</m:t>
                              </m:r>
                            </m:e>
                          </m:rad>
                        </m:den>
                      </m:f>
                      <m:r>
                        <a:rPr lang="en-US" sz="1600" b="0" i="1" smtClean="0">
                          <a:latin typeface="Cambria Math" panose="02040503050406030204" pitchFamily="18" charset="0"/>
                          <a:cs typeface="Calibri" panose="020F0502020204030204" pitchFamily="34" charset="0"/>
                        </a:rPr>
                        <m:t>, ⋯</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719808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Sequences and Recurrence Relations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Let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 be the sequence with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0</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−2</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a:latin typeface="Cambria Math" panose="02040503050406030204" pitchFamily="18" charset="0"/>
                        <a:cs typeface="Calibri" panose="020F0502020204030204" pitchFamily="34" charset="0"/>
                      </a:rPr>
                      <m:t>+</m:t>
                    </m:r>
                    <m:r>
                      <a:rPr lang="en-US" sz="1600" b="0" i="0" smtClean="0">
                        <a:latin typeface="Cambria Math" panose="02040503050406030204" pitchFamily="18" charset="0"/>
                        <a:cs typeface="Calibri" panose="020F0502020204030204" pitchFamily="34" charset="0"/>
                      </a:rPr>
                      <m:t>2</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for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r>
                      <a:rPr lang="en-US" sz="160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We have, </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=0,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=2,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=0,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5</m:t>
                          </m:r>
                        </m:sub>
                      </m:sSub>
                      <m:r>
                        <a:rPr lang="en-US" sz="1600" b="0" i="1" smtClean="0">
                          <a:latin typeface="Cambria Math" panose="02040503050406030204" pitchFamily="18" charset="0"/>
                          <a:cs typeface="Calibri" panose="020F0502020204030204" pitchFamily="34" charset="0"/>
                        </a:rPr>
                        <m:t>=−4, </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6</m:t>
                          </m:r>
                        </m:sub>
                      </m:sSub>
                      <m:r>
                        <a:rPr lang="en-US" sz="1600" b="0" i="1" smtClean="0">
                          <a:latin typeface="Cambria Math" panose="02040503050406030204" pitchFamily="18" charset="0"/>
                          <a:cs typeface="Calibri" panose="020F0502020204030204" pitchFamily="34" charset="0"/>
                        </a:rPr>
                        <m:t>=−8, … </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One may, surprisingly, guess the general form</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b="0" i="1" smtClean="0">
                          <a:latin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2</m:t>
                          </m:r>
                        </m:e>
                        <m:sup>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𝑛</m:t>
                              </m:r>
                            </m:num>
                            <m:den>
                              <m:r>
                                <a:rPr lang="en-US" sz="1600" b="0" i="1" smtClean="0">
                                  <a:latin typeface="Cambria Math" panose="02040503050406030204" pitchFamily="18" charset="0"/>
                                  <a:cs typeface="Calibri" panose="020F0502020204030204" pitchFamily="34" charset="0"/>
                                </a:rPr>
                                <m:t>2</m:t>
                              </m:r>
                            </m:den>
                          </m:f>
                          <m:r>
                            <a:rPr lang="en-US" sz="1600" b="0" i="1" smtClean="0">
                              <a:latin typeface="Cambria Math" panose="02040503050406030204" pitchFamily="18" charset="0"/>
                              <a:cs typeface="Calibri" panose="020F0502020204030204" pitchFamily="34" charset="0"/>
                            </a:rPr>
                            <m:t>)</m:t>
                          </m:r>
                        </m:sup>
                      </m:sSup>
                      <m:func>
                        <m:funcPr>
                          <m:ctrlPr>
                            <a:rPr lang="en-US" sz="1600" b="0" i="1" smtClean="0">
                              <a:latin typeface="Cambria Math" panose="02040503050406030204" pitchFamily="18" charset="0"/>
                              <a:cs typeface="Calibri" panose="020F0502020204030204" pitchFamily="34" charset="0"/>
                            </a:rPr>
                          </m:ctrlPr>
                        </m:funcPr>
                        <m:fName>
                          <m:r>
                            <m:rPr>
                              <m:sty m:val="p"/>
                            </m:rPr>
                            <a:rPr lang="en-US" sz="1600" b="0" i="0" smtClean="0">
                              <a:latin typeface="Cambria Math" panose="02040503050406030204" pitchFamily="18" charset="0"/>
                              <a:cs typeface="Calibri" panose="020F0502020204030204" pitchFamily="34" charset="0"/>
                            </a:rPr>
                            <m:t>sin</m:t>
                          </m:r>
                        </m:fName>
                        <m:e>
                          <m:d>
                            <m:dPr>
                              <m:ctrlPr>
                                <a:rPr lang="en-US" sz="1600" b="0" i="1" smtClean="0">
                                  <a:latin typeface="Cambria Math" panose="02040503050406030204" pitchFamily="18" charset="0"/>
                                  <a:cs typeface="Calibri" panose="020F0502020204030204" pitchFamily="34" charset="0"/>
                                </a:rPr>
                              </m:ctrlPr>
                            </m:dPr>
                            <m:e>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𝜋</m:t>
                                  </m:r>
                                </m:num>
                                <m:den>
                                  <m:r>
                                    <a:rPr lang="en-US" sz="1600" b="0" i="1" smtClean="0">
                                      <a:latin typeface="Cambria Math" panose="02040503050406030204" pitchFamily="18" charset="0"/>
                                      <a:cs typeface="Calibri" panose="020F0502020204030204" pitchFamily="34" charset="0"/>
                                    </a:rPr>
                                    <m:t>4</m:t>
                                  </m:r>
                                </m:den>
                              </m:f>
                            </m:e>
                          </m:d>
                        </m:e>
                      </m:func>
                      <m:r>
                        <a:rPr lang="en-US" sz="1600" b="0" i="1" smtClean="0">
                          <a:latin typeface="Cambria Math" panose="02040503050406030204" pitchFamily="18" charset="0"/>
                          <a:cs typeface="Calibri" panose="020F0502020204030204" pitchFamily="34" charset="0"/>
                        </a:rPr>
                        <m:t>.</m:t>
                      </m:r>
                    </m:oMath>
                  </m:oMathPara>
                </a14:m>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Which of the following can you solve?</a:t>
                </a:r>
              </a:p>
              <a:p>
                <a:pPr marL="82296" indent="0" algn="just">
                  <a:buNone/>
                </a:pPr>
                <a:r>
                  <a:rPr lang="en-US" sz="1600" b="0" dirty="0" smtClean="0">
                    <a:cs typeface="Calibri" panose="020F0502020204030204" pitchFamily="34" charset="0"/>
                  </a:rPr>
                  <a:t>		</a:t>
                </a: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up>
                        <m:r>
                          <a:rPr lang="en-US" sz="1600" b="0" i="1" smtClean="0">
                            <a:latin typeface="Cambria Math" panose="02040503050406030204" pitchFamily="18" charset="0"/>
                            <a:cs typeface="Calibri" panose="020F0502020204030204" pitchFamily="34" charset="0"/>
                          </a:rPr>
                          <m:t>2</m:t>
                        </m:r>
                      </m:sup>
                    </m:sSubSup>
                    <m:r>
                      <a:rPr lang="en-US" sz="1600" b="0" i="1" smtClean="0">
                        <a:latin typeface="Cambria Math" panose="02040503050406030204" pitchFamily="18" charset="0"/>
                        <a:cs typeface="Calibri" panose="020F0502020204030204" pitchFamily="34" charset="0"/>
                      </a:rPr>
                      <m:t>−2</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a:t>
                </a:r>
              </a:p>
              <a:p>
                <a:pPr marL="82296" indent="0" algn="just">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ad>
                      <m:radPr>
                        <m:degHide m:val="on"/>
                        <m:ctrlPr>
                          <a:rPr lang="en-US" sz="1600" b="0" i="1" smtClean="0">
                            <a:latin typeface="Cambria Math" panose="02040503050406030204" pitchFamily="18" charset="0"/>
                            <a:cs typeface="Calibri" panose="020F0502020204030204" pitchFamily="34" charset="0"/>
                          </a:rPr>
                        </m:ctrlPr>
                      </m:radPr>
                      <m:deg/>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e>
                    </m:rad>
                    <m:r>
                      <a:rPr lang="en-US" sz="1600" i="1">
                        <a:latin typeface="Cambria Math" panose="02040503050406030204" pitchFamily="18" charset="0"/>
                        <a:cs typeface="Calibri" panose="020F0502020204030204" pitchFamily="34" charset="0"/>
                      </a:rPr>
                      <m:t>=</m:t>
                    </m:r>
                    <m:r>
                      <a:rPr lang="en-US" sz="1600" b="0" i="0" smtClean="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a:t>
                </a:r>
              </a:p>
              <a:p>
                <a:pPr marL="82296" indent="0" algn="just">
                  <a:buNone/>
                </a:pPr>
                <a:r>
                  <a:rPr lang="en-US" sz="1600" b="0" dirty="0" smtClean="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−2</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+3</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oMath>
                </a14:m>
                <a:r>
                  <a:rPr lang="en-US" sz="1600" dirty="0">
                    <a:latin typeface="Calibri" panose="020F0502020204030204" pitchFamily="34" charset="0"/>
                    <a:cs typeface="Calibri" panose="020F0502020204030204" pitchFamily="34" charset="0"/>
                  </a:rPr>
                  <a:t>)</a:t>
                </a:r>
              </a:p>
              <a:p>
                <a:pPr marL="82296" indent="0" algn="just">
                  <a:buNone/>
                </a:pPr>
                <a:r>
                  <a:rPr lang="en-US" sz="1600" dirty="0" smtClean="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≥4</m:t>
                    </m:r>
                  </m:oMath>
                </a14:m>
                <a:r>
                  <a:rPr lang="en-US" sz="1600" dirty="0">
                    <a:latin typeface="Calibri" panose="020F0502020204030204" pitchFamily="34" charset="0"/>
                    <a:cs typeface="Calibri" panose="020F0502020204030204" pitchFamily="34" charset="0"/>
                  </a:rPr>
                  <a:t>)</a:t>
                </a:r>
              </a:p>
              <a:p>
                <a:pPr marL="82296" indent="0" algn="just">
                  <a:buNone/>
                </a:pPr>
                <a:r>
                  <a:rPr lang="en-US" sz="1600" b="0" dirty="0" smtClean="0">
                    <a:cs typeface="Calibri" panose="020F0502020204030204" pitchFamily="34" charset="0"/>
                  </a:rPr>
                  <a:t>		</a:t>
                </a:r>
                <a14:m>
                  <m:oMath xmlns:m="http://schemas.openxmlformats.org/officeDocument/2006/math">
                    <m:func>
                      <m:funcPr>
                        <m:ctrlPr>
                          <a:rPr lang="en-US" sz="1600" b="0" i="1" smtClean="0">
                            <a:latin typeface="Cambria Math" panose="02040503050406030204" pitchFamily="18" charset="0"/>
                            <a:cs typeface="Calibri" panose="020F0502020204030204" pitchFamily="34" charset="0"/>
                          </a:rPr>
                        </m:ctrlPr>
                      </m:funcPr>
                      <m:fName>
                        <m:r>
                          <m:rPr>
                            <m:sty m:val="p"/>
                          </m:rPr>
                          <a:rPr lang="en-US" sz="1600" b="0" i="0" smtClean="0">
                            <a:latin typeface="Cambria Math" panose="02040503050406030204" pitchFamily="18" charset="0"/>
                            <a:cs typeface="Calibri" panose="020F0502020204030204" pitchFamily="34" charset="0"/>
                          </a:rPr>
                          <m:t>log</m:t>
                        </m:r>
                      </m:fName>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func>
                    <m:r>
                      <a:rPr lang="en-US" sz="1600" i="1">
                        <a:latin typeface="Cambria Math" panose="02040503050406030204" pitchFamily="18" charset="0"/>
                        <a:cs typeface="Calibri" panose="020F0502020204030204" pitchFamily="34" charset="0"/>
                      </a:rPr>
                      <m:t>−</m:t>
                    </m:r>
                    <m:func>
                      <m:funcPr>
                        <m:ctrlPr>
                          <a:rPr lang="en-US" sz="1600" b="0" i="1" smtClean="0">
                            <a:latin typeface="Cambria Math" panose="02040503050406030204" pitchFamily="18" charset="0"/>
                            <a:cs typeface="Calibri" panose="020F0502020204030204" pitchFamily="34" charset="0"/>
                          </a:rPr>
                        </m:ctrlPr>
                      </m:funcPr>
                      <m:fName>
                        <m:r>
                          <m:rPr>
                            <m:sty m:val="p"/>
                          </m:rPr>
                          <a:rPr lang="en-US" sz="1600" b="0" i="0" smtClean="0">
                            <a:latin typeface="Cambria Math" panose="02040503050406030204" pitchFamily="18" charset="0"/>
                            <a:cs typeface="Calibri" panose="020F0502020204030204" pitchFamily="34" charset="0"/>
                          </a:rPr>
                          <m:t>sin</m:t>
                        </m:r>
                      </m:fName>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e>
                    </m:func>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m:t>
                        </m:r>
                      </m:num>
                      <m:den>
                        <m:r>
                          <a:rPr lang="en-US" sz="1600" b="0" i="1" smtClean="0">
                            <a:latin typeface="Cambria Math" panose="02040503050406030204" pitchFamily="18" charset="0"/>
                            <a:cs typeface="Calibri" panose="020F0502020204030204" pitchFamily="34" charset="0"/>
                          </a:rPr>
                          <m:t>10</m:t>
                        </m:r>
                      </m:den>
                    </m:f>
                    <m:r>
                      <a:rPr lang="en-US" sz="1600" b="0" i="1"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Is there a general method for solving all recurrence relations?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Before we get to solving recurrence relations, we give some examples illustrating how one may solve a (combinatorial) problem by formulating it as a recurrence relation.</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2652522" y="5257800"/>
            <a:ext cx="5064252" cy="584775"/>
          </a:xfrm>
          <a:prstGeom prst="rect">
            <a:avLst/>
          </a:prstGeom>
          <a:solidFill>
            <a:schemeClr val="accent5">
              <a:lumMod val="75000"/>
            </a:schemeClr>
          </a:solidFill>
        </p:spPr>
        <p:txBody>
          <a:bodyPr wrap="square" rtlCol="0">
            <a:spAutoFit/>
          </a:bodyPr>
          <a:lstStyle/>
          <a:p>
            <a:pPr algn="ctr"/>
            <a:r>
              <a:rPr lang="en-US" sz="1600" dirty="0">
                <a:solidFill>
                  <a:schemeClr val="bg1"/>
                </a:solidFill>
                <a:latin typeface="Calibri" panose="020F0502020204030204" pitchFamily="34" charset="0"/>
                <a:cs typeface="Calibri" panose="020F0502020204030204" pitchFamily="34" charset="0"/>
              </a:rPr>
              <a:t>The answer is No, but fortunately there exists a </a:t>
            </a:r>
            <a:r>
              <a:rPr lang="en-US" sz="1600" dirty="0" smtClean="0">
                <a:solidFill>
                  <a:schemeClr val="bg1"/>
                </a:solidFill>
                <a:latin typeface="Calibri" panose="020F0502020204030204" pitchFamily="34" charset="0"/>
                <a:cs typeface="Calibri" panose="020F0502020204030204" pitchFamily="34" charset="0"/>
              </a:rPr>
              <a:t>systematic approach </a:t>
            </a:r>
            <a:r>
              <a:rPr lang="en-US" sz="1600" dirty="0">
                <a:solidFill>
                  <a:schemeClr val="bg1"/>
                </a:solidFill>
                <a:latin typeface="Calibri" panose="020F0502020204030204" pitchFamily="34" charset="0"/>
                <a:cs typeface="Calibri" panose="020F0502020204030204" pitchFamily="34" charset="0"/>
              </a:rPr>
              <a:t>to solving certain classes of recurrence relations</a:t>
            </a:r>
            <a:r>
              <a:rPr lang="en-US" sz="1600" dirty="0" smtClean="0">
                <a:solidFill>
                  <a:schemeClr val="bg1"/>
                </a:solidFill>
                <a:latin typeface="Calibri" panose="020F0502020204030204" pitchFamily="34" charset="0"/>
                <a:cs typeface="Calibri" panose="020F0502020204030204" pitchFamily="34" charset="0"/>
              </a:rPr>
              <a:t>.</a:t>
            </a:r>
            <a:endParaRPr lang="en-US"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319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ppt_w</p:attrName>
                                        </p:attrNameLst>
                                      </p:cBhvr>
                                      <p:tavLst>
                                        <p:tav tm="0">
                                          <p:val>
                                            <p:fltVal val="0"/>
                                          </p:val>
                                        </p:tav>
                                        <p:tav tm="100000">
                                          <p:val>
                                            <p:strVal val="#ppt_w"/>
                                          </p:val>
                                        </p:tav>
                                      </p:tavLst>
                                    </p:anim>
                                    <p:anim calcmode="lin" valueType="num">
                                      <p:cBhvr>
                                        <p:cTn id="52" dur="1000" fill="hold"/>
                                        <p:tgtEl>
                                          <p:spTgt spid="5"/>
                                        </p:tgtEl>
                                        <p:attrNameLst>
                                          <p:attrName>ppt_h</p:attrName>
                                        </p:attrNameLst>
                                      </p:cBhvr>
                                      <p:tavLst>
                                        <p:tav tm="0">
                                          <p:val>
                                            <p:fltVal val="0"/>
                                          </p:val>
                                        </p:tav>
                                        <p:tav tm="100000">
                                          <p:val>
                                            <p:strVal val="#ppt_h"/>
                                          </p:val>
                                        </p:tav>
                                      </p:tavLst>
                                    </p:anim>
                                    <p:anim calcmode="lin" valueType="num">
                                      <p:cBhvr>
                                        <p:cTn id="53" dur="1000" fill="hold"/>
                                        <p:tgtEl>
                                          <p:spTgt spid="5"/>
                                        </p:tgtEl>
                                        <p:attrNameLst>
                                          <p:attrName>style.rotation</p:attrName>
                                        </p:attrNameLst>
                                      </p:cBhvr>
                                      <p:tavLst>
                                        <p:tav tm="0">
                                          <p:val>
                                            <p:fltVal val="90"/>
                                          </p:val>
                                        </p:tav>
                                        <p:tav tm="100000">
                                          <p:val>
                                            <p:fltVal val="0"/>
                                          </p:val>
                                        </p:tav>
                                      </p:tavLst>
                                    </p:anim>
                                    <p:animEffect transition="in" filter="fade">
                                      <p:cBhvr>
                                        <p:cTn id="54" dur="10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latin typeface="Calibri" panose="020F0502020204030204" pitchFamily="34" charset="0"/>
                <a:cs typeface="Calibri" panose="020F0502020204030204" pitchFamily="34" charset="0"/>
              </a:rPr>
              <a:t>Formulating a Problem as a Recurrence Relation</a:t>
            </a:r>
            <a:endParaRPr lang="en-US" sz="29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1. </a:t>
                </a:r>
                <a:r>
                  <a:rPr lang="en-US" sz="1600" dirty="0" smtClean="0">
                    <a:latin typeface="Calibri" panose="020F0502020204030204" pitchFamily="34" charset="0"/>
                    <a:cs typeface="Calibri" panose="020F0502020204030204" pitchFamily="34" charset="0"/>
                  </a:rPr>
                  <a:t>A </a:t>
                </a:r>
                <a:r>
                  <a:rPr lang="en-US" sz="1600" dirty="0">
                    <a:latin typeface="Calibri" panose="020F0502020204030204" pitchFamily="34" charset="0"/>
                    <a:cs typeface="Calibri" panose="020F0502020204030204" pitchFamily="34" charset="0"/>
                  </a:rPr>
                  <a:t>bank pays </a:t>
                </a:r>
                <a14:m>
                  <m:oMath xmlns:m="http://schemas.openxmlformats.org/officeDocument/2006/math">
                    <m:r>
                      <a:rPr lang="en-US" sz="1600" i="1" dirty="0" smtClean="0">
                        <a:latin typeface="Cambria Math" panose="02040503050406030204" pitchFamily="18" charset="0"/>
                        <a:cs typeface="Calibri" panose="020F0502020204030204" pitchFamily="34" charset="0"/>
                      </a:rPr>
                      <m:t>6%</m:t>
                    </m:r>
                  </m:oMath>
                </a14:m>
                <a:r>
                  <a:rPr lang="en-US" sz="1600" dirty="0">
                    <a:latin typeface="Calibri" panose="020F0502020204030204" pitchFamily="34" charset="0"/>
                    <a:cs typeface="Calibri" panose="020F0502020204030204" pitchFamily="34" charset="0"/>
                  </a:rPr>
                  <a:t> (annual) interest on savings, compounding the interest monthly. If Bonnie </a:t>
                </a:r>
                <a:r>
                  <a:rPr lang="en-US" sz="1600" dirty="0" smtClean="0">
                    <a:latin typeface="Calibri" panose="020F0502020204030204" pitchFamily="34" charset="0"/>
                    <a:cs typeface="Calibri" panose="020F0502020204030204" pitchFamily="34" charset="0"/>
                  </a:rPr>
                  <a:t> deposits </a:t>
                </a:r>
                <a14:m>
                  <m:oMath xmlns:m="http://schemas.openxmlformats.org/officeDocument/2006/math">
                    <m:r>
                      <a:rPr lang="en-US" sz="1600" i="1" dirty="0" smtClean="0">
                        <a:latin typeface="Cambria Math" panose="02040503050406030204" pitchFamily="18" charset="0"/>
                        <a:cs typeface="Calibri" panose="020F0502020204030204" pitchFamily="34" charset="0"/>
                      </a:rPr>
                      <m:t>$1000 </m:t>
                    </m:r>
                  </m:oMath>
                </a14:m>
                <a:r>
                  <a:rPr lang="en-US" sz="1600" dirty="0">
                    <a:latin typeface="Calibri" panose="020F0502020204030204" pitchFamily="34" charset="0"/>
                    <a:cs typeface="Calibri" panose="020F0502020204030204" pitchFamily="34" charset="0"/>
                  </a:rPr>
                  <a:t>on the first day of May, how much will this deposit be worth a year later</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Solution</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The annual interest rate is </a:t>
                </a:r>
                <a14:m>
                  <m:oMath xmlns:m="http://schemas.openxmlformats.org/officeDocument/2006/math">
                    <m:r>
                      <a:rPr lang="en-US" sz="1600" i="1" dirty="0" smtClean="0">
                        <a:latin typeface="Cambria Math" panose="02040503050406030204" pitchFamily="18" charset="0"/>
                        <a:cs typeface="Calibri" panose="020F0502020204030204" pitchFamily="34" charset="0"/>
                      </a:rPr>
                      <m:t>6%</m:t>
                    </m:r>
                  </m:oMath>
                </a14:m>
                <a:r>
                  <a:rPr lang="en-US" sz="1600" dirty="0">
                    <a:latin typeface="Calibri" panose="020F0502020204030204" pitchFamily="34" charset="0"/>
                    <a:cs typeface="Calibri" panose="020F0502020204030204" pitchFamily="34" charset="0"/>
                  </a:rPr>
                  <a:t>, so the monthly rate is </a:t>
                </a:r>
                <a:endParaRPr lang="en-US" sz="1600" dirty="0" smtClean="0">
                  <a:latin typeface="Calibri" panose="020F0502020204030204" pitchFamily="34" charset="0"/>
                  <a:cs typeface="Calibri" panose="020F0502020204030204" pitchFamily="34" charset="0"/>
                </a:endParaRPr>
              </a:p>
              <a:p>
                <a:pPr marL="82296" indent="0" algn="ctr">
                  <a:spcAft>
                    <a:spcPts val="600"/>
                  </a:spcAft>
                  <a:buNone/>
                </a:pPr>
                <a14:m>
                  <m:oMath xmlns:m="http://schemas.openxmlformats.org/officeDocument/2006/math">
                    <m:r>
                      <a:rPr lang="en-US" sz="1600" i="1" dirty="0" smtClean="0">
                        <a:latin typeface="Cambria Math" panose="02040503050406030204" pitchFamily="18" charset="0"/>
                        <a:cs typeface="Calibri" panose="020F0502020204030204" pitchFamily="34" charset="0"/>
                      </a:rPr>
                      <m:t>6%/12 = 0.5% = 0.005</m:t>
                    </m:r>
                  </m:oMath>
                </a14:m>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a:t>
                </a:r>
                <a14:m>
                  <m:oMath xmlns:m="http://schemas.openxmlformats.org/officeDocument/2006/math">
                    <m:r>
                      <a:rPr lang="en-US" sz="1600" i="1" dirty="0" smtClean="0">
                        <a:latin typeface="Cambria Math" panose="02040503050406030204" pitchFamily="18" charset="0"/>
                        <a:cs typeface="Calibri" panose="020F0502020204030204" pitchFamily="34" charset="0"/>
                      </a:rPr>
                      <m:t>0</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12</m:t>
                    </m:r>
                  </m:oMath>
                </a14:m>
                <a:r>
                  <a:rPr lang="en-US" sz="1600" dirty="0">
                    <a:latin typeface="Calibri" panose="020F0502020204030204" pitchFamily="34" charset="0"/>
                    <a:cs typeface="Calibri" panose="020F0502020204030204" pitchFamily="34" charset="0"/>
                  </a:rPr>
                  <a:t>, let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 denote the value of Bonnie's deposit at the end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months.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Then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sub>
                    </m:sSub>
                    <m:r>
                      <a:rPr lang="en-US" sz="1600" b="0" i="1" dirty="0" smtClean="0">
                        <a:latin typeface="Cambria Math" panose="02040503050406030204" pitchFamily="18" charset="0"/>
                        <a:cs typeface="Calibri" panose="020F0502020204030204" pitchFamily="34" charset="0"/>
                      </a:rPr>
                      <m:t>=</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sub>
                    </m:sSub>
                    <m:r>
                      <a:rPr lang="en-US" sz="1600" b="0" i="1" dirty="0" smtClean="0">
                        <a:latin typeface="Cambria Math" panose="02040503050406030204" pitchFamily="18" charset="0"/>
                        <a:cs typeface="Calibri" panose="020F0502020204030204" pitchFamily="34" charset="0"/>
                      </a:rPr>
                      <m:t>+0.005</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where </a:t>
                </a:r>
                <a14:m>
                  <m:oMath xmlns:m="http://schemas.openxmlformats.org/officeDocument/2006/math">
                    <m:r>
                      <a:rPr lang="en-US" sz="1600" b="0" i="1" dirty="0" smtClean="0">
                        <a:latin typeface="Cambria Math" panose="02040503050406030204" pitchFamily="18" charset="0"/>
                        <a:cs typeface="Calibri" panose="020F0502020204030204" pitchFamily="34" charset="0"/>
                      </a:rPr>
                      <m:t>0.005</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is the interest earned on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during month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for </a:t>
                </a:r>
                <a14:m>
                  <m:oMath xmlns:m="http://schemas.openxmlformats.org/officeDocument/2006/math">
                    <m:r>
                      <a:rPr lang="en-US" sz="1600" b="0" i="1" dirty="0" smtClean="0">
                        <a:latin typeface="Cambria Math" panose="02040503050406030204" pitchFamily="18" charset="0"/>
                        <a:cs typeface="Calibri" panose="020F0502020204030204" pitchFamily="34" charset="0"/>
                      </a:rPr>
                      <m:t>1</m:t>
                    </m:r>
                    <m:r>
                      <a:rPr lang="en-US" sz="1600" i="1" dirty="0">
                        <a:latin typeface="Cambria Math" panose="02040503050406030204" pitchFamily="18" charset="0"/>
                        <a:cs typeface="Calibri" panose="020F0502020204030204" pitchFamily="34" charset="0"/>
                      </a:rPr>
                      <m:t>≤</m:t>
                    </m:r>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≤12</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0</m:t>
                        </m:r>
                      </m:sub>
                    </m:sSub>
                    <m:r>
                      <a:rPr lang="en-US" sz="1600" b="0" i="1" dirty="0" smtClean="0">
                        <a:latin typeface="Cambria Math" panose="02040503050406030204" pitchFamily="18" charset="0"/>
                        <a:cs typeface="Calibri" panose="020F0502020204030204" pitchFamily="34" charset="0"/>
                      </a:rPr>
                      <m:t>=$1000</m:t>
                    </m:r>
                  </m:oMath>
                </a14:m>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recurrence relation </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where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𝑝</m:t>
                        </m:r>
                      </m:e>
                      <m:sub>
                        <m:r>
                          <a:rPr lang="en-US" sz="1600" i="1" dirty="0" smtClean="0">
                            <a:latin typeface="Cambria Math" panose="02040503050406030204" pitchFamily="18" charset="0"/>
                            <a:cs typeface="Calibri" panose="020F0502020204030204" pitchFamily="34" charset="0"/>
                          </a:rPr>
                          <m:t>0</m:t>
                        </m:r>
                      </m:sub>
                    </m:sSub>
                    <m:r>
                      <a:rPr lang="en-US" sz="1600" i="1" dirty="0" smtClean="0">
                        <a:latin typeface="Cambria Math" panose="02040503050406030204" pitchFamily="18" charset="0"/>
                        <a:cs typeface="Calibri" panose="020F0502020204030204" pitchFamily="34" charset="0"/>
                      </a:rPr>
                      <m:t> </m:t>
                    </m:r>
                    <m:r>
                      <a:rPr lang="en-US" sz="1600" i="1" dirty="0">
                        <a:latin typeface="Cambria Math" panose="02040503050406030204" pitchFamily="18" charset="0"/>
                        <a:cs typeface="Calibri" panose="020F0502020204030204" pitchFamily="34" charset="0"/>
                      </a:rPr>
                      <m:t>= $1000</m:t>
                    </m:r>
                  </m:oMath>
                </a14:m>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has the solution </a:t>
                </a:r>
                <a14:m>
                  <m:oMath xmlns:m="http://schemas.openxmlformats.org/officeDocument/2006/math">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𝑛</m:t>
                        </m:r>
                      </m:sub>
                    </m:sSub>
                    <m:r>
                      <a:rPr lang="en-US" sz="1600" b="0" i="1" dirty="0" smtClean="0">
                        <a:latin typeface="Cambria Math" panose="02040503050406030204" pitchFamily="18" charset="0"/>
                        <a:cs typeface="Calibri" panose="020F0502020204030204" pitchFamily="34" charset="0"/>
                      </a:rPr>
                      <m:t>=</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𝑝</m:t>
                        </m:r>
                      </m:e>
                      <m:sub>
                        <m:r>
                          <a:rPr lang="en-US" sz="1600" b="0" i="1" dirty="0" smtClean="0">
                            <a:latin typeface="Cambria Math" panose="02040503050406030204" pitchFamily="18" charset="0"/>
                            <a:cs typeface="Calibri" panose="020F0502020204030204" pitchFamily="34" charset="0"/>
                          </a:rPr>
                          <m:t>0</m:t>
                        </m:r>
                      </m:sub>
                    </m:sSub>
                    <m:sSup>
                      <m:sSupPr>
                        <m:ctrlPr>
                          <a:rPr lang="en-US" sz="1600" b="0" i="1" dirty="0" smtClean="0">
                            <a:latin typeface="Cambria Math" panose="02040503050406030204" pitchFamily="18" charset="0"/>
                            <a:cs typeface="Calibri" panose="020F0502020204030204" pitchFamily="34" charset="0"/>
                          </a:rPr>
                        </m:ctrlPr>
                      </m:sSupPr>
                      <m:e>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1.005</m:t>
                            </m:r>
                          </m:e>
                        </m:d>
                      </m:e>
                      <m:sup>
                        <m:r>
                          <a:rPr lang="en-US" sz="1600" b="0" i="1" dirty="0" smtClean="0">
                            <a:latin typeface="Cambria Math" panose="02040503050406030204" pitchFamily="18" charset="0"/>
                            <a:cs typeface="Calibri" panose="020F0502020204030204" pitchFamily="34" charset="0"/>
                          </a:rPr>
                          <m:t>𝑛</m:t>
                        </m:r>
                      </m:sup>
                    </m:sSup>
                  </m:oMath>
                </a14:m>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Consequently, at the end of one year, Bonnie's deposit is </a:t>
                </a:r>
                <a:r>
                  <a:rPr lang="en-US" sz="1600" dirty="0" smtClean="0">
                    <a:latin typeface="Calibri" panose="020F0502020204030204" pitchFamily="34" charset="0"/>
                    <a:cs typeface="Calibri" panose="020F0502020204030204" pitchFamily="34" charset="0"/>
                  </a:rPr>
                  <a:t>worth </a:t>
                </a:r>
              </a:p>
              <a:p>
                <a:pPr marL="82296" indent="0" algn="ctr">
                  <a:spcBef>
                    <a:spcPts val="1200"/>
                  </a:spcBef>
                  <a:buNone/>
                </a:pPr>
                <a14:m>
                  <m:oMath xmlns:m="http://schemas.openxmlformats.org/officeDocument/2006/math">
                    <m:r>
                      <a:rPr lang="en-US" sz="1600" b="0" i="1" smtClean="0">
                        <a:latin typeface="Cambria Math" panose="02040503050406030204" pitchFamily="18" charset="0"/>
                        <a:cs typeface="Calibri" panose="020F0502020204030204" pitchFamily="34" charset="0"/>
                      </a:rPr>
                      <m:t>$1000</m:t>
                    </m:r>
                    <m:sSup>
                      <m:sSupPr>
                        <m:ctrlPr>
                          <a:rPr lang="en-US" sz="1600" b="0" i="1" smtClean="0">
                            <a:latin typeface="Cambria Math" panose="02040503050406030204" pitchFamily="18" charset="0"/>
                            <a:cs typeface="Calibri" panose="020F0502020204030204" pitchFamily="34" charset="0"/>
                          </a:rPr>
                        </m:ctrlPr>
                      </m:sSup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1.005</m:t>
                            </m:r>
                          </m:e>
                        </m:d>
                      </m:e>
                      <m:sup>
                        <m:r>
                          <a:rPr lang="en-US" sz="1600" b="0" i="1" smtClean="0">
                            <a:latin typeface="Cambria Math" panose="02040503050406030204" pitchFamily="18" charset="0"/>
                            <a:cs typeface="Calibri" panose="020F0502020204030204" pitchFamily="34" charset="0"/>
                          </a:rPr>
                          <m:t>12</m:t>
                        </m:r>
                      </m:sup>
                    </m:sSup>
                    <m:r>
                      <a:rPr lang="en-US" sz="1600" b="0" i="1" smtClean="0">
                        <a:latin typeface="Cambria Math" panose="02040503050406030204" pitchFamily="18" charset="0"/>
                        <a:cs typeface="Calibri" panose="020F0502020204030204" pitchFamily="34" charset="0"/>
                      </a:rPr>
                      <m:t>=$1061.68</m:t>
                    </m:r>
                  </m:oMath>
                </a14:m>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400" b="1"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28" name="TextBox 27"/>
              <p:cNvSpPr txBox="1"/>
              <p:nvPr/>
            </p:nvSpPr>
            <p:spPr>
              <a:xfrm>
                <a:off x="4270248" y="4953000"/>
                <a:ext cx="1828800" cy="338554"/>
              </a:xfrm>
              <a:prstGeom prst="rect">
                <a:avLst/>
              </a:prstGeom>
              <a:solidFill>
                <a:schemeClr val="accent2">
                  <a:lumMod val="40000"/>
                  <a:lumOff val="60000"/>
                </a:schemeClr>
              </a:solidFill>
            </p:spPr>
            <p:txBody>
              <a:bodyPr wrap="square" rtlCol="0">
                <a:spAutoFit/>
              </a:bodyPr>
              <a:lstStyle/>
              <a:p>
                <a:pPr marL="82296" indent="0" algn="ctr">
                  <a:spcAft>
                    <a:spcPts val="600"/>
                  </a:spcAft>
                  <a:buNone/>
                </a:pP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𝑝</m:t>
                        </m:r>
                      </m:e>
                      <m:sub>
                        <m:r>
                          <a:rPr lang="en-US" sz="1600" i="1" dirty="0">
                            <a:latin typeface="Cambria Math" panose="02040503050406030204" pitchFamily="18" charset="0"/>
                            <a:cs typeface="Calibri" panose="020F0502020204030204" pitchFamily="34" charset="0"/>
                          </a:rPr>
                          <m:t>𝑛</m:t>
                        </m:r>
                      </m:sub>
                    </m:sSub>
                    <m:r>
                      <a:rPr lang="en-US" sz="1600" i="1" dirty="0">
                        <a:latin typeface="Cambria Math" panose="02040503050406030204" pitchFamily="18" charset="0"/>
                        <a:cs typeface="Calibri" panose="020F0502020204030204" pitchFamily="34" charset="0"/>
                      </a:rPr>
                      <m:t>=1.005</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𝑝</m:t>
                        </m:r>
                      </m:e>
                      <m:sub>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−1</m:t>
                        </m:r>
                      </m:sub>
                    </m:sSub>
                  </m:oMath>
                </a14:m>
                <a:r>
                  <a:rPr lang="en-US" sz="1600" dirty="0">
                    <a:latin typeface="Calibri" panose="020F0502020204030204" pitchFamily="34" charset="0"/>
                    <a:cs typeface="Calibri" panose="020F0502020204030204" pitchFamily="34" charset="0"/>
                  </a:rPr>
                  <a:t>, </a:t>
                </a:r>
              </a:p>
            </p:txBody>
          </p:sp>
        </mc:Choice>
        <mc:Fallback xmlns="">
          <p:sp>
            <p:nvSpPr>
              <p:cNvPr id="28" name="TextBox 27"/>
              <p:cNvSpPr txBox="1">
                <a:spLocks noRot="1" noChangeAspect="1" noMove="1" noResize="1" noEditPoints="1" noAdjustHandles="1" noChangeArrowheads="1" noChangeShapeType="1" noTextEdit="1"/>
              </p:cNvSpPr>
              <p:nvPr/>
            </p:nvSpPr>
            <p:spPr>
              <a:xfrm>
                <a:off x="4270248" y="4953000"/>
                <a:ext cx="1828800" cy="338554"/>
              </a:xfrm>
              <a:prstGeom prst="rect">
                <a:avLst/>
              </a:prstGeom>
              <a:blipFill rotWithShape="0">
                <a:blip r:embed="rId5"/>
                <a:stretch>
                  <a:fillRect t="-5455" r="-667" b="-21818"/>
                </a:stretch>
              </a:blipFill>
            </p:spPr>
            <p:txBody>
              <a:bodyPr/>
              <a:lstStyle/>
              <a:p>
                <a:r>
                  <a:rPr lang="en-US">
                    <a:noFill/>
                  </a:rPr>
                  <a:t> </a:t>
                </a:r>
              </a:p>
            </p:txBody>
          </p:sp>
        </mc:Fallback>
      </mc:AlternateContent>
      <p:sp>
        <p:nvSpPr>
          <p:cNvPr id="29" name="Rounded Rectangle 28"/>
          <p:cNvSpPr/>
          <p:nvPr/>
        </p:nvSpPr>
        <p:spPr>
          <a:xfrm>
            <a:off x="3787140" y="5959616"/>
            <a:ext cx="2689860" cy="381000"/>
          </a:xfrm>
          <a:prstGeom prst="roundRect">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88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21" presetClass="entr" presetSubtype="1"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heel(1)">
                                      <p:cBhvr>
                                        <p:cTn id="4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2. </a:t>
                </a:r>
                <a:r>
                  <a:rPr lang="en-US" sz="1600" dirty="0" smtClean="0">
                    <a:latin typeface="Calibri" panose="020F0502020204030204" pitchFamily="34" charset="0"/>
                    <a:cs typeface="Calibri" panose="020F0502020204030204" pitchFamily="34" charset="0"/>
                  </a:rPr>
                  <a:t>In how many ways can one arrange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symbols from the set </a:t>
                </a:r>
                <a14:m>
                  <m:oMath xmlns:m="http://schemas.openxmlformats.org/officeDocument/2006/math">
                    <m:r>
                      <a:rPr lang="en-US" sz="1600" b="0" i="1" smtClean="0">
                        <a:latin typeface="Cambria Math" panose="02040503050406030204" pitchFamily="18" charset="0"/>
                        <a:cs typeface="Calibri" panose="020F0502020204030204" pitchFamily="34" charset="0"/>
                      </a:rPr>
                      <m:t>{</m:t>
                    </m:r>
                    <m:r>
                      <a:rPr lang="en-US" sz="1600" b="0" i="1" smtClean="0">
                        <a:solidFill>
                          <a:schemeClr val="accent5">
                            <a:lumMod val="50000"/>
                          </a:schemeClr>
                        </a:solidFill>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r>
                      <a:rPr lang="en-US" sz="1600" b="0" i="1" smtClean="0">
                        <a:solidFill>
                          <a:schemeClr val="accent5">
                            <a:lumMod val="50000"/>
                          </a:schemeClr>
                        </a:solidFill>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in a row so that no consecutive </a:t>
                </a:r>
                <a14:m>
                  <m:oMath xmlns:m="http://schemas.openxmlformats.org/officeDocument/2006/math">
                    <m:sSup>
                      <m:sSupPr>
                        <m:ctrlPr>
                          <a:rPr lang="en-US" sz="1600" b="0" i="1" smtClean="0">
                            <a:latin typeface="Cambria Math" panose="02040503050406030204" pitchFamily="18" charset="0"/>
                            <a:cs typeface="Calibri" panose="020F0502020204030204" pitchFamily="34" charset="0"/>
                          </a:rPr>
                        </m:ctrlPr>
                      </m:sSupPr>
                      <m:e>
                        <m:r>
                          <a:rPr lang="en-US" sz="1600" b="0" i="1" smtClean="0">
                            <a:solidFill>
                              <a:schemeClr val="accent5">
                                <a:lumMod val="50000"/>
                              </a:schemeClr>
                            </a:solidFill>
                            <a:latin typeface="Cambria Math" panose="02040503050406030204" pitchFamily="18" charset="0"/>
                            <a:cs typeface="Calibri" panose="020F0502020204030204" pitchFamily="34" charset="0"/>
                          </a:rPr>
                          <m:t>+</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𝑠</m:t>
                    </m:r>
                  </m:oMath>
                </a14:m>
                <a:r>
                  <a:rPr lang="en-US" sz="1600" dirty="0" smtClean="0">
                    <a:latin typeface="Calibri" panose="020F0502020204030204" pitchFamily="34" charset="0"/>
                    <a:cs typeface="Calibri" panose="020F0502020204030204" pitchFamily="34" charset="0"/>
                  </a:rPr>
                  <a:t> occur in the arrangement?</a:t>
                </a:r>
              </a:p>
              <a:p>
                <a:pPr marL="82296" indent="0" algn="just">
                  <a:spcBef>
                    <a:spcPts val="1200"/>
                  </a:spcBef>
                  <a:buNone/>
                </a:pPr>
                <a:r>
                  <a:rPr lang="en-US" sz="1600" b="1" dirty="0" smtClean="0">
                    <a:latin typeface="Calibri" panose="020F0502020204030204" pitchFamily="34" charset="0"/>
                    <a:cs typeface="Calibri" panose="020F0502020204030204" pitchFamily="34" charset="0"/>
                  </a:rPr>
                  <a:t>Solution.</a:t>
                </a:r>
                <a:r>
                  <a:rPr lang="en-US" sz="1600" dirty="0" smtClean="0">
                    <a:latin typeface="Calibri" panose="020F0502020204030204" pitchFamily="34" charset="0"/>
                    <a:cs typeface="Calibri" panose="020F0502020204030204" pitchFamily="34" charset="0"/>
                  </a:rPr>
                  <a:t> Let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denote the answer. That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oMath>
                </a14:m>
                <a:r>
                  <a:rPr lang="en-US" sz="1600" dirty="0" smtClean="0">
                    <a:latin typeface="Calibri" panose="020F0502020204030204" pitchFamily="34" charset="0"/>
                    <a:cs typeface="Calibri" panose="020F0502020204030204" pitchFamily="34" charset="0"/>
                  </a:rPr>
                  <a:t> counts the number of ways one can make a row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smtClean="0">
                    <a:latin typeface="Calibri" panose="020F0502020204030204" pitchFamily="34" charset="0"/>
                    <a:cs typeface="Calibri" panose="020F0502020204030204" pitchFamily="34" charset="0"/>
                  </a:rPr>
                  <a:t> symbols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such that no successive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’s occur in the row.  Two cases are possible: the row either begins with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or with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For the former case, we put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in the first position, and then, we must arrange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symbols after the first sign so that </a:t>
                </a:r>
                <a:r>
                  <a:rPr lang="en-US" sz="1600" dirty="0">
                    <a:latin typeface="Calibri" panose="020F0502020204030204" pitchFamily="34" charset="0"/>
                    <a:cs typeface="Calibri" panose="020F0502020204030204" pitchFamily="34" charset="0"/>
                  </a:rPr>
                  <a:t>no successive </a:t>
                </a:r>
                <a14:m>
                  <m:oMath xmlns:m="http://schemas.openxmlformats.org/officeDocument/2006/math">
                    <m:r>
                      <a:rPr lang="en-US" sz="160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’s occur in the </a:t>
                </a:r>
                <a:r>
                  <a:rPr lang="en-US" sz="1600" dirty="0" smtClean="0">
                    <a:latin typeface="Calibri" panose="020F0502020204030204" pitchFamily="34" charset="0"/>
                    <a:cs typeface="Calibri" panose="020F0502020204030204" pitchFamily="34" charset="0"/>
                  </a:rPr>
                  <a:t>arrangement. This can be done in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sub>
                    </m:sSub>
                  </m:oMath>
                </a14:m>
                <a:r>
                  <a:rPr lang="en-US" sz="1600" dirty="0" smtClean="0">
                    <a:latin typeface="Calibri" panose="020F0502020204030204" pitchFamily="34" charset="0"/>
                    <a:cs typeface="Calibri" panose="020F0502020204030204" pitchFamily="34" charset="0"/>
                  </a:rPr>
                  <a:t> ways.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If the row begins with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we must put </a:t>
                </a:r>
                <a14:m>
                  <m:oMath xmlns:m="http://schemas.openxmlformats.org/officeDocument/2006/math">
                    <m:r>
                      <a:rPr lang="en-US" sz="1600" b="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in the second position, and then, arrange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symbols so that </a:t>
                </a:r>
                <a:r>
                  <a:rPr lang="en-US" sz="1600" dirty="0">
                    <a:latin typeface="Calibri" panose="020F0502020204030204" pitchFamily="34" charset="0"/>
                    <a:cs typeface="Calibri" panose="020F0502020204030204" pitchFamily="34" charset="0"/>
                  </a:rPr>
                  <a:t>no successive </a:t>
                </a:r>
                <a14:m>
                  <m:oMath xmlns:m="http://schemas.openxmlformats.org/officeDocument/2006/math">
                    <m:r>
                      <a:rPr lang="en-US" sz="1600" i="1" smtClean="0">
                        <a:solidFill>
                          <a:schemeClr val="accent5">
                            <a:lumMod val="50000"/>
                          </a:schemeClr>
                        </a:solidFill>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’s occur in the </a:t>
                </a:r>
                <a:r>
                  <a:rPr lang="en-US" sz="1600" dirty="0" smtClean="0">
                    <a:latin typeface="Calibri" panose="020F0502020204030204" pitchFamily="34" charset="0"/>
                    <a:cs typeface="Calibri" panose="020F0502020204030204" pitchFamily="34" charset="0"/>
                  </a:rPr>
                  <a:t>arrangement. To do so, we have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oMath>
                </a14:m>
                <a:r>
                  <a:rPr lang="en-US" sz="1600" dirty="0" smtClean="0">
                    <a:latin typeface="Calibri" panose="020F0502020204030204" pitchFamily="34" charset="0"/>
                    <a:cs typeface="Calibri" panose="020F0502020204030204" pitchFamily="34" charset="0"/>
                  </a:rPr>
                  <a:t> ways. </a:t>
                </a:r>
              </a:p>
              <a:p>
                <a:pPr marL="82296" indent="0" algn="just">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Hence, </a:t>
                </a: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1000"/>
                  </a:spcBef>
                  <a:buNone/>
                </a:pPr>
                <a:r>
                  <a:rPr lang="en-US" sz="1600" dirty="0" smtClean="0">
                    <a:latin typeface="Calibri" panose="020F0502020204030204" pitchFamily="34" charset="0"/>
                    <a:cs typeface="Calibri" panose="020F0502020204030204" pitchFamily="34" charset="0"/>
                  </a:rPr>
                  <a:t>Moreover, the initial (boundary) conditions are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=1</m:t>
                    </m:r>
                  </m:oMath>
                </a14:m>
                <a:r>
                  <a:rPr lang="en-US" sz="1600" dirty="0" smtClean="0">
                    <a:latin typeface="Calibri" panose="020F0502020204030204" pitchFamily="34" charset="0"/>
                    <a:cs typeface="Calibri" panose="020F0502020204030204" pitchFamily="34" charset="0"/>
                  </a:rPr>
                  <a:t> and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 Thus, we have </a:t>
                </a:r>
              </a:p>
              <a:p>
                <a:pPr marL="82296" indent="0" algn="ctr">
                  <a:buNone/>
                </a:pPr>
                <a14:m>
                  <m:oMath xmlns:m="http://schemas.openxmlformats.org/officeDocument/2006/math">
                    <m:sSubSup>
                      <m:sSubSupPr>
                        <m:ctrlPr>
                          <a:rPr lang="en-US" sz="1600" b="0" i="1" smtClean="0">
                            <a:latin typeface="Cambria Math" panose="02040503050406030204" pitchFamily="18" charset="0"/>
                            <a:cs typeface="Calibri" panose="020F0502020204030204" pitchFamily="34" charset="0"/>
                          </a:rPr>
                        </m:ctrlPr>
                      </m:sSubSupPr>
                      <m:e>
                        <m:d>
                          <m:dPr>
                            <m:begChr m:val="{"/>
                            <m:endChr m:val="}"/>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𝑎</m:t>
                                </m:r>
                              </m:e>
                              <m:sub>
                                <m:r>
                                  <a:rPr lang="en-US" sz="1600" b="0" i="1" smtClean="0">
                                    <a:latin typeface="Cambria Math" panose="02040503050406030204" pitchFamily="18" charset="0"/>
                                    <a:cs typeface="Calibri" panose="020F0502020204030204" pitchFamily="34" charset="0"/>
                                  </a:rPr>
                                  <m:t>𝑛</m:t>
                                </m:r>
                              </m:sub>
                            </m:sSub>
                          </m:e>
                        </m:d>
                      </m:e>
                      <m:sub>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=0</m:t>
                        </m:r>
                      </m:sub>
                      <m:sup>
                        <m:r>
                          <a:rPr lang="en-US" sz="1600" b="0" i="1" smtClean="0">
                            <a:latin typeface="Cambria Math" panose="02040503050406030204" pitchFamily="18" charset="0"/>
                            <a:cs typeface="Calibri" panose="020F0502020204030204" pitchFamily="34" charset="0"/>
                          </a:rPr>
                          <m:t>∞</m:t>
                        </m:r>
                      </m:sup>
                    </m:sSubSup>
                    <m:r>
                      <a:rPr lang="en-US" sz="1600" b="0" i="0" smtClean="0">
                        <a:latin typeface="Cambria Math" panose="02040503050406030204" pitchFamily="18" charset="0"/>
                        <a:cs typeface="Calibri" panose="020F0502020204030204" pitchFamily="34" charset="0"/>
                      </a:rPr>
                      <m:t>=1, 2, 3, 5, 8, 13, 21, …=</m:t>
                    </m:r>
                    <m:sSubSup>
                      <m:sSubSupPr>
                        <m:ctrlPr>
                          <a:rPr lang="en-US" sz="1600" i="1">
                            <a:latin typeface="Cambria Math" panose="02040503050406030204" pitchFamily="18" charset="0"/>
                            <a:cs typeface="Calibri" panose="020F0502020204030204" pitchFamily="34" charset="0"/>
                          </a:rPr>
                        </m:ctrlPr>
                      </m:sSubSupPr>
                      <m:e>
                        <m:d>
                          <m:dPr>
                            <m:begChr m:val="{"/>
                            <m:endChr m:val="}"/>
                            <m:ctrlPr>
                              <a:rPr lang="en-US" sz="1600" i="1">
                                <a:latin typeface="Cambria Math" panose="02040503050406030204" pitchFamily="18" charset="0"/>
                                <a:cs typeface="Calibri" panose="020F0502020204030204" pitchFamily="34" charset="0"/>
                              </a:rPr>
                            </m:ctrlPr>
                          </m:dPr>
                          <m:e>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𝐹</m:t>
                                </m:r>
                              </m:e>
                              <m:sub>
                                <m:r>
                                  <a:rPr lang="en-US" sz="1600" i="1">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+2</m:t>
                                </m:r>
                              </m:sub>
                            </m:sSub>
                          </m:e>
                        </m:d>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=0</m:t>
                        </m:r>
                      </m:sub>
                      <m:sup>
                        <m:r>
                          <a:rPr lang="en-US" sz="1600" i="1">
                            <a:latin typeface="Cambria Math" panose="02040503050406030204" pitchFamily="18" charset="0"/>
                            <a:cs typeface="Calibri" panose="020F0502020204030204" pitchFamily="34" charset="0"/>
                          </a:rPr>
                          <m:t>∞</m:t>
                        </m:r>
                      </m:sup>
                    </m:sSubSup>
                  </m:oMath>
                </a14:m>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6" name="TextBox 5"/>
              <p:cNvSpPr txBox="1"/>
              <p:nvPr/>
            </p:nvSpPr>
            <p:spPr>
              <a:xfrm>
                <a:off x="3663739" y="3744221"/>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663739" y="3744221"/>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48200" y="3429000"/>
                <a:ext cx="1198203" cy="307777"/>
              </a:xfrm>
              <a:prstGeom prst="rect">
                <a:avLst/>
              </a:prstGeom>
              <a:noFill/>
            </p:spPr>
            <p:txBody>
              <a:bodyPr wrap="square" rtlCol="0">
                <a:spAutoFit/>
              </a:bodyPr>
              <a:lstStyle/>
              <a:p>
                <a:pPr algn="ctr"/>
                <a14:m>
                  <m:oMath xmlns:m="http://schemas.openxmlformats.org/officeDocument/2006/math">
                    <m:sSub>
                      <m:sSubPr>
                        <m:ctrlPr>
                          <a:rPr lang="en-US" sz="1400" i="1" smtClean="0">
                            <a:solidFill>
                              <a:schemeClr val="accent5">
                                <a:lumMod val="75000"/>
                              </a:schemeClr>
                            </a:solidFill>
                            <a:latin typeface="Cambria Math" panose="02040503050406030204" pitchFamily="18" charset="0"/>
                          </a:rPr>
                        </m:ctrlPr>
                      </m:sSubPr>
                      <m:e>
                        <m:r>
                          <a:rPr lang="en-US" sz="1400" i="1" smtClean="0">
                            <a:solidFill>
                              <a:schemeClr val="accent5">
                                <a:lumMod val="75000"/>
                              </a:schemeClr>
                            </a:solidFill>
                            <a:latin typeface="Cambria Math" panose="02040503050406030204" pitchFamily="18" charset="0"/>
                          </a:rPr>
                          <m:t>𝑎</m:t>
                        </m:r>
                      </m:e>
                      <m:sub>
                        <m:r>
                          <a:rPr lang="en-US" sz="1400" i="1" smtClean="0">
                            <a:solidFill>
                              <a:schemeClr val="accent5">
                                <a:lumMod val="75000"/>
                              </a:schemeClr>
                            </a:solidFill>
                            <a:latin typeface="Cambria Math" panose="02040503050406030204" pitchFamily="18" charset="0"/>
                          </a:rPr>
                          <m:t>𝑛</m:t>
                        </m:r>
                        <m:r>
                          <a:rPr lang="en-US" sz="1400" i="1" smtClean="0">
                            <a:solidFill>
                              <a:schemeClr val="accent5">
                                <a:lumMod val="75000"/>
                              </a:schemeClr>
                            </a:solidFill>
                            <a:latin typeface="Cambria Math" panose="02040503050406030204" pitchFamily="18" charset="0"/>
                          </a:rPr>
                          <m:t>−1</m:t>
                        </m:r>
                      </m:sub>
                    </m:sSub>
                  </m:oMath>
                </a14:m>
                <a:r>
                  <a:rPr lang="en-US" sz="1400" dirty="0" smtClean="0">
                    <a:solidFill>
                      <a:schemeClr val="accent5">
                        <a:lumMod val="75000"/>
                      </a:schemeClr>
                    </a:solidFill>
                  </a:rPr>
                  <a:t> </a:t>
                </a:r>
                <a:r>
                  <a:rPr lang="en-US" sz="1400" dirty="0" smtClean="0">
                    <a:solidFill>
                      <a:schemeClr val="accent5">
                        <a:lumMod val="75000"/>
                      </a:schemeClr>
                    </a:solidFill>
                    <a:latin typeface="Calibri" panose="020F0502020204030204" pitchFamily="34" charset="0"/>
                    <a:cs typeface="Calibri" panose="020F0502020204030204" pitchFamily="34" charset="0"/>
                  </a:rPr>
                  <a:t>ways</a:t>
                </a:r>
                <a:endParaRPr lang="en-US" sz="1400" dirty="0">
                  <a:solidFill>
                    <a:schemeClr val="accent5">
                      <a:lumMod val="75000"/>
                    </a:schemeClr>
                  </a:solidFill>
                  <a:latin typeface="Calibri" panose="020F0502020204030204" pitchFamily="34" charset="0"/>
                  <a:cs typeface="Calibri" panose="020F050202020403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648200" y="3429000"/>
                <a:ext cx="1198203" cy="307777"/>
              </a:xfrm>
              <a:prstGeom prst="rect">
                <a:avLst/>
              </a:prstGeom>
              <a:blipFill rotWithShape="0">
                <a:blip r:embed="rId6"/>
                <a:stretch>
                  <a:fillRect t="-4000" b="-20000"/>
                </a:stretch>
              </a:blipFill>
            </p:spPr>
            <p:txBody>
              <a:bodyPr/>
              <a:lstStyle/>
              <a:p>
                <a:r>
                  <a:rPr lang="en-US">
                    <a:noFill/>
                  </a:rPr>
                  <a:t> </a:t>
                </a:r>
              </a:p>
            </p:txBody>
          </p:sp>
        </mc:Fallback>
      </mc:AlternateContent>
      <p:sp>
        <p:nvSpPr>
          <p:cNvPr id="12" name="Rectangle 11"/>
          <p:cNvSpPr/>
          <p:nvPr/>
        </p:nvSpPr>
        <p:spPr>
          <a:xfrm>
            <a:off x="3945596" y="3742732"/>
            <a:ext cx="2614168" cy="307778"/>
          </a:xfrm>
          <a:prstGeom prst="rect">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mc:AlternateContent xmlns:mc="http://schemas.openxmlformats.org/markup-compatibility/2006" xmlns:a14="http://schemas.microsoft.com/office/drawing/2010/main">
        <mc:Choice Requires="a14">
          <p:sp>
            <p:nvSpPr>
              <p:cNvPr id="13" name="TextBox 12"/>
              <p:cNvSpPr txBox="1"/>
              <p:nvPr/>
            </p:nvSpPr>
            <p:spPr>
              <a:xfrm>
                <a:off x="4148119" y="3745710"/>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148119" y="3745710"/>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931711" y="3745710"/>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931711" y="3745710"/>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86968" y="3745710"/>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86968" y="3745710"/>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085800" y="3745710"/>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085800" y="3745710"/>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60039" y="3744222"/>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360039" y="3744222"/>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61675" y="3744221"/>
                <a:ext cx="5642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  ⋅  ⋅</m:t>
                      </m:r>
                    </m:oMath>
                  </m:oMathPara>
                </a14:m>
                <a:endParaRPr lang="en-US" sz="1400" b="1" dirty="0" smtClean="0">
                  <a:solidFill>
                    <a:schemeClr val="accent5">
                      <a:lumMod val="50000"/>
                    </a:schemeClr>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61675" y="3744221"/>
                <a:ext cx="564215" cy="30777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81156"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681156" y="4867107"/>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04285" y="4550398"/>
                <a:ext cx="1198203" cy="307777"/>
              </a:xfrm>
              <a:prstGeom prst="rect">
                <a:avLst/>
              </a:prstGeom>
              <a:noFill/>
            </p:spPr>
            <p:txBody>
              <a:bodyPr wrap="square" rtlCol="0">
                <a:spAutoFit/>
              </a:bodyPr>
              <a:lstStyle/>
              <a:p>
                <a:pPr algn="ctr"/>
                <a14:m>
                  <m:oMath xmlns:m="http://schemas.openxmlformats.org/officeDocument/2006/math">
                    <m:sSub>
                      <m:sSubPr>
                        <m:ctrlPr>
                          <a:rPr lang="en-US" sz="1400" i="1" smtClean="0">
                            <a:solidFill>
                              <a:schemeClr val="accent5">
                                <a:lumMod val="75000"/>
                              </a:schemeClr>
                            </a:solidFill>
                            <a:latin typeface="Cambria Math" panose="02040503050406030204" pitchFamily="18" charset="0"/>
                          </a:rPr>
                        </m:ctrlPr>
                      </m:sSubPr>
                      <m:e>
                        <m:r>
                          <a:rPr lang="en-US" sz="1400" i="1" smtClean="0">
                            <a:solidFill>
                              <a:schemeClr val="accent5">
                                <a:lumMod val="75000"/>
                              </a:schemeClr>
                            </a:solidFill>
                            <a:latin typeface="Cambria Math" panose="02040503050406030204" pitchFamily="18" charset="0"/>
                          </a:rPr>
                          <m:t>𝑎</m:t>
                        </m:r>
                      </m:e>
                      <m:sub>
                        <m:r>
                          <a:rPr lang="en-US" sz="1400" i="1" smtClean="0">
                            <a:solidFill>
                              <a:schemeClr val="accent5">
                                <a:lumMod val="75000"/>
                              </a:schemeClr>
                            </a:solidFill>
                            <a:latin typeface="Cambria Math" panose="02040503050406030204" pitchFamily="18" charset="0"/>
                          </a:rPr>
                          <m:t>𝑛</m:t>
                        </m:r>
                        <m:r>
                          <a:rPr lang="en-US" sz="1400" i="1" smtClean="0">
                            <a:solidFill>
                              <a:schemeClr val="accent5">
                                <a:lumMod val="75000"/>
                              </a:schemeClr>
                            </a:solidFill>
                            <a:latin typeface="Cambria Math" panose="02040503050406030204" pitchFamily="18" charset="0"/>
                          </a:rPr>
                          <m:t>−2</m:t>
                        </m:r>
                      </m:sub>
                    </m:sSub>
                  </m:oMath>
                </a14:m>
                <a:r>
                  <a:rPr lang="en-US" sz="1400" dirty="0" smtClean="0">
                    <a:solidFill>
                      <a:schemeClr val="accent5">
                        <a:lumMod val="75000"/>
                      </a:schemeClr>
                    </a:solidFill>
                  </a:rPr>
                  <a:t> </a:t>
                </a:r>
                <a:r>
                  <a:rPr lang="en-US" sz="1400" dirty="0" smtClean="0">
                    <a:solidFill>
                      <a:schemeClr val="accent5">
                        <a:lumMod val="75000"/>
                      </a:schemeClr>
                    </a:solidFill>
                    <a:latin typeface="Calibri" panose="020F0502020204030204" pitchFamily="34" charset="0"/>
                    <a:cs typeface="Calibri" panose="020F0502020204030204" pitchFamily="34" charset="0"/>
                  </a:rPr>
                  <a:t>ways</a:t>
                </a:r>
                <a:endParaRPr lang="en-US" sz="1400" dirty="0">
                  <a:solidFill>
                    <a:schemeClr val="accent5">
                      <a:lumMod val="75000"/>
                    </a:schemeClr>
                  </a:solidFill>
                  <a:latin typeface="Calibri" panose="020F0502020204030204" pitchFamily="34" charset="0"/>
                  <a:cs typeface="Calibri" panose="020F050202020403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704285" y="4550398"/>
                <a:ext cx="1198203" cy="307777"/>
              </a:xfrm>
              <a:prstGeom prst="rect">
                <a:avLst/>
              </a:prstGeom>
              <a:blipFill rotWithShape="0">
                <a:blip r:embed="rId9"/>
                <a:stretch>
                  <a:fillRect t="-1961" b="-19608"/>
                </a:stretch>
              </a:blipFill>
            </p:spPr>
            <p:txBody>
              <a:bodyPr/>
              <a:lstStyle/>
              <a:p>
                <a:r>
                  <a:rPr lang="en-US">
                    <a:noFill/>
                  </a:rPr>
                  <a:t> </a:t>
                </a:r>
              </a:p>
            </p:txBody>
          </p:sp>
        </mc:Fallback>
      </mc:AlternateContent>
      <p:sp>
        <p:nvSpPr>
          <p:cNvPr id="21" name="Rectangle 20"/>
          <p:cNvSpPr/>
          <p:nvPr/>
        </p:nvSpPr>
        <p:spPr>
          <a:xfrm>
            <a:off x="4168029" y="4864130"/>
            <a:ext cx="2373969" cy="309265"/>
          </a:xfrm>
          <a:prstGeom prst="rect">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4130354"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130354" y="4867107"/>
                <a:ext cx="304800" cy="30777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913946"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913946" y="4867107"/>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269203"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6269203" y="4867107"/>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068035" y="4867107"/>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068035" y="4867107"/>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342274" y="4865619"/>
                <a:ext cx="304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m:t>
                      </m:r>
                    </m:oMath>
                  </m:oMathPara>
                </a14:m>
                <a:endParaRPr lang="en-US" sz="1400" b="1" dirty="0">
                  <a:solidFill>
                    <a:schemeClr val="accent5">
                      <a:lumMod val="50000"/>
                    </a:schemeClr>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342274" y="4865619"/>
                <a:ext cx="30480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043910" y="4865618"/>
                <a:ext cx="5642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rPr>
                        <m:t>⋅  ⋅  ⋅</m:t>
                      </m:r>
                    </m:oMath>
                  </m:oMathPara>
                </a14:m>
                <a:endParaRPr lang="en-US" sz="1400" b="1" dirty="0" smtClean="0">
                  <a:solidFill>
                    <a:schemeClr val="accent5">
                      <a:lumMod val="50000"/>
                    </a:schemeClr>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043910" y="4865618"/>
                <a:ext cx="564215" cy="30777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94442" y="5399683"/>
                <a:ext cx="2777704" cy="338554"/>
              </a:xfrm>
              <a:prstGeom prst="rect">
                <a:avLst/>
              </a:prstGeom>
              <a:solidFill>
                <a:schemeClr val="accent2">
                  <a:lumMod val="40000"/>
                  <a:lumOff val="60000"/>
                </a:schemeClr>
              </a:solidFill>
            </p:spPr>
            <p:txBody>
              <a:bodyPr wrap="square" rtlCol="0">
                <a:spAutoFit/>
              </a:bodyPr>
              <a:lstStyle/>
              <a:p>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𝑎</m:t>
                        </m:r>
                      </m:e>
                      <m:sub>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sub>
                    </m:sSub>
                  </m:oMath>
                </a14:m>
                <a:r>
                  <a:rPr lang="en-US" sz="1600" dirty="0">
                    <a:latin typeface="Calibri" panose="020F0502020204030204" pitchFamily="34" charset="0"/>
                    <a:cs typeface="Calibri" panose="020F0502020204030204" pitchFamily="34" charset="0"/>
                  </a:rPr>
                  <a:t> </a:t>
                </a:r>
                <a14:m>
                  <m:oMath xmlns:m="http://schemas.openxmlformats.org/officeDocument/2006/math">
                    <m:r>
                      <a:rPr lang="en-US" sz="1600" b="0" i="0" smtClean="0">
                        <a:latin typeface="Cambria Math" panose="02040503050406030204" pitchFamily="18" charset="0"/>
                        <a:cs typeface="Calibri" panose="020F0502020204030204" pitchFamily="34" charset="0"/>
                      </a:rPr>
                      <m:t>      (</m:t>
                    </m:r>
                    <m: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≥2.</m:t>
                    </m:r>
                  </m:oMath>
                </a14:m>
                <a:r>
                  <a:rPr lang="en-US" sz="1600" dirty="0" smtClean="0">
                    <a:latin typeface="Calibri" panose="020F0502020204030204" pitchFamily="34" charset="0"/>
                    <a:cs typeface="Calibri" panose="020F0502020204030204" pitchFamily="34" charset="0"/>
                  </a:rPr>
                  <a:t>)</a:t>
                </a:r>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3794442" y="5399683"/>
                <a:ext cx="2777704" cy="338554"/>
              </a:xfrm>
              <a:prstGeom prst="rect">
                <a:avLst/>
              </a:prstGeom>
              <a:blipFill rotWithShape="0">
                <a:blip r:embed="rId10"/>
                <a:stretch>
                  <a:fillRect t="-5455" b="-23636"/>
                </a:stretch>
              </a:blipFill>
            </p:spPr>
            <p:txBody>
              <a:bodyPr/>
              <a:lstStyle/>
              <a:p>
                <a:r>
                  <a:rPr lang="en-US">
                    <a:noFill/>
                  </a:rPr>
                  <a:t> </a:t>
                </a:r>
              </a:p>
            </p:txBody>
          </p:sp>
        </mc:Fallback>
      </mc:AlternateContent>
      <p:sp>
        <p:nvSpPr>
          <p:cNvPr id="7" name="Rounded Rectangle 6"/>
          <p:cNvSpPr/>
          <p:nvPr/>
        </p:nvSpPr>
        <p:spPr>
          <a:xfrm>
            <a:off x="3228001" y="6056154"/>
            <a:ext cx="4038600" cy="304800"/>
          </a:xfrm>
          <a:prstGeom prst="roundRect">
            <a:avLst/>
          </a:prstGeom>
          <a:no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473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p:cTn id="77" dur="500" fill="hold"/>
                                        <p:tgtEl>
                                          <p:spTgt spid="5"/>
                                        </p:tgtEl>
                                        <p:attrNameLst>
                                          <p:attrName>ppt_w</p:attrName>
                                        </p:attrNameLst>
                                      </p:cBhvr>
                                      <p:tavLst>
                                        <p:tav tm="0">
                                          <p:val>
                                            <p:fltVal val="0"/>
                                          </p:val>
                                        </p:tav>
                                        <p:tav tm="100000">
                                          <p:val>
                                            <p:strVal val="#ppt_w"/>
                                          </p:val>
                                        </p:tav>
                                      </p:tavLst>
                                    </p:anim>
                                    <p:anim calcmode="lin" valueType="num">
                                      <p:cBhvr>
                                        <p:cTn id="78" dur="500" fill="hold"/>
                                        <p:tgtEl>
                                          <p:spTgt spid="5"/>
                                        </p:tgtEl>
                                        <p:attrNameLst>
                                          <p:attrName>ppt_h</p:attrName>
                                        </p:attrNameLst>
                                      </p:cBhvr>
                                      <p:tavLst>
                                        <p:tav tm="0">
                                          <p:val>
                                            <p:fltVal val="0"/>
                                          </p:val>
                                        </p:tav>
                                        <p:tav tm="100000">
                                          <p:val>
                                            <p:strVal val="#ppt_h"/>
                                          </p:val>
                                        </p:tav>
                                      </p:tavLst>
                                    </p:anim>
                                    <p:animEffect transition="in" filter="fade">
                                      <p:cBhvr>
                                        <p:cTn id="79" dur="500"/>
                                        <p:tgtEl>
                                          <p:spTgt spid="5"/>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
                                            <p:txEl>
                                              <p:pRg st="10" end="10"/>
                                            </p:txEl>
                                          </p:spTgt>
                                        </p:tgtEl>
                                        <p:attrNameLst>
                                          <p:attrName>style.visibility</p:attrName>
                                        </p:attrNameLst>
                                      </p:cBhvr>
                                      <p:to>
                                        <p:strVal val="visible"/>
                                      </p:to>
                                    </p:set>
                                  </p:childTnLst>
                                </p:cTn>
                              </p:par>
                              <p:par>
                                <p:cTn id="88" presetID="21" presetClass="entr" presetSubtype="1"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wheel(1)">
                                      <p:cBhvr>
                                        <p:cTn id="9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11" grpId="0"/>
      <p:bldP spid="12" grpId="0" animBg="1"/>
      <p:bldP spid="13" grpId="0"/>
      <p:bldP spid="14" grpId="0"/>
      <p:bldP spid="15" grpId="0"/>
      <p:bldP spid="16" grpId="0"/>
      <p:bldP spid="17" grpId="0"/>
      <p:bldP spid="18" grpId="0"/>
      <p:bldP spid="19" grpId="0"/>
      <p:bldP spid="20" grpId="0"/>
      <p:bldP spid="21" grpId="0" animBg="1"/>
      <p:bldP spid="22" grpId="0"/>
      <p:bldP spid="23" grpId="0"/>
      <p:bldP spid="24" grpId="0"/>
      <p:bldP spid="25" grpId="0"/>
      <p:bldP spid="26" grpId="0"/>
      <p:bldP spid="27" grpId="0"/>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latin typeface="Calibri" panose="020F0502020204030204" pitchFamily="34" charset="0"/>
                <a:cs typeface="Calibri" panose="020F0502020204030204" pitchFamily="34" charset="0"/>
              </a:rPr>
              <a:t>Formulating a Problem as a Recurrence Relation (</a:t>
            </a:r>
            <a:r>
              <a:rPr lang="en-US" sz="2600" dirty="0" err="1" smtClean="0">
                <a:latin typeface="Calibri" panose="020F0502020204030204" pitchFamily="34" charset="0"/>
                <a:cs typeface="Calibri" panose="020F0502020204030204" pitchFamily="34" charset="0"/>
              </a:rPr>
              <a:t>Ctd</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3. </a:t>
                </a:r>
                <a:r>
                  <a:rPr lang="en-US" sz="1600" dirty="0" smtClean="0">
                    <a:latin typeface="Calibri" panose="020F0502020204030204" pitchFamily="34" charset="0"/>
                    <a:cs typeface="Calibri" panose="020F0502020204030204" pitchFamily="34" charset="0"/>
                  </a:rPr>
                  <a:t>A method for </a:t>
                </a:r>
                <a:r>
                  <a:rPr lang="en-US" sz="1600" dirty="0">
                    <a:latin typeface="Calibri" panose="020F0502020204030204" pitchFamily="34" charset="0"/>
                    <a:cs typeface="Calibri" panose="020F0502020204030204" pitchFamily="34" charset="0"/>
                  </a:rPr>
                  <a:t>sorting numeric </a:t>
                </a:r>
                <a:r>
                  <a:rPr lang="en-US" sz="1600" dirty="0" smtClean="0">
                    <a:latin typeface="Calibri" panose="020F0502020204030204" pitchFamily="34" charset="0"/>
                    <a:cs typeface="Calibri" panose="020F0502020204030204" pitchFamily="34" charset="0"/>
                  </a:rPr>
                  <a:t>data is </a:t>
                </a:r>
                <a:r>
                  <a:rPr lang="en-US" sz="1600" dirty="0">
                    <a:latin typeface="Calibri" panose="020F0502020204030204" pitchFamily="34" charset="0"/>
                    <a:cs typeface="Calibri" panose="020F0502020204030204" pitchFamily="34" charset="0"/>
                  </a:rPr>
                  <a:t>a technique called the </a:t>
                </a:r>
                <a:r>
                  <a:rPr lang="en-US" sz="1600" b="1" i="1" dirty="0">
                    <a:latin typeface="Calibri" panose="020F0502020204030204" pitchFamily="34" charset="0"/>
                    <a:cs typeface="Calibri" panose="020F0502020204030204" pitchFamily="34" charset="0"/>
                  </a:rPr>
                  <a:t>bubble sort</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Here, the </a:t>
                </a:r>
                <a:r>
                  <a:rPr lang="en-US" sz="1600" dirty="0">
                    <a:latin typeface="Calibri" panose="020F0502020204030204" pitchFamily="34" charset="0"/>
                    <a:cs typeface="Calibri" panose="020F0502020204030204" pitchFamily="34" charset="0"/>
                  </a:rPr>
                  <a:t>input is a positive integer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and an array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𝑥</m:t>
                    </m:r>
                    <m:r>
                      <a:rPr lang="en-US" sz="1600" b="0" i="1" dirty="0" smtClean="0">
                        <a:latin typeface="Cambria Math" panose="02040503050406030204" pitchFamily="18" charset="0"/>
                        <a:cs typeface="Calibri" panose="020F0502020204030204" pitchFamily="34" charset="0"/>
                      </a:rPr>
                      <m:t>[1..</m:t>
                    </m:r>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of </a:t>
                </a:r>
                <a:r>
                  <a:rPr lang="en-US" sz="1600" dirty="0">
                    <a:latin typeface="Calibri" panose="020F0502020204030204" pitchFamily="34" charset="0"/>
                    <a:cs typeface="Calibri" panose="020F0502020204030204" pitchFamily="34" charset="0"/>
                  </a:rPr>
                  <a:t>real numbers that are to be sorted </a:t>
                </a: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ascending order</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200"/>
                  </a:spcBef>
                  <a:buNone/>
                </a:pPr>
                <a:endParaRPr lang="en-US" sz="1400" dirty="0" smtClean="0">
                  <a:latin typeface="Calibri" panose="020F0502020204030204" pitchFamily="34" charset="0"/>
                  <a:cs typeface="Calibri" panose="020F0502020204030204" pitchFamily="34" charset="0"/>
                </a:endParaRPr>
              </a:p>
              <a:p>
                <a:pPr marL="82296" indent="0" algn="just">
                  <a:buNone/>
                </a:pPr>
                <a:endParaRPr lang="en-US" sz="14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To </a:t>
                </a:r>
                <a:r>
                  <a:rPr lang="en-US" sz="1600" dirty="0">
                    <a:latin typeface="Calibri" panose="020F0502020204030204" pitchFamily="34" charset="0"/>
                    <a:cs typeface="Calibri" panose="020F0502020204030204" pitchFamily="34" charset="0"/>
                  </a:rPr>
                  <a:t>determine the time-complexity </a:t>
                </a:r>
                <a:r>
                  <a:rPr lang="en-US" sz="1600" dirty="0" smtClean="0">
                    <a:latin typeface="Calibri" panose="020F0502020204030204" pitchFamily="34" charset="0"/>
                    <a:cs typeface="Calibri" panose="020F0502020204030204" pitchFamily="34" charset="0"/>
                  </a:rPr>
                  <a:t>of this algorithm, we </a:t>
                </a:r>
                <a:r>
                  <a:rPr lang="en-US" sz="1600" dirty="0">
                    <a:latin typeface="Calibri" panose="020F0502020204030204" pitchFamily="34" charset="0"/>
                    <a:cs typeface="Calibri" panose="020F0502020204030204" pitchFamily="34" charset="0"/>
                  </a:rPr>
                  <a:t>count the total number of comparisons made in order to sort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given </a:t>
                </a:r>
                <a:r>
                  <a:rPr lang="en-US" sz="1600" dirty="0">
                    <a:latin typeface="Calibri" panose="020F0502020204030204" pitchFamily="34" charset="0"/>
                    <a:cs typeface="Calibri" panose="020F0502020204030204" pitchFamily="34" charset="0"/>
                  </a:rPr>
                  <a:t>numbers into ascending order. </a:t>
                </a:r>
                <a:r>
                  <a:rPr lang="en-US" sz="1600" dirty="0" smtClean="0">
                    <a:latin typeface="Calibri" panose="020F0502020204030204" pitchFamily="34" charset="0"/>
                    <a:cs typeface="Calibri" panose="020F0502020204030204" pitchFamily="34" charset="0"/>
                  </a:rPr>
                  <a:t>After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1 </m:t>
                    </m:r>
                  </m:oMath>
                </a14:m>
                <a:r>
                  <a:rPr lang="en-US" sz="1600" dirty="0">
                    <a:latin typeface="Calibri" panose="020F0502020204030204" pitchFamily="34" charset="0"/>
                    <a:cs typeface="Calibri" panose="020F0502020204030204" pitchFamily="34" charset="0"/>
                  </a:rPr>
                  <a:t>such comparisons, the smallest </a:t>
                </a:r>
                <a:r>
                  <a:rPr lang="en-US" sz="1600" dirty="0" smtClean="0">
                    <a:latin typeface="Calibri" panose="020F0502020204030204" pitchFamily="34" charset="0"/>
                    <a:cs typeface="Calibri" panose="020F0502020204030204" pitchFamily="34" charset="0"/>
                  </a:rPr>
                  <a:t> number </a:t>
                </a:r>
                <a:r>
                  <a:rPr lang="en-US" sz="1600" dirty="0">
                    <a:latin typeface="Calibri" panose="020F0502020204030204" pitchFamily="34" charset="0"/>
                    <a:cs typeface="Calibri" panose="020F0502020204030204" pitchFamily="34" charset="0"/>
                  </a:rPr>
                  <a:t>in the list is stored in </a:t>
                </a:r>
                <a:r>
                  <a:rPr lang="en-US" sz="1400" dirty="0" smtClean="0">
                    <a:latin typeface="Courier New" panose="02070309020205020404" pitchFamily="49" charset="0"/>
                    <a:cs typeface="Courier New" panose="02070309020205020404" pitchFamily="49" charset="0"/>
                  </a:rPr>
                  <a:t>x[1]</a:t>
                </a:r>
                <a:r>
                  <a:rPr lang="en-US" sz="14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We then repeat this process for the n — 1 numbers now </a:t>
                </a:r>
                <a:r>
                  <a:rPr lang="en-US" sz="1600" dirty="0" smtClean="0">
                    <a:latin typeface="Calibri" panose="020F0502020204030204" pitchFamily="34" charset="0"/>
                    <a:cs typeface="Calibri" panose="020F0502020204030204" pitchFamily="34" charset="0"/>
                  </a:rPr>
                  <a:t> stored </a:t>
                </a:r>
                <a:r>
                  <a:rPr lang="en-US" sz="1600" dirty="0">
                    <a:latin typeface="Calibri" panose="020F0502020204030204" pitchFamily="34" charset="0"/>
                    <a:cs typeface="Calibri" panose="020F0502020204030204" pitchFamily="34" charset="0"/>
                  </a:rPr>
                  <a:t>in the (smaller) array </a:t>
                </a:r>
                <a:r>
                  <a:rPr lang="en-US" sz="1400" dirty="0" smtClean="0">
                    <a:latin typeface="Courier New" panose="02070309020205020404" pitchFamily="49" charset="0"/>
                    <a:cs typeface="Courier New" panose="02070309020205020404" pitchFamily="49" charset="0"/>
                  </a:rPr>
                  <a:t>x[2..n]</a:t>
                </a:r>
                <a:r>
                  <a:rPr lang="en-US" sz="1400"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this way, each time (counted </a:t>
                </a:r>
                <a:r>
                  <a:rPr lang="en-US" sz="1600" dirty="0" smtClean="0">
                    <a:latin typeface="Calibri" panose="020F0502020204030204" pitchFamily="34" charset="0"/>
                    <a:cs typeface="Calibri" panose="020F0502020204030204" pitchFamily="34" charset="0"/>
                  </a:rPr>
                  <a:t>by </a:t>
                </a:r>
                <a:r>
                  <a:rPr lang="en-US" sz="1600" dirty="0" err="1" smtClean="0">
                    <a:latin typeface="Courier New" panose="02070309020205020404" pitchFamily="49" charset="0"/>
                    <a:cs typeface="Courier New" panose="02070309020205020404" pitchFamily="49" charset="0"/>
                  </a:rPr>
                  <a:t>i</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this process </a:t>
                </a:r>
                <a:r>
                  <a:rPr lang="en-US" sz="1600" dirty="0" smtClean="0">
                    <a:latin typeface="Calibri" panose="020F0502020204030204" pitchFamily="34" charset="0"/>
                    <a:cs typeface="Calibri" panose="020F0502020204030204" pitchFamily="34" charset="0"/>
                  </a:rPr>
                  <a:t>is </a:t>
                </a:r>
                <a:r>
                  <a:rPr lang="en-US" sz="1600" dirty="0">
                    <a:latin typeface="Calibri" panose="020F0502020204030204" pitchFamily="34" charset="0"/>
                    <a:cs typeface="Calibri" panose="020F0502020204030204" pitchFamily="34" charset="0"/>
                  </a:rPr>
                  <a:t>carried out, the smallest number in the remaining </a:t>
                </a:r>
                <a:r>
                  <a:rPr lang="en-US" sz="1600" dirty="0" smtClean="0">
                    <a:latin typeface="Calibri" panose="020F0502020204030204" pitchFamily="34" charset="0"/>
                    <a:cs typeface="Calibri" panose="020F0502020204030204" pitchFamily="34" charset="0"/>
                  </a:rPr>
                  <a:t>subarray </a:t>
                </a:r>
                <a:r>
                  <a:rPr lang="en-US" sz="1600" b="1" i="1" dirty="0" smtClean="0">
                    <a:latin typeface="Calibri" panose="020F0502020204030204" pitchFamily="34" charset="0"/>
                    <a:cs typeface="Calibri" panose="020F0502020204030204" pitchFamily="34" charset="0"/>
                  </a:rPr>
                  <a:t>bubbles up </a:t>
                </a:r>
                <a:r>
                  <a:rPr lang="en-US" sz="1600" dirty="0">
                    <a:latin typeface="Calibri" panose="020F0502020204030204" pitchFamily="34" charset="0"/>
                    <a:cs typeface="Calibri" panose="020F0502020204030204" pitchFamily="34" charset="0"/>
                  </a:rPr>
                  <a:t>to the front of that </a:t>
                </a:r>
                <a:r>
                  <a:rPr lang="en-US" sz="1600" dirty="0" smtClean="0">
                    <a:latin typeface="Calibri" panose="020F0502020204030204" pitchFamily="34" charset="0"/>
                    <a:cs typeface="Calibri" panose="020F0502020204030204" pitchFamily="34" charset="0"/>
                  </a:rPr>
                  <a:t>subarray. </a:t>
                </a:r>
              </a:p>
              <a:p>
                <a:pPr marL="82296" indent="0" algn="just">
                  <a:spcBef>
                    <a:spcPts val="0"/>
                  </a:spcBef>
                  <a:buNone/>
                </a:pPr>
                <a:endParaRPr lang="en-US" sz="1400" dirty="0">
                  <a:latin typeface="Calibri" panose="020F0502020204030204" pitchFamily="34" charset="0"/>
                  <a:cs typeface="Calibri" panose="020F0502020204030204" pitchFamily="34" charset="0"/>
                </a:endParaRPr>
              </a:p>
              <a:p>
                <a:pPr marL="82296" indent="0" algn="just">
                  <a:spcBef>
                    <a:spcPts val="0"/>
                  </a:spcBef>
                  <a:buNone/>
                </a:pPr>
                <a:endParaRPr lang="en-US" sz="1400" dirty="0">
                  <a:latin typeface="Calibri" panose="020F0502020204030204" pitchFamily="34" charset="0"/>
                  <a:cs typeface="Calibri" panose="020F0502020204030204" pitchFamily="34" charset="0"/>
                </a:endParaRPr>
              </a:p>
              <a:p>
                <a:pPr marL="82296" indent="0" algn="just">
                  <a:spcBef>
                    <a:spcPts val="0"/>
                  </a:spcBef>
                  <a:buNone/>
                </a:pPr>
                <a:endParaRPr lang="en-US" sz="14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5" name="Picture 4"/>
          <p:cNvPicPr>
            <a:picLocks noChangeAspect="1"/>
          </p:cNvPicPr>
          <p:nvPr/>
        </p:nvPicPr>
        <p:blipFill>
          <a:blip r:embed="rId5"/>
          <a:stretch>
            <a:fillRect/>
          </a:stretch>
        </p:blipFill>
        <p:spPr>
          <a:xfrm>
            <a:off x="1858898" y="2133600"/>
            <a:ext cx="6651499" cy="243843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538419" y="4602318"/>
                <a:ext cx="7292455" cy="1928798"/>
              </a:xfrm>
              <a:prstGeom prst="rect">
                <a:avLst/>
              </a:prstGeom>
              <a:solidFill>
                <a:schemeClr val="accent2">
                  <a:lumMod val="40000"/>
                  <a:lumOff val="60000"/>
                </a:schemeClr>
              </a:solidFill>
            </p:spPr>
            <p:txBody>
              <a:bodyPr wrap="square" rtlCol="0">
                <a:spAutoFit/>
              </a:bodyPr>
              <a:lstStyle/>
              <a:p>
                <a:pPr marL="82296" indent="0" algn="just">
                  <a:buNone/>
                </a:pPr>
                <a:r>
                  <a:rPr lang="en-US" sz="1600" dirty="0" smtClean="0">
                    <a:latin typeface="Calibri" panose="020F0502020204030204" pitchFamily="34" charset="0"/>
                    <a:cs typeface="Calibri" panose="020F0502020204030204" pitchFamily="34" charset="0"/>
                  </a:rPr>
                  <a:t>If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 denotes the number of comparisons needed to sort </a:t>
                </a:r>
                <a14:m>
                  <m:oMath xmlns:m="http://schemas.openxmlformats.org/officeDocument/2006/math">
                    <m:r>
                      <a:rPr lang="en-US" sz="1600" i="1" dirty="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numbers in this way, </a:t>
                </a:r>
                <a:r>
                  <a:rPr lang="en-US" sz="1600" dirty="0" smtClean="0">
                    <a:latin typeface="Calibri" panose="020F0502020204030204" pitchFamily="34" charset="0"/>
                    <a:cs typeface="Calibri" panose="020F0502020204030204" pitchFamily="34" charset="0"/>
                  </a:rPr>
                  <a:t>we </a:t>
                </a:r>
                <a:r>
                  <a:rPr lang="en-US" sz="1600" dirty="0">
                    <a:latin typeface="Calibri" panose="020F0502020204030204" pitchFamily="34" charset="0"/>
                    <a:cs typeface="Calibri" panose="020F0502020204030204" pitchFamily="34" charset="0"/>
                  </a:rPr>
                  <a:t>get the following recurrence relation. </a:t>
                </a:r>
              </a:p>
              <a:p>
                <a:pPr marL="82296" indent="0" algn="just">
                  <a:spcBef>
                    <a:spcPts val="0"/>
                  </a:spcBef>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sub>
                      </m:sSub>
                      <m:r>
                        <a:rPr lang="en-US" sz="1600" i="1" dirty="0">
                          <a:latin typeface="Cambria Math" panose="02040503050406030204" pitchFamily="18" charset="0"/>
                          <a:cs typeface="Calibri" panose="020F0502020204030204" pitchFamily="34" charset="0"/>
                        </a:rPr>
                        <m:t>=</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m:t>
                      </m:r>
                      <m:d>
                        <m:dPr>
                          <m:ctrlPr>
                            <a:rPr lang="en-US" sz="1600" i="1" dirty="0">
                              <a:latin typeface="Cambria Math" panose="02040503050406030204" pitchFamily="18" charset="0"/>
                              <a:cs typeface="Calibri" panose="020F0502020204030204" pitchFamily="34" charset="0"/>
                            </a:rPr>
                          </m:ctrlPr>
                        </m:dPr>
                        <m:e>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 − 1</m:t>
                          </m:r>
                        </m:e>
                      </m:d>
                      <m:r>
                        <a:rPr lang="en-US" sz="1600" i="1" dirty="0">
                          <a:latin typeface="Cambria Math" panose="02040503050406030204" pitchFamily="18" charset="0"/>
                          <a:cs typeface="Calibri" panose="020F0502020204030204" pitchFamily="34" charset="0"/>
                        </a:rPr>
                        <m:t>,  </m:t>
                      </m:r>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≥2,  </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=0.</m:t>
                      </m:r>
                    </m:oMath>
                  </m:oMathPara>
                </a14:m>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Thus,</a:t>
                </a:r>
              </a:p>
              <a:p>
                <a:r>
                  <a:rPr lang="en-US" sz="1600" dirty="0" smtClean="0">
                    <a:cs typeface="Calibri" panose="020F0502020204030204" pitchFamily="34" charset="0"/>
                  </a:rPr>
                  <a:t>		</a:t>
                </a:r>
                <a14:m>
                  <m:oMath xmlns:m="http://schemas.openxmlformats.org/officeDocument/2006/math">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sub>
                    </m:sSub>
                    <m:r>
                      <a:rPr lang="en-US" sz="1600" i="1" dirty="0">
                        <a:latin typeface="Cambria Math" panose="02040503050406030204" pitchFamily="18" charset="0"/>
                        <a:cs typeface="Calibri" panose="020F0502020204030204" pitchFamily="34" charset="0"/>
                      </a:rPr>
                      <m:t>=</m:t>
                    </m:r>
                    <m:sSub>
                      <m:sSubPr>
                        <m:ctrlPr>
                          <a:rPr lang="en-US" sz="1600" i="1" dirty="0">
                            <a:latin typeface="Cambria Math" panose="02040503050406030204" pitchFamily="18" charset="0"/>
                            <a:cs typeface="Calibri" panose="020F0502020204030204" pitchFamily="34" charset="0"/>
                          </a:rPr>
                        </m:ctrlPr>
                      </m:sSubPr>
                      <m:e>
                        <m:r>
                          <a:rPr lang="en-US" sz="1600" i="1" dirty="0">
                            <a:latin typeface="Cambria Math" panose="02040503050406030204" pitchFamily="18" charset="0"/>
                            <a:cs typeface="Calibri" panose="020F0502020204030204" pitchFamily="34" charset="0"/>
                          </a:rPr>
                          <m:t>𝑎</m:t>
                        </m:r>
                      </m:e>
                      <m:sub>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−1</m:t>
                        </m:r>
                      </m:sub>
                    </m:sSub>
                    <m:r>
                      <a:rPr lang="en-US" sz="1600" i="1" dirty="0">
                        <a:latin typeface="Cambria Math" panose="02040503050406030204" pitchFamily="18" charset="0"/>
                        <a:cs typeface="Calibri" panose="020F0502020204030204" pitchFamily="34" charset="0"/>
                      </a:rPr>
                      <m:t>+</m:t>
                    </m:r>
                    <m:d>
                      <m:dPr>
                        <m:ctrlPr>
                          <a:rPr lang="en-US" sz="1600" i="1" dirty="0">
                            <a:latin typeface="Cambria Math" panose="02040503050406030204" pitchFamily="18" charset="0"/>
                            <a:cs typeface="Calibri" panose="020F0502020204030204" pitchFamily="34" charset="0"/>
                          </a:rPr>
                        </m:ctrlPr>
                      </m:dPr>
                      <m:e>
                        <m:r>
                          <a:rPr lang="en-US" sz="1600" i="1" dirty="0">
                            <a:latin typeface="Cambria Math" panose="02040503050406030204" pitchFamily="18" charset="0"/>
                            <a:cs typeface="Calibri" panose="020F0502020204030204" pitchFamily="34" charset="0"/>
                          </a:rPr>
                          <m:t>𝑛</m:t>
                        </m:r>
                        <m:r>
                          <a:rPr lang="en-US" sz="1600" i="1" dirty="0">
                            <a:latin typeface="Cambria Math" panose="02040503050406030204" pitchFamily="18" charset="0"/>
                            <a:cs typeface="Calibri" panose="020F0502020204030204" pitchFamily="34" charset="0"/>
                          </a:rPr>
                          <m:t> − 1</m:t>
                        </m:r>
                      </m:e>
                    </m:d>
                  </m:oMath>
                </a14:m>
                <a:r>
                  <a:rPr lang="en-US" sz="1600" b="0" dirty="0" smtClean="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𝑎</m:t>
                        </m:r>
                      </m:e>
                      <m:sub>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−2</m:t>
                        </m:r>
                      </m:sub>
                    </m:sSub>
                    <m:r>
                      <a:rPr lang="en-US" sz="1600" b="0" i="1" dirty="0" smtClean="0">
                        <a:latin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−2</m:t>
                        </m:r>
                      </m:e>
                    </m:d>
                    <m:r>
                      <a:rPr lang="en-US" sz="1600" b="0" i="1" dirty="0" smtClean="0">
                        <a:latin typeface="Cambria Math" panose="02040503050406030204" pitchFamily="18" charset="0"/>
                        <a:cs typeface="Calibri" panose="020F0502020204030204" pitchFamily="34" charset="0"/>
                      </a:rPr>
                      <m:t>+</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e>
                    </m:d>
                    <m:r>
                      <a:rPr lang="en-US" sz="1600" b="0" i="1" dirty="0" smtClean="0">
                        <a:latin typeface="Cambria Math" panose="02040503050406030204" pitchFamily="18" charset="0"/>
                        <a:cs typeface="Calibri" panose="020F0502020204030204" pitchFamily="34" charset="0"/>
                      </a:rPr>
                      <m:t>=⋯</m:t>
                    </m:r>
                  </m:oMath>
                </a14:m>
                <a:endParaRPr lang="en-US" sz="1600" b="0" dirty="0" smtClean="0">
                  <a:cs typeface="Calibri" panose="020F0502020204030204" pitchFamily="34" charset="0"/>
                </a:endParaRPr>
              </a:p>
              <a:p>
                <a:r>
                  <a:rPr lang="en-US" sz="1600" dirty="0">
                    <a:cs typeface="Calibri" panose="020F0502020204030204" pitchFamily="34" charset="0"/>
                  </a:rPr>
                  <a:t>	</a:t>
                </a:r>
                <a:r>
                  <a:rPr lang="en-US" sz="1600" dirty="0" smtClean="0">
                    <a:cs typeface="Calibri" panose="020F0502020204030204" pitchFamily="34" charset="0"/>
                  </a:rPr>
                  <a:t>	    </a:t>
                </a:r>
                <a:r>
                  <a:rPr lang="en-US" sz="1600" b="0" dirty="0" smtClean="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sSub>
                      <m:sSubPr>
                        <m:ctrlPr>
                          <a:rPr lang="en-US" sz="1600" b="0" i="1" dirty="0" smtClean="0">
                            <a:latin typeface="Cambria Math" panose="02040503050406030204" pitchFamily="18" charset="0"/>
                            <a:cs typeface="Calibri" panose="020F0502020204030204" pitchFamily="34" charset="0"/>
                          </a:rPr>
                        </m:ctrlPr>
                      </m:sSubPr>
                      <m:e>
                        <m:r>
                          <a:rPr lang="en-US" sz="1600" b="0" i="1" dirty="0" smtClean="0">
                            <a:latin typeface="Cambria Math" panose="02040503050406030204" pitchFamily="18" charset="0"/>
                            <a:cs typeface="Calibri" panose="020F0502020204030204" pitchFamily="34" charset="0"/>
                          </a:rPr>
                          <m:t>𝑎</m:t>
                        </m:r>
                      </m:e>
                      <m:sub>
                        <m:r>
                          <a:rPr lang="en-US" sz="1600" b="0" i="1" dirty="0" smtClean="0">
                            <a:latin typeface="Cambria Math" panose="02040503050406030204" pitchFamily="18" charset="0"/>
                            <a:cs typeface="Calibri" panose="020F0502020204030204" pitchFamily="34" charset="0"/>
                          </a:rPr>
                          <m:t>1</m:t>
                        </m:r>
                      </m:sub>
                    </m:sSub>
                    <m:r>
                      <a:rPr lang="en-US" sz="1600" b="0" i="1" dirty="0" smtClean="0">
                        <a:latin typeface="Cambria Math" panose="02040503050406030204" pitchFamily="18" charset="0"/>
                        <a:cs typeface="Calibri" panose="020F0502020204030204" pitchFamily="34" charset="0"/>
                      </a:rPr>
                      <m:t>+1+⋯+</m:t>
                    </m:r>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e>
                    </m:d>
                  </m:oMath>
                </a14:m>
                <a:endParaRPr lang="en-US" sz="1600" b="0" i="1" dirty="0" smtClean="0">
                  <a:latin typeface="Cambria Math" panose="02040503050406030204" pitchFamily="18" charset="0"/>
                  <a:cs typeface="Calibri" panose="020F0502020204030204" pitchFamily="34" charset="0"/>
                </a:endParaRPr>
              </a:p>
              <a:p>
                <a:r>
                  <a:rPr lang="en-US" sz="1600" b="0" dirty="0" smtClean="0">
                    <a:cs typeface="Calibri" panose="020F0502020204030204" pitchFamily="34" charset="0"/>
                  </a:rPr>
                  <a:t>		     </a:t>
                </a:r>
                <a14:m>
                  <m:oMath xmlns:m="http://schemas.openxmlformats.org/officeDocument/2006/math">
                    <m:r>
                      <a:rPr lang="en-US" sz="1600" b="0" i="1" dirty="0" smtClean="0">
                        <a:latin typeface="Cambria Math" panose="02040503050406030204" pitchFamily="18" charset="0"/>
                        <a:cs typeface="Calibri" panose="020F0502020204030204" pitchFamily="34" charset="0"/>
                      </a:rPr>
                      <m:t>=</m:t>
                    </m:r>
                    <m:f>
                      <m:fPr>
                        <m:ctrlPr>
                          <a:rPr lang="en-US" sz="1600" b="0" i="1" dirty="0" smtClean="0">
                            <a:latin typeface="Cambria Math" panose="02040503050406030204" pitchFamily="18" charset="0"/>
                            <a:cs typeface="Calibri" panose="020F0502020204030204" pitchFamily="34" charset="0"/>
                          </a:rPr>
                        </m:ctrlPr>
                      </m:fPr>
                      <m:num>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m:t>
                        </m:r>
                        <m:r>
                          <a:rPr lang="en-US" sz="1600" b="0" i="1" dirty="0" smtClean="0">
                            <a:latin typeface="Cambria Math" panose="02040503050406030204" pitchFamily="18" charset="0"/>
                            <a:cs typeface="Calibri" panose="020F0502020204030204" pitchFamily="34" charset="0"/>
                          </a:rPr>
                          <m:t>𝑛</m:t>
                        </m:r>
                        <m:r>
                          <a:rPr lang="en-US" sz="1600" b="0" i="1" dirty="0" smtClean="0">
                            <a:latin typeface="Cambria Math" panose="02040503050406030204" pitchFamily="18" charset="0"/>
                            <a:cs typeface="Calibri" panose="020F0502020204030204" pitchFamily="34" charset="0"/>
                          </a:rPr>
                          <m:t>−1)</m:t>
                        </m:r>
                      </m:num>
                      <m:den>
                        <m:r>
                          <a:rPr lang="en-US" sz="1600" b="0" i="1" dirty="0" smtClean="0">
                            <a:latin typeface="Cambria Math" panose="02040503050406030204" pitchFamily="18" charset="0"/>
                            <a:cs typeface="Calibri" panose="020F0502020204030204" pitchFamily="34" charset="0"/>
                          </a:rPr>
                          <m:t>2</m:t>
                        </m:r>
                      </m:den>
                    </m:f>
                  </m:oMath>
                </a14:m>
                <a:endParaRPr lang="en-US" sz="1600"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38419" y="4602318"/>
                <a:ext cx="7292455" cy="1928798"/>
              </a:xfrm>
              <a:prstGeom prst="rect">
                <a:avLst/>
              </a:prstGeom>
              <a:blipFill rotWithShape="0">
                <a:blip r:embed="rId6"/>
                <a:stretch>
                  <a:fillRect l="-418" t="-949" r="-418"/>
                </a:stretch>
              </a:blipFill>
            </p:spPr>
            <p:txBody>
              <a:bodyPr/>
              <a:lstStyle/>
              <a:p>
                <a:r>
                  <a:rPr lang="en-US">
                    <a:noFill/>
                  </a:rPr>
                  <a:t> </a:t>
                </a:r>
              </a:p>
            </p:txBody>
          </p:sp>
        </mc:Fallback>
      </mc:AlternateContent>
    </p:spTree>
    <p:extLst>
      <p:ext uri="{BB962C8B-B14F-4D97-AF65-F5344CB8AC3E}">
        <p14:creationId xmlns:p14="http://schemas.microsoft.com/office/powerpoint/2010/main" val="3981033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19740</TotalTime>
  <Words>1262</Words>
  <Application>Microsoft Office PowerPoint</Application>
  <PresentationFormat>On-screen Show (4:3)</PresentationFormat>
  <Paragraphs>329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Cambria Math</vt:lpstr>
      <vt:lpstr>Courier New</vt:lpstr>
      <vt:lpstr>Gill Sans MT</vt:lpstr>
      <vt:lpstr>Verdana</vt:lpstr>
      <vt:lpstr>Wingdings 2</vt:lpstr>
      <vt:lpstr>Solstice</vt:lpstr>
      <vt:lpstr>Mehran S. Fallah    July 2020 </vt:lpstr>
      <vt:lpstr>Introduction</vt:lpstr>
      <vt:lpstr>Sequences and Recurrence Relations</vt:lpstr>
      <vt:lpstr>Sequences and Recurrence Relations (Ctd.)</vt:lpstr>
      <vt:lpstr>Sequences and Recurrence Relations (Ctd.)</vt:lpstr>
      <vt:lpstr>Sequences and Recurrence Relations (Ctd.)</vt:lpstr>
      <vt:lpstr>Formulating a Problem as a Recurrence Relation</vt:lpstr>
      <vt:lpstr>Formulating a Problem as a Recurrence Relation (Ctd.)</vt:lpstr>
      <vt:lpstr>Formulating a Problem as a Recurrence Relation (Ctd.)</vt:lpstr>
      <vt:lpstr>Formulating a Problem as a Recurrence Relation (Ctd.)</vt:lpstr>
      <vt:lpstr>Formulating a Problem as a Recurrence Relation (Ctd.)</vt:lpstr>
      <vt:lpstr>Formulating a Problem as a Recurrence Relation (Ctd.)</vt:lpstr>
      <vt:lpstr>Formulating a Problem as a Recurrence Relation (Ctd.)</vt:lpstr>
      <vt:lpstr>Formulating a Problem as a Recurrence Relation (Ctd.)</vt:lpstr>
      <vt:lpstr>Formulating a Problem as a Recurrence Relation (Ctd.)</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1454</cp:revision>
  <dcterms:created xsi:type="dcterms:W3CDTF">2009-10-14T10:18:00Z</dcterms:created>
  <dcterms:modified xsi:type="dcterms:W3CDTF">2020-07-12T16:00:19Z</dcterms:modified>
</cp:coreProperties>
</file>