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0"/>
  </p:notesMasterIdLst>
  <p:handoutMasterIdLst>
    <p:handoutMasterId r:id="rId21"/>
  </p:handoutMasterIdLst>
  <p:sldIdLst>
    <p:sldId id="473" r:id="rId2"/>
    <p:sldId id="474" r:id="rId3"/>
    <p:sldId id="486" r:id="rId4"/>
    <p:sldId id="511" r:id="rId5"/>
    <p:sldId id="512" r:id="rId6"/>
    <p:sldId id="516" r:id="rId7"/>
    <p:sldId id="513" r:id="rId8"/>
    <p:sldId id="515" r:id="rId9"/>
    <p:sldId id="517" r:id="rId10"/>
    <p:sldId id="518" r:id="rId11"/>
    <p:sldId id="519" r:id="rId12"/>
    <p:sldId id="520" r:id="rId13"/>
    <p:sldId id="524" r:id="rId14"/>
    <p:sldId id="525" r:id="rId15"/>
    <p:sldId id="526" r:id="rId16"/>
    <p:sldId id="527" r:id="rId17"/>
    <p:sldId id="528" r:id="rId18"/>
    <p:sldId id="487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094"/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7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7/19/2020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7/19/2020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7.png"/><Relationship Id="rId3" Type="http://schemas.openxmlformats.org/officeDocument/2006/relationships/image" Target="../media/image3.png"/><Relationship Id="rId25" Type="http://schemas.openxmlformats.org/officeDocument/2006/relationships/image" Target="../media/image96.png"/><Relationship Id="rId2" Type="http://schemas.openxmlformats.org/officeDocument/2006/relationships/image" Target="../media/image2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99.png"/><Relationship Id="rId31" Type="http://schemas.openxmlformats.org/officeDocument/2006/relationships/image" Target="../media/image102.png"/><Relationship Id="rId4" Type="http://schemas.openxmlformats.org/officeDocument/2006/relationships/image" Target="../media/image5.png"/><Relationship Id="rId27" Type="http://schemas.openxmlformats.org/officeDocument/2006/relationships/image" Target="../media/image98.png"/><Relationship Id="rId30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Mehran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July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dirty="0" smtClean="0"/>
              <a:t>Session XV</a:t>
            </a:r>
          </a:p>
          <a:p>
            <a:pPr algn="ctr"/>
            <a:endParaRPr lang="en-US" sz="3400" dirty="0" smtClean="0"/>
          </a:p>
          <a:p>
            <a:pPr algn="ctr"/>
            <a:r>
              <a:rPr lang="en-US" sz="3400" dirty="0" smtClean="0"/>
              <a:t>Recurrence Relations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102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Solving LHRRs with Constant Coefficients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nontrivial solution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to the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LHRR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constant coefficients where</a:t>
                </a:r>
                <a:r>
                  <a:rPr lang="en-US" sz="1600" dirty="0" smtClean="0">
                    <a:solidFill>
                      <a:prstClr val="black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>
                  <a:spcBef>
                    <a:spcPts val="120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Thus, we have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characteristic equation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given recurrence relation.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characteristic equation for an LHRR of order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has exactly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(complex) roots, also 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characteristic roots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 characteristic root, however, may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multiple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a corollary of the results from the linear algebra. You may also try to prove it using the strong mathematical induction.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0940" y="2971800"/>
                <a:ext cx="2819400" cy="342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0" y="2971800"/>
                <a:ext cx="2819400" cy="3429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84248" y="4283377"/>
                <a:ext cx="6400800" cy="15696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roots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the characteristic equation for an LHRR are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distinct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obtain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linearly independent solutions 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LHRR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</m:t>
                    </m:r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 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LHRR is, then,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form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248" y="4283377"/>
                <a:ext cx="6400800" cy="1569660"/>
              </a:xfrm>
              <a:prstGeom prst="rect">
                <a:avLst/>
              </a:prstGeom>
              <a:blipFill rotWithShape="0">
                <a:blip r:embed="rId6"/>
                <a:stretch>
                  <a:fillRect t="-769" r="-285" b="-3462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Solving LHRRs with Constant Coefficients: </a:t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Distinct Characteristic Roots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3.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Solve the recurrence relation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       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≥3,)</m:t>
                      </m:r>
                    </m:oMath>
                  </m:oMathPara>
                </a14:m>
                <a:endParaRPr lang="en-US" sz="1600" b="0" i="0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=−1,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11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characteristic equation is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+6=0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the characteristic roots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Because the roots are distinct, the general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any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recurrence relation is of the form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According to the initial conditions, we have</a:t>
                </a: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=0,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9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11.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Hence, the unique solution to the given recurrence relation is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481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LHRRs with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Coefficients: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Distinct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Characteristic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Roots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4.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Solve the recurrence relation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       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≥2.)</m:t>
                      </m:r>
                    </m:oMath>
                  </m:oMathPara>
                </a14:m>
                <a:endParaRPr lang="en-US" sz="1600" b="0" i="0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characteristic equation is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+2=0,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whose  roots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imaginary unit. Equivalently,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=√2  (√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/2+√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/2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)=√2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cos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/4+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sin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/4 ),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and</m:t>
                      </m:r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√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  (√2/2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√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2/2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)=√2 (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cos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(−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/4)+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sin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Because the roots are distinct, the general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any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recurrence relation is of the form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/2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cos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/4)+ (</m:t>
                      </m:r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/2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sin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/4))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determined as follows:</a:t>
                </a: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=1,</m:t>
                      </m:r>
                    </m:oMath>
                  </m:oMathPara>
                </a14:m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1/2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Hence, the unique solution to the given recurrence relation is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/4)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1352" y="0"/>
                <a:ext cx="4422648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 </a:t>
                </a:r>
                <a:r>
                  <a:rPr lang="en-US" sz="16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Moivre’s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Theorem.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any real number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it holds that </a:t>
                </a:r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.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352" y="0"/>
                <a:ext cx="4422648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687" t="-1439" b="-2878"/>
                </a:stretch>
              </a:blipFill>
              <a:ln w="158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076445" y="6057900"/>
            <a:ext cx="1972651" cy="381000"/>
          </a:xfrm>
          <a:prstGeom prst="round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LHRRs with Constant Coefficients: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Distinct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Characteristic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Roots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5.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find the determinant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tridiagonal matrix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It is immediate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expanding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by its first row,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549" y="1854699"/>
            <a:ext cx="1890824" cy="167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9629" y="1854699"/>
            <a:ext cx="1818664" cy="152400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76929" y="1854699"/>
            <a:ext cx="152400" cy="152400"/>
          </a:xfrm>
          <a:prstGeom prst="ellipse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>
            <a:stCxn id="8" idx="6"/>
            <a:endCxn id="7" idx="3"/>
          </p:cNvCxnSpPr>
          <p:nvPr/>
        </p:nvCxnSpPr>
        <p:spPr>
          <a:xfrm>
            <a:off x="4429329" y="1930899"/>
            <a:ext cx="167896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</p:cNvCxnSpPr>
          <p:nvPr/>
        </p:nvCxnSpPr>
        <p:spPr>
          <a:xfrm>
            <a:off x="4353129" y="2007099"/>
            <a:ext cx="0" cy="14478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29329" y="2039131"/>
            <a:ext cx="1678964" cy="1458843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42029" y="1854699"/>
            <a:ext cx="152400" cy="152400"/>
          </a:xfrm>
          <a:prstGeom prst="ellipse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18229" y="2007098"/>
            <a:ext cx="0" cy="14478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94429" y="1930899"/>
            <a:ext cx="1549944" cy="0"/>
          </a:xfrm>
          <a:prstGeom prst="line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06395" y="4950166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395" y="4950166"/>
                <a:ext cx="68580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67248" y="495016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248" y="4950166"/>
                <a:ext cx="381000" cy="338554"/>
              </a:xfrm>
              <a:prstGeom prst="rect">
                <a:avLst/>
              </a:prstGeom>
              <a:blipFill rotWithShape="0">
                <a:blip r:embed="rId7"/>
                <a:stretch>
                  <a:fillRect r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67850" y="4950166"/>
                <a:ext cx="7339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50" y="4950166"/>
                <a:ext cx="733945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26653" y="4950166"/>
                <a:ext cx="20247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53" y="4950166"/>
                <a:ext cx="2024761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4268105" y="4306763"/>
            <a:ext cx="152400" cy="152400"/>
          </a:xfrm>
          <a:prstGeom prst="ellipse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344305" y="4459163"/>
            <a:ext cx="0" cy="14478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29329" y="4382963"/>
            <a:ext cx="167896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9916" y="4297362"/>
            <a:ext cx="1893074" cy="1680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6107" y="6135611"/>
                <a:ext cx="2518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sz="1600" i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107" y="6135611"/>
                <a:ext cx="2518441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 rot="5400000">
            <a:off x="3507234" y="5064964"/>
            <a:ext cx="1683149" cy="143391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264229" y="1926199"/>
            <a:ext cx="158750" cy="2211"/>
          </a:xfrm>
          <a:prstGeom prst="line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8" grpId="1" animBg="1"/>
      <p:bldP spid="17" grpId="0" animBg="1"/>
      <p:bldP spid="17" grpId="1" animBg="1"/>
      <p:bldP spid="20" grpId="0" animBg="1"/>
      <p:bldP spid="26" grpId="0"/>
      <p:bldP spid="27" grpId="0"/>
      <p:bldP spid="28" grpId="0"/>
      <p:bldP spid="29" grpId="0"/>
      <p:bldP spid="30" grpId="0" animBg="1"/>
      <p:bldP spid="34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LHRRs with Constant Coefficients: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Distinct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Characteristic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Roots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Thus, we should solve the recurrence relation </a:t>
                </a:r>
              </a:p>
              <a:p>
                <a:pPr marL="8229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(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≥3,)</m:t>
                      </m:r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characteristic equation for the given recurrence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𝑏𝑟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whose roots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(1/2+√3/2 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(1/2−√3/2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Thus, the general term of any solution to this relation is of the form</a:t>
                </a:r>
              </a:p>
              <a:p>
                <a:pPr marL="82296" indent="0" algn="just"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(√3/3)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15818" y="3361411"/>
                <a:ext cx="62568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/3)+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/3)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cos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/3)+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sin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/3)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818" y="3361411"/>
                <a:ext cx="6256807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60151" y="3034607"/>
                <a:ext cx="198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151" y="3034607"/>
                <a:ext cx="198120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215818" y="3705115"/>
                <a:ext cx="6205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/3)+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sin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/3)</m:t>
                          </m:r>
                        </m:e>
                      </m:d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cos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/3)−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sin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/3)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818" y="3705115"/>
                <a:ext cx="6205138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81405" y="4026769"/>
                <a:ext cx="47665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cos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/3)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sin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𝜋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/3)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05" y="4026769"/>
                <a:ext cx="4766538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44820" y="4748000"/>
                <a:ext cx="4168251" cy="35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(1/2)(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√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3/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820" y="4748000"/>
                <a:ext cx="4168251" cy="356957"/>
              </a:xfrm>
              <a:prstGeom prst="rect">
                <a:avLst/>
              </a:prstGeom>
              <a:blipFill rotWithShape="0">
                <a:blip r:embed="rId9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44887" y="5080273"/>
                <a:ext cx="4549184" cy="35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−1/2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√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3/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887" y="5080273"/>
                <a:ext cx="4549184" cy="356957"/>
              </a:xfrm>
              <a:prstGeom prst="rect">
                <a:avLst/>
              </a:prstGeom>
              <a:blipFill rotWithShape="0">
                <a:blip r:embed="rId10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117581" y="5906049"/>
                <a:ext cx="4006118" cy="376706"/>
              </a:xfrm>
              <a:prstGeom prst="rect">
                <a:avLst/>
              </a:prstGeom>
              <a:noFill/>
              <a:ln w="19050" cap="rnd">
                <a:solidFill>
                  <a:schemeClr val="accent2">
                    <a:lumMod val="50000"/>
                  </a:schemeClr>
                </a:solidFill>
                <a:round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/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/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/</m:t>
                                  </m:r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81" y="5906049"/>
                <a:ext cx="4006118" cy="376706"/>
              </a:xfrm>
              <a:prstGeom prst="rect">
                <a:avLst/>
              </a:prstGeom>
              <a:blipFill rotWithShape="0">
                <a:blip r:embed="rId11"/>
                <a:stretch>
                  <a:fillRect b="-3077"/>
                </a:stretch>
              </a:blipFill>
              <a:ln w="19050" cap="rnd">
                <a:solidFill>
                  <a:schemeClr val="accent2">
                    <a:lumMod val="50000"/>
                  </a:schemeClr>
                </a:solidFill>
                <a:rou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7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35" grpId="0"/>
      <p:bldP spid="36" grpId="0"/>
      <p:bldP spid="37" grpId="0"/>
      <p:bldP spid="38" grpId="0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LHRRs with Constant Coefficients: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Characteristic Roots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second-order LHRR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   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≥2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the 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double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characteristic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double, we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𝐵𝑟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It follows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=−2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Now, we </a:t>
                </a:r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show that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solution to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given relation.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240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are two linearly independent solutions to the relation, any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the relation is a linear combination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That is,</a:t>
                </a:r>
              </a:p>
              <a:p>
                <a:pPr marL="82296" indent="0" algn="just"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any solution to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−4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+4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is of the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26191" y="3664794"/>
                <a:ext cx="4648200" cy="34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−2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191" y="3664794"/>
                <a:ext cx="4648200" cy="3441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32727" y="3320084"/>
                <a:ext cx="3556819" cy="34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𝐴𝑛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e>
                      </m:d>
                      <m:sSubSup>
                        <m:sSub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727" y="3320084"/>
                <a:ext cx="3556819" cy="3447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61187" y="3996134"/>
                <a:ext cx="2209546" cy="34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0−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187" y="3996134"/>
                <a:ext cx="2209546" cy="344710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53564" y="3996134"/>
                <a:ext cx="2209546" cy="34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p>
                    </m:sSub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64" y="3996134"/>
                <a:ext cx="2209546" cy="344710"/>
              </a:xfrm>
              <a:prstGeom prst="rect">
                <a:avLst/>
              </a:prstGeom>
              <a:blipFill rotWithShape="0"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86508" y="4010472"/>
                <a:ext cx="6703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508" y="4010472"/>
                <a:ext cx="670306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0048" y="5192329"/>
                <a:ext cx="5029200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048" y="5192329"/>
                <a:ext cx="5029200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0526"/>
                </a:stretch>
              </a:blipFill>
              <a:ln w="127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3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5" grpId="0"/>
      <p:bldP spid="16" grpId="0"/>
      <p:bldP spid="17" grpId="0"/>
      <p:bldP spid="19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LHRRs with Constant Coefficients: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Characteristic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Roots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Using the same technique, one can prove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are solutions to the recurrence relation 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   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≥3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triple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characteristic root (It is left to you as an exercise.)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above results can be generalized as follows:</a:t>
                </a:r>
              </a:p>
              <a:p>
                <a:pPr marL="82296" indent="0" algn="just"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03248" y="2990405"/>
                <a:ext cx="7162800" cy="3486595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 LHRR with constant coefficients of order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characteristic equation for this relation has exactly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complex roots. For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1≤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a multiple characteristic root with multiplicity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+…+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.) Then, the following are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linearly independent solutions to the relation.</a:t>
                </a:r>
              </a:p>
              <a:p>
                <a:pPr marL="82296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 ⋅ ⋅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 every solution to the given recurrence relation is of the form</a:t>
                </a:r>
              </a:p>
              <a:p>
                <a:pPr marL="82296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𝑗𝑠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𝑠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nary>
                          </m:e>
                        </m:d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48" y="2990405"/>
                <a:ext cx="7162800" cy="3486595"/>
              </a:xfrm>
              <a:prstGeom prst="rect">
                <a:avLst/>
              </a:prstGeom>
              <a:blipFill rotWithShape="0">
                <a:blip r:embed="rId5"/>
                <a:stretch>
                  <a:fillRect t="-174" r="-254" b="-12847"/>
                </a:stretch>
              </a:blip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1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Solving LHRRs with Constant Coefficients: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Characteristic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Roots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6.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Solve the recurrence relation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−11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+49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−113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+142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−92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−5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+24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−6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≥6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=2,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=12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buNone/>
                </a:pP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characteristic equation for the given recurrence relation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−11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+49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−113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+142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−92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+24=0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which can be factorized as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</m:oMath>
                  </m:oMathPara>
                </a14:m>
                <a:endParaRPr lang="en-US" sz="16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seen,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double,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triple,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single characteristic root.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Thus, the general term of every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the given recurrence relation is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11</m:t>
                        </m:r>
                      </m:sub>
                    </m:sSub>
                    <m:r>
                      <a:rPr lang="en-US" sz="1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21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23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31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=2,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=12</m:t>
                    </m:r>
                  </m:oMath>
                </a14:m>
                <a:r>
                  <a:rPr lang="en-US" sz="1600" b="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we have</a:t>
                </a:r>
              </a:p>
              <a:p>
                <a:pPr marL="82296" indent="0">
                  <a:buNone/>
                </a:pPr>
                <a:endParaRPr lang="en-US" sz="1300" b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346" y="5334000"/>
                <a:ext cx="4876800" cy="339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{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−92.256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−53.103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100.532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46" y="5334000"/>
                <a:ext cx="4876800" cy="339580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57346" y="5699437"/>
                <a:ext cx="4724400" cy="339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+(−30.840)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+(2.513)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0.316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46" y="5699437"/>
                <a:ext cx="4724400" cy="339580"/>
              </a:xfrm>
              <a:prstGeom prst="rect">
                <a:avLst/>
              </a:prstGeom>
              <a:blipFill rotWithShape="0"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1752346" y="5334000"/>
            <a:ext cx="6553200" cy="762000"/>
          </a:xfrm>
          <a:prstGeom prst="round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Please consult with Chapter 10 of </a:t>
            </a:r>
            <a:r>
              <a:rPr lang="en-US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your textbook.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 smtClean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introduced recurrence relations in the previous session.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was also illustrated how one may derive a recurrence relation for a given (combinatorial) problem.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discussed, there is no general method for solving recurrence relations.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most cases, one could just try to guess a solution, through examining a number of terms of the given sequence. Then, they may verify the solution using mathematical induction.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Nevertheless, fortunately, there exists a systematic method for solving certain, useful classes of recurrence relations.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session, we elaborate on an approach to solving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homogeneous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recurrence relations (LHRRs) with </a:t>
            </a:r>
            <a:r>
              <a:rPr lang="en-US" altLang="en-US" sz="1600" b="1" i="1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 coefficients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</a:t>
            </a:r>
            <a:r>
              <a:rPr lang="en-US" altLang="en-US" sz="1600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an overview of linear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algebra so that one can understand the rationale behind the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 for </a:t>
            </a:r>
            <a:r>
              <a:rPr lang="en-US" altLang="en-US" sz="1600" dirty="0" smtClean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solving LHRRs. </a:t>
            </a: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altLang="en-US" sz="1600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641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Recurrence Relations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complex constants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Let also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function. Then,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+⋯+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   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said to be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recurrence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constant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coefficients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order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degree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Linear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refers to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…,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appear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separate terms and to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first power. 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Constant Coefficients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refers to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fixed (constant) complex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numbers that do not depend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Degree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refers to the fact that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 relates any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its previous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terms.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relation is called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homogeneous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otherwise, it is called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nonhomogeneous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a recurrence relation is a (complex) sequence whose elements satisfy the relation.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Solving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recurrence relation means 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explicit solutions for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recurrence relation. That is, to give the general term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 in terms of its index.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636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Recurrence Relations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the following recurrence relations.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6723" y="1907978"/>
                <a:ext cx="3338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23" y="1907978"/>
                <a:ext cx="3338024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40374" y="2462604"/>
                <a:ext cx="3377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374" y="2462604"/>
                <a:ext cx="3377648" cy="338554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36723" y="2985729"/>
                <a:ext cx="33075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−3.4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23" y="2985729"/>
                <a:ext cx="3307544" cy="33855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738991" y="2109706"/>
            <a:ext cx="1904154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nonhomogeneous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8991" y="1906732"/>
            <a:ext cx="1904154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 coefficients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2107009"/>
            <a:ext cx="1348912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36723" y="3529753"/>
                <a:ext cx="3285369" cy="342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23" y="3529753"/>
                <a:ext cx="3285369" cy="342658"/>
              </a:xfrm>
              <a:prstGeom prst="rect">
                <a:avLst/>
              </a:prstGeom>
              <a:blipFill rotWithShape="0">
                <a:blip r:embed="rId2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36723" y="4031753"/>
                <a:ext cx="26609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23" y="4031753"/>
                <a:ext cx="2660988" cy="33855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36723" y="4579646"/>
                <a:ext cx="33812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23" y="4579646"/>
                <a:ext cx="3381299" cy="33855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334000" y="1902114"/>
            <a:ext cx="1348912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8991" y="2438400"/>
            <a:ext cx="1904154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 coefficients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34000" y="2643295"/>
            <a:ext cx="1348912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4000" y="2438400"/>
            <a:ext cx="1348912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38991" y="3168507"/>
            <a:ext cx="1904154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homogeneous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8991" y="2957034"/>
            <a:ext cx="1904154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 coefficients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0" y="3164286"/>
            <a:ext cx="1348912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1115" y="2953917"/>
            <a:ext cx="1348912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000" y="3700572"/>
            <a:ext cx="1348912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1115" y="3492518"/>
            <a:ext cx="1348912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nonlinear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0" y="4241948"/>
            <a:ext cx="1348912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first-order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31115" y="4033894"/>
            <a:ext cx="1348912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nonlinear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38991" y="4805738"/>
            <a:ext cx="1904154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homogeneous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3907" y="4602764"/>
            <a:ext cx="1904154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 coefficients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1115" y="4809615"/>
            <a:ext cx="1348912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second-order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31115" y="4604720"/>
            <a:ext cx="1348912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636723" y="5154520"/>
                <a:ext cx="33812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23" y="5154520"/>
                <a:ext cx="3381299" cy="338554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746365" y="5367495"/>
            <a:ext cx="1904154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homogeneous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38991" y="5163021"/>
            <a:ext cx="1904154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 coefficients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31115" y="5367495"/>
            <a:ext cx="1348912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fifth-order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1115" y="5163021"/>
            <a:ext cx="1348912" cy="18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36723" y="5769685"/>
                <a:ext cx="36943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23" y="5769685"/>
                <a:ext cx="3694392" cy="338554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6746365" y="5948071"/>
            <a:ext cx="1904154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nonhomogeneous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46365" y="5742744"/>
            <a:ext cx="1904154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constant coefficients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39076" y="5947639"/>
            <a:ext cx="1348912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fifth-order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31115" y="5742744"/>
            <a:ext cx="1348912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46365" y="2647440"/>
            <a:ext cx="1904154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homogeneous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/>
      <p:bldP spid="12" grpId="0"/>
      <p:bldP spid="13" grpId="0" animBg="1"/>
      <p:bldP spid="17" grpId="0" animBg="1"/>
      <p:bldP spid="18" grpId="0" animBg="1"/>
      <p:bldP spid="27" grpId="0"/>
      <p:bldP spid="30" grpId="0"/>
      <p:bldP spid="33" grpId="0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Homogeneous Recurrence Relations (LHRRs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with Constant Coefficients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us begin with an example.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−5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+6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trivial solution to this recurrence relation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fact,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solution to every linear homogeneous recurrence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solution to the given recurrence relation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−5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+6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must hold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 follows that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+6=0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roots of the above equation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characteristic roots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.) As a result,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solutions to the relation. Because the recurrence relation is linear, all linear combinations of these two solutions, that is, all sequences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also solutions to the given recurrence relation. 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Conversely, we can prove that for every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relation, there are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solution to the relation.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constants that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+3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By the strong mathematical induction, it can be proven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(It is left to you.)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Rounded Rectangle 6"/>
          <p:cNvSpPr/>
          <p:nvPr/>
        </p:nvSpPr>
        <p:spPr>
          <a:xfrm>
            <a:off x="4288008" y="3359325"/>
            <a:ext cx="1600200" cy="340502"/>
          </a:xfrm>
          <a:prstGeom prst="round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0740" y="348565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32D2E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Characteristic Equation</a:t>
            </a:r>
            <a:endParaRPr lang="en-US" sz="1400" b="1" dirty="0">
              <a:solidFill>
                <a:srgbClr val="C32D2E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LHRRs with Constant Coefficients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2.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Solve the recurrence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−6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+9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solution to the given recurrence relation where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 the following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 hold for all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−6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+9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follows that</a:t>
                </a:r>
              </a:p>
              <a:p>
                <a:pPr marL="82296"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−6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+9=0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characteristic roots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double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root of the characteristic equation.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nontrivial solution to the given recurrence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relation, all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sequences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also solutions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the given relation. 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unlike Example 1, it is not the case that every solution to the given recurrence relation is a linear combination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roots of the equation above, that is,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For example,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solution to the given relation because </a:t>
                </a:r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−6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+9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holds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As you see, it cannot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expressed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any complex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Nevertheless, by mathematical induction, one can prove that every solution to the given recurrence relation is a linear combination of the sequences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 the set of solutions to the given recurrence relation consists of the sequences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594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Algebra and LHRRs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we quote some definitions and results from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linear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algebra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vector space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over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field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(the elements of which are 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vectors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with an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addition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scalar multiplication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satisfying the following properties for all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real pairs (the two-dimensional real coordinate space) with the following addition and scalar multiplication is a vector space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(Why?)</a:t>
                </a:r>
              </a:p>
              <a:p>
                <a:pPr marL="82296" indent="0" algn="just"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b="0" i="1" dirty="0" smtClean="0">
                    <a:latin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642872" y="2609721"/>
                <a:ext cx="7083552" cy="25545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2225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𝒖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)⊕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𝒖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⊕(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there exists a vector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each vector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exists a vector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</m:oMath>
                </a14:m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600" b="1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⊙(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)⊕(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𝒘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  <m:r>
                          <a:rPr lang="en-US" sz="16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)⊙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⊙(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425196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arenR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multiplicative identity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1⊙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872" y="2609721"/>
                <a:ext cx="7083552" cy="2554545"/>
              </a:xfrm>
              <a:prstGeom prst="rect">
                <a:avLst/>
              </a:prstGeom>
              <a:blipFill rotWithShape="0">
                <a:blip r:embed="rId5"/>
                <a:stretch>
                  <a:fillRect t="-236" b="-1655"/>
                </a:stretch>
              </a:blipFill>
              <a:ln w="2222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1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Algebra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LHRRs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following second-order linear homogeneous recurrence relation.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+6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     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≥2.)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set of complex solutions to this relation is a vector space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with the  operations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addition and multiplication operations on complex numbers, respectively (Why?)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vector space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linear combination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vector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that is equal to a sum of scalar multiples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)⊕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)⊕⋯⊕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vector space over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said to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linearly independent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(or form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linearly independent set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if and only if the equation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)⊕⋯⊕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0" smtClean="0"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𝟎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has the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=⋯=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sequences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solutions to the recurrence relation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−5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+6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linearly independent, whereas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not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⊕1⊙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</m:sSubSup>
                      <m: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251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Algebra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LHRRs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a vector space 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subspace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said to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spanned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by the set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iff it consists of all linear combinations of vectors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That is,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)⊕⋯⊕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 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the above definition is also said to be 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spanning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set for the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Moreover, the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also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span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basis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a vector space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 linearly independent spanning set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It is immediate that the number of vectors in all bases for a vector space is the same. The number of vectors in a basis for a vector space is 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dimension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that vector space. The dimension of a vector space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dim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4490" y="3818317"/>
                <a:ext cx="7100316" cy="584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Every linearly independent subset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a vector space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dim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spanning set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90" y="3818317"/>
                <a:ext cx="7100316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" t="-2020" b="-10101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4490" y="4482929"/>
                <a:ext cx="7091850" cy="11541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the complex vector space of complex sequences that solve the linear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homogeneous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recurrence relation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6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constant coefficients where</a:t>
                </a:r>
                <a:r>
                  <a:rPr lang="en-US" sz="1600" b="0" dirty="0" smtClean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ℂ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90" y="4482929"/>
                <a:ext cx="7091850" cy="1154162"/>
              </a:xfrm>
              <a:prstGeom prst="rect">
                <a:avLst/>
              </a:prstGeom>
              <a:blipFill rotWithShape="0">
                <a:blip r:embed="rId6"/>
                <a:stretch>
                  <a:fillRect l="-343" t="-1036" r="-343" b="-4663"/>
                </a:stretch>
              </a:blip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17556" y="5716929"/>
                <a:ext cx="7117250" cy="83099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set of all solutions to a linear </a:t>
                </a:r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homogeneous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recurrence relation with constant coefficients of degree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equals the set of all linear combinations of 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linearly independent solutions to the relation.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6" y="5716929"/>
                <a:ext cx="711725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342" t="-1439" r="-342" b="-7194"/>
                </a:stretch>
              </a:blipFill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7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22465</TotalTime>
  <Words>711</Words>
  <Application>Microsoft Office PowerPoint</Application>
  <PresentationFormat>On-screen Show (4:3)</PresentationFormat>
  <Paragraphs>323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July 2020 </vt:lpstr>
      <vt:lpstr>Introduction</vt:lpstr>
      <vt:lpstr>Linear Recurrence Relations</vt:lpstr>
      <vt:lpstr>Linear Recurrence Relations (Ctd.)</vt:lpstr>
      <vt:lpstr>Linear Homogeneous Recurrence Relations (LHRRs) with Constant Coefficients</vt:lpstr>
      <vt:lpstr>LHRRs with Constant Coefficients (Ctd.)</vt:lpstr>
      <vt:lpstr>Linear Algebra and LHRRs</vt:lpstr>
      <vt:lpstr>Linear Algebra and LHRRs (Ctd.)</vt:lpstr>
      <vt:lpstr>Linear Algebra and LHRRs (Ctd.)</vt:lpstr>
      <vt:lpstr>Solving LHRRs with Constant Coefficients</vt:lpstr>
      <vt:lpstr>Solving LHRRs with Constant Coefficients:  Distinct Characteristic Roots</vt:lpstr>
      <vt:lpstr>Solving LHRRs with Constant Coefficients:  Distinct Characteristic Roots (Ctd.)</vt:lpstr>
      <vt:lpstr>Solving LHRRs with Constant Coefficients:  Distinct Characteristic Roots (Ctd.)</vt:lpstr>
      <vt:lpstr>Solving LHRRs with Constant Coefficients:  Distinct Characteristic Roots (Ctd.)</vt:lpstr>
      <vt:lpstr>Solving LHRRs with Constant Coefficients:  Multiple Characteristic Roots</vt:lpstr>
      <vt:lpstr>Solving LHRRs with Constant Coefficients:  Multiple Characteristic Roots (Ctd.)</vt:lpstr>
      <vt:lpstr>Solving LHRRs with Constant Coefficients:  Multiple Characteristic Roots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1680</cp:revision>
  <dcterms:created xsi:type="dcterms:W3CDTF">2009-10-14T10:18:00Z</dcterms:created>
  <dcterms:modified xsi:type="dcterms:W3CDTF">2020-07-19T15:09:37Z</dcterms:modified>
</cp:coreProperties>
</file>